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933"/>
    <a:srgbClr val="6876A4"/>
    <a:srgbClr val="8D9478"/>
    <a:srgbClr val="A4A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95724015599017E-2"/>
                  <c:y val="6.3312053646460933E-2"/>
                </c:manualLayout>
              </c:layout>
              <c:showVal val="1"/>
            </c:dLbl>
            <c:dLbl>
              <c:idx val="1"/>
              <c:layout>
                <c:manualLayout>
                  <c:x val="1.6441205214486561E-2"/>
                  <c:y val="6.1050908873373083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44951.169379999999</c:v>
                </c:pt>
                <c:pt idx="1">
                  <c:v>45153.559730000001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9430515253484094E-2"/>
                  <c:y val="5.4267474554109442E-2"/>
                </c:manualLayout>
              </c:layout>
              <c:showVal val="1"/>
            </c:dLbl>
            <c:dLbl>
              <c:idx val="1"/>
              <c:layout>
                <c:manualLayout>
                  <c:x val="1.4946550194987779E-2"/>
                  <c:y val="5.4267474554109463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50999.123619999998</c:v>
                </c:pt>
                <c:pt idx="1">
                  <c:v>29105.238860000001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 / профицит (+)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6552338996309875E-2"/>
                  <c:y val="5.173036329296745E-2"/>
                </c:manualLayout>
              </c:layout>
              <c:showVal val="1"/>
            </c:dLbl>
            <c:dLbl>
              <c:idx val="1"/>
              <c:layout>
                <c:manualLayout>
                  <c:x val="1.8009821681888544E-2"/>
                  <c:y val="7.5389997317371296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6047.9</c:v>
                </c:pt>
                <c:pt idx="1">
                  <c:v>-16048.4</c:v>
                </c:pt>
              </c:numCache>
            </c:numRef>
          </c:val>
        </c:ser>
        <c:dLbls>
          <c:showVal val="1"/>
        </c:dLbls>
        <c:gapWidth val="75"/>
        <c:shape val="cylinder"/>
        <c:axId val="87902848"/>
        <c:axId val="87921024"/>
        <c:axId val="0"/>
      </c:bar3DChart>
      <c:catAx>
        <c:axId val="87902848"/>
        <c:scaling>
          <c:orientation val="minMax"/>
        </c:scaling>
        <c:axPos val="b"/>
        <c:majorTickMark val="none"/>
        <c:tickLblPos val="nextTo"/>
        <c:crossAx val="87921024"/>
        <c:crosses val="autoZero"/>
        <c:auto val="1"/>
        <c:lblAlgn val="ctr"/>
        <c:lblOffset val="100"/>
      </c:catAx>
      <c:valAx>
        <c:axId val="87921024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crossAx val="879028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2018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оказания платных услуг 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2702.8255700000009</c:v>
                </c:pt>
                <c:pt idx="1">
                  <c:v>1256.2355400000001</c:v>
                </c:pt>
                <c:pt idx="2">
                  <c:v>1832.2216500000004</c:v>
                </c:pt>
                <c:pt idx="3">
                  <c:v>287.55770999999999</c:v>
                </c:pt>
                <c:pt idx="4">
                  <c:v>4054.7287899999992</c:v>
                </c:pt>
                <c:pt idx="5">
                  <c:v>28.75</c:v>
                </c:pt>
                <c:pt idx="6">
                  <c:v>740.49574000000018</c:v>
                </c:pt>
                <c:pt idx="7">
                  <c:v>533.43953999999997</c:v>
                </c:pt>
                <c:pt idx="8">
                  <c:v>783.92716999999971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2019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оказания платных услуг 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2017</c:v>
                </c:pt>
                <c:pt idx="1">
                  <c:v>1452.0760600000001</c:v>
                </c:pt>
                <c:pt idx="2">
                  <c:v>7477.8009000000002</c:v>
                </c:pt>
                <c:pt idx="3">
                  <c:v>190</c:v>
                </c:pt>
                <c:pt idx="4">
                  <c:v>3927</c:v>
                </c:pt>
                <c:pt idx="5">
                  <c:v>50</c:v>
                </c:pt>
                <c:pt idx="6">
                  <c:v>730</c:v>
                </c:pt>
                <c:pt idx="8">
                  <c:v>520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2019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оказания платных услуг 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Лист1!$D$2:$D$10</c:f>
              <c:numCache>
                <c:formatCode>#,##0.0</c:formatCode>
                <c:ptCount val="9"/>
                <c:pt idx="0">
                  <c:v>3023.60358</c:v>
                </c:pt>
                <c:pt idx="1">
                  <c:v>1447.12985</c:v>
                </c:pt>
                <c:pt idx="2">
                  <c:v>9362.7260999999962</c:v>
                </c:pt>
                <c:pt idx="3">
                  <c:v>256.2537099999999</c:v>
                </c:pt>
                <c:pt idx="4">
                  <c:v>3926.8812400000002</c:v>
                </c:pt>
                <c:pt idx="5">
                  <c:v>34.984999999999999</c:v>
                </c:pt>
                <c:pt idx="6">
                  <c:v>669.82403999999997</c:v>
                </c:pt>
                <c:pt idx="7">
                  <c:v>270.59494999999993</c:v>
                </c:pt>
                <c:pt idx="8">
                  <c:v>394.26884000000001</c:v>
                </c:pt>
              </c:numCache>
            </c:numRef>
          </c:val>
        </c:ser>
        <c:shape val="cylinder"/>
        <c:axId val="90150400"/>
        <c:axId val="90151936"/>
        <c:axId val="0"/>
      </c:bar3DChart>
      <c:catAx>
        <c:axId val="90150400"/>
        <c:scaling>
          <c:orientation val="minMax"/>
        </c:scaling>
        <c:axPos val="l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0151936"/>
        <c:crosses val="autoZero"/>
        <c:auto val="1"/>
        <c:lblAlgn val="ctr"/>
        <c:lblOffset val="100"/>
      </c:catAx>
      <c:valAx>
        <c:axId val="9015193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015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35176035054485"/>
          <c:y val="0.41235399770395914"/>
          <c:w val="0.11768030953246245"/>
          <c:h val="0.1423695515313115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2019 год</a:t>
            </a:r>
            <a:endParaRPr lang="ru-RU" sz="1600" dirty="0"/>
          </a:p>
        </c:rich>
      </c:tx>
      <c:layout>
        <c:manualLayout>
          <c:xMode val="edge"/>
          <c:yMode val="edge"/>
          <c:x val="0.43866599828028835"/>
          <c:y val="0.87186031583715184"/>
        </c:manualLayout>
      </c:layout>
    </c:title>
    <c:view3D>
      <c:rotX val="30"/>
      <c:rotY val="140"/>
      <c:perspective val="30"/>
    </c:view3D>
    <c:plotArea>
      <c:layout>
        <c:manualLayout>
          <c:layoutTarget val="inner"/>
          <c:xMode val="edge"/>
          <c:yMode val="edge"/>
          <c:x val="0.33187928716076548"/>
          <c:y val="9.5825624075957461E-2"/>
          <c:w val="0.6681207128392358"/>
          <c:h val="0.90417437592404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8"/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1.0335272984180499E-2"/>
                  <c:y val="-2.8191312076435986E-2"/>
                </c:manualLayout>
              </c:layout>
              <c:showPercent val="1"/>
            </c:dLbl>
            <c:dLbl>
              <c:idx val="2"/>
              <c:delete val="1"/>
            </c:dLbl>
            <c:dLbl>
              <c:idx val="3"/>
              <c:layout>
                <c:manualLayout>
                  <c:x val="8.9485825553790255E-2"/>
                  <c:y val="0.11171515130797437"/>
                </c:manualLayout>
              </c:layout>
              <c:showPercent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3.7914843096078142E-2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3780.9081500000002</c:v>
                </c:pt>
                <c:pt idx="1">
                  <c:v>152.1</c:v>
                </c:pt>
                <c:pt idx="3">
                  <c:v>19720.290280000001</c:v>
                </c:pt>
                <c:pt idx="4">
                  <c:v>5250.9714700000004</c:v>
                </c:pt>
                <c:pt idx="8">
                  <c:v>200.92895999999999</c:v>
                </c:pt>
              </c:numCache>
            </c:numRef>
          </c:val>
        </c:ser>
        <c:dLbls>
          <c:showPercent val="1"/>
        </c:dLbls>
      </c:pie3DChart>
    </c:plotArea>
    <c:legend>
      <c:legendPos val="l"/>
      <c:layout>
        <c:manualLayout>
          <c:xMode val="edge"/>
          <c:yMode val="edge"/>
          <c:x val="8.9605566175474764E-3"/>
          <c:y val="0.11566903891020656"/>
          <c:w val="0.33376633528403837"/>
          <c:h val="0.88433096108979359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2018 год</a:t>
            </a:r>
            <a:endParaRPr lang="ru-RU" sz="1600" dirty="0"/>
          </a:p>
        </c:rich>
      </c:tx>
      <c:layout>
        <c:manualLayout>
          <c:xMode val="edge"/>
          <c:yMode val="edge"/>
          <c:x val="1.0108458897023741E-2"/>
          <c:y val="0.32381354310667937"/>
        </c:manualLayout>
      </c:layout>
    </c:title>
    <c:view3D>
      <c:rotX val="30"/>
      <c:rotY val="130"/>
      <c:perspective val="30"/>
    </c:view3D>
    <c:plotArea>
      <c:layout>
        <c:manualLayout>
          <c:layoutTarget val="inner"/>
          <c:xMode val="edge"/>
          <c:yMode val="edge"/>
          <c:x val="0"/>
          <c:y val="4.1446059420631974E-2"/>
          <c:w val="1"/>
          <c:h val="0.862119972629653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7.121631475886972E-2"/>
                  <c:y val="-0.22140864477225311"/>
                </c:manualLayout>
              </c:layout>
              <c:showPercent val="1"/>
            </c:dLbl>
            <c:dLbl>
              <c:idx val="1"/>
              <c:layout>
                <c:manualLayout>
                  <c:x val="1.4207674690506402E-2"/>
                  <c:y val="-2.573454070755482E-2"/>
                </c:manualLayout>
              </c:layout>
              <c:showPercent val="1"/>
            </c:dLbl>
            <c:dLbl>
              <c:idx val="2"/>
              <c:layout>
                <c:manualLayout>
                  <c:x val="-4.7088346139995595E-2"/>
                  <c:y val="-2.9769688612029149E-2"/>
                </c:manualLayout>
              </c:layout>
              <c:showPercent val="1"/>
            </c:dLbl>
            <c:dLbl>
              <c:idx val="3"/>
              <c:layout>
                <c:manualLayout>
                  <c:x val="6.1411034899234523E-2"/>
                  <c:y val="9.1539209658993773E-2"/>
                </c:manualLayout>
              </c:layout>
              <c:showPercent val="1"/>
            </c:dLbl>
            <c:dLbl>
              <c:idx val="4"/>
              <c:layout>
                <c:manualLayout>
                  <c:x val="5.610439152798438E-3"/>
                  <c:y val="-4.6235503640577436E-2"/>
                </c:manualLayout>
              </c:layout>
              <c:showPercent val="1"/>
            </c:dLbl>
            <c:dLbl>
              <c:idx val="5"/>
              <c:layout>
                <c:manualLayout>
                  <c:x val="3.6610167878236353E-3"/>
                  <c:y val="-7.2701726259823282E-2"/>
                </c:manualLayout>
              </c:layout>
              <c:showPercent val="1"/>
            </c:dLbl>
            <c:dLbl>
              <c:idx val="6"/>
              <c:layout>
                <c:manualLayout>
                  <c:x val="1.3800498447178008E-2"/>
                  <c:y val="2.4711318227569203E-2"/>
                </c:manualLayout>
              </c:layout>
              <c:showPercent val="1"/>
            </c:dLbl>
            <c:dLbl>
              <c:idx val="7"/>
              <c:layout>
                <c:manualLayout>
                  <c:x val="-7.6585356567409044E-2"/>
                  <c:y val="-0.12177791062215321"/>
                </c:manualLayout>
              </c:layout>
              <c:showPercent val="1"/>
            </c:dLbl>
            <c:dLbl>
              <c:idx val="8"/>
              <c:layout>
                <c:manualLayout>
                  <c:x val="-1.4789222838039568E-3"/>
                  <c:y val="-9.99786014883853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17182.48358</c:v>
                </c:pt>
                <c:pt idx="1">
                  <c:v>157.22900000000001</c:v>
                </c:pt>
                <c:pt idx="2">
                  <c:v>99.331220000000002</c:v>
                </c:pt>
                <c:pt idx="3">
                  <c:v>102091.09896</c:v>
                </c:pt>
                <c:pt idx="4">
                  <c:v>9529.4331899999997</c:v>
                </c:pt>
                <c:pt idx="5">
                  <c:v>973.12004000000002</c:v>
                </c:pt>
                <c:pt idx="6">
                  <c:v>183.74561</c:v>
                </c:pt>
                <c:pt idx="7">
                  <c:v>20483.26526</c:v>
                </c:pt>
                <c:pt idx="8">
                  <c:v>399.53735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\Desktop\_5e219d922d85a0.662684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6143668" cy="6357982"/>
          </a:xfrm>
        </p:spPr>
        <p:txBody>
          <a:bodyPr>
            <a:normAutofit/>
          </a:bodyPr>
          <a:lstStyle/>
          <a:p>
            <a:pPr marR="45720" lvl="0" algn="ctr">
              <a:spcBef>
                <a:spcPts val="0"/>
              </a:spcBef>
              <a:defRPr/>
            </a:pPr>
            <a:r>
              <a:rPr lang="ru-RU" sz="44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Исполнение </a:t>
            </a:r>
            <a: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b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Соболевского сельского </a:t>
            </a:r>
            <a: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поселения </a:t>
            </a:r>
            <a:b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Камчатского края </a:t>
            </a:r>
            <a:b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lang="ru-RU" sz="44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2019 год</a:t>
            </a:r>
            <a:endParaRPr lang="ru-RU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AutoShape 2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1643050"/>
            <a:ext cx="5929354" cy="35719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03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\Desktop\gettyimages_594831139_57a53ad03df78cf45996a7de.jpg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 flipH="1">
            <a:off x="2500298" y="571480"/>
            <a:ext cx="6643702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3"/>
            <a:ext cx="8712968" cy="804275"/>
          </a:xfrm>
        </p:spPr>
        <p:txBody>
          <a:bodyPr>
            <a:prstTxWarp prst="textWave4">
              <a:avLst>
                <a:gd name="adj1" fmla="val 9002"/>
                <a:gd name="adj2" fmla="val -656"/>
              </a:avLst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ts val="0"/>
              </a:spcBef>
            </a:pPr>
            <a:r>
              <a:rPr lang="ru-RU" sz="3200" b="1" dirty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Исполнение бюджета Соболевского </a:t>
            </a:r>
            <a: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сельского </a:t>
            </a:r>
            <a:b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</a:br>
            <a: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поселения за 2019 </a:t>
            </a:r>
            <a:r>
              <a:rPr lang="ru-RU" sz="3200" b="1" dirty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год </a:t>
            </a:r>
            <a:endParaRPr lang="ru-RU" sz="3200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940231674"/>
              </p:ext>
            </p:extLst>
          </p:nvPr>
        </p:nvGraphicFramePr>
        <p:xfrm>
          <a:off x="107504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278937" y="1052736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5" name="AutoShape 2" descr="ÐÐ°ÑÑÐ¸Ð½ÐºÐ¸ Ð¿Ð¾ Ð·Ð°Ð¿ÑÐ¾ÑÑ ÐºÐ°ÑÑÐ¸Ð½ÐºÐ¸ ÑÐ¸Ð½Ð°Ð½Ñ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82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1978844"/>
              </p:ext>
            </p:extLst>
          </p:nvPr>
        </p:nvGraphicFramePr>
        <p:xfrm>
          <a:off x="179512" y="1124744"/>
          <a:ext cx="8784977" cy="551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1248139"/>
                <a:gridCol w="1296144"/>
                <a:gridCol w="1224136"/>
                <a:gridCol w="1008112"/>
                <a:gridCol w="1080121"/>
              </a:tblGrid>
              <a:tr h="346328">
                <a:tc rowSpan="2"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Наименование доходов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</a:t>
                      </a:r>
                      <a:r>
                        <a:rPr lang="ru-RU" sz="1000" baseline="0" dirty="0" smtClean="0"/>
                        <a:t>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Сравнение с 2018 годом 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12 220,2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363,9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19 386,3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118,5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+ 7 166,1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0046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10 162,3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15 113,9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18 051,6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119,4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+ 7 889,3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50046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2 057,9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1 334,7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- 723,2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 Безвозмездные поступления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128 378,8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28 587,3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25 767,2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- 102 611,6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34 549,6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23 934,0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23 934,0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- 10 615,6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31 033,2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1 164,3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664,3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- 30 368,9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173,4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173,4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- 4,3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61 401,6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296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бюджетов бюджетной системы РФ от возврата  бюджетами бюджетной системы РФ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1 206,7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995,6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995,6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- 211,1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140 599,0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44 951,2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45 153,6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- 95 445,4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7884368" y="908720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44623"/>
            <a:ext cx="8712968" cy="1026923"/>
          </a:xfrm>
        </p:spPr>
        <p:txBody>
          <a:bodyPr>
            <a:prstTxWarp prst="textWave4">
              <a:avLst>
                <a:gd name="adj1" fmla="val 8260"/>
                <a:gd name="adj2" fmla="val -1822"/>
              </a:avLst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ts val="0"/>
              </a:spcBef>
            </a:pPr>
            <a:r>
              <a:rPr lang="ru-RU" sz="3200" b="1" dirty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Исполнение </a:t>
            </a:r>
            <a: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бюджета сельского </a:t>
            </a:r>
            <a:b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</a:br>
            <a: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поселения по основным параметрам</a:t>
            </a:r>
            <a:b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</a:br>
            <a:r>
              <a:rPr lang="ru-RU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 за 2019 </a:t>
            </a:r>
            <a:r>
              <a:rPr lang="ru-RU" sz="3200" b="1" dirty="0">
                <a:ln/>
                <a:solidFill>
                  <a:schemeClr val="accent3">
                    <a:lumMod val="50000"/>
                  </a:schemeClr>
                </a:solidFill>
                <a:latin typeface="Candara"/>
                <a:ea typeface="+mn-ea"/>
                <a:cs typeface="+mn-cs"/>
              </a:rPr>
              <a:t>год </a:t>
            </a:r>
            <a:endParaRPr lang="ru-RU" sz="3200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11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82"/>
          <a:stretch/>
        </p:blipFill>
        <p:spPr bwMode="auto">
          <a:xfrm>
            <a:off x="0" y="446760"/>
            <a:ext cx="9144000" cy="6411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393273402"/>
              </p:ext>
            </p:extLst>
          </p:nvPr>
        </p:nvGraphicFramePr>
        <p:xfrm>
          <a:off x="179512" y="908720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7976263" y="638132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44623"/>
            <a:ext cx="8712968" cy="1026923"/>
          </a:xfrm>
          <a:prstGeom prst="rect">
            <a:avLst/>
          </a:prstGeom>
        </p:spPr>
        <p:txBody>
          <a:bodyPr numCol="1">
            <a:prstTxWarp prst="textWave4">
              <a:avLst>
                <a:gd name="adj1" fmla="val 8260"/>
                <a:gd name="adj2" fmla="val -1822"/>
              </a:avLst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Структура налоговых и неналоговых доходов бюджета за 2019 год </a:t>
            </a:r>
            <a:endParaRPr kumimoji="0" lang="ru-RU" sz="3200" b="1" i="0" u="none" strike="noStrike" kern="1200" cap="none" spc="0" normalizeH="0" baseline="0" noProof="0" dirty="0">
              <a:ln/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16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620804"/>
              </p:ext>
            </p:extLst>
          </p:nvPr>
        </p:nvGraphicFramePr>
        <p:xfrm>
          <a:off x="183505" y="1142982"/>
          <a:ext cx="8784976" cy="557787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477639"/>
                <a:gridCol w="1351439"/>
                <a:gridCol w="1201279"/>
                <a:gridCol w="1426519"/>
                <a:gridCol w="1051119"/>
                <a:gridCol w="1276981"/>
              </a:tblGrid>
              <a:tr h="464823">
                <a:tc rowSpan="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Факт 2018 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2019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Сравнение с 2018 годом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64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739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17 182,5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10 727,7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3 780,9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- 13 401,6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157,2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486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99,3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102 091,1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26 545,7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19 720,3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- 82 370,8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9 529,4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13 372,7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5 251,0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- 4 278,4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Охрана окружающей среды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973,1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Образование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183,7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Культура, кинематография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20 483,2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Социальная политика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399,5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- 198,6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/>
                        <a:t>ВСЕГО РАСХОДОВ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151 099,2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50 999,1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29 105,2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- 121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8096399" y="84889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4623"/>
            <a:ext cx="8712968" cy="1026923"/>
          </a:xfrm>
          <a:prstGeom prst="rect">
            <a:avLst/>
          </a:prstGeom>
        </p:spPr>
        <p:txBody>
          <a:bodyPr numCol="1">
            <a:prstTxWarp prst="textWave4">
              <a:avLst>
                <a:gd name="adj1" fmla="val 8260"/>
                <a:gd name="adj2" fmla="val -1822"/>
              </a:avLst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Исполнение расходной части бюджета Соболевского</a:t>
            </a:r>
            <a:r>
              <a:rPr kumimoji="0" lang="ru-RU" sz="3200" b="1" i="0" u="none" strike="noStrike" kern="1200" cap="none" spc="0" normalizeH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поселения по разделам классификации </a:t>
            </a:r>
            <a:r>
              <a:rPr kumimoji="0" lang="ru-RU" sz="3200" b="1" i="0" u="none" strike="noStrike" kern="1200" cap="none" spc="0" normalizeH="0" baseline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за 2019 год </a:t>
            </a:r>
            <a:endParaRPr kumimoji="0" lang="ru-RU" sz="3200" b="1" i="0" u="none" strike="noStrike" kern="1200" cap="none" spc="0" normalizeH="0" baseline="0" noProof="0" dirty="0">
              <a:ln/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Q\Desktop\белый-портфель-парня-d-положения-и-владения-показывая-большие-пальцы-151910858.jpg"/>
          <p:cNvPicPr>
            <a:picLocks noChangeAspect="1" noChangeArrowheads="1"/>
          </p:cNvPicPr>
          <p:nvPr/>
        </p:nvPicPr>
        <p:blipFill>
          <a:blip r:embed="rId2"/>
          <a:srcRect l="43926"/>
          <a:stretch>
            <a:fillRect/>
          </a:stretch>
        </p:blipFill>
        <p:spPr bwMode="auto">
          <a:xfrm>
            <a:off x="6215074" y="285728"/>
            <a:ext cx="2928926" cy="4500594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075828983"/>
              </p:ext>
            </p:extLst>
          </p:nvPr>
        </p:nvGraphicFramePr>
        <p:xfrm>
          <a:off x="0" y="3214686"/>
          <a:ext cx="9108504" cy="3598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542206938"/>
              </p:ext>
            </p:extLst>
          </p:nvPr>
        </p:nvGraphicFramePr>
        <p:xfrm>
          <a:off x="0" y="571480"/>
          <a:ext cx="7564292" cy="3532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4623"/>
            <a:ext cx="8712968" cy="884047"/>
          </a:xfrm>
          <a:prstGeom prst="rect">
            <a:avLst/>
          </a:prstGeom>
        </p:spPr>
        <p:txBody>
          <a:bodyPr numCol="1">
            <a:prstTxWarp prst="textWave4">
              <a:avLst>
                <a:gd name="adj1" fmla="val 8260"/>
                <a:gd name="adj2" fmla="val -1822"/>
              </a:avLst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Структура расходов сельского поселения</a:t>
            </a:r>
            <a:r>
              <a:rPr kumimoji="0" lang="ru-RU" sz="3200" b="1" i="0" u="none" strike="noStrike" kern="1200" cap="none" spc="0" normalizeH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За 2018- 2019 года </a:t>
            </a:r>
            <a:endParaRPr kumimoji="0" lang="ru-RU" sz="3200" b="1" i="0" u="none" strike="noStrike" kern="1200" cap="none" spc="0" normalizeH="0" baseline="0" noProof="0" dirty="0">
              <a:ln/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13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</TotalTime>
  <Words>325</Words>
  <Application>Microsoft Office PowerPoint</Application>
  <PresentationFormat>Экран (4:3)</PresentationFormat>
  <Paragraphs>172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 Соболевского сельского поселения  Камчатского края  за 2019 год</vt:lpstr>
      <vt:lpstr>Исполнение бюджета Соболевского сельского  поселения за 2019 год </vt:lpstr>
      <vt:lpstr>Исполнение бюджета сельского  поселения по основным параметрам  за 2019 год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Фин-06</dc:creator>
  <cp:lastModifiedBy>Q</cp:lastModifiedBy>
  <cp:revision>72</cp:revision>
  <dcterms:created xsi:type="dcterms:W3CDTF">2018-03-29T00:14:13Z</dcterms:created>
  <dcterms:modified xsi:type="dcterms:W3CDTF">2020-04-23T09:59:31Z</dcterms:modified>
</cp:coreProperties>
</file>