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rawings/drawing2.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drawings/drawing3.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85" r:id="rId3"/>
    <p:sldMasterId id="2147483697" r:id="rId4"/>
    <p:sldMasterId id="2147483709" r:id="rId5"/>
  </p:sldMasterIdLst>
  <p:notesMasterIdLst>
    <p:notesMasterId r:id="rId54"/>
  </p:notesMasterIdLst>
  <p:sldIdLst>
    <p:sldId id="320" r:id="rId6"/>
    <p:sldId id="333" r:id="rId7"/>
    <p:sldId id="334" r:id="rId8"/>
    <p:sldId id="335" r:id="rId9"/>
    <p:sldId id="336" r:id="rId10"/>
    <p:sldId id="310" r:id="rId11"/>
    <p:sldId id="265" r:id="rId12"/>
    <p:sldId id="267" r:id="rId13"/>
    <p:sldId id="269" r:id="rId14"/>
    <p:sldId id="268" r:id="rId15"/>
    <p:sldId id="270" r:id="rId16"/>
    <p:sldId id="315" r:id="rId17"/>
    <p:sldId id="318" r:id="rId18"/>
    <p:sldId id="317"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332" r:id="rId35"/>
    <p:sldId id="321" r:id="rId36"/>
    <p:sldId id="322" r:id="rId37"/>
    <p:sldId id="323" r:id="rId38"/>
    <p:sldId id="324" r:id="rId39"/>
    <p:sldId id="325" r:id="rId40"/>
    <p:sldId id="326" r:id="rId41"/>
    <p:sldId id="327" r:id="rId42"/>
    <p:sldId id="328" r:id="rId43"/>
    <p:sldId id="329" r:id="rId44"/>
    <p:sldId id="330" r:id="rId45"/>
    <p:sldId id="331" r:id="rId46"/>
    <p:sldId id="295" r:id="rId47"/>
    <p:sldId id="296" r:id="rId48"/>
    <p:sldId id="297" r:id="rId49"/>
    <p:sldId id="298" r:id="rId50"/>
    <p:sldId id="299" r:id="rId51"/>
    <p:sldId id="300" r:id="rId52"/>
    <p:sldId id="301" r:id="rId53"/>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SFin" initials="G" lastIdx="19" clrIdx="0">
    <p:extLst>
      <p:ext uri="{19B8F6BF-5375-455C-9EA6-DF929625EA0E}">
        <p15:presenceInfo xmlns:p15="http://schemas.microsoft.com/office/powerpoint/2012/main" userId="GSF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99FF66"/>
    <a:srgbClr val="008080"/>
    <a:srgbClr val="33CCCC"/>
    <a:srgbClr val="00CC66"/>
    <a:srgbClr val="00CC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6682" autoAdjust="0"/>
  </p:normalViewPr>
  <p:slideViewPr>
    <p:cSldViewPr>
      <p:cViewPr varScale="1">
        <p:scale>
          <a:sx n="114" d="100"/>
          <a:sy n="114" d="100"/>
        </p:scale>
        <p:origin x="138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118840380067042"/>
          <c:y val="3.4796453452246565E-2"/>
          <c:w val="0.83329208127026699"/>
          <c:h val="0.85223483533983435"/>
        </c:manualLayout>
      </c:layout>
      <c:bar3DChart>
        <c:barDir val="col"/>
        <c:grouping val="stacked"/>
        <c:varyColors val="0"/>
        <c:ser>
          <c:idx val="0"/>
          <c:order val="0"/>
          <c:tx>
            <c:strRef>
              <c:f>Лист1!$B$1</c:f>
              <c:strCache>
                <c:ptCount val="1"/>
                <c:pt idx="0">
                  <c:v>Доход</c:v>
                </c:pt>
              </c:strCache>
            </c:strRef>
          </c:tx>
          <c:spPr>
            <a:solidFill>
              <a:srgbClr val="FD9DB4"/>
            </a:solidFill>
            <a:scene3d>
              <a:camera prst="orthographicFront"/>
              <a:lightRig rig="threePt" dir="t"/>
            </a:scene3d>
            <a:sp3d>
              <a:bevelT w="114300" prst="artDeco"/>
              <a:bevelB w="114300" prst="artDeco"/>
            </a:sp3d>
          </c:spPr>
          <c:invertIfNegative val="0"/>
          <c:dLbls>
            <c:dLbl>
              <c:idx val="0"/>
              <c:layout>
                <c:manualLayout>
                  <c:x val="1.632653061224490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6D-4C2B-84B7-E2D20A171C73}"/>
                </c:ext>
              </c:extLst>
            </c:dLbl>
            <c:dLbl>
              <c:idx val="1"/>
              <c:layout>
                <c:manualLayout>
                  <c:x val="2.0408163265306187E-2"/>
                  <c:y val="8.602651863796350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6D-4C2B-84B7-E2D20A171C73}"/>
                </c:ext>
              </c:extLst>
            </c:dLbl>
            <c:dLbl>
              <c:idx val="2"/>
              <c:layout>
                <c:manualLayout>
                  <c:x val="1.5041560250141047E-2"/>
                  <c:y val="-2.34627842919480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6D-4C2B-84B7-E2D20A171C73}"/>
                </c:ext>
              </c:extLst>
            </c:dLbl>
            <c:dLbl>
              <c:idx val="3"/>
              <c:layout>
                <c:manualLayout>
                  <c:x val="1.632653061224490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6D-4C2B-84B7-E2D20A171C73}"/>
                </c:ext>
              </c:extLst>
            </c:dLbl>
            <c:numFmt formatCode="#,##0.0" sourceLinked="0"/>
            <c:spPr>
              <a:noFill/>
              <a:ln w="25390">
                <a:noFill/>
              </a:ln>
            </c:spPr>
            <c:txPr>
              <a:bodyPr/>
              <a:lstStyle/>
              <a:p>
                <a:pPr>
                  <a:defRPr sz="1200" b="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2022 год</c:v>
                </c:pt>
                <c:pt idx="1">
                  <c:v>2023</c:v>
                </c:pt>
                <c:pt idx="2">
                  <c:v>2024</c:v>
                </c:pt>
                <c:pt idx="3">
                  <c:v>2025</c:v>
                </c:pt>
              </c:strCache>
            </c:strRef>
          </c:cat>
          <c:val>
            <c:numRef>
              <c:f>Лист1!$B$2:$B$5</c:f>
              <c:numCache>
                <c:formatCode>General</c:formatCode>
                <c:ptCount val="4"/>
                <c:pt idx="0">
                  <c:v>969608.58039999998</c:v>
                </c:pt>
                <c:pt idx="1">
                  <c:v>1012740.93342</c:v>
                </c:pt>
                <c:pt idx="2">
                  <c:v>1033313.31842</c:v>
                </c:pt>
                <c:pt idx="3">
                  <c:v>1055945.80042</c:v>
                </c:pt>
              </c:numCache>
            </c:numRef>
          </c:val>
          <c:extLst>
            <c:ext xmlns:c16="http://schemas.microsoft.com/office/drawing/2014/chart" uri="{C3380CC4-5D6E-409C-BE32-E72D297353CC}">
              <c16:uniqueId val="{00000004-D36D-4C2B-84B7-E2D20A171C73}"/>
            </c:ext>
          </c:extLst>
        </c:ser>
        <c:ser>
          <c:idx val="1"/>
          <c:order val="1"/>
          <c:tx>
            <c:strRef>
              <c:f>Лист1!$C$1</c:f>
              <c:strCache>
                <c:ptCount val="1"/>
                <c:pt idx="0">
                  <c:v>Расход</c:v>
                </c:pt>
              </c:strCache>
            </c:strRef>
          </c:tx>
          <c:spPr>
            <a:solidFill>
              <a:srgbClr val="92D050"/>
            </a:solidFill>
            <a:scene3d>
              <a:camera prst="orthographicFront"/>
              <a:lightRig rig="threePt" dir="t"/>
            </a:scene3d>
            <a:sp3d>
              <a:bevelT w="114300" prst="artDeco"/>
              <a:bevelB w="114300" prst="artDeco"/>
            </a:sp3d>
          </c:spPr>
          <c:invertIfNegative val="0"/>
          <c:dLbls>
            <c:dLbl>
              <c:idx val="0"/>
              <c:layout>
                <c:manualLayout>
                  <c:x val="1.7687074829931981E-2"/>
                  <c:y val="-4.69240976856254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6D-4C2B-84B7-E2D20A171C73}"/>
                </c:ext>
              </c:extLst>
            </c:dLbl>
            <c:dLbl>
              <c:idx val="1"/>
              <c:layout>
                <c:manualLayout>
                  <c:x val="2.0408163265306187E-2"/>
                  <c:y val="-4.6924097685625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6D-4C2B-84B7-E2D20A171C73}"/>
                </c:ext>
              </c:extLst>
            </c:dLbl>
            <c:dLbl>
              <c:idx val="2"/>
              <c:layout>
                <c:manualLayout>
                  <c:x val="1.504156025014104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6D-4C2B-84B7-E2D20A171C73}"/>
                </c:ext>
              </c:extLst>
            </c:dLbl>
            <c:dLbl>
              <c:idx val="3"/>
              <c:layout>
                <c:manualLayout>
                  <c:x val="1.904761904761906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36D-4C2B-84B7-E2D20A171C73}"/>
                </c:ext>
              </c:extLst>
            </c:dLbl>
            <c:numFmt formatCode="#,##0.0" sourceLinked="0"/>
            <c:spPr>
              <a:noFill/>
              <a:ln w="25390">
                <a:noFill/>
              </a:ln>
            </c:spPr>
            <c:txPr>
              <a:bodyPr/>
              <a:lstStyle/>
              <a:p>
                <a:pPr>
                  <a:defRPr sz="1200" b="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2022 год</c:v>
                </c:pt>
                <c:pt idx="1">
                  <c:v>2023</c:v>
                </c:pt>
                <c:pt idx="2">
                  <c:v>2024</c:v>
                </c:pt>
                <c:pt idx="3">
                  <c:v>2025</c:v>
                </c:pt>
              </c:strCache>
            </c:strRef>
          </c:cat>
          <c:val>
            <c:numRef>
              <c:f>Лист1!$C$2:$C$5</c:f>
              <c:numCache>
                <c:formatCode>General</c:formatCode>
                <c:ptCount val="4"/>
                <c:pt idx="0">
                  <c:v>1368402.8473100001</c:v>
                </c:pt>
                <c:pt idx="1">
                  <c:v>1012740.93342</c:v>
                </c:pt>
                <c:pt idx="2">
                  <c:v>1033313.31842</c:v>
                </c:pt>
                <c:pt idx="3">
                  <c:v>1055945.80042</c:v>
                </c:pt>
              </c:numCache>
            </c:numRef>
          </c:val>
          <c:extLst>
            <c:ext xmlns:c16="http://schemas.microsoft.com/office/drawing/2014/chart" uri="{C3380CC4-5D6E-409C-BE32-E72D297353CC}">
              <c16:uniqueId val="{00000009-D36D-4C2B-84B7-E2D20A171C73}"/>
            </c:ext>
          </c:extLst>
        </c:ser>
        <c:ser>
          <c:idx val="2"/>
          <c:order val="2"/>
          <c:tx>
            <c:strRef>
              <c:f>Лист1!$D$1</c:f>
              <c:strCache>
                <c:ptCount val="1"/>
                <c:pt idx="0">
                  <c:v>Дефицит</c:v>
                </c:pt>
              </c:strCache>
            </c:strRef>
          </c:tx>
          <c:spPr>
            <a:solidFill>
              <a:srgbClr val="FFFF00"/>
            </a:solidFill>
            <a:scene3d>
              <a:camera prst="orthographicFront"/>
              <a:lightRig rig="threePt" dir="t"/>
            </a:scene3d>
            <a:sp3d>
              <a:bevelT prst="convex"/>
            </a:sp3d>
          </c:spPr>
          <c:invertIfNegative val="0"/>
          <c:dLbls>
            <c:dLbl>
              <c:idx val="0"/>
              <c:layout>
                <c:manualLayout>
                  <c:x val="2.0521488320717485E-2"/>
                  <c:y val="-1.3478031466512309E-3"/>
                </c:manualLayout>
              </c:layout>
              <c:tx>
                <c:rich>
                  <a:bodyPr/>
                  <a:lstStyle/>
                  <a:p>
                    <a:r>
                      <a:rPr lang="en-US" sz="1200" dirty="0"/>
                      <a:t>255 238,8</a:t>
                    </a:r>
                  </a:p>
                  <a:p>
                    <a:endParaRPr lang="en-US" sz="1200"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36D-4C2B-84B7-E2D20A171C73}"/>
                </c:ext>
              </c:extLst>
            </c:dLbl>
            <c:dLbl>
              <c:idx val="1"/>
              <c:layout>
                <c:manualLayout>
                  <c:x val="1.6288720090515168E-2"/>
                  <c:y val="-1.849204612651139E-2"/>
                </c:manualLayout>
              </c:layout>
              <c:tx>
                <c:rich>
                  <a:bodyPr/>
                  <a:lstStyle/>
                  <a:p>
                    <a:r>
                      <a:rPr lang="en-US" sz="1200" dirty="0"/>
                      <a:t>0</a:t>
                    </a:r>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36D-4C2B-84B7-E2D20A171C73}"/>
                </c:ext>
              </c:extLst>
            </c:dLbl>
            <c:dLbl>
              <c:idx val="2"/>
              <c:layout>
                <c:manualLayout>
                  <c:x val="1.6439894316773982E-2"/>
                  <c:y val="-1.6589092107613754E-2"/>
                </c:manualLayout>
              </c:layout>
              <c:spPr/>
              <c:txPr>
                <a:bodyPr/>
                <a:lstStyle/>
                <a:p>
                  <a:pPr>
                    <a:defRPr sz="1200"/>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36D-4C2B-84B7-E2D20A171C73}"/>
                </c:ext>
              </c:extLst>
            </c:dLbl>
            <c:dLbl>
              <c:idx val="3"/>
              <c:layout>
                <c:manualLayout>
                  <c:x val="2.1806524296439877E-2"/>
                  <c:y val="-2.0690492050281048E-2"/>
                </c:manualLayout>
              </c:layout>
              <c:spPr/>
              <c:txPr>
                <a:bodyPr/>
                <a:lstStyle/>
                <a:p>
                  <a:pPr>
                    <a:defRPr sz="1200"/>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36D-4C2B-84B7-E2D20A171C73}"/>
                </c:ext>
              </c:extLst>
            </c:dLbl>
            <c:spPr>
              <a:noFill/>
              <a:ln>
                <a:noFill/>
              </a:ln>
              <a:effectLst/>
            </c:spPr>
            <c:txPr>
              <a:bodyPr/>
              <a:lstStyle/>
              <a:p>
                <a:pPr>
                  <a:defRPr sz="1299"/>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2022 год</c:v>
                </c:pt>
                <c:pt idx="1">
                  <c:v>2023</c:v>
                </c:pt>
                <c:pt idx="2">
                  <c:v>2024</c:v>
                </c:pt>
                <c:pt idx="3">
                  <c:v>2025</c:v>
                </c:pt>
              </c:strCache>
            </c:strRef>
          </c:cat>
          <c:val>
            <c:numRef>
              <c:f>Лист1!$D$2:$D$5</c:f>
              <c:numCache>
                <c:formatCode>General</c:formatCode>
                <c:ptCount val="4"/>
                <c:pt idx="0" formatCode="#,##0.00">
                  <c:v>398794.26691000012</c:v>
                </c:pt>
                <c:pt idx="1">
                  <c:v>0</c:v>
                </c:pt>
                <c:pt idx="2">
                  <c:v>0</c:v>
                </c:pt>
                <c:pt idx="3">
                  <c:v>0</c:v>
                </c:pt>
              </c:numCache>
            </c:numRef>
          </c:val>
          <c:extLst>
            <c:ext xmlns:c16="http://schemas.microsoft.com/office/drawing/2014/chart" uri="{C3380CC4-5D6E-409C-BE32-E72D297353CC}">
              <c16:uniqueId val="{0000000E-D36D-4C2B-84B7-E2D20A171C73}"/>
            </c:ext>
          </c:extLst>
        </c:ser>
        <c:dLbls>
          <c:showLegendKey val="0"/>
          <c:showVal val="0"/>
          <c:showCatName val="0"/>
          <c:showSerName val="0"/>
          <c:showPercent val="0"/>
          <c:showBubbleSize val="0"/>
        </c:dLbls>
        <c:gapWidth val="75"/>
        <c:shape val="cylinder"/>
        <c:axId val="72418432"/>
        <c:axId val="70861952"/>
        <c:axId val="0"/>
      </c:bar3DChart>
      <c:catAx>
        <c:axId val="72418432"/>
        <c:scaling>
          <c:orientation val="minMax"/>
        </c:scaling>
        <c:delete val="0"/>
        <c:axPos val="b"/>
        <c:numFmt formatCode="General" sourceLinked="0"/>
        <c:majorTickMark val="none"/>
        <c:minorTickMark val="none"/>
        <c:tickLblPos val="nextTo"/>
        <c:crossAx val="70861952"/>
        <c:crosses val="autoZero"/>
        <c:auto val="1"/>
        <c:lblAlgn val="ctr"/>
        <c:lblOffset val="100"/>
        <c:noMultiLvlLbl val="0"/>
      </c:catAx>
      <c:valAx>
        <c:axId val="70861952"/>
        <c:scaling>
          <c:orientation val="minMax"/>
        </c:scaling>
        <c:delete val="0"/>
        <c:axPos val="l"/>
        <c:numFmt formatCode="#,##0" sourceLinked="0"/>
        <c:majorTickMark val="none"/>
        <c:minorTickMark val="none"/>
        <c:tickLblPos val="nextTo"/>
        <c:crossAx val="72418432"/>
        <c:crosses val="autoZero"/>
        <c:crossBetween val="between"/>
      </c:valAx>
      <c:spPr>
        <a:noFill/>
        <a:ln w="25390">
          <a:noFill/>
        </a:ln>
      </c:spPr>
    </c:plotArea>
    <c:legend>
      <c:legendPos val="b"/>
      <c:layout>
        <c:manualLayout>
          <c:xMode val="edge"/>
          <c:yMode val="edge"/>
          <c:x val="0.39880076475548148"/>
          <c:y val="7.8497889975539789E-2"/>
          <c:w val="0.31950026495378031"/>
          <c:h val="0.10406828251197131"/>
        </c:manualLayout>
      </c:layout>
      <c:overlay val="0"/>
      <c:txPr>
        <a:bodyPr/>
        <a:lstStyle/>
        <a:p>
          <a:pPr>
            <a:defRPr sz="1599"/>
          </a:pPr>
          <a:endParaRPr lang="ru-RU"/>
        </a:p>
      </c:txPr>
    </c:legend>
    <c:plotVisOnly val="1"/>
    <c:dispBlanksAs val="gap"/>
    <c:showDLblsOverMax val="0"/>
  </c:chart>
  <c:spPr>
    <a:noFill/>
  </c:spPr>
  <c:txPr>
    <a:bodyPr/>
    <a:lstStyle/>
    <a:p>
      <a:pPr>
        <a:defRPr sz="1799"/>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30"/>
      <c:rAngAx val="0"/>
    </c:view3D>
    <c:floor>
      <c:thickness val="0"/>
    </c:floor>
    <c:sideWall>
      <c:thickness val="0"/>
    </c:sideWall>
    <c:backWall>
      <c:thickness val="0"/>
    </c:backWall>
    <c:plotArea>
      <c:layout>
        <c:manualLayout>
          <c:layoutTarget val="inner"/>
          <c:xMode val="edge"/>
          <c:yMode val="edge"/>
          <c:x val="2.1063067239946804E-4"/>
          <c:y val="0.13918273146891122"/>
          <c:w val="0.7184169451535215"/>
          <c:h val="0.69227362151962524"/>
        </c:manualLayout>
      </c:layout>
      <c:pie3DChart>
        <c:varyColors val="1"/>
        <c:ser>
          <c:idx val="0"/>
          <c:order val="0"/>
          <c:tx>
            <c:strRef>
              <c:f>Лист1!$B$1</c:f>
              <c:strCache>
                <c:ptCount val="1"/>
                <c:pt idx="0">
                  <c:v>Продажи</c:v>
                </c:pt>
              </c:strCache>
            </c:strRef>
          </c:tx>
          <c:spPr>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idx val="0"/>
            <c:bubble3D val="0"/>
            <c:spPr>
              <a:solidFill>
                <a:srgbClr val="7030A0">
                  <a:alpha val="86000"/>
                </a:srgbClr>
              </a:solidFill>
              <a:ln>
                <a:noFill/>
              </a:ln>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extLst>
              <c:ext xmlns:c16="http://schemas.microsoft.com/office/drawing/2014/chart" uri="{C3380CC4-5D6E-409C-BE32-E72D297353CC}">
                <c16:uniqueId val="{00000001-C291-4D87-B7AF-01E200B5DF4C}"/>
              </c:ext>
            </c:extLst>
          </c:dPt>
          <c:dPt>
            <c:idx val="1"/>
            <c:bubble3D val="0"/>
            <c:spPr>
              <a:solidFill>
                <a:srgbClr val="FF0000"/>
              </a:solidFill>
              <a:ln>
                <a:noFill/>
              </a:ln>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extLst>
              <c:ext xmlns:c16="http://schemas.microsoft.com/office/drawing/2014/chart" uri="{C3380CC4-5D6E-409C-BE32-E72D297353CC}">
                <c16:uniqueId val="{00000003-C291-4D87-B7AF-01E200B5DF4C}"/>
              </c:ext>
            </c:extLst>
          </c:dPt>
          <c:dPt>
            <c:idx val="2"/>
            <c:bubble3D val="0"/>
            <c:spPr>
              <a:solidFill>
                <a:srgbClr val="4BACC6">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extLst>
              <c:ext xmlns:c16="http://schemas.microsoft.com/office/drawing/2014/chart" uri="{C3380CC4-5D6E-409C-BE32-E72D297353CC}">
                <c16:uniqueId val="{00000005-C291-4D87-B7AF-01E200B5DF4C}"/>
              </c:ext>
            </c:extLst>
          </c:dPt>
          <c:dPt>
            <c:idx val="3"/>
            <c:bubble3D val="0"/>
            <c:spPr>
              <a:solidFill>
                <a:srgbClr val="FFC0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extLst>
              <c:ext xmlns:c16="http://schemas.microsoft.com/office/drawing/2014/chart" uri="{C3380CC4-5D6E-409C-BE32-E72D297353CC}">
                <c16:uniqueId val="{00000007-C291-4D87-B7AF-01E200B5DF4C}"/>
              </c:ext>
            </c:extLst>
          </c:dPt>
          <c:dPt>
            <c:idx val="4"/>
            <c:bubble3D val="0"/>
            <c:spPr>
              <a:solidFill>
                <a:srgbClr val="6F6F6F">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extLst>
              <c:ext xmlns:c16="http://schemas.microsoft.com/office/drawing/2014/chart" uri="{C3380CC4-5D6E-409C-BE32-E72D297353CC}">
                <c16:uniqueId val="{00000009-C291-4D87-B7AF-01E200B5DF4C}"/>
              </c:ext>
            </c:extLst>
          </c:dPt>
          <c:dPt>
            <c:idx val="5"/>
            <c:bubble3D val="0"/>
            <c:spPr>
              <a:solidFill>
                <a:srgbClr val="FD9DB4">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extLst>
              <c:ext xmlns:c16="http://schemas.microsoft.com/office/drawing/2014/chart" uri="{C3380CC4-5D6E-409C-BE32-E72D297353CC}">
                <c16:uniqueId val="{0000000B-C291-4D87-B7AF-01E200B5DF4C}"/>
              </c:ext>
            </c:extLst>
          </c:dPt>
          <c:dPt>
            <c:idx val="6"/>
            <c:bubble3D val="0"/>
            <c:spPr>
              <a:solidFill>
                <a:srgbClr val="FFFF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extLst>
              <c:ext xmlns:c16="http://schemas.microsoft.com/office/drawing/2014/chart" uri="{C3380CC4-5D6E-409C-BE32-E72D297353CC}">
                <c16:uniqueId val="{0000000D-C291-4D87-B7AF-01E200B5DF4C}"/>
              </c:ext>
            </c:extLst>
          </c:dPt>
          <c:dPt>
            <c:idx val="7"/>
            <c:bubble3D val="0"/>
            <c:spPr>
              <a:solidFill>
                <a:srgbClr val="C0504D">
                  <a:lumMod val="750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extLst>
              <c:ext xmlns:c16="http://schemas.microsoft.com/office/drawing/2014/chart" uri="{C3380CC4-5D6E-409C-BE32-E72D297353CC}">
                <c16:uniqueId val="{0000000F-C291-4D87-B7AF-01E200B5DF4C}"/>
              </c:ext>
            </c:extLst>
          </c:dPt>
          <c:dPt>
            <c:idx val="8"/>
            <c:bubble3D val="0"/>
            <c:spPr>
              <a:solidFill>
                <a:srgbClr val="9BBB59">
                  <a:lumMod val="750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extLst>
              <c:ext xmlns:c16="http://schemas.microsoft.com/office/drawing/2014/chart" uri="{C3380CC4-5D6E-409C-BE32-E72D297353CC}">
                <c16:uniqueId val="{00000011-C291-4D87-B7AF-01E200B5DF4C}"/>
              </c:ext>
            </c:extLst>
          </c:dPt>
          <c:dPt>
            <c:idx val="9"/>
            <c:bubble3D val="0"/>
            <c:spPr>
              <a:solidFill>
                <a:srgbClr val="002060"/>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extLst>
              <c:ext xmlns:c16="http://schemas.microsoft.com/office/drawing/2014/chart" uri="{C3380CC4-5D6E-409C-BE32-E72D297353CC}">
                <c16:uniqueId val="{00000013-C291-4D87-B7AF-01E200B5DF4C}"/>
              </c:ext>
            </c:extLst>
          </c:dPt>
          <c:dPt>
            <c:idx val="10"/>
            <c:bubble3D val="0"/>
            <c:spPr>
              <a:solidFill>
                <a:srgbClr val="66FF66">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extLst>
              <c:ext xmlns:c16="http://schemas.microsoft.com/office/drawing/2014/chart" uri="{C3380CC4-5D6E-409C-BE32-E72D297353CC}">
                <c16:uniqueId val="{00000015-C291-4D87-B7AF-01E200B5DF4C}"/>
              </c:ext>
            </c:extLst>
          </c:dPt>
          <c:dLbls>
            <c:dLbl>
              <c:idx val="0"/>
              <c:layout>
                <c:manualLayout>
                  <c:x val="4.5083042544971481E-2"/>
                  <c:y val="3.551331881387151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291-4D87-B7AF-01E200B5DF4C}"/>
                </c:ext>
              </c:extLst>
            </c:dLbl>
            <c:dLbl>
              <c:idx val="1"/>
              <c:layout>
                <c:manualLayout>
                  <c:x val="1.3468316062788701E-2"/>
                  <c:y val="5.327743340593056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291-4D87-B7AF-01E200B5DF4C}"/>
                </c:ext>
              </c:extLst>
            </c:dLbl>
            <c:dLbl>
              <c:idx val="2"/>
              <c:layout>
                <c:manualLayout>
                  <c:x val="-2.7350863504275853E-2"/>
                  <c:y val="1.097721561400569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291-4D87-B7AF-01E200B5DF4C}"/>
                </c:ext>
              </c:extLst>
            </c:dLbl>
            <c:dLbl>
              <c:idx val="3"/>
              <c:layout>
                <c:manualLayout>
                  <c:x val="-5.360468530237289E-2"/>
                  <c:y val="1.09172390685206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291-4D87-B7AF-01E200B5DF4C}"/>
                </c:ext>
              </c:extLst>
            </c:dLbl>
            <c:dLbl>
              <c:idx val="4"/>
              <c:layout>
                <c:manualLayout>
                  <c:x val="-1.6385362434966803E-2"/>
                  <c:y val="-6.768555074887695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291-4D87-B7AF-01E200B5DF4C}"/>
                </c:ext>
              </c:extLst>
            </c:dLbl>
            <c:dLbl>
              <c:idx val="5"/>
              <c:layout>
                <c:manualLayout>
                  <c:x val="-5.9099994238178107E-3"/>
                  <c:y val="-2.718311274920422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291-4D87-B7AF-01E200B5DF4C}"/>
                </c:ext>
              </c:extLst>
            </c:dLbl>
            <c:dLbl>
              <c:idx val="6"/>
              <c:layout>
                <c:manualLayout>
                  <c:x val="3.1252144901327078E-2"/>
                  <c:y val="-5.234377617691405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C291-4D87-B7AF-01E200B5DF4C}"/>
                </c:ext>
              </c:extLst>
            </c:dLbl>
            <c:dLbl>
              <c:idx val="7"/>
              <c:layout>
                <c:manualLayout>
                  <c:x val="2.8123662168189688E-3"/>
                  <c:y val="-5.9943886324554264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C291-4D87-B7AF-01E200B5DF4C}"/>
                </c:ext>
              </c:extLst>
            </c:dLbl>
            <c:dLbl>
              <c:idx val="8"/>
              <c:layout>
                <c:manualLayout>
                  <c:x val="-6.7293360319712415E-3"/>
                  <c:y val="-2.198714815820438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C291-4D87-B7AF-01E200B5DF4C}"/>
                </c:ext>
              </c:extLst>
            </c:dLbl>
            <c:dLbl>
              <c:idx val="9"/>
              <c:layout>
                <c:manualLayout>
                  <c:x val="1.0662813821302259E-4"/>
                  <c:y val="-1.025397889093654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C291-4D87-B7AF-01E200B5DF4C}"/>
                </c:ext>
              </c:extLst>
            </c:dLbl>
            <c:dLbl>
              <c:idx val="10"/>
              <c:layout>
                <c:manualLayout>
                  <c:x val="-5.7681865405318881E-3"/>
                  <c:y val="9.2949594201966225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5-C291-4D87-B7AF-01E200B5DF4C}"/>
                </c:ext>
              </c:extLst>
            </c:dLbl>
            <c:spPr>
              <a:noFill/>
              <a:ln>
                <a:noFill/>
              </a:ln>
              <a:effectLst/>
            </c:spPr>
            <c:txPr>
              <a:bodyPr/>
              <a:lstStyle/>
              <a:p>
                <a:pPr>
                  <a:defRPr sz="1200"/>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Лист1!$B$2:$B$12</c:f>
              <c:numCache>
                <c:formatCode>0.0%</c:formatCode>
                <c:ptCount val="11"/>
                <c:pt idx="0">
                  <c:v>0.114</c:v>
                </c:pt>
                <c:pt idx="1">
                  <c:v>1E-3</c:v>
                </c:pt>
                <c:pt idx="2">
                  <c:v>7.0000000000000001E-3</c:v>
                </c:pt>
                <c:pt idx="3">
                  <c:v>4.1000000000000002E-2</c:v>
                </c:pt>
                <c:pt idx="4">
                  <c:v>0.378</c:v>
                </c:pt>
                <c:pt idx="5">
                  <c:v>2E-3</c:v>
                </c:pt>
                <c:pt idx="6">
                  <c:v>0.28699999999999998</c:v>
                </c:pt>
                <c:pt idx="7">
                  <c:v>4.4999999999999998E-2</c:v>
                </c:pt>
                <c:pt idx="8">
                  <c:v>2.4E-2</c:v>
                </c:pt>
                <c:pt idx="9">
                  <c:v>3.0000000000000001E-3</c:v>
                </c:pt>
                <c:pt idx="10">
                  <c:v>0.1</c:v>
                </c:pt>
              </c:numCache>
            </c:numRef>
          </c:val>
          <c:extLst>
            <c:ext xmlns:c16="http://schemas.microsoft.com/office/drawing/2014/chart" uri="{C3380CC4-5D6E-409C-BE32-E72D297353CC}">
              <c16:uniqueId val="{00000016-C291-4D87-B7AF-01E200B5DF4C}"/>
            </c:ext>
          </c:extLst>
        </c:ser>
        <c:dLbls>
          <c:showLegendKey val="0"/>
          <c:showVal val="0"/>
          <c:showCatName val="0"/>
          <c:showSerName val="0"/>
          <c:showPercent val="0"/>
          <c:showBubbleSize val="0"/>
          <c:showLeaderLines val="1"/>
        </c:dLbls>
      </c:pie3DChart>
      <c:spPr>
        <a:noFill/>
        <a:ln w="25394">
          <a:noFill/>
        </a:ln>
      </c:spPr>
    </c:plotArea>
    <c:legend>
      <c:legendPos val="t"/>
      <c:layout>
        <c:manualLayout>
          <c:xMode val="edge"/>
          <c:yMode val="edge"/>
          <c:x val="0.69601145107661966"/>
          <c:y val="6.9287319946250786E-2"/>
          <c:w val="0.29642994198830813"/>
          <c:h val="0.8428523946468417"/>
        </c:manualLayout>
      </c:layout>
      <c:overlay val="0"/>
      <c:txPr>
        <a:bodyPr/>
        <a:lstStyle/>
        <a:p>
          <a:pPr>
            <a:defRPr sz="900">
              <a:latin typeface="Segoe Print" pitchFamily="2" charset="0"/>
            </a:defRPr>
          </a:pPr>
          <a:endParaRPr lang="ru-RU"/>
        </a:p>
      </c:txPr>
    </c:legend>
    <c:plotVisOnly val="1"/>
    <c:dispBlanksAs val="zero"/>
    <c:showDLblsOverMax val="0"/>
  </c:chart>
  <c:spPr>
    <a:scene3d>
      <a:camera prst="orthographicFront"/>
      <a:lightRig rig="threePt" dir="t"/>
    </a:scene3d>
  </c:spPr>
  <c:txPr>
    <a:bodyPr/>
    <a:lstStyle/>
    <a:p>
      <a:pPr>
        <a:defRPr sz="1800"/>
      </a:pPr>
      <a:endParaRPr lang="ru-RU"/>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227413992515753E-2"/>
          <c:y val="7.338617770271752E-2"/>
          <c:w val="0.91569795047710534"/>
          <c:h val="0.92661382229728262"/>
        </c:manualLayout>
      </c:layout>
      <c:ofPieChart>
        <c:ofPieType val="pie"/>
        <c:varyColors val="1"/>
        <c:ser>
          <c:idx val="0"/>
          <c:order val="0"/>
          <c:tx>
            <c:strRef>
              <c:f>Лист1!$B$1</c:f>
              <c:strCache>
                <c:ptCount val="1"/>
                <c:pt idx="0">
                  <c:v>Столбец1</c:v>
                </c:pt>
              </c:strCache>
            </c:strRef>
          </c:tx>
          <c:spPr>
            <a:solidFill>
              <a:schemeClr val="accent5">
                <a:lumMod val="60000"/>
                <a:lumOff val="40000"/>
              </a:schemeClr>
            </a:solidFill>
            <a:scene3d>
              <a:camera prst="orthographicFront"/>
              <a:lightRig rig="threePt" dir="t">
                <a:rot lat="0" lon="0" rev="0"/>
              </a:lightRig>
            </a:scene3d>
            <a:sp3d prstMaterial="metal">
              <a:bevelT prst="angle"/>
              <a:bevelB/>
            </a:sp3d>
          </c:spPr>
          <c:explosion val="10"/>
          <c:dPt>
            <c:idx val="0"/>
            <c:bubble3D val="0"/>
            <c:spPr>
              <a:gradFill flip="none" rotWithShape="1">
                <a:gsLst>
                  <a:gs pos="0">
                    <a:srgbClr val="FFFF66"/>
                  </a:gs>
                  <a:gs pos="60000">
                    <a:srgbClr val="FFFFCC"/>
                  </a:gs>
                  <a:gs pos="100000">
                    <a:srgbClr val="FFFFFF"/>
                  </a:gs>
                </a:gsLst>
                <a:lin ang="8100000" scaled="1"/>
                <a:tileRect/>
              </a:gradFill>
              <a:scene3d>
                <a:camera prst="orthographicFront"/>
                <a:lightRig rig="threePt" dir="t">
                  <a:rot lat="0" lon="0" rev="0"/>
                </a:lightRig>
              </a:scene3d>
              <a:sp3d prstMaterial="metal">
                <a:bevelT prst="angle"/>
                <a:bevelB/>
              </a:sp3d>
            </c:spPr>
            <c:extLst>
              <c:ext xmlns:c16="http://schemas.microsoft.com/office/drawing/2014/chart" uri="{C3380CC4-5D6E-409C-BE32-E72D297353CC}">
                <c16:uniqueId val="{00000001-6826-4EA4-909A-51EB74E39438}"/>
              </c:ext>
            </c:extLst>
          </c:dPt>
          <c:dPt>
            <c:idx val="1"/>
            <c:bubble3D val="0"/>
            <c:spPr>
              <a:gradFill flip="none" rotWithShape="1">
                <a:gsLst>
                  <a:gs pos="0">
                    <a:srgbClr val="AE78D6"/>
                  </a:gs>
                  <a:gs pos="56000">
                    <a:srgbClr val="D9B3FF"/>
                  </a:gs>
                  <a:gs pos="100000">
                    <a:srgbClr val="F8EAFA"/>
                  </a:gs>
                </a:gsLst>
                <a:lin ang="10800000" scaled="1"/>
                <a:tileRect/>
              </a:gradFill>
              <a:scene3d>
                <a:camera prst="orthographicFront"/>
                <a:lightRig rig="threePt" dir="t">
                  <a:rot lat="0" lon="0" rev="0"/>
                </a:lightRig>
              </a:scene3d>
              <a:sp3d prstMaterial="metal">
                <a:bevelT prst="angle"/>
                <a:bevelB/>
              </a:sp3d>
            </c:spPr>
            <c:extLst>
              <c:ext xmlns:c16="http://schemas.microsoft.com/office/drawing/2014/chart" uri="{C3380CC4-5D6E-409C-BE32-E72D297353CC}">
                <c16:uniqueId val="{00000003-6826-4EA4-909A-51EB74E39438}"/>
              </c:ext>
            </c:extLst>
          </c:dPt>
          <c:dPt>
            <c:idx val="2"/>
            <c:bubble3D val="0"/>
            <c:spPr>
              <a:solidFill>
                <a:srgbClr val="FD9DB4"/>
              </a:solidFill>
              <a:scene3d>
                <a:camera prst="orthographicFront"/>
                <a:lightRig rig="threePt" dir="t">
                  <a:rot lat="0" lon="0" rev="0"/>
                </a:lightRig>
              </a:scene3d>
              <a:sp3d prstMaterial="metal">
                <a:bevelT prst="angle"/>
                <a:bevelB/>
              </a:sp3d>
            </c:spPr>
            <c:extLst>
              <c:ext xmlns:c16="http://schemas.microsoft.com/office/drawing/2014/chart" uri="{C3380CC4-5D6E-409C-BE32-E72D297353CC}">
                <c16:uniqueId val="{00000005-6826-4EA4-909A-51EB74E39438}"/>
              </c:ext>
            </c:extLst>
          </c:dPt>
          <c:dPt>
            <c:idx val="3"/>
            <c:bubble3D val="0"/>
            <c:spPr>
              <a:gradFill flip="none" rotWithShape="1">
                <a:gsLst>
                  <a:gs pos="0">
                    <a:srgbClr val="69EB35"/>
                  </a:gs>
                  <a:gs pos="100000">
                    <a:srgbClr val="D0F9B1"/>
                  </a:gs>
                </a:gsLst>
                <a:path path="circle">
                  <a:fillToRect l="100000" t="100000"/>
                </a:path>
                <a:tileRect r="-100000" b="-100000"/>
              </a:gradFill>
              <a:scene3d>
                <a:camera prst="orthographicFront"/>
                <a:lightRig rig="threePt" dir="t">
                  <a:rot lat="0" lon="0" rev="0"/>
                </a:lightRig>
              </a:scene3d>
              <a:sp3d prstMaterial="metal">
                <a:bevelT prst="angle"/>
                <a:bevelB/>
              </a:sp3d>
            </c:spPr>
            <c:extLst>
              <c:ext xmlns:c16="http://schemas.microsoft.com/office/drawing/2014/chart" uri="{C3380CC4-5D6E-409C-BE32-E72D297353CC}">
                <c16:uniqueId val="{00000007-6826-4EA4-909A-51EB74E39438}"/>
              </c:ext>
            </c:extLst>
          </c:dPt>
          <c:dPt>
            <c:idx val="4"/>
            <c:bubble3D val="0"/>
            <c:spPr>
              <a:gradFill flip="none" rotWithShape="1">
                <a:gsLst>
                  <a:gs pos="0">
                    <a:schemeClr val="accent1">
                      <a:lumMod val="20000"/>
                      <a:lumOff val="80000"/>
                    </a:schemeClr>
                  </a:gs>
                  <a:gs pos="100000">
                    <a:schemeClr val="accent1">
                      <a:lumMod val="75000"/>
                    </a:schemeClr>
                  </a:gs>
                </a:gsLst>
                <a:path path="circle">
                  <a:fillToRect l="50000" t="-80000" r="50000" b="180000"/>
                </a:path>
                <a:tileRect/>
              </a:gradFill>
              <a:scene3d>
                <a:camera prst="orthographicFront"/>
                <a:lightRig rig="threePt" dir="t">
                  <a:rot lat="0" lon="0" rev="0"/>
                </a:lightRig>
              </a:scene3d>
              <a:sp3d prstMaterial="metal">
                <a:bevelT prst="angle"/>
                <a:bevelB/>
              </a:sp3d>
            </c:spPr>
            <c:extLst>
              <c:ext xmlns:c16="http://schemas.microsoft.com/office/drawing/2014/chart" uri="{C3380CC4-5D6E-409C-BE32-E72D297353CC}">
                <c16:uniqueId val="{00000009-6826-4EA4-909A-51EB74E39438}"/>
              </c:ext>
            </c:extLst>
          </c:dPt>
          <c:dLbls>
            <c:dLbl>
              <c:idx val="0"/>
              <c:layout>
                <c:manualLayout>
                  <c:x val="1.523183828796894E-2"/>
                  <c:y val="0.11742229826062159"/>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26-4EA4-909A-51EB74E39438}"/>
                </c:ext>
              </c:extLst>
            </c:dLbl>
            <c:dLbl>
              <c:idx val="1"/>
              <c:layout>
                <c:manualLayout>
                  <c:x val="1.0585452202202014E-2"/>
                  <c:y val="-1.4036024434543946E-3"/>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26-4EA4-909A-51EB74E39438}"/>
                </c:ext>
              </c:extLst>
            </c:dLbl>
            <c:dLbl>
              <c:idx val="2"/>
              <c:layout>
                <c:manualLayout>
                  <c:x val="6.1617197314794503E-4"/>
                  <c:y val="5.3065027589259219E-2"/>
                </c:manualLayout>
              </c:layout>
              <c:tx>
                <c:rich>
                  <a:bodyPr/>
                  <a:lstStyle/>
                  <a:p>
                    <a:pPr>
                      <a:defRPr sz="1399" b="0">
                        <a:solidFill>
                          <a:schemeClr val="tx1"/>
                        </a:solidFill>
                        <a:latin typeface="Palatino Linotype" panose="02040502050505030304" pitchFamily="18" charset="0"/>
                      </a:defRPr>
                    </a:pPr>
                    <a:r>
                      <a:rPr lang="en-US" dirty="0"/>
                      <a:t>24,0</a:t>
                    </a:r>
                  </a:p>
                </c:rich>
              </c:tx>
              <c:numFmt formatCode="#,##0.0" sourceLinked="0"/>
              <c:spPr>
                <a:noFill/>
                <a:ln w="25386">
                  <a:noFill/>
                </a:ln>
              </c:sp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26-4EA4-909A-51EB74E39438}"/>
                </c:ext>
              </c:extLst>
            </c:dLbl>
            <c:dLbl>
              <c:idx val="3"/>
              <c:layout>
                <c:manualLayout>
                  <c:x val="7.0197301406275392E-3"/>
                  <c:y val="4.9476016055096253E-3"/>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26-4EA4-909A-51EB74E39438}"/>
                </c:ext>
              </c:extLst>
            </c:dLbl>
            <c:dLbl>
              <c:idx val="4"/>
              <c:layout>
                <c:manualLayout>
                  <c:x val="4.1759143997703516E-3"/>
                  <c:y val="2.5877357724527011E-2"/>
                </c:manualLayout>
              </c:layout>
              <c:tx>
                <c:rich>
                  <a:bodyPr/>
                  <a:lstStyle/>
                  <a:p>
                    <a:pPr>
                      <a:defRPr sz="1399" b="0">
                        <a:solidFill>
                          <a:schemeClr val="tx1"/>
                        </a:solidFill>
                        <a:latin typeface="Palatino Linotype" panose="02040502050505030304" pitchFamily="18" charset="0"/>
                      </a:defRPr>
                    </a:pPr>
                    <a:r>
                      <a:rPr lang="en-US" dirty="0"/>
                      <a:t>26,9</a:t>
                    </a:r>
                  </a:p>
                </c:rich>
              </c:tx>
              <c:numFmt formatCode="#,##0.0" sourceLinked="0"/>
              <c:spPr>
                <a:noFill/>
                <a:ln w="25386">
                  <a:noFill/>
                </a:ln>
              </c:sp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826-4EA4-909A-51EB74E3943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Лист1!$A$2:$A$5</c:f>
              <c:strCache>
                <c:ptCount val="4"/>
                <c:pt idx="0">
                  <c:v>образование</c:v>
                </c:pt>
                <c:pt idx="1">
                  <c:v>культура, кинематография</c:v>
                </c:pt>
                <c:pt idx="2">
                  <c:v>социальная политика</c:v>
                </c:pt>
                <c:pt idx="3">
                  <c:v>физическая культура и спорт</c:v>
                </c:pt>
              </c:strCache>
            </c:strRef>
          </c:cat>
          <c:val>
            <c:numRef>
              <c:f>Лист1!$B$2:$B$5</c:f>
              <c:numCache>
                <c:formatCode>0.0</c:formatCode>
                <c:ptCount val="4"/>
                <c:pt idx="0">
                  <c:v>290.39999999999998</c:v>
                </c:pt>
                <c:pt idx="1">
                  <c:v>45.2</c:v>
                </c:pt>
                <c:pt idx="2">
                  <c:v>23.8</c:v>
                </c:pt>
                <c:pt idx="3">
                  <c:v>2.9</c:v>
                </c:pt>
              </c:numCache>
            </c:numRef>
          </c:val>
          <c:extLst>
            <c:ext xmlns:c16="http://schemas.microsoft.com/office/drawing/2014/chart" uri="{C3380CC4-5D6E-409C-BE32-E72D297353CC}">
              <c16:uniqueId val="{0000000A-6826-4EA4-909A-51EB74E39438}"/>
            </c:ext>
          </c:extLst>
        </c:ser>
        <c:dLbls>
          <c:showLegendKey val="0"/>
          <c:showVal val="0"/>
          <c:showCatName val="0"/>
          <c:showSerName val="0"/>
          <c:showPercent val="0"/>
          <c:showBubbleSize val="0"/>
          <c:showLeaderLines val="1"/>
        </c:dLbls>
        <c:gapWidth val="90"/>
        <c:secondPieSize val="42"/>
        <c:serLines/>
      </c:ofPieChart>
      <c:spPr>
        <a:noFill/>
        <a:ln w="25386">
          <a:noFill/>
        </a:ln>
      </c:spPr>
    </c:plotArea>
    <c:legend>
      <c:legendPos val="r"/>
      <c:layout>
        <c:manualLayout>
          <c:xMode val="edge"/>
          <c:yMode val="edge"/>
          <c:x val="7.3991234841242308E-3"/>
          <c:y val="1.0347871535167927E-2"/>
          <c:w val="0.33126552165872597"/>
          <c:h val="0.21239784017426838"/>
        </c:manualLayout>
      </c:layout>
      <c:overlay val="0"/>
      <c:txPr>
        <a:bodyPr/>
        <a:lstStyle/>
        <a:p>
          <a:pPr>
            <a:defRPr sz="1199" b="0" i="0">
              <a:solidFill>
                <a:schemeClr val="tx1"/>
              </a:solidFill>
              <a:latin typeface="Palatino Linotype" panose="02040502050505030304" pitchFamily="18" charset="0"/>
            </a:defRPr>
          </a:pPr>
          <a:endParaRPr lang="ru-RU"/>
        </a:p>
      </c:txPr>
    </c:legend>
    <c:plotVisOnly val="1"/>
    <c:dispBlanksAs val="zero"/>
    <c:showDLblsOverMax val="0"/>
  </c:chart>
  <c:txPr>
    <a:bodyPr/>
    <a:lstStyle/>
    <a:p>
      <a:pPr>
        <a:defRPr sz="1799"/>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7.1804742800157889E-2"/>
          <c:y val="3.0758783851608941E-2"/>
          <c:w val="0.74964908418705745"/>
          <c:h val="0.87875895559866046"/>
        </c:manualLayout>
      </c:layout>
      <c:bar3DChart>
        <c:barDir val="col"/>
        <c:grouping val="clustered"/>
        <c:varyColors val="0"/>
        <c:ser>
          <c:idx val="0"/>
          <c:order val="0"/>
          <c:tx>
            <c:strRef>
              <c:f>Лист1!$B$1</c:f>
              <c:strCache>
                <c:ptCount val="1"/>
                <c:pt idx="0">
                  <c:v>Объем расходов Соболевского бюджета на исполнение муниципальных программ</c:v>
                </c:pt>
              </c:strCache>
            </c:strRef>
          </c:tx>
          <c:spPr>
            <a:gradFill flip="none" rotWithShape="1">
              <a:gsLst>
                <a:gs pos="0">
                  <a:schemeClr val="tx2">
                    <a:lumMod val="60000"/>
                    <a:lumOff val="40000"/>
                    <a:alpha val="50000"/>
                  </a:schemeClr>
                </a:gs>
                <a:gs pos="98000">
                  <a:srgbClr val="D1FBA7"/>
                </a:gs>
                <a:gs pos="99000">
                  <a:schemeClr val="accent6">
                    <a:lumMod val="100000"/>
                  </a:schemeClr>
                </a:gs>
              </a:gsLst>
              <a:path path="circle">
                <a:fillToRect r="100000" b="100000"/>
              </a:path>
              <a:tileRect l="-100000" t="-100000"/>
            </a:gradFill>
            <a:ln>
              <a:noFill/>
            </a:ln>
            <a:effectLst/>
            <a:scene3d>
              <a:camera prst="orthographicFront"/>
              <a:lightRig rig="threePt" dir="t"/>
            </a:scene3d>
            <a:sp3d prstMaterial="plastic">
              <a:bevelT w="127000"/>
              <a:bevelB/>
            </a:sp3d>
          </c:spPr>
          <c:invertIfNegative val="0"/>
          <c:dLbls>
            <c:dLbl>
              <c:idx val="0"/>
              <c:layout>
                <c:manualLayout>
                  <c:x val="2.2569999716628916E-2"/>
                  <c:y val="-2.0473743448442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4C-4C15-AA55-DA8203D0D7B1}"/>
                </c:ext>
              </c:extLst>
            </c:dLbl>
            <c:dLbl>
              <c:idx val="1"/>
              <c:layout>
                <c:manualLayout>
                  <c:x val="1.5633558840900275E-2"/>
                  <c:y val="-2.74966632105084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4C-4C15-AA55-DA8203D0D7B1}"/>
                </c:ext>
              </c:extLst>
            </c:dLbl>
            <c:dLbl>
              <c:idx val="2"/>
              <c:layout>
                <c:manualLayout>
                  <c:x val="1.92427762368521E-2"/>
                  <c:y val="-2.9906171471611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4C-4C15-AA55-DA8203D0D7B1}"/>
                </c:ext>
              </c:extLst>
            </c:dLbl>
            <c:dLbl>
              <c:idx val="3"/>
              <c:layout>
                <c:manualLayout>
                  <c:x val="1.9249407621268588E-2"/>
                  <c:y val="-2.7496589989824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4C-4C15-AA55-DA8203D0D7B1}"/>
                </c:ext>
              </c:extLst>
            </c:dLbl>
            <c:dLbl>
              <c:idx val="4"/>
              <c:layout>
                <c:manualLayout>
                  <c:x val="9.6247038106343323E-3"/>
                  <c:y val="-2.7496589989824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4C-4C15-AA55-DA8203D0D7B1}"/>
                </c:ext>
              </c:extLst>
            </c:dLbl>
            <c:spPr>
              <a:noFill/>
              <a:ln w="25376">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Palatino Linotype" panose="02040502050505030304" pitchFamily="18"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Лист1!$A$2:$A$5</c:f>
              <c:numCache>
                <c:formatCode>General</c:formatCode>
                <c:ptCount val="4"/>
                <c:pt idx="0">
                  <c:v>2022</c:v>
                </c:pt>
                <c:pt idx="1">
                  <c:v>2023</c:v>
                </c:pt>
                <c:pt idx="2">
                  <c:v>2024</c:v>
                </c:pt>
                <c:pt idx="3">
                  <c:v>2025</c:v>
                </c:pt>
              </c:numCache>
            </c:numRef>
          </c:cat>
          <c:val>
            <c:numRef>
              <c:f>Лист1!$B$2:$B$5</c:f>
              <c:numCache>
                <c:formatCode>#\ ##0.0</c:formatCode>
                <c:ptCount val="4"/>
                <c:pt idx="0">
                  <c:v>1270.8</c:v>
                </c:pt>
                <c:pt idx="1">
                  <c:v>915.1</c:v>
                </c:pt>
                <c:pt idx="2">
                  <c:v>915.9</c:v>
                </c:pt>
                <c:pt idx="3">
                  <c:v>915</c:v>
                </c:pt>
              </c:numCache>
            </c:numRef>
          </c:val>
          <c:extLst>
            <c:ext xmlns:c16="http://schemas.microsoft.com/office/drawing/2014/chart" uri="{C3380CC4-5D6E-409C-BE32-E72D297353CC}">
              <c16:uniqueId val="{00000005-EA4C-4C15-AA55-DA8203D0D7B1}"/>
            </c:ext>
          </c:extLst>
        </c:ser>
        <c:dLbls>
          <c:showLegendKey val="0"/>
          <c:showVal val="0"/>
          <c:showCatName val="0"/>
          <c:showSerName val="0"/>
          <c:showPercent val="0"/>
          <c:showBubbleSize val="0"/>
        </c:dLbls>
        <c:gapWidth val="150"/>
        <c:shape val="box"/>
        <c:axId val="75671808"/>
        <c:axId val="75685888"/>
        <c:axId val="0"/>
      </c:bar3DChart>
      <c:catAx>
        <c:axId val="75671808"/>
        <c:scaling>
          <c:orientation val="minMax"/>
        </c:scaling>
        <c:delete val="0"/>
        <c:axPos val="b"/>
        <c:numFmt formatCode="General" sourceLinked="1"/>
        <c:majorTickMark val="none"/>
        <c:minorTickMark val="none"/>
        <c:tickLblPos val="nextTo"/>
        <c:spPr>
          <a:noFill/>
          <a:ln w="9517"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solidFill>
                <a:latin typeface="+mn-lt"/>
                <a:ea typeface="+mn-ea"/>
                <a:cs typeface="+mn-cs"/>
              </a:defRPr>
            </a:pPr>
            <a:endParaRPr lang="ru-RU"/>
          </a:p>
        </c:txPr>
        <c:crossAx val="75685888"/>
        <c:crosses val="autoZero"/>
        <c:auto val="1"/>
        <c:lblAlgn val="ctr"/>
        <c:lblOffset val="100"/>
        <c:noMultiLvlLbl val="0"/>
      </c:catAx>
      <c:valAx>
        <c:axId val="75685888"/>
        <c:scaling>
          <c:orientation val="minMax"/>
        </c:scaling>
        <c:delete val="0"/>
        <c:axPos val="l"/>
        <c:majorGridlines>
          <c:spPr>
            <a:ln w="9517" cap="flat" cmpd="sng" algn="ctr">
              <a:solidFill>
                <a:schemeClr val="tx1">
                  <a:lumMod val="15000"/>
                  <a:lumOff val="85000"/>
                </a:schemeClr>
              </a:solidFill>
              <a:round/>
            </a:ln>
            <a:effectLst/>
          </c:spPr>
        </c:majorGridlines>
        <c:minorGridlines>
          <c:spPr>
            <a:ln w="9517" cap="flat" cmpd="sng" algn="ctr">
              <a:solidFill>
                <a:schemeClr val="tx1">
                  <a:lumMod val="5000"/>
                  <a:lumOff val="95000"/>
                </a:schemeClr>
              </a:solidFill>
              <a:round/>
            </a:ln>
            <a:effectLst/>
          </c:spPr>
        </c:minorGridlines>
        <c:numFmt formatCode="#\ ##0.0" sourceLinked="1"/>
        <c:majorTickMark val="none"/>
        <c:minorTickMark val="none"/>
        <c:tickLblPos val="nextTo"/>
        <c:spPr>
          <a:ln w="9517">
            <a:noFill/>
          </a:ln>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ru-RU"/>
          </a:p>
        </c:txPr>
        <c:crossAx val="75671808"/>
        <c:crosses val="autoZero"/>
        <c:crossBetween val="between"/>
      </c:valAx>
      <c:spPr>
        <a:noFill/>
        <a:ln w="25391">
          <a:noFill/>
        </a:ln>
      </c:spPr>
    </c:plotArea>
    <c:legend>
      <c:legendPos val="r"/>
      <c:layout>
        <c:manualLayout>
          <c:xMode val="edge"/>
          <c:yMode val="edge"/>
          <c:x val="0.82625607889239372"/>
          <c:y val="5.6395266381176062E-2"/>
          <c:w val="0.15947777204541166"/>
          <c:h val="0.19272678685790373"/>
        </c:manualLayout>
      </c:layout>
      <c:overlay val="0"/>
      <c:spPr>
        <a:noFill/>
        <a:ln w="25376">
          <a:noFill/>
        </a:ln>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r>
              <a:rPr lang="ru-RU" sz="900" u="sng" dirty="0">
                <a:solidFill>
                  <a:schemeClr val="tx1"/>
                </a:solidFill>
              </a:rPr>
              <a:t>2022 год</a:t>
            </a:r>
          </a:p>
        </c:rich>
      </c:tx>
      <c:layout>
        <c:manualLayout>
          <c:xMode val="edge"/>
          <c:yMode val="edge"/>
          <c:x val="0.42005435868739754"/>
          <c:y val="2.3493148765656988E-2"/>
        </c:manualLayout>
      </c:layout>
      <c:overlay val="0"/>
      <c:spPr>
        <a:noFill/>
        <a:ln w="25374">
          <a:noFill/>
        </a:ln>
      </c:spPr>
    </c:title>
    <c:autoTitleDeleted val="0"/>
    <c:view3D>
      <c:rotX val="30"/>
      <c:rotY val="0"/>
      <c:rAngAx val="0"/>
    </c:view3D>
    <c:floor>
      <c:thickness val="0"/>
    </c:floor>
    <c:sideWall>
      <c:thickness val="0"/>
    </c:sideWall>
    <c:backWall>
      <c:thickness val="0"/>
    </c:backWall>
    <c:plotArea>
      <c:layout>
        <c:manualLayout>
          <c:layoutTarget val="inner"/>
          <c:xMode val="edge"/>
          <c:yMode val="edge"/>
          <c:x val="3.1585593043310795E-2"/>
          <c:y val="0.1540014019986633"/>
          <c:w val="0.96841440695668923"/>
          <c:h val="0.73484357933519229"/>
        </c:manualLayout>
      </c:layout>
      <c:pie3DChart>
        <c:varyColors val="1"/>
        <c:ser>
          <c:idx val="0"/>
          <c:order val="0"/>
          <c:tx>
            <c:strRef>
              <c:f>Лист1!$B$1</c:f>
              <c:strCache>
                <c:ptCount val="1"/>
                <c:pt idx="0">
                  <c:v>2022</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1-0AA5-4867-900C-296756F43BA6}"/>
              </c:ext>
            </c:extLst>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3-0AA5-4867-900C-296756F43BA6}"/>
              </c:ext>
            </c:extLst>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5-0AA5-4867-900C-296756F43BA6}"/>
              </c:ext>
            </c:extLst>
          </c:dPt>
          <c:dLbls>
            <c:dLbl>
              <c:idx val="0"/>
              <c:layout>
                <c:manualLayout>
                  <c:x val="-1.1723000273820734E-2"/>
                  <c:y val="9.781294224076003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A5-4867-900C-296756F43BA6}"/>
                </c:ext>
              </c:extLst>
            </c:dLbl>
            <c:dLbl>
              <c:idx val="1"/>
              <c:layout>
                <c:manualLayout>
                  <c:x val="2.967068047791736E-2"/>
                  <c:y val="1.5485654977630875E-2"/>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AA5-4867-900C-296756F43BA6}"/>
                </c:ext>
              </c:extLst>
            </c:dLbl>
            <c:dLbl>
              <c:idx val="2"/>
              <c:layout>
                <c:manualLayout>
                  <c:x val="6.1567723881843027E-2"/>
                  <c:y val="-9.394246420809031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A5-4867-900C-296756F43BA6}"/>
                </c:ext>
              </c:extLst>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extLst>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0.64039999999999997</c:v>
                </c:pt>
                <c:pt idx="1">
                  <c:v>2.18E-2</c:v>
                </c:pt>
                <c:pt idx="2">
                  <c:v>0.33779999999999999</c:v>
                </c:pt>
              </c:numCache>
            </c:numRef>
          </c:val>
          <c:extLst>
            <c:ext xmlns:c16="http://schemas.microsoft.com/office/drawing/2014/chart" uri="{C3380CC4-5D6E-409C-BE32-E72D297353CC}">
              <c16:uniqueId val="{00000006-0AA5-4867-900C-296756F43BA6}"/>
            </c:ext>
          </c:extLst>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extLst>
              <c:ext xmlns:c16="http://schemas.microsoft.com/office/drawing/2014/chart" uri="{C3380CC4-5D6E-409C-BE32-E72D297353CC}">
                <c16:uniqueId val="{00000008-0AA5-4867-900C-296756F43BA6}"/>
              </c:ext>
            </c:extLst>
          </c:dPt>
          <c:dPt>
            <c:idx val="1"/>
            <c:bubble3D val="0"/>
            <c:spPr>
              <a:solidFill>
                <a:schemeClr val="accent2"/>
              </a:solidFill>
              <a:ln w="25374">
                <a:solidFill>
                  <a:schemeClr val="lt1"/>
                </a:solidFill>
              </a:ln>
              <a:effectLst/>
              <a:sp3d contourW="25400">
                <a:contourClr>
                  <a:schemeClr val="lt1"/>
                </a:contourClr>
              </a:sp3d>
            </c:spPr>
            <c:extLst>
              <c:ext xmlns:c16="http://schemas.microsoft.com/office/drawing/2014/chart" uri="{C3380CC4-5D6E-409C-BE32-E72D297353CC}">
                <c16:uniqueId val="{0000000A-0AA5-4867-900C-296756F43BA6}"/>
              </c:ext>
            </c:extLst>
          </c:dPt>
          <c:dPt>
            <c:idx val="2"/>
            <c:bubble3D val="0"/>
            <c:spPr>
              <a:solidFill>
                <a:schemeClr val="accent3"/>
              </a:solidFill>
              <a:ln w="25374">
                <a:solidFill>
                  <a:schemeClr val="lt1"/>
                </a:solidFill>
              </a:ln>
              <a:effectLst/>
              <a:sp3d contourW="25400">
                <a:contourClr>
                  <a:schemeClr val="lt1"/>
                </a:contourClr>
              </a:sp3d>
            </c:spPr>
            <c:extLst>
              <c:ext xmlns:c16="http://schemas.microsoft.com/office/drawing/2014/chart" uri="{C3380CC4-5D6E-409C-BE32-E72D297353CC}">
                <c16:uniqueId val="{0000000C-0AA5-4867-900C-296756F43BA6}"/>
              </c:ext>
            </c:extLst>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 ##0.0</c:formatCode>
                <c:ptCount val="3"/>
                <c:pt idx="0" formatCode="#,##0">
                  <c:v>721359</c:v>
                </c:pt>
                <c:pt idx="1">
                  <c:v>14681.894</c:v>
                </c:pt>
                <c:pt idx="2" formatCode="#,##0">
                  <c:v>233567.68640000001</c:v>
                </c:pt>
              </c:numCache>
            </c:numRef>
          </c:val>
          <c:extLst>
            <c:ext xmlns:c16="http://schemas.microsoft.com/office/drawing/2014/chart" uri="{C3380CC4-5D6E-409C-BE32-E72D297353CC}">
              <c16:uniqueId val="{0000000D-0AA5-4867-900C-296756F43BA6}"/>
            </c:ext>
          </c:extLst>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rgbClr val="FF0000"/>
                </a:solidFill>
                <a:latin typeface="+mn-lt"/>
                <a:ea typeface="+mn-ea"/>
                <a:cs typeface="+mn-cs"/>
              </a:defRPr>
            </a:pPr>
            <a:r>
              <a:rPr lang="ru-RU" sz="900" u="sng" dirty="0">
                <a:solidFill>
                  <a:schemeClr val="tx1"/>
                </a:solidFill>
              </a:rPr>
              <a:t>2023 год</a:t>
            </a:r>
          </a:p>
        </c:rich>
      </c:tx>
      <c:layout>
        <c:manualLayout>
          <c:xMode val="edge"/>
          <c:yMode val="edge"/>
          <c:x val="0.42005435868739754"/>
          <c:y val="2.3493148765656988E-2"/>
        </c:manualLayout>
      </c:layout>
      <c:overlay val="0"/>
      <c:spPr>
        <a:noFill/>
        <a:ln w="25374">
          <a:noFill/>
        </a:ln>
      </c:spPr>
    </c:title>
    <c:autoTitleDeleted val="0"/>
    <c:view3D>
      <c:rotX val="30"/>
      <c:rotY val="0"/>
      <c:rAngAx val="0"/>
    </c:view3D>
    <c:floor>
      <c:thickness val="0"/>
    </c:floor>
    <c:sideWall>
      <c:thickness val="0"/>
    </c:sideWall>
    <c:backWall>
      <c:thickness val="0"/>
    </c:backWall>
    <c:plotArea>
      <c:layout>
        <c:manualLayout>
          <c:layoutTarget val="inner"/>
          <c:xMode val="edge"/>
          <c:yMode val="edge"/>
          <c:x val="2.1407438573995043E-2"/>
          <c:y val="0.15400130924786365"/>
          <c:w val="0.96841440695668923"/>
          <c:h val="0.73484357933519229"/>
        </c:manualLayout>
      </c:layout>
      <c:pie3DChart>
        <c:varyColors val="1"/>
        <c:ser>
          <c:idx val="0"/>
          <c:order val="0"/>
          <c:tx>
            <c:strRef>
              <c:f>Лист1!$B$1</c:f>
              <c:strCache>
                <c:ptCount val="1"/>
                <c:pt idx="0">
                  <c:v>2023</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1-F68B-46BB-B42F-FBA5E6567678}"/>
              </c:ext>
            </c:extLst>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3-F68B-46BB-B42F-FBA5E6567678}"/>
              </c:ext>
            </c:extLst>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5-F68B-46BB-B42F-FBA5E6567678}"/>
              </c:ext>
            </c:extLst>
          </c:dPt>
          <c:dLbls>
            <c:dLbl>
              <c:idx val="0"/>
              <c:layout>
                <c:manualLayout>
                  <c:x val="-3.2079234370512848E-2"/>
                  <c:y val="6.453903284086191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8B-46BB-B42F-FBA5E6567678}"/>
                </c:ext>
              </c:extLst>
            </c:dLbl>
            <c:dLbl>
              <c:idx val="1"/>
              <c:layout>
                <c:manualLayout>
                  <c:x val="1.9492563429571303E-2"/>
                  <c:y val="1.2254080919602524E-3"/>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68B-46BB-B42F-FBA5E6567678}"/>
                </c:ext>
              </c:extLst>
            </c:dLbl>
            <c:dLbl>
              <c:idx val="2"/>
              <c:layout>
                <c:manualLayout>
                  <c:x val="2.4247961371240807E-2"/>
                  <c:y val="-0.1084650846650694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8B-46BB-B42F-FBA5E6567678}"/>
                </c:ext>
              </c:extLst>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extLst>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0.69869999999999999</c:v>
                </c:pt>
                <c:pt idx="1">
                  <c:v>1.72E-2</c:v>
                </c:pt>
                <c:pt idx="2">
                  <c:v>0.28410000000000002</c:v>
                </c:pt>
              </c:numCache>
            </c:numRef>
          </c:val>
          <c:extLst>
            <c:ext xmlns:c16="http://schemas.microsoft.com/office/drawing/2014/chart" uri="{C3380CC4-5D6E-409C-BE32-E72D297353CC}">
              <c16:uniqueId val="{00000006-F68B-46BB-B42F-FBA5E6567678}"/>
            </c:ext>
          </c:extLst>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extLst>
              <c:ext xmlns:c16="http://schemas.microsoft.com/office/drawing/2014/chart" uri="{C3380CC4-5D6E-409C-BE32-E72D297353CC}">
                <c16:uniqueId val="{00000008-F68B-46BB-B42F-FBA5E6567678}"/>
              </c:ext>
            </c:extLst>
          </c:dPt>
          <c:dPt>
            <c:idx val="1"/>
            <c:bubble3D val="0"/>
            <c:spPr>
              <a:solidFill>
                <a:schemeClr val="accent2"/>
              </a:solidFill>
              <a:ln w="25374">
                <a:solidFill>
                  <a:schemeClr val="lt1"/>
                </a:solidFill>
              </a:ln>
              <a:effectLst/>
              <a:sp3d contourW="25400">
                <a:contourClr>
                  <a:schemeClr val="lt1"/>
                </a:contourClr>
              </a:sp3d>
            </c:spPr>
            <c:extLst>
              <c:ext xmlns:c16="http://schemas.microsoft.com/office/drawing/2014/chart" uri="{C3380CC4-5D6E-409C-BE32-E72D297353CC}">
                <c16:uniqueId val="{0000000A-F68B-46BB-B42F-FBA5E6567678}"/>
              </c:ext>
            </c:extLst>
          </c:dPt>
          <c:dPt>
            <c:idx val="2"/>
            <c:bubble3D val="0"/>
            <c:spPr>
              <a:solidFill>
                <a:schemeClr val="accent3"/>
              </a:solidFill>
              <a:ln w="25374">
                <a:solidFill>
                  <a:schemeClr val="lt1"/>
                </a:solidFill>
              </a:ln>
              <a:effectLst/>
              <a:sp3d contourW="25400">
                <a:contourClr>
                  <a:schemeClr val="lt1"/>
                </a:contourClr>
              </a:sp3d>
            </c:spPr>
            <c:extLst>
              <c:ext xmlns:c16="http://schemas.microsoft.com/office/drawing/2014/chart" uri="{C3380CC4-5D6E-409C-BE32-E72D297353CC}">
                <c16:uniqueId val="{0000000C-F68B-46BB-B42F-FBA5E6567678}"/>
              </c:ext>
            </c:extLst>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759498.95</c:v>
                </c:pt>
                <c:pt idx="1">
                  <c:v>14985.904</c:v>
                </c:pt>
                <c:pt idx="2">
                  <c:v>238256.07941999999</c:v>
                </c:pt>
              </c:numCache>
            </c:numRef>
          </c:val>
          <c:extLst>
            <c:ext xmlns:c16="http://schemas.microsoft.com/office/drawing/2014/chart" uri="{C3380CC4-5D6E-409C-BE32-E72D297353CC}">
              <c16:uniqueId val="{0000000D-F68B-46BB-B42F-FBA5E6567678}"/>
            </c:ext>
          </c:extLst>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rgbClr val="FF0000"/>
                </a:solidFill>
                <a:latin typeface="+mn-lt"/>
                <a:ea typeface="+mn-ea"/>
                <a:cs typeface="+mn-cs"/>
              </a:defRPr>
            </a:pPr>
            <a:r>
              <a:rPr lang="ru-RU" sz="900" u="sng" dirty="0">
                <a:solidFill>
                  <a:schemeClr val="tx1"/>
                </a:solidFill>
              </a:rPr>
              <a:t>2025 год</a:t>
            </a:r>
          </a:p>
        </c:rich>
      </c:tx>
      <c:layout>
        <c:manualLayout>
          <c:xMode val="edge"/>
          <c:yMode val="edge"/>
          <c:x val="0.42005435868739754"/>
          <c:y val="2.3493148765656988E-2"/>
        </c:manualLayout>
      </c:layout>
      <c:overlay val="0"/>
      <c:spPr>
        <a:noFill/>
        <a:ln w="25374">
          <a:noFill/>
        </a:ln>
      </c:spPr>
    </c:title>
    <c:autoTitleDeleted val="0"/>
    <c:view3D>
      <c:rotX val="30"/>
      <c:rotY val="0"/>
      <c:rAngAx val="0"/>
    </c:view3D>
    <c:floor>
      <c:thickness val="0"/>
    </c:floor>
    <c:sideWall>
      <c:thickness val="0"/>
    </c:sideWall>
    <c:backWall>
      <c:thickness val="0"/>
    </c:backWall>
    <c:plotArea>
      <c:layout>
        <c:manualLayout>
          <c:layoutTarget val="inner"/>
          <c:xMode val="edge"/>
          <c:yMode val="edge"/>
          <c:x val="3.1585593043310795E-2"/>
          <c:y val="0.1540014019986633"/>
          <c:w val="0.96841440695668923"/>
          <c:h val="0.73484357933519229"/>
        </c:manualLayout>
      </c:layout>
      <c:pie3DChart>
        <c:varyColors val="1"/>
        <c:ser>
          <c:idx val="0"/>
          <c:order val="0"/>
          <c:tx>
            <c:strRef>
              <c:f>Лист1!$B$1</c:f>
              <c:strCache>
                <c:ptCount val="1"/>
                <c:pt idx="0">
                  <c:v>2025</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1-3DDA-4B4A-928D-89839CD8B6B1}"/>
              </c:ext>
            </c:extLst>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3-3DDA-4B4A-928D-89839CD8B6B1}"/>
              </c:ext>
            </c:extLst>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5-3DDA-4B4A-928D-89839CD8B6B1}"/>
              </c:ext>
            </c:extLst>
          </c:dPt>
          <c:dLbls>
            <c:dLbl>
              <c:idx val="0"/>
              <c:layout>
                <c:manualLayout>
                  <c:x val="-3.8864645736076883E-2"/>
                  <c:y val="5.503220158374826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DA-4B4A-928D-89839CD8B6B1}"/>
                </c:ext>
              </c:extLst>
            </c:dLbl>
            <c:dLbl>
              <c:idx val="1"/>
              <c:layout>
                <c:manualLayout>
                  <c:x val="9.3144463812252481E-3"/>
                  <c:y val="2.0238696321492586E-2"/>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DDA-4B4A-928D-89839CD8B6B1}"/>
                </c:ext>
              </c:extLst>
            </c:dLbl>
            <c:dLbl>
              <c:idx val="2"/>
              <c:layout>
                <c:manualLayout>
                  <c:x val="5.1389606833496956E-2"/>
                  <c:y val="-4.806788626086969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DA-4B4A-928D-89839CD8B6B1}"/>
                </c:ext>
              </c:extLst>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extLst>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0.75970000000000004</c:v>
                </c:pt>
                <c:pt idx="1">
                  <c:v>1.5900000000000001E-2</c:v>
                </c:pt>
                <c:pt idx="2">
                  <c:v>0.22439999999999999</c:v>
                </c:pt>
              </c:numCache>
            </c:numRef>
          </c:val>
          <c:extLst>
            <c:ext xmlns:c16="http://schemas.microsoft.com/office/drawing/2014/chart" uri="{C3380CC4-5D6E-409C-BE32-E72D297353CC}">
              <c16:uniqueId val="{00000006-3DDA-4B4A-928D-89839CD8B6B1}"/>
            </c:ext>
          </c:extLst>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extLst>
              <c:ext xmlns:c16="http://schemas.microsoft.com/office/drawing/2014/chart" uri="{C3380CC4-5D6E-409C-BE32-E72D297353CC}">
                <c16:uniqueId val="{00000008-3DDA-4B4A-928D-89839CD8B6B1}"/>
              </c:ext>
            </c:extLst>
          </c:dPt>
          <c:dPt>
            <c:idx val="1"/>
            <c:bubble3D val="0"/>
            <c:spPr>
              <a:solidFill>
                <a:schemeClr val="accent2"/>
              </a:solidFill>
              <a:ln w="25374">
                <a:solidFill>
                  <a:schemeClr val="lt1"/>
                </a:solidFill>
              </a:ln>
              <a:effectLst/>
              <a:sp3d contourW="25400">
                <a:contourClr>
                  <a:schemeClr val="lt1"/>
                </a:contourClr>
              </a:sp3d>
            </c:spPr>
            <c:extLst>
              <c:ext xmlns:c16="http://schemas.microsoft.com/office/drawing/2014/chart" uri="{C3380CC4-5D6E-409C-BE32-E72D297353CC}">
                <c16:uniqueId val="{0000000A-3DDA-4B4A-928D-89839CD8B6B1}"/>
              </c:ext>
            </c:extLst>
          </c:dPt>
          <c:dPt>
            <c:idx val="2"/>
            <c:bubble3D val="0"/>
            <c:spPr>
              <a:solidFill>
                <a:schemeClr val="accent3"/>
              </a:solidFill>
              <a:ln w="25374">
                <a:solidFill>
                  <a:schemeClr val="lt1"/>
                </a:solidFill>
              </a:ln>
              <a:effectLst/>
              <a:sp3d contourW="25400">
                <a:contourClr>
                  <a:schemeClr val="lt1"/>
                </a:contourClr>
              </a:sp3d>
            </c:spPr>
            <c:extLst>
              <c:ext xmlns:c16="http://schemas.microsoft.com/office/drawing/2014/chart" uri="{C3380CC4-5D6E-409C-BE32-E72D297353CC}">
                <c16:uniqueId val="{0000000C-3DDA-4B4A-928D-89839CD8B6B1}"/>
              </c:ext>
            </c:extLst>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805027.85</c:v>
                </c:pt>
                <c:pt idx="1">
                  <c:v>14919.332</c:v>
                </c:pt>
                <c:pt idx="2">
                  <c:v>235998.61842000001</c:v>
                </c:pt>
              </c:numCache>
            </c:numRef>
          </c:val>
          <c:extLst>
            <c:ext xmlns:c16="http://schemas.microsoft.com/office/drawing/2014/chart" uri="{C3380CC4-5D6E-409C-BE32-E72D297353CC}">
              <c16:uniqueId val="{0000000D-3DDA-4B4A-928D-89839CD8B6B1}"/>
            </c:ext>
          </c:extLst>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rgbClr val="FF0000"/>
                </a:solidFill>
                <a:latin typeface="+mn-lt"/>
                <a:ea typeface="+mn-ea"/>
                <a:cs typeface="+mn-cs"/>
              </a:defRPr>
            </a:pPr>
            <a:r>
              <a:rPr lang="ru-RU" sz="900" u="sng" dirty="0">
                <a:solidFill>
                  <a:schemeClr val="tx1"/>
                </a:solidFill>
              </a:rPr>
              <a:t>2024 год</a:t>
            </a:r>
          </a:p>
        </c:rich>
      </c:tx>
      <c:layout>
        <c:manualLayout>
          <c:xMode val="edge"/>
          <c:yMode val="edge"/>
          <c:x val="0.42005435868739754"/>
          <c:y val="2.3493148765656988E-2"/>
        </c:manualLayout>
      </c:layout>
      <c:overlay val="0"/>
      <c:spPr>
        <a:noFill/>
        <a:ln w="25374">
          <a:noFill/>
        </a:ln>
      </c:spPr>
    </c:title>
    <c:autoTitleDeleted val="0"/>
    <c:view3D>
      <c:rotX val="30"/>
      <c:rotY val="0"/>
      <c:rAngAx val="0"/>
    </c:view3D>
    <c:floor>
      <c:thickness val="0"/>
    </c:floor>
    <c:sideWall>
      <c:thickness val="0"/>
    </c:sideWall>
    <c:backWall>
      <c:thickness val="0"/>
    </c:backWall>
    <c:plotArea>
      <c:layout>
        <c:manualLayout>
          <c:layoutTarget val="inner"/>
          <c:xMode val="edge"/>
          <c:yMode val="edge"/>
          <c:x val="3.1585593043310795E-2"/>
          <c:y val="0.1540014019986633"/>
          <c:w val="0.96841440695668923"/>
          <c:h val="0.73484357933519229"/>
        </c:manualLayout>
      </c:layout>
      <c:pie3DChart>
        <c:varyColors val="1"/>
        <c:ser>
          <c:idx val="0"/>
          <c:order val="0"/>
          <c:tx>
            <c:strRef>
              <c:f>Лист1!$B$1</c:f>
              <c:strCache>
                <c:ptCount val="1"/>
                <c:pt idx="0">
                  <c:v>2024</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1-0D0B-4755-B3DD-6DD6D6AFA75E}"/>
              </c:ext>
            </c:extLst>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3-0D0B-4755-B3DD-6DD6D6AFA75E}"/>
              </c:ext>
            </c:extLst>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5-0D0B-4755-B3DD-6DD6D6AFA75E}"/>
              </c:ext>
            </c:extLst>
          </c:dPt>
          <c:dLbls>
            <c:dLbl>
              <c:idx val="0"/>
              <c:layout>
                <c:manualLayout>
                  <c:x val="-1.8508411639384773E-2"/>
                  <c:y val="-0.2491863986438916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0B-4755-B3DD-6DD6D6AFA75E}"/>
                </c:ext>
              </c:extLst>
            </c:dLbl>
            <c:dLbl>
              <c:idx val="1"/>
              <c:layout>
                <c:manualLayout>
                  <c:x val="3.9848913483244791E-2"/>
                  <c:y val="-8.2815734989648056E-3"/>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D0B-4755-B3DD-6DD6D6AFA75E}"/>
                </c:ext>
              </c:extLst>
            </c:dLbl>
            <c:dLbl>
              <c:idx val="2"/>
              <c:layout>
                <c:manualLayout>
                  <c:x val="3.7818784102368885E-2"/>
                  <c:y val="-0.1270756425626075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D0B-4755-B3DD-6DD6D6AFA75E}"/>
                </c:ext>
              </c:extLst>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extLst>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0.51670000000000005</c:v>
                </c:pt>
                <c:pt idx="1">
                  <c:v>1.18E-2</c:v>
                </c:pt>
                <c:pt idx="2">
                  <c:v>0.47139999999999999</c:v>
                </c:pt>
              </c:numCache>
            </c:numRef>
          </c:val>
          <c:extLst>
            <c:ext xmlns:c16="http://schemas.microsoft.com/office/drawing/2014/chart" uri="{C3380CC4-5D6E-409C-BE32-E72D297353CC}">
              <c16:uniqueId val="{00000006-0D0B-4755-B3DD-6DD6D6AFA75E}"/>
            </c:ext>
          </c:extLst>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extLst>
              <c:ext xmlns:c16="http://schemas.microsoft.com/office/drawing/2014/chart" uri="{C3380CC4-5D6E-409C-BE32-E72D297353CC}">
                <c16:uniqueId val="{00000008-0D0B-4755-B3DD-6DD6D6AFA75E}"/>
              </c:ext>
            </c:extLst>
          </c:dPt>
          <c:dPt>
            <c:idx val="1"/>
            <c:bubble3D val="0"/>
            <c:spPr>
              <a:solidFill>
                <a:schemeClr val="accent2"/>
              </a:solidFill>
              <a:ln w="25374">
                <a:solidFill>
                  <a:schemeClr val="lt1"/>
                </a:solidFill>
              </a:ln>
              <a:effectLst/>
              <a:sp3d contourW="25400">
                <a:contourClr>
                  <a:schemeClr val="lt1"/>
                </a:contourClr>
              </a:sp3d>
            </c:spPr>
            <c:extLst>
              <c:ext xmlns:c16="http://schemas.microsoft.com/office/drawing/2014/chart" uri="{C3380CC4-5D6E-409C-BE32-E72D297353CC}">
                <c16:uniqueId val="{0000000A-0D0B-4755-B3DD-6DD6D6AFA75E}"/>
              </c:ext>
            </c:extLst>
          </c:dPt>
          <c:dPt>
            <c:idx val="2"/>
            <c:bubble3D val="0"/>
            <c:spPr>
              <a:solidFill>
                <a:schemeClr val="accent3"/>
              </a:solidFill>
              <a:ln w="25374">
                <a:solidFill>
                  <a:schemeClr val="lt1"/>
                </a:solidFill>
              </a:ln>
              <a:effectLst/>
              <a:sp3d contourW="25400">
                <a:contourClr>
                  <a:schemeClr val="lt1"/>
                </a:contourClr>
              </a:sp3d>
            </c:spPr>
            <c:extLst>
              <c:ext xmlns:c16="http://schemas.microsoft.com/office/drawing/2014/chart" uri="{C3380CC4-5D6E-409C-BE32-E72D297353CC}">
                <c16:uniqueId val="{0000000C-0D0B-4755-B3DD-6DD6D6AFA75E}"/>
              </c:ext>
            </c:extLst>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782123.96</c:v>
                </c:pt>
                <c:pt idx="1">
                  <c:v>15202.76</c:v>
                </c:pt>
                <c:pt idx="2">
                  <c:v>235986.59841999999</c:v>
                </c:pt>
              </c:numCache>
            </c:numRef>
          </c:val>
          <c:extLst>
            <c:ext xmlns:c16="http://schemas.microsoft.com/office/drawing/2014/chart" uri="{C3380CC4-5D6E-409C-BE32-E72D297353CC}">
              <c16:uniqueId val="{0000000D-0D0B-4755-B3DD-6DD6D6AFA75E}"/>
            </c:ext>
          </c:extLst>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6.3696951342620683E-2"/>
          <c:y val="2.5633034601880194E-2"/>
          <c:w val="0.70411334682736115"/>
          <c:h val="0.8417742666213619"/>
        </c:manualLayout>
      </c:layout>
      <c:bar3DChart>
        <c:barDir val="col"/>
        <c:grouping val="stacked"/>
        <c:varyColors val="0"/>
        <c:ser>
          <c:idx val="0"/>
          <c:order val="0"/>
          <c:tx>
            <c:strRef>
              <c:f>Лист1!$B$1</c:f>
              <c:strCache>
                <c:ptCount val="1"/>
                <c:pt idx="0">
                  <c:v>Налог на имущество организаций</c:v>
                </c:pt>
              </c:strCache>
            </c:strRef>
          </c:tx>
          <c:spPr>
            <a:solidFill>
              <a:srgbClr val="00B0F0">
                <a:alpha val="70000"/>
              </a:srgb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4907984712969789E-3"/>
                  <c:y val="-1.04583929802800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B8-40B4-B06E-2F33A4E40374}"/>
                </c:ext>
              </c:extLst>
            </c:dLbl>
            <c:dLbl>
              <c:idx val="1"/>
              <c:layout>
                <c:manualLayout>
                  <c:x val="3.8938103463485576E-3"/>
                  <c:y val="-1.16555797683220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B8-40B4-B06E-2F33A4E40374}"/>
                </c:ext>
              </c:extLst>
            </c:dLbl>
            <c:dLbl>
              <c:idx val="2"/>
              <c:layout>
                <c:manualLayout>
                  <c:x val="-5.1233747570494773E-4"/>
                  <c:y val="-9.5495292670045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B8-40B4-B06E-2F33A4E40374}"/>
                </c:ext>
              </c:extLst>
            </c:dLbl>
            <c:dLbl>
              <c:idx val="3"/>
              <c:layout>
                <c:manualLayout>
                  <c:x val="1.4550566433984334E-3"/>
                  <c:y val="-9.76634680327764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B8-40B4-B06E-2F33A4E40374}"/>
                </c:ext>
              </c:extLst>
            </c:dLbl>
            <c:dLbl>
              <c:idx val="4"/>
              <c:layout>
                <c:manualLayout>
                  <c:x val="9.4394819055063917E-3"/>
                  <c:y val="-0.149400590383962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B8-40B4-B06E-2F33A4E40374}"/>
                </c:ext>
              </c:extLst>
            </c:dLbl>
            <c:numFmt formatCode="#,##0.0" sourceLinked="0"/>
            <c:spPr>
              <a:noFill/>
              <a:ln w="25379">
                <a:noFill/>
              </a:ln>
            </c:spPr>
            <c:txPr>
              <a:bodyPr rot="0" spcFirstLastPara="1" vertOverflow="ellipsis" vert="horz" wrap="square" lIns="38100" tIns="19050" rIns="38100" bIns="19050" anchor="ctr" anchorCtr="0">
                <a:spAutoFit/>
              </a:bodyPr>
              <a:lstStyle/>
              <a:p>
                <a:pPr>
                  <a:defRPr sz="799"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2022 год план</c:v>
                </c:pt>
                <c:pt idx="1">
                  <c:v>2023</c:v>
                </c:pt>
                <c:pt idx="2">
                  <c:v>2024</c:v>
                </c:pt>
                <c:pt idx="3">
                  <c:v>2025</c:v>
                </c:pt>
              </c:strCache>
            </c:strRef>
          </c:cat>
          <c:val>
            <c:numRef>
              <c:f>Лист1!$B$2:$B$5</c:f>
              <c:numCache>
                <c:formatCode>#,##0.0</c:formatCode>
                <c:ptCount val="4"/>
                <c:pt idx="0">
                  <c:v>69519</c:v>
                </c:pt>
                <c:pt idx="1">
                  <c:v>70771</c:v>
                </c:pt>
                <c:pt idx="2">
                  <c:v>72046</c:v>
                </c:pt>
                <c:pt idx="3">
                  <c:v>73487</c:v>
                </c:pt>
              </c:numCache>
            </c:numRef>
          </c:val>
          <c:extLst>
            <c:ext xmlns:c16="http://schemas.microsoft.com/office/drawing/2014/chart" uri="{C3380CC4-5D6E-409C-BE32-E72D297353CC}">
              <c16:uniqueId val="{00000005-B2B8-40B4-B06E-2F33A4E40374}"/>
            </c:ext>
          </c:extLst>
        </c:ser>
        <c:ser>
          <c:idx val="1"/>
          <c:order val="1"/>
          <c:tx>
            <c:strRef>
              <c:f>Лист1!$C$1</c:f>
              <c:strCache>
                <c:ptCount val="1"/>
                <c:pt idx="0">
                  <c:v>Налог на доходы физических лиц</c:v>
                </c:pt>
              </c:strCache>
            </c:strRef>
          </c:tx>
          <c:spPr>
            <a:solidFill>
              <a:srgbClr val="FD9DB4">
                <a:alpha val="56000"/>
              </a:srgb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6.1651238300669577E-3"/>
                  <c:y val="-7.5178339060856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2B8-40B4-B06E-2F33A4E40374}"/>
                </c:ext>
              </c:extLst>
            </c:dLbl>
            <c:dLbl>
              <c:idx val="1"/>
              <c:layout>
                <c:manualLayout>
                  <c:x val="9.1593875726012318E-3"/>
                  <c:y val="-8.935397553516827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B8-40B4-B06E-2F33A4E40374}"/>
                </c:ext>
              </c:extLst>
            </c:dLbl>
            <c:dLbl>
              <c:idx val="2"/>
              <c:layout>
                <c:manualLayout>
                  <c:x val="2.5401739852992347E-3"/>
                  <c:y val="1.023803556586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2B8-40B4-B06E-2F33A4E40374}"/>
                </c:ext>
              </c:extLst>
            </c:dLbl>
            <c:dLbl>
              <c:idx val="3"/>
              <c:layout>
                <c:manualLayout>
                  <c:x val="5.1075527376931154E-3"/>
                  <c:y val="2.5973147900356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B8-40B4-B06E-2F33A4E40374}"/>
                </c:ext>
              </c:extLst>
            </c:dLbl>
            <c:dLbl>
              <c:idx val="4"/>
              <c:layout>
                <c:manualLayout>
                  <c:x val="6.3016321455729518E-3"/>
                  <c:y val="-1.0007994156533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2B8-40B4-B06E-2F33A4E40374}"/>
                </c:ext>
              </c:extLst>
            </c:dLbl>
            <c:spPr>
              <a:noFill/>
              <a:ln w="25379">
                <a:noFill/>
              </a:ln>
            </c:spPr>
            <c:txPr>
              <a:bodyPr rot="0" spcFirstLastPara="1" vertOverflow="ellipsis" vert="horz" wrap="square" lIns="38100" tIns="19050" rIns="38100" bIns="19050" anchor="ctr" anchorCtr="1">
                <a:spAutoFit/>
              </a:bodyPr>
              <a:lstStyle/>
              <a:p>
                <a:pPr>
                  <a:defRPr sz="799"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2022 год план</c:v>
                </c:pt>
                <c:pt idx="1">
                  <c:v>2023</c:v>
                </c:pt>
                <c:pt idx="2">
                  <c:v>2024</c:v>
                </c:pt>
                <c:pt idx="3">
                  <c:v>2025</c:v>
                </c:pt>
              </c:strCache>
            </c:strRef>
          </c:cat>
          <c:val>
            <c:numRef>
              <c:f>Лист1!$C$2:$C$5</c:f>
              <c:numCache>
                <c:formatCode>#,##0.0</c:formatCode>
                <c:ptCount val="4"/>
                <c:pt idx="0">
                  <c:v>387940</c:v>
                </c:pt>
                <c:pt idx="1">
                  <c:v>415860</c:v>
                </c:pt>
                <c:pt idx="2">
                  <c:v>428336</c:v>
                </c:pt>
                <c:pt idx="3">
                  <c:v>441186</c:v>
                </c:pt>
              </c:numCache>
            </c:numRef>
          </c:val>
          <c:extLst>
            <c:ext xmlns:c16="http://schemas.microsoft.com/office/drawing/2014/chart" uri="{C3380CC4-5D6E-409C-BE32-E72D297353CC}">
              <c16:uniqueId val="{0000000B-B2B8-40B4-B06E-2F33A4E40374}"/>
            </c:ext>
          </c:extLst>
        </c:ser>
        <c:ser>
          <c:idx val="2"/>
          <c:order val="2"/>
          <c:tx>
            <c:strRef>
              <c:f>Лист1!$D$1</c:f>
              <c:strCache>
                <c:ptCount val="1"/>
                <c:pt idx="0">
                  <c:v>Единый сельхозналог</c:v>
                </c:pt>
              </c:strCache>
            </c:strRef>
          </c:tx>
          <c:spPr>
            <a:solidFill>
              <a:srgbClr val="CCFF99"/>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6.4792876676465312E-3"/>
                  <c:y val="-2.6186956540208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2B8-40B4-B06E-2F33A4E40374}"/>
                </c:ext>
              </c:extLst>
            </c:dLbl>
            <c:dLbl>
              <c:idx val="1"/>
              <c:layout>
                <c:manualLayout>
                  <c:x val="2.2475235409451667E-3"/>
                  <c:y val="-2.1476971676727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2B8-40B4-B06E-2F33A4E40374}"/>
                </c:ext>
              </c:extLst>
            </c:dLbl>
            <c:dLbl>
              <c:idx val="2"/>
              <c:layout>
                <c:manualLayout>
                  <c:x val="-6.2388840354122579E-4"/>
                  <c:y val="-1.24860351807249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2B8-40B4-B06E-2F33A4E40374}"/>
                </c:ext>
              </c:extLst>
            </c:dLbl>
            <c:dLbl>
              <c:idx val="3"/>
              <c:layout>
                <c:manualLayout>
                  <c:x val="4.0642100799922597E-3"/>
                  <c:y val="-2.158458397228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2B8-40B4-B06E-2F33A4E40374}"/>
                </c:ext>
              </c:extLst>
            </c:dLbl>
            <c:dLbl>
              <c:idx val="4"/>
              <c:layout>
                <c:manualLayout>
                  <c:x val="5.1075535718180009E-3"/>
                  <c:y val="3.35602516666546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2B8-40B4-B06E-2F33A4E40374}"/>
                </c:ext>
              </c:extLst>
            </c:dLbl>
            <c:spPr>
              <a:noFill/>
              <a:ln w="25379">
                <a:noFill/>
              </a:ln>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2022 год план</c:v>
                </c:pt>
                <c:pt idx="1">
                  <c:v>2023</c:v>
                </c:pt>
                <c:pt idx="2">
                  <c:v>2024</c:v>
                </c:pt>
                <c:pt idx="3">
                  <c:v>2025</c:v>
                </c:pt>
              </c:strCache>
            </c:strRef>
          </c:cat>
          <c:val>
            <c:numRef>
              <c:f>Лист1!$D$2:$D$5</c:f>
              <c:numCache>
                <c:formatCode>#,##0.0</c:formatCode>
                <c:ptCount val="4"/>
                <c:pt idx="0">
                  <c:v>234178</c:v>
                </c:pt>
                <c:pt idx="1">
                  <c:v>241203</c:v>
                </c:pt>
                <c:pt idx="2">
                  <c:v>248439</c:v>
                </c:pt>
                <c:pt idx="3">
                  <c:v>255893</c:v>
                </c:pt>
              </c:numCache>
            </c:numRef>
          </c:val>
          <c:extLst>
            <c:ext xmlns:c16="http://schemas.microsoft.com/office/drawing/2014/chart" uri="{C3380CC4-5D6E-409C-BE32-E72D297353CC}">
              <c16:uniqueId val="{00000011-B2B8-40B4-B06E-2F33A4E40374}"/>
            </c:ext>
          </c:extLst>
        </c:ser>
        <c:dLbls>
          <c:showLegendKey val="0"/>
          <c:showVal val="0"/>
          <c:showCatName val="0"/>
          <c:showSerName val="0"/>
          <c:showPercent val="0"/>
          <c:showBubbleSize val="0"/>
        </c:dLbls>
        <c:gapWidth val="150"/>
        <c:shape val="box"/>
        <c:axId val="72229248"/>
        <c:axId val="72230784"/>
        <c:axId val="0"/>
      </c:bar3DChart>
      <c:catAx>
        <c:axId val="72229248"/>
        <c:scaling>
          <c:orientation val="minMax"/>
        </c:scaling>
        <c:delete val="0"/>
        <c:axPos val="b"/>
        <c:numFmt formatCode="General" sourceLinked="0"/>
        <c:majorTickMark val="none"/>
        <c:minorTickMark val="none"/>
        <c:tickLblPos val="nextTo"/>
        <c:spPr>
          <a:noFill/>
          <a:ln w="12689" cap="flat" cmpd="sng" algn="ctr">
            <a:solidFill>
              <a:schemeClr val="tx1">
                <a:lumMod val="15000"/>
                <a:lumOff val="85000"/>
              </a:schemeClr>
            </a:solidFill>
            <a:round/>
          </a:ln>
          <a:effectLst/>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72230784"/>
        <c:crosses val="autoZero"/>
        <c:auto val="1"/>
        <c:lblAlgn val="ctr"/>
        <c:lblOffset val="100"/>
        <c:noMultiLvlLbl val="0"/>
      </c:catAx>
      <c:valAx>
        <c:axId val="72230784"/>
        <c:scaling>
          <c:orientation val="minMax"/>
        </c:scaling>
        <c:delete val="0"/>
        <c:axPos val="l"/>
        <c:majorGridlines>
          <c:spPr>
            <a:ln w="9517" cap="flat" cmpd="sng" algn="ctr">
              <a:solidFill>
                <a:schemeClr val="tx1">
                  <a:lumMod val="15000"/>
                  <a:lumOff val="85000"/>
                </a:schemeClr>
              </a:solidFill>
              <a:round/>
            </a:ln>
            <a:effectLst/>
          </c:spPr>
        </c:majorGridlines>
        <c:numFmt formatCode="#,##0" sourceLinked="0"/>
        <c:majorTickMark val="none"/>
        <c:minorTickMark val="none"/>
        <c:tickLblPos val="nextTo"/>
        <c:spPr>
          <a:ln w="9517">
            <a:noFill/>
          </a:ln>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72229248"/>
        <c:crosses val="autoZero"/>
        <c:crossBetween val="between"/>
      </c:valAx>
      <c:spPr>
        <a:noFill/>
        <a:ln w="25395">
          <a:noFill/>
        </a:ln>
      </c:spPr>
    </c:plotArea>
    <c:legend>
      <c:legendPos val="tr"/>
      <c:layout>
        <c:manualLayout>
          <c:xMode val="edge"/>
          <c:yMode val="edge"/>
          <c:x val="0.77829526278495997"/>
          <c:y val="0.28602693280886499"/>
          <c:w val="0.20771602357939295"/>
          <c:h val="0.33287067126001257"/>
        </c:manualLayout>
      </c:layout>
      <c:overlay val="0"/>
      <c:spPr>
        <a:noFill/>
        <a:ln w="25379">
          <a:noFill/>
        </a:ln>
      </c:spPr>
      <c:txPr>
        <a:bodyPr rot="0" spcFirstLastPara="1" vertOverflow="ellipsis" vert="horz" wrap="square" anchor="ctr" anchorCtr="1"/>
        <a:lstStyle/>
        <a:p>
          <a:pPr>
            <a:defRPr sz="999"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663796317111971E-2"/>
          <c:y val="2.6920448055674631E-2"/>
          <c:w val="0.9585544061680068"/>
          <c:h val="0.75319321539425466"/>
        </c:manualLayout>
      </c:layout>
      <c:barChart>
        <c:barDir val="col"/>
        <c:grouping val="stacked"/>
        <c:varyColors val="0"/>
        <c:ser>
          <c:idx val="0"/>
          <c:order val="0"/>
          <c:tx>
            <c:strRef>
              <c:f>Лист1!$B$1</c:f>
              <c:strCache>
                <c:ptCount val="1"/>
                <c:pt idx="0">
                  <c:v>Дотации</c:v>
                </c:pt>
              </c:strCache>
            </c:strRef>
          </c:tx>
          <c:spPr>
            <a:solidFill>
              <a:schemeClr val="accent5"/>
            </a:solidFill>
            <a:ln>
              <a:noFill/>
            </a:ln>
            <a:effectLst>
              <a:glow>
                <a:schemeClr val="accent1"/>
              </a:glow>
              <a:outerShdw blurRad="76200" dir="18900000" sy="23000" kx="-1200000" algn="bl" rotWithShape="0">
                <a:prstClr val="black">
                  <a:alpha val="20000"/>
                </a:prstClr>
              </a:outerShdw>
            </a:effectLst>
            <a:scene3d>
              <a:camera prst="orthographicFront"/>
              <a:lightRig rig="threePt" dir="t"/>
            </a:scene3d>
            <a:sp3d>
              <a:bevelT w="127000"/>
            </a:sp3d>
          </c:spPr>
          <c:invertIfNegative val="0"/>
          <c:dLbls>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План 2022 год</c:v>
                </c:pt>
                <c:pt idx="1">
                  <c:v>2023</c:v>
                </c:pt>
                <c:pt idx="2">
                  <c:v>2024</c:v>
                </c:pt>
                <c:pt idx="3">
                  <c:v>2025</c:v>
                </c:pt>
              </c:strCache>
            </c:strRef>
          </c:cat>
          <c:val>
            <c:numRef>
              <c:f>Лист1!$B$2:$B$5</c:f>
              <c:numCache>
                <c:formatCode>#\ ##0.0\ _₽</c:formatCode>
                <c:ptCount val="4"/>
                <c:pt idx="0">
                  <c:v>70252.981</c:v>
                </c:pt>
                <c:pt idx="1">
                  <c:v>27907.759999999998</c:v>
                </c:pt>
                <c:pt idx="2">
                  <c:v>25747</c:v>
                </c:pt>
                <c:pt idx="3">
                  <c:v>25747</c:v>
                </c:pt>
              </c:numCache>
            </c:numRef>
          </c:val>
          <c:extLst>
            <c:ext xmlns:c16="http://schemas.microsoft.com/office/drawing/2014/chart" uri="{C3380CC4-5D6E-409C-BE32-E72D297353CC}">
              <c16:uniqueId val="{00000000-4BC3-492D-B2AD-7ED147546B47}"/>
            </c:ext>
          </c:extLst>
        </c:ser>
        <c:ser>
          <c:idx val="1"/>
          <c:order val="1"/>
          <c:tx>
            <c:strRef>
              <c:f>Лист1!$C$1</c:f>
              <c:strCache>
                <c:ptCount val="1"/>
                <c:pt idx="0">
                  <c:v>Субсидии</c:v>
                </c:pt>
              </c:strCache>
            </c:strRef>
          </c:tx>
          <c:spPr>
            <a:solidFill>
              <a:srgbClr val="FD9DB4"/>
            </a:solidFill>
            <a:ln>
              <a:noFill/>
            </a:ln>
            <a:effectLst/>
            <a:scene3d>
              <a:camera prst="orthographicFront"/>
              <a:lightRig rig="threePt" dir="t"/>
            </a:scene3d>
            <a:sp3d>
              <a:bevelT w="127000"/>
            </a:sp3d>
          </c:spPr>
          <c:invertIfNegative val="0"/>
          <c:dLbls>
            <c:dLbl>
              <c:idx val="0"/>
              <c:layout>
                <c:manualLayout>
                  <c:x val="-1.6901900010465858E-3"/>
                  <c:y val="-8.1214516416960392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C3-492D-B2AD-7ED147546B47}"/>
                </c:ext>
              </c:extLst>
            </c:dLbl>
            <c:dLbl>
              <c:idx val="1"/>
              <c:layout>
                <c:manualLayout>
                  <c:x val="-1.4778221388752142E-3"/>
                  <c:y val="1.00134606603822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C3-492D-B2AD-7ED147546B47}"/>
                </c:ext>
              </c:extLst>
            </c:dLbl>
            <c:dLbl>
              <c:idx val="2"/>
              <c:layout>
                <c:manualLayout>
                  <c:x val="1.4846517875182481E-3"/>
                  <c:y val="1.217952387801148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C3-492D-B2AD-7ED147546B47}"/>
                </c:ext>
              </c:extLst>
            </c:dLbl>
            <c:dLbl>
              <c:idx val="3"/>
              <c:layout>
                <c:manualLayout>
                  <c:x val="-1.6116832522786839E-3"/>
                  <c:y val="-3.087818241987487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C3-492D-B2AD-7ED147546B47}"/>
                </c:ext>
              </c:extLst>
            </c:dLbl>
            <c:dLbl>
              <c:idx val="4"/>
              <c:layout>
                <c:manualLayout>
                  <c:x val="1.6796803669964226E-3"/>
                  <c:y val="1.39906243909593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C3-492D-B2AD-7ED147546B47}"/>
                </c:ext>
              </c:extLst>
            </c:dLbl>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План 2022 год</c:v>
                </c:pt>
                <c:pt idx="1">
                  <c:v>2023</c:v>
                </c:pt>
                <c:pt idx="2">
                  <c:v>2024</c:v>
                </c:pt>
                <c:pt idx="3">
                  <c:v>2025</c:v>
                </c:pt>
              </c:strCache>
            </c:strRef>
          </c:cat>
          <c:val>
            <c:numRef>
              <c:f>Лист1!$C$2:$C$5</c:f>
              <c:numCache>
                <c:formatCode>#\ ##0.0\ _₽</c:formatCode>
                <c:ptCount val="4"/>
                <c:pt idx="0">
                  <c:v>10343.5473</c:v>
                </c:pt>
                <c:pt idx="1">
                  <c:v>48111.4</c:v>
                </c:pt>
                <c:pt idx="2">
                  <c:v>47203</c:v>
                </c:pt>
                <c:pt idx="3">
                  <c:v>47203</c:v>
                </c:pt>
              </c:numCache>
            </c:numRef>
          </c:val>
          <c:extLst>
            <c:ext xmlns:c16="http://schemas.microsoft.com/office/drawing/2014/chart" uri="{C3380CC4-5D6E-409C-BE32-E72D297353CC}">
              <c16:uniqueId val="{00000006-4BC3-492D-B2AD-7ED147546B47}"/>
            </c:ext>
          </c:extLst>
        </c:ser>
        <c:ser>
          <c:idx val="2"/>
          <c:order val="2"/>
          <c:tx>
            <c:strRef>
              <c:f>Лист1!$D$1</c:f>
              <c:strCache>
                <c:ptCount val="1"/>
                <c:pt idx="0">
                  <c:v>Субвенции</c:v>
                </c:pt>
              </c:strCache>
            </c:strRef>
          </c:tx>
          <c:spPr>
            <a:solidFill>
              <a:schemeClr val="accent3"/>
            </a:solidFill>
            <a:ln>
              <a:noFill/>
            </a:ln>
            <a:effectLst/>
            <a:scene3d>
              <a:camera prst="orthographicFront"/>
              <a:lightRig rig="threePt" dir="t"/>
            </a:scene3d>
            <a:sp3d>
              <a:bevelT w="127000"/>
            </a:sp3d>
          </c:spPr>
          <c:invertIfNegative val="0"/>
          <c:dLbls>
            <c:dLbl>
              <c:idx val="0"/>
              <c:layout>
                <c:manualLayout>
                  <c:x val="-1.7846672321433661E-3"/>
                  <c:y val="4.9969765198515208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C3-492D-B2AD-7ED147546B47}"/>
                </c:ext>
              </c:extLst>
            </c:dLbl>
            <c:dLbl>
              <c:idx val="1"/>
              <c:layout>
                <c:manualLayout>
                  <c:x val="1.6577852960585815E-3"/>
                  <c:y val="-1.062175963087156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BC3-492D-B2AD-7ED147546B47}"/>
                </c:ext>
              </c:extLst>
            </c:dLbl>
            <c:dLbl>
              <c:idx val="2"/>
              <c:layout>
                <c:manualLayout>
                  <c:x val="2.9535355941599731E-3"/>
                  <c:y val="6.12084130450562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BC3-492D-B2AD-7ED147546B47}"/>
                </c:ext>
              </c:extLst>
            </c:dLbl>
            <c:dLbl>
              <c:idx val="3"/>
              <c:layout>
                <c:manualLayout>
                  <c:x val="1.3351963097142435E-4"/>
                  <c:y val="-5.20455595878580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BC3-492D-B2AD-7ED147546B47}"/>
                </c:ext>
              </c:extLst>
            </c:dLbl>
            <c:dLbl>
              <c:idx val="4"/>
              <c:layout>
                <c:manualLayout>
                  <c:x val="9.2539517318782235E-4"/>
                  <c:y val="1.23046452410531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BC3-492D-B2AD-7ED147546B47}"/>
                </c:ext>
              </c:extLst>
            </c:dLbl>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План 2022 год</c:v>
                </c:pt>
                <c:pt idx="1">
                  <c:v>2023</c:v>
                </c:pt>
                <c:pt idx="2">
                  <c:v>2024</c:v>
                </c:pt>
                <c:pt idx="3">
                  <c:v>2025</c:v>
                </c:pt>
              </c:strCache>
            </c:strRef>
          </c:cat>
          <c:val>
            <c:numRef>
              <c:f>Лист1!$D$2:$D$5</c:f>
              <c:numCache>
                <c:formatCode>#\ ##0.0\ _₽</c:formatCode>
                <c:ptCount val="4"/>
                <c:pt idx="0">
                  <c:v>146012.76209999999</c:v>
                </c:pt>
                <c:pt idx="1">
                  <c:v>157466.86842000001</c:v>
                </c:pt>
                <c:pt idx="2">
                  <c:v>157658.39842000001</c:v>
                </c:pt>
                <c:pt idx="3">
                  <c:v>157670.41842</c:v>
                </c:pt>
              </c:numCache>
            </c:numRef>
          </c:val>
          <c:extLst>
            <c:ext xmlns:c16="http://schemas.microsoft.com/office/drawing/2014/chart" uri="{C3380CC4-5D6E-409C-BE32-E72D297353CC}">
              <c16:uniqueId val="{0000000C-4BC3-492D-B2AD-7ED147546B47}"/>
            </c:ext>
          </c:extLst>
        </c:ser>
        <c:ser>
          <c:idx val="3"/>
          <c:order val="3"/>
          <c:tx>
            <c:strRef>
              <c:f>Лист1!$E$1</c:f>
              <c:strCache>
                <c:ptCount val="1"/>
                <c:pt idx="0">
                  <c:v>Иные межбюджетные трансферты</c:v>
                </c:pt>
              </c:strCache>
            </c:strRef>
          </c:tx>
          <c:spPr>
            <a:solidFill>
              <a:schemeClr val="accent2"/>
            </a:solidFill>
            <a:ln>
              <a:noFill/>
            </a:ln>
            <a:effectLst/>
            <a:scene3d>
              <a:camera prst="orthographicFront"/>
              <a:lightRig rig="threePt" dir="t"/>
            </a:scene3d>
            <a:sp3d>
              <a:bevelT w="127000"/>
              <a:bevelB/>
            </a:sp3d>
          </c:spPr>
          <c:invertIfNegative val="0"/>
          <c:dLbls>
            <c:dLbl>
              <c:idx val="0"/>
              <c:layout>
                <c:manualLayout>
                  <c:x val="-1.616350178854074E-5"/>
                  <c:y val="-8.1441184314700189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BC3-492D-B2AD-7ED147546B47}"/>
                </c:ext>
              </c:extLst>
            </c:dLbl>
            <c:dLbl>
              <c:idx val="1"/>
              <c:layout>
                <c:manualLayout>
                  <c:x val="1.8075803408563809E-3"/>
                  <c:y val="-8.1249188380824982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BC3-492D-B2AD-7ED147546B47}"/>
                </c:ext>
              </c:extLst>
            </c:dLbl>
            <c:dLbl>
              <c:idx val="2"/>
              <c:layout>
                <c:manualLayout>
                  <c:x val="1.6577833806191646E-3"/>
                  <c:y val="-3.146987897973069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BC3-492D-B2AD-7ED147546B47}"/>
                </c:ext>
              </c:extLst>
            </c:dLbl>
            <c:dLbl>
              <c:idx val="3"/>
              <c:layout>
                <c:manualLayout>
                  <c:x val="4.4714847940719709E-3"/>
                  <c:y val="6.4737538067555407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BC3-492D-B2AD-7ED147546B47}"/>
                </c:ext>
              </c:extLst>
            </c:dLbl>
            <c:dLbl>
              <c:idx val="4"/>
              <c:layout>
                <c:manualLayout>
                  <c:x val="7.1269117800556461E-2"/>
                  <c:y val="-3.07304036208642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BC3-492D-B2AD-7ED147546B47}"/>
                </c:ext>
              </c:extLst>
            </c:dLbl>
            <c:spPr>
              <a:noFill/>
              <a:ln w="25390">
                <a:noFill/>
              </a:ln>
            </c:spPr>
            <c:txPr>
              <a:bodyPr rot="0" vert="horz"/>
              <a:lstStyle/>
              <a:p>
                <a:pPr>
                  <a:defRPr>
                    <a:solidFill>
                      <a:schemeClr val="bg1"/>
                    </a:solidFill>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План 2022 год</c:v>
                </c:pt>
                <c:pt idx="1">
                  <c:v>2023</c:v>
                </c:pt>
                <c:pt idx="2">
                  <c:v>2024</c:v>
                </c:pt>
                <c:pt idx="3">
                  <c:v>2025</c:v>
                </c:pt>
              </c:strCache>
            </c:strRef>
          </c:cat>
          <c:val>
            <c:numRef>
              <c:f>Лист1!$E$2:$E$5</c:f>
              <c:numCache>
                <c:formatCode>#\ ##0.0\ _₽</c:formatCode>
                <c:ptCount val="4"/>
                <c:pt idx="0">
                  <c:v>4753.3</c:v>
                </c:pt>
                <c:pt idx="1">
                  <c:v>4770</c:v>
                </c:pt>
                <c:pt idx="2">
                  <c:v>5378.2</c:v>
                </c:pt>
                <c:pt idx="3">
                  <c:v>5378.2</c:v>
                </c:pt>
              </c:numCache>
            </c:numRef>
          </c:val>
          <c:extLst>
            <c:ext xmlns:c16="http://schemas.microsoft.com/office/drawing/2014/chart" uri="{C3380CC4-5D6E-409C-BE32-E72D297353CC}">
              <c16:uniqueId val="{00000012-4BC3-492D-B2AD-7ED147546B47}"/>
            </c:ext>
          </c:extLst>
        </c:ser>
        <c:dLbls>
          <c:showLegendKey val="0"/>
          <c:showVal val="0"/>
          <c:showCatName val="0"/>
          <c:showSerName val="0"/>
          <c:showPercent val="0"/>
          <c:showBubbleSize val="0"/>
        </c:dLbls>
        <c:gapWidth val="150"/>
        <c:overlap val="100"/>
        <c:axId val="72382336"/>
        <c:axId val="72383872"/>
      </c:barChart>
      <c:catAx>
        <c:axId val="72382336"/>
        <c:scaling>
          <c:orientation val="minMax"/>
        </c:scaling>
        <c:delete val="0"/>
        <c:axPos val="b"/>
        <c:numFmt formatCode="General" sourceLinked="1"/>
        <c:majorTickMark val="none"/>
        <c:minorTickMark val="none"/>
        <c:tickLblPos val="nextTo"/>
        <c:spPr>
          <a:noFill/>
          <a:ln w="9521" cap="flat" cmpd="sng" algn="ctr">
            <a:solidFill>
              <a:schemeClr val="tx1">
                <a:lumMod val="15000"/>
                <a:lumOff val="85000"/>
              </a:schemeClr>
            </a:solidFill>
            <a:round/>
          </a:ln>
          <a:effectLst/>
        </c:spPr>
        <c:txPr>
          <a:bodyPr rot="-60000000" vert="horz"/>
          <a:lstStyle/>
          <a:p>
            <a:pPr>
              <a:defRPr/>
            </a:pPr>
            <a:endParaRPr lang="ru-RU"/>
          </a:p>
        </c:txPr>
        <c:crossAx val="72383872"/>
        <c:crosses val="autoZero"/>
        <c:auto val="1"/>
        <c:lblAlgn val="ctr"/>
        <c:lblOffset val="100"/>
        <c:noMultiLvlLbl val="0"/>
      </c:catAx>
      <c:valAx>
        <c:axId val="72383872"/>
        <c:scaling>
          <c:orientation val="minMax"/>
        </c:scaling>
        <c:delete val="0"/>
        <c:axPos val="l"/>
        <c:majorGridlines>
          <c:spPr>
            <a:ln w="9521" cap="flat" cmpd="sng" algn="ctr">
              <a:solidFill>
                <a:schemeClr val="tx1">
                  <a:lumMod val="15000"/>
                  <a:lumOff val="85000"/>
                </a:schemeClr>
              </a:solidFill>
              <a:round/>
            </a:ln>
            <a:effectLst/>
          </c:spPr>
        </c:majorGridlines>
        <c:minorGridlines>
          <c:spPr>
            <a:ln w="9521" cap="flat" cmpd="sng" algn="ctr">
              <a:solidFill>
                <a:schemeClr val="tx1">
                  <a:lumMod val="5000"/>
                  <a:lumOff val="95000"/>
                </a:schemeClr>
              </a:solidFill>
              <a:round/>
            </a:ln>
            <a:effectLst/>
          </c:spPr>
        </c:minorGridlines>
        <c:numFmt formatCode="#\ ##0.0\ _₽" sourceLinked="1"/>
        <c:majorTickMark val="none"/>
        <c:minorTickMark val="none"/>
        <c:tickLblPos val="nextTo"/>
        <c:spPr>
          <a:ln w="9521">
            <a:noFill/>
          </a:ln>
        </c:spPr>
        <c:txPr>
          <a:bodyPr rot="0" vert="horz"/>
          <a:lstStyle/>
          <a:p>
            <a:pPr>
              <a:defRPr/>
            </a:pPr>
            <a:endParaRPr lang="ru-RU"/>
          </a:p>
        </c:txPr>
        <c:crossAx val="72382336"/>
        <c:crosses val="autoZero"/>
        <c:crossBetween val="between"/>
      </c:valAx>
      <c:spPr>
        <a:noFill/>
        <a:ln w="25395">
          <a:noFill/>
        </a:ln>
      </c:spPr>
    </c:plotArea>
    <c:legend>
      <c:legendPos val="b"/>
      <c:layout>
        <c:manualLayout>
          <c:xMode val="edge"/>
          <c:yMode val="edge"/>
          <c:x val="0.13877846042645464"/>
          <c:y val="0.87353856185969359"/>
          <c:w val="0.76107475904145883"/>
          <c:h val="3.7406742338664076E-2"/>
        </c:manualLayout>
      </c:layout>
      <c:overlay val="0"/>
      <c:spPr>
        <a:noFill/>
        <a:ln w="25390">
          <a:noFill/>
        </a:ln>
      </c:spPr>
      <c:txPr>
        <a:bodyPr rot="0" vert="horz"/>
        <a:lstStyle/>
        <a:p>
          <a:pPr>
            <a:defRPr sz="900"/>
          </a:pPr>
          <a:endParaRPr lang="ru-RU"/>
        </a:p>
      </c:txPr>
    </c:legend>
    <c:plotVisOnly val="1"/>
    <c:dispBlanksAs val="gap"/>
    <c:showDLblsOverMax val="0"/>
  </c:chart>
  <c:spPr>
    <a:noFill/>
    <a:ln>
      <a:noFill/>
    </a:ln>
  </c:spPr>
  <c:txPr>
    <a:bodyPr/>
    <a:lstStyle/>
    <a:p>
      <a:pPr>
        <a:defRPr sz="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0"/>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10337549692808101"/>
          <c:y val="3.8143123326663211E-2"/>
          <c:w val="0.8966245030719191"/>
          <c:h val="0.87411713664742363"/>
        </c:manualLayout>
      </c:layout>
      <c:bar3DChart>
        <c:barDir val="col"/>
        <c:grouping val="stacked"/>
        <c:varyColors val="0"/>
        <c:ser>
          <c:idx val="0"/>
          <c:order val="0"/>
          <c:tx>
            <c:strRef>
              <c:f>Лист1!$B$1</c:f>
              <c:strCache>
                <c:ptCount val="1"/>
                <c:pt idx="0">
                  <c:v>Ряд 1</c:v>
                </c:pt>
              </c:strCache>
            </c:strRef>
          </c:tx>
          <c:spPr>
            <a:solidFill>
              <a:schemeClr val="accent6">
                <a:alpha val="68000"/>
              </a:schemeClr>
            </a:solidFill>
            <a:ln>
              <a:noFill/>
            </a:ln>
            <a:effectLst/>
            <a:scene3d>
              <a:camera prst="orthographicFront"/>
              <a:lightRig rig="threePt" dir="t"/>
            </a:scene3d>
            <a:sp3d>
              <a:bevelT/>
              <a:bevelB/>
            </a:sp3d>
          </c:spPr>
          <c:invertIfNegative val="0"/>
          <c:dLbls>
            <c:dLbl>
              <c:idx val="0"/>
              <c:layout>
                <c:manualLayout>
                  <c:x val="1.1055493740911587E-2"/>
                  <c:y val="-0.350674630211063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73-4B7A-9816-44BF32A2A6F1}"/>
                </c:ext>
              </c:extLst>
            </c:dLbl>
            <c:dLbl>
              <c:idx val="1"/>
              <c:layout>
                <c:manualLayout>
                  <c:x val="1.1602320942263804E-2"/>
                  <c:y val="-0.25118616443474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73-4B7A-9816-44BF32A2A6F1}"/>
                </c:ext>
              </c:extLst>
            </c:dLbl>
            <c:dLbl>
              <c:idx val="2"/>
              <c:layout>
                <c:manualLayout>
                  <c:x val="1.1980114339700925E-2"/>
                  <c:y val="-0.271450942537153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73-4B7A-9816-44BF32A2A6F1}"/>
                </c:ext>
              </c:extLst>
            </c:dLbl>
            <c:dLbl>
              <c:idx val="3"/>
              <c:layout>
                <c:manualLayout>
                  <c:x val="1.9214533492312377E-2"/>
                  <c:y val="-0.264285586966442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73-4B7A-9816-44BF32A2A6F1}"/>
                </c:ext>
              </c:extLst>
            </c:dLbl>
            <c:dLbl>
              <c:idx val="4"/>
              <c:layout>
                <c:manualLayout>
                  <c:x val="1.6988330969081419E-2"/>
                  <c:y val="-0.339957838603507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73-4B7A-9816-44BF32A2A6F1}"/>
                </c:ext>
              </c:extLst>
            </c:dLbl>
            <c:numFmt formatCode="#,##0.0" sourceLinked="0"/>
            <c:spPr>
              <a:noFill/>
              <a:ln w="25388">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2022 год план</c:v>
                </c:pt>
                <c:pt idx="1">
                  <c:v>2023</c:v>
                </c:pt>
                <c:pt idx="2">
                  <c:v>2024</c:v>
                </c:pt>
                <c:pt idx="3">
                  <c:v>2025</c:v>
                </c:pt>
              </c:strCache>
            </c:strRef>
          </c:cat>
          <c:val>
            <c:numRef>
              <c:f>Лист1!$B$2:$B$5</c:f>
              <c:numCache>
                <c:formatCode>General</c:formatCode>
                <c:ptCount val="4"/>
                <c:pt idx="0">
                  <c:v>1368403</c:v>
                </c:pt>
                <c:pt idx="1">
                  <c:v>1012741</c:v>
                </c:pt>
                <c:pt idx="2">
                  <c:v>1033313</c:v>
                </c:pt>
                <c:pt idx="3">
                  <c:v>1055946</c:v>
                </c:pt>
              </c:numCache>
            </c:numRef>
          </c:val>
          <c:extLst>
            <c:ext xmlns:c16="http://schemas.microsoft.com/office/drawing/2014/chart" uri="{C3380CC4-5D6E-409C-BE32-E72D297353CC}">
              <c16:uniqueId val="{00000005-F073-4B7A-9816-44BF32A2A6F1}"/>
            </c:ext>
          </c:extLst>
        </c:ser>
        <c:dLbls>
          <c:showLegendKey val="0"/>
          <c:showVal val="0"/>
          <c:showCatName val="0"/>
          <c:showSerName val="0"/>
          <c:showPercent val="0"/>
          <c:showBubbleSize val="0"/>
        </c:dLbls>
        <c:gapWidth val="150"/>
        <c:shape val="cylinder"/>
        <c:axId val="72655616"/>
        <c:axId val="72657152"/>
        <c:axId val="0"/>
      </c:bar3DChart>
      <c:catAx>
        <c:axId val="72655616"/>
        <c:scaling>
          <c:orientation val="minMax"/>
        </c:scaling>
        <c:delete val="0"/>
        <c:axPos val="b"/>
        <c:numFmt formatCode="General" sourceLinked="0"/>
        <c:majorTickMark val="none"/>
        <c:minorTickMark val="none"/>
        <c:tickLblPos val="nextTo"/>
        <c:spPr>
          <a:ln w="9520">
            <a:noFill/>
          </a:ln>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72657152"/>
        <c:crosses val="autoZero"/>
        <c:auto val="1"/>
        <c:lblAlgn val="ctr"/>
        <c:lblOffset val="100"/>
        <c:noMultiLvlLbl val="0"/>
      </c:catAx>
      <c:valAx>
        <c:axId val="72657152"/>
        <c:scaling>
          <c:orientation val="minMax"/>
        </c:scaling>
        <c:delete val="0"/>
        <c:axPos val="l"/>
        <c:majorGridlines>
          <c:spPr>
            <a:ln w="9525" cap="flat" cmpd="sng" algn="ctr">
              <a:solidFill>
                <a:schemeClr val="accent2">
                  <a:shade val="95000"/>
                  <a:satMod val="105000"/>
                </a:schemeClr>
              </a:solidFill>
              <a:prstDash val="solid"/>
            </a:ln>
            <a:effectLst/>
          </c:spPr>
        </c:majorGridlines>
        <c:numFmt formatCode="#,##0" sourceLinked="0"/>
        <c:majorTickMark val="none"/>
        <c:minorTickMark val="none"/>
        <c:tickLblPos val="nextTo"/>
        <c:spPr>
          <a:ln w="9520">
            <a:noFill/>
          </a:ln>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72655616"/>
        <c:crosses val="autoZero"/>
        <c:crossBetween val="between"/>
      </c:valAx>
      <c:spPr>
        <a:noFill/>
        <a:ln w="25388">
          <a:noFill/>
        </a:ln>
      </c:spPr>
    </c:plotArea>
    <c:plotVisOnly val="1"/>
    <c:dispBlanksAs val="gap"/>
    <c:showDLblsOverMax val="0"/>
  </c:chart>
  <c:spPr>
    <a:noFill/>
    <a:ln>
      <a:noFill/>
    </a:ln>
  </c:spPr>
  <c:txPr>
    <a:bodyPr/>
    <a:lstStyle/>
    <a:p>
      <a:pPr>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0"/>
      <c:depthPercent val="100"/>
      <c:rAngAx val="0"/>
      <c:perspective val="20"/>
    </c:view3D>
    <c:floor>
      <c:thickness val="0"/>
    </c:floor>
    <c:sideWall>
      <c:thickness val="0"/>
      <c:spPr>
        <a:scene3d>
          <a:camera prst="orthographicFront"/>
          <a:lightRig rig="threePt" dir="t"/>
        </a:scene3d>
        <a:sp3d/>
      </c:spPr>
    </c:sideWall>
    <c:backWall>
      <c:thickness val="0"/>
    </c:backWall>
    <c:plotArea>
      <c:layout>
        <c:manualLayout>
          <c:layoutTarget val="inner"/>
          <c:xMode val="edge"/>
          <c:yMode val="edge"/>
          <c:x val="7.609970148744058E-2"/>
          <c:y val="5.5027425041385976E-2"/>
          <c:w val="0.90094314904650452"/>
          <c:h val="0.5374303598276472"/>
        </c:manualLayout>
      </c:layout>
      <c:bar3DChart>
        <c:barDir val="col"/>
        <c:grouping val="clustered"/>
        <c:varyColors val="0"/>
        <c:ser>
          <c:idx val="0"/>
          <c:order val="0"/>
          <c:tx>
            <c:strRef>
              <c:f>Лист1!$B$1</c:f>
              <c:strCache>
                <c:ptCount val="1"/>
                <c:pt idx="0">
                  <c:v>2023</c:v>
                </c:pt>
              </c:strCache>
            </c:strRef>
          </c:tx>
          <c:spPr>
            <a:solidFill>
              <a:schemeClr val="accent2">
                <a:lumMod val="60000"/>
                <a:lumOff val="40000"/>
              </a:schemeClr>
            </a:solidFill>
          </c:spPr>
          <c:invertIfNegative val="0"/>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Лист1!$B$2:$B$12</c:f>
              <c:numCache>
                <c:formatCode>0.0</c:formatCode>
                <c:ptCount val="11"/>
                <c:pt idx="0">
                  <c:v>115032.6</c:v>
                </c:pt>
                <c:pt idx="1">
                  <c:v>828.3</c:v>
                </c:pt>
                <c:pt idx="2">
                  <c:v>7116.8</c:v>
                </c:pt>
                <c:pt idx="3">
                  <c:v>41250.300000000003</c:v>
                </c:pt>
                <c:pt idx="4">
                  <c:v>382536.6</c:v>
                </c:pt>
                <c:pt idx="5">
                  <c:v>2520</c:v>
                </c:pt>
                <c:pt idx="6">
                  <c:v>290433</c:v>
                </c:pt>
                <c:pt idx="7">
                  <c:v>45232</c:v>
                </c:pt>
                <c:pt idx="8">
                  <c:v>24016.7</c:v>
                </c:pt>
                <c:pt idx="9">
                  <c:v>2925.5</c:v>
                </c:pt>
                <c:pt idx="10">
                  <c:v>100849.2</c:v>
                </c:pt>
              </c:numCache>
            </c:numRef>
          </c:val>
          <c:extLst>
            <c:ext xmlns:c16="http://schemas.microsoft.com/office/drawing/2014/chart" uri="{C3380CC4-5D6E-409C-BE32-E72D297353CC}">
              <c16:uniqueId val="{00000000-3F0F-4D60-B969-34C3733AE6E4}"/>
            </c:ext>
          </c:extLst>
        </c:ser>
        <c:ser>
          <c:idx val="1"/>
          <c:order val="1"/>
          <c:tx>
            <c:strRef>
              <c:f>Лист1!$C$1</c:f>
              <c:strCache>
                <c:ptCount val="1"/>
                <c:pt idx="0">
                  <c:v>2024</c:v>
                </c:pt>
              </c:strCache>
            </c:strRef>
          </c:tx>
          <c:spPr>
            <a:solidFill>
              <a:srgbClr val="FFC000"/>
            </a:solidFill>
          </c:spPr>
          <c:invertIfNegative val="0"/>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Лист1!$C$2:$C$12</c:f>
              <c:numCache>
                <c:formatCode>0.0</c:formatCode>
                <c:ptCount val="11"/>
                <c:pt idx="0">
                  <c:v>114330.7</c:v>
                </c:pt>
                <c:pt idx="1">
                  <c:v>863.1</c:v>
                </c:pt>
                <c:pt idx="2">
                  <c:v>7733.9</c:v>
                </c:pt>
                <c:pt idx="3">
                  <c:v>35853.800000000003</c:v>
                </c:pt>
                <c:pt idx="4">
                  <c:v>200586</c:v>
                </c:pt>
                <c:pt idx="5">
                  <c:v>2520</c:v>
                </c:pt>
                <c:pt idx="6">
                  <c:v>299826.8</c:v>
                </c:pt>
                <c:pt idx="7">
                  <c:v>44563.199999999997</c:v>
                </c:pt>
                <c:pt idx="8">
                  <c:v>24261.1</c:v>
                </c:pt>
                <c:pt idx="9" formatCode="General">
                  <c:v>181348.7</c:v>
                </c:pt>
                <c:pt idx="10">
                  <c:v>100849.2</c:v>
                </c:pt>
              </c:numCache>
            </c:numRef>
          </c:val>
          <c:extLst>
            <c:ext xmlns:c16="http://schemas.microsoft.com/office/drawing/2014/chart" uri="{C3380CC4-5D6E-409C-BE32-E72D297353CC}">
              <c16:uniqueId val="{00000001-3F0F-4D60-B969-34C3733AE6E4}"/>
            </c:ext>
          </c:extLst>
        </c:ser>
        <c:ser>
          <c:idx val="2"/>
          <c:order val="2"/>
          <c:tx>
            <c:strRef>
              <c:f>Лист1!$D$1</c:f>
              <c:strCache>
                <c:ptCount val="1"/>
                <c:pt idx="0">
                  <c:v>2025</c:v>
                </c:pt>
              </c:strCache>
            </c:strRef>
          </c:tx>
          <c:spPr>
            <a:solidFill>
              <a:srgbClr val="92D050"/>
            </a:solidFill>
          </c:spPr>
          <c:invertIfNegative val="0"/>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Лист1!$D$2:$D$12</c:f>
              <c:numCache>
                <c:formatCode>General</c:formatCode>
                <c:ptCount val="11"/>
                <c:pt idx="0">
                  <c:v>116198.1</c:v>
                </c:pt>
                <c:pt idx="1">
                  <c:v>902.4</c:v>
                </c:pt>
                <c:pt idx="2">
                  <c:v>8066.2</c:v>
                </c:pt>
                <c:pt idx="3">
                  <c:v>36992</c:v>
                </c:pt>
                <c:pt idx="4">
                  <c:v>407008.8</c:v>
                </c:pt>
                <c:pt idx="5">
                  <c:v>2520</c:v>
                </c:pt>
                <c:pt idx="6">
                  <c:v>270723</c:v>
                </c:pt>
                <c:pt idx="7">
                  <c:v>44727.3</c:v>
                </c:pt>
                <c:pt idx="8">
                  <c:v>24325.4</c:v>
                </c:pt>
                <c:pt idx="9">
                  <c:v>1348.7</c:v>
                </c:pt>
                <c:pt idx="10">
                  <c:v>100849.2</c:v>
                </c:pt>
              </c:numCache>
            </c:numRef>
          </c:val>
          <c:extLst>
            <c:ext xmlns:c16="http://schemas.microsoft.com/office/drawing/2014/chart" uri="{C3380CC4-5D6E-409C-BE32-E72D297353CC}">
              <c16:uniqueId val="{00000002-3F0F-4D60-B969-34C3733AE6E4}"/>
            </c:ext>
          </c:extLst>
        </c:ser>
        <c:dLbls>
          <c:showLegendKey val="0"/>
          <c:showVal val="0"/>
          <c:showCatName val="0"/>
          <c:showSerName val="0"/>
          <c:showPercent val="0"/>
          <c:showBubbleSize val="0"/>
        </c:dLbls>
        <c:gapWidth val="150"/>
        <c:shape val="cylinder"/>
        <c:axId val="72708864"/>
        <c:axId val="72710400"/>
        <c:axId val="0"/>
      </c:bar3DChart>
      <c:catAx>
        <c:axId val="72708864"/>
        <c:scaling>
          <c:orientation val="minMax"/>
        </c:scaling>
        <c:delete val="0"/>
        <c:axPos val="b"/>
        <c:numFmt formatCode="General" sourceLinked="1"/>
        <c:majorTickMark val="out"/>
        <c:minorTickMark val="none"/>
        <c:tickLblPos val="low"/>
        <c:spPr>
          <a:ln w="3173">
            <a:round/>
          </a:ln>
        </c:spPr>
        <c:txPr>
          <a:bodyPr rot="-5400000" anchor="t" anchorCtr="0"/>
          <a:lstStyle/>
          <a:p>
            <a:pPr>
              <a:defRPr sz="1000" baseline="0">
                <a:solidFill>
                  <a:schemeClr val="tx1"/>
                </a:solidFill>
                <a:latin typeface="Segoe Print" pitchFamily="2" charset="0"/>
                <a:cs typeface="Times New Roman" pitchFamily="18" charset="0"/>
              </a:defRPr>
            </a:pPr>
            <a:endParaRPr lang="ru-RU"/>
          </a:p>
        </c:txPr>
        <c:crossAx val="72710400"/>
        <c:crossesAt val="0"/>
        <c:auto val="0"/>
        <c:lblAlgn val="ctr"/>
        <c:lblOffset val="100"/>
        <c:tickLblSkip val="1"/>
        <c:noMultiLvlLbl val="0"/>
      </c:catAx>
      <c:valAx>
        <c:axId val="72710400"/>
        <c:scaling>
          <c:orientation val="minMax"/>
        </c:scaling>
        <c:delete val="0"/>
        <c:axPos val="l"/>
        <c:majorGridlines/>
        <c:numFmt formatCode="#,##0" sourceLinked="0"/>
        <c:majorTickMark val="out"/>
        <c:minorTickMark val="out"/>
        <c:tickLblPos val="nextTo"/>
        <c:txPr>
          <a:bodyPr/>
          <a:lstStyle/>
          <a:p>
            <a:pPr>
              <a:defRPr sz="1100"/>
            </a:pPr>
            <a:endParaRPr lang="ru-RU"/>
          </a:p>
        </c:txPr>
        <c:crossAx val="72708864"/>
        <c:crosses val="autoZero"/>
        <c:crossBetween val="between"/>
      </c:valAx>
      <c:spPr>
        <a:noFill/>
        <a:ln w="25393">
          <a:noFill/>
        </a:ln>
      </c:spPr>
    </c:plotArea>
    <c:legend>
      <c:legendPos val="r"/>
      <c:layout>
        <c:manualLayout>
          <c:xMode val="edge"/>
          <c:yMode val="edge"/>
          <c:x val="0.87564700960988473"/>
          <c:y val="1.439084117584317E-2"/>
          <c:w val="0.11023019197356566"/>
          <c:h val="0.16718165011982197"/>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8DD79-C22E-47C8-B16A-DB60A9CA7244}" type="doc">
      <dgm:prSet loTypeId="urn:microsoft.com/office/officeart/2009/layout/CircleArrowProcess" loCatId="cycle" qsTypeId="urn:microsoft.com/office/officeart/2005/8/quickstyle/3d3" qsCatId="3D" csTypeId="urn:microsoft.com/office/officeart/2005/8/colors/colorful3" csCatId="colorful" phldr="1"/>
      <dgm:spPr/>
      <dgm:t>
        <a:bodyPr/>
        <a:lstStyle/>
        <a:p>
          <a:endParaRPr lang="ru-RU"/>
        </a:p>
      </dgm:t>
    </dgm:pt>
    <dgm:pt modelId="{18DF864A-F140-46FD-9D51-6578FC964B0A}">
      <dgm:prSet phldrT="[Текст]" custT="1"/>
      <dgm:spPr/>
      <dgm:t>
        <a:bodyPr>
          <a:scene3d>
            <a:camera prst="orthographicFront"/>
            <a:lightRig rig="harsh" dir="t"/>
          </a:scene3d>
          <a:sp3d extrusionH="57150" prstMaterial="matte">
            <a:bevelT w="63500" h="12700" prst="angle"/>
            <a:contourClr>
              <a:schemeClr val="bg1">
                <a:lumMod val="65000"/>
              </a:schemeClr>
            </a:contourClr>
          </a:sp3d>
        </a:bodyPr>
        <a:lstStyle/>
        <a:p>
          <a:r>
            <a:rPr lang="ru-RU" sz="1600" b="1" cap="none" spc="0" dirty="0">
              <a:ln/>
              <a:solidFill>
                <a:schemeClr val="accent3"/>
              </a:solidFill>
              <a:effectLst/>
            </a:rPr>
            <a:t>Федеральный уровень</a:t>
          </a:r>
        </a:p>
      </dgm:t>
    </dgm:pt>
    <dgm:pt modelId="{4A3CC8E4-E04E-426E-B883-0898C227DCAB}" type="parTrans" cxnId="{B83BCE01-1935-4CCE-96B0-3DFC883BDF5C}">
      <dgm:prSet/>
      <dgm:spPr/>
      <dgm:t>
        <a:bodyPr/>
        <a:lstStyle/>
        <a:p>
          <a:endParaRPr lang="ru-RU"/>
        </a:p>
      </dgm:t>
    </dgm:pt>
    <dgm:pt modelId="{40A532A3-CD82-40CA-8E5A-CC89693B0ACE}" type="sibTrans" cxnId="{B83BCE01-1935-4CCE-96B0-3DFC883BDF5C}">
      <dgm:prSet/>
      <dgm:spPr/>
      <dgm:t>
        <a:bodyPr/>
        <a:lstStyle/>
        <a:p>
          <a:endParaRPr lang="ru-RU"/>
        </a:p>
      </dgm:t>
    </dgm:pt>
    <dgm:pt modelId="{60379CF4-128F-4A1E-AE72-BAA256332E2E}">
      <dgm:prSet phldrT="[Текст]" custT="1"/>
      <dgm:spPr/>
      <dgm:t>
        <a:bodyPr>
          <a:scene3d>
            <a:camera prst="orthographicFront"/>
            <a:lightRig rig="harsh" dir="t"/>
          </a:scene3d>
          <a:sp3d extrusionH="57150" prstMaterial="matte">
            <a:bevelT w="63500" h="12700" prst="angle"/>
            <a:contourClr>
              <a:schemeClr val="bg1">
                <a:lumMod val="65000"/>
              </a:schemeClr>
            </a:contourClr>
          </a:sp3d>
        </a:bodyPr>
        <a:lstStyle/>
        <a:p>
          <a:r>
            <a:rPr lang="ru-RU" sz="1600" b="1" cap="none" spc="0" dirty="0">
              <a:ln/>
              <a:solidFill>
                <a:srgbClr val="33CCCC"/>
              </a:solidFill>
              <a:effectLst/>
            </a:rPr>
            <a:t>Региональный уровень</a:t>
          </a:r>
        </a:p>
      </dgm:t>
    </dgm:pt>
    <dgm:pt modelId="{CD874DA2-ACCF-48FD-A8F0-27C7E320BAA0}" type="parTrans" cxnId="{A6C4D470-5EEE-456A-817E-5154EFD92F45}">
      <dgm:prSet/>
      <dgm:spPr/>
      <dgm:t>
        <a:bodyPr/>
        <a:lstStyle/>
        <a:p>
          <a:endParaRPr lang="ru-RU"/>
        </a:p>
      </dgm:t>
    </dgm:pt>
    <dgm:pt modelId="{458032E5-7D32-45A4-823A-0E7FC9D94DC0}" type="sibTrans" cxnId="{A6C4D470-5EEE-456A-817E-5154EFD92F45}">
      <dgm:prSet/>
      <dgm:spPr/>
      <dgm:t>
        <a:bodyPr/>
        <a:lstStyle/>
        <a:p>
          <a:endParaRPr lang="ru-RU"/>
        </a:p>
      </dgm:t>
    </dgm:pt>
    <dgm:pt modelId="{5AE3BC40-F3C1-4261-8BA9-C737F57473F8}">
      <dgm:prSet phldrT="[Текст]" custT="1"/>
      <dgm:spPr/>
      <dgm:t>
        <a:bodyPr>
          <a:scene3d>
            <a:camera prst="orthographicFront"/>
            <a:lightRig rig="harsh" dir="t"/>
          </a:scene3d>
          <a:sp3d extrusionH="57150" prstMaterial="matte">
            <a:bevelT w="63500" h="12700" prst="angle"/>
            <a:contourClr>
              <a:schemeClr val="bg1">
                <a:lumMod val="65000"/>
              </a:schemeClr>
            </a:contourClr>
          </a:sp3d>
        </a:bodyPr>
        <a:lstStyle/>
        <a:p>
          <a:r>
            <a:rPr lang="ru-RU" sz="1600" b="1" cap="none" spc="0" dirty="0">
              <a:ln/>
              <a:solidFill>
                <a:schemeClr val="accent4">
                  <a:lumMod val="75000"/>
                </a:schemeClr>
              </a:solidFill>
              <a:effectLst/>
            </a:rPr>
            <a:t>Муниципальный уровень</a:t>
          </a:r>
        </a:p>
      </dgm:t>
    </dgm:pt>
    <dgm:pt modelId="{70A6EE67-543F-4C8D-818A-2E6856650F2F}" type="parTrans" cxnId="{24234DDB-414A-424A-812F-9180FC83CF81}">
      <dgm:prSet/>
      <dgm:spPr/>
      <dgm:t>
        <a:bodyPr/>
        <a:lstStyle/>
        <a:p>
          <a:endParaRPr lang="ru-RU"/>
        </a:p>
      </dgm:t>
    </dgm:pt>
    <dgm:pt modelId="{CCEA2C73-3564-4316-9E6D-DF3B3501F07A}" type="sibTrans" cxnId="{24234DDB-414A-424A-812F-9180FC83CF81}">
      <dgm:prSet/>
      <dgm:spPr/>
      <dgm:t>
        <a:bodyPr/>
        <a:lstStyle/>
        <a:p>
          <a:endParaRPr lang="ru-RU"/>
        </a:p>
      </dgm:t>
    </dgm:pt>
    <dgm:pt modelId="{B79D6AE8-4D67-4DB8-866C-CB0D54559DDC}" type="pres">
      <dgm:prSet presAssocID="{7DA8DD79-C22E-47C8-B16A-DB60A9CA7244}" presName="Name0" presStyleCnt="0">
        <dgm:presLayoutVars>
          <dgm:chMax val="7"/>
          <dgm:chPref val="7"/>
          <dgm:dir/>
          <dgm:animLvl val="lvl"/>
        </dgm:presLayoutVars>
      </dgm:prSet>
      <dgm:spPr/>
    </dgm:pt>
    <dgm:pt modelId="{AA6094CC-9DFA-4EEC-AD82-A3802A6234DE}" type="pres">
      <dgm:prSet presAssocID="{18DF864A-F140-46FD-9D51-6578FC964B0A}" presName="Accent1" presStyleCnt="0"/>
      <dgm:spPr/>
    </dgm:pt>
    <dgm:pt modelId="{F6C3F7A4-4BA0-4B8F-8B07-9AE25B11E6E5}" type="pres">
      <dgm:prSet presAssocID="{18DF864A-F140-46FD-9D51-6578FC964B0A}" presName="Accent" presStyleLbl="node1" presStyleIdx="0" presStyleCnt="3"/>
      <dgm:spPr/>
    </dgm:pt>
    <dgm:pt modelId="{DD2828ED-1DE1-418E-BE81-CA4F3D37002C}" type="pres">
      <dgm:prSet presAssocID="{18DF864A-F140-46FD-9D51-6578FC964B0A}" presName="Parent1" presStyleLbl="revTx" presStyleIdx="0" presStyleCnt="3" custLinFactX="-44943" custLinFactNeighborX="-100000" custLinFactNeighborY="19346">
        <dgm:presLayoutVars>
          <dgm:chMax val="1"/>
          <dgm:chPref val="1"/>
          <dgm:bulletEnabled val="1"/>
        </dgm:presLayoutVars>
      </dgm:prSet>
      <dgm:spPr/>
    </dgm:pt>
    <dgm:pt modelId="{9CFDBE2E-192D-4821-914B-466E3D2A523C}" type="pres">
      <dgm:prSet presAssocID="{60379CF4-128F-4A1E-AE72-BAA256332E2E}" presName="Accent2" presStyleCnt="0"/>
      <dgm:spPr/>
    </dgm:pt>
    <dgm:pt modelId="{903DB575-716E-4793-A1DF-930A18AF116A}" type="pres">
      <dgm:prSet presAssocID="{60379CF4-128F-4A1E-AE72-BAA256332E2E}" presName="Accent" presStyleLbl="node1" presStyleIdx="1" presStyleCnt="3"/>
      <dgm:spPr/>
    </dgm:pt>
    <dgm:pt modelId="{8D20B295-417A-4EB1-959C-8471C07B22BC}" type="pres">
      <dgm:prSet presAssocID="{60379CF4-128F-4A1E-AE72-BAA256332E2E}" presName="Parent2" presStyleLbl="revTx" presStyleIdx="1" presStyleCnt="3" custLinFactX="29848" custLinFactNeighborX="100000" custLinFactNeighborY="-3240">
        <dgm:presLayoutVars>
          <dgm:chMax val="1"/>
          <dgm:chPref val="1"/>
          <dgm:bulletEnabled val="1"/>
        </dgm:presLayoutVars>
      </dgm:prSet>
      <dgm:spPr/>
    </dgm:pt>
    <dgm:pt modelId="{4D04625C-82A8-4C21-9BD4-F99E09B7E38B}" type="pres">
      <dgm:prSet presAssocID="{5AE3BC40-F3C1-4261-8BA9-C737F57473F8}" presName="Accent3" presStyleCnt="0"/>
      <dgm:spPr/>
    </dgm:pt>
    <dgm:pt modelId="{0A816259-6780-4D49-B7F7-C07B0D043627}" type="pres">
      <dgm:prSet presAssocID="{5AE3BC40-F3C1-4261-8BA9-C737F57473F8}" presName="Accent" presStyleLbl="node1" presStyleIdx="2" presStyleCnt="3"/>
      <dgm:spPr/>
    </dgm:pt>
    <dgm:pt modelId="{768851E1-B4A6-4C59-9369-8053926EC742}" type="pres">
      <dgm:prSet presAssocID="{5AE3BC40-F3C1-4261-8BA9-C737F57473F8}" presName="Parent3" presStyleLbl="revTx" presStyleIdx="2" presStyleCnt="3" custScaleX="114668" custLinFactX="-45801" custLinFactNeighborX="-100000" custLinFactNeighborY="-4524">
        <dgm:presLayoutVars>
          <dgm:chMax val="1"/>
          <dgm:chPref val="1"/>
          <dgm:bulletEnabled val="1"/>
        </dgm:presLayoutVars>
      </dgm:prSet>
      <dgm:spPr/>
    </dgm:pt>
  </dgm:ptLst>
  <dgm:cxnLst>
    <dgm:cxn modelId="{B83BCE01-1935-4CCE-96B0-3DFC883BDF5C}" srcId="{7DA8DD79-C22E-47C8-B16A-DB60A9CA7244}" destId="{18DF864A-F140-46FD-9D51-6578FC964B0A}" srcOrd="0" destOrd="0" parTransId="{4A3CC8E4-E04E-426E-B883-0898C227DCAB}" sibTransId="{40A532A3-CD82-40CA-8E5A-CC89693B0ACE}"/>
    <dgm:cxn modelId="{3955CF1C-8DF9-4384-A570-62D747BCC22A}" type="presOf" srcId="{7DA8DD79-C22E-47C8-B16A-DB60A9CA7244}" destId="{B79D6AE8-4D67-4DB8-866C-CB0D54559DDC}" srcOrd="0" destOrd="0" presId="urn:microsoft.com/office/officeart/2009/layout/CircleArrowProcess"/>
    <dgm:cxn modelId="{ACB48F3F-BC2C-4400-BAF0-3975803612EC}" type="presOf" srcId="{60379CF4-128F-4A1E-AE72-BAA256332E2E}" destId="{8D20B295-417A-4EB1-959C-8471C07B22BC}" srcOrd="0" destOrd="0" presId="urn:microsoft.com/office/officeart/2009/layout/CircleArrowProcess"/>
    <dgm:cxn modelId="{981F6548-C4C6-4279-9354-33B6CDD4EF47}" type="presOf" srcId="{5AE3BC40-F3C1-4261-8BA9-C737F57473F8}" destId="{768851E1-B4A6-4C59-9369-8053926EC742}" srcOrd="0" destOrd="0" presId="urn:microsoft.com/office/officeart/2009/layout/CircleArrowProcess"/>
    <dgm:cxn modelId="{A6C4D470-5EEE-456A-817E-5154EFD92F45}" srcId="{7DA8DD79-C22E-47C8-B16A-DB60A9CA7244}" destId="{60379CF4-128F-4A1E-AE72-BAA256332E2E}" srcOrd="1" destOrd="0" parTransId="{CD874DA2-ACCF-48FD-A8F0-27C7E320BAA0}" sibTransId="{458032E5-7D32-45A4-823A-0E7FC9D94DC0}"/>
    <dgm:cxn modelId="{E8931E77-D047-4BC7-9DBF-D1E10042C12D}" type="presOf" srcId="{18DF864A-F140-46FD-9D51-6578FC964B0A}" destId="{DD2828ED-1DE1-418E-BE81-CA4F3D37002C}" srcOrd="0" destOrd="0" presId="urn:microsoft.com/office/officeart/2009/layout/CircleArrowProcess"/>
    <dgm:cxn modelId="{24234DDB-414A-424A-812F-9180FC83CF81}" srcId="{7DA8DD79-C22E-47C8-B16A-DB60A9CA7244}" destId="{5AE3BC40-F3C1-4261-8BA9-C737F57473F8}" srcOrd="2" destOrd="0" parTransId="{70A6EE67-543F-4C8D-818A-2E6856650F2F}" sibTransId="{CCEA2C73-3564-4316-9E6D-DF3B3501F07A}"/>
    <dgm:cxn modelId="{7D5BBE35-6708-48D7-A301-C1FA20DABBE4}" type="presParOf" srcId="{B79D6AE8-4D67-4DB8-866C-CB0D54559DDC}" destId="{AA6094CC-9DFA-4EEC-AD82-A3802A6234DE}" srcOrd="0" destOrd="0" presId="urn:microsoft.com/office/officeart/2009/layout/CircleArrowProcess"/>
    <dgm:cxn modelId="{F69C2071-57C6-4818-A734-2A35DC1F48C2}" type="presParOf" srcId="{AA6094CC-9DFA-4EEC-AD82-A3802A6234DE}" destId="{F6C3F7A4-4BA0-4B8F-8B07-9AE25B11E6E5}" srcOrd="0" destOrd="0" presId="urn:microsoft.com/office/officeart/2009/layout/CircleArrowProcess"/>
    <dgm:cxn modelId="{D87711D8-BF67-4C2F-9013-79E8EEF3C6EC}" type="presParOf" srcId="{B79D6AE8-4D67-4DB8-866C-CB0D54559DDC}" destId="{DD2828ED-1DE1-418E-BE81-CA4F3D37002C}" srcOrd="1" destOrd="0" presId="urn:microsoft.com/office/officeart/2009/layout/CircleArrowProcess"/>
    <dgm:cxn modelId="{639CE8D0-AC91-486C-A0A6-2CDD6E436012}" type="presParOf" srcId="{B79D6AE8-4D67-4DB8-866C-CB0D54559DDC}" destId="{9CFDBE2E-192D-4821-914B-466E3D2A523C}" srcOrd="2" destOrd="0" presId="urn:microsoft.com/office/officeart/2009/layout/CircleArrowProcess"/>
    <dgm:cxn modelId="{EB99D818-14C3-4D4C-916F-6BCCBFA293D2}" type="presParOf" srcId="{9CFDBE2E-192D-4821-914B-466E3D2A523C}" destId="{903DB575-716E-4793-A1DF-930A18AF116A}" srcOrd="0" destOrd="0" presId="urn:microsoft.com/office/officeart/2009/layout/CircleArrowProcess"/>
    <dgm:cxn modelId="{E5F2F312-C0A6-42FA-803B-1754FD4CE5F0}" type="presParOf" srcId="{B79D6AE8-4D67-4DB8-866C-CB0D54559DDC}" destId="{8D20B295-417A-4EB1-959C-8471C07B22BC}" srcOrd="3" destOrd="0" presId="urn:microsoft.com/office/officeart/2009/layout/CircleArrowProcess"/>
    <dgm:cxn modelId="{E530B096-1DA0-443A-956F-3CBFAC7EC9DA}" type="presParOf" srcId="{B79D6AE8-4D67-4DB8-866C-CB0D54559DDC}" destId="{4D04625C-82A8-4C21-9BD4-F99E09B7E38B}" srcOrd="4" destOrd="0" presId="urn:microsoft.com/office/officeart/2009/layout/CircleArrowProcess"/>
    <dgm:cxn modelId="{45F925EF-0EB4-472F-A8EC-3618C0A48385}" type="presParOf" srcId="{4D04625C-82A8-4C21-9BD4-F99E09B7E38B}" destId="{0A816259-6780-4D49-B7F7-C07B0D043627}" srcOrd="0" destOrd="0" presId="urn:microsoft.com/office/officeart/2009/layout/CircleArrowProcess"/>
    <dgm:cxn modelId="{6F12A156-5321-41A4-98DC-11E040E2CFEF}" type="presParOf" srcId="{B79D6AE8-4D67-4DB8-866C-CB0D54559DDC}" destId="{768851E1-B4A6-4C59-9369-8053926EC742}"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5361A2-A01D-4574-AE02-591CBF834195}" type="doc">
      <dgm:prSet loTypeId="urn:microsoft.com/office/officeart/2005/8/layout/cycle8" loCatId="cycle" qsTypeId="urn:microsoft.com/office/officeart/2005/8/quickstyle/3d3" qsCatId="3D" csTypeId="urn:microsoft.com/office/officeart/2005/8/colors/accent1_2" csCatId="accent1" phldr="1"/>
      <dgm:spPr/>
    </dgm:pt>
    <dgm:pt modelId="{6E69ADBA-BD2A-482B-AAD1-E68F979A1191}">
      <dgm:prSet phldrT="[Текст]"/>
      <dgm:spPr/>
      <dgm:t>
        <a:bodyPr/>
        <a:lstStyle/>
        <a:p>
          <a:r>
            <a:rPr lang="ru-RU">
              <a:solidFill>
                <a:prstClr val="black"/>
              </a:solidFill>
              <a:latin typeface="Verdana"/>
            </a:rPr>
            <a:t>Разработка проекта бюджета</a:t>
          </a:r>
          <a:endParaRPr lang="ru-RU" dirty="0"/>
        </a:p>
      </dgm:t>
    </dgm:pt>
    <dgm:pt modelId="{FFE18814-38A9-4BFE-BEC7-C2D1746A7840}" type="parTrans" cxnId="{0515FA50-1B93-4FBB-AE85-6BDD98787D6E}">
      <dgm:prSet/>
      <dgm:spPr/>
      <dgm:t>
        <a:bodyPr/>
        <a:lstStyle/>
        <a:p>
          <a:endParaRPr lang="ru-RU"/>
        </a:p>
      </dgm:t>
    </dgm:pt>
    <dgm:pt modelId="{3D1A8959-3A4D-4596-AB55-018D2D0442E5}" type="sibTrans" cxnId="{0515FA50-1B93-4FBB-AE85-6BDD98787D6E}">
      <dgm:prSet/>
      <dgm:spPr/>
      <dgm:t>
        <a:bodyPr/>
        <a:lstStyle/>
        <a:p>
          <a:endParaRPr lang="ru-RU"/>
        </a:p>
      </dgm:t>
    </dgm:pt>
    <dgm:pt modelId="{3379294A-74AF-4A40-BF48-1B29739ACB69}">
      <dgm:prSet phldrT="[Текст]"/>
      <dgm:spPr/>
      <dgm:t>
        <a:bodyPr/>
        <a:lstStyle/>
        <a:p>
          <a:r>
            <a:rPr lang="ru-RU" dirty="0">
              <a:solidFill>
                <a:prstClr val="black"/>
              </a:solidFill>
              <a:latin typeface="Verdana"/>
            </a:rPr>
            <a:t>Рассмотрение проекта бюджета </a:t>
          </a:r>
          <a:r>
            <a:rPr lang="ru-RU" dirty="0">
              <a:solidFill>
                <a:srgbClr val="FF0000"/>
              </a:solidFill>
            </a:rPr>
            <a:t>(Публичные слушания)</a:t>
          </a:r>
        </a:p>
      </dgm:t>
    </dgm:pt>
    <dgm:pt modelId="{C404A8A6-0676-4771-99A4-B786836EB7DE}" type="parTrans" cxnId="{6D715D4B-3A90-4484-9D18-E8C425B0600E}">
      <dgm:prSet/>
      <dgm:spPr/>
      <dgm:t>
        <a:bodyPr/>
        <a:lstStyle/>
        <a:p>
          <a:endParaRPr lang="ru-RU"/>
        </a:p>
      </dgm:t>
    </dgm:pt>
    <dgm:pt modelId="{23F93CB0-DB33-4D8E-A128-99C707E6B849}" type="sibTrans" cxnId="{6D715D4B-3A90-4484-9D18-E8C425B0600E}">
      <dgm:prSet/>
      <dgm:spPr/>
      <dgm:t>
        <a:bodyPr/>
        <a:lstStyle/>
        <a:p>
          <a:endParaRPr lang="ru-RU"/>
        </a:p>
      </dgm:t>
    </dgm:pt>
    <dgm:pt modelId="{9B45F3C9-3B0C-4820-8D83-ADB767B4E245}">
      <dgm:prSet phldrT="[Текст]"/>
      <dgm:spPr/>
      <dgm:t>
        <a:bodyPr/>
        <a:lstStyle/>
        <a:p>
          <a:r>
            <a:rPr lang="ru-RU" dirty="0">
              <a:solidFill>
                <a:prstClr val="black"/>
              </a:solidFill>
              <a:latin typeface="Verdana"/>
            </a:rPr>
            <a:t>Утверждение проекта бюджета</a:t>
          </a:r>
          <a:endParaRPr lang="ru-RU" dirty="0"/>
        </a:p>
      </dgm:t>
    </dgm:pt>
    <dgm:pt modelId="{84B10820-EE01-40E0-9EAF-D6BEEC27370C}" type="parTrans" cxnId="{1F175F71-A81F-4670-8B5E-C3F18279C4A0}">
      <dgm:prSet/>
      <dgm:spPr/>
      <dgm:t>
        <a:bodyPr/>
        <a:lstStyle/>
        <a:p>
          <a:endParaRPr lang="ru-RU"/>
        </a:p>
      </dgm:t>
    </dgm:pt>
    <dgm:pt modelId="{D19DE58E-33B7-4164-BACF-DF8376A9D0B8}" type="sibTrans" cxnId="{1F175F71-A81F-4670-8B5E-C3F18279C4A0}">
      <dgm:prSet/>
      <dgm:spPr/>
      <dgm:t>
        <a:bodyPr/>
        <a:lstStyle/>
        <a:p>
          <a:endParaRPr lang="ru-RU"/>
        </a:p>
      </dgm:t>
    </dgm:pt>
    <dgm:pt modelId="{3E7DB60D-73B3-40ED-9C79-AAFE42E6D5BF}">
      <dgm:prSet phldrT="[Текст]"/>
      <dgm:spPr/>
      <dgm:t>
        <a:bodyPr/>
        <a:lstStyle/>
        <a:p>
          <a:r>
            <a:rPr lang="ru-RU">
              <a:solidFill>
                <a:prstClr val="black"/>
              </a:solidFill>
              <a:latin typeface="Verdana"/>
            </a:rPr>
            <a:t>Исполнение бюджета</a:t>
          </a:r>
          <a:endParaRPr lang="ru-RU" dirty="0"/>
        </a:p>
      </dgm:t>
    </dgm:pt>
    <dgm:pt modelId="{267DC08D-0C17-478A-A695-314B673BF3EF}" type="parTrans" cxnId="{CF2251C3-62A9-43EE-B436-A1082883895F}">
      <dgm:prSet/>
      <dgm:spPr/>
      <dgm:t>
        <a:bodyPr/>
        <a:lstStyle/>
        <a:p>
          <a:endParaRPr lang="ru-RU"/>
        </a:p>
      </dgm:t>
    </dgm:pt>
    <dgm:pt modelId="{71A3B6BF-46DE-4FF3-9BF1-1FD96D6CA0BB}" type="sibTrans" cxnId="{CF2251C3-62A9-43EE-B436-A1082883895F}">
      <dgm:prSet/>
      <dgm:spPr/>
      <dgm:t>
        <a:bodyPr/>
        <a:lstStyle/>
        <a:p>
          <a:endParaRPr lang="ru-RU"/>
        </a:p>
      </dgm:t>
    </dgm:pt>
    <dgm:pt modelId="{5A7044BE-9FA8-4A98-9678-6D049F3A7C6F}">
      <dgm:prSet phldrT="[Текст]"/>
      <dgm:spPr/>
      <dgm:t>
        <a:bodyPr/>
        <a:lstStyle/>
        <a:p>
          <a:r>
            <a:rPr lang="ru-RU" dirty="0">
              <a:solidFill>
                <a:srgbClr val="000000"/>
              </a:solidFill>
              <a:latin typeface="Verdana"/>
            </a:rPr>
            <a:t>Рассмотрение и утверждение отчета об исполнении бюджета </a:t>
          </a:r>
          <a:r>
            <a:rPr lang="ru-RU" dirty="0">
              <a:solidFill>
                <a:srgbClr val="FF0000"/>
              </a:solidFill>
            </a:rPr>
            <a:t>(Публичные слушания)</a:t>
          </a:r>
          <a:endParaRPr lang="ru-RU" dirty="0"/>
        </a:p>
      </dgm:t>
    </dgm:pt>
    <dgm:pt modelId="{EBEBEE49-7352-4054-AA33-36BDB43504AE}" type="parTrans" cxnId="{BA49EBCB-FCD5-4D40-B99D-621D8E88A2F8}">
      <dgm:prSet/>
      <dgm:spPr/>
      <dgm:t>
        <a:bodyPr/>
        <a:lstStyle/>
        <a:p>
          <a:endParaRPr lang="ru-RU"/>
        </a:p>
      </dgm:t>
    </dgm:pt>
    <dgm:pt modelId="{65DDD600-B15B-4E76-B462-73CD0E162D9A}" type="sibTrans" cxnId="{BA49EBCB-FCD5-4D40-B99D-621D8E88A2F8}">
      <dgm:prSet/>
      <dgm:spPr/>
      <dgm:t>
        <a:bodyPr/>
        <a:lstStyle/>
        <a:p>
          <a:endParaRPr lang="ru-RU"/>
        </a:p>
      </dgm:t>
    </dgm:pt>
    <dgm:pt modelId="{056394E8-6792-4F92-8F26-13E4252C5C0E}" type="pres">
      <dgm:prSet presAssocID="{005361A2-A01D-4574-AE02-591CBF834195}" presName="compositeShape" presStyleCnt="0">
        <dgm:presLayoutVars>
          <dgm:chMax val="7"/>
          <dgm:dir/>
          <dgm:resizeHandles val="exact"/>
        </dgm:presLayoutVars>
      </dgm:prSet>
      <dgm:spPr/>
    </dgm:pt>
    <dgm:pt modelId="{8E34E397-BA9C-40C7-AC1C-97699CD4D4DA}" type="pres">
      <dgm:prSet presAssocID="{005361A2-A01D-4574-AE02-591CBF834195}" presName="wedge1" presStyleLbl="node1" presStyleIdx="0" presStyleCnt="5"/>
      <dgm:spPr/>
    </dgm:pt>
    <dgm:pt modelId="{EFB40689-D3DC-499C-9C66-6BC529CF56D5}" type="pres">
      <dgm:prSet presAssocID="{005361A2-A01D-4574-AE02-591CBF834195}" presName="dummy1a" presStyleCnt="0"/>
      <dgm:spPr/>
    </dgm:pt>
    <dgm:pt modelId="{5886681B-372F-4757-9AF6-0C85B9BAD46D}" type="pres">
      <dgm:prSet presAssocID="{005361A2-A01D-4574-AE02-591CBF834195}" presName="dummy1b" presStyleCnt="0"/>
      <dgm:spPr/>
    </dgm:pt>
    <dgm:pt modelId="{06E06303-928E-4EF4-959B-90B2DB64F6A3}" type="pres">
      <dgm:prSet presAssocID="{005361A2-A01D-4574-AE02-591CBF834195}" presName="wedge1Tx" presStyleLbl="node1" presStyleIdx="0" presStyleCnt="5">
        <dgm:presLayoutVars>
          <dgm:chMax val="0"/>
          <dgm:chPref val="0"/>
          <dgm:bulletEnabled val="1"/>
        </dgm:presLayoutVars>
      </dgm:prSet>
      <dgm:spPr/>
    </dgm:pt>
    <dgm:pt modelId="{0B1A75D0-33D7-4D76-9757-9B7BA0CA5B4C}" type="pres">
      <dgm:prSet presAssocID="{005361A2-A01D-4574-AE02-591CBF834195}" presName="wedge2" presStyleLbl="node1" presStyleIdx="1" presStyleCnt="5"/>
      <dgm:spPr/>
    </dgm:pt>
    <dgm:pt modelId="{5C5E2860-3A13-4F99-B18D-945DBB42DC0D}" type="pres">
      <dgm:prSet presAssocID="{005361A2-A01D-4574-AE02-591CBF834195}" presName="dummy2a" presStyleCnt="0"/>
      <dgm:spPr/>
    </dgm:pt>
    <dgm:pt modelId="{6A6412FA-04C1-441D-A2C1-9115E3E24B63}" type="pres">
      <dgm:prSet presAssocID="{005361A2-A01D-4574-AE02-591CBF834195}" presName="dummy2b" presStyleCnt="0"/>
      <dgm:spPr/>
    </dgm:pt>
    <dgm:pt modelId="{92863247-CCFC-4C11-8EA0-D5F81139396C}" type="pres">
      <dgm:prSet presAssocID="{005361A2-A01D-4574-AE02-591CBF834195}" presName="wedge2Tx" presStyleLbl="node1" presStyleIdx="1" presStyleCnt="5">
        <dgm:presLayoutVars>
          <dgm:chMax val="0"/>
          <dgm:chPref val="0"/>
          <dgm:bulletEnabled val="1"/>
        </dgm:presLayoutVars>
      </dgm:prSet>
      <dgm:spPr/>
    </dgm:pt>
    <dgm:pt modelId="{4B1B65A3-5BDD-4698-AF07-30C2263CB007}" type="pres">
      <dgm:prSet presAssocID="{005361A2-A01D-4574-AE02-591CBF834195}" presName="wedge3" presStyleLbl="node1" presStyleIdx="2" presStyleCnt="5"/>
      <dgm:spPr/>
    </dgm:pt>
    <dgm:pt modelId="{6EF92C9E-5A59-42A2-BD94-93AB720A51F2}" type="pres">
      <dgm:prSet presAssocID="{005361A2-A01D-4574-AE02-591CBF834195}" presName="dummy3a" presStyleCnt="0"/>
      <dgm:spPr/>
    </dgm:pt>
    <dgm:pt modelId="{4F6EC1A1-5D26-4F4C-9CA3-EB65B937FEE4}" type="pres">
      <dgm:prSet presAssocID="{005361A2-A01D-4574-AE02-591CBF834195}" presName="dummy3b" presStyleCnt="0"/>
      <dgm:spPr/>
    </dgm:pt>
    <dgm:pt modelId="{5FEDF030-48F9-4446-930C-535E49D8D7C0}" type="pres">
      <dgm:prSet presAssocID="{005361A2-A01D-4574-AE02-591CBF834195}" presName="wedge3Tx" presStyleLbl="node1" presStyleIdx="2" presStyleCnt="5">
        <dgm:presLayoutVars>
          <dgm:chMax val="0"/>
          <dgm:chPref val="0"/>
          <dgm:bulletEnabled val="1"/>
        </dgm:presLayoutVars>
      </dgm:prSet>
      <dgm:spPr/>
    </dgm:pt>
    <dgm:pt modelId="{52BBD65B-CE1E-47CE-9114-81D3573AAE3C}" type="pres">
      <dgm:prSet presAssocID="{005361A2-A01D-4574-AE02-591CBF834195}" presName="wedge4" presStyleLbl="node1" presStyleIdx="3" presStyleCnt="5"/>
      <dgm:spPr/>
    </dgm:pt>
    <dgm:pt modelId="{C7EB0FB1-C5CB-4105-B1AA-8F7E3847A59D}" type="pres">
      <dgm:prSet presAssocID="{005361A2-A01D-4574-AE02-591CBF834195}" presName="dummy4a" presStyleCnt="0"/>
      <dgm:spPr/>
    </dgm:pt>
    <dgm:pt modelId="{3DE2748C-828E-4527-ADFC-F3FA95FA0154}" type="pres">
      <dgm:prSet presAssocID="{005361A2-A01D-4574-AE02-591CBF834195}" presName="dummy4b" presStyleCnt="0"/>
      <dgm:spPr/>
    </dgm:pt>
    <dgm:pt modelId="{121A083B-753C-4921-94F2-2F7FA1958916}" type="pres">
      <dgm:prSet presAssocID="{005361A2-A01D-4574-AE02-591CBF834195}" presName="wedge4Tx" presStyleLbl="node1" presStyleIdx="3" presStyleCnt="5">
        <dgm:presLayoutVars>
          <dgm:chMax val="0"/>
          <dgm:chPref val="0"/>
          <dgm:bulletEnabled val="1"/>
        </dgm:presLayoutVars>
      </dgm:prSet>
      <dgm:spPr/>
    </dgm:pt>
    <dgm:pt modelId="{F8C70646-B389-4B2D-ABA8-B5DCD7B8A0A1}" type="pres">
      <dgm:prSet presAssocID="{005361A2-A01D-4574-AE02-591CBF834195}" presName="wedge5" presStyleLbl="node1" presStyleIdx="4" presStyleCnt="5"/>
      <dgm:spPr/>
    </dgm:pt>
    <dgm:pt modelId="{DE20C7E9-9251-4776-AB7F-28198342E9F2}" type="pres">
      <dgm:prSet presAssocID="{005361A2-A01D-4574-AE02-591CBF834195}" presName="dummy5a" presStyleCnt="0"/>
      <dgm:spPr/>
    </dgm:pt>
    <dgm:pt modelId="{1F3E68A8-35D6-42F3-BEF0-BCC2C8CE7579}" type="pres">
      <dgm:prSet presAssocID="{005361A2-A01D-4574-AE02-591CBF834195}" presName="dummy5b" presStyleCnt="0"/>
      <dgm:spPr/>
    </dgm:pt>
    <dgm:pt modelId="{B2B2C2EB-1FAD-43A6-A9CD-8E0FF44F224A}" type="pres">
      <dgm:prSet presAssocID="{005361A2-A01D-4574-AE02-591CBF834195}" presName="wedge5Tx" presStyleLbl="node1" presStyleIdx="4" presStyleCnt="5">
        <dgm:presLayoutVars>
          <dgm:chMax val="0"/>
          <dgm:chPref val="0"/>
          <dgm:bulletEnabled val="1"/>
        </dgm:presLayoutVars>
      </dgm:prSet>
      <dgm:spPr/>
    </dgm:pt>
    <dgm:pt modelId="{36AE1E30-4972-460F-93AC-778C6083BE16}" type="pres">
      <dgm:prSet presAssocID="{3D1A8959-3A4D-4596-AB55-018D2D0442E5}" presName="arrowWedge1" presStyleLbl="fgSibTrans2D1" presStyleIdx="0" presStyleCnt="5"/>
      <dgm:spPr/>
    </dgm:pt>
    <dgm:pt modelId="{87BD91AE-9F5D-4DC5-B280-84A3BA602D66}" type="pres">
      <dgm:prSet presAssocID="{23F93CB0-DB33-4D8E-A128-99C707E6B849}" presName="arrowWedge2" presStyleLbl="fgSibTrans2D1" presStyleIdx="1" presStyleCnt="5"/>
      <dgm:spPr/>
    </dgm:pt>
    <dgm:pt modelId="{34F58A9A-1EC3-40AB-A24D-B0429757B8EA}" type="pres">
      <dgm:prSet presAssocID="{D19DE58E-33B7-4164-BACF-DF8376A9D0B8}" presName="arrowWedge3" presStyleLbl="fgSibTrans2D1" presStyleIdx="2" presStyleCnt="5"/>
      <dgm:spPr/>
    </dgm:pt>
    <dgm:pt modelId="{D22B4DBB-5C39-4710-B7C2-A8878C702D4C}" type="pres">
      <dgm:prSet presAssocID="{71A3B6BF-46DE-4FF3-9BF1-1FD96D6CA0BB}" presName="arrowWedge4" presStyleLbl="fgSibTrans2D1" presStyleIdx="3" presStyleCnt="5"/>
      <dgm:spPr/>
    </dgm:pt>
    <dgm:pt modelId="{58605786-A1EA-45F0-B9D3-D1C7B293A107}" type="pres">
      <dgm:prSet presAssocID="{65DDD600-B15B-4E76-B462-73CD0E162D9A}" presName="arrowWedge5" presStyleLbl="fgSibTrans2D1" presStyleIdx="4" presStyleCnt="5"/>
      <dgm:spPr/>
    </dgm:pt>
  </dgm:ptLst>
  <dgm:cxnLst>
    <dgm:cxn modelId="{5028AA13-5693-444C-99F7-A77AA0BD9FB4}" type="presOf" srcId="{6E69ADBA-BD2A-482B-AAD1-E68F979A1191}" destId="{8E34E397-BA9C-40C7-AC1C-97699CD4D4DA}" srcOrd="0" destOrd="0" presId="urn:microsoft.com/office/officeart/2005/8/layout/cycle8"/>
    <dgm:cxn modelId="{6D715D4B-3A90-4484-9D18-E8C425B0600E}" srcId="{005361A2-A01D-4574-AE02-591CBF834195}" destId="{3379294A-74AF-4A40-BF48-1B29739ACB69}" srcOrd="1" destOrd="0" parTransId="{C404A8A6-0676-4771-99A4-B786836EB7DE}" sibTransId="{23F93CB0-DB33-4D8E-A128-99C707E6B849}"/>
    <dgm:cxn modelId="{0515FA50-1B93-4FBB-AE85-6BDD98787D6E}" srcId="{005361A2-A01D-4574-AE02-591CBF834195}" destId="{6E69ADBA-BD2A-482B-AAD1-E68F979A1191}" srcOrd="0" destOrd="0" parTransId="{FFE18814-38A9-4BFE-BEC7-C2D1746A7840}" sibTransId="{3D1A8959-3A4D-4596-AB55-018D2D0442E5}"/>
    <dgm:cxn modelId="{1F175F71-A81F-4670-8B5E-C3F18279C4A0}" srcId="{005361A2-A01D-4574-AE02-591CBF834195}" destId="{9B45F3C9-3B0C-4820-8D83-ADB767B4E245}" srcOrd="2" destOrd="0" parTransId="{84B10820-EE01-40E0-9EAF-D6BEEC27370C}" sibTransId="{D19DE58E-33B7-4164-BACF-DF8376A9D0B8}"/>
    <dgm:cxn modelId="{9B7F9672-FA8E-43EC-873D-B622BAE22616}" type="presOf" srcId="{005361A2-A01D-4574-AE02-591CBF834195}" destId="{056394E8-6792-4F92-8F26-13E4252C5C0E}" srcOrd="0" destOrd="0" presId="urn:microsoft.com/office/officeart/2005/8/layout/cycle8"/>
    <dgm:cxn modelId="{28AF637F-88F9-41B5-B18B-460BC30100A1}" type="presOf" srcId="{3E7DB60D-73B3-40ED-9C79-AAFE42E6D5BF}" destId="{121A083B-753C-4921-94F2-2F7FA1958916}" srcOrd="1" destOrd="0" presId="urn:microsoft.com/office/officeart/2005/8/layout/cycle8"/>
    <dgm:cxn modelId="{BAD33A97-187B-45BB-ABB3-BE7EA5EBEE94}" type="presOf" srcId="{3379294A-74AF-4A40-BF48-1B29739ACB69}" destId="{0B1A75D0-33D7-4D76-9757-9B7BA0CA5B4C}" srcOrd="0" destOrd="0" presId="urn:microsoft.com/office/officeart/2005/8/layout/cycle8"/>
    <dgm:cxn modelId="{40FD7B97-19AA-48EB-9145-701A872FD9B9}" type="presOf" srcId="{3E7DB60D-73B3-40ED-9C79-AAFE42E6D5BF}" destId="{52BBD65B-CE1E-47CE-9114-81D3573AAE3C}" srcOrd="0" destOrd="0" presId="urn:microsoft.com/office/officeart/2005/8/layout/cycle8"/>
    <dgm:cxn modelId="{A1DEDF98-11E5-4768-B4D3-28AEB87441D7}" type="presOf" srcId="{6E69ADBA-BD2A-482B-AAD1-E68F979A1191}" destId="{06E06303-928E-4EF4-959B-90B2DB64F6A3}" srcOrd="1" destOrd="0" presId="urn:microsoft.com/office/officeart/2005/8/layout/cycle8"/>
    <dgm:cxn modelId="{0D8B52A9-2373-4B0B-AF17-632743984FBA}" type="presOf" srcId="{5A7044BE-9FA8-4A98-9678-6D049F3A7C6F}" destId="{B2B2C2EB-1FAD-43A6-A9CD-8E0FF44F224A}" srcOrd="1" destOrd="0" presId="urn:microsoft.com/office/officeart/2005/8/layout/cycle8"/>
    <dgm:cxn modelId="{4C9BD6BD-A919-4EE8-BFA8-112F85EE0285}" type="presOf" srcId="{9B45F3C9-3B0C-4820-8D83-ADB767B4E245}" destId="{4B1B65A3-5BDD-4698-AF07-30C2263CB007}" srcOrd="0" destOrd="0" presId="urn:microsoft.com/office/officeart/2005/8/layout/cycle8"/>
    <dgm:cxn modelId="{CF2251C3-62A9-43EE-B436-A1082883895F}" srcId="{005361A2-A01D-4574-AE02-591CBF834195}" destId="{3E7DB60D-73B3-40ED-9C79-AAFE42E6D5BF}" srcOrd="3" destOrd="0" parTransId="{267DC08D-0C17-478A-A695-314B673BF3EF}" sibTransId="{71A3B6BF-46DE-4FF3-9BF1-1FD96D6CA0BB}"/>
    <dgm:cxn modelId="{47BA21C4-6EDA-489C-BC0D-35ACB700816E}" type="presOf" srcId="{5A7044BE-9FA8-4A98-9678-6D049F3A7C6F}" destId="{F8C70646-B389-4B2D-ABA8-B5DCD7B8A0A1}" srcOrd="0" destOrd="0" presId="urn:microsoft.com/office/officeart/2005/8/layout/cycle8"/>
    <dgm:cxn modelId="{BA49EBCB-FCD5-4D40-B99D-621D8E88A2F8}" srcId="{005361A2-A01D-4574-AE02-591CBF834195}" destId="{5A7044BE-9FA8-4A98-9678-6D049F3A7C6F}" srcOrd="4" destOrd="0" parTransId="{EBEBEE49-7352-4054-AA33-36BDB43504AE}" sibTransId="{65DDD600-B15B-4E76-B462-73CD0E162D9A}"/>
    <dgm:cxn modelId="{EF543DD8-3750-4B2C-A109-690EB58A0B6C}" type="presOf" srcId="{9B45F3C9-3B0C-4820-8D83-ADB767B4E245}" destId="{5FEDF030-48F9-4446-930C-535E49D8D7C0}" srcOrd="1" destOrd="0" presId="urn:microsoft.com/office/officeart/2005/8/layout/cycle8"/>
    <dgm:cxn modelId="{6C488DE9-2C82-46D3-AF70-2D311C147EF0}" type="presOf" srcId="{3379294A-74AF-4A40-BF48-1B29739ACB69}" destId="{92863247-CCFC-4C11-8EA0-D5F81139396C}" srcOrd="1" destOrd="0" presId="urn:microsoft.com/office/officeart/2005/8/layout/cycle8"/>
    <dgm:cxn modelId="{3E74023A-DAC4-485E-B588-A1CA21DD528D}" type="presParOf" srcId="{056394E8-6792-4F92-8F26-13E4252C5C0E}" destId="{8E34E397-BA9C-40C7-AC1C-97699CD4D4DA}" srcOrd="0" destOrd="0" presId="urn:microsoft.com/office/officeart/2005/8/layout/cycle8"/>
    <dgm:cxn modelId="{58F396CE-38E3-4C16-AB26-0AB66A5F8569}" type="presParOf" srcId="{056394E8-6792-4F92-8F26-13E4252C5C0E}" destId="{EFB40689-D3DC-499C-9C66-6BC529CF56D5}" srcOrd="1" destOrd="0" presId="urn:microsoft.com/office/officeart/2005/8/layout/cycle8"/>
    <dgm:cxn modelId="{8B16605A-75A8-40E0-8319-09D1174BF702}" type="presParOf" srcId="{056394E8-6792-4F92-8F26-13E4252C5C0E}" destId="{5886681B-372F-4757-9AF6-0C85B9BAD46D}" srcOrd="2" destOrd="0" presId="urn:microsoft.com/office/officeart/2005/8/layout/cycle8"/>
    <dgm:cxn modelId="{590026CC-AE74-4D52-8C3C-F6167CCABF4B}" type="presParOf" srcId="{056394E8-6792-4F92-8F26-13E4252C5C0E}" destId="{06E06303-928E-4EF4-959B-90B2DB64F6A3}" srcOrd="3" destOrd="0" presId="urn:microsoft.com/office/officeart/2005/8/layout/cycle8"/>
    <dgm:cxn modelId="{D32AECFF-83B4-4A6F-B286-37BD1A9FAD6F}" type="presParOf" srcId="{056394E8-6792-4F92-8F26-13E4252C5C0E}" destId="{0B1A75D0-33D7-4D76-9757-9B7BA0CA5B4C}" srcOrd="4" destOrd="0" presId="urn:microsoft.com/office/officeart/2005/8/layout/cycle8"/>
    <dgm:cxn modelId="{659A31DB-3B59-4BA5-8F08-D1076F5C16BA}" type="presParOf" srcId="{056394E8-6792-4F92-8F26-13E4252C5C0E}" destId="{5C5E2860-3A13-4F99-B18D-945DBB42DC0D}" srcOrd="5" destOrd="0" presId="urn:microsoft.com/office/officeart/2005/8/layout/cycle8"/>
    <dgm:cxn modelId="{93F19040-189F-4BFB-85F7-725AE1550C9A}" type="presParOf" srcId="{056394E8-6792-4F92-8F26-13E4252C5C0E}" destId="{6A6412FA-04C1-441D-A2C1-9115E3E24B63}" srcOrd="6" destOrd="0" presId="urn:microsoft.com/office/officeart/2005/8/layout/cycle8"/>
    <dgm:cxn modelId="{92E0C620-3AB3-4748-9928-5EE268FE0435}" type="presParOf" srcId="{056394E8-6792-4F92-8F26-13E4252C5C0E}" destId="{92863247-CCFC-4C11-8EA0-D5F81139396C}" srcOrd="7" destOrd="0" presId="urn:microsoft.com/office/officeart/2005/8/layout/cycle8"/>
    <dgm:cxn modelId="{9DAA77CA-488F-49AC-AF21-7A85A21EF1AD}" type="presParOf" srcId="{056394E8-6792-4F92-8F26-13E4252C5C0E}" destId="{4B1B65A3-5BDD-4698-AF07-30C2263CB007}" srcOrd="8" destOrd="0" presId="urn:microsoft.com/office/officeart/2005/8/layout/cycle8"/>
    <dgm:cxn modelId="{030768C4-2BE1-4341-970B-EF8E9DD823CF}" type="presParOf" srcId="{056394E8-6792-4F92-8F26-13E4252C5C0E}" destId="{6EF92C9E-5A59-42A2-BD94-93AB720A51F2}" srcOrd="9" destOrd="0" presId="urn:microsoft.com/office/officeart/2005/8/layout/cycle8"/>
    <dgm:cxn modelId="{310DBC77-5B9A-4617-A35F-E5E9DBA47804}" type="presParOf" srcId="{056394E8-6792-4F92-8F26-13E4252C5C0E}" destId="{4F6EC1A1-5D26-4F4C-9CA3-EB65B937FEE4}" srcOrd="10" destOrd="0" presId="urn:microsoft.com/office/officeart/2005/8/layout/cycle8"/>
    <dgm:cxn modelId="{7179BFAE-CECB-4156-B9B9-3199C0DE14B1}" type="presParOf" srcId="{056394E8-6792-4F92-8F26-13E4252C5C0E}" destId="{5FEDF030-48F9-4446-930C-535E49D8D7C0}" srcOrd="11" destOrd="0" presId="urn:microsoft.com/office/officeart/2005/8/layout/cycle8"/>
    <dgm:cxn modelId="{A3B2D57C-F885-4C15-8C76-8E77BF8739A1}" type="presParOf" srcId="{056394E8-6792-4F92-8F26-13E4252C5C0E}" destId="{52BBD65B-CE1E-47CE-9114-81D3573AAE3C}" srcOrd="12" destOrd="0" presId="urn:microsoft.com/office/officeart/2005/8/layout/cycle8"/>
    <dgm:cxn modelId="{4755ECFC-9C8E-4342-8396-09661320DB54}" type="presParOf" srcId="{056394E8-6792-4F92-8F26-13E4252C5C0E}" destId="{C7EB0FB1-C5CB-4105-B1AA-8F7E3847A59D}" srcOrd="13" destOrd="0" presId="urn:microsoft.com/office/officeart/2005/8/layout/cycle8"/>
    <dgm:cxn modelId="{337CBC2C-4A87-4BE6-9B6F-7E7B205E8CF7}" type="presParOf" srcId="{056394E8-6792-4F92-8F26-13E4252C5C0E}" destId="{3DE2748C-828E-4527-ADFC-F3FA95FA0154}" srcOrd="14" destOrd="0" presId="urn:microsoft.com/office/officeart/2005/8/layout/cycle8"/>
    <dgm:cxn modelId="{7EFD1321-1CC2-452D-95B7-97892255D60F}" type="presParOf" srcId="{056394E8-6792-4F92-8F26-13E4252C5C0E}" destId="{121A083B-753C-4921-94F2-2F7FA1958916}" srcOrd="15" destOrd="0" presId="urn:microsoft.com/office/officeart/2005/8/layout/cycle8"/>
    <dgm:cxn modelId="{94C0FD64-2312-4004-8B80-C16D28B1D12F}" type="presParOf" srcId="{056394E8-6792-4F92-8F26-13E4252C5C0E}" destId="{F8C70646-B389-4B2D-ABA8-B5DCD7B8A0A1}" srcOrd="16" destOrd="0" presId="urn:microsoft.com/office/officeart/2005/8/layout/cycle8"/>
    <dgm:cxn modelId="{A677B8D1-8F18-4210-84CA-AABACDCCDDD3}" type="presParOf" srcId="{056394E8-6792-4F92-8F26-13E4252C5C0E}" destId="{DE20C7E9-9251-4776-AB7F-28198342E9F2}" srcOrd="17" destOrd="0" presId="urn:microsoft.com/office/officeart/2005/8/layout/cycle8"/>
    <dgm:cxn modelId="{3C37B364-1371-4D23-BEA6-50A42FCB5298}" type="presParOf" srcId="{056394E8-6792-4F92-8F26-13E4252C5C0E}" destId="{1F3E68A8-35D6-42F3-BEF0-BCC2C8CE7579}" srcOrd="18" destOrd="0" presId="urn:microsoft.com/office/officeart/2005/8/layout/cycle8"/>
    <dgm:cxn modelId="{3F400844-1180-40D7-9AE6-1C8DFA4B5EF7}" type="presParOf" srcId="{056394E8-6792-4F92-8F26-13E4252C5C0E}" destId="{B2B2C2EB-1FAD-43A6-A9CD-8E0FF44F224A}" srcOrd="19" destOrd="0" presId="urn:microsoft.com/office/officeart/2005/8/layout/cycle8"/>
    <dgm:cxn modelId="{AAF0A125-0A58-4633-8D54-4645F8C8ECF0}" type="presParOf" srcId="{056394E8-6792-4F92-8F26-13E4252C5C0E}" destId="{36AE1E30-4972-460F-93AC-778C6083BE16}" srcOrd="20" destOrd="0" presId="urn:microsoft.com/office/officeart/2005/8/layout/cycle8"/>
    <dgm:cxn modelId="{1DAF6790-A9CE-49D9-AF14-399E1E154B64}" type="presParOf" srcId="{056394E8-6792-4F92-8F26-13E4252C5C0E}" destId="{87BD91AE-9F5D-4DC5-B280-84A3BA602D66}" srcOrd="21" destOrd="0" presId="urn:microsoft.com/office/officeart/2005/8/layout/cycle8"/>
    <dgm:cxn modelId="{6C61E19E-B45C-4EF5-A5CB-0879C0779A58}" type="presParOf" srcId="{056394E8-6792-4F92-8F26-13E4252C5C0E}" destId="{34F58A9A-1EC3-40AB-A24D-B0429757B8EA}" srcOrd="22" destOrd="0" presId="urn:microsoft.com/office/officeart/2005/8/layout/cycle8"/>
    <dgm:cxn modelId="{C6DAF869-A561-443B-8396-708758AC6A1A}" type="presParOf" srcId="{056394E8-6792-4F92-8F26-13E4252C5C0E}" destId="{D22B4DBB-5C39-4710-B7C2-A8878C702D4C}" srcOrd="23" destOrd="0" presId="urn:microsoft.com/office/officeart/2005/8/layout/cycle8"/>
    <dgm:cxn modelId="{DCACFCD9-9487-4C8C-ABBE-C1AD1DC29E6E}" type="presParOf" srcId="{056394E8-6792-4F92-8F26-13E4252C5C0E}" destId="{58605786-A1EA-45F0-B9D3-D1C7B293A107}"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8FD64F-9B05-443E-9854-D4D53086C05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DA4CE0AB-2A36-4C3C-8170-21A1B218B306}">
      <dgm:prSet phldrT="[Текст]"/>
      <dgm:spPr/>
      <dgm:t>
        <a:bodyPr/>
        <a:lstStyle/>
        <a:p>
          <a:r>
            <a:rPr lang="ru-RU" dirty="0"/>
            <a:t>Бюджетное послание Президента Российской Федерации Федеральному Собранию</a:t>
          </a:r>
        </a:p>
      </dgm:t>
    </dgm:pt>
    <dgm:pt modelId="{72497167-2073-401F-885A-947EDA264C5E}" type="parTrans" cxnId="{B7D11D63-0091-4DCE-8FA1-5B002EFC876B}">
      <dgm:prSet/>
      <dgm:spPr/>
      <dgm:t>
        <a:bodyPr/>
        <a:lstStyle/>
        <a:p>
          <a:endParaRPr lang="ru-RU"/>
        </a:p>
      </dgm:t>
    </dgm:pt>
    <dgm:pt modelId="{9B9EF643-2434-436F-900A-D18DB34A4592}" type="sibTrans" cxnId="{B7D11D63-0091-4DCE-8FA1-5B002EFC876B}">
      <dgm:prSet/>
      <dgm:spPr/>
      <dgm:t>
        <a:bodyPr/>
        <a:lstStyle/>
        <a:p>
          <a:endParaRPr lang="ru-RU"/>
        </a:p>
      </dgm:t>
    </dgm:pt>
    <dgm:pt modelId="{F4CFEB0B-1E1E-40B2-B1EE-522702ED8B80}">
      <dgm:prSet phldrT="[Текст]"/>
      <dgm:spPr/>
      <dgm:t>
        <a:bodyPr/>
        <a:lstStyle/>
        <a:p>
          <a:r>
            <a:rPr lang="ru-RU" dirty="0"/>
            <a:t>Прогноз социально-экономического развития района</a:t>
          </a:r>
        </a:p>
      </dgm:t>
    </dgm:pt>
    <dgm:pt modelId="{A62C7803-C9AF-429E-978E-E9D59FC866DA}" type="parTrans" cxnId="{D93E3DC6-9938-42C4-A500-F777986D56C3}">
      <dgm:prSet/>
      <dgm:spPr/>
      <dgm:t>
        <a:bodyPr/>
        <a:lstStyle/>
        <a:p>
          <a:endParaRPr lang="ru-RU"/>
        </a:p>
      </dgm:t>
    </dgm:pt>
    <dgm:pt modelId="{4BF3B025-7555-4676-A2ED-DDC6C98E41C0}" type="sibTrans" cxnId="{D93E3DC6-9938-42C4-A500-F777986D56C3}">
      <dgm:prSet/>
      <dgm:spPr/>
      <dgm:t>
        <a:bodyPr/>
        <a:lstStyle/>
        <a:p>
          <a:endParaRPr lang="ru-RU"/>
        </a:p>
      </dgm:t>
    </dgm:pt>
    <dgm:pt modelId="{D2C4794D-9EB5-41A1-B440-C4F341F4093A}">
      <dgm:prSet phldrT="[Текст]"/>
      <dgm:spPr/>
      <dgm:t>
        <a:bodyPr/>
        <a:lstStyle/>
        <a:p>
          <a:r>
            <a:rPr lang="ru-RU" dirty="0"/>
            <a:t>Основное направления бюджетной и налоговой политики</a:t>
          </a:r>
        </a:p>
      </dgm:t>
    </dgm:pt>
    <dgm:pt modelId="{BBFE948D-ABE1-416C-8456-C775C14EA0C8}" type="parTrans" cxnId="{F259DA11-F9B4-4338-89D4-1559C2B3E1C2}">
      <dgm:prSet/>
      <dgm:spPr/>
      <dgm:t>
        <a:bodyPr/>
        <a:lstStyle/>
        <a:p>
          <a:endParaRPr lang="ru-RU"/>
        </a:p>
      </dgm:t>
    </dgm:pt>
    <dgm:pt modelId="{24726CEF-B7D0-4F91-89BE-769918C3AA99}" type="sibTrans" cxnId="{F259DA11-F9B4-4338-89D4-1559C2B3E1C2}">
      <dgm:prSet/>
      <dgm:spPr/>
      <dgm:t>
        <a:bodyPr/>
        <a:lstStyle/>
        <a:p>
          <a:endParaRPr lang="ru-RU"/>
        </a:p>
      </dgm:t>
    </dgm:pt>
    <dgm:pt modelId="{43094FEC-DCCB-457F-A4BD-F84CD2882CF5}">
      <dgm:prSet phldrT="[Текст]"/>
      <dgm:spPr/>
      <dgm:t>
        <a:bodyPr/>
        <a:lstStyle/>
        <a:p>
          <a:r>
            <a:rPr lang="ru-RU" dirty="0"/>
            <a:t>Муниципальные программы района</a:t>
          </a:r>
        </a:p>
      </dgm:t>
    </dgm:pt>
    <dgm:pt modelId="{57FE9306-8CAA-4DE1-A810-CFE32DF2CE97}" type="parTrans" cxnId="{B0720792-E96F-49C6-8F31-FFB98E44D253}">
      <dgm:prSet/>
      <dgm:spPr/>
      <dgm:t>
        <a:bodyPr/>
        <a:lstStyle/>
        <a:p>
          <a:endParaRPr lang="ru-RU"/>
        </a:p>
      </dgm:t>
    </dgm:pt>
    <dgm:pt modelId="{C032C4D7-5453-4EAD-A6BB-C32FB5E12B07}" type="sibTrans" cxnId="{B0720792-E96F-49C6-8F31-FFB98E44D253}">
      <dgm:prSet/>
      <dgm:spPr/>
      <dgm:t>
        <a:bodyPr/>
        <a:lstStyle/>
        <a:p>
          <a:endParaRPr lang="ru-RU"/>
        </a:p>
      </dgm:t>
    </dgm:pt>
    <dgm:pt modelId="{292766FC-508D-4E1E-A3EF-72CC72C77E74}" type="pres">
      <dgm:prSet presAssocID="{AA8FD64F-9B05-443E-9854-D4D53086C05A}" presName="Name0" presStyleCnt="0">
        <dgm:presLayoutVars>
          <dgm:dir/>
          <dgm:resizeHandles val="exact"/>
        </dgm:presLayoutVars>
      </dgm:prSet>
      <dgm:spPr/>
    </dgm:pt>
    <dgm:pt modelId="{2C9AEEA7-FC95-458E-8F09-5F3B073AB11D}" type="pres">
      <dgm:prSet presAssocID="{DA4CE0AB-2A36-4C3C-8170-21A1B218B306}" presName="Name5" presStyleLbl="vennNode1" presStyleIdx="0" presStyleCnt="4">
        <dgm:presLayoutVars>
          <dgm:bulletEnabled val="1"/>
        </dgm:presLayoutVars>
      </dgm:prSet>
      <dgm:spPr/>
    </dgm:pt>
    <dgm:pt modelId="{F7D9ACAA-3A4B-442D-AC67-4703CF04F762}" type="pres">
      <dgm:prSet presAssocID="{9B9EF643-2434-436F-900A-D18DB34A4592}" presName="space" presStyleCnt="0"/>
      <dgm:spPr/>
    </dgm:pt>
    <dgm:pt modelId="{AFD6E2C4-7E5E-4430-A5FE-17F90CF23E57}" type="pres">
      <dgm:prSet presAssocID="{F4CFEB0B-1E1E-40B2-B1EE-522702ED8B80}" presName="Name5" presStyleLbl="vennNode1" presStyleIdx="1" presStyleCnt="4">
        <dgm:presLayoutVars>
          <dgm:bulletEnabled val="1"/>
        </dgm:presLayoutVars>
      </dgm:prSet>
      <dgm:spPr/>
    </dgm:pt>
    <dgm:pt modelId="{462A6AEF-2731-41F9-8D70-E1124A090167}" type="pres">
      <dgm:prSet presAssocID="{4BF3B025-7555-4676-A2ED-DDC6C98E41C0}" presName="space" presStyleCnt="0"/>
      <dgm:spPr/>
    </dgm:pt>
    <dgm:pt modelId="{38766FA8-1C6B-40CE-98E3-4912BED9F362}" type="pres">
      <dgm:prSet presAssocID="{D2C4794D-9EB5-41A1-B440-C4F341F4093A}" presName="Name5" presStyleLbl="vennNode1" presStyleIdx="2" presStyleCnt="4">
        <dgm:presLayoutVars>
          <dgm:bulletEnabled val="1"/>
        </dgm:presLayoutVars>
      </dgm:prSet>
      <dgm:spPr/>
    </dgm:pt>
    <dgm:pt modelId="{D58A998C-B517-488A-ACCE-941D414E2F71}" type="pres">
      <dgm:prSet presAssocID="{24726CEF-B7D0-4F91-89BE-769918C3AA99}" presName="space" presStyleCnt="0"/>
      <dgm:spPr/>
    </dgm:pt>
    <dgm:pt modelId="{BDE8B947-89C8-407B-AD9A-F18C0DFF1523}" type="pres">
      <dgm:prSet presAssocID="{43094FEC-DCCB-457F-A4BD-F84CD2882CF5}" presName="Name5" presStyleLbl="vennNode1" presStyleIdx="3" presStyleCnt="4">
        <dgm:presLayoutVars>
          <dgm:bulletEnabled val="1"/>
        </dgm:presLayoutVars>
      </dgm:prSet>
      <dgm:spPr/>
    </dgm:pt>
  </dgm:ptLst>
  <dgm:cxnLst>
    <dgm:cxn modelId="{F259DA11-F9B4-4338-89D4-1559C2B3E1C2}" srcId="{AA8FD64F-9B05-443E-9854-D4D53086C05A}" destId="{D2C4794D-9EB5-41A1-B440-C4F341F4093A}" srcOrd="2" destOrd="0" parTransId="{BBFE948D-ABE1-416C-8456-C775C14EA0C8}" sibTransId="{24726CEF-B7D0-4F91-89BE-769918C3AA99}"/>
    <dgm:cxn modelId="{B7D11D63-0091-4DCE-8FA1-5B002EFC876B}" srcId="{AA8FD64F-9B05-443E-9854-D4D53086C05A}" destId="{DA4CE0AB-2A36-4C3C-8170-21A1B218B306}" srcOrd="0" destOrd="0" parTransId="{72497167-2073-401F-885A-947EDA264C5E}" sibTransId="{9B9EF643-2434-436F-900A-D18DB34A4592}"/>
    <dgm:cxn modelId="{E324664D-2EC6-4369-8854-03C4EFABEF73}" type="presOf" srcId="{F4CFEB0B-1E1E-40B2-B1EE-522702ED8B80}" destId="{AFD6E2C4-7E5E-4430-A5FE-17F90CF23E57}" srcOrd="0" destOrd="0" presId="urn:microsoft.com/office/officeart/2005/8/layout/venn3"/>
    <dgm:cxn modelId="{8D59B66E-32A5-4295-B5DA-BCBC72963B46}" type="presOf" srcId="{AA8FD64F-9B05-443E-9854-D4D53086C05A}" destId="{292766FC-508D-4E1E-A3EF-72CC72C77E74}" srcOrd="0" destOrd="0" presId="urn:microsoft.com/office/officeart/2005/8/layout/venn3"/>
    <dgm:cxn modelId="{7EB2CE71-3999-4974-B11B-F265E3A4CC3D}" type="presOf" srcId="{43094FEC-DCCB-457F-A4BD-F84CD2882CF5}" destId="{BDE8B947-89C8-407B-AD9A-F18C0DFF1523}" srcOrd="0" destOrd="0" presId="urn:microsoft.com/office/officeart/2005/8/layout/venn3"/>
    <dgm:cxn modelId="{DD8D2E73-1472-474D-8C27-9E446FD8292A}" type="presOf" srcId="{D2C4794D-9EB5-41A1-B440-C4F341F4093A}" destId="{38766FA8-1C6B-40CE-98E3-4912BED9F362}" srcOrd="0" destOrd="0" presId="urn:microsoft.com/office/officeart/2005/8/layout/venn3"/>
    <dgm:cxn modelId="{D7CAB178-0A10-454F-A777-7CCB28FFBB1E}" type="presOf" srcId="{DA4CE0AB-2A36-4C3C-8170-21A1B218B306}" destId="{2C9AEEA7-FC95-458E-8F09-5F3B073AB11D}" srcOrd="0" destOrd="0" presId="urn:microsoft.com/office/officeart/2005/8/layout/venn3"/>
    <dgm:cxn modelId="{B0720792-E96F-49C6-8F31-FFB98E44D253}" srcId="{AA8FD64F-9B05-443E-9854-D4D53086C05A}" destId="{43094FEC-DCCB-457F-A4BD-F84CD2882CF5}" srcOrd="3" destOrd="0" parTransId="{57FE9306-8CAA-4DE1-A810-CFE32DF2CE97}" sibTransId="{C032C4D7-5453-4EAD-A6BB-C32FB5E12B07}"/>
    <dgm:cxn modelId="{D93E3DC6-9938-42C4-A500-F777986D56C3}" srcId="{AA8FD64F-9B05-443E-9854-D4D53086C05A}" destId="{F4CFEB0B-1E1E-40B2-B1EE-522702ED8B80}" srcOrd="1" destOrd="0" parTransId="{A62C7803-C9AF-429E-978E-E9D59FC866DA}" sibTransId="{4BF3B025-7555-4676-A2ED-DDC6C98E41C0}"/>
    <dgm:cxn modelId="{BB34ACAE-207F-4A52-82BD-063777D0EDA2}" type="presParOf" srcId="{292766FC-508D-4E1E-A3EF-72CC72C77E74}" destId="{2C9AEEA7-FC95-458E-8F09-5F3B073AB11D}" srcOrd="0" destOrd="0" presId="urn:microsoft.com/office/officeart/2005/8/layout/venn3"/>
    <dgm:cxn modelId="{F712664B-69F3-4D9E-8C64-92E661869553}" type="presParOf" srcId="{292766FC-508D-4E1E-A3EF-72CC72C77E74}" destId="{F7D9ACAA-3A4B-442D-AC67-4703CF04F762}" srcOrd="1" destOrd="0" presId="urn:microsoft.com/office/officeart/2005/8/layout/venn3"/>
    <dgm:cxn modelId="{07FEB796-B7A0-4B42-834E-E0BEF968A8F6}" type="presParOf" srcId="{292766FC-508D-4E1E-A3EF-72CC72C77E74}" destId="{AFD6E2C4-7E5E-4430-A5FE-17F90CF23E57}" srcOrd="2" destOrd="0" presId="urn:microsoft.com/office/officeart/2005/8/layout/venn3"/>
    <dgm:cxn modelId="{8D354D63-8089-43AF-B2EC-42A7A934B033}" type="presParOf" srcId="{292766FC-508D-4E1E-A3EF-72CC72C77E74}" destId="{462A6AEF-2731-41F9-8D70-E1124A090167}" srcOrd="3" destOrd="0" presId="urn:microsoft.com/office/officeart/2005/8/layout/venn3"/>
    <dgm:cxn modelId="{5AFD022C-7AE1-4F44-85B9-89C85540C053}" type="presParOf" srcId="{292766FC-508D-4E1E-A3EF-72CC72C77E74}" destId="{38766FA8-1C6B-40CE-98E3-4912BED9F362}" srcOrd="4" destOrd="0" presId="urn:microsoft.com/office/officeart/2005/8/layout/venn3"/>
    <dgm:cxn modelId="{85D2D198-F740-4398-A49F-1E25A9A6F4E5}" type="presParOf" srcId="{292766FC-508D-4E1E-A3EF-72CC72C77E74}" destId="{D58A998C-B517-488A-ACCE-941D414E2F71}" srcOrd="5" destOrd="0" presId="urn:microsoft.com/office/officeart/2005/8/layout/venn3"/>
    <dgm:cxn modelId="{88D334D3-D83F-4DCA-A4F8-7E51C15D67B3}" type="presParOf" srcId="{292766FC-508D-4E1E-A3EF-72CC72C77E74}" destId="{BDE8B947-89C8-407B-AD9A-F18C0DFF1523}" srcOrd="6"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91B58E-588A-48D5-BE5F-F98726A7FC7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471A1617-61C0-472E-9529-D94D71CA25F9}">
      <dgm:prSet phldrT="[Текст]">
        <dgm:style>
          <a:lnRef idx="1">
            <a:schemeClr val="accent3"/>
          </a:lnRef>
          <a:fillRef idx="2">
            <a:schemeClr val="accent3"/>
          </a:fillRef>
          <a:effectRef idx="1">
            <a:schemeClr val="accent3"/>
          </a:effectRef>
          <a:fontRef idx="minor">
            <a:schemeClr val="dk1"/>
          </a:fontRef>
        </dgm:style>
      </dgm:prSet>
      <dgm:spPr>
        <a:xfrm>
          <a:off x="1628231" y="403865"/>
          <a:ext cx="608335" cy="608335"/>
        </a:xfrm>
        <a:gradFill rotWithShape="0">
          <a:gsLst>
            <a:gs pos="0">
              <a:srgbClr val="A8CDD7">
                <a:tint val="65000"/>
                <a:satMod val="270000"/>
                <a:alpha val="50000"/>
              </a:srgbClr>
            </a:gs>
            <a:gs pos="25000">
              <a:srgbClr val="A8CDD7">
                <a:tint val="60000"/>
                <a:satMod val="300000"/>
              </a:srgbClr>
            </a:gs>
            <a:gs pos="100000">
              <a:srgbClr val="A8CDD7">
                <a:tint val="29000"/>
                <a:satMod val="400000"/>
              </a:srgbClr>
            </a:gs>
          </a:gsLst>
          <a:lin ang="16200000" scaled="1"/>
        </a:gradFill>
        <a:ln w="9525" cap="flat" cmpd="sng" algn="ctr">
          <a:solidFill>
            <a:srgbClr val="A8CDD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BC194C22-6EA6-47D6-BB00-940409890242}" type="parTrans" cxnId="{BFF38B4A-8EFB-45BC-AD0A-D92D255D5488}">
      <dgm:prSet/>
      <dgm:spPr/>
      <dgm:t>
        <a:bodyPr/>
        <a:lstStyle/>
        <a:p>
          <a:endParaRPr lang="ru-RU"/>
        </a:p>
      </dgm:t>
    </dgm:pt>
    <dgm:pt modelId="{047956D5-8A3F-4B5C-890D-DBACED192A6B}" type="sibTrans" cxnId="{BFF38B4A-8EFB-45BC-AD0A-D92D255D5488}">
      <dgm:prSet/>
      <dgm:spPr/>
      <dgm:t>
        <a:bodyPr/>
        <a:lstStyle/>
        <a:p>
          <a:endParaRPr lang="ru-RU"/>
        </a:p>
      </dgm:t>
    </dgm:pt>
    <dgm:pt modelId="{EB3E6AE2-A1F0-4B9D-9D6E-A74577EBC7C4}">
      <dgm:prSet phldrT="[Текст]"/>
      <dgm:spPr>
        <a:xfrm>
          <a:off x="977084" y="1623829"/>
          <a:ext cx="1622227" cy="405556"/>
        </a:xfrm>
        <a:noFill/>
        <a:ln>
          <a:noFill/>
        </a:ln>
        <a:effectLst/>
      </dgm:spPr>
      <dgm:t>
        <a:bodyPr/>
        <a:lstStyle/>
        <a:p>
          <a:r>
            <a:rPr lang="ru-RU" b="1" dirty="0">
              <a:solidFill>
                <a:sysClr val="windowText" lastClr="000000"/>
              </a:solidFill>
              <a:latin typeface="Verdana"/>
              <a:ea typeface="+mn-ea"/>
              <a:cs typeface="+mn-cs"/>
            </a:rPr>
            <a:t>Бюджет Камчатского края</a:t>
          </a:r>
        </a:p>
      </dgm:t>
    </dgm:pt>
    <dgm:pt modelId="{10114892-CE62-44D0-9F13-0244C0B4F3F7}" type="parTrans" cxnId="{4C528FB2-8ACB-41F6-A14A-31609AB61A09}">
      <dgm:prSet/>
      <dgm:spPr/>
      <dgm:t>
        <a:bodyPr/>
        <a:lstStyle/>
        <a:p>
          <a:endParaRPr lang="ru-RU"/>
        </a:p>
      </dgm:t>
    </dgm:pt>
    <dgm:pt modelId="{052D0B64-0AD1-49F4-B32F-4A2A07A161AD}" type="sibTrans" cxnId="{4C528FB2-8ACB-41F6-A14A-31609AB61A09}">
      <dgm:prSet/>
      <dgm:spPr/>
      <dgm:t>
        <a:bodyPr/>
        <a:lstStyle/>
        <a:p>
          <a:endParaRPr lang="ru-RU"/>
        </a:p>
      </dgm:t>
    </dgm:pt>
    <dgm:pt modelId="{B26D76D9-D47E-4945-8E17-3D56E69D5442}">
      <dgm:prSet phldrT="[Текст]">
        <dgm:style>
          <a:lnRef idx="1">
            <a:schemeClr val="accent5"/>
          </a:lnRef>
          <a:fillRef idx="2">
            <a:schemeClr val="accent5"/>
          </a:fillRef>
          <a:effectRef idx="1">
            <a:schemeClr val="accent5"/>
          </a:effectRef>
          <a:fontRef idx="minor">
            <a:schemeClr val="dk1"/>
          </a:fontRef>
        </dgm:style>
      </dgm:prSet>
      <dgm:spPr>
        <a:xfrm>
          <a:off x="1176972" y="114919"/>
          <a:ext cx="608335" cy="608335"/>
        </a:xfr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8DA13F91-18A1-4BBA-A631-583E8C1E35AE}" type="sibTrans" cxnId="{DEF2CA62-C0F8-4D21-91C3-847FA996C606}">
      <dgm:prSet/>
      <dgm:spPr/>
      <dgm:t>
        <a:bodyPr/>
        <a:lstStyle/>
        <a:p>
          <a:endParaRPr lang="ru-RU"/>
        </a:p>
      </dgm:t>
    </dgm:pt>
    <dgm:pt modelId="{E90DCF42-F5E5-46A8-9C88-3C53122418A0}" type="parTrans" cxnId="{DEF2CA62-C0F8-4D21-91C3-847FA996C606}">
      <dgm:prSet/>
      <dgm:spPr/>
      <dgm:t>
        <a:bodyPr/>
        <a:lstStyle/>
        <a:p>
          <a:endParaRPr lang="ru-RU"/>
        </a:p>
      </dgm:t>
    </dgm:pt>
    <dgm:pt modelId="{78ED7DC9-4082-471D-8F28-B0B5F5246919}" type="pres">
      <dgm:prSet presAssocID="{B891B58E-588A-48D5-BE5F-F98726A7FC73}" presName="Name0" presStyleCnt="0">
        <dgm:presLayoutVars>
          <dgm:chMax val="4"/>
          <dgm:resizeHandles val="exact"/>
        </dgm:presLayoutVars>
      </dgm:prSet>
      <dgm:spPr/>
    </dgm:pt>
    <dgm:pt modelId="{B40FF9C1-10BF-44C9-BACC-27329753F12D}" type="pres">
      <dgm:prSet presAssocID="{B891B58E-588A-48D5-BE5F-F98726A7FC73}" presName="ellipse" presStyleLbl="trBgShp" presStyleIdx="0" presStyleCnt="1"/>
      <dgm:spPr>
        <a:xfrm>
          <a:off x="839849" y="111717"/>
          <a:ext cx="1743894" cy="605631"/>
        </a:xfrm>
        <a:prstGeom prst="ellipse">
          <a:avLst/>
        </a:prstGeom>
        <a:solidFill>
          <a:srgbClr val="72A376">
            <a:tint val="50000"/>
            <a:alpha val="40000"/>
            <a:hueOff val="0"/>
            <a:satOff val="0"/>
            <a:lumOff val="0"/>
            <a:alphaOff val="0"/>
          </a:srgbClr>
        </a:solidFill>
        <a:ln>
          <a:noFill/>
        </a:ln>
        <a:effectLst/>
      </dgm:spPr>
    </dgm:pt>
    <dgm:pt modelId="{A61B55E8-B245-4859-95DD-6A749E92D8D4}" type="pres">
      <dgm:prSet presAssocID="{B891B58E-588A-48D5-BE5F-F98726A7FC73}" presName="arrow1" presStyleLbl="fgShp" presStyleIdx="0" presStyleCnt="1" custLinFactY="-100000" custLinFactNeighborX="-19436" custLinFactNeighborY="-145052"/>
      <dgm:spPr>
        <a:xfrm>
          <a:off x="1479831" y="1064663"/>
          <a:ext cx="337964" cy="216297"/>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gm:spPr>
    </dgm:pt>
    <dgm:pt modelId="{16BE7DBA-F358-40B1-B103-88EE454B8224}" type="pres">
      <dgm:prSet presAssocID="{B891B58E-588A-48D5-BE5F-F98726A7FC73}" presName="rectangle" presStyleLbl="revTx" presStyleIdx="0" presStyleCnt="1" custLinFactNeighborX="1332" custLinFactNeighborY="-32573">
        <dgm:presLayoutVars>
          <dgm:bulletEnabled val="1"/>
        </dgm:presLayoutVars>
      </dgm:prSet>
      <dgm:spPr>
        <a:prstGeom prst="rect">
          <a:avLst/>
        </a:prstGeom>
      </dgm:spPr>
    </dgm:pt>
    <dgm:pt modelId="{EF83BE10-8D0A-4FA2-ABAF-0C46F298B507}" type="pres">
      <dgm:prSet presAssocID="{B26D76D9-D47E-4945-8E17-3D56E69D5442}" presName="item1" presStyleLbl="node1" presStyleIdx="0" presStyleCnt="2" custLinFactY="-6718" custLinFactNeighborX="-48805" custLinFactNeighborY="-100000">
        <dgm:presLayoutVars>
          <dgm:bulletEnabled val="1"/>
        </dgm:presLayoutVars>
      </dgm:prSet>
      <dgm:spPr>
        <a:prstGeom prst="ellipse">
          <a:avLst/>
        </a:prstGeom>
      </dgm:spPr>
    </dgm:pt>
    <dgm:pt modelId="{2088B445-D483-48E9-8C72-7548286DD546}" type="pres">
      <dgm:prSet presAssocID="{EB3E6AE2-A1F0-4B9D-9D6E-A74577EBC7C4}" presName="item2" presStyleLbl="node1" presStyleIdx="1" presStyleCnt="2" custLinFactNeighborX="96930" custLinFactNeighborY="15802">
        <dgm:presLayoutVars>
          <dgm:bulletEnabled val="1"/>
        </dgm:presLayoutVars>
      </dgm:prSet>
      <dgm:spPr>
        <a:prstGeom prst="ellipse">
          <a:avLst/>
        </a:prstGeom>
      </dgm:spPr>
    </dgm:pt>
    <dgm:pt modelId="{7D4ADD9C-5677-4E4B-9347-6251F136E4DA}" type="pres">
      <dgm:prSet presAssocID="{B891B58E-588A-48D5-BE5F-F98726A7FC73}" presName="funnel" presStyleLbl="trAlignAcc1" presStyleIdx="0" presStyleCnt="1" custScaleX="107968" custScaleY="106300"/>
      <dgm:spPr>
        <a:xfrm>
          <a:off x="692799" y="-10328"/>
          <a:ext cx="2043401" cy="1609465"/>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gm:spPr>
    </dgm:pt>
  </dgm:ptLst>
  <dgm:cxnLst>
    <dgm:cxn modelId="{C136E70F-3344-49D8-BFED-25B199DDEA8A}" type="presOf" srcId="{B891B58E-588A-48D5-BE5F-F98726A7FC73}" destId="{78ED7DC9-4082-471D-8F28-B0B5F5246919}" srcOrd="0" destOrd="0" presId="urn:microsoft.com/office/officeart/2005/8/layout/funnel1"/>
    <dgm:cxn modelId="{DEF2CA62-C0F8-4D21-91C3-847FA996C606}" srcId="{B891B58E-588A-48D5-BE5F-F98726A7FC73}" destId="{B26D76D9-D47E-4945-8E17-3D56E69D5442}" srcOrd="1" destOrd="0" parTransId="{E90DCF42-F5E5-46A8-9C88-3C53122418A0}" sibTransId="{8DA13F91-18A1-4BBA-A631-583E8C1E35AE}"/>
    <dgm:cxn modelId="{171E8245-C208-44B0-B887-0505A30FC597}" type="presOf" srcId="{B26D76D9-D47E-4945-8E17-3D56E69D5442}" destId="{EF83BE10-8D0A-4FA2-ABAF-0C46F298B507}" srcOrd="0" destOrd="0" presId="urn:microsoft.com/office/officeart/2005/8/layout/funnel1"/>
    <dgm:cxn modelId="{BFF38B4A-8EFB-45BC-AD0A-D92D255D5488}" srcId="{B891B58E-588A-48D5-BE5F-F98726A7FC73}" destId="{471A1617-61C0-472E-9529-D94D71CA25F9}" srcOrd="0" destOrd="0" parTransId="{BC194C22-6EA6-47D6-BB00-940409890242}" sibTransId="{047956D5-8A3F-4B5C-890D-DBACED192A6B}"/>
    <dgm:cxn modelId="{D0CF807F-69C2-40E8-BF7F-2E2C8E94112D}" type="presOf" srcId="{471A1617-61C0-472E-9529-D94D71CA25F9}" destId="{2088B445-D483-48E9-8C72-7548286DD546}" srcOrd="0" destOrd="0" presId="urn:microsoft.com/office/officeart/2005/8/layout/funnel1"/>
    <dgm:cxn modelId="{C585DB9E-C93D-41E5-A434-07C38475650A}" type="presOf" srcId="{EB3E6AE2-A1F0-4B9D-9D6E-A74577EBC7C4}" destId="{16BE7DBA-F358-40B1-B103-88EE454B8224}" srcOrd="0" destOrd="0" presId="urn:microsoft.com/office/officeart/2005/8/layout/funnel1"/>
    <dgm:cxn modelId="{4C528FB2-8ACB-41F6-A14A-31609AB61A09}" srcId="{B891B58E-588A-48D5-BE5F-F98726A7FC73}" destId="{EB3E6AE2-A1F0-4B9D-9D6E-A74577EBC7C4}" srcOrd="2" destOrd="0" parTransId="{10114892-CE62-44D0-9F13-0244C0B4F3F7}" sibTransId="{052D0B64-0AD1-49F4-B32F-4A2A07A161AD}"/>
    <dgm:cxn modelId="{FBCB8CBF-58AC-4883-AD56-A91F8E490009}" type="presParOf" srcId="{78ED7DC9-4082-471D-8F28-B0B5F5246919}" destId="{B40FF9C1-10BF-44C9-BACC-27329753F12D}" srcOrd="0" destOrd="0" presId="urn:microsoft.com/office/officeart/2005/8/layout/funnel1"/>
    <dgm:cxn modelId="{7109736A-8F57-4313-895D-FF303346F637}" type="presParOf" srcId="{78ED7DC9-4082-471D-8F28-B0B5F5246919}" destId="{A61B55E8-B245-4859-95DD-6A749E92D8D4}" srcOrd="1" destOrd="0" presId="urn:microsoft.com/office/officeart/2005/8/layout/funnel1"/>
    <dgm:cxn modelId="{68AA336D-71C4-4E12-8B60-044633E882F4}" type="presParOf" srcId="{78ED7DC9-4082-471D-8F28-B0B5F5246919}" destId="{16BE7DBA-F358-40B1-B103-88EE454B8224}" srcOrd="2" destOrd="0" presId="urn:microsoft.com/office/officeart/2005/8/layout/funnel1"/>
    <dgm:cxn modelId="{00132547-F917-4D7B-8E8E-6B5E097D25E0}" type="presParOf" srcId="{78ED7DC9-4082-471D-8F28-B0B5F5246919}" destId="{EF83BE10-8D0A-4FA2-ABAF-0C46F298B507}" srcOrd="3" destOrd="0" presId="urn:microsoft.com/office/officeart/2005/8/layout/funnel1"/>
    <dgm:cxn modelId="{43408D33-A2DD-4280-B9DF-D46BBB215EFD}" type="presParOf" srcId="{78ED7DC9-4082-471D-8F28-B0B5F5246919}" destId="{2088B445-D483-48E9-8C72-7548286DD546}" srcOrd="4" destOrd="0" presId="urn:microsoft.com/office/officeart/2005/8/layout/funnel1"/>
    <dgm:cxn modelId="{FCD41DEC-D794-4093-B3BB-60D7286DFB97}" type="presParOf" srcId="{78ED7DC9-4082-471D-8F28-B0B5F5246919}" destId="{7D4ADD9C-5677-4E4B-9347-6251F136E4DA}" srcOrd="5"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91B58E-588A-48D5-BE5F-F98726A7FC7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A758E023-0441-475B-BE5A-B12CFA03AA3C}">
      <dgm:prSet phldrT="[Текст]">
        <dgm:style>
          <a:lnRef idx="1">
            <a:schemeClr val="accent5"/>
          </a:lnRef>
          <a:fillRef idx="2">
            <a:schemeClr val="accent5"/>
          </a:fillRef>
          <a:effectRef idx="1">
            <a:schemeClr val="accent5"/>
          </a:effectRef>
          <a:fontRef idx="minor">
            <a:schemeClr val="dk1"/>
          </a:fontRef>
        </dgm:style>
      </dgm:prSet>
      <dgm:spPr>
        <a:xfrm>
          <a:off x="1205880" y="160653"/>
          <a:ext cx="754211" cy="733939"/>
        </a:xfr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D4372B14-FBF8-4FA7-B16F-C57E0AD8C2A8}" type="parTrans" cxnId="{044C75A2-5D18-402D-8181-153AE408AB52}">
      <dgm:prSet/>
      <dgm:spPr/>
      <dgm:t>
        <a:bodyPr/>
        <a:lstStyle/>
        <a:p>
          <a:endParaRPr lang="ru-RU"/>
        </a:p>
      </dgm:t>
    </dgm:pt>
    <dgm:pt modelId="{33D15AD8-D874-41BA-9E44-44E2FC46E05B}" type="sibTrans" cxnId="{044C75A2-5D18-402D-8181-153AE408AB52}">
      <dgm:prSet/>
      <dgm:spPr/>
      <dgm:t>
        <a:bodyPr/>
        <a:lstStyle/>
        <a:p>
          <a:endParaRPr lang="ru-RU"/>
        </a:p>
      </dgm:t>
    </dgm:pt>
    <dgm:pt modelId="{EB3E6AE2-A1F0-4B9D-9D6E-A74577EBC7C4}">
      <dgm:prSet phldrT="[Текст]"/>
      <dgm:spPr>
        <a:xfrm>
          <a:off x="925413" y="1586784"/>
          <a:ext cx="1578173" cy="394543"/>
        </a:xfrm>
        <a:noFill/>
        <a:ln>
          <a:noFill/>
        </a:ln>
        <a:effectLst/>
      </dgm:spPr>
      <dgm:t>
        <a:bodyPr/>
        <a:lstStyle/>
        <a:p>
          <a:r>
            <a:rPr lang="ru-RU" b="1" dirty="0">
              <a:solidFill>
                <a:sysClr val="windowText" lastClr="000000">
                  <a:hueOff val="0"/>
                  <a:satOff val="0"/>
                  <a:lumOff val="0"/>
                  <a:alphaOff val="0"/>
                </a:sysClr>
              </a:solidFill>
              <a:latin typeface="Verdana"/>
              <a:ea typeface="+mn-ea"/>
              <a:cs typeface="+mn-cs"/>
            </a:rPr>
            <a:t>Бюджет Соболевского района</a:t>
          </a:r>
        </a:p>
      </dgm:t>
    </dgm:pt>
    <dgm:pt modelId="{10114892-CE62-44D0-9F13-0244C0B4F3F7}" type="parTrans" cxnId="{4C528FB2-8ACB-41F6-A14A-31609AB61A09}">
      <dgm:prSet/>
      <dgm:spPr/>
      <dgm:t>
        <a:bodyPr/>
        <a:lstStyle/>
        <a:p>
          <a:endParaRPr lang="ru-RU"/>
        </a:p>
      </dgm:t>
    </dgm:pt>
    <dgm:pt modelId="{052D0B64-0AD1-49F4-B32F-4A2A07A161AD}" type="sibTrans" cxnId="{4C528FB2-8ACB-41F6-A14A-31609AB61A09}">
      <dgm:prSet/>
      <dgm:spPr/>
      <dgm:t>
        <a:bodyPr/>
        <a:lstStyle/>
        <a:p>
          <a:endParaRPr lang="ru-RU"/>
        </a:p>
      </dgm:t>
    </dgm:pt>
    <dgm:pt modelId="{78ED7DC9-4082-471D-8F28-B0B5F5246919}" type="pres">
      <dgm:prSet presAssocID="{B891B58E-588A-48D5-BE5F-F98726A7FC73}" presName="Name0" presStyleCnt="0">
        <dgm:presLayoutVars>
          <dgm:chMax val="4"/>
          <dgm:resizeHandles val="exact"/>
        </dgm:presLayoutVars>
      </dgm:prSet>
      <dgm:spPr/>
    </dgm:pt>
    <dgm:pt modelId="{B40FF9C1-10BF-44C9-BACC-27329753F12D}" type="pres">
      <dgm:prSet presAssocID="{B891B58E-588A-48D5-BE5F-F98726A7FC73}" presName="ellipse" presStyleLbl="trBgShp" presStyleIdx="0" presStyleCnt="1"/>
      <dgm:spPr>
        <a:xfrm>
          <a:off x="863602" y="112023"/>
          <a:ext cx="1696536" cy="589184"/>
        </a:xfrm>
        <a:prstGeom prst="ellipse">
          <a:avLst/>
        </a:prstGeom>
        <a:solidFill>
          <a:srgbClr val="72A376">
            <a:tint val="50000"/>
            <a:alpha val="40000"/>
            <a:hueOff val="0"/>
            <a:satOff val="0"/>
            <a:lumOff val="0"/>
            <a:alphaOff val="0"/>
          </a:srgbClr>
        </a:solidFill>
        <a:ln>
          <a:noFill/>
        </a:ln>
        <a:effectLst/>
      </dgm:spPr>
    </dgm:pt>
    <dgm:pt modelId="{A61B55E8-B245-4859-95DD-6A749E92D8D4}" type="pres">
      <dgm:prSet presAssocID="{B891B58E-588A-48D5-BE5F-F98726A7FC73}" presName="arrow1" presStyleLbl="fgShp" presStyleIdx="0" presStyleCnt="1" custLinFactY="-100000" custLinFactNeighborX="-49999" custLinFactNeighborY="-157612"/>
      <dgm:spPr>
        <a:xfrm>
          <a:off x="1385717" y="1012661"/>
          <a:ext cx="328786" cy="210423"/>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gm:spPr>
    </dgm:pt>
    <dgm:pt modelId="{16BE7DBA-F358-40B1-B103-88EE454B8224}" type="pres">
      <dgm:prSet presAssocID="{B891B58E-588A-48D5-BE5F-F98726A7FC73}" presName="rectangle" presStyleLbl="revTx" presStyleIdx="0" presStyleCnt="1" custLinFactNeighborX="-6810" custLinFactNeighborY="-26607">
        <dgm:presLayoutVars>
          <dgm:bulletEnabled val="1"/>
        </dgm:presLayoutVars>
      </dgm:prSet>
      <dgm:spPr>
        <a:prstGeom prst="rect">
          <a:avLst/>
        </a:prstGeom>
      </dgm:spPr>
    </dgm:pt>
    <dgm:pt modelId="{CCC15DD5-6043-4010-82EB-AA84EE0AE64E}" type="pres">
      <dgm:prSet presAssocID="{EB3E6AE2-A1F0-4B9D-9D6E-A74577EBC7C4}" presName="item1" presStyleLbl="node1" presStyleIdx="0" presStyleCnt="1" custScaleX="81926" custScaleY="79724" custLinFactNeighborX="0" custLinFactNeighborY="-8427">
        <dgm:presLayoutVars>
          <dgm:bulletEnabled val="1"/>
        </dgm:presLayoutVars>
      </dgm:prSet>
      <dgm:spPr>
        <a:prstGeom prst="ellipse">
          <a:avLst/>
        </a:prstGeom>
      </dgm:spPr>
    </dgm:pt>
    <dgm:pt modelId="{7D4ADD9C-5677-4E4B-9347-6251F136E4DA}" type="pres">
      <dgm:prSet presAssocID="{B891B58E-588A-48D5-BE5F-F98726A7FC73}" presName="funnel" presStyleLbl="trAlignAcc1" presStyleIdx="0" presStyleCnt="1" custScaleX="107968" custScaleY="107207"/>
      <dgm:spPr>
        <a:xfrm>
          <a:off x="720545" y="-13387"/>
          <a:ext cx="1987909" cy="1579118"/>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gm:spPr>
    </dgm:pt>
  </dgm:ptLst>
  <dgm:cxnLst>
    <dgm:cxn modelId="{59E30B03-85A4-490B-B3C9-BD4AA42AFBDF}" type="presOf" srcId="{A758E023-0441-475B-BE5A-B12CFA03AA3C}" destId="{CCC15DD5-6043-4010-82EB-AA84EE0AE64E}" srcOrd="0" destOrd="0" presId="urn:microsoft.com/office/officeart/2005/8/layout/funnel1"/>
    <dgm:cxn modelId="{4D3C8269-7987-4A81-84E9-061FC122E07F}" type="presOf" srcId="{EB3E6AE2-A1F0-4B9D-9D6E-A74577EBC7C4}" destId="{16BE7DBA-F358-40B1-B103-88EE454B8224}" srcOrd="0" destOrd="0" presId="urn:microsoft.com/office/officeart/2005/8/layout/funnel1"/>
    <dgm:cxn modelId="{044C75A2-5D18-402D-8181-153AE408AB52}" srcId="{B891B58E-588A-48D5-BE5F-F98726A7FC73}" destId="{A758E023-0441-475B-BE5A-B12CFA03AA3C}" srcOrd="0" destOrd="0" parTransId="{D4372B14-FBF8-4FA7-B16F-C57E0AD8C2A8}" sibTransId="{33D15AD8-D874-41BA-9E44-44E2FC46E05B}"/>
    <dgm:cxn modelId="{4C528FB2-8ACB-41F6-A14A-31609AB61A09}" srcId="{B891B58E-588A-48D5-BE5F-F98726A7FC73}" destId="{EB3E6AE2-A1F0-4B9D-9D6E-A74577EBC7C4}" srcOrd="1" destOrd="0" parTransId="{10114892-CE62-44D0-9F13-0244C0B4F3F7}" sibTransId="{052D0B64-0AD1-49F4-B32F-4A2A07A161AD}"/>
    <dgm:cxn modelId="{B05E8CF1-3376-459D-9849-2748A433D2B3}" type="presOf" srcId="{B891B58E-588A-48D5-BE5F-F98726A7FC73}" destId="{78ED7DC9-4082-471D-8F28-B0B5F5246919}" srcOrd="0" destOrd="0" presId="urn:microsoft.com/office/officeart/2005/8/layout/funnel1"/>
    <dgm:cxn modelId="{9158E975-0B80-474D-A965-B0C4AE0C10CA}" type="presParOf" srcId="{78ED7DC9-4082-471D-8F28-B0B5F5246919}" destId="{B40FF9C1-10BF-44C9-BACC-27329753F12D}" srcOrd="0" destOrd="0" presId="urn:microsoft.com/office/officeart/2005/8/layout/funnel1"/>
    <dgm:cxn modelId="{1652CBD5-E111-4BD4-9830-334BBD8298FB}" type="presParOf" srcId="{78ED7DC9-4082-471D-8F28-B0B5F5246919}" destId="{A61B55E8-B245-4859-95DD-6A749E92D8D4}" srcOrd="1" destOrd="0" presId="urn:microsoft.com/office/officeart/2005/8/layout/funnel1"/>
    <dgm:cxn modelId="{022F28EF-3A2F-4170-BB5D-3AA0FDCAD371}" type="presParOf" srcId="{78ED7DC9-4082-471D-8F28-B0B5F5246919}" destId="{16BE7DBA-F358-40B1-B103-88EE454B8224}" srcOrd="2" destOrd="0" presId="urn:microsoft.com/office/officeart/2005/8/layout/funnel1"/>
    <dgm:cxn modelId="{FD770496-C55C-4E10-A479-0D628494C263}" type="presParOf" srcId="{78ED7DC9-4082-471D-8F28-B0B5F5246919}" destId="{CCC15DD5-6043-4010-82EB-AA84EE0AE64E}" srcOrd="3" destOrd="0" presId="urn:microsoft.com/office/officeart/2005/8/layout/funnel1"/>
    <dgm:cxn modelId="{1F017CF0-52E6-41FD-A5E7-95646D5D3F5D}" type="presParOf" srcId="{78ED7DC9-4082-471D-8F28-B0B5F5246919}" destId="{7D4ADD9C-5677-4E4B-9347-6251F136E4DA}" srcOrd="4" destOrd="0" presId="urn:microsoft.com/office/officeart/2005/8/layout/funnel1"/>
  </dgm:cxnLst>
  <dgm:bg/>
  <dgm:whole>
    <a:effectLst/>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91B58E-588A-48D5-BE5F-F98726A7FC7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A758E023-0441-475B-BE5A-B12CFA03AA3C}">
      <dgm:prSet phldrT="[Текст]">
        <dgm:style>
          <a:lnRef idx="1">
            <a:schemeClr val="accent4"/>
          </a:lnRef>
          <a:fillRef idx="2">
            <a:schemeClr val="accent4"/>
          </a:fillRef>
          <a:effectRef idx="1">
            <a:schemeClr val="accent4"/>
          </a:effectRef>
          <a:fontRef idx="minor">
            <a:schemeClr val="dk1"/>
          </a:fontRef>
        </dgm:style>
      </dgm:prSet>
      <dgm:spPr>
        <a:xfrm>
          <a:off x="1781174" y="281485"/>
          <a:ext cx="670364" cy="660033"/>
        </a:xfrm>
        <a:gradFill rotWithShape="0">
          <a:gsLst>
            <a:gs pos="0">
              <a:srgbClr val="C0BEAF">
                <a:tint val="65000"/>
                <a:satMod val="270000"/>
                <a:alpha val="50000"/>
              </a:srgbClr>
            </a:gs>
            <a:gs pos="25000">
              <a:srgbClr val="C0BEAF">
                <a:tint val="60000"/>
                <a:satMod val="300000"/>
              </a:srgbClr>
            </a:gs>
            <a:gs pos="100000">
              <a:srgbClr val="C0BEAF">
                <a:tint val="29000"/>
                <a:satMod val="400000"/>
              </a:srgbClr>
            </a:gs>
          </a:gsLst>
          <a:lin ang="16200000" scaled="1"/>
        </a:gradFill>
        <a:ln w="9525" cap="flat" cmpd="sng" algn="ctr">
          <a:solidFill>
            <a:srgbClr val="C0BEAF">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D4372B14-FBF8-4FA7-B16F-C57E0AD8C2A8}" type="parTrans" cxnId="{044C75A2-5D18-402D-8181-153AE408AB52}">
      <dgm:prSet/>
      <dgm:spPr/>
      <dgm:t>
        <a:bodyPr/>
        <a:lstStyle/>
        <a:p>
          <a:endParaRPr lang="ru-RU"/>
        </a:p>
      </dgm:t>
    </dgm:pt>
    <dgm:pt modelId="{33D15AD8-D874-41BA-9E44-44E2FC46E05B}" type="sibTrans" cxnId="{044C75A2-5D18-402D-8181-153AE408AB52}">
      <dgm:prSet/>
      <dgm:spPr/>
      <dgm:t>
        <a:bodyPr/>
        <a:lstStyle/>
        <a:p>
          <a:endParaRPr lang="ru-RU"/>
        </a:p>
      </dgm:t>
    </dgm:pt>
    <dgm:pt modelId="{471A1617-61C0-472E-9529-D94D71CA25F9}">
      <dgm:prSet phldrT="[Текст]">
        <dgm:style>
          <a:lnRef idx="1">
            <a:schemeClr val="accent5"/>
          </a:lnRef>
          <a:fillRef idx="2">
            <a:schemeClr val="accent5"/>
          </a:fillRef>
          <a:effectRef idx="1">
            <a:schemeClr val="accent5"/>
          </a:effectRef>
          <a:fontRef idx="minor">
            <a:schemeClr val="dk1"/>
          </a:fontRef>
        </dgm:style>
      </dgm:prSet>
      <dgm:spPr>
        <a:xfrm>
          <a:off x="1327037" y="115738"/>
          <a:ext cx="717662" cy="616225"/>
        </a:xfr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BC194C22-6EA6-47D6-BB00-940409890242}" type="parTrans" cxnId="{BFF38B4A-8EFB-45BC-AD0A-D92D255D5488}">
      <dgm:prSet/>
      <dgm:spPr/>
      <dgm:t>
        <a:bodyPr/>
        <a:lstStyle/>
        <a:p>
          <a:endParaRPr lang="ru-RU"/>
        </a:p>
      </dgm:t>
    </dgm:pt>
    <dgm:pt modelId="{047956D5-8A3F-4B5C-890D-DBACED192A6B}" type="sibTrans" cxnId="{BFF38B4A-8EFB-45BC-AD0A-D92D255D5488}">
      <dgm:prSet/>
      <dgm:spPr/>
      <dgm:t>
        <a:bodyPr/>
        <a:lstStyle/>
        <a:p>
          <a:endParaRPr lang="ru-RU"/>
        </a:p>
      </dgm:t>
    </dgm:pt>
    <dgm:pt modelId="{B26D76D9-D47E-4945-8E17-3D56E69D5442}">
      <dgm:prSet phldrT="[Текст]">
        <dgm:style>
          <a:lnRef idx="1">
            <a:schemeClr val="accent6"/>
          </a:lnRef>
          <a:fillRef idx="2">
            <a:schemeClr val="accent6"/>
          </a:fillRef>
          <a:effectRef idx="1">
            <a:schemeClr val="accent6"/>
          </a:effectRef>
          <a:fontRef idx="minor">
            <a:schemeClr val="dk1"/>
          </a:fontRef>
        </dgm:style>
      </dgm:prSet>
      <dgm:spPr>
        <a:xfrm>
          <a:off x="990601" y="303344"/>
          <a:ext cx="621800" cy="640847"/>
        </a:xfrm>
        <a:gradFill rotWithShape="0">
          <a:gsLst>
            <a:gs pos="0">
              <a:srgbClr val="E8B7B7">
                <a:tint val="65000"/>
                <a:satMod val="270000"/>
                <a:alpha val="50000"/>
              </a:srgbClr>
            </a:gs>
            <a:gs pos="25000">
              <a:srgbClr val="E8B7B7">
                <a:tint val="60000"/>
                <a:satMod val="300000"/>
              </a:srgbClr>
            </a:gs>
            <a:gs pos="100000">
              <a:srgbClr val="E8B7B7">
                <a:tint val="29000"/>
                <a:satMod val="400000"/>
              </a:srgbClr>
            </a:gs>
          </a:gsLst>
          <a:lin ang="16200000" scaled="1"/>
        </a:gradFill>
        <a:ln w="9525" cap="flat" cmpd="sng" algn="ctr">
          <a:solidFill>
            <a:srgbClr val="E8B7B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E90DCF42-F5E5-46A8-9C88-3C53122418A0}" type="parTrans" cxnId="{DEF2CA62-C0F8-4D21-91C3-847FA996C606}">
      <dgm:prSet/>
      <dgm:spPr/>
      <dgm:t>
        <a:bodyPr/>
        <a:lstStyle/>
        <a:p>
          <a:endParaRPr lang="ru-RU"/>
        </a:p>
      </dgm:t>
    </dgm:pt>
    <dgm:pt modelId="{8DA13F91-18A1-4BBA-A631-583E8C1E35AE}" type="sibTrans" cxnId="{DEF2CA62-C0F8-4D21-91C3-847FA996C606}">
      <dgm:prSet/>
      <dgm:spPr/>
      <dgm:t>
        <a:bodyPr/>
        <a:lstStyle/>
        <a:p>
          <a:endParaRPr lang="ru-RU"/>
        </a:p>
      </dgm:t>
    </dgm:pt>
    <dgm:pt modelId="{EB3E6AE2-A1F0-4B9D-9D6E-A74577EBC7C4}">
      <dgm:prSet phldrT="[Текст]"/>
      <dgm:spPr>
        <a:xfrm>
          <a:off x="967985" y="1549994"/>
          <a:ext cx="1607343" cy="401835"/>
        </a:xfrm>
        <a:noFill/>
        <a:ln>
          <a:noFill/>
        </a:ln>
        <a:effectLst/>
      </dgm:spPr>
      <dgm:t>
        <a:bodyPr/>
        <a:lstStyle/>
        <a:p>
          <a:r>
            <a:rPr lang="ru-RU" b="1" dirty="0">
              <a:solidFill>
                <a:sysClr val="windowText" lastClr="000000">
                  <a:hueOff val="0"/>
                  <a:satOff val="0"/>
                  <a:lumOff val="0"/>
                  <a:alphaOff val="0"/>
                </a:sysClr>
              </a:solidFill>
              <a:latin typeface="Verdana"/>
              <a:ea typeface="+mn-ea"/>
              <a:cs typeface="+mn-cs"/>
            </a:rPr>
            <a:t>Бюджет сельских поселений</a:t>
          </a:r>
        </a:p>
      </dgm:t>
    </dgm:pt>
    <dgm:pt modelId="{10114892-CE62-44D0-9F13-0244C0B4F3F7}" type="parTrans" cxnId="{4C528FB2-8ACB-41F6-A14A-31609AB61A09}">
      <dgm:prSet/>
      <dgm:spPr/>
      <dgm:t>
        <a:bodyPr/>
        <a:lstStyle/>
        <a:p>
          <a:endParaRPr lang="ru-RU"/>
        </a:p>
      </dgm:t>
    </dgm:pt>
    <dgm:pt modelId="{052D0B64-0AD1-49F4-B32F-4A2A07A161AD}" type="sibTrans" cxnId="{4C528FB2-8ACB-41F6-A14A-31609AB61A09}">
      <dgm:prSet/>
      <dgm:spPr/>
      <dgm:t>
        <a:bodyPr/>
        <a:lstStyle/>
        <a:p>
          <a:endParaRPr lang="ru-RU"/>
        </a:p>
      </dgm:t>
    </dgm:pt>
    <dgm:pt modelId="{78ED7DC9-4082-471D-8F28-B0B5F5246919}" type="pres">
      <dgm:prSet presAssocID="{B891B58E-588A-48D5-BE5F-F98726A7FC73}" presName="Name0" presStyleCnt="0">
        <dgm:presLayoutVars>
          <dgm:chMax val="4"/>
          <dgm:resizeHandles val="exact"/>
        </dgm:presLayoutVars>
      </dgm:prSet>
      <dgm:spPr/>
    </dgm:pt>
    <dgm:pt modelId="{B40FF9C1-10BF-44C9-BACC-27329753F12D}" type="pres">
      <dgm:prSet presAssocID="{B891B58E-588A-48D5-BE5F-F98726A7FC73}" presName="ellipse" presStyleLbl="trBgShp" presStyleIdx="0" presStyleCnt="1"/>
      <dgm:spPr>
        <a:xfrm>
          <a:off x="847874" y="99707"/>
          <a:ext cx="1727894" cy="600075"/>
        </a:xfrm>
        <a:prstGeom prst="ellipse">
          <a:avLst/>
        </a:prstGeom>
        <a:solidFill>
          <a:srgbClr val="72A376">
            <a:tint val="50000"/>
            <a:alpha val="40000"/>
            <a:hueOff val="0"/>
            <a:satOff val="0"/>
            <a:lumOff val="0"/>
            <a:alphaOff val="0"/>
          </a:srgbClr>
        </a:solidFill>
        <a:ln>
          <a:noFill/>
        </a:ln>
        <a:effectLst/>
      </dgm:spPr>
    </dgm:pt>
    <dgm:pt modelId="{A61B55E8-B245-4859-95DD-6A749E92D8D4}" type="pres">
      <dgm:prSet presAssocID="{B891B58E-588A-48D5-BE5F-F98726A7FC73}" presName="arrow1" presStyleLbl="fgShp" presStyleIdx="0" presStyleCnt="1" custLinFactY="-100000" custLinFactNeighborX="-16814" custLinFactNeighborY="-175482"/>
      <dgm:spPr>
        <a:xfrm>
          <a:off x="1490764" y="978695"/>
          <a:ext cx="334863" cy="214312"/>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gm:spPr>
    </dgm:pt>
    <dgm:pt modelId="{16BE7DBA-F358-40B1-B103-88EE454B8224}" type="pres">
      <dgm:prSet presAssocID="{B891B58E-588A-48D5-BE5F-F98726A7FC73}" presName="rectangle" presStyleLbl="revTx" presStyleIdx="0" presStyleCnt="1" custLinFactNeighborX="2223" custLinFactNeighborY="-32393">
        <dgm:presLayoutVars>
          <dgm:bulletEnabled val="1"/>
        </dgm:presLayoutVars>
      </dgm:prSet>
      <dgm:spPr>
        <a:prstGeom prst="rect">
          <a:avLst/>
        </a:prstGeom>
      </dgm:spPr>
    </dgm:pt>
    <dgm:pt modelId="{B9B81F4A-5DBD-4420-9ED7-DFEFAE537671}" type="pres">
      <dgm:prSet presAssocID="{471A1617-61C0-472E-9529-D94D71CA25F9}" presName="item1" presStyleLbl="node1" presStyleIdx="0" presStyleCnt="3" custScaleX="103160" custScaleY="106320" custLinFactNeighborX="-78963" custLinFactNeighborY="-70300">
        <dgm:presLayoutVars>
          <dgm:bulletEnabled val="1"/>
        </dgm:presLayoutVars>
      </dgm:prSet>
      <dgm:spPr>
        <a:prstGeom prst="ellipse">
          <a:avLst/>
        </a:prstGeom>
      </dgm:spPr>
    </dgm:pt>
    <dgm:pt modelId="{65CFEB7F-C6D7-4A7B-86D9-5F6ADBC1466D}" type="pres">
      <dgm:prSet presAssocID="{B26D76D9-D47E-4945-8E17-3D56E69D5442}" presName="item2" presStyleLbl="node1" presStyleIdx="1" presStyleCnt="3" custScaleX="119064" custScaleY="102235" custLinFactNeighborX="56361" custLinFactNeighborY="-28445">
        <dgm:presLayoutVars>
          <dgm:bulletEnabled val="1"/>
        </dgm:presLayoutVars>
      </dgm:prSet>
      <dgm:spPr>
        <a:prstGeom prst="ellipse">
          <a:avLst/>
        </a:prstGeom>
      </dgm:spPr>
    </dgm:pt>
    <dgm:pt modelId="{609E3147-F46C-4E4A-9AE0-957FED8E7863}" type="pres">
      <dgm:prSet presAssocID="{EB3E6AE2-A1F0-4B9D-9D6E-A74577EBC7C4}" presName="item3" presStyleLbl="node1" presStyleIdx="2" presStyleCnt="3" custScaleX="111217" custScaleY="109503" custLinFactNeighborX="25559" custLinFactNeighborY="26865">
        <dgm:presLayoutVars>
          <dgm:bulletEnabled val="1"/>
        </dgm:presLayoutVars>
      </dgm:prSet>
      <dgm:spPr>
        <a:prstGeom prst="ellipse">
          <a:avLst/>
        </a:prstGeom>
      </dgm:spPr>
    </dgm:pt>
    <dgm:pt modelId="{7D4ADD9C-5677-4E4B-9347-6251F136E4DA}" type="pres">
      <dgm:prSet presAssocID="{B891B58E-588A-48D5-BE5F-F98726A7FC73}" presName="funnel" presStyleLbl="trAlignAcc1" presStyleIdx="0" presStyleCnt="1" custScaleX="107968" custScaleY="103371" custLinFactNeighborX="2032" custLinFactNeighborY="1270"/>
      <dgm:spPr>
        <a:xfrm>
          <a:off x="740278" y="19804"/>
          <a:ext cx="2024653" cy="1550758"/>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gm:spPr>
    </dgm:pt>
  </dgm:ptLst>
  <dgm:cxnLst>
    <dgm:cxn modelId="{66126E0D-26D1-42E5-92D4-E33BE792EE3A}" type="presOf" srcId="{EB3E6AE2-A1F0-4B9D-9D6E-A74577EBC7C4}" destId="{16BE7DBA-F358-40B1-B103-88EE454B8224}" srcOrd="0" destOrd="0" presId="urn:microsoft.com/office/officeart/2005/8/layout/funnel1"/>
    <dgm:cxn modelId="{D3EA3532-7B63-4828-9EA1-60BBA7956BE9}" type="presOf" srcId="{B891B58E-588A-48D5-BE5F-F98726A7FC73}" destId="{78ED7DC9-4082-471D-8F28-B0B5F5246919}" srcOrd="0" destOrd="0" presId="urn:microsoft.com/office/officeart/2005/8/layout/funnel1"/>
    <dgm:cxn modelId="{2327E440-36C2-4C4D-A5BD-BDE03605135E}" type="presOf" srcId="{B26D76D9-D47E-4945-8E17-3D56E69D5442}" destId="{B9B81F4A-5DBD-4420-9ED7-DFEFAE537671}" srcOrd="0" destOrd="0" presId="urn:microsoft.com/office/officeart/2005/8/layout/funnel1"/>
    <dgm:cxn modelId="{A9373A5F-7D08-4921-B8D0-CA52331D8B2D}" type="presOf" srcId="{A758E023-0441-475B-BE5A-B12CFA03AA3C}" destId="{609E3147-F46C-4E4A-9AE0-957FED8E7863}" srcOrd="0" destOrd="0" presId="urn:microsoft.com/office/officeart/2005/8/layout/funnel1"/>
    <dgm:cxn modelId="{DEF2CA62-C0F8-4D21-91C3-847FA996C606}" srcId="{B891B58E-588A-48D5-BE5F-F98726A7FC73}" destId="{B26D76D9-D47E-4945-8E17-3D56E69D5442}" srcOrd="2" destOrd="0" parTransId="{E90DCF42-F5E5-46A8-9C88-3C53122418A0}" sibTransId="{8DA13F91-18A1-4BBA-A631-583E8C1E35AE}"/>
    <dgm:cxn modelId="{BFF38B4A-8EFB-45BC-AD0A-D92D255D5488}" srcId="{B891B58E-588A-48D5-BE5F-F98726A7FC73}" destId="{471A1617-61C0-472E-9529-D94D71CA25F9}" srcOrd="1" destOrd="0" parTransId="{BC194C22-6EA6-47D6-BB00-940409890242}" sibTransId="{047956D5-8A3F-4B5C-890D-DBACED192A6B}"/>
    <dgm:cxn modelId="{F33EF98A-05F3-477A-8887-1E2CDA85CD9E}" type="presOf" srcId="{471A1617-61C0-472E-9529-D94D71CA25F9}" destId="{65CFEB7F-C6D7-4A7B-86D9-5F6ADBC1466D}" srcOrd="0" destOrd="0" presId="urn:microsoft.com/office/officeart/2005/8/layout/funnel1"/>
    <dgm:cxn modelId="{044C75A2-5D18-402D-8181-153AE408AB52}" srcId="{B891B58E-588A-48D5-BE5F-F98726A7FC73}" destId="{A758E023-0441-475B-BE5A-B12CFA03AA3C}" srcOrd="0" destOrd="0" parTransId="{D4372B14-FBF8-4FA7-B16F-C57E0AD8C2A8}" sibTransId="{33D15AD8-D874-41BA-9E44-44E2FC46E05B}"/>
    <dgm:cxn modelId="{4C528FB2-8ACB-41F6-A14A-31609AB61A09}" srcId="{B891B58E-588A-48D5-BE5F-F98726A7FC73}" destId="{EB3E6AE2-A1F0-4B9D-9D6E-A74577EBC7C4}" srcOrd="3" destOrd="0" parTransId="{10114892-CE62-44D0-9F13-0244C0B4F3F7}" sibTransId="{052D0B64-0AD1-49F4-B32F-4A2A07A161AD}"/>
    <dgm:cxn modelId="{DEF753A8-319D-4DF2-A119-55E1BF842A0D}" type="presParOf" srcId="{78ED7DC9-4082-471D-8F28-B0B5F5246919}" destId="{B40FF9C1-10BF-44C9-BACC-27329753F12D}" srcOrd="0" destOrd="0" presId="urn:microsoft.com/office/officeart/2005/8/layout/funnel1"/>
    <dgm:cxn modelId="{E6C885A0-E030-41B7-A50A-0E1028830794}" type="presParOf" srcId="{78ED7DC9-4082-471D-8F28-B0B5F5246919}" destId="{A61B55E8-B245-4859-95DD-6A749E92D8D4}" srcOrd="1" destOrd="0" presId="urn:microsoft.com/office/officeart/2005/8/layout/funnel1"/>
    <dgm:cxn modelId="{86B28935-5107-48E7-AE61-66DF04EED3BC}" type="presParOf" srcId="{78ED7DC9-4082-471D-8F28-B0B5F5246919}" destId="{16BE7DBA-F358-40B1-B103-88EE454B8224}" srcOrd="2" destOrd="0" presId="urn:microsoft.com/office/officeart/2005/8/layout/funnel1"/>
    <dgm:cxn modelId="{6461C0F5-A20A-47AA-9C86-309C0910E862}" type="presParOf" srcId="{78ED7DC9-4082-471D-8F28-B0B5F5246919}" destId="{B9B81F4A-5DBD-4420-9ED7-DFEFAE537671}" srcOrd="3" destOrd="0" presId="urn:microsoft.com/office/officeart/2005/8/layout/funnel1"/>
    <dgm:cxn modelId="{7F6DC03D-669D-405F-A1CB-5F32670105A6}" type="presParOf" srcId="{78ED7DC9-4082-471D-8F28-B0B5F5246919}" destId="{65CFEB7F-C6D7-4A7B-86D9-5F6ADBC1466D}" srcOrd="4" destOrd="0" presId="urn:microsoft.com/office/officeart/2005/8/layout/funnel1"/>
    <dgm:cxn modelId="{DE41B1E1-5AF7-49C8-9367-BB9749C93E31}" type="presParOf" srcId="{78ED7DC9-4082-471D-8F28-B0B5F5246919}" destId="{609E3147-F46C-4E4A-9AE0-957FED8E7863}" srcOrd="5" destOrd="0" presId="urn:microsoft.com/office/officeart/2005/8/layout/funnel1"/>
    <dgm:cxn modelId="{7BDC4E09-D62F-45A3-B410-BE680EBD0FF9}" type="presParOf" srcId="{78ED7DC9-4082-471D-8F28-B0B5F5246919}" destId="{7D4ADD9C-5677-4E4B-9347-6251F136E4DA}" srcOrd="6" destOrd="0" presId="urn:microsoft.com/office/officeart/2005/8/layout/funnel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45550D-EB73-4247-99A5-77AEE65A1109}" type="doc">
      <dgm:prSet loTypeId="urn:microsoft.com/office/officeart/2005/8/layout/list1" loCatId="list" qsTypeId="urn:microsoft.com/office/officeart/2005/8/quickstyle/3d3" qsCatId="3D" csTypeId="urn:microsoft.com/office/officeart/2005/8/colors/colorful2" csCatId="colorful" phldr="1"/>
      <dgm:spPr/>
      <dgm:t>
        <a:bodyPr/>
        <a:lstStyle/>
        <a:p>
          <a:endParaRPr lang="ru-RU"/>
        </a:p>
      </dgm:t>
    </dgm:pt>
    <dgm:pt modelId="{AC671B87-4F0C-4D21-B4EC-3E7572D4816F}">
      <dgm:prSet phldrT="[Текст]" custT="1"/>
      <dgm:spPr>
        <a:solidFill>
          <a:schemeClr val="accent2">
            <a:hueOff val="0"/>
            <a:satOff val="0"/>
            <a:lumOff val="0"/>
            <a:alpha val="95000"/>
          </a:schemeClr>
        </a:solidFill>
      </dgm:spPr>
      <dgm:t>
        <a:bodyPr/>
        <a:lstStyle/>
        <a:p>
          <a:r>
            <a:rPr lang="ru-RU" sz="1200" b="1" i="1" dirty="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 первом чтении:</a:t>
          </a:r>
        </a:p>
      </dgm:t>
    </dgm:pt>
    <dgm:pt modelId="{20B8284B-971A-453F-B686-910B7C1AC333}" type="parTrans" cxnId="{280F315F-B4CE-49D3-8CCE-AE4761AB2746}">
      <dgm:prSet/>
      <dgm:spPr/>
      <dgm:t>
        <a:bodyPr/>
        <a:lstStyle/>
        <a:p>
          <a:endParaRPr lang="ru-RU"/>
        </a:p>
      </dgm:t>
    </dgm:pt>
    <dgm:pt modelId="{76B4A5EB-4251-44F1-9DC9-FEFCB2875947}" type="sibTrans" cxnId="{280F315F-B4CE-49D3-8CCE-AE4761AB2746}">
      <dgm:prSet/>
      <dgm:spPr/>
      <dgm:t>
        <a:bodyPr/>
        <a:lstStyle/>
        <a:p>
          <a:endParaRPr lang="ru-RU"/>
        </a:p>
      </dgm:t>
    </dgm:pt>
    <dgm:pt modelId="{8A67FCD2-77BE-4819-AF68-3D14D42D07DE}">
      <dgm:prSet phldrT="[Текст]" custT="1"/>
      <dgm:spPr>
        <a:solidFill>
          <a:schemeClr val="accent2">
            <a:hueOff val="2340759"/>
            <a:satOff val="-2919"/>
            <a:lumOff val="686"/>
            <a:alpha val="95000"/>
          </a:schemeClr>
        </a:solidFill>
      </dgm:spPr>
      <dgm:t>
        <a:bodyPr/>
        <a:lstStyle/>
        <a:p>
          <a:r>
            <a:rPr lang="ru-RU" sz="1200" b="1" i="1" dirty="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во втором чтении</a:t>
          </a:r>
          <a:r>
            <a:rPr lang="ru-RU" sz="1200" i="1" dirty="0">
              <a:latin typeface="Times New Roman" pitchFamily="18" charset="0"/>
              <a:cs typeface="Times New Roman" pitchFamily="18" charset="0"/>
            </a:rPr>
            <a:t> – текстовые статьи решения, а также приложения к нему, устанавливающие:</a:t>
          </a:r>
        </a:p>
      </dgm:t>
    </dgm:pt>
    <dgm:pt modelId="{9028F300-92E5-496D-9B13-10A62D8D7F4B}" type="parTrans" cxnId="{0CF5BC55-22D7-407D-A236-3FBFDFD4F82D}">
      <dgm:prSet/>
      <dgm:spPr/>
      <dgm:t>
        <a:bodyPr/>
        <a:lstStyle/>
        <a:p>
          <a:endParaRPr lang="ru-RU"/>
        </a:p>
      </dgm:t>
    </dgm:pt>
    <dgm:pt modelId="{3A1DD36B-4B8C-4EF9-969D-4E5A7040432A}" type="sibTrans" cxnId="{0CF5BC55-22D7-407D-A236-3FBFDFD4F82D}">
      <dgm:prSet/>
      <dgm:spPr/>
      <dgm:t>
        <a:bodyPr/>
        <a:lstStyle/>
        <a:p>
          <a:endParaRPr lang="ru-RU"/>
        </a:p>
      </dgm:t>
    </dgm:pt>
    <dgm:pt modelId="{20DF5EFF-9F9D-4379-9A87-CEA24FBDFE89}">
      <dgm:prSet phldrT="[Текст]" custT="1"/>
      <dgm:spPr>
        <a:solidFill>
          <a:schemeClr val="accent2">
            <a:hueOff val="4681519"/>
            <a:satOff val="-5839"/>
            <a:lumOff val="1373"/>
            <a:alpha val="95000"/>
          </a:schemeClr>
        </a:solidFill>
      </dgm:spPr>
      <dgm:t>
        <a:bodyPr/>
        <a:lstStyle/>
        <a:p>
          <a:r>
            <a:rPr lang="ru-RU" sz="1200" b="1" i="1" dirty="0">
              <a:latin typeface="Times New Roman" pitchFamily="18" charset="0"/>
              <a:cs typeface="Times New Roman" pitchFamily="18" charset="0"/>
            </a:rPr>
            <a:t>Для рассмотрения в третьем чтении решение выносится на голосование в целом.</a:t>
          </a:r>
        </a:p>
      </dgm:t>
    </dgm:pt>
    <dgm:pt modelId="{8062B3AD-3A23-4C46-B8AD-0C851E7F8D01}" type="parTrans" cxnId="{387AB323-BCAF-4CE3-89AF-FA2933E56426}">
      <dgm:prSet/>
      <dgm:spPr/>
      <dgm:t>
        <a:bodyPr/>
        <a:lstStyle/>
        <a:p>
          <a:endParaRPr lang="ru-RU"/>
        </a:p>
      </dgm:t>
    </dgm:pt>
    <dgm:pt modelId="{CEA38DB3-231D-4A7F-B0E3-4462B1DC0303}" type="sibTrans" cxnId="{387AB323-BCAF-4CE3-89AF-FA2933E56426}">
      <dgm:prSet/>
      <dgm:spPr/>
      <dgm:t>
        <a:bodyPr/>
        <a:lstStyle/>
        <a:p>
          <a:endParaRPr lang="ru-RU"/>
        </a:p>
      </dgm:t>
    </dgm:pt>
    <dgm:pt modelId="{4A61FECF-7FB6-400A-959D-68F312C85950}">
      <dgm:prSet custT="1"/>
      <dgm:spPr>
        <a:solidFill>
          <a:schemeClr val="lt1">
            <a:hueOff val="0"/>
            <a:satOff val="0"/>
            <a:lumOff val="0"/>
            <a:alpha val="50000"/>
          </a:schemeClr>
        </a:solidFill>
      </dgm:spPr>
      <dgm:t>
        <a:bodyPr/>
        <a:lstStyle/>
        <a:p>
          <a:r>
            <a:rPr lang="ru-RU" sz="1000" dirty="0">
              <a:latin typeface="Times New Roman" pitchFamily="18" charset="0"/>
              <a:cs typeface="Times New Roman" pitchFamily="18" charset="0"/>
            </a:rPr>
            <a:t> </a:t>
          </a:r>
          <a:r>
            <a:rPr lang="ru-RU" sz="1200" i="1" dirty="0">
              <a:latin typeface="Times New Roman" pitchFamily="18" charset="0"/>
              <a:cs typeface="Times New Roman" pitchFamily="18" charset="0"/>
            </a:rPr>
            <a:t>общий объем доходов районного бюджета;</a:t>
          </a:r>
        </a:p>
      </dgm:t>
    </dgm:pt>
    <dgm:pt modelId="{4ECB3902-992F-41EC-A640-90D59058558D}" type="parTrans" cxnId="{4815F0BA-0370-4243-B9C4-B76C258164AF}">
      <dgm:prSet/>
      <dgm:spPr/>
      <dgm:t>
        <a:bodyPr/>
        <a:lstStyle/>
        <a:p>
          <a:endParaRPr lang="ru-RU"/>
        </a:p>
      </dgm:t>
    </dgm:pt>
    <dgm:pt modelId="{3F9EADCE-CF59-4B0C-9F38-D2931EEE42A2}" type="sibTrans" cxnId="{4815F0BA-0370-4243-B9C4-B76C258164AF}">
      <dgm:prSet/>
      <dgm:spPr/>
      <dgm:t>
        <a:bodyPr/>
        <a:lstStyle/>
        <a:p>
          <a:endParaRPr lang="ru-RU"/>
        </a:p>
      </dgm:t>
    </dgm:pt>
    <dgm:pt modelId="{60A05BD8-2274-405E-934F-87E94FE8EBE0}">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приложение к решению Соболевского муниципального района Камчатского края о районном бюджете на очередной финансовый год и плановый период, устанавливающее нормативы распределения доходов;</a:t>
          </a:r>
        </a:p>
      </dgm:t>
    </dgm:pt>
    <dgm:pt modelId="{D6002952-B5DB-4298-885E-B8C6CE1F8C0C}" type="parTrans" cxnId="{7A32C5DF-F73B-4F3E-8121-1640EB17D725}">
      <dgm:prSet/>
      <dgm:spPr/>
      <dgm:t>
        <a:bodyPr/>
        <a:lstStyle/>
        <a:p>
          <a:endParaRPr lang="ru-RU"/>
        </a:p>
      </dgm:t>
    </dgm:pt>
    <dgm:pt modelId="{C85D4D2D-77B1-4F19-8402-E8D86F21896F}" type="sibTrans" cxnId="{7A32C5DF-F73B-4F3E-8121-1640EB17D725}">
      <dgm:prSet/>
      <dgm:spPr/>
      <dgm:t>
        <a:bodyPr/>
        <a:lstStyle/>
        <a:p>
          <a:endParaRPr lang="ru-RU"/>
        </a:p>
      </dgm:t>
    </dgm:pt>
    <dgm:pt modelId="{77A7C1E8-EDA2-4AD0-859C-7AE5CD3030AA}">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общий объем расходов районного бюджета;</a:t>
          </a:r>
        </a:p>
      </dgm:t>
    </dgm:pt>
    <dgm:pt modelId="{AAB020B7-E549-4921-B907-4283C26DDA97}" type="parTrans" cxnId="{DA43F46E-C7E6-4B41-B68E-A44DB4A13B0C}">
      <dgm:prSet/>
      <dgm:spPr/>
      <dgm:t>
        <a:bodyPr/>
        <a:lstStyle/>
        <a:p>
          <a:endParaRPr lang="ru-RU"/>
        </a:p>
      </dgm:t>
    </dgm:pt>
    <dgm:pt modelId="{E6241623-730F-476C-A7BA-88546B808CD9}" type="sibTrans" cxnId="{DA43F46E-C7E6-4B41-B68E-A44DB4A13B0C}">
      <dgm:prSet/>
      <dgm:spPr/>
      <dgm:t>
        <a:bodyPr/>
        <a:lstStyle/>
        <a:p>
          <a:endParaRPr lang="ru-RU"/>
        </a:p>
      </dgm:t>
    </dgm:pt>
    <dgm:pt modelId="{113FA8BA-4CDF-4799-AEE1-FC6940FDBECC}">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верхний предел муниципального внутреннего долга Соболевского муниципального района Камчатского края;</a:t>
          </a:r>
        </a:p>
      </dgm:t>
    </dgm:pt>
    <dgm:pt modelId="{58F2B83D-8E8D-41EB-9282-679BCBE8D429}" type="parTrans" cxnId="{B063E3D3-862C-465E-AE15-1B82821E404B}">
      <dgm:prSet/>
      <dgm:spPr/>
      <dgm:t>
        <a:bodyPr/>
        <a:lstStyle/>
        <a:p>
          <a:endParaRPr lang="ru-RU"/>
        </a:p>
      </dgm:t>
    </dgm:pt>
    <dgm:pt modelId="{4D97514C-ABFA-41A5-A6D9-FA634AB41FCD}" type="sibTrans" cxnId="{B063E3D3-862C-465E-AE15-1B82821E404B}">
      <dgm:prSet/>
      <dgm:spPr/>
      <dgm:t>
        <a:bodyPr/>
        <a:lstStyle/>
        <a:p>
          <a:endParaRPr lang="ru-RU"/>
        </a:p>
      </dgm:t>
    </dgm:pt>
    <dgm:pt modelId="{3421FEC5-E6C6-4711-9ED1-320DC0FF02DC}">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нормативная величина Резервного фонда администрации Соболевского муниципального района Камчатского края;</a:t>
          </a:r>
        </a:p>
      </dgm:t>
    </dgm:pt>
    <dgm:pt modelId="{3B138DAE-1DDA-4922-A3D4-F8E367F82E52}" type="parTrans" cxnId="{E303B1F9-0122-4A62-A5DF-85DCDB0D8358}">
      <dgm:prSet/>
      <dgm:spPr/>
      <dgm:t>
        <a:bodyPr/>
        <a:lstStyle/>
        <a:p>
          <a:endParaRPr lang="ru-RU"/>
        </a:p>
      </dgm:t>
    </dgm:pt>
    <dgm:pt modelId="{810DC1DF-C3E4-487E-A531-8218AFB4944E}" type="sibTrans" cxnId="{E303B1F9-0122-4A62-A5DF-85DCDB0D8358}">
      <dgm:prSet/>
      <dgm:spPr/>
      <dgm:t>
        <a:bodyPr/>
        <a:lstStyle/>
        <a:p>
          <a:endParaRPr lang="ru-RU"/>
        </a:p>
      </dgm:t>
    </dgm:pt>
    <dgm:pt modelId="{D6C4D2E5-93A7-4327-ADC7-E869DFB0F1ED}">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дефицит (профицит) районного бюджета;</a:t>
          </a:r>
        </a:p>
      </dgm:t>
    </dgm:pt>
    <dgm:pt modelId="{996648CF-1A46-48DB-9B01-7CCC4D196CD5}" type="parTrans" cxnId="{5CBDF3B1-7125-489C-8484-2924F988121C}">
      <dgm:prSet/>
      <dgm:spPr/>
      <dgm:t>
        <a:bodyPr/>
        <a:lstStyle/>
        <a:p>
          <a:endParaRPr lang="ru-RU"/>
        </a:p>
      </dgm:t>
    </dgm:pt>
    <dgm:pt modelId="{2E88B680-22E5-4C40-A6A7-D8040A0D332C}" type="sibTrans" cxnId="{5CBDF3B1-7125-489C-8484-2924F988121C}">
      <dgm:prSet/>
      <dgm:spPr/>
      <dgm:t>
        <a:bodyPr/>
        <a:lstStyle/>
        <a:p>
          <a:endParaRPr lang="ru-RU"/>
        </a:p>
      </dgm:t>
    </dgm:pt>
    <dgm:pt modelId="{29448284-E310-46EE-8D02-8B6166D72230}">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условно утверждаемые расходы. </a:t>
          </a:r>
        </a:p>
      </dgm:t>
    </dgm:pt>
    <dgm:pt modelId="{17DC84D4-AB0C-4622-9508-C85EE15D14D7}" type="parTrans" cxnId="{BD7565D3-FEE4-493B-B80D-26AEDAC76BBD}">
      <dgm:prSet/>
      <dgm:spPr/>
      <dgm:t>
        <a:bodyPr/>
        <a:lstStyle/>
        <a:p>
          <a:endParaRPr lang="ru-RU"/>
        </a:p>
      </dgm:t>
    </dgm:pt>
    <dgm:pt modelId="{9D5B4C15-EE94-49BC-917D-61A14E7F1509}" type="sibTrans" cxnId="{BD7565D3-FEE4-493B-B80D-26AEDAC76BBD}">
      <dgm:prSet/>
      <dgm:spPr/>
      <dgm:t>
        <a:bodyPr/>
        <a:lstStyle/>
        <a:p>
          <a:endParaRPr lang="ru-RU"/>
        </a:p>
      </dgm:t>
    </dgm:pt>
    <dgm:pt modelId="{9A214C83-83D6-415F-B431-B70C7D6F70EB}">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перечень главных администраторов доходов районного бюджета;</a:t>
          </a:r>
        </a:p>
      </dgm:t>
    </dgm:pt>
    <dgm:pt modelId="{CB890DE3-6D6F-4542-96DE-2A56D98C527D}" type="parTrans" cxnId="{93769CB6-6C1C-4BDC-A223-12903F45028A}">
      <dgm:prSet/>
      <dgm:spPr/>
      <dgm:t>
        <a:bodyPr/>
        <a:lstStyle/>
        <a:p>
          <a:endParaRPr lang="ru-RU"/>
        </a:p>
      </dgm:t>
    </dgm:pt>
    <dgm:pt modelId="{6475E1F3-7F70-4708-8D93-2E2CD544CC56}" type="sibTrans" cxnId="{93769CB6-6C1C-4BDC-A223-12903F45028A}">
      <dgm:prSet/>
      <dgm:spPr/>
      <dgm:t>
        <a:bodyPr/>
        <a:lstStyle/>
        <a:p>
          <a:endParaRPr lang="ru-RU"/>
        </a:p>
      </dgm:t>
    </dgm:pt>
    <dgm:pt modelId="{0ED8F65F-7E69-4223-9914-2C7E020C6DE8}">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перечень главных администраторов источников финансирования дефицита районного бюджета;</a:t>
          </a:r>
        </a:p>
      </dgm:t>
    </dgm:pt>
    <dgm:pt modelId="{6BA385A8-D2AE-40D3-8CB1-351DB22403A7}" type="parTrans" cxnId="{7D76CFE7-4F55-4909-B446-F57C5C2E907C}">
      <dgm:prSet/>
      <dgm:spPr/>
      <dgm:t>
        <a:bodyPr/>
        <a:lstStyle/>
        <a:p>
          <a:endParaRPr lang="ru-RU"/>
        </a:p>
      </dgm:t>
    </dgm:pt>
    <dgm:pt modelId="{5F30A274-EFB7-4AD2-9AA0-F070E6859D64}" type="sibTrans" cxnId="{7D76CFE7-4F55-4909-B446-F57C5C2E907C}">
      <dgm:prSet/>
      <dgm:spPr/>
      <dgm:t>
        <a:bodyPr/>
        <a:lstStyle/>
        <a:p>
          <a:endParaRPr lang="ru-RU"/>
        </a:p>
      </dgm:t>
    </dgm:pt>
    <dgm:pt modelId="{3447CEA8-650F-4B04-81F9-92B0DCAE4669}">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бюджетные ассигнования (за исключением утвержденных в первом чтении условно утверждаемых (утвержденных) расходов) по разделам, подразделам, целевым статьям (муниципальным программам Соболевского муниципального района и непрограммным направлениям деятельности), группам видов расходов классификации расходов районного бюджета в пределах общего объема расходов районного бюджета, утвержденных в первом чтении;</a:t>
          </a:r>
        </a:p>
      </dgm:t>
    </dgm:pt>
    <dgm:pt modelId="{09345B2F-E9BE-46FF-8873-075F407EFDCA}" type="parTrans" cxnId="{6DD82C05-5443-434B-8A32-F3C9C06AAB9D}">
      <dgm:prSet/>
      <dgm:spPr/>
      <dgm:t>
        <a:bodyPr/>
        <a:lstStyle/>
        <a:p>
          <a:endParaRPr lang="ru-RU"/>
        </a:p>
      </dgm:t>
    </dgm:pt>
    <dgm:pt modelId="{7299ED03-BDAE-4E07-94EC-D6482FB738B4}" type="sibTrans" cxnId="{6DD82C05-5443-434B-8A32-F3C9C06AAB9D}">
      <dgm:prSet/>
      <dgm:spPr/>
      <dgm:t>
        <a:bodyPr/>
        <a:lstStyle/>
        <a:p>
          <a:endParaRPr lang="ru-RU"/>
        </a:p>
      </dgm:t>
    </dgm:pt>
    <dgm:pt modelId="{67F61886-A925-46D9-B1C1-B3534A44B35D}">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распределение между бюджетами сельских поселений Соболевского муниципального района межбюджетных трансфертов;</a:t>
          </a:r>
        </a:p>
      </dgm:t>
    </dgm:pt>
    <dgm:pt modelId="{9BF4C6DA-3EF5-4C2D-9995-C9AF07869115}" type="parTrans" cxnId="{82CB9010-BF29-4CA5-B585-D3347650806D}">
      <dgm:prSet/>
      <dgm:spPr/>
      <dgm:t>
        <a:bodyPr/>
        <a:lstStyle/>
        <a:p>
          <a:endParaRPr lang="ru-RU"/>
        </a:p>
      </dgm:t>
    </dgm:pt>
    <dgm:pt modelId="{3886B975-4517-42AD-8785-20334A7F1752}" type="sibTrans" cxnId="{82CB9010-BF29-4CA5-B585-D3347650806D}">
      <dgm:prSet/>
      <dgm:spPr/>
      <dgm:t>
        <a:bodyPr/>
        <a:lstStyle/>
        <a:p>
          <a:endParaRPr lang="ru-RU"/>
        </a:p>
      </dgm:t>
    </dgm:pt>
    <dgm:pt modelId="{DF3E86A5-69D0-49F1-BFF7-9F663152FFC4}">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программу муниципальных внутренних заимствований Соболевского муниципального района Камчатского края;</a:t>
          </a:r>
        </a:p>
      </dgm:t>
    </dgm:pt>
    <dgm:pt modelId="{C7BEC6D3-6AF7-4599-8473-322D59FD940B}" type="parTrans" cxnId="{D257CCED-C535-46EE-ABE8-A5070308E56C}">
      <dgm:prSet/>
      <dgm:spPr/>
      <dgm:t>
        <a:bodyPr/>
        <a:lstStyle/>
        <a:p>
          <a:endParaRPr lang="ru-RU"/>
        </a:p>
      </dgm:t>
    </dgm:pt>
    <dgm:pt modelId="{65593B29-36DB-4242-B85B-678C82B1EB2B}" type="sibTrans" cxnId="{D257CCED-C535-46EE-ABE8-A5070308E56C}">
      <dgm:prSet/>
      <dgm:spPr/>
      <dgm:t>
        <a:bodyPr/>
        <a:lstStyle/>
        <a:p>
          <a:endParaRPr lang="ru-RU"/>
        </a:p>
      </dgm:t>
    </dgm:pt>
    <dgm:pt modelId="{33F07FF7-4A60-48B0-9F05-CA055E54CFAE}">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программу муниципальных гарантий Соболевского муниципального района Камчатского края;</a:t>
          </a:r>
        </a:p>
      </dgm:t>
    </dgm:pt>
    <dgm:pt modelId="{5F2D7F6C-0892-46FE-AEAF-55BF6A7FECA9}" type="parTrans" cxnId="{8E2D250F-9F4F-434F-9342-C81FA52A5F87}">
      <dgm:prSet/>
      <dgm:spPr/>
      <dgm:t>
        <a:bodyPr/>
        <a:lstStyle/>
        <a:p>
          <a:endParaRPr lang="ru-RU"/>
        </a:p>
      </dgm:t>
    </dgm:pt>
    <dgm:pt modelId="{704C0604-0CFB-4F99-956E-DC8C67A51CE2}" type="sibTrans" cxnId="{8E2D250F-9F4F-434F-9342-C81FA52A5F87}">
      <dgm:prSet/>
      <dgm:spPr/>
      <dgm:t>
        <a:bodyPr/>
        <a:lstStyle/>
        <a:p>
          <a:endParaRPr lang="ru-RU"/>
        </a:p>
      </dgm:t>
    </dgm:pt>
    <dgm:pt modelId="{9CEBF372-7403-4341-A4E8-8A5C85D02B9F}">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источники финансирования дефицита бюджета;</a:t>
          </a:r>
        </a:p>
      </dgm:t>
    </dgm:pt>
    <dgm:pt modelId="{439DA06E-0838-4361-B282-DA327209CAD8}" type="parTrans" cxnId="{0E752811-DDB5-4AAA-920A-417ED52C2229}">
      <dgm:prSet/>
      <dgm:spPr/>
      <dgm:t>
        <a:bodyPr/>
        <a:lstStyle/>
        <a:p>
          <a:endParaRPr lang="ru-RU"/>
        </a:p>
      </dgm:t>
    </dgm:pt>
    <dgm:pt modelId="{32287D52-84EE-486C-9152-4190F9A84CCF}" type="sibTrans" cxnId="{0E752811-DDB5-4AAA-920A-417ED52C2229}">
      <dgm:prSet/>
      <dgm:spPr/>
      <dgm:t>
        <a:bodyPr/>
        <a:lstStyle/>
        <a:p>
          <a:endParaRPr lang="ru-RU"/>
        </a:p>
      </dgm:t>
    </dgm:pt>
    <dgm:pt modelId="{6B5A4B07-F5F0-4F27-A1A6-DED02B49AC3A}">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перечень муниципальных программ Соболевского муниципального района с указанием бюджетных ассигнований, направленных на  финансовое обеспечение указанных программ. </a:t>
          </a:r>
        </a:p>
      </dgm:t>
    </dgm:pt>
    <dgm:pt modelId="{461160D6-6C12-4B94-BBD1-7E84C763F73D}" type="parTrans" cxnId="{7EE5B03C-85C0-4CBD-93E9-4F9FFE5D57E2}">
      <dgm:prSet/>
      <dgm:spPr/>
      <dgm:t>
        <a:bodyPr/>
        <a:lstStyle/>
        <a:p>
          <a:endParaRPr lang="ru-RU"/>
        </a:p>
      </dgm:t>
    </dgm:pt>
    <dgm:pt modelId="{8467AFF1-32F9-4CE3-8EBE-6C058AB17385}" type="sibTrans" cxnId="{7EE5B03C-85C0-4CBD-93E9-4F9FFE5D57E2}">
      <dgm:prSet/>
      <dgm:spPr/>
      <dgm:t>
        <a:bodyPr/>
        <a:lstStyle/>
        <a:p>
          <a:endParaRPr lang="ru-RU"/>
        </a:p>
      </dgm:t>
    </dgm:pt>
    <dgm:pt modelId="{BD0DBB82-8DB6-41CD-9714-EF76DA7908BF}" type="pres">
      <dgm:prSet presAssocID="{9645550D-EB73-4247-99A5-77AEE65A1109}" presName="linear" presStyleCnt="0">
        <dgm:presLayoutVars>
          <dgm:dir/>
          <dgm:animLvl val="lvl"/>
          <dgm:resizeHandles val="exact"/>
        </dgm:presLayoutVars>
      </dgm:prSet>
      <dgm:spPr/>
    </dgm:pt>
    <dgm:pt modelId="{F81DF725-DE0F-4CFE-AD85-BCB5384AA48F}" type="pres">
      <dgm:prSet presAssocID="{AC671B87-4F0C-4D21-B4EC-3E7572D4816F}" presName="parentLin" presStyleCnt="0"/>
      <dgm:spPr/>
    </dgm:pt>
    <dgm:pt modelId="{BCD54BA7-C788-476D-BE01-C17BF529B22E}" type="pres">
      <dgm:prSet presAssocID="{AC671B87-4F0C-4D21-B4EC-3E7572D4816F}" presName="parentLeftMargin" presStyleLbl="node1" presStyleIdx="0" presStyleCnt="3"/>
      <dgm:spPr/>
    </dgm:pt>
    <dgm:pt modelId="{9EC09DDE-1B04-46B6-9067-220112BFC48D}" type="pres">
      <dgm:prSet presAssocID="{AC671B87-4F0C-4D21-B4EC-3E7572D4816F}" presName="parentText" presStyleLbl="node1" presStyleIdx="0" presStyleCnt="3" custScaleY="32554" custLinFactNeighborX="-84127" custLinFactNeighborY="-26530">
        <dgm:presLayoutVars>
          <dgm:chMax val="0"/>
          <dgm:bulletEnabled val="1"/>
        </dgm:presLayoutVars>
      </dgm:prSet>
      <dgm:spPr/>
    </dgm:pt>
    <dgm:pt modelId="{F1144073-F41F-4168-89A4-C808DBF37BDD}" type="pres">
      <dgm:prSet presAssocID="{AC671B87-4F0C-4D21-B4EC-3E7572D4816F}" presName="negativeSpace" presStyleCnt="0"/>
      <dgm:spPr/>
    </dgm:pt>
    <dgm:pt modelId="{2937BF22-30AB-460C-90F6-E67E8A308882}" type="pres">
      <dgm:prSet presAssocID="{AC671B87-4F0C-4D21-B4EC-3E7572D4816F}" presName="childText" presStyleLbl="conFgAcc1" presStyleIdx="0" presStyleCnt="3" custScaleY="62117" custLinFactNeighborX="391" custLinFactNeighborY="66700">
        <dgm:presLayoutVars>
          <dgm:bulletEnabled val="1"/>
        </dgm:presLayoutVars>
      </dgm:prSet>
      <dgm:spPr/>
    </dgm:pt>
    <dgm:pt modelId="{38DA92A7-C891-4C38-9306-528313B9C3CD}" type="pres">
      <dgm:prSet presAssocID="{76B4A5EB-4251-44F1-9DC9-FEFCB2875947}" presName="spaceBetweenRectangles" presStyleCnt="0"/>
      <dgm:spPr/>
    </dgm:pt>
    <dgm:pt modelId="{A54BDEA2-EEE5-4A4E-961E-D94FEA928EB6}" type="pres">
      <dgm:prSet presAssocID="{8A67FCD2-77BE-4819-AF68-3D14D42D07DE}" presName="parentLin" presStyleCnt="0"/>
      <dgm:spPr/>
    </dgm:pt>
    <dgm:pt modelId="{59C3F5B1-2383-4434-993F-645855244E7C}" type="pres">
      <dgm:prSet presAssocID="{8A67FCD2-77BE-4819-AF68-3D14D42D07DE}" presName="parentLeftMargin" presStyleLbl="node1" presStyleIdx="0" presStyleCnt="3"/>
      <dgm:spPr/>
    </dgm:pt>
    <dgm:pt modelId="{AB0B00FF-ABD4-4BC8-A1E5-56D8F1B69906}" type="pres">
      <dgm:prSet presAssocID="{8A67FCD2-77BE-4819-AF68-3D14D42D07DE}" presName="parentText" presStyleLbl="node1" presStyleIdx="1" presStyleCnt="3" custScaleX="99547" custScaleY="34517" custLinFactNeighborX="-84127" custLinFactNeighborY="-9072">
        <dgm:presLayoutVars>
          <dgm:chMax val="0"/>
          <dgm:bulletEnabled val="1"/>
        </dgm:presLayoutVars>
      </dgm:prSet>
      <dgm:spPr/>
    </dgm:pt>
    <dgm:pt modelId="{71D78758-A61A-487A-B4C9-0023C226C3E8}" type="pres">
      <dgm:prSet presAssocID="{8A67FCD2-77BE-4819-AF68-3D14D42D07DE}" presName="negativeSpace" presStyleCnt="0"/>
      <dgm:spPr/>
    </dgm:pt>
    <dgm:pt modelId="{A235255E-D935-49A9-8FED-513307218160}" type="pres">
      <dgm:prSet presAssocID="{8A67FCD2-77BE-4819-AF68-3D14D42D07DE}" presName="childText" presStyleLbl="conFgAcc1" presStyleIdx="1" presStyleCnt="3" custScaleY="71285" custLinFactY="5419" custLinFactNeighborX="306" custLinFactNeighborY="100000">
        <dgm:presLayoutVars>
          <dgm:bulletEnabled val="1"/>
        </dgm:presLayoutVars>
      </dgm:prSet>
      <dgm:spPr/>
    </dgm:pt>
    <dgm:pt modelId="{7078CB4D-C1C3-4BDD-90E8-F97299D885BD}" type="pres">
      <dgm:prSet presAssocID="{3A1DD36B-4B8C-4EF9-969D-4E5A7040432A}" presName="spaceBetweenRectangles" presStyleCnt="0"/>
      <dgm:spPr/>
    </dgm:pt>
    <dgm:pt modelId="{238CB0B9-F4F3-4E76-A55D-EA84AC999914}" type="pres">
      <dgm:prSet presAssocID="{20DF5EFF-9F9D-4379-9A87-CEA24FBDFE89}" presName="parentLin" presStyleCnt="0"/>
      <dgm:spPr/>
    </dgm:pt>
    <dgm:pt modelId="{A47B2C5A-4451-4863-9D3A-123645D14BAE}" type="pres">
      <dgm:prSet presAssocID="{20DF5EFF-9F9D-4379-9A87-CEA24FBDFE89}" presName="parentLeftMargin" presStyleLbl="node1" presStyleIdx="1" presStyleCnt="3"/>
      <dgm:spPr/>
    </dgm:pt>
    <dgm:pt modelId="{AE0CFEAD-146B-4E63-AED5-08F6983E7392}" type="pres">
      <dgm:prSet presAssocID="{20DF5EFF-9F9D-4379-9A87-CEA24FBDFE89}" presName="parentText" presStyleLbl="node1" presStyleIdx="2" presStyleCnt="3" custScaleY="22046" custLinFactNeighborX="-84127" custLinFactNeighborY="12506">
        <dgm:presLayoutVars>
          <dgm:chMax val="0"/>
          <dgm:bulletEnabled val="1"/>
        </dgm:presLayoutVars>
      </dgm:prSet>
      <dgm:spPr/>
    </dgm:pt>
    <dgm:pt modelId="{7E48C7BA-FF49-4635-BDBE-DBA177BF6BF4}" type="pres">
      <dgm:prSet presAssocID="{20DF5EFF-9F9D-4379-9A87-CEA24FBDFE89}" presName="negativeSpace" presStyleCnt="0"/>
      <dgm:spPr/>
    </dgm:pt>
    <dgm:pt modelId="{B093F3F8-9D86-4917-A3CF-B5053F084F0D}" type="pres">
      <dgm:prSet presAssocID="{20DF5EFF-9F9D-4379-9A87-CEA24FBDFE89}" presName="childText" presStyleLbl="conFgAcc1" presStyleIdx="2" presStyleCnt="3" custScaleY="14963" custLinFactY="4726" custLinFactNeighborX="391" custLinFactNeighborY="100000">
        <dgm:presLayoutVars>
          <dgm:bulletEnabled val="1"/>
        </dgm:presLayoutVars>
      </dgm:prSet>
      <dgm:spPr>
        <a:solidFill>
          <a:schemeClr val="lt1">
            <a:hueOff val="0"/>
            <a:satOff val="0"/>
            <a:lumOff val="0"/>
            <a:alpha val="50000"/>
          </a:schemeClr>
        </a:solidFill>
      </dgm:spPr>
    </dgm:pt>
  </dgm:ptLst>
  <dgm:cxnLst>
    <dgm:cxn modelId="{3AAF6C03-FB46-4366-94E1-AFC6807067A0}" type="presOf" srcId="{67F61886-A925-46D9-B1C1-B3534A44B35D}" destId="{A235255E-D935-49A9-8FED-513307218160}" srcOrd="0" destOrd="3" presId="urn:microsoft.com/office/officeart/2005/8/layout/list1"/>
    <dgm:cxn modelId="{6DD82C05-5443-434B-8A32-F3C9C06AAB9D}" srcId="{8A67FCD2-77BE-4819-AF68-3D14D42D07DE}" destId="{3447CEA8-650F-4B04-81F9-92B0DCAE4669}" srcOrd="2" destOrd="0" parTransId="{09345B2F-E9BE-46FF-8873-075F407EFDCA}" sibTransId="{7299ED03-BDAE-4E07-94EC-D6482FB738B4}"/>
    <dgm:cxn modelId="{8B25F60A-164D-439A-9CDF-288B0DBBF264}" type="presOf" srcId="{3421FEC5-E6C6-4711-9ED1-320DC0FF02DC}" destId="{2937BF22-30AB-460C-90F6-E67E8A308882}" srcOrd="0" destOrd="4" presId="urn:microsoft.com/office/officeart/2005/8/layout/list1"/>
    <dgm:cxn modelId="{8E2D250F-9F4F-434F-9342-C81FA52A5F87}" srcId="{8A67FCD2-77BE-4819-AF68-3D14D42D07DE}" destId="{33F07FF7-4A60-48B0-9F05-CA055E54CFAE}" srcOrd="5" destOrd="0" parTransId="{5F2D7F6C-0892-46FE-AEAF-55BF6A7FECA9}" sibTransId="{704C0604-0CFB-4F99-956E-DC8C67A51CE2}"/>
    <dgm:cxn modelId="{82CB9010-BF29-4CA5-B585-D3347650806D}" srcId="{8A67FCD2-77BE-4819-AF68-3D14D42D07DE}" destId="{67F61886-A925-46D9-B1C1-B3534A44B35D}" srcOrd="3" destOrd="0" parTransId="{9BF4C6DA-3EF5-4C2D-9995-C9AF07869115}" sibTransId="{3886B975-4517-42AD-8785-20334A7F1752}"/>
    <dgm:cxn modelId="{0E752811-DDB5-4AAA-920A-417ED52C2229}" srcId="{8A67FCD2-77BE-4819-AF68-3D14D42D07DE}" destId="{9CEBF372-7403-4341-A4E8-8A5C85D02B9F}" srcOrd="6" destOrd="0" parTransId="{439DA06E-0838-4361-B282-DA327209CAD8}" sibTransId="{32287D52-84EE-486C-9152-4190F9A84CCF}"/>
    <dgm:cxn modelId="{24AA9D19-B393-4A08-8684-82EB2AB9AE20}" type="presOf" srcId="{20DF5EFF-9F9D-4379-9A87-CEA24FBDFE89}" destId="{A47B2C5A-4451-4863-9D3A-123645D14BAE}" srcOrd="0" destOrd="0" presId="urn:microsoft.com/office/officeart/2005/8/layout/list1"/>
    <dgm:cxn modelId="{4DF9E11F-18D6-4615-A205-CF4EB0246B7E}" type="presOf" srcId="{77A7C1E8-EDA2-4AD0-859C-7AE5CD3030AA}" destId="{2937BF22-30AB-460C-90F6-E67E8A308882}" srcOrd="0" destOrd="2" presId="urn:microsoft.com/office/officeart/2005/8/layout/list1"/>
    <dgm:cxn modelId="{387AB323-BCAF-4CE3-89AF-FA2933E56426}" srcId="{9645550D-EB73-4247-99A5-77AEE65A1109}" destId="{20DF5EFF-9F9D-4379-9A87-CEA24FBDFE89}" srcOrd="2" destOrd="0" parTransId="{8062B3AD-3A23-4C46-B8AD-0C851E7F8D01}" sibTransId="{CEA38DB3-231D-4A7F-B0E3-4462B1DC0303}"/>
    <dgm:cxn modelId="{58516F30-901C-44F3-9386-CD8D05517126}" type="presOf" srcId="{8A67FCD2-77BE-4819-AF68-3D14D42D07DE}" destId="{AB0B00FF-ABD4-4BC8-A1E5-56D8F1B69906}" srcOrd="1" destOrd="0" presId="urn:microsoft.com/office/officeart/2005/8/layout/list1"/>
    <dgm:cxn modelId="{7EE5B03C-85C0-4CBD-93E9-4F9FFE5D57E2}" srcId="{8A67FCD2-77BE-4819-AF68-3D14D42D07DE}" destId="{6B5A4B07-F5F0-4F27-A1A6-DED02B49AC3A}" srcOrd="7" destOrd="0" parTransId="{461160D6-6C12-4B94-BBD1-7E84C763F73D}" sibTransId="{8467AFF1-32F9-4CE3-8EBE-6C058AB17385}"/>
    <dgm:cxn modelId="{280F315F-B4CE-49D3-8CCE-AE4761AB2746}" srcId="{9645550D-EB73-4247-99A5-77AEE65A1109}" destId="{AC671B87-4F0C-4D21-B4EC-3E7572D4816F}" srcOrd="0" destOrd="0" parTransId="{20B8284B-971A-453F-B686-910B7C1AC333}" sibTransId="{76B4A5EB-4251-44F1-9DC9-FEFCB2875947}"/>
    <dgm:cxn modelId="{025F2E6A-E6CE-440E-AFED-AFA3FB4E1AEC}" type="presOf" srcId="{60A05BD8-2274-405E-934F-87E94FE8EBE0}" destId="{2937BF22-30AB-460C-90F6-E67E8A308882}" srcOrd="0" destOrd="1" presId="urn:microsoft.com/office/officeart/2005/8/layout/list1"/>
    <dgm:cxn modelId="{DA43F46E-C7E6-4B41-B68E-A44DB4A13B0C}" srcId="{AC671B87-4F0C-4D21-B4EC-3E7572D4816F}" destId="{77A7C1E8-EDA2-4AD0-859C-7AE5CD3030AA}" srcOrd="2" destOrd="0" parTransId="{AAB020B7-E549-4921-B907-4283C26DDA97}" sibTransId="{E6241623-730F-476C-A7BA-88546B808CD9}"/>
    <dgm:cxn modelId="{42A7BA75-C884-413E-BB97-18F73DABD941}" type="presOf" srcId="{33F07FF7-4A60-48B0-9F05-CA055E54CFAE}" destId="{A235255E-D935-49A9-8FED-513307218160}" srcOrd="0" destOrd="5" presId="urn:microsoft.com/office/officeart/2005/8/layout/list1"/>
    <dgm:cxn modelId="{0CF5BC55-22D7-407D-A236-3FBFDFD4F82D}" srcId="{9645550D-EB73-4247-99A5-77AEE65A1109}" destId="{8A67FCD2-77BE-4819-AF68-3D14D42D07DE}" srcOrd="1" destOrd="0" parTransId="{9028F300-92E5-496D-9B13-10A62D8D7F4B}" sibTransId="{3A1DD36B-4B8C-4EF9-969D-4E5A7040432A}"/>
    <dgm:cxn modelId="{EC5CA677-046E-43C5-AEAA-F513F5F99F0D}" type="presOf" srcId="{8A67FCD2-77BE-4819-AF68-3D14D42D07DE}" destId="{59C3F5B1-2383-4434-993F-645855244E7C}" srcOrd="0" destOrd="0" presId="urn:microsoft.com/office/officeart/2005/8/layout/list1"/>
    <dgm:cxn modelId="{0CE4D57E-636C-4F02-939B-12783FD19FF1}" type="presOf" srcId="{6B5A4B07-F5F0-4F27-A1A6-DED02B49AC3A}" destId="{A235255E-D935-49A9-8FED-513307218160}" srcOrd="0" destOrd="7" presId="urn:microsoft.com/office/officeart/2005/8/layout/list1"/>
    <dgm:cxn modelId="{DF47348E-4AB6-4322-967E-86181818C72A}" type="presOf" srcId="{3447CEA8-650F-4B04-81F9-92B0DCAE4669}" destId="{A235255E-D935-49A9-8FED-513307218160}" srcOrd="0" destOrd="2" presId="urn:microsoft.com/office/officeart/2005/8/layout/list1"/>
    <dgm:cxn modelId="{9248049C-FD4E-431D-90F5-3EDE8B4A5B09}" type="presOf" srcId="{113FA8BA-4CDF-4799-AEE1-FC6940FDBECC}" destId="{2937BF22-30AB-460C-90F6-E67E8A308882}" srcOrd="0" destOrd="3" presId="urn:microsoft.com/office/officeart/2005/8/layout/list1"/>
    <dgm:cxn modelId="{B40825A6-EBD0-4053-B5A2-F8DC23A1FC89}" type="presOf" srcId="{AC671B87-4F0C-4D21-B4EC-3E7572D4816F}" destId="{9EC09DDE-1B04-46B6-9067-220112BFC48D}" srcOrd="1" destOrd="0" presId="urn:microsoft.com/office/officeart/2005/8/layout/list1"/>
    <dgm:cxn modelId="{BAE570AF-66D4-44A9-9ABD-D6F9B3EE0BC2}" type="presOf" srcId="{DF3E86A5-69D0-49F1-BFF7-9F663152FFC4}" destId="{A235255E-D935-49A9-8FED-513307218160}" srcOrd="0" destOrd="4" presId="urn:microsoft.com/office/officeart/2005/8/layout/list1"/>
    <dgm:cxn modelId="{AB5172AF-803C-43E0-AB5D-ADB852306CBF}" type="presOf" srcId="{AC671B87-4F0C-4D21-B4EC-3E7572D4816F}" destId="{BCD54BA7-C788-476D-BE01-C17BF529B22E}" srcOrd="0" destOrd="0" presId="urn:microsoft.com/office/officeart/2005/8/layout/list1"/>
    <dgm:cxn modelId="{5CBDF3B1-7125-489C-8484-2924F988121C}" srcId="{AC671B87-4F0C-4D21-B4EC-3E7572D4816F}" destId="{D6C4D2E5-93A7-4327-ADC7-E869DFB0F1ED}" srcOrd="5" destOrd="0" parTransId="{996648CF-1A46-48DB-9B01-7CCC4D196CD5}" sibTransId="{2E88B680-22E5-4C40-A6A7-D8040A0D332C}"/>
    <dgm:cxn modelId="{93769CB6-6C1C-4BDC-A223-12903F45028A}" srcId="{8A67FCD2-77BE-4819-AF68-3D14D42D07DE}" destId="{9A214C83-83D6-415F-B431-B70C7D6F70EB}" srcOrd="0" destOrd="0" parTransId="{CB890DE3-6D6F-4542-96DE-2A56D98C527D}" sibTransId="{6475E1F3-7F70-4708-8D93-2E2CD544CC56}"/>
    <dgm:cxn modelId="{4815F0BA-0370-4243-B9C4-B76C258164AF}" srcId="{AC671B87-4F0C-4D21-B4EC-3E7572D4816F}" destId="{4A61FECF-7FB6-400A-959D-68F312C85950}" srcOrd="0" destOrd="0" parTransId="{4ECB3902-992F-41EC-A640-90D59058558D}" sibTransId="{3F9EADCE-CF59-4B0C-9F38-D2931EEE42A2}"/>
    <dgm:cxn modelId="{63F1DCC8-3C4E-4B2F-84B1-F6AC9AA11EDC}" type="presOf" srcId="{D6C4D2E5-93A7-4327-ADC7-E869DFB0F1ED}" destId="{2937BF22-30AB-460C-90F6-E67E8A308882}" srcOrd="0" destOrd="5" presId="urn:microsoft.com/office/officeart/2005/8/layout/list1"/>
    <dgm:cxn modelId="{1B5E75D0-2512-4117-BBBF-6D5258DBF9C2}" type="presOf" srcId="{9CEBF372-7403-4341-A4E8-8A5C85D02B9F}" destId="{A235255E-D935-49A9-8FED-513307218160}" srcOrd="0" destOrd="6" presId="urn:microsoft.com/office/officeart/2005/8/layout/list1"/>
    <dgm:cxn modelId="{BD7565D3-FEE4-493B-B80D-26AEDAC76BBD}" srcId="{AC671B87-4F0C-4D21-B4EC-3E7572D4816F}" destId="{29448284-E310-46EE-8D02-8B6166D72230}" srcOrd="6" destOrd="0" parTransId="{17DC84D4-AB0C-4622-9508-C85EE15D14D7}" sibTransId="{9D5B4C15-EE94-49BC-917D-61A14E7F1509}"/>
    <dgm:cxn modelId="{B063E3D3-862C-465E-AE15-1B82821E404B}" srcId="{AC671B87-4F0C-4D21-B4EC-3E7572D4816F}" destId="{113FA8BA-4CDF-4799-AEE1-FC6940FDBECC}" srcOrd="3" destOrd="0" parTransId="{58F2B83D-8E8D-41EB-9282-679BCBE8D429}" sibTransId="{4D97514C-ABFA-41A5-A6D9-FA634AB41FCD}"/>
    <dgm:cxn modelId="{939B53DF-EA8E-40C0-9E09-599A46347188}" type="presOf" srcId="{29448284-E310-46EE-8D02-8B6166D72230}" destId="{2937BF22-30AB-460C-90F6-E67E8A308882}" srcOrd="0" destOrd="6" presId="urn:microsoft.com/office/officeart/2005/8/layout/list1"/>
    <dgm:cxn modelId="{7A32C5DF-F73B-4F3E-8121-1640EB17D725}" srcId="{AC671B87-4F0C-4D21-B4EC-3E7572D4816F}" destId="{60A05BD8-2274-405E-934F-87E94FE8EBE0}" srcOrd="1" destOrd="0" parTransId="{D6002952-B5DB-4298-885E-B8C6CE1F8C0C}" sibTransId="{C85D4D2D-77B1-4F19-8402-E8D86F21896F}"/>
    <dgm:cxn modelId="{3E8578E7-5EDA-435F-82BA-81908205B0D0}" type="presOf" srcId="{9645550D-EB73-4247-99A5-77AEE65A1109}" destId="{BD0DBB82-8DB6-41CD-9714-EF76DA7908BF}" srcOrd="0" destOrd="0" presId="urn:microsoft.com/office/officeart/2005/8/layout/list1"/>
    <dgm:cxn modelId="{7D76CFE7-4F55-4909-B446-F57C5C2E907C}" srcId="{8A67FCD2-77BE-4819-AF68-3D14D42D07DE}" destId="{0ED8F65F-7E69-4223-9914-2C7E020C6DE8}" srcOrd="1" destOrd="0" parTransId="{6BA385A8-D2AE-40D3-8CB1-351DB22403A7}" sibTransId="{5F30A274-EFB7-4AD2-9AA0-F070E6859D64}"/>
    <dgm:cxn modelId="{95A236E8-C2DF-404E-B5D9-C41E5873718A}" type="presOf" srcId="{9A214C83-83D6-415F-B431-B70C7D6F70EB}" destId="{A235255E-D935-49A9-8FED-513307218160}" srcOrd="0" destOrd="0" presId="urn:microsoft.com/office/officeart/2005/8/layout/list1"/>
    <dgm:cxn modelId="{D257CCED-C535-46EE-ABE8-A5070308E56C}" srcId="{8A67FCD2-77BE-4819-AF68-3D14D42D07DE}" destId="{DF3E86A5-69D0-49F1-BFF7-9F663152FFC4}" srcOrd="4" destOrd="0" parTransId="{C7BEC6D3-6AF7-4599-8473-322D59FD940B}" sibTransId="{65593B29-36DB-4242-B85B-678C82B1EB2B}"/>
    <dgm:cxn modelId="{1D7A25F0-C6D3-4186-9433-1EB270E2331F}" type="presOf" srcId="{4A61FECF-7FB6-400A-959D-68F312C85950}" destId="{2937BF22-30AB-460C-90F6-E67E8A308882}" srcOrd="0" destOrd="0" presId="urn:microsoft.com/office/officeart/2005/8/layout/list1"/>
    <dgm:cxn modelId="{A0C696F4-99C7-4A81-97C6-FFDBC1EBF409}" type="presOf" srcId="{20DF5EFF-9F9D-4379-9A87-CEA24FBDFE89}" destId="{AE0CFEAD-146B-4E63-AED5-08F6983E7392}" srcOrd="1" destOrd="0" presId="urn:microsoft.com/office/officeart/2005/8/layout/list1"/>
    <dgm:cxn modelId="{EF087AF9-0063-48A8-AC47-F840C1366733}" type="presOf" srcId="{0ED8F65F-7E69-4223-9914-2C7E020C6DE8}" destId="{A235255E-D935-49A9-8FED-513307218160}" srcOrd="0" destOrd="1" presId="urn:microsoft.com/office/officeart/2005/8/layout/list1"/>
    <dgm:cxn modelId="{E303B1F9-0122-4A62-A5DF-85DCDB0D8358}" srcId="{AC671B87-4F0C-4D21-B4EC-3E7572D4816F}" destId="{3421FEC5-E6C6-4711-9ED1-320DC0FF02DC}" srcOrd="4" destOrd="0" parTransId="{3B138DAE-1DDA-4922-A3D4-F8E367F82E52}" sibTransId="{810DC1DF-C3E4-487E-A531-8218AFB4944E}"/>
    <dgm:cxn modelId="{42BCBF87-6669-4D0D-AA66-4F6F0810E5B3}" type="presParOf" srcId="{BD0DBB82-8DB6-41CD-9714-EF76DA7908BF}" destId="{F81DF725-DE0F-4CFE-AD85-BCB5384AA48F}" srcOrd="0" destOrd="0" presId="urn:microsoft.com/office/officeart/2005/8/layout/list1"/>
    <dgm:cxn modelId="{E2212D39-D35D-44F2-AC9D-594D2577A05B}" type="presParOf" srcId="{F81DF725-DE0F-4CFE-AD85-BCB5384AA48F}" destId="{BCD54BA7-C788-476D-BE01-C17BF529B22E}" srcOrd="0" destOrd="0" presId="urn:microsoft.com/office/officeart/2005/8/layout/list1"/>
    <dgm:cxn modelId="{7C60DF9F-5E1D-4CC4-8CE4-1FB0C6085A49}" type="presParOf" srcId="{F81DF725-DE0F-4CFE-AD85-BCB5384AA48F}" destId="{9EC09DDE-1B04-46B6-9067-220112BFC48D}" srcOrd="1" destOrd="0" presId="urn:microsoft.com/office/officeart/2005/8/layout/list1"/>
    <dgm:cxn modelId="{C4E18A56-7314-4933-BBD1-6D2755523FB4}" type="presParOf" srcId="{BD0DBB82-8DB6-41CD-9714-EF76DA7908BF}" destId="{F1144073-F41F-4168-89A4-C808DBF37BDD}" srcOrd="1" destOrd="0" presId="urn:microsoft.com/office/officeart/2005/8/layout/list1"/>
    <dgm:cxn modelId="{AFE8AA41-1483-4D3F-8850-AF5A18C03F50}" type="presParOf" srcId="{BD0DBB82-8DB6-41CD-9714-EF76DA7908BF}" destId="{2937BF22-30AB-460C-90F6-E67E8A308882}" srcOrd="2" destOrd="0" presId="urn:microsoft.com/office/officeart/2005/8/layout/list1"/>
    <dgm:cxn modelId="{2E53397C-2740-450F-BD7A-AE70E67FD136}" type="presParOf" srcId="{BD0DBB82-8DB6-41CD-9714-EF76DA7908BF}" destId="{38DA92A7-C891-4C38-9306-528313B9C3CD}" srcOrd="3" destOrd="0" presId="urn:microsoft.com/office/officeart/2005/8/layout/list1"/>
    <dgm:cxn modelId="{46AB2A08-7F8A-4B14-A4A1-27E9D0A8CB36}" type="presParOf" srcId="{BD0DBB82-8DB6-41CD-9714-EF76DA7908BF}" destId="{A54BDEA2-EEE5-4A4E-961E-D94FEA928EB6}" srcOrd="4" destOrd="0" presId="urn:microsoft.com/office/officeart/2005/8/layout/list1"/>
    <dgm:cxn modelId="{228FE720-D32D-48CB-883E-397FE34D15D2}" type="presParOf" srcId="{A54BDEA2-EEE5-4A4E-961E-D94FEA928EB6}" destId="{59C3F5B1-2383-4434-993F-645855244E7C}" srcOrd="0" destOrd="0" presId="urn:microsoft.com/office/officeart/2005/8/layout/list1"/>
    <dgm:cxn modelId="{19757056-A815-49C6-961C-5495B79DB497}" type="presParOf" srcId="{A54BDEA2-EEE5-4A4E-961E-D94FEA928EB6}" destId="{AB0B00FF-ABD4-4BC8-A1E5-56D8F1B69906}" srcOrd="1" destOrd="0" presId="urn:microsoft.com/office/officeart/2005/8/layout/list1"/>
    <dgm:cxn modelId="{7016FC44-A6A0-462D-8156-BE5831923418}" type="presParOf" srcId="{BD0DBB82-8DB6-41CD-9714-EF76DA7908BF}" destId="{71D78758-A61A-487A-B4C9-0023C226C3E8}" srcOrd="5" destOrd="0" presId="urn:microsoft.com/office/officeart/2005/8/layout/list1"/>
    <dgm:cxn modelId="{7B2017CA-516B-414B-A964-C1E62A74C785}" type="presParOf" srcId="{BD0DBB82-8DB6-41CD-9714-EF76DA7908BF}" destId="{A235255E-D935-49A9-8FED-513307218160}" srcOrd="6" destOrd="0" presId="urn:microsoft.com/office/officeart/2005/8/layout/list1"/>
    <dgm:cxn modelId="{8072F905-9804-41E8-87BD-ABD04A43536A}" type="presParOf" srcId="{BD0DBB82-8DB6-41CD-9714-EF76DA7908BF}" destId="{7078CB4D-C1C3-4BDD-90E8-F97299D885BD}" srcOrd="7" destOrd="0" presId="urn:microsoft.com/office/officeart/2005/8/layout/list1"/>
    <dgm:cxn modelId="{452FC7CB-CF8D-40B1-B413-86609EA437C1}" type="presParOf" srcId="{BD0DBB82-8DB6-41CD-9714-EF76DA7908BF}" destId="{238CB0B9-F4F3-4E76-A55D-EA84AC999914}" srcOrd="8" destOrd="0" presId="urn:microsoft.com/office/officeart/2005/8/layout/list1"/>
    <dgm:cxn modelId="{38B8D86A-2A7F-4B93-BED9-F198C26637C8}" type="presParOf" srcId="{238CB0B9-F4F3-4E76-A55D-EA84AC999914}" destId="{A47B2C5A-4451-4863-9D3A-123645D14BAE}" srcOrd="0" destOrd="0" presId="urn:microsoft.com/office/officeart/2005/8/layout/list1"/>
    <dgm:cxn modelId="{E67185FB-ABBB-44BA-A401-BE1E5C22857C}" type="presParOf" srcId="{238CB0B9-F4F3-4E76-A55D-EA84AC999914}" destId="{AE0CFEAD-146B-4E63-AED5-08F6983E7392}" srcOrd="1" destOrd="0" presId="urn:microsoft.com/office/officeart/2005/8/layout/list1"/>
    <dgm:cxn modelId="{C488FFDB-6F17-4F5D-AEEC-B3EB6953FD2F}" type="presParOf" srcId="{BD0DBB82-8DB6-41CD-9714-EF76DA7908BF}" destId="{7E48C7BA-FF49-4635-BDBE-DBA177BF6BF4}" srcOrd="9" destOrd="0" presId="urn:microsoft.com/office/officeart/2005/8/layout/list1"/>
    <dgm:cxn modelId="{8316029C-89D8-4081-9C65-5B6888B2DB66}" type="presParOf" srcId="{BD0DBB82-8DB6-41CD-9714-EF76DA7908BF}" destId="{B093F3F8-9D86-4917-A3CF-B5053F084F0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3F7A4-4BA0-4B8F-8B07-9AE25B11E6E5}">
      <dsp:nvSpPr>
        <dsp:cNvPr id="0" name=""/>
        <dsp:cNvSpPr/>
      </dsp:nvSpPr>
      <dsp:spPr>
        <a:xfrm>
          <a:off x="3169436" y="0"/>
          <a:ext cx="2788569" cy="2788994"/>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D2828ED-1DE1-418E-BE81-CA4F3D37002C}">
      <dsp:nvSpPr>
        <dsp:cNvPr id="0" name=""/>
        <dsp:cNvSpPr/>
      </dsp:nvSpPr>
      <dsp:spPr>
        <a:xfrm>
          <a:off x="1539831" y="1156764"/>
          <a:ext cx="1549554" cy="77459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711200">
            <a:lnSpc>
              <a:spcPct val="90000"/>
            </a:lnSpc>
            <a:spcBef>
              <a:spcPct val="0"/>
            </a:spcBef>
            <a:spcAft>
              <a:spcPct val="35000"/>
            </a:spcAft>
            <a:buNone/>
          </a:pPr>
          <a:r>
            <a:rPr lang="ru-RU" sz="1600" b="1" kern="1200" cap="none" spc="0" dirty="0">
              <a:ln/>
              <a:solidFill>
                <a:schemeClr val="accent3"/>
              </a:solidFill>
              <a:effectLst/>
            </a:rPr>
            <a:t>Федеральный уровень</a:t>
          </a:r>
        </a:p>
      </dsp:txBody>
      <dsp:txXfrm>
        <a:off x="1539831" y="1156764"/>
        <a:ext cx="1549554" cy="774591"/>
      </dsp:txXfrm>
    </dsp:sp>
    <dsp:sp modelId="{903DB575-716E-4793-A1DF-930A18AF116A}">
      <dsp:nvSpPr>
        <dsp:cNvPr id="0" name=""/>
        <dsp:cNvSpPr/>
      </dsp:nvSpPr>
      <dsp:spPr>
        <a:xfrm>
          <a:off x="2394921" y="1602484"/>
          <a:ext cx="2788569" cy="2788994"/>
        </a:xfrm>
        <a:prstGeom prst="leftCircularArrow">
          <a:avLst>
            <a:gd name="adj1" fmla="val 10980"/>
            <a:gd name="adj2" fmla="val 1142322"/>
            <a:gd name="adj3" fmla="val 6300000"/>
            <a:gd name="adj4" fmla="val 18900000"/>
            <a:gd name="adj5" fmla="val 12500"/>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D20B295-417A-4EB1-959C-8471C07B22BC}">
      <dsp:nvSpPr>
        <dsp:cNvPr id="0" name=""/>
        <dsp:cNvSpPr/>
      </dsp:nvSpPr>
      <dsp:spPr>
        <a:xfrm>
          <a:off x="5026494" y="2593568"/>
          <a:ext cx="1549554" cy="77459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711200">
            <a:lnSpc>
              <a:spcPct val="90000"/>
            </a:lnSpc>
            <a:spcBef>
              <a:spcPct val="0"/>
            </a:spcBef>
            <a:spcAft>
              <a:spcPct val="35000"/>
            </a:spcAft>
            <a:buNone/>
          </a:pPr>
          <a:r>
            <a:rPr lang="ru-RU" sz="1600" b="1" kern="1200" cap="none" spc="0" dirty="0">
              <a:ln/>
              <a:solidFill>
                <a:srgbClr val="33CCCC"/>
              </a:solidFill>
              <a:effectLst/>
            </a:rPr>
            <a:t>Региональный уровень</a:t>
          </a:r>
        </a:p>
      </dsp:txBody>
      <dsp:txXfrm>
        <a:off x="5026494" y="2593568"/>
        <a:ext cx="1549554" cy="774591"/>
      </dsp:txXfrm>
    </dsp:sp>
    <dsp:sp modelId="{0A816259-6780-4D49-B7F7-C07B0D043627}">
      <dsp:nvSpPr>
        <dsp:cNvPr id="0" name=""/>
        <dsp:cNvSpPr/>
      </dsp:nvSpPr>
      <dsp:spPr>
        <a:xfrm>
          <a:off x="3367909" y="3396733"/>
          <a:ext cx="2395813" cy="2396773"/>
        </a:xfrm>
        <a:prstGeom prst="blockArc">
          <a:avLst>
            <a:gd name="adj1" fmla="val 13500000"/>
            <a:gd name="adj2" fmla="val 10800000"/>
            <a:gd name="adj3" fmla="val 1274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68851E1-B4A6-4C59-9369-8053926EC742}">
      <dsp:nvSpPr>
        <dsp:cNvPr id="0" name=""/>
        <dsp:cNvSpPr/>
      </dsp:nvSpPr>
      <dsp:spPr>
        <a:xfrm>
          <a:off x="1416557" y="4197693"/>
          <a:ext cx="1776843" cy="77459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711200">
            <a:lnSpc>
              <a:spcPct val="90000"/>
            </a:lnSpc>
            <a:spcBef>
              <a:spcPct val="0"/>
            </a:spcBef>
            <a:spcAft>
              <a:spcPct val="35000"/>
            </a:spcAft>
            <a:buNone/>
          </a:pPr>
          <a:r>
            <a:rPr lang="ru-RU" sz="1600" b="1" kern="1200" cap="none" spc="0" dirty="0">
              <a:ln/>
              <a:solidFill>
                <a:schemeClr val="accent4">
                  <a:lumMod val="75000"/>
                </a:schemeClr>
              </a:solidFill>
              <a:effectLst/>
            </a:rPr>
            <a:t>Муниципальный уровень</a:t>
          </a:r>
        </a:p>
      </dsp:txBody>
      <dsp:txXfrm>
        <a:off x="1416557" y="4197693"/>
        <a:ext cx="1776843" cy="7745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397-BA9C-40C7-AC1C-97699CD4D4DA}">
      <dsp:nvSpPr>
        <dsp:cNvPr id="0" name=""/>
        <dsp:cNvSpPr/>
      </dsp:nvSpPr>
      <dsp:spPr>
        <a:xfrm>
          <a:off x="1389075" y="251561"/>
          <a:ext cx="3413760" cy="3413760"/>
        </a:xfrm>
        <a:prstGeom prst="pie">
          <a:avLst>
            <a:gd name="adj1" fmla="val 16200000"/>
            <a:gd name="adj2" fmla="val 2052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ru-RU" sz="800" kern="1200">
              <a:solidFill>
                <a:prstClr val="black"/>
              </a:solidFill>
              <a:latin typeface="Verdana"/>
            </a:rPr>
            <a:t>Разработка проекта бюджета</a:t>
          </a:r>
          <a:endParaRPr lang="ru-RU" sz="800" kern="1200" dirty="0"/>
        </a:p>
      </dsp:txBody>
      <dsp:txXfrm>
        <a:off x="3169920" y="825398"/>
        <a:ext cx="1097280" cy="731520"/>
      </dsp:txXfrm>
    </dsp:sp>
    <dsp:sp modelId="{0B1A75D0-33D7-4D76-9757-9B7BA0CA5B4C}">
      <dsp:nvSpPr>
        <dsp:cNvPr id="0" name=""/>
        <dsp:cNvSpPr/>
      </dsp:nvSpPr>
      <dsp:spPr>
        <a:xfrm>
          <a:off x="1418336" y="342595"/>
          <a:ext cx="3413760" cy="3413760"/>
        </a:xfrm>
        <a:prstGeom prst="pie">
          <a:avLst>
            <a:gd name="adj1" fmla="val 20520000"/>
            <a:gd name="adj2" fmla="val 324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ru-RU" sz="800" kern="1200" dirty="0">
              <a:solidFill>
                <a:prstClr val="black"/>
              </a:solidFill>
              <a:latin typeface="Verdana"/>
            </a:rPr>
            <a:t>Рассмотрение проекта бюджета </a:t>
          </a:r>
          <a:r>
            <a:rPr lang="ru-RU" sz="800" kern="1200" dirty="0">
              <a:solidFill>
                <a:srgbClr val="FF0000"/>
              </a:solidFill>
            </a:rPr>
            <a:t>(Публичные слушания)</a:t>
          </a:r>
        </a:p>
      </dsp:txBody>
      <dsp:txXfrm>
        <a:off x="3616960" y="1902358"/>
        <a:ext cx="1016000" cy="812800"/>
      </dsp:txXfrm>
    </dsp:sp>
    <dsp:sp modelId="{4B1B65A3-5BDD-4698-AF07-30C2263CB007}">
      <dsp:nvSpPr>
        <dsp:cNvPr id="0" name=""/>
        <dsp:cNvSpPr/>
      </dsp:nvSpPr>
      <dsp:spPr>
        <a:xfrm>
          <a:off x="1341120" y="398678"/>
          <a:ext cx="3413760" cy="3413760"/>
        </a:xfrm>
        <a:prstGeom prst="pie">
          <a:avLst>
            <a:gd name="adj1" fmla="val 3240000"/>
            <a:gd name="adj2" fmla="val 756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ru-RU" sz="800" kern="1200" dirty="0">
              <a:solidFill>
                <a:prstClr val="black"/>
              </a:solidFill>
              <a:latin typeface="Verdana"/>
            </a:rPr>
            <a:t>Утверждение проекта бюджета</a:t>
          </a:r>
          <a:endParaRPr lang="ru-RU" sz="800" kern="1200" dirty="0"/>
        </a:p>
      </dsp:txBody>
      <dsp:txXfrm>
        <a:off x="2560320" y="2796438"/>
        <a:ext cx="975360" cy="894080"/>
      </dsp:txXfrm>
    </dsp:sp>
    <dsp:sp modelId="{52BBD65B-CE1E-47CE-9114-81D3573AAE3C}">
      <dsp:nvSpPr>
        <dsp:cNvPr id="0" name=""/>
        <dsp:cNvSpPr/>
      </dsp:nvSpPr>
      <dsp:spPr>
        <a:xfrm>
          <a:off x="1263904" y="342595"/>
          <a:ext cx="3413760" cy="3413760"/>
        </a:xfrm>
        <a:prstGeom prst="pie">
          <a:avLst>
            <a:gd name="adj1" fmla="val 7560000"/>
            <a:gd name="adj2" fmla="val 1188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ru-RU" sz="800" kern="1200">
              <a:solidFill>
                <a:prstClr val="black"/>
              </a:solidFill>
              <a:latin typeface="Verdana"/>
            </a:rPr>
            <a:t>Исполнение бюджета</a:t>
          </a:r>
          <a:endParaRPr lang="ru-RU" sz="800" kern="1200" dirty="0"/>
        </a:p>
      </dsp:txBody>
      <dsp:txXfrm>
        <a:off x="1463040" y="1902358"/>
        <a:ext cx="1016000" cy="812800"/>
      </dsp:txXfrm>
    </dsp:sp>
    <dsp:sp modelId="{F8C70646-B389-4B2D-ABA8-B5DCD7B8A0A1}">
      <dsp:nvSpPr>
        <dsp:cNvPr id="0" name=""/>
        <dsp:cNvSpPr/>
      </dsp:nvSpPr>
      <dsp:spPr>
        <a:xfrm>
          <a:off x="1293164" y="251561"/>
          <a:ext cx="3413760" cy="3413760"/>
        </a:xfrm>
        <a:prstGeom prst="pie">
          <a:avLst>
            <a:gd name="adj1" fmla="val 1188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ru-RU" sz="800" kern="1200" dirty="0">
              <a:solidFill>
                <a:srgbClr val="000000"/>
              </a:solidFill>
              <a:latin typeface="Verdana"/>
            </a:rPr>
            <a:t>Рассмотрение и утверждение отчета об исполнении бюджета </a:t>
          </a:r>
          <a:r>
            <a:rPr lang="ru-RU" sz="800" kern="1200" dirty="0">
              <a:solidFill>
                <a:srgbClr val="FF0000"/>
              </a:solidFill>
            </a:rPr>
            <a:t>(Публичные слушания)</a:t>
          </a:r>
          <a:endParaRPr lang="ru-RU" sz="800" kern="1200" dirty="0"/>
        </a:p>
      </dsp:txBody>
      <dsp:txXfrm>
        <a:off x="1828800" y="825398"/>
        <a:ext cx="1097280" cy="731520"/>
      </dsp:txXfrm>
    </dsp:sp>
    <dsp:sp modelId="{36AE1E30-4972-460F-93AC-778C6083BE16}">
      <dsp:nvSpPr>
        <dsp:cNvPr id="0" name=""/>
        <dsp:cNvSpPr/>
      </dsp:nvSpPr>
      <dsp:spPr>
        <a:xfrm>
          <a:off x="1177586" y="40233"/>
          <a:ext cx="3836416" cy="3836416"/>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7BD91AE-9F5D-4DC5-B280-84A3BA602D66}">
      <dsp:nvSpPr>
        <dsp:cNvPr id="0" name=""/>
        <dsp:cNvSpPr/>
      </dsp:nvSpPr>
      <dsp:spPr>
        <a:xfrm>
          <a:off x="1207243" y="131237"/>
          <a:ext cx="3836416" cy="3836416"/>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4F58A9A-1EC3-40AB-A24D-B0429757B8EA}">
      <dsp:nvSpPr>
        <dsp:cNvPr id="0" name=""/>
        <dsp:cNvSpPr/>
      </dsp:nvSpPr>
      <dsp:spPr>
        <a:xfrm>
          <a:off x="1129792" y="187491"/>
          <a:ext cx="3836416" cy="3836416"/>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22B4DBB-5C39-4710-B7C2-A8878C702D4C}">
      <dsp:nvSpPr>
        <dsp:cNvPr id="0" name=""/>
        <dsp:cNvSpPr/>
      </dsp:nvSpPr>
      <dsp:spPr>
        <a:xfrm>
          <a:off x="1052340" y="131237"/>
          <a:ext cx="3836416" cy="3836416"/>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8605786-A1EA-45F0-B9D3-D1C7B293A107}">
      <dsp:nvSpPr>
        <dsp:cNvPr id="0" name=""/>
        <dsp:cNvSpPr/>
      </dsp:nvSpPr>
      <dsp:spPr>
        <a:xfrm>
          <a:off x="1081997" y="40233"/>
          <a:ext cx="3836416" cy="3836416"/>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AEEA7-FC95-458E-8F09-5F3B073AB11D}">
      <dsp:nvSpPr>
        <dsp:cNvPr id="0" name=""/>
        <dsp:cNvSpPr/>
      </dsp:nvSpPr>
      <dsp:spPr>
        <a:xfrm>
          <a:off x="940444"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marL="0" lvl="0" indent="0" algn="ctr" defTabSz="355600">
            <a:lnSpc>
              <a:spcPct val="90000"/>
            </a:lnSpc>
            <a:spcBef>
              <a:spcPct val="0"/>
            </a:spcBef>
            <a:spcAft>
              <a:spcPct val="35000"/>
            </a:spcAft>
            <a:buNone/>
          </a:pPr>
          <a:r>
            <a:rPr lang="ru-RU" sz="800" kern="1200" dirty="0"/>
            <a:t>Бюджетное послание Президента Российской Федерации Федеральному Собранию</a:t>
          </a:r>
        </a:p>
      </dsp:txBody>
      <dsp:txXfrm>
        <a:off x="1121999" y="181999"/>
        <a:ext cx="876628" cy="876628"/>
      </dsp:txXfrm>
    </dsp:sp>
    <dsp:sp modelId="{AFD6E2C4-7E5E-4430-A5FE-17F90CF23E57}">
      <dsp:nvSpPr>
        <dsp:cNvPr id="0" name=""/>
        <dsp:cNvSpPr/>
      </dsp:nvSpPr>
      <dsp:spPr>
        <a:xfrm>
          <a:off x="1932235"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marL="0" lvl="0" indent="0" algn="ctr" defTabSz="355600">
            <a:lnSpc>
              <a:spcPct val="90000"/>
            </a:lnSpc>
            <a:spcBef>
              <a:spcPct val="0"/>
            </a:spcBef>
            <a:spcAft>
              <a:spcPct val="35000"/>
            </a:spcAft>
            <a:buNone/>
          </a:pPr>
          <a:r>
            <a:rPr lang="ru-RU" sz="800" kern="1200" dirty="0"/>
            <a:t>Прогноз социально-экономического развития района</a:t>
          </a:r>
        </a:p>
      </dsp:txBody>
      <dsp:txXfrm>
        <a:off x="2113790" y="181999"/>
        <a:ext cx="876628" cy="876628"/>
      </dsp:txXfrm>
    </dsp:sp>
    <dsp:sp modelId="{38766FA8-1C6B-40CE-98E3-4912BED9F362}">
      <dsp:nvSpPr>
        <dsp:cNvPr id="0" name=""/>
        <dsp:cNvSpPr/>
      </dsp:nvSpPr>
      <dsp:spPr>
        <a:xfrm>
          <a:off x="2924026"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marL="0" lvl="0" indent="0" algn="ctr" defTabSz="355600">
            <a:lnSpc>
              <a:spcPct val="90000"/>
            </a:lnSpc>
            <a:spcBef>
              <a:spcPct val="0"/>
            </a:spcBef>
            <a:spcAft>
              <a:spcPct val="35000"/>
            </a:spcAft>
            <a:buNone/>
          </a:pPr>
          <a:r>
            <a:rPr lang="ru-RU" sz="800" kern="1200" dirty="0"/>
            <a:t>Основное направления бюджетной и налоговой политики</a:t>
          </a:r>
        </a:p>
      </dsp:txBody>
      <dsp:txXfrm>
        <a:off x="3105581" y="181999"/>
        <a:ext cx="876628" cy="876628"/>
      </dsp:txXfrm>
    </dsp:sp>
    <dsp:sp modelId="{BDE8B947-89C8-407B-AD9A-F18C0DFF1523}">
      <dsp:nvSpPr>
        <dsp:cNvPr id="0" name=""/>
        <dsp:cNvSpPr/>
      </dsp:nvSpPr>
      <dsp:spPr>
        <a:xfrm>
          <a:off x="3915816"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marL="0" lvl="0" indent="0" algn="ctr" defTabSz="355600">
            <a:lnSpc>
              <a:spcPct val="90000"/>
            </a:lnSpc>
            <a:spcBef>
              <a:spcPct val="0"/>
            </a:spcBef>
            <a:spcAft>
              <a:spcPct val="35000"/>
            </a:spcAft>
            <a:buNone/>
          </a:pPr>
          <a:r>
            <a:rPr lang="ru-RU" sz="800" kern="1200" dirty="0"/>
            <a:t>Муниципальные программы района</a:t>
          </a:r>
        </a:p>
      </dsp:txBody>
      <dsp:txXfrm>
        <a:off x="4097371" y="181999"/>
        <a:ext cx="876628" cy="8766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F9C1-10BF-44C9-BACC-27329753F12D}">
      <dsp:nvSpPr>
        <dsp:cNvPr id="0" name=""/>
        <dsp:cNvSpPr/>
      </dsp:nvSpPr>
      <dsp:spPr>
        <a:xfrm>
          <a:off x="460103" y="146471"/>
          <a:ext cx="1681396" cy="583927"/>
        </a:xfrm>
        <a:prstGeom prst="ellipse">
          <a:avLst/>
        </a:prstGeom>
        <a:solidFill>
          <a:srgbClr val="72A376">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61B55E8-B245-4859-95DD-6A749E92D8D4}">
      <dsp:nvSpPr>
        <dsp:cNvPr id="0" name=""/>
        <dsp:cNvSpPr/>
      </dsp:nvSpPr>
      <dsp:spPr>
        <a:xfrm>
          <a:off x="1077149" y="1065266"/>
          <a:ext cx="325852" cy="208545"/>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6BE7DBA-F358-40B1-B103-88EE454B8224}">
      <dsp:nvSpPr>
        <dsp:cNvPr id="0" name=""/>
        <dsp:cNvSpPr/>
      </dsp:nvSpPr>
      <dsp:spPr>
        <a:xfrm>
          <a:off x="542197" y="1615779"/>
          <a:ext cx="1564090" cy="391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ru-RU" sz="900" b="1" kern="1200" dirty="0">
              <a:solidFill>
                <a:sysClr val="windowText" lastClr="000000"/>
              </a:solidFill>
              <a:latin typeface="Verdana"/>
              <a:ea typeface="+mn-ea"/>
              <a:cs typeface="+mn-cs"/>
            </a:rPr>
            <a:t>Бюджет Камчатского края</a:t>
          </a:r>
        </a:p>
      </dsp:txBody>
      <dsp:txXfrm>
        <a:off x="542197" y="1615779"/>
        <a:ext cx="1564090" cy="391022"/>
      </dsp:txXfrm>
    </dsp:sp>
    <dsp:sp modelId="{EF83BE10-8D0A-4FA2-ABAF-0C46F298B507}">
      <dsp:nvSpPr>
        <dsp:cNvPr id="0" name=""/>
        <dsp:cNvSpPr/>
      </dsp:nvSpPr>
      <dsp:spPr>
        <a:xfrm>
          <a:off x="785143" y="149559"/>
          <a:ext cx="586533" cy="586533"/>
        </a:xfrm>
        <a:prstGeom prst="ellipse">
          <a:avLst/>
        </a:prstGeo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ru-RU" sz="2500" kern="1200" dirty="0">
            <a:solidFill>
              <a:sysClr val="windowText" lastClr="000000"/>
            </a:solidFill>
            <a:latin typeface="Verdana"/>
            <a:ea typeface="+mn-ea"/>
            <a:cs typeface="+mn-cs"/>
          </a:endParaRPr>
        </a:p>
      </dsp:txBody>
      <dsp:txXfrm>
        <a:off x="871039" y="235455"/>
        <a:ext cx="414741" cy="414741"/>
      </dsp:txXfrm>
    </dsp:sp>
    <dsp:sp modelId="{2088B445-D483-48E9-8C72-7548286DD546}">
      <dsp:nvSpPr>
        <dsp:cNvPr id="0" name=""/>
        <dsp:cNvSpPr/>
      </dsp:nvSpPr>
      <dsp:spPr>
        <a:xfrm>
          <a:off x="1220231" y="428150"/>
          <a:ext cx="586533" cy="586533"/>
        </a:xfrm>
        <a:prstGeom prst="ellipse">
          <a:avLst/>
        </a:prstGeom>
        <a:gradFill rotWithShape="0">
          <a:gsLst>
            <a:gs pos="0">
              <a:srgbClr val="A8CDD7">
                <a:tint val="65000"/>
                <a:satMod val="270000"/>
                <a:alpha val="50000"/>
              </a:srgbClr>
            </a:gs>
            <a:gs pos="25000">
              <a:srgbClr val="A8CDD7">
                <a:tint val="60000"/>
                <a:satMod val="300000"/>
              </a:srgbClr>
            </a:gs>
            <a:gs pos="100000">
              <a:srgbClr val="A8CDD7">
                <a:tint val="29000"/>
                <a:satMod val="400000"/>
              </a:srgbClr>
            </a:gs>
          </a:gsLst>
          <a:lin ang="16200000" scaled="1"/>
        </a:gradFill>
        <a:ln w="9525" cap="flat" cmpd="sng" algn="ctr">
          <a:solidFill>
            <a:srgbClr val="A8CDD7">
              <a:satMod val="150000"/>
            </a:srgbClr>
          </a:solidFill>
          <a:prstDash val="solid"/>
        </a:ln>
        <a:effectLst>
          <a:outerShdw blurRad="65500" dist="38100" dir="5400000" rotWithShape="0">
            <a:srgbClr val="000000">
              <a:alpha val="4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ru-RU" sz="2500" kern="1200" dirty="0">
            <a:solidFill>
              <a:sysClr val="windowText" lastClr="000000"/>
            </a:solidFill>
            <a:latin typeface="Verdana"/>
            <a:ea typeface="+mn-ea"/>
            <a:cs typeface="+mn-cs"/>
          </a:endParaRPr>
        </a:p>
      </dsp:txBody>
      <dsp:txXfrm>
        <a:off x="1306127" y="514046"/>
        <a:ext cx="414741" cy="414741"/>
      </dsp:txXfrm>
    </dsp:sp>
    <dsp:sp modelId="{7D4ADD9C-5677-4E4B-9347-6251F136E4DA}">
      <dsp:nvSpPr>
        <dsp:cNvPr id="0" name=""/>
        <dsp:cNvSpPr/>
      </dsp:nvSpPr>
      <dsp:spPr>
        <a:xfrm>
          <a:off x="318323" y="28800"/>
          <a:ext cx="1970169" cy="1551786"/>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F9C1-10BF-44C9-BACC-27329753F12D}">
      <dsp:nvSpPr>
        <dsp:cNvPr id="0" name=""/>
        <dsp:cNvSpPr/>
      </dsp:nvSpPr>
      <dsp:spPr>
        <a:xfrm>
          <a:off x="461763" y="117049"/>
          <a:ext cx="1687465" cy="586034"/>
        </a:xfrm>
        <a:prstGeom prst="ellipse">
          <a:avLst/>
        </a:prstGeom>
        <a:solidFill>
          <a:srgbClr val="72A376">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61B55E8-B245-4859-95DD-6A749E92D8D4}">
      <dsp:nvSpPr>
        <dsp:cNvPr id="0" name=""/>
        <dsp:cNvSpPr/>
      </dsp:nvSpPr>
      <dsp:spPr>
        <a:xfrm>
          <a:off x="981087" y="1012872"/>
          <a:ext cx="327028" cy="209298"/>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6BE7DBA-F358-40B1-B103-88EE454B8224}">
      <dsp:nvSpPr>
        <dsp:cNvPr id="0" name=""/>
        <dsp:cNvSpPr/>
      </dsp:nvSpPr>
      <dsp:spPr>
        <a:xfrm>
          <a:off x="416346" y="1615072"/>
          <a:ext cx="1569735" cy="39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ru-RU" sz="900" b="1" kern="1200" dirty="0">
              <a:solidFill>
                <a:sysClr val="windowText" lastClr="000000">
                  <a:hueOff val="0"/>
                  <a:satOff val="0"/>
                  <a:lumOff val="0"/>
                  <a:alphaOff val="0"/>
                </a:sysClr>
              </a:solidFill>
              <a:latin typeface="Verdana"/>
              <a:ea typeface="+mn-ea"/>
              <a:cs typeface="+mn-cs"/>
            </a:rPr>
            <a:t>Бюджет Соболевского района</a:t>
          </a:r>
        </a:p>
      </dsp:txBody>
      <dsp:txXfrm>
        <a:off x="416346" y="1615072"/>
        <a:ext cx="1569735" cy="392433"/>
      </dsp:txXfrm>
    </dsp:sp>
    <dsp:sp modelId="{CCC15DD5-6043-4010-82EB-AA84EE0AE64E}">
      <dsp:nvSpPr>
        <dsp:cNvPr id="0" name=""/>
        <dsp:cNvSpPr/>
      </dsp:nvSpPr>
      <dsp:spPr>
        <a:xfrm>
          <a:off x="802211" y="165420"/>
          <a:ext cx="750178" cy="730015"/>
        </a:xfrm>
        <a:prstGeom prst="ellipse">
          <a:avLst/>
        </a:prstGeo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ru-RU" sz="3100" kern="1200" dirty="0">
            <a:solidFill>
              <a:sysClr val="windowText" lastClr="000000"/>
            </a:solidFill>
            <a:latin typeface="Verdana"/>
            <a:ea typeface="+mn-ea"/>
            <a:cs typeface="+mn-cs"/>
          </a:endParaRPr>
        </a:p>
      </dsp:txBody>
      <dsp:txXfrm>
        <a:off x="912072" y="272328"/>
        <a:ext cx="530456" cy="516199"/>
      </dsp:txXfrm>
    </dsp:sp>
    <dsp:sp modelId="{7D4ADD9C-5677-4E4B-9347-6251F136E4DA}">
      <dsp:nvSpPr>
        <dsp:cNvPr id="0" name=""/>
        <dsp:cNvSpPr/>
      </dsp:nvSpPr>
      <dsp:spPr>
        <a:xfrm>
          <a:off x="319472" y="-7690"/>
          <a:ext cx="1977280" cy="1570674"/>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F9C1-10BF-44C9-BACC-27329753F12D}">
      <dsp:nvSpPr>
        <dsp:cNvPr id="0" name=""/>
        <dsp:cNvSpPr/>
      </dsp:nvSpPr>
      <dsp:spPr>
        <a:xfrm>
          <a:off x="623813" y="99707"/>
          <a:ext cx="1727894" cy="600075"/>
        </a:xfrm>
        <a:prstGeom prst="ellipse">
          <a:avLst/>
        </a:prstGeom>
        <a:solidFill>
          <a:srgbClr val="72A376">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61B55E8-B245-4859-95DD-6A749E92D8D4}">
      <dsp:nvSpPr>
        <dsp:cNvPr id="0" name=""/>
        <dsp:cNvSpPr/>
      </dsp:nvSpPr>
      <dsp:spPr>
        <a:xfrm>
          <a:off x="1266703" y="978695"/>
          <a:ext cx="334863" cy="214312"/>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6BE7DBA-F358-40B1-B103-88EE454B8224}">
      <dsp:nvSpPr>
        <dsp:cNvPr id="0" name=""/>
        <dsp:cNvSpPr/>
      </dsp:nvSpPr>
      <dsp:spPr>
        <a:xfrm>
          <a:off x="722498" y="1610370"/>
          <a:ext cx="1607343" cy="40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ru-RU" sz="900" b="1" kern="1200" dirty="0">
              <a:solidFill>
                <a:sysClr val="windowText" lastClr="000000">
                  <a:hueOff val="0"/>
                  <a:satOff val="0"/>
                  <a:lumOff val="0"/>
                  <a:alphaOff val="0"/>
                </a:sysClr>
              </a:solidFill>
              <a:latin typeface="Verdana"/>
              <a:ea typeface="+mn-ea"/>
              <a:cs typeface="+mn-cs"/>
            </a:rPr>
            <a:t>Бюджет сельских поселений</a:t>
          </a:r>
        </a:p>
      </dsp:txBody>
      <dsp:txXfrm>
        <a:off x="722498" y="1610370"/>
        <a:ext cx="1607343" cy="401835"/>
      </dsp:txXfrm>
    </dsp:sp>
    <dsp:sp modelId="{B9B81F4A-5DBD-4420-9ED7-DFEFAE537671}">
      <dsp:nvSpPr>
        <dsp:cNvPr id="0" name=""/>
        <dsp:cNvSpPr/>
      </dsp:nvSpPr>
      <dsp:spPr>
        <a:xfrm>
          <a:off x="766540" y="303344"/>
          <a:ext cx="621800" cy="640847"/>
        </a:xfrm>
        <a:prstGeom prst="ellipse">
          <a:avLst/>
        </a:prstGeom>
        <a:gradFill rotWithShape="0">
          <a:gsLst>
            <a:gs pos="0">
              <a:srgbClr val="E8B7B7">
                <a:tint val="65000"/>
                <a:satMod val="270000"/>
                <a:alpha val="50000"/>
              </a:srgbClr>
            </a:gs>
            <a:gs pos="25000">
              <a:srgbClr val="E8B7B7">
                <a:tint val="60000"/>
                <a:satMod val="300000"/>
              </a:srgbClr>
            </a:gs>
            <a:gs pos="100000">
              <a:srgbClr val="E8B7B7">
                <a:tint val="29000"/>
                <a:satMod val="400000"/>
              </a:srgbClr>
            </a:gs>
          </a:gsLst>
          <a:lin ang="16200000" scaled="1"/>
        </a:gradFill>
        <a:ln w="9525" cap="flat" cmpd="sng" algn="ctr">
          <a:solidFill>
            <a:srgbClr val="E8B7B7">
              <a:satMod val="150000"/>
            </a:srgbClr>
          </a:solidFill>
          <a:prstDash val="solid"/>
        </a:ln>
        <a:effectLst>
          <a:outerShdw blurRad="65500" dist="38100" dir="5400000"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ru-RU" sz="2700" kern="1200" dirty="0">
            <a:solidFill>
              <a:sysClr val="windowText" lastClr="000000"/>
            </a:solidFill>
            <a:latin typeface="Verdana"/>
            <a:ea typeface="+mn-ea"/>
            <a:cs typeface="+mn-cs"/>
          </a:endParaRPr>
        </a:p>
      </dsp:txBody>
      <dsp:txXfrm>
        <a:off x="857601" y="397194"/>
        <a:ext cx="439678" cy="453147"/>
      </dsp:txXfrm>
    </dsp:sp>
    <dsp:sp modelId="{65CFEB7F-C6D7-4A7B-86D9-5F6ADBC1466D}">
      <dsp:nvSpPr>
        <dsp:cNvPr id="0" name=""/>
        <dsp:cNvSpPr/>
      </dsp:nvSpPr>
      <dsp:spPr>
        <a:xfrm>
          <a:off x="1102976" y="115738"/>
          <a:ext cx="717662" cy="616225"/>
        </a:xfrm>
        <a:prstGeom prst="ellipse">
          <a:avLst/>
        </a:prstGeo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ru-RU" sz="2600" kern="1200" dirty="0">
            <a:solidFill>
              <a:sysClr val="windowText" lastClr="000000"/>
            </a:solidFill>
            <a:latin typeface="Verdana"/>
            <a:ea typeface="+mn-ea"/>
            <a:cs typeface="+mn-cs"/>
          </a:endParaRPr>
        </a:p>
      </dsp:txBody>
      <dsp:txXfrm>
        <a:off x="1208075" y="205982"/>
        <a:ext cx="507464" cy="435737"/>
      </dsp:txXfrm>
    </dsp:sp>
    <dsp:sp modelId="{609E3147-F46C-4E4A-9AE0-957FED8E7863}">
      <dsp:nvSpPr>
        <dsp:cNvPr id="0" name=""/>
        <dsp:cNvSpPr/>
      </dsp:nvSpPr>
      <dsp:spPr>
        <a:xfrm>
          <a:off x="1557113" y="281485"/>
          <a:ext cx="670364" cy="660033"/>
        </a:xfrm>
        <a:prstGeom prst="ellipse">
          <a:avLst/>
        </a:prstGeom>
        <a:gradFill rotWithShape="0">
          <a:gsLst>
            <a:gs pos="0">
              <a:srgbClr val="C0BEAF">
                <a:tint val="65000"/>
                <a:satMod val="270000"/>
                <a:alpha val="50000"/>
              </a:srgbClr>
            </a:gs>
            <a:gs pos="25000">
              <a:srgbClr val="C0BEAF">
                <a:tint val="60000"/>
                <a:satMod val="300000"/>
              </a:srgbClr>
            </a:gs>
            <a:gs pos="100000">
              <a:srgbClr val="C0BEAF">
                <a:tint val="29000"/>
                <a:satMod val="400000"/>
              </a:srgbClr>
            </a:gs>
          </a:gsLst>
          <a:lin ang="16200000" scaled="1"/>
        </a:gradFill>
        <a:ln w="9525" cap="flat" cmpd="sng" algn="ctr">
          <a:solidFill>
            <a:srgbClr val="C0BEAF">
              <a:satMod val="150000"/>
            </a:srgbClr>
          </a:solidFill>
          <a:prstDash val="solid"/>
        </a:ln>
        <a:effectLst>
          <a:outerShdw blurRad="65500" dist="38100" dir="540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ru-RU" sz="2800" kern="1200" dirty="0">
            <a:solidFill>
              <a:sysClr val="windowText" lastClr="000000"/>
            </a:solidFill>
            <a:latin typeface="Verdana"/>
            <a:ea typeface="+mn-ea"/>
            <a:cs typeface="+mn-cs"/>
          </a:endParaRPr>
        </a:p>
      </dsp:txBody>
      <dsp:txXfrm>
        <a:off x="1655286" y="378145"/>
        <a:ext cx="474018" cy="466713"/>
      </dsp:txXfrm>
    </dsp:sp>
    <dsp:sp modelId="{7D4ADD9C-5677-4E4B-9347-6251F136E4DA}">
      <dsp:nvSpPr>
        <dsp:cNvPr id="0" name=""/>
        <dsp:cNvSpPr/>
      </dsp:nvSpPr>
      <dsp:spPr>
        <a:xfrm>
          <a:off x="516217" y="19804"/>
          <a:ext cx="2024653" cy="1550758"/>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7BF22-30AB-460C-90F6-E67E8A308882}">
      <dsp:nvSpPr>
        <dsp:cNvPr id="0" name=""/>
        <dsp:cNvSpPr/>
      </dsp:nvSpPr>
      <dsp:spPr>
        <a:xfrm>
          <a:off x="0" y="432047"/>
          <a:ext cx="9073008" cy="1784497"/>
        </a:xfrm>
        <a:prstGeom prst="rect">
          <a:avLst/>
        </a:prstGeom>
        <a:solidFill>
          <a:schemeClr val="lt1">
            <a:hueOff val="0"/>
            <a:satOff val="0"/>
            <a:lumOff val="0"/>
            <a:alpha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04166" tIns="249936" rIns="704166" bIns="71120" numCol="1" spcCol="1270" anchor="t" anchorCtr="0">
          <a:noAutofit/>
        </a:bodyPr>
        <a:lstStyle/>
        <a:p>
          <a:pPr marL="57150" lvl="1" indent="-57150" algn="l" defTabSz="444500">
            <a:lnSpc>
              <a:spcPct val="90000"/>
            </a:lnSpc>
            <a:spcBef>
              <a:spcPct val="0"/>
            </a:spcBef>
            <a:spcAft>
              <a:spcPct val="15000"/>
            </a:spcAft>
            <a:buChar char="•"/>
          </a:pPr>
          <a:r>
            <a:rPr lang="ru-RU" sz="1000" kern="1200" dirty="0">
              <a:latin typeface="Times New Roman" pitchFamily="18" charset="0"/>
              <a:cs typeface="Times New Roman" pitchFamily="18" charset="0"/>
            </a:rPr>
            <a:t> </a:t>
          </a:r>
          <a:r>
            <a:rPr lang="ru-RU" sz="1200" i="1" kern="1200" dirty="0">
              <a:latin typeface="Times New Roman" pitchFamily="18" charset="0"/>
              <a:cs typeface="Times New Roman" pitchFamily="18" charset="0"/>
            </a:rPr>
            <a:t>общий объем доходов районного бюджета;</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приложение к решению Соболевского муниципального района Камчатского края о районном бюджете на очередной финансовый год и плановый период, устанавливающее нормативы распределения доходов;</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общий объем расходов районного бюджета;</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верхний предел муниципального внутреннего долга Соболевского муниципального района Камчатского края;</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нормативная величина Резервного фонда администрации Соболевского муниципального района Камчатского края;</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дефицит (профицит) районного бюджета;</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условно утверждаемые расходы. </a:t>
          </a:r>
        </a:p>
      </dsp:txBody>
      <dsp:txXfrm>
        <a:off x="0" y="432047"/>
        <a:ext cx="9073008" cy="1784497"/>
      </dsp:txXfrm>
    </dsp:sp>
    <dsp:sp modelId="{9EC09DDE-1B04-46B6-9067-220112BFC48D}">
      <dsp:nvSpPr>
        <dsp:cNvPr id="0" name=""/>
        <dsp:cNvSpPr/>
      </dsp:nvSpPr>
      <dsp:spPr>
        <a:xfrm>
          <a:off x="72007" y="29910"/>
          <a:ext cx="6351105" cy="615036"/>
        </a:xfrm>
        <a:prstGeom prst="roundRect">
          <a:avLst/>
        </a:prstGeom>
        <a:solidFill>
          <a:schemeClr val="accent2">
            <a:hueOff val="0"/>
            <a:satOff val="0"/>
            <a:lumOff val="0"/>
            <a:alpha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0057" tIns="0" rIns="240057" bIns="0" numCol="1" spcCol="1270" anchor="ctr" anchorCtr="0">
          <a:noAutofit/>
        </a:bodyPr>
        <a:lstStyle/>
        <a:p>
          <a:pPr marL="0" lvl="0" indent="0" algn="l" defTabSz="533400">
            <a:lnSpc>
              <a:spcPct val="90000"/>
            </a:lnSpc>
            <a:spcBef>
              <a:spcPct val="0"/>
            </a:spcBef>
            <a:spcAft>
              <a:spcPct val="35000"/>
            </a:spcAft>
            <a:buNone/>
          </a:pPr>
          <a:r>
            <a:rPr lang="ru-RU" sz="1200" b="1" i="1" kern="1200" dirty="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 первом чтении:</a:t>
          </a:r>
        </a:p>
      </dsp:txBody>
      <dsp:txXfrm>
        <a:off x="102031" y="59934"/>
        <a:ext cx="6291057" cy="554988"/>
      </dsp:txXfrm>
    </dsp:sp>
    <dsp:sp modelId="{A235255E-D935-49A9-8FED-513307218160}">
      <dsp:nvSpPr>
        <dsp:cNvPr id="0" name=""/>
        <dsp:cNvSpPr/>
      </dsp:nvSpPr>
      <dsp:spPr>
        <a:xfrm>
          <a:off x="0" y="2592281"/>
          <a:ext cx="9073008" cy="2730500"/>
        </a:xfrm>
        <a:prstGeom prst="rect">
          <a:avLst/>
        </a:prstGeom>
        <a:solidFill>
          <a:schemeClr val="lt1">
            <a:hueOff val="0"/>
            <a:satOff val="0"/>
            <a:lumOff val="0"/>
            <a:alpha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04166" tIns="249936" rIns="704166" bIns="85344" numCol="1" spcCol="1270" anchor="t" anchorCtr="0">
          <a:noAutofit/>
        </a:bodyPr>
        <a:lstStyle/>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перечень главных администраторов доходов районного бюджета;</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перечень главных администраторов источников финансирования дефицита районного бюджета;</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бюджетные ассигнования (за исключением утвержденных в первом чтении условно утверждаемых (утвержденных) расходов) по разделам, подразделам, целевым статьям (муниципальным программам Соболевского муниципального района и непрограммным направлениям деятельности), группам видов расходов классификации расходов районного бюджета в пределах общего объема расходов районного бюджета, утвержденных в первом чтении;</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распределение между бюджетами сельских поселений Соболевского муниципального района межбюджетных трансфертов;</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программу муниципальных внутренних заимствований Соболевского муниципального района Камчатского края;</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программу муниципальных гарантий Соболевского муниципального района Камчатского края;</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источники финансирования дефицита бюджета;</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перечень муниципальных программ Соболевского муниципального района с указанием бюджетных ассигнований, направленных на  финансовое обеспечение указанных программ. </a:t>
          </a:r>
        </a:p>
      </dsp:txBody>
      <dsp:txXfrm>
        <a:off x="0" y="2592281"/>
        <a:ext cx="9073008" cy="2730500"/>
      </dsp:txXfrm>
    </dsp:sp>
    <dsp:sp modelId="{AB0B00FF-ABD4-4BC8-A1E5-56D8F1B69906}">
      <dsp:nvSpPr>
        <dsp:cNvPr id="0" name=""/>
        <dsp:cNvSpPr/>
      </dsp:nvSpPr>
      <dsp:spPr>
        <a:xfrm>
          <a:off x="72007" y="2160234"/>
          <a:ext cx="6322335" cy="652122"/>
        </a:xfrm>
        <a:prstGeom prst="roundRect">
          <a:avLst/>
        </a:prstGeom>
        <a:solidFill>
          <a:schemeClr val="accent2">
            <a:hueOff val="2340759"/>
            <a:satOff val="-2919"/>
            <a:lumOff val="686"/>
            <a:alpha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0057" tIns="0" rIns="240057" bIns="0" numCol="1" spcCol="1270" anchor="ctr" anchorCtr="0">
          <a:noAutofit/>
        </a:bodyPr>
        <a:lstStyle/>
        <a:p>
          <a:pPr marL="0" lvl="0" indent="0" algn="l" defTabSz="533400">
            <a:lnSpc>
              <a:spcPct val="90000"/>
            </a:lnSpc>
            <a:spcBef>
              <a:spcPct val="0"/>
            </a:spcBef>
            <a:spcAft>
              <a:spcPct val="35000"/>
            </a:spcAft>
            <a:buNone/>
          </a:pPr>
          <a:r>
            <a:rPr lang="ru-RU" sz="1200" b="1" i="1" kern="1200" dirty="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во втором чтении</a:t>
          </a:r>
          <a:r>
            <a:rPr lang="ru-RU" sz="1200" i="1" kern="1200" dirty="0">
              <a:latin typeface="Times New Roman" pitchFamily="18" charset="0"/>
              <a:cs typeface="Times New Roman" pitchFamily="18" charset="0"/>
            </a:rPr>
            <a:t> – текстовые статьи решения, а также приложения к нему, устанавливающие:</a:t>
          </a:r>
        </a:p>
      </dsp:txBody>
      <dsp:txXfrm>
        <a:off x="103841" y="2192068"/>
        <a:ext cx="6258667" cy="588454"/>
      </dsp:txXfrm>
    </dsp:sp>
    <dsp:sp modelId="{B093F3F8-9D86-4917-A3CF-B5053F084F0D}">
      <dsp:nvSpPr>
        <dsp:cNvPr id="0" name=""/>
        <dsp:cNvSpPr/>
      </dsp:nvSpPr>
      <dsp:spPr>
        <a:xfrm>
          <a:off x="0" y="5491932"/>
          <a:ext cx="9073008" cy="241323"/>
        </a:xfrm>
        <a:prstGeom prst="rect">
          <a:avLst/>
        </a:prstGeom>
        <a:solidFill>
          <a:schemeClr val="lt1">
            <a:hueOff val="0"/>
            <a:satOff val="0"/>
            <a:lumOff val="0"/>
            <a:alpha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E0CFEAD-146B-4E63-AED5-08F6983E7392}">
      <dsp:nvSpPr>
        <dsp:cNvPr id="0" name=""/>
        <dsp:cNvSpPr/>
      </dsp:nvSpPr>
      <dsp:spPr>
        <a:xfrm>
          <a:off x="72007" y="5316745"/>
          <a:ext cx="6351105" cy="416510"/>
        </a:xfrm>
        <a:prstGeom prst="roundRect">
          <a:avLst/>
        </a:prstGeom>
        <a:solidFill>
          <a:schemeClr val="accent2">
            <a:hueOff val="4681519"/>
            <a:satOff val="-5839"/>
            <a:lumOff val="1373"/>
            <a:alpha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0057" tIns="0" rIns="240057" bIns="0" numCol="1" spcCol="1270" anchor="ctr" anchorCtr="0">
          <a:noAutofit/>
        </a:bodyPr>
        <a:lstStyle/>
        <a:p>
          <a:pPr marL="0" lvl="0" indent="0" algn="l" defTabSz="533400">
            <a:lnSpc>
              <a:spcPct val="90000"/>
            </a:lnSpc>
            <a:spcBef>
              <a:spcPct val="0"/>
            </a:spcBef>
            <a:spcAft>
              <a:spcPct val="35000"/>
            </a:spcAft>
            <a:buNone/>
          </a:pPr>
          <a:r>
            <a:rPr lang="ru-RU" sz="1200" b="1" i="1" kern="1200" dirty="0">
              <a:latin typeface="Times New Roman" pitchFamily="18" charset="0"/>
              <a:cs typeface="Times New Roman" pitchFamily="18" charset="0"/>
            </a:rPr>
            <a:t>Для рассмотрения в третьем чтении решение выносится на голосование в целом.</a:t>
          </a:r>
        </a:p>
      </dsp:txBody>
      <dsp:txXfrm>
        <a:off x="92339" y="5337077"/>
        <a:ext cx="6310441" cy="37584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0.05375</cdr:x>
      <cdr:y>0.02941</cdr:y>
    </cdr:from>
    <cdr:to>
      <cdr:x>0.11784</cdr:x>
      <cdr:y>0.07353</cdr:y>
    </cdr:to>
    <cdr:sp macro="" textlink="">
      <cdr:nvSpPr>
        <cdr:cNvPr id="58" name="TextBox 57"/>
        <cdr:cNvSpPr txBox="1"/>
      </cdr:nvSpPr>
      <cdr:spPr>
        <a:xfrm xmlns:a="http://schemas.openxmlformats.org/drawingml/2006/main">
          <a:off x="362372" y="144016"/>
          <a:ext cx="43204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a:p>
      </cdr:txBody>
    </cdr:sp>
  </cdr:relSizeAnchor>
  <cdr:relSizeAnchor xmlns:cdr="http://schemas.openxmlformats.org/drawingml/2006/chartDrawing">
    <cdr:from>
      <cdr:x>0.14007</cdr:x>
      <cdr:y>0.09744</cdr:y>
    </cdr:from>
    <cdr:to>
      <cdr:x>0.22952</cdr:x>
      <cdr:y>0.14762</cdr:y>
    </cdr:to>
    <cdr:sp macro="" textlink="">
      <cdr:nvSpPr>
        <cdr:cNvPr id="60" name="TextBox 59"/>
        <cdr:cNvSpPr txBox="1"/>
      </cdr:nvSpPr>
      <cdr:spPr>
        <a:xfrm xmlns:a="http://schemas.openxmlformats.org/drawingml/2006/main">
          <a:off x="1230511" y="558263"/>
          <a:ext cx="785838" cy="2874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000" b="1" dirty="0">
              <a:latin typeface="Palatino Linotype" panose="02040502050505030304" pitchFamily="18" charset="0"/>
            </a:rPr>
            <a:t>231 362,6</a:t>
          </a:r>
        </a:p>
        <a:p xmlns:a="http://schemas.openxmlformats.org/drawingml/2006/main">
          <a:pPr marL="342900" indent="-342900">
            <a:buAutoNum type="arabicPlain" startAt="236"/>
          </a:pPr>
          <a:endParaRPr lang="ru-RU" sz="1400" b="1" dirty="0">
            <a:latin typeface="Palatino Linotype" panose="02040502050505030304" pitchFamily="18" charset="0"/>
          </a:endParaRPr>
        </a:p>
      </cdr:txBody>
    </cdr:sp>
  </cdr:relSizeAnchor>
  <cdr:relSizeAnchor xmlns:cdr="http://schemas.openxmlformats.org/drawingml/2006/chartDrawing">
    <cdr:from>
      <cdr:x>0.59158</cdr:x>
      <cdr:y>0.09649</cdr:y>
    </cdr:from>
    <cdr:to>
      <cdr:x>0.70555</cdr:x>
      <cdr:y>0.1379</cdr:y>
    </cdr:to>
    <cdr:sp macro="" textlink="">
      <cdr:nvSpPr>
        <cdr:cNvPr id="62" name="TextBox 1"/>
        <cdr:cNvSpPr txBox="1"/>
      </cdr:nvSpPr>
      <cdr:spPr>
        <a:xfrm xmlns:a="http://schemas.openxmlformats.org/drawingml/2006/main">
          <a:off x="5197188" y="552824"/>
          <a:ext cx="1001252" cy="2372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000" b="1" dirty="0">
              <a:latin typeface="Palatino Linotype" panose="02040502050505030304" pitchFamily="18" charset="0"/>
            </a:rPr>
            <a:t>235 986,6</a:t>
          </a:r>
        </a:p>
      </cdr:txBody>
    </cdr:sp>
  </cdr:relSizeAnchor>
  <cdr:relSizeAnchor xmlns:cdr="http://schemas.openxmlformats.org/drawingml/2006/chartDrawing">
    <cdr:from>
      <cdr:x>0.3663</cdr:x>
      <cdr:y>0.09959</cdr:y>
    </cdr:from>
    <cdr:to>
      <cdr:x>0.46455</cdr:x>
      <cdr:y>0.1373</cdr:y>
    </cdr:to>
    <cdr:sp macro="" textlink="">
      <cdr:nvSpPr>
        <cdr:cNvPr id="63" name="TextBox 1"/>
        <cdr:cNvSpPr txBox="1"/>
      </cdr:nvSpPr>
      <cdr:spPr>
        <a:xfrm xmlns:a="http://schemas.openxmlformats.org/drawingml/2006/main" rot="10800000" flipV="1">
          <a:off x="3218070" y="570565"/>
          <a:ext cx="863148" cy="2160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000" b="1" dirty="0">
              <a:latin typeface="Palatino Linotype" panose="02040502050505030304" pitchFamily="18" charset="0"/>
            </a:rPr>
            <a:t>238 256,1</a:t>
          </a:r>
        </a:p>
      </cdr:txBody>
    </cdr:sp>
  </cdr:relSizeAnchor>
  <cdr:relSizeAnchor xmlns:cdr="http://schemas.openxmlformats.org/drawingml/2006/chartDrawing">
    <cdr:from>
      <cdr:x>0.82862</cdr:x>
      <cdr:y>0.1002</cdr:y>
    </cdr:from>
    <cdr:to>
      <cdr:x>0.93172</cdr:x>
      <cdr:y>0.17561</cdr:y>
    </cdr:to>
    <cdr:sp macro="" textlink="">
      <cdr:nvSpPr>
        <cdr:cNvPr id="64" name="TextBox 1"/>
        <cdr:cNvSpPr txBox="1"/>
      </cdr:nvSpPr>
      <cdr:spPr>
        <a:xfrm xmlns:a="http://schemas.openxmlformats.org/drawingml/2006/main">
          <a:off x="7279595" y="574051"/>
          <a:ext cx="905757" cy="4320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000" b="1" dirty="0">
              <a:latin typeface="Palatino Linotype" panose="02040502050505030304" pitchFamily="18" charset="0"/>
            </a:rPr>
            <a:t>235 998,6</a:t>
          </a:r>
        </a:p>
      </cdr:txBody>
    </cdr:sp>
  </cdr:relSizeAnchor>
</c:userShapes>
</file>

<file path=ppt/drawings/drawing2.xml><?xml version="1.0" encoding="utf-8"?>
<c:userShapes xmlns:c="http://schemas.openxmlformats.org/drawingml/2006/chart">
  <cdr:relSizeAnchor xmlns:cdr="http://schemas.openxmlformats.org/drawingml/2006/chartDrawing">
    <cdr:from>
      <cdr:x>0.86624</cdr:x>
      <cdr:y>0.01542</cdr:y>
    </cdr:from>
    <cdr:to>
      <cdr:x>0.99749</cdr:x>
      <cdr:y>0.0771</cdr:y>
    </cdr:to>
    <cdr:sp macro="" textlink="">
      <cdr:nvSpPr>
        <cdr:cNvPr id="2" name="TextBox 1"/>
        <cdr:cNvSpPr txBox="1"/>
      </cdr:nvSpPr>
      <cdr:spPr>
        <a:xfrm xmlns:a="http://schemas.openxmlformats.org/drawingml/2006/main">
          <a:off x="7128792" y="72008"/>
          <a:ext cx="108012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a:p>
      </cdr:txBody>
    </cdr:sp>
  </cdr:relSizeAnchor>
</c:userShapes>
</file>

<file path=ppt/drawings/drawing3.xml><?xml version="1.0" encoding="utf-8"?>
<c:userShapes xmlns:c="http://schemas.openxmlformats.org/drawingml/2006/chart">
  <cdr:relSizeAnchor xmlns:cdr="http://schemas.openxmlformats.org/drawingml/2006/chartDrawing">
    <cdr:from>
      <cdr:x>0.85208</cdr:x>
      <cdr:y>0.28843</cdr:y>
    </cdr:from>
    <cdr:to>
      <cdr:x>0.85871</cdr:x>
      <cdr:y>0.28879</cdr:y>
    </cdr:to>
    <cdr:cxnSp macro="">
      <cdr:nvCxnSpPr>
        <cdr:cNvPr id="24" name="Прямая соединительная линия 23">
          <a:extLst xmlns:a="http://schemas.openxmlformats.org/drawingml/2006/main">
            <a:ext uri="{FF2B5EF4-FFF2-40B4-BE49-F238E27FC236}">
              <a16:creationId xmlns:a16="http://schemas.microsoft.com/office/drawing/2014/main" id="{065C5175-4976-403D-A2EF-798823ED0D6E}"/>
            </a:ext>
          </a:extLst>
        </cdr:cNvPr>
        <cdr:cNvCxnSpPr/>
      </cdr:nvCxnSpPr>
      <cdr:spPr>
        <a:xfrm xmlns:a="http://schemas.openxmlformats.org/drawingml/2006/main" flipH="1" flipV="1">
          <a:off x="7670502" y="1565027"/>
          <a:ext cx="59684" cy="1954"/>
        </a:xfrm>
        <a:prstGeom xmlns:a="http://schemas.openxmlformats.org/drawingml/2006/main" prst="line">
          <a:avLst/>
        </a:prstGeom>
        <a:ln xmlns:a="http://schemas.openxmlformats.org/drawingml/2006/main" w="19050">
          <a:solidFill>
            <a:srgbClr val="C00000"/>
          </a:solidFill>
          <a:prstDash val="sysDot"/>
          <a:tail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0.14816</cdr:x>
      <cdr:y>0.3342</cdr:y>
    </cdr:from>
    <cdr:to>
      <cdr:x>0.22133</cdr:x>
      <cdr:y>0.38729</cdr:y>
    </cdr:to>
    <cdr:sp macro="" textlink="">
      <cdr:nvSpPr>
        <cdr:cNvPr id="31" name="TextBox 1"/>
        <cdr:cNvSpPr txBox="1"/>
      </cdr:nvSpPr>
      <cdr:spPr>
        <a:xfrm xmlns:a="http://schemas.openxmlformats.org/drawingml/2006/main">
          <a:off x="1333798" y="1813420"/>
          <a:ext cx="658687" cy="2880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a:latin typeface="Palatino Linotype" panose="02040502050505030304" pitchFamily="18" charset="0"/>
            </a:rPr>
            <a:t>92,9</a:t>
          </a:r>
          <a:r>
            <a:rPr lang="ru-RU" sz="1200" b="1" dirty="0">
              <a:latin typeface="Palatino Linotype" panose="02040502050505030304" pitchFamily="18" charset="0"/>
            </a:rPr>
            <a:t> %</a:t>
          </a:r>
        </a:p>
      </cdr:txBody>
    </cdr:sp>
  </cdr:relSizeAnchor>
  <cdr:relSizeAnchor xmlns:cdr="http://schemas.openxmlformats.org/drawingml/2006/chartDrawing">
    <cdr:from>
      <cdr:x>0.32286</cdr:x>
      <cdr:y>0.36626</cdr:y>
    </cdr:from>
    <cdr:to>
      <cdr:x>0.39782</cdr:x>
      <cdr:y>0.41511</cdr:y>
    </cdr:to>
    <cdr:sp macro="" textlink="">
      <cdr:nvSpPr>
        <cdr:cNvPr id="32" name="TextBox 1"/>
        <cdr:cNvSpPr txBox="1"/>
      </cdr:nvSpPr>
      <cdr:spPr>
        <a:xfrm xmlns:a="http://schemas.openxmlformats.org/drawingml/2006/main">
          <a:off x="2906458" y="1987347"/>
          <a:ext cx="674801" cy="2650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a:latin typeface="Palatino Linotype" panose="02040502050505030304" pitchFamily="18" charset="0"/>
            </a:rPr>
            <a:t>90,4</a:t>
          </a:r>
          <a:r>
            <a:rPr lang="ru-RU" sz="1200" b="1" dirty="0">
              <a:latin typeface="Palatino Linotype" panose="02040502050505030304" pitchFamily="18" charset="0"/>
            </a:rPr>
            <a:t> %</a:t>
          </a:r>
        </a:p>
      </cdr:txBody>
    </cdr:sp>
  </cdr:relSizeAnchor>
  <cdr:relSizeAnchor xmlns:cdr="http://schemas.openxmlformats.org/drawingml/2006/chartDrawing">
    <cdr:from>
      <cdr:x>0.48859</cdr:x>
      <cdr:y>0.37038</cdr:y>
    </cdr:from>
    <cdr:to>
      <cdr:x>0.56001</cdr:x>
      <cdr:y>0.41917</cdr:y>
    </cdr:to>
    <cdr:sp macro="" textlink="">
      <cdr:nvSpPr>
        <cdr:cNvPr id="33" name="TextBox 1"/>
        <cdr:cNvSpPr txBox="1"/>
      </cdr:nvSpPr>
      <cdr:spPr>
        <a:xfrm xmlns:a="http://schemas.openxmlformats.org/drawingml/2006/main">
          <a:off x="4398364" y="2009719"/>
          <a:ext cx="642933" cy="2647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a:latin typeface="Palatino Linotype" panose="02040502050505030304" pitchFamily="18" charset="0"/>
            </a:rPr>
            <a:t>88,6</a:t>
          </a:r>
          <a:r>
            <a:rPr lang="ru-RU" sz="1200" b="1" dirty="0">
              <a:latin typeface="Palatino Linotype" panose="02040502050505030304" pitchFamily="18" charset="0"/>
            </a:rPr>
            <a:t> %</a:t>
          </a:r>
        </a:p>
      </cdr:txBody>
    </cdr:sp>
  </cdr:relSizeAnchor>
  <cdr:relSizeAnchor xmlns:cdr="http://schemas.openxmlformats.org/drawingml/2006/chartDrawing">
    <cdr:from>
      <cdr:x>0.6441</cdr:x>
      <cdr:y>0.36867</cdr:y>
    </cdr:from>
    <cdr:to>
      <cdr:x>0.71666</cdr:x>
      <cdr:y>0.41048</cdr:y>
    </cdr:to>
    <cdr:sp macro="" textlink="">
      <cdr:nvSpPr>
        <cdr:cNvPr id="34" name="TextBox 1"/>
        <cdr:cNvSpPr txBox="1"/>
      </cdr:nvSpPr>
      <cdr:spPr>
        <a:xfrm xmlns:a="http://schemas.openxmlformats.org/drawingml/2006/main">
          <a:off x="5798294" y="2000456"/>
          <a:ext cx="653196" cy="2268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a:latin typeface="Palatino Linotype" panose="02040502050505030304" pitchFamily="18" charset="0"/>
            </a:rPr>
            <a:t>86,7</a:t>
          </a:r>
          <a:r>
            <a:rPr lang="ru-RU" sz="1200" b="1" dirty="0">
              <a:latin typeface="Palatino Linotype" panose="02040502050505030304" pitchFamily="18" charset="0"/>
            </a:rPr>
            <a:t> %</a:t>
          </a:r>
        </a:p>
      </cdr:txBody>
    </cdr:sp>
  </cdr:relSizeAnchor>
  <cdr:relSizeAnchor xmlns:cdr="http://schemas.openxmlformats.org/drawingml/2006/chartDrawing">
    <cdr:from>
      <cdr:x>0.34628</cdr:x>
      <cdr:y>0.36805</cdr:y>
    </cdr:from>
    <cdr:to>
      <cdr:x>0.51612</cdr:x>
      <cdr:y>0.36805</cdr:y>
    </cdr:to>
    <cdr:cxnSp macro="">
      <cdr:nvCxnSpPr>
        <cdr:cNvPr id="3" name="Прямая соединительная линия 2">
          <a:extLst xmlns:a="http://schemas.openxmlformats.org/drawingml/2006/main">
            <a:ext uri="{FF2B5EF4-FFF2-40B4-BE49-F238E27FC236}">
              <a16:creationId xmlns:a16="http://schemas.microsoft.com/office/drawing/2014/main" id="{A226ACBD-421E-4856-AC7E-98282C5C0E03}"/>
            </a:ext>
          </a:extLst>
        </cdr:cNvPr>
        <cdr:cNvCxnSpPr/>
      </cdr:nvCxnSpPr>
      <cdr:spPr>
        <a:xfrm xmlns:a="http://schemas.openxmlformats.org/drawingml/2006/main">
          <a:off x="3117245" y="1997075"/>
          <a:ext cx="1528921" cy="0"/>
        </a:xfrm>
        <a:prstGeom xmlns:a="http://schemas.openxmlformats.org/drawingml/2006/main" prst="line">
          <a:avLst/>
        </a:prstGeom>
        <a:ln xmlns:a="http://schemas.openxmlformats.org/drawingml/2006/main" w="19050">
          <a:solidFill>
            <a:srgbClr val="C00000"/>
          </a:solidFill>
          <a:prstDash val="sysDot"/>
          <a:head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0.51187</cdr:x>
      <cdr:y>0.36805</cdr:y>
    </cdr:from>
    <cdr:to>
      <cdr:x>0.6681</cdr:x>
      <cdr:y>0.36805</cdr:y>
    </cdr:to>
    <cdr:cxnSp macro="">
      <cdr:nvCxnSpPr>
        <cdr:cNvPr id="5" name="Прямая соединительная линия 4">
          <a:extLst xmlns:a="http://schemas.openxmlformats.org/drawingml/2006/main">
            <a:ext uri="{FF2B5EF4-FFF2-40B4-BE49-F238E27FC236}">
              <a16:creationId xmlns:a16="http://schemas.microsoft.com/office/drawing/2014/main" id="{923797C0-B769-40DD-8E36-6A5AC17F5CE1}"/>
            </a:ext>
          </a:extLst>
        </cdr:cNvPr>
        <cdr:cNvCxnSpPr/>
      </cdr:nvCxnSpPr>
      <cdr:spPr>
        <a:xfrm xmlns:a="http://schemas.openxmlformats.org/drawingml/2006/main">
          <a:off x="4607912" y="1997075"/>
          <a:ext cx="1406406" cy="0"/>
        </a:xfrm>
        <a:prstGeom xmlns:a="http://schemas.openxmlformats.org/drawingml/2006/main" prst="line">
          <a:avLst/>
        </a:prstGeom>
        <a:ln xmlns:a="http://schemas.openxmlformats.org/drawingml/2006/main" w="19050">
          <a:solidFill>
            <a:srgbClr val="C00000"/>
          </a:solidFill>
          <a:prstDash val="sysDot"/>
          <a:headEnd type="diamond"/>
          <a:tail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0.85053</cdr:x>
      <cdr:y>0.263</cdr:y>
    </cdr:from>
    <cdr:to>
      <cdr:x>1</cdr:x>
      <cdr:y>0.39348</cdr:y>
    </cdr:to>
    <cdr:sp macro="" textlink="">
      <cdr:nvSpPr>
        <cdr:cNvPr id="9" name="TextBox 3"/>
        <cdr:cNvSpPr txBox="1"/>
      </cdr:nvSpPr>
      <cdr:spPr>
        <a:xfrm xmlns:a="http://schemas.openxmlformats.org/drawingml/2006/main">
          <a:off x="7656591" y="1427053"/>
          <a:ext cx="1345551" cy="707995"/>
        </a:xfrm>
        <a:prstGeom xmlns:a="http://schemas.openxmlformats.org/drawingml/2006/main" prst="rect">
          <a:avLst/>
        </a:prstGeom>
        <a:noFill xmlns:a="http://schemas.openxmlformats.org/drawingml/2006/main"/>
      </cdr:spPr>
      <cdr:txBody>
        <a:bodyPr xmlns:a="http://schemas.openxmlformats.org/drawingml/2006/main">
          <a:spAutoFit/>
        </a:bodyPr>
        <a:lstStyle xmlns:a="http://schemas.openxmlformats.org/drawingml/2006/main">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xmlns:a="http://schemas.openxmlformats.org/drawingml/2006/main">
          <a:pPr fontAlgn="auto">
            <a:spcBef>
              <a:spcPts val="0"/>
            </a:spcBef>
            <a:spcAft>
              <a:spcPts val="0"/>
            </a:spcAft>
            <a:defRPr/>
          </a:pPr>
          <a:r>
            <a:rPr lang="ru-RU" sz="1000" kern="0" dirty="0">
              <a:solidFill>
                <a:sysClr val="windowText" lastClr="000000">
                  <a:lumMod val="65000"/>
                  <a:lumOff val="35000"/>
                </a:sysClr>
              </a:solidFill>
              <a:latin typeface="Palatino Linotype" panose="02040502050505030304" pitchFamily="18" charset="0"/>
            </a:rPr>
            <a:t>Доля программных расходов в общем объеме расходов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427015-8F5D-4EE7-A654-9DC7368D1075}" type="datetimeFigureOut">
              <a:rPr lang="ru-RU" smtClean="0"/>
              <a:pPr/>
              <a:t>12.04.2023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B31A83-DB12-418B-8DAF-3C089ABC7FCE}" type="slidenum">
              <a:rPr lang="ru-RU" smtClean="0"/>
              <a:pPr/>
              <a:t>‹#›</a:t>
            </a:fld>
            <a:endParaRPr lang="ru-RU"/>
          </a:p>
        </p:txBody>
      </p:sp>
    </p:spTree>
    <p:extLst>
      <p:ext uri="{BB962C8B-B14F-4D97-AF65-F5344CB8AC3E}">
        <p14:creationId xmlns:p14="http://schemas.microsoft.com/office/powerpoint/2010/main" val="1551125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471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E70D55-C5DC-41B9-BC44-18F88D164D7C}" type="slidenum">
              <a:rPr lang="ru-RU">
                <a:solidFill>
                  <a:srgbClr val="000000"/>
                </a:solidFill>
              </a:rPr>
              <a:pPr eaLnBrk="1" hangingPunct="1"/>
              <a:t>43</a:t>
            </a:fld>
            <a:endParaRPr lang="ru-RU">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DCCD61-643D-44A5-A450-3A42A50CBC1E}"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A1053F13-8C2F-4BF1-8176-E4F8011B6CCA}" type="datetimeFigureOut">
              <a:rPr lang="fr-FR" altLang="zh-CN"/>
              <a:pPr>
                <a:defRPr/>
              </a:pPr>
              <a:t>12/04/2023</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730B5FDE-8E80-449E-9B16-5086EE21E35B}" type="slidenum">
              <a:rPr lang="fr-CA" altLang="zh-CN"/>
              <a:pPr>
                <a:defRPr/>
              </a:pPr>
              <a:t>‹#›</a:t>
            </a:fld>
            <a:endParaRPr lang="fr-CA" altLang="zh-CN"/>
          </a:p>
        </p:txBody>
      </p:sp>
    </p:spTree>
    <p:extLst>
      <p:ext uri="{BB962C8B-B14F-4D97-AF65-F5344CB8AC3E}">
        <p14:creationId xmlns:p14="http://schemas.microsoft.com/office/powerpoint/2010/main" val="1377012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E68F7B80-D387-4AED-987E-453978BD031F}" type="datetimeFigureOut">
              <a:rPr lang="fr-FR" altLang="zh-CN"/>
              <a:pPr>
                <a:defRPr/>
              </a:pPr>
              <a:t>12/04/2023</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4A5C9D26-E36C-460C-AE01-93AA7934B3FC}" type="slidenum">
              <a:rPr lang="fr-CA" altLang="zh-CN"/>
              <a:pPr>
                <a:defRPr/>
              </a:pPr>
              <a:t>‹#›</a:t>
            </a:fld>
            <a:endParaRPr lang="fr-CA" altLang="zh-CN"/>
          </a:p>
        </p:txBody>
      </p:sp>
    </p:spTree>
    <p:extLst>
      <p:ext uri="{BB962C8B-B14F-4D97-AF65-F5344CB8AC3E}">
        <p14:creationId xmlns:p14="http://schemas.microsoft.com/office/powerpoint/2010/main" val="2079134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7E09E48-42D3-478E-B76D-2B97AA74FF7B}" type="datetimeFigureOut">
              <a:rPr lang="fr-FR" altLang="zh-CN"/>
              <a:pPr>
                <a:defRPr/>
              </a:pPr>
              <a:t>12/04/2023</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C6D40583-7CD7-4799-834D-D49EC0DA4CE5}" type="slidenum">
              <a:rPr lang="fr-CA" altLang="zh-CN"/>
              <a:pPr>
                <a:defRPr/>
              </a:pPr>
              <a:t>‹#›</a:t>
            </a:fld>
            <a:endParaRPr lang="fr-CA" altLang="zh-CN"/>
          </a:p>
        </p:txBody>
      </p:sp>
    </p:spTree>
    <p:extLst>
      <p:ext uri="{BB962C8B-B14F-4D97-AF65-F5344CB8AC3E}">
        <p14:creationId xmlns:p14="http://schemas.microsoft.com/office/powerpoint/2010/main" val="1463067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AEA3BB-D377-4519-B318-6B3EAB9E81C7}" type="datetimeFigureOut">
              <a:rPr lang="fr-FR" altLang="zh-CN"/>
              <a:pPr>
                <a:defRPr/>
              </a:pPr>
              <a:t>12/04/2023</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FD20CFED-C478-4CD7-8A3E-EE85CC7CE8FE}" type="slidenum">
              <a:rPr lang="fr-CA" altLang="zh-CN"/>
              <a:pPr>
                <a:defRPr/>
              </a:pPr>
              <a:t>‹#›</a:t>
            </a:fld>
            <a:endParaRPr lang="fr-CA" altLang="zh-CN"/>
          </a:p>
        </p:txBody>
      </p:sp>
    </p:spTree>
    <p:extLst>
      <p:ext uri="{BB962C8B-B14F-4D97-AF65-F5344CB8AC3E}">
        <p14:creationId xmlns:p14="http://schemas.microsoft.com/office/powerpoint/2010/main" val="352283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5336944C-A3FA-4A56-B70B-122BCA256B48}" type="datetimeFigureOut">
              <a:rPr lang="fr-FR" altLang="zh-CN"/>
              <a:pPr>
                <a:defRPr/>
              </a:pPr>
              <a:t>12/04/2023</a:t>
            </a:fld>
            <a:endParaRPr lang="fr-CA" altLang="zh-CN"/>
          </a:p>
        </p:txBody>
      </p:sp>
      <p:sp>
        <p:nvSpPr>
          <p:cNvPr id="8"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9" name="Espace réservé du numéro de diapositive 5"/>
          <p:cNvSpPr>
            <a:spLocks noGrp="1"/>
          </p:cNvSpPr>
          <p:nvPr>
            <p:ph type="sldNum" sz="quarter" idx="12"/>
          </p:nvPr>
        </p:nvSpPr>
        <p:spPr/>
        <p:txBody>
          <a:bodyPr/>
          <a:lstStyle>
            <a:lvl1pPr>
              <a:defRPr/>
            </a:lvl1pPr>
          </a:lstStyle>
          <a:p>
            <a:pPr>
              <a:defRPr/>
            </a:pPr>
            <a:fld id="{7030F2E7-7831-4ED3-998E-48954FBE7B5F}" type="slidenum">
              <a:rPr lang="fr-CA" altLang="zh-CN"/>
              <a:pPr>
                <a:defRPr/>
              </a:pPr>
              <a:t>‹#›</a:t>
            </a:fld>
            <a:endParaRPr lang="fr-CA" altLang="zh-CN"/>
          </a:p>
        </p:txBody>
      </p:sp>
    </p:spTree>
    <p:extLst>
      <p:ext uri="{BB962C8B-B14F-4D97-AF65-F5344CB8AC3E}">
        <p14:creationId xmlns:p14="http://schemas.microsoft.com/office/powerpoint/2010/main" val="2534084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2F4BF663-69E0-4B64-AD6C-5F4F481C5C7A}" type="datetimeFigureOut">
              <a:rPr lang="fr-FR" altLang="zh-CN"/>
              <a:pPr>
                <a:defRPr/>
              </a:pPr>
              <a:t>12/04/2023</a:t>
            </a:fld>
            <a:endParaRPr lang="fr-CA" altLang="zh-CN"/>
          </a:p>
        </p:txBody>
      </p:sp>
      <p:sp>
        <p:nvSpPr>
          <p:cNvPr id="4"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5" name="Espace réservé du numéro de diapositive 5"/>
          <p:cNvSpPr>
            <a:spLocks noGrp="1"/>
          </p:cNvSpPr>
          <p:nvPr>
            <p:ph type="sldNum" sz="quarter" idx="12"/>
          </p:nvPr>
        </p:nvSpPr>
        <p:spPr/>
        <p:txBody>
          <a:bodyPr/>
          <a:lstStyle>
            <a:lvl1pPr>
              <a:defRPr/>
            </a:lvl1pPr>
          </a:lstStyle>
          <a:p>
            <a:pPr>
              <a:defRPr/>
            </a:pPr>
            <a:fld id="{DBB53FC4-78CF-42EB-874A-01AC15803B55}" type="slidenum">
              <a:rPr lang="fr-CA" altLang="zh-CN"/>
              <a:pPr>
                <a:defRPr/>
              </a:pPr>
              <a:t>‹#›</a:t>
            </a:fld>
            <a:endParaRPr lang="fr-CA" altLang="zh-CN"/>
          </a:p>
        </p:txBody>
      </p:sp>
    </p:spTree>
    <p:extLst>
      <p:ext uri="{BB962C8B-B14F-4D97-AF65-F5344CB8AC3E}">
        <p14:creationId xmlns:p14="http://schemas.microsoft.com/office/powerpoint/2010/main" val="2268943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F709505-C06C-44A8-8070-A3B1573BEBF2}" type="datetimeFigureOut">
              <a:rPr lang="fr-FR" altLang="zh-CN"/>
              <a:pPr>
                <a:defRPr/>
              </a:pPr>
              <a:t>12/04/2023</a:t>
            </a:fld>
            <a:endParaRPr lang="fr-CA" altLang="zh-CN"/>
          </a:p>
        </p:txBody>
      </p:sp>
      <p:sp>
        <p:nvSpPr>
          <p:cNvPr id="3"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4" name="Espace réservé du numéro de diapositive 5"/>
          <p:cNvSpPr>
            <a:spLocks noGrp="1"/>
          </p:cNvSpPr>
          <p:nvPr>
            <p:ph type="sldNum" sz="quarter" idx="12"/>
          </p:nvPr>
        </p:nvSpPr>
        <p:spPr/>
        <p:txBody>
          <a:bodyPr/>
          <a:lstStyle>
            <a:lvl1pPr>
              <a:defRPr/>
            </a:lvl1pPr>
          </a:lstStyle>
          <a:p>
            <a:pPr>
              <a:defRPr/>
            </a:pPr>
            <a:fld id="{38D244EE-DF69-4B81-AA46-7E84C2DF253E}" type="slidenum">
              <a:rPr lang="fr-CA" altLang="zh-CN"/>
              <a:pPr>
                <a:defRPr/>
              </a:pPr>
              <a:t>‹#›</a:t>
            </a:fld>
            <a:endParaRPr lang="fr-CA" altLang="zh-CN"/>
          </a:p>
        </p:txBody>
      </p:sp>
    </p:spTree>
    <p:extLst>
      <p:ext uri="{BB962C8B-B14F-4D97-AF65-F5344CB8AC3E}">
        <p14:creationId xmlns:p14="http://schemas.microsoft.com/office/powerpoint/2010/main" val="3577106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D4242CB-7889-413F-8FD9-94AB192F52AD}" type="datetimeFigureOut">
              <a:rPr lang="fr-FR" altLang="zh-CN"/>
              <a:pPr>
                <a:defRPr/>
              </a:pPr>
              <a:t>12/04/2023</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DF87B143-259F-4B41-A960-3983112B096F}" type="slidenum">
              <a:rPr lang="fr-CA" altLang="zh-CN"/>
              <a:pPr>
                <a:defRPr/>
              </a:pPr>
              <a:t>‹#›</a:t>
            </a:fld>
            <a:endParaRPr lang="fr-CA" altLang="zh-CN"/>
          </a:p>
        </p:txBody>
      </p:sp>
    </p:spTree>
    <p:extLst>
      <p:ext uri="{BB962C8B-B14F-4D97-AF65-F5344CB8AC3E}">
        <p14:creationId xmlns:p14="http://schemas.microsoft.com/office/powerpoint/2010/main" val="247953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35D0F67-D25C-4630-9ADE-DACBEBAF9945}" type="datetimeFigureOut">
              <a:rPr lang="fr-FR" altLang="zh-CN"/>
              <a:pPr>
                <a:defRPr/>
              </a:pPr>
              <a:t>12/04/2023</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89A995E5-5181-40A4-AC1F-C02F9955225C}" type="slidenum">
              <a:rPr lang="fr-CA" altLang="zh-CN"/>
              <a:pPr>
                <a:defRPr/>
              </a:pPr>
              <a:t>‹#›</a:t>
            </a:fld>
            <a:endParaRPr lang="fr-CA" altLang="zh-CN"/>
          </a:p>
        </p:txBody>
      </p:sp>
    </p:spTree>
    <p:extLst>
      <p:ext uri="{BB962C8B-B14F-4D97-AF65-F5344CB8AC3E}">
        <p14:creationId xmlns:p14="http://schemas.microsoft.com/office/powerpoint/2010/main" val="3453421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942B9E3D-E1C1-4081-A1E4-DB449EAC5EF4}" type="datetimeFigureOut">
              <a:rPr lang="fr-FR" altLang="zh-CN"/>
              <a:pPr>
                <a:defRPr/>
              </a:pPr>
              <a:t>12/04/2023</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02E06D15-5B08-4772-8637-3C4146C140D0}" type="slidenum">
              <a:rPr lang="fr-CA" altLang="zh-CN"/>
              <a:pPr>
                <a:defRPr/>
              </a:pPr>
              <a:t>‹#›</a:t>
            </a:fld>
            <a:endParaRPr lang="fr-CA" altLang="zh-CN"/>
          </a:p>
        </p:txBody>
      </p:sp>
    </p:spTree>
    <p:extLst>
      <p:ext uri="{BB962C8B-B14F-4D97-AF65-F5344CB8AC3E}">
        <p14:creationId xmlns:p14="http://schemas.microsoft.com/office/powerpoint/2010/main" val="2751586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001041F0-3A43-44BE-8234-875B6FE47807}" type="datetimeFigureOut">
              <a:rPr lang="fr-FR" altLang="zh-CN"/>
              <a:pPr>
                <a:defRPr/>
              </a:pPr>
              <a:t>12/04/2023</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01B78D37-307A-4547-A649-A4E4C8F5DBCB}" type="slidenum">
              <a:rPr lang="fr-CA" altLang="zh-CN"/>
              <a:pPr>
                <a:defRPr/>
              </a:pPr>
              <a:t>‹#›</a:t>
            </a:fld>
            <a:endParaRPr lang="fr-CA" altLang="zh-CN"/>
          </a:p>
        </p:txBody>
      </p:sp>
    </p:spTree>
    <p:extLst>
      <p:ext uri="{BB962C8B-B14F-4D97-AF65-F5344CB8AC3E}">
        <p14:creationId xmlns:p14="http://schemas.microsoft.com/office/powerpoint/2010/main" val="2317673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3FB6DF1F-0C13-4526-ADE1-9A0C7E82BBAF}" type="datetimeFigureOut">
              <a:rPr lang="fr-FR" altLang="zh-CN"/>
              <a:pPr>
                <a:defRPr/>
              </a:pPr>
              <a:t>12/04/2023</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CFB07C3E-FD26-402E-B090-AD61D79A4924}" type="slidenum">
              <a:rPr lang="fr-CA" altLang="zh-CN"/>
              <a:pPr>
                <a:defRPr/>
              </a:pPr>
              <a:t>‹#›</a:t>
            </a:fld>
            <a:endParaRPr lang="fr-CA" altLang="zh-CN"/>
          </a:p>
        </p:txBody>
      </p:sp>
    </p:spTree>
    <p:extLst>
      <p:ext uri="{BB962C8B-B14F-4D97-AF65-F5344CB8AC3E}">
        <p14:creationId xmlns:p14="http://schemas.microsoft.com/office/powerpoint/2010/main" val="2798039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F3546600-AAA9-4056-BD3C-8405B0FE88CD}" type="datetimeFigureOut">
              <a:rPr lang="fr-FR" altLang="zh-CN"/>
              <a:pPr>
                <a:defRPr/>
              </a:pPr>
              <a:t>12/04/2023</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D0FE898F-849B-4EE6-9B61-91BD3C200A26}" type="slidenum">
              <a:rPr lang="fr-CA" altLang="zh-CN"/>
              <a:pPr>
                <a:defRPr/>
              </a:pPr>
              <a:t>‹#›</a:t>
            </a:fld>
            <a:endParaRPr lang="fr-CA" altLang="zh-CN"/>
          </a:p>
        </p:txBody>
      </p:sp>
    </p:spTree>
    <p:extLst>
      <p:ext uri="{BB962C8B-B14F-4D97-AF65-F5344CB8AC3E}">
        <p14:creationId xmlns:p14="http://schemas.microsoft.com/office/powerpoint/2010/main" val="3228474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7F859C00-F4FB-4834-B159-33B91E99C162}" type="datetimeFigureOut">
              <a:rPr lang="fr-FR" altLang="zh-CN"/>
              <a:pPr>
                <a:defRPr/>
              </a:pPr>
              <a:t>12/04/2023</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54E6D4E2-8538-42F9-8066-F683DBF156F8}" type="slidenum">
              <a:rPr lang="fr-CA" altLang="zh-CN"/>
              <a:pPr>
                <a:defRPr/>
              </a:pPr>
              <a:t>‹#›</a:t>
            </a:fld>
            <a:endParaRPr lang="fr-CA" altLang="zh-CN"/>
          </a:p>
        </p:txBody>
      </p:sp>
    </p:spTree>
    <p:extLst>
      <p:ext uri="{BB962C8B-B14F-4D97-AF65-F5344CB8AC3E}">
        <p14:creationId xmlns:p14="http://schemas.microsoft.com/office/powerpoint/2010/main" val="627701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2A60F6A2-9FB7-4C4F-BA54-40B5404E7D4F}" type="datetimeFigureOut">
              <a:rPr lang="fr-FR" altLang="zh-CN"/>
              <a:pPr>
                <a:defRPr/>
              </a:pPr>
              <a:t>12/04/2023</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E08D2C73-4A31-4B9B-81FA-B70CC3B8B9A8}" type="slidenum">
              <a:rPr lang="fr-CA" altLang="zh-CN"/>
              <a:pPr>
                <a:defRPr/>
              </a:pPr>
              <a:t>‹#›</a:t>
            </a:fld>
            <a:endParaRPr lang="fr-CA" altLang="zh-CN"/>
          </a:p>
        </p:txBody>
      </p:sp>
    </p:spTree>
    <p:extLst>
      <p:ext uri="{BB962C8B-B14F-4D97-AF65-F5344CB8AC3E}">
        <p14:creationId xmlns:p14="http://schemas.microsoft.com/office/powerpoint/2010/main" val="2107294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FD7C34E7-0CC9-4849-860C-913AA9570AB2}" type="datetimeFigureOut">
              <a:rPr lang="fr-FR" altLang="zh-CN"/>
              <a:pPr>
                <a:defRPr/>
              </a:pPr>
              <a:t>12/04/2023</a:t>
            </a:fld>
            <a:endParaRPr lang="fr-CA" altLang="zh-CN"/>
          </a:p>
        </p:txBody>
      </p:sp>
      <p:sp>
        <p:nvSpPr>
          <p:cNvPr id="8"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9" name="Espace réservé du numéro de diapositive 5"/>
          <p:cNvSpPr>
            <a:spLocks noGrp="1"/>
          </p:cNvSpPr>
          <p:nvPr>
            <p:ph type="sldNum" sz="quarter" idx="12"/>
          </p:nvPr>
        </p:nvSpPr>
        <p:spPr/>
        <p:txBody>
          <a:bodyPr/>
          <a:lstStyle>
            <a:lvl1pPr>
              <a:defRPr/>
            </a:lvl1pPr>
          </a:lstStyle>
          <a:p>
            <a:pPr>
              <a:defRPr/>
            </a:pPr>
            <a:fld id="{8AB40843-5BB5-4BF8-A099-047AC592170A}" type="slidenum">
              <a:rPr lang="fr-CA" altLang="zh-CN"/>
              <a:pPr>
                <a:defRPr/>
              </a:pPr>
              <a:t>‹#›</a:t>
            </a:fld>
            <a:endParaRPr lang="fr-CA" altLang="zh-CN"/>
          </a:p>
        </p:txBody>
      </p:sp>
    </p:spTree>
    <p:extLst>
      <p:ext uri="{BB962C8B-B14F-4D97-AF65-F5344CB8AC3E}">
        <p14:creationId xmlns:p14="http://schemas.microsoft.com/office/powerpoint/2010/main" val="2320858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E60A522F-6025-41EB-A323-786CC98656F1}" type="datetimeFigureOut">
              <a:rPr lang="fr-FR" altLang="zh-CN"/>
              <a:pPr>
                <a:defRPr/>
              </a:pPr>
              <a:t>12/04/2023</a:t>
            </a:fld>
            <a:endParaRPr lang="fr-CA" altLang="zh-CN"/>
          </a:p>
        </p:txBody>
      </p:sp>
      <p:sp>
        <p:nvSpPr>
          <p:cNvPr id="4"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5" name="Espace réservé du numéro de diapositive 5"/>
          <p:cNvSpPr>
            <a:spLocks noGrp="1"/>
          </p:cNvSpPr>
          <p:nvPr>
            <p:ph type="sldNum" sz="quarter" idx="12"/>
          </p:nvPr>
        </p:nvSpPr>
        <p:spPr/>
        <p:txBody>
          <a:bodyPr/>
          <a:lstStyle>
            <a:lvl1pPr>
              <a:defRPr/>
            </a:lvl1pPr>
          </a:lstStyle>
          <a:p>
            <a:pPr>
              <a:defRPr/>
            </a:pPr>
            <a:fld id="{D0383FF4-23D1-472F-B85B-FC26976E8420}" type="slidenum">
              <a:rPr lang="fr-CA" altLang="zh-CN"/>
              <a:pPr>
                <a:defRPr/>
              </a:pPr>
              <a:t>‹#›</a:t>
            </a:fld>
            <a:endParaRPr lang="fr-CA" altLang="zh-CN"/>
          </a:p>
        </p:txBody>
      </p:sp>
    </p:spTree>
    <p:extLst>
      <p:ext uri="{BB962C8B-B14F-4D97-AF65-F5344CB8AC3E}">
        <p14:creationId xmlns:p14="http://schemas.microsoft.com/office/powerpoint/2010/main" val="2645374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80C7D27-989C-4A26-B412-8711BADD2020}" type="datetimeFigureOut">
              <a:rPr lang="fr-FR" altLang="zh-CN"/>
              <a:pPr>
                <a:defRPr/>
              </a:pPr>
              <a:t>12/04/2023</a:t>
            </a:fld>
            <a:endParaRPr lang="fr-CA" altLang="zh-CN"/>
          </a:p>
        </p:txBody>
      </p:sp>
      <p:sp>
        <p:nvSpPr>
          <p:cNvPr id="3"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4" name="Espace réservé du numéro de diapositive 5"/>
          <p:cNvSpPr>
            <a:spLocks noGrp="1"/>
          </p:cNvSpPr>
          <p:nvPr>
            <p:ph type="sldNum" sz="quarter" idx="12"/>
          </p:nvPr>
        </p:nvSpPr>
        <p:spPr/>
        <p:txBody>
          <a:bodyPr/>
          <a:lstStyle>
            <a:lvl1pPr>
              <a:defRPr/>
            </a:lvl1pPr>
          </a:lstStyle>
          <a:p>
            <a:pPr>
              <a:defRPr/>
            </a:pPr>
            <a:fld id="{BBEBDF85-BBCB-4585-B108-BC4B87AB60AA}" type="slidenum">
              <a:rPr lang="fr-CA" altLang="zh-CN"/>
              <a:pPr>
                <a:defRPr/>
              </a:pPr>
              <a:t>‹#›</a:t>
            </a:fld>
            <a:endParaRPr lang="fr-CA" altLang="zh-CN"/>
          </a:p>
        </p:txBody>
      </p:sp>
    </p:spTree>
    <p:extLst>
      <p:ext uri="{BB962C8B-B14F-4D97-AF65-F5344CB8AC3E}">
        <p14:creationId xmlns:p14="http://schemas.microsoft.com/office/powerpoint/2010/main" val="422427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DF5476A-C855-4BA0-BCA1-272ED9D9969B}" type="datetimeFigureOut">
              <a:rPr lang="fr-FR" altLang="zh-CN"/>
              <a:pPr>
                <a:defRPr/>
              </a:pPr>
              <a:t>12/04/2023</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24C20A11-989B-4434-A44C-F3B64E2B76A7}" type="slidenum">
              <a:rPr lang="fr-CA" altLang="zh-CN"/>
              <a:pPr>
                <a:defRPr/>
              </a:pPr>
              <a:t>‹#›</a:t>
            </a:fld>
            <a:endParaRPr lang="fr-CA" altLang="zh-CN"/>
          </a:p>
        </p:txBody>
      </p:sp>
    </p:spTree>
    <p:extLst>
      <p:ext uri="{BB962C8B-B14F-4D97-AF65-F5344CB8AC3E}">
        <p14:creationId xmlns:p14="http://schemas.microsoft.com/office/powerpoint/2010/main" val="1712190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3A0DCDE-4ACF-48EF-9DFC-48FA13A51D81}" type="datetimeFigureOut">
              <a:rPr lang="fr-FR" altLang="zh-CN"/>
              <a:pPr>
                <a:defRPr/>
              </a:pPr>
              <a:t>12/04/2023</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5A87BDE6-CA1D-4330-8F65-48329906C0D4}" type="slidenum">
              <a:rPr lang="fr-CA" altLang="zh-CN"/>
              <a:pPr>
                <a:defRPr/>
              </a:pPr>
              <a:t>‹#›</a:t>
            </a:fld>
            <a:endParaRPr lang="fr-CA" altLang="zh-CN"/>
          </a:p>
        </p:txBody>
      </p:sp>
    </p:spTree>
    <p:extLst>
      <p:ext uri="{BB962C8B-B14F-4D97-AF65-F5344CB8AC3E}">
        <p14:creationId xmlns:p14="http://schemas.microsoft.com/office/powerpoint/2010/main" val="3724133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C3ABCB45-944C-489B-A296-4FD7E7B27939}" type="datetimeFigureOut">
              <a:rPr lang="fr-FR" altLang="zh-CN"/>
              <a:pPr>
                <a:defRPr/>
              </a:pPr>
              <a:t>12/04/2023</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6A442F98-5B40-4637-8BE9-14D027EDF6BA}" type="slidenum">
              <a:rPr lang="fr-CA" altLang="zh-CN"/>
              <a:pPr>
                <a:defRPr/>
              </a:pPr>
              <a:t>‹#›</a:t>
            </a:fld>
            <a:endParaRPr lang="fr-CA" altLang="zh-CN"/>
          </a:p>
        </p:txBody>
      </p:sp>
    </p:spTree>
    <p:extLst>
      <p:ext uri="{BB962C8B-B14F-4D97-AF65-F5344CB8AC3E}">
        <p14:creationId xmlns:p14="http://schemas.microsoft.com/office/powerpoint/2010/main" val="2677236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93225451-1AB1-4A5B-A9A9-5995437DF0E7}" type="datetimeFigureOut">
              <a:rPr lang="fr-FR" altLang="zh-CN"/>
              <a:pPr>
                <a:defRPr/>
              </a:pPr>
              <a:t>12/04/2023</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9D96E7DD-24FE-4329-B6C3-D9ADF796F851}" type="slidenum">
              <a:rPr lang="fr-CA" altLang="zh-CN"/>
              <a:pPr>
                <a:defRPr/>
              </a:pPr>
              <a:t>‹#›</a:t>
            </a:fld>
            <a:endParaRPr lang="fr-CA" altLang="zh-CN"/>
          </a:p>
        </p:txBody>
      </p:sp>
    </p:spTree>
    <p:extLst>
      <p:ext uri="{BB962C8B-B14F-4D97-AF65-F5344CB8AC3E}">
        <p14:creationId xmlns:p14="http://schemas.microsoft.com/office/powerpoint/2010/main" val="4824878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12.04.2023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0CDDCBA-3BDB-4F73-A87F-4D500E5879BD}" type="slidenum">
              <a:rPr lang="ru-RU"/>
              <a:pPr>
                <a:defRPr/>
              </a:pPr>
              <a:t>‹#›</a:t>
            </a:fld>
            <a:endParaRPr lang="ru-RU"/>
          </a:p>
        </p:txBody>
      </p:sp>
    </p:spTree>
    <p:extLst>
      <p:ext uri="{BB962C8B-B14F-4D97-AF65-F5344CB8AC3E}">
        <p14:creationId xmlns:p14="http://schemas.microsoft.com/office/powerpoint/2010/main" val="2946292064"/>
      </p:ext>
    </p:extLst>
  </p:cSld>
  <p:clrMapOvr>
    <a:masterClrMapping/>
  </p:clrMapOvr>
  <p:transition spd="med">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12.04.2023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5404608-D335-43A3-AEDE-1ACBA96E6909}" type="slidenum">
              <a:rPr lang="ru-RU"/>
              <a:pPr>
                <a:defRPr/>
              </a:pPr>
              <a:t>‹#›</a:t>
            </a:fld>
            <a:endParaRPr lang="ru-RU"/>
          </a:p>
        </p:txBody>
      </p:sp>
    </p:spTree>
    <p:extLst>
      <p:ext uri="{BB962C8B-B14F-4D97-AF65-F5344CB8AC3E}">
        <p14:creationId xmlns:p14="http://schemas.microsoft.com/office/powerpoint/2010/main" val="636685447"/>
      </p:ext>
    </p:extLst>
  </p:cSld>
  <p:clrMapOvr>
    <a:masterClrMapping/>
  </p:clrMapOvr>
  <p:transition spd="med">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12.04.2023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42C2299-EE81-4F6D-A7FB-58BA973C5E87}" type="slidenum">
              <a:rPr lang="ru-RU"/>
              <a:pPr>
                <a:defRPr/>
              </a:pPr>
              <a:t>‹#›</a:t>
            </a:fld>
            <a:endParaRPr lang="ru-RU"/>
          </a:p>
        </p:txBody>
      </p:sp>
    </p:spTree>
    <p:extLst>
      <p:ext uri="{BB962C8B-B14F-4D97-AF65-F5344CB8AC3E}">
        <p14:creationId xmlns:p14="http://schemas.microsoft.com/office/powerpoint/2010/main" val="3601562813"/>
      </p:ext>
    </p:extLst>
  </p:cSld>
  <p:clrMapOvr>
    <a:masterClrMapping/>
  </p:clrMapOvr>
  <p:transition spd="med">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51F9BA4B-B007-4BDC-BF50-20AEDD59D722}" type="datetime1">
              <a:rPr lang="ru-RU"/>
              <a:pPr>
                <a:defRPr/>
              </a:pPr>
              <a:t>12.04.2023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7E43E15-DBF2-4B78-B1BE-632FB82789C6}" type="slidenum">
              <a:rPr lang="ru-RU"/>
              <a:pPr>
                <a:defRPr/>
              </a:pPr>
              <a:t>‹#›</a:t>
            </a:fld>
            <a:endParaRPr lang="ru-RU"/>
          </a:p>
        </p:txBody>
      </p:sp>
    </p:spTree>
    <p:extLst>
      <p:ext uri="{BB962C8B-B14F-4D97-AF65-F5344CB8AC3E}">
        <p14:creationId xmlns:p14="http://schemas.microsoft.com/office/powerpoint/2010/main" val="3949081166"/>
      </p:ext>
    </p:extLst>
  </p:cSld>
  <p:clrMapOvr>
    <a:masterClrMapping/>
  </p:clrMapOvr>
  <p:transition spd="med">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51F9BA4B-B007-4BDC-BF50-20AEDD59D722}" type="datetime1">
              <a:rPr lang="ru-RU"/>
              <a:pPr>
                <a:defRPr/>
              </a:pPr>
              <a:t>12.04.2023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DB56011-DF57-4A2B-A483-3B661B5E0D67}" type="slidenum">
              <a:rPr lang="ru-RU"/>
              <a:pPr>
                <a:defRPr/>
              </a:pPr>
              <a:t>‹#›</a:t>
            </a:fld>
            <a:endParaRPr lang="ru-RU"/>
          </a:p>
        </p:txBody>
      </p:sp>
    </p:spTree>
    <p:extLst>
      <p:ext uri="{BB962C8B-B14F-4D97-AF65-F5344CB8AC3E}">
        <p14:creationId xmlns:p14="http://schemas.microsoft.com/office/powerpoint/2010/main" val="1801886112"/>
      </p:ext>
    </p:extLst>
  </p:cSld>
  <p:clrMapOvr>
    <a:masterClrMapping/>
  </p:clrMapOvr>
  <p:transition spd="med">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51F9BA4B-B007-4BDC-BF50-20AEDD59D722}" type="datetime1">
              <a:rPr lang="ru-RU"/>
              <a:pPr>
                <a:defRPr/>
              </a:pPr>
              <a:t>12.04.2023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A67E896-EFA6-4700-9FC4-F1F262B67837}" type="slidenum">
              <a:rPr lang="ru-RU"/>
              <a:pPr>
                <a:defRPr/>
              </a:pPr>
              <a:t>‹#›</a:t>
            </a:fld>
            <a:endParaRPr lang="ru-RU"/>
          </a:p>
        </p:txBody>
      </p:sp>
    </p:spTree>
    <p:extLst>
      <p:ext uri="{BB962C8B-B14F-4D97-AF65-F5344CB8AC3E}">
        <p14:creationId xmlns:p14="http://schemas.microsoft.com/office/powerpoint/2010/main" val="1456742807"/>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CCD61-643D-44A5-A450-3A42A50CBC1E}"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1F9BA4B-B007-4BDC-BF50-20AEDD59D722}" type="datetime1">
              <a:rPr lang="ru-RU"/>
              <a:pPr>
                <a:defRPr/>
              </a:pPr>
              <a:t>12.04.2023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4DBF95E-F398-4A67-8DF1-FEBB7303F96E}" type="slidenum">
              <a:rPr lang="ru-RU"/>
              <a:pPr>
                <a:defRPr/>
              </a:pPr>
              <a:t>‹#›</a:t>
            </a:fld>
            <a:endParaRPr lang="ru-RU"/>
          </a:p>
        </p:txBody>
      </p:sp>
    </p:spTree>
    <p:extLst>
      <p:ext uri="{BB962C8B-B14F-4D97-AF65-F5344CB8AC3E}">
        <p14:creationId xmlns:p14="http://schemas.microsoft.com/office/powerpoint/2010/main" val="3375892840"/>
      </p:ext>
    </p:extLst>
  </p:cSld>
  <p:clrMapOvr>
    <a:masterClrMapping/>
  </p:clrMapOvr>
  <p:transition spd="med">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51F9BA4B-B007-4BDC-BF50-20AEDD59D722}" type="datetime1">
              <a:rPr lang="ru-RU"/>
              <a:pPr>
                <a:defRPr/>
              </a:pPr>
              <a:t>12.04.2023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F63D6E3-D169-43AE-B7C5-A655F78A6641}" type="slidenum">
              <a:rPr lang="ru-RU"/>
              <a:pPr>
                <a:defRPr/>
              </a:pPr>
              <a:t>‹#›</a:t>
            </a:fld>
            <a:endParaRPr lang="ru-RU"/>
          </a:p>
        </p:txBody>
      </p:sp>
    </p:spTree>
    <p:extLst>
      <p:ext uri="{BB962C8B-B14F-4D97-AF65-F5344CB8AC3E}">
        <p14:creationId xmlns:p14="http://schemas.microsoft.com/office/powerpoint/2010/main" val="2203722750"/>
      </p:ext>
    </p:extLst>
  </p:cSld>
  <p:clrMapOvr>
    <a:masterClrMapping/>
  </p:clrMapOvr>
  <p:transition spd="med">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51F9BA4B-B007-4BDC-BF50-20AEDD59D722}" type="datetime1">
              <a:rPr lang="ru-RU"/>
              <a:pPr>
                <a:defRPr/>
              </a:pPr>
              <a:t>12.04.2023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E70F1C6-2482-4F53-9115-CC906A122380}" type="slidenum">
              <a:rPr lang="ru-RU"/>
              <a:pPr>
                <a:defRPr/>
              </a:pPr>
              <a:t>‹#›</a:t>
            </a:fld>
            <a:endParaRPr lang="ru-RU"/>
          </a:p>
        </p:txBody>
      </p:sp>
    </p:spTree>
    <p:extLst>
      <p:ext uri="{BB962C8B-B14F-4D97-AF65-F5344CB8AC3E}">
        <p14:creationId xmlns:p14="http://schemas.microsoft.com/office/powerpoint/2010/main" val="1095032316"/>
      </p:ext>
    </p:extLst>
  </p:cSld>
  <p:clrMapOvr>
    <a:masterClrMapping/>
  </p:clrMapOvr>
  <p:transition spd="med">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12.04.2023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9256E2B-4C34-45DF-BDBA-5837BF128766}" type="slidenum">
              <a:rPr lang="ru-RU"/>
              <a:pPr>
                <a:defRPr/>
              </a:pPr>
              <a:t>‹#›</a:t>
            </a:fld>
            <a:endParaRPr lang="ru-RU"/>
          </a:p>
        </p:txBody>
      </p:sp>
    </p:spTree>
    <p:extLst>
      <p:ext uri="{BB962C8B-B14F-4D97-AF65-F5344CB8AC3E}">
        <p14:creationId xmlns:p14="http://schemas.microsoft.com/office/powerpoint/2010/main" val="3331429891"/>
      </p:ext>
    </p:extLst>
  </p:cSld>
  <p:clrMapOvr>
    <a:masterClrMapping/>
  </p:clrMapOvr>
  <p:transition spd="med">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12.04.2023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D7BC0D2-D2C9-4103-8B8B-731624553EF3}" type="slidenum">
              <a:rPr lang="ru-RU"/>
              <a:pPr>
                <a:defRPr/>
              </a:pPr>
              <a:t>‹#›</a:t>
            </a:fld>
            <a:endParaRPr lang="ru-RU"/>
          </a:p>
        </p:txBody>
      </p:sp>
    </p:spTree>
    <p:extLst>
      <p:ext uri="{BB962C8B-B14F-4D97-AF65-F5344CB8AC3E}">
        <p14:creationId xmlns:p14="http://schemas.microsoft.com/office/powerpoint/2010/main" val="3196692241"/>
      </p:ext>
    </p:extLst>
  </p:cSld>
  <p:clrMapOvr>
    <a:masterClrMapping/>
  </p:clrMapOvr>
  <p:transition spd="med">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967B5D5D-4A09-45FA-A8EB-13E300995F18}" type="datetimeFigureOut">
              <a:rPr lang="fr-FR" altLang="zh-CN"/>
              <a:pPr>
                <a:defRPr/>
              </a:pPr>
              <a:t>12/04/2023</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60045296-A211-4DB4-AA51-EDF555C47D71}" type="slidenum">
              <a:rPr lang="fr-CA" altLang="zh-CN"/>
              <a:pPr>
                <a:defRPr/>
              </a:pPr>
              <a:t>‹#›</a:t>
            </a:fld>
            <a:endParaRPr lang="fr-CA" altLang="zh-CN"/>
          </a:p>
        </p:txBody>
      </p:sp>
    </p:spTree>
    <p:extLst>
      <p:ext uri="{BB962C8B-B14F-4D97-AF65-F5344CB8AC3E}">
        <p14:creationId xmlns:p14="http://schemas.microsoft.com/office/powerpoint/2010/main" val="33064903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88973A35-46A8-4898-BF56-6527504F51CA}" type="datetimeFigureOut">
              <a:rPr lang="fr-FR" altLang="zh-CN"/>
              <a:pPr>
                <a:defRPr/>
              </a:pPr>
              <a:t>12/04/2023</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808BF93C-20E2-4C86-9095-EC13B23E009C}" type="slidenum">
              <a:rPr lang="fr-CA" altLang="zh-CN"/>
              <a:pPr>
                <a:defRPr/>
              </a:pPr>
              <a:t>‹#›</a:t>
            </a:fld>
            <a:endParaRPr lang="fr-CA" altLang="zh-CN"/>
          </a:p>
        </p:txBody>
      </p:sp>
    </p:spTree>
    <p:extLst>
      <p:ext uri="{BB962C8B-B14F-4D97-AF65-F5344CB8AC3E}">
        <p14:creationId xmlns:p14="http://schemas.microsoft.com/office/powerpoint/2010/main" val="14085448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85B38C8-DC36-4813-94D1-E03812F66FC4}" type="datetimeFigureOut">
              <a:rPr lang="fr-FR" altLang="zh-CN"/>
              <a:pPr>
                <a:defRPr/>
              </a:pPr>
              <a:t>12/04/2023</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9010AA49-3124-457F-804B-34302558FB85}" type="slidenum">
              <a:rPr lang="fr-CA" altLang="zh-CN"/>
              <a:pPr>
                <a:defRPr/>
              </a:pPr>
              <a:t>‹#›</a:t>
            </a:fld>
            <a:endParaRPr lang="fr-CA" altLang="zh-CN"/>
          </a:p>
        </p:txBody>
      </p:sp>
    </p:spTree>
    <p:extLst>
      <p:ext uri="{BB962C8B-B14F-4D97-AF65-F5344CB8AC3E}">
        <p14:creationId xmlns:p14="http://schemas.microsoft.com/office/powerpoint/2010/main" val="26525138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D1C2C25-CDA4-4052-911F-C44270C6FFB7}" type="datetimeFigureOut">
              <a:rPr lang="fr-FR" altLang="zh-CN"/>
              <a:pPr>
                <a:defRPr/>
              </a:pPr>
              <a:t>12/04/2023</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1C7BCBEC-1481-43FF-8A50-00A9D908E3E4}" type="slidenum">
              <a:rPr lang="fr-CA" altLang="zh-CN"/>
              <a:pPr>
                <a:defRPr/>
              </a:pPr>
              <a:t>‹#›</a:t>
            </a:fld>
            <a:endParaRPr lang="fr-CA" altLang="zh-CN"/>
          </a:p>
        </p:txBody>
      </p:sp>
    </p:spTree>
    <p:extLst>
      <p:ext uri="{BB962C8B-B14F-4D97-AF65-F5344CB8AC3E}">
        <p14:creationId xmlns:p14="http://schemas.microsoft.com/office/powerpoint/2010/main" val="15942910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98376B71-4AFB-4E7D-9664-4F99BEEF41EB}" type="datetimeFigureOut">
              <a:rPr lang="fr-FR" altLang="zh-CN"/>
              <a:pPr>
                <a:defRPr/>
              </a:pPr>
              <a:t>12/04/2023</a:t>
            </a:fld>
            <a:endParaRPr lang="fr-CA" altLang="zh-CN"/>
          </a:p>
        </p:txBody>
      </p:sp>
      <p:sp>
        <p:nvSpPr>
          <p:cNvPr id="8"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9" name="Espace réservé du numéro de diapositive 5"/>
          <p:cNvSpPr>
            <a:spLocks noGrp="1"/>
          </p:cNvSpPr>
          <p:nvPr>
            <p:ph type="sldNum" sz="quarter" idx="12"/>
          </p:nvPr>
        </p:nvSpPr>
        <p:spPr/>
        <p:txBody>
          <a:bodyPr/>
          <a:lstStyle>
            <a:lvl1pPr>
              <a:defRPr/>
            </a:lvl1pPr>
          </a:lstStyle>
          <a:p>
            <a:pPr>
              <a:defRPr/>
            </a:pPr>
            <a:fld id="{738C755C-4CDD-4C8A-B056-BD869B4C6C58}" type="slidenum">
              <a:rPr lang="fr-CA" altLang="zh-CN"/>
              <a:pPr>
                <a:defRPr/>
              </a:pPr>
              <a:t>‹#›</a:t>
            </a:fld>
            <a:endParaRPr lang="fr-CA" altLang="zh-CN"/>
          </a:p>
        </p:txBody>
      </p:sp>
    </p:spTree>
    <p:extLst>
      <p:ext uri="{BB962C8B-B14F-4D97-AF65-F5344CB8AC3E}">
        <p14:creationId xmlns:p14="http://schemas.microsoft.com/office/powerpoint/2010/main" val="49663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CCD61-643D-44A5-A450-3A42A50CBC1E}" type="datetimeFigureOut">
              <a:rPr lang="en-US" smtClean="0"/>
              <a:pPr/>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6194342F-5F3C-4FDB-AD7C-40978216AFEA}" type="datetimeFigureOut">
              <a:rPr lang="fr-FR" altLang="zh-CN"/>
              <a:pPr>
                <a:defRPr/>
              </a:pPr>
              <a:t>12/04/2023</a:t>
            </a:fld>
            <a:endParaRPr lang="fr-CA" altLang="zh-CN"/>
          </a:p>
        </p:txBody>
      </p:sp>
      <p:sp>
        <p:nvSpPr>
          <p:cNvPr id="4"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5" name="Espace réservé du numéro de diapositive 5"/>
          <p:cNvSpPr>
            <a:spLocks noGrp="1"/>
          </p:cNvSpPr>
          <p:nvPr>
            <p:ph type="sldNum" sz="quarter" idx="12"/>
          </p:nvPr>
        </p:nvSpPr>
        <p:spPr/>
        <p:txBody>
          <a:bodyPr/>
          <a:lstStyle>
            <a:lvl1pPr>
              <a:defRPr/>
            </a:lvl1pPr>
          </a:lstStyle>
          <a:p>
            <a:pPr>
              <a:defRPr/>
            </a:pPr>
            <a:fld id="{4E4B227B-97F3-4413-8371-379B1AC75101}" type="slidenum">
              <a:rPr lang="fr-CA" altLang="zh-CN"/>
              <a:pPr>
                <a:defRPr/>
              </a:pPr>
              <a:t>‹#›</a:t>
            </a:fld>
            <a:endParaRPr lang="fr-CA" altLang="zh-CN"/>
          </a:p>
        </p:txBody>
      </p:sp>
    </p:spTree>
    <p:extLst>
      <p:ext uri="{BB962C8B-B14F-4D97-AF65-F5344CB8AC3E}">
        <p14:creationId xmlns:p14="http://schemas.microsoft.com/office/powerpoint/2010/main" val="31065923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951A577-0254-4CD5-8F47-343387620533}" type="datetimeFigureOut">
              <a:rPr lang="fr-FR" altLang="zh-CN"/>
              <a:pPr>
                <a:defRPr/>
              </a:pPr>
              <a:t>12/04/2023</a:t>
            </a:fld>
            <a:endParaRPr lang="fr-CA" altLang="zh-CN"/>
          </a:p>
        </p:txBody>
      </p:sp>
      <p:sp>
        <p:nvSpPr>
          <p:cNvPr id="3"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4" name="Espace réservé du numéro de diapositive 5"/>
          <p:cNvSpPr>
            <a:spLocks noGrp="1"/>
          </p:cNvSpPr>
          <p:nvPr>
            <p:ph type="sldNum" sz="quarter" idx="12"/>
          </p:nvPr>
        </p:nvSpPr>
        <p:spPr/>
        <p:txBody>
          <a:bodyPr/>
          <a:lstStyle>
            <a:lvl1pPr>
              <a:defRPr/>
            </a:lvl1pPr>
          </a:lstStyle>
          <a:p>
            <a:pPr>
              <a:defRPr/>
            </a:pPr>
            <a:fld id="{94EBF29A-A3A5-4D3D-A73A-CCC3BF7C3798}" type="slidenum">
              <a:rPr lang="fr-CA" altLang="zh-CN"/>
              <a:pPr>
                <a:defRPr/>
              </a:pPr>
              <a:t>‹#›</a:t>
            </a:fld>
            <a:endParaRPr lang="fr-CA" altLang="zh-CN"/>
          </a:p>
        </p:txBody>
      </p:sp>
    </p:spTree>
    <p:extLst>
      <p:ext uri="{BB962C8B-B14F-4D97-AF65-F5344CB8AC3E}">
        <p14:creationId xmlns:p14="http://schemas.microsoft.com/office/powerpoint/2010/main" val="24888997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3F2A964-89FD-4E01-A884-4C79463A77C2}" type="datetimeFigureOut">
              <a:rPr lang="fr-FR" altLang="zh-CN"/>
              <a:pPr>
                <a:defRPr/>
              </a:pPr>
              <a:t>12/04/2023</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9ACBD5FF-1E76-43B6-A6BB-262A89B4F585}" type="slidenum">
              <a:rPr lang="fr-CA" altLang="zh-CN"/>
              <a:pPr>
                <a:defRPr/>
              </a:pPr>
              <a:t>‹#›</a:t>
            </a:fld>
            <a:endParaRPr lang="fr-CA" altLang="zh-CN"/>
          </a:p>
        </p:txBody>
      </p:sp>
    </p:spTree>
    <p:extLst>
      <p:ext uri="{BB962C8B-B14F-4D97-AF65-F5344CB8AC3E}">
        <p14:creationId xmlns:p14="http://schemas.microsoft.com/office/powerpoint/2010/main" val="26608903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62B64BC-E150-47B9-B0E3-FF21EE7104A2}" type="datetimeFigureOut">
              <a:rPr lang="fr-FR" altLang="zh-CN"/>
              <a:pPr>
                <a:defRPr/>
              </a:pPr>
              <a:t>12/04/2023</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E6FB26D5-BD2F-424F-9DC6-F32F1D9CC99E}" type="slidenum">
              <a:rPr lang="fr-CA" altLang="zh-CN"/>
              <a:pPr>
                <a:defRPr/>
              </a:pPr>
              <a:t>‹#›</a:t>
            </a:fld>
            <a:endParaRPr lang="fr-CA" altLang="zh-CN"/>
          </a:p>
        </p:txBody>
      </p:sp>
    </p:spTree>
    <p:extLst>
      <p:ext uri="{BB962C8B-B14F-4D97-AF65-F5344CB8AC3E}">
        <p14:creationId xmlns:p14="http://schemas.microsoft.com/office/powerpoint/2010/main" val="33129812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776981BA-22D9-41B5-9B7F-55A105C67FC5}" type="datetimeFigureOut">
              <a:rPr lang="fr-FR" altLang="zh-CN"/>
              <a:pPr>
                <a:defRPr/>
              </a:pPr>
              <a:t>12/04/2023</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5D60D7BE-3E45-407E-B3AC-D47B243E35AE}" type="slidenum">
              <a:rPr lang="fr-CA" altLang="zh-CN"/>
              <a:pPr>
                <a:defRPr/>
              </a:pPr>
              <a:t>‹#›</a:t>
            </a:fld>
            <a:endParaRPr lang="fr-CA" altLang="zh-CN"/>
          </a:p>
        </p:txBody>
      </p:sp>
    </p:spTree>
    <p:extLst>
      <p:ext uri="{BB962C8B-B14F-4D97-AF65-F5344CB8AC3E}">
        <p14:creationId xmlns:p14="http://schemas.microsoft.com/office/powerpoint/2010/main" val="12539358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E25266CF-CAF4-479F-85ED-187CA2FFA361}" type="datetimeFigureOut">
              <a:rPr lang="fr-FR" altLang="zh-CN"/>
              <a:pPr>
                <a:defRPr/>
              </a:pPr>
              <a:t>12/04/2023</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8B2B765B-EF4F-43B0-A473-0AC18A548794}" type="slidenum">
              <a:rPr lang="fr-CA" altLang="zh-CN"/>
              <a:pPr>
                <a:defRPr/>
              </a:pPr>
              <a:t>‹#›</a:t>
            </a:fld>
            <a:endParaRPr lang="fr-CA" altLang="zh-CN"/>
          </a:p>
        </p:txBody>
      </p:sp>
    </p:spTree>
    <p:extLst>
      <p:ext uri="{BB962C8B-B14F-4D97-AF65-F5344CB8AC3E}">
        <p14:creationId xmlns:p14="http://schemas.microsoft.com/office/powerpoint/2010/main" val="195183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CCD61-643D-44A5-A450-3A42A50CBC1E}" type="datetimeFigureOut">
              <a:rPr lang="en-US" smtClean="0"/>
              <a:pPr/>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pPr/>
              <a:t>4/12/2023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pPr/>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CN"/>
              <a:t>Cliquez pour modifier le style du titre</a:t>
            </a:r>
            <a:endParaRPr lang="fr-CA" altLang="zh-CN"/>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CN"/>
              <a:t>Cliquez pour modifier les styles du texte du masque</a:t>
            </a:r>
          </a:p>
          <a:p>
            <a:pPr lvl="1"/>
            <a:r>
              <a:rPr lang="fr-FR" altLang="zh-CN"/>
              <a:t>Deuxième niveau</a:t>
            </a:r>
          </a:p>
          <a:p>
            <a:pPr lvl="2"/>
            <a:r>
              <a:rPr lang="fr-FR" altLang="zh-CN"/>
              <a:t>Troisième niveau</a:t>
            </a:r>
          </a:p>
          <a:p>
            <a:pPr lvl="3"/>
            <a:r>
              <a:rPr lang="fr-FR" altLang="zh-CN"/>
              <a:t>Quatrième niveau</a:t>
            </a:r>
          </a:p>
          <a:p>
            <a:pPr lvl="4"/>
            <a:r>
              <a:rPr lang="fr-FR" altLang="zh-CN"/>
              <a:t>Cinquième niveau</a:t>
            </a:r>
            <a:endParaRPr lang="fr-CA" altLang="zh-CN"/>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latinLnBrk="0">
              <a:spcBef>
                <a:spcPct val="0"/>
              </a:spcBef>
              <a:spcAft>
                <a:spcPct val="0"/>
              </a:spcAft>
              <a:defRPr/>
            </a:pPr>
            <a:fld id="{072DC776-2E36-41EE-9AC9-5F1D2DCACDE1}" type="datetimeFigureOut">
              <a:rPr lang="fr-FR" altLang="zh-CN"/>
              <a:pPr fontAlgn="base" latinLnBrk="0">
                <a:spcBef>
                  <a:spcPct val="0"/>
                </a:spcBef>
                <a:spcAft>
                  <a:spcPct val="0"/>
                </a:spcAft>
                <a:defRPr/>
              </a:pPr>
              <a:t>12/04/2023</a:t>
            </a:fld>
            <a:endParaRPr lang="fr-CA" altLang="zh-CN"/>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latinLnBrk="0">
              <a:spcBef>
                <a:spcPct val="0"/>
              </a:spcBef>
              <a:spcAft>
                <a:spcPct val="0"/>
              </a:spcAft>
              <a:defRPr/>
            </a:pPr>
            <a:endParaRPr lang="fr-CA" altLang="zh-CN"/>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latinLnBrk="0">
              <a:spcBef>
                <a:spcPct val="0"/>
              </a:spcBef>
              <a:spcAft>
                <a:spcPct val="0"/>
              </a:spcAft>
              <a:defRPr/>
            </a:pPr>
            <a:fld id="{3184D99D-FA78-4881-8256-EEF957F4C8CE}" type="slidenum">
              <a:rPr lang="fr-CA" altLang="zh-CN"/>
              <a:pPr fontAlgn="base" latinLnBrk="0">
                <a:spcBef>
                  <a:spcPct val="0"/>
                </a:spcBef>
                <a:spcAft>
                  <a:spcPct val="0"/>
                </a:spcAft>
                <a:defRPr/>
              </a:pPr>
              <a:t>‹#›</a:t>
            </a:fld>
            <a:endParaRPr lang="fr-CA" altLang="zh-CN"/>
          </a:p>
        </p:txBody>
      </p:sp>
    </p:spTree>
    <p:extLst>
      <p:ext uri="{BB962C8B-B14F-4D97-AF65-F5344CB8AC3E}">
        <p14:creationId xmlns:p14="http://schemas.microsoft.com/office/powerpoint/2010/main" val="18217905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CN"/>
              <a:t>Cliquez pour modifier le style du titre</a:t>
            </a:r>
            <a:endParaRPr lang="fr-CA" altLang="zh-CN"/>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CN"/>
              <a:t>Cliquez pour modifier les styles du texte du masque</a:t>
            </a:r>
          </a:p>
          <a:p>
            <a:pPr lvl="1"/>
            <a:r>
              <a:rPr lang="fr-FR" altLang="zh-CN"/>
              <a:t>Deuxième niveau</a:t>
            </a:r>
          </a:p>
          <a:p>
            <a:pPr lvl="2"/>
            <a:r>
              <a:rPr lang="fr-FR" altLang="zh-CN"/>
              <a:t>Troisième niveau</a:t>
            </a:r>
          </a:p>
          <a:p>
            <a:pPr lvl="3"/>
            <a:r>
              <a:rPr lang="fr-FR" altLang="zh-CN"/>
              <a:t>Quatrième niveau</a:t>
            </a:r>
          </a:p>
          <a:p>
            <a:pPr lvl="4"/>
            <a:r>
              <a:rPr lang="fr-FR" altLang="zh-CN"/>
              <a:t>Cinquième niveau</a:t>
            </a:r>
            <a:endParaRPr lang="fr-CA" altLang="zh-CN"/>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latinLnBrk="0">
              <a:spcBef>
                <a:spcPct val="0"/>
              </a:spcBef>
              <a:spcAft>
                <a:spcPct val="0"/>
              </a:spcAft>
              <a:defRPr/>
            </a:pPr>
            <a:fld id="{F4C7635F-840B-479F-BAE3-FBEABE95D174}" type="datetimeFigureOut">
              <a:rPr lang="fr-FR" altLang="zh-CN"/>
              <a:pPr fontAlgn="base" latinLnBrk="0">
                <a:spcBef>
                  <a:spcPct val="0"/>
                </a:spcBef>
                <a:spcAft>
                  <a:spcPct val="0"/>
                </a:spcAft>
                <a:defRPr/>
              </a:pPr>
              <a:t>12/04/2023</a:t>
            </a:fld>
            <a:endParaRPr lang="fr-CA" altLang="zh-CN"/>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latinLnBrk="0">
              <a:spcBef>
                <a:spcPct val="0"/>
              </a:spcBef>
              <a:spcAft>
                <a:spcPct val="0"/>
              </a:spcAft>
              <a:defRPr/>
            </a:pPr>
            <a:endParaRPr lang="fr-CA" altLang="zh-CN"/>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latinLnBrk="0">
              <a:spcBef>
                <a:spcPct val="0"/>
              </a:spcBef>
              <a:spcAft>
                <a:spcPct val="0"/>
              </a:spcAft>
              <a:defRPr/>
            </a:pPr>
            <a:fld id="{2E26CC19-6099-4EE0-80DC-FFE1B8FF23B3}" type="slidenum">
              <a:rPr lang="fr-CA" altLang="zh-CN"/>
              <a:pPr fontAlgn="base" latinLnBrk="0">
                <a:spcBef>
                  <a:spcPct val="0"/>
                </a:spcBef>
                <a:spcAft>
                  <a:spcPct val="0"/>
                </a:spcAft>
                <a:defRPr/>
              </a:pPr>
              <a:t>‹#›</a:t>
            </a:fld>
            <a:endParaRPr lang="fr-CA" altLang="zh-CN"/>
          </a:p>
        </p:txBody>
      </p:sp>
    </p:spTree>
    <p:extLst>
      <p:ext uri="{BB962C8B-B14F-4D97-AF65-F5344CB8AC3E}">
        <p14:creationId xmlns:p14="http://schemas.microsoft.com/office/powerpoint/2010/main" val="5952706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647" y="274588"/>
            <a:ext cx="822870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ru-RU" altLang="ru-RU"/>
              <a:t>Образец заголовка</a:t>
            </a:r>
          </a:p>
        </p:txBody>
      </p:sp>
      <p:sp>
        <p:nvSpPr>
          <p:cNvPr id="2051" name="Текст 2"/>
          <p:cNvSpPr>
            <a:spLocks noGrp="1"/>
          </p:cNvSpPr>
          <p:nvPr>
            <p:ph type="body" idx="1"/>
          </p:nvPr>
        </p:nvSpPr>
        <p:spPr bwMode="auto">
          <a:xfrm>
            <a:off x="457647" y="1600647"/>
            <a:ext cx="8228707" cy="452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457647" y="6356821"/>
            <a:ext cx="2133079" cy="365001"/>
          </a:xfrm>
          <a:prstGeom prst="rect">
            <a:avLst/>
          </a:prstGeom>
        </p:spPr>
        <p:txBody>
          <a:bodyPr vert="horz" lIns="91435" tIns="45718" rIns="91435" bIns="45718"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latinLnBrk="0">
              <a:defRPr/>
            </a:pPr>
            <a:fld id="{51F9BA4B-B007-4BDC-BF50-20AEDD59D722}" type="datetime1">
              <a:rPr lang="ru-RU"/>
              <a:pPr latinLnBrk="0">
                <a:defRPr/>
              </a:pPr>
              <a:t>12.04.2023</a:t>
            </a:fld>
            <a:endParaRPr lang="ru-RU"/>
          </a:p>
        </p:txBody>
      </p:sp>
      <p:sp>
        <p:nvSpPr>
          <p:cNvPr id="5" name="Нижний колонтитул 4"/>
          <p:cNvSpPr>
            <a:spLocks noGrp="1"/>
          </p:cNvSpPr>
          <p:nvPr>
            <p:ph type="ftr" sz="quarter" idx="3"/>
          </p:nvPr>
        </p:nvSpPr>
        <p:spPr>
          <a:xfrm>
            <a:off x="3124275" y="6356821"/>
            <a:ext cx="2895451" cy="365001"/>
          </a:xfrm>
          <a:prstGeom prst="rect">
            <a:avLst/>
          </a:prstGeom>
        </p:spPr>
        <p:txBody>
          <a:bodyPr vert="horz" wrap="square" lIns="91435" tIns="45718" rIns="91435" bIns="45718"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latinLnBrk="0">
              <a:spcBef>
                <a:spcPct val="0"/>
              </a:spcBef>
              <a:spcAft>
                <a:spcPct val="0"/>
              </a:spcAft>
              <a:defRPr/>
            </a:pPr>
            <a:endParaRPr lang="ru-RU"/>
          </a:p>
        </p:txBody>
      </p:sp>
      <p:sp>
        <p:nvSpPr>
          <p:cNvPr id="6" name="Номер слайда 5"/>
          <p:cNvSpPr>
            <a:spLocks noGrp="1"/>
          </p:cNvSpPr>
          <p:nvPr>
            <p:ph type="sldNum" sz="quarter" idx="4"/>
          </p:nvPr>
        </p:nvSpPr>
        <p:spPr>
          <a:xfrm>
            <a:off x="6553275" y="6356821"/>
            <a:ext cx="2133079" cy="365001"/>
          </a:xfrm>
          <a:prstGeom prst="rect">
            <a:avLst/>
          </a:prstGeom>
        </p:spPr>
        <p:txBody>
          <a:bodyPr vert="horz" wrap="square" lIns="91435" tIns="45718" rIns="91435" bIns="45718" numCol="1" anchor="ctr" anchorCtr="0" compatLnSpc="1">
            <a:prstTxWarp prst="textNoShape">
              <a:avLst/>
            </a:prstTxWarp>
          </a:bodyPr>
          <a:lstStyle>
            <a:lvl1pPr algn="r" eaLnBrk="1" hangingPunct="1">
              <a:defRPr sz="1200">
                <a:solidFill>
                  <a:srgbClr val="898989"/>
                </a:solidFill>
                <a:latin typeface="Calibri" pitchFamily="34" charset="0"/>
                <a:cs typeface="Arial" pitchFamily="34" charset="0"/>
              </a:defRPr>
            </a:lvl1pPr>
          </a:lstStyle>
          <a:p>
            <a:pPr fontAlgn="base" latinLnBrk="0">
              <a:spcBef>
                <a:spcPct val="0"/>
              </a:spcBef>
              <a:spcAft>
                <a:spcPct val="0"/>
              </a:spcAft>
              <a:defRPr/>
            </a:pPr>
            <a:fld id="{A27B85FE-CB59-4DBA-A276-F8C9A52A80DE}" type="slidenum">
              <a:rPr lang="ru-RU"/>
              <a:pPr fontAlgn="base" latinLnBrk="0">
                <a:spcBef>
                  <a:spcPct val="0"/>
                </a:spcBef>
                <a:spcAft>
                  <a:spcPct val="0"/>
                </a:spcAft>
                <a:defRPr/>
              </a:pPr>
              <a:t>‹#›</a:t>
            </a:fld>
            <a:endParaRPr lang="ru-RU"/>
          </a:p>
        </p:txBody>
      </p:sp>
    </p:spTree>
    <p:extLst>
      <p:ext uri="{BB962C8B-B14F-4D97-AF65-F5344CB8AC3E}">
        <p14:creationId xmlns:p14="http://schemas.microsoft.com/office/powerpoint/2010/main" val="125751381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med">
    <p:wipe dir="d"/>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77" algn="ctr" rtl="0" fontAlgn="base">
        <a:spcBef>
          <a:spcPct val="0"/>
        </a:spcBef>
        <a:spcAft>
          <a:spcPct val="0"/>
        </a:spcAft>
        <a:defRPr sz="4400">
          <a:solidFill>
            <a:schemeClr val="tx1"/>
          </a:solidFill>
          <a:latin typeface="Calibri" pitchFamily="34" charset="0"/>
        </a:defRPr>
      </a:lvl6pPr>
      <a:lvl7pPr marL="914353" algn="ctr" rtl="0" fontAlgn="base">
        <a:spcBef>
          <a:spcPct val="0"/>
        </a:spcBef>
        <a:spcAft>
          <a:spcPct val="0"/>
        </a:spcAft>
        <a:defRPr sz="4400">
          <a:solidFill>
            <a:schemeClr val="tx1"/>
          </a:solidFill>
          <a:latin typeface="Calibri" pitchFamily="34" charset="0"/>
        </a:defRPr>
      </a:lvl7pPr>
      <a:lvl8pPr marL="1371530" algn="ctr" rtl="0" fontAlgn="base">
        <a:spcBef>
          <a:spcPct val="0"/>
        </a:spcBef>
        <a:spcAft>
          <a:spcPct val="0"/>
        </a:spcAft>
        <a:defRPr sz="4400">
          <a:solidFill>
            <a:schemeClr val="tx1"/>
          </a:solidFill>
          <a:latin typeface="Calibri" pitchFamily="34" charset="0"/>
        </a:defRPr>
      </a:lvl8pPr>
      <a:lvl9pPr marL="1828706" algn="ctr" rtl="0" fontAlgn="base">
        <a:spcBef>
          <a:spcPct val="0"/>
        </a:spcBef>
        <a:spcAft>
          <a:spcPct val="0"/>
        </a:spcAft>
        <a:defRPr sz="4400">
          <a:solidFill>
            <a:schemeClr val="tx1"/>
          </a:solidFill>
          <a:latin typeface="Calibri" pitchFamily="34" charset="0"/>
        </a:defRPr>
      </a:lvl9pPr>
    </p:titleStyle>
    <p:bodyStyle>
      <a:lvl1pPr marL="342665" indent="-342665"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254" indent="-28462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844" indent="-227699"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9474" indent="-227699"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104" indent="-227699"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CN"/>
              <a:t>Cliquez pour modifier le style du titre</a:t>
            </a:r>
            <a:endParaRPr lang="fr-CA" altLang="zh-CN"/>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CN"/>
              <a:t>Cliquez pour modifier les styles du texte du masque</a:t>
            </a:r>
          </a:p>
          <a:p>
            <a:pPr lvl="1"/>
            <a:r>
              <a:rPr lang="fr-FR" altLang="zh-CN"/>
              <a:t>Deuxième niveau</a:t>
            </a:r>
          </a:p>
          <a:p>
            <a:pPr lvl="2"/>
            <a:r>
              <a:rPr lang="fr-FR" altLang="zh-CN"/>
              <a:t>Troisième niveau</a:t>
            </a:r>
          </a:p>
          <a:p>
            <a:pPr lvl="3"/>
            <a:r>
              <a:rPr lang="fr-FR" altLang="zh-CN"/>
              <a:t>Quatrième niveau</a:t>
            </a:r>
          </a:p>
          <a:p>
            <a:pPr lvl="4"/>
            <a:r>
              <a:rPr lang="fr-FR" altLang="zh-CN"/>
              <a:t>Cinquième niveau</a:t>
            </a:r>
            <a:endParaRPr lang="fr-CA" altLang="zh-CN"/>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latinLnBrk="0">
              <a:spcBef>
                <a:spcPct val="0"/>
              </a:spcBef>
              <a:spcAft>
                <a:spcPct val="0"/>
              </a:spcAft>
              <a:defRPr/>
            </a:pPr>
            <a:fld id="{1BB3208E-4C4C-4CBF-8158-8992E49E8C38}" type="datetimeFigureOut">
              <a:rPr lang="fr-FR" altLang="zh-CN"/>
              <a:pPr fontAlgn="base" latinLnBrk="0">
                <a:spcBef>
                  <a:spcPct val="0"/>
                </a:spcBef>
                <a:spcAft>
                  <a:spcPct val="0"/>
                </a:spcAft>
                <a:defRPr/>
              </a:pPr>
              <a:t>12/04/2023</a:t>
            </a:fld>
            <a:endParaRPr lang="fr-CA" altLang="zh-CN"/>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latinLnBrk="0">
              <a:spcBef>
                <a:spcPct val="0"/>
              </a:spcBef>
              <a:spcAft>
                <a:spcPct val="0"/>
              </a:spcAft>
              <a:defRPr/>
            </a:pPr>
            <a:endParaRPr lang="fr-CA" altLang="zh-CN"/>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latinLnBrk="0">
              <a:spcBef>
                <a:spcPct val="0"/>
              </a:spcBef>
              <a:spcAft>
                <a:spcPct val="0"/>
              </a:spcAft>
              <a:defRPr/>
            </a:pPr>
            <a:fld id="{7FC17A71-187A-4D7B-ADEB-DE7D6322E0D4}" type="slidenum">
              <a:rPr lang="fr-CA" altLang="zh-CN"/>
              <a:pPr fontAlgn="base" latinLnBrk="0">
                <a:spcBef>
                  <a:spcPct val="0"/>
                </a:spcBef>
                <a:spcAft>
                  <a:spcPct val="0"/>
                </a:spcAft>
                <a:defRPr/>
              </a:pPr>
              <a:t>‹#›</a:t>
            </a:fld>
            <a:endParaRPr lang="fr-CA" altLang="zh-CN"/>
          </a:p>
        </p:txBody>
      </p:sp>
    </p:spTree>
    <p:extLst>
      <p:ext uri="{BB962C8B-B14F-4D97-AF65-F5344CB8AC3E}">
        <p14:creationId xmlns:p14="http://schemas.microsoft.com/office/powerpoint/2010/main" val="143960694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image" Target="../media/image18.jpeg"/><Relationship Id="rId1" Type="http://schemas.openxmlformats.org/officeDocument/2006/relationships/slideLayout" Target="../slideLayouts/slideLayout40.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image" Target="../media/image32.jpeg"/><Relationship Id="rId16" Type="http://schemas.openxmlformats.org/officeDocument/2006/relationships/diagramColors" Target="../diagrams/colors6.xml"/><Relationship Id="rId1" Type="http://schemas.openxmlformats.org/officeDocument/2006/relationships/slideLayout" Target="../slideLayouts/slideLayout29.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jpeg"/><Relationship Id="rId1" Type="http://schemas.openxmlformats.org/officeDocument/2006/relationships/slideLayout" Target="../slideLayouts/slideLayout51.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4.jpeg"/><Relationship Id="rId1" Type="http://schemas.openxmlformats.org/officeDocument/2006/relationships/slideLayout" Target="../slideLayouts/slideLayout5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5.jpe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6.jpe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51.xml"/><Relationship Id="rId5" Type="http://schemas.openxmlformats.org/officeDocument/2006/relationships/image" Target="../media/image40.jpe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41.jpe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xml"/><Relationship Id="rId1" Type="http://schemas.openxmlformats.org/officeDocument/2006/relationships/slideLayout" Target="../slideLayouts/slideLayout51.xml"/><Relationship Id="rId4" Type="http://schemas.openxmlformats.org/officeDocument/2006/relationships/image" Target="../media/image58.jpeg"/></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7.jpeg"/><Relationship Id="rId1" Type="http://schemas.openxmlformats.org/officeDocument/2006/relationships/slideLayout" Target="../slideLayouts/slideLayout50.xml"/><Relationship Id="rId6" Type="http://schemas.openxmlformats.org/officeDocument/2006/relationships/hyperlink" Target="mailto:srmo-fin@yandex.ru" TargetMode="External"/><Relationship Id="rId5" Type="http://schemas.openxmlformats.org/officeDocument/2006/relationships/hyperlink" Target="mailto:SOBOLEVOMR@SOBOLEVOMR.RU" TargetMode="External"/><Relationship Id="rId4" Type="http://schemas.openxmlformats.org/officeDocument/2006/relationships/hyperlink" Target="mailto:sobolevomr@sobolevomr.r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9.xml"/><Relationship Id="rId6" Type="http://schemas.microsoft.com/office/2007/relationships/hdphoto" Target="../media/hdphoto1.wdp"/><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9.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dmzarinsk.ru/media/project_mo_160/d1/5c/04/72/db/39/rezultaty_deyatelnosti_0.jpg">
            <a:extLst>
              <a:ext uri="{FF2B5EF4-FFF2-40B4-BE49-F238E27FC236}">
                <a16:creationId xmlns:a16="http://schemas.microsoft.com/office/drawing/2014/main" id="{C8DEBBC4-85DA-4751-86D8-A1C2B0903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4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A483BB57-FE4F-45D6-A9BB-7575E8F0626D}"/>
              </a:ext>
            </a:extLst>
          </p:cNvPr>
          <p:cNvSpPr>
            <a:spLocks noGrp="1"/>
          </p:cNvSpPr>
          <p:nvPr>
            <p:ph type="ctrTitle"/>
          </p:nvPr>
        </p:nvSpPr>
        <p:spPr>
          <a:xfrm>
            <a:off x="-93307" y="4651150"/>
            <a:ext cx="4896544" cy="2088232"/>
          </a:xfrm>
        </p:spPr>
        <p:txBody>
          <a:bodyPr>
            <a:normAutofit/>
          </a:bodyPr>
          <a:lstStyle/>
          <a:p>
            <a:r>
              <a:rPr lang="ru-RU" sz="4800" b="1" spc="50" dirty="0">
                <a:ln w="0"/>
                <a:solidFill>
                  <a:schemeClr val="accent5">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Бюджет для граждан</a:t>
            </a:r>
          </a:p>
        </p:txBody>
      </p:sp>
      <p:sp>
        <p:nvSpPr>
          <p:cNvPr id="3" name="Подзаголовок 2">
            <a:extLst>
              <a:ext uri="{FF2B5EF4-FFF2-40B4-BE49-F238E27FC236}">
                <a16:creationId xmlns:a16="http://schemas.microsoft.com/office/drawing/2014/main" id="{5560EB53-D172-4225-A2EB-22EDECE66548}"/>
              </a:ext>
            </a:extLst>
          </p:cNvPr>
          <p:cNvSpPr>
            <a:spLocks noGrp="1"/>
          </p:cNvSpPr>
          <p:nvPr>
            <p:ph type="subTitle" idx="1"/>
          </p:nvPr>
        </p:nvSpPr>
        <p:spPr>
          <a:xfrm>
            <a:off x="135346" y="836712"/>
            <a:ext cx="4644767" cy="3956470"/>
          </a:xfrm>
        </p:spPr>
        <p:txBody>
          <a:bodyPr>
            <a:normAutofit fontScale="92500"/>
          </a:bodyPr>
          <a:lstStyle/>
          <a:p>
            <a:endParaRPr lang="en-US" sz="2800" i="1"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ru-RU" sz="3500" b="1" i="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О  бюджете Соболевского муниципального района</a:t>
            </a:r>
          </a:p>
          <a:p>
            <a:r>
              <a:rPr lang="ru-RU" sz="3500" b="1" i="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на 202</a:t>
            </a:r>
            <a:r>
              <a:rPr lang="en-US" sz="3500" b="1" i="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3</a:t>
            </a:r>
            <a:r>
              <a:rPr lang="ru-RU" sz="3500" b="1" i="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год </a:t>
            </a:r>
          </a:p>
          <a:p>
            <a:r>
              <a:rPr lang="ru-RU" sz="3500" b="1" i="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и на плановый период </a:t>
            </a:r>
          </a:p>
          <a:p>
            <a:r>
              <a:rPr lang="ru-RU" sz="3500" b="1" i="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202</a:t>
            </a:r>
            <a:r>
              <a:rPr lang="en-US" sz="3500" b="1" i="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4</a:t>
            </a:r>
            <a:r>
              <a:rPr lang="ru-RU" sz="3500" b="1" i="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и 202</a:t>
            </a:r>
            <a:r>
              <a:rPr lang="en-US" sz="3500" b="1" i="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5</a:t>
            </a:r>
            <a:r>
              <a:rPr lang="ru-RU" sz="3500" b="1" i="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годов</a:t>
            </a:r>
          </a:p>
          <a:p>
            <a:endParaRPr lang="ru-RU" sz="1100" dirty="0"/>
          </a:p>
        </p:txBody>
      </p:sp>
      <p:sp>
        <p:nvSpPr>
          <p:cNvPr id="4" name="Прямоугольник 3">
            <a:extLst>
              <a:ext uri="{FF2B5EF4-FFF2-40B4-BE49-F238E27FC236}">
                <a16:creationId xmlns:a16="http://schemas.microsoft.com/office/drawing/2014/main" id="{95F9850B-ED6E-4C1C-B470-11E74790AF20}"/>
              </a:ext>
            </a:extLst>
          </p:cNvPr>
          <p:cNvSpPr/>
          <p:nvPr/>
        </p:nvSpPr>
        <p:spPr>
          <a:xfrm>
            <a:off x="171729" y="135069"/>
            <a:ext cx="4572000" cy="923330"/>
          </a:xfrm>
          <a:prstGeom prst="rect">
            <a:avLst/>
          </a:prstGeom>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b="1" i="1" dirty="0">
                <a:ln/>
                <a:solidFill>
                  <a:schemeClr val="accent5"/>
                </a:solidFill>
                <a:latin typeface="Century Gothic"/>
              </a:rPr>
              <a:t>Решение Соболевского </a:t>
            </a:r>
          </a:p>
          <a:p>
            <a:pPr algn="ctr"/>
            <a:r>
              <a:rPr lang="ru-RU" b="1" i="1" dirty="0">
                <a:ln/>
                <a:solidFill>
                  <a:schemeClr val="accent5"/>
                </a:solidFill>
                <a:latin typeface="Century Gothic"/>
              </a:rPr>
              <a:t>муниципального района </a:t>
            </a:r>
          </a:p>
          <a:p>
            <a:pPr algn="ctr"/>
            <a:r>
              <a:rPr lang="ru-RU" b="1" i="1" dirty="0">
                <a:ln/>
                <a:solidFill>
                  <a:schemeClr val="accent5"/>
                </a:solidFill>
                <a:latin typeface="Century Gothic"/>
              </a:rPr>
              <a:t> от 12 декабря 2022 г. № 598</a:t>
            </a:r>
            <a:endParaRPr lang="ru-RU" b="1" dirty="0">
              <a:ln/>
              <a:solidFill>
                <a:schemeClr val="accent5"/>
              </a:solidFill>
            </a:endParaRPr>
          </a:p>
        </p:txBody>
      </p:sp>
    </p:spTree>
    <p:extLst>
      <p:ext uri="{BB962C8B-B14F-4D97-AF65-F5344CB8AC3E}">
        <p14:creationId xmlns:p14="http://schemas.microsoft.com/office/powerpoint/2010/main" val="2509889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0" y="-100385"/>
            <a:ext cx="184700"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spAutoFit/>
          </a:bodyPr>
          <a:lstStyle/>
          <a:p>
            <a:pPr defTabSz="914098" fontAlgn="base" latinLnBrk="0">
              <a:spcBef>
                <a:spcPct val="0"/>
              </a:spcBef>
              <a:spcAft>
                <a:spcPct val="0"/>
              </a:spcAft>
            </a:pPr>
            <a:endParaRPr lang="ru-RU">
              <a:solidFill>
                <a:srgbClr val="000000"/>
              </a:solidFill>
              <a:latin typeface="Arial" charset="0"/>
              <a:cs typeface="Arial" charset="0"/>
            </a:endParaRPr>
          </a:p>
        </p:txBody>
      </p:sp>
      <p:sp>
        <p:nvSpPr>
          <p:cNvPr id="41" name="Прямоугольник 40"/>
          <p:cNvSpPr/>
          <p:nvPr/>
        </p:nvSpPr>
        <p:spPr bwMode="auto">
          <a:xfrm>
            <a:off x="184700" y="68535"/>
            <a:ext cx="8896241" cy="567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algn="ctr" fontAlgn="base" latinLnBrk="0">
              <a:spcBef>
                <a:spcPct val="0"/>
              </a:spcBef>
              <a:spcAft>
                <a:spcPct val="0"/>
              </a:spcAft>
            </a:pPr>
            <a:r>
              <a:rPr lang="ru-RU" sz="2400" b="1" i="1" dirty="0">
                <a:ln/>
                <a:solidFill>
                  <a:schemeClr val="bg2">
                    <a:lumMod val="50000"/>
                  </a:schemeClr>
                </a:solidFill>
                <a:latin typeface="Times New Roman" pitchFamily="18" charset="0"/>
                <a:cs typeface="Times New Roman" pitchFamily="18" charset="0"/>
              </a:rPr>
              <a:t>Доходы бюджета</a:t>
            </a:r>
            <a:r>
              <a:rPr lang="en-US" sz="2400" b="1" i="1" dirty="0">
                <a:ln/>
                <a:solidFill>
                  <a:schemeClr val="bg2">
                    <a:lumMod val="50000"/>
                  </a:schemeClr>
                </a:solidFill>
                <a:latin typeface="Times New Roman" pitchFamily="18" charset="0"/>
                <a:cs typeface="Times New Roman" pitchFamily="18" charset="0"/>
              </a:rPr>
              <a:t> </a:t>
            </a:r>
            <a:r>
              <a:rPr lang="ru-RU" sz="2400" b="1" i="1" dirty="0">
                <a:ln/>
                <a:solidFill>
                  <a:schemeClr val="bg2">
                    <a:lumMod val="50000"/>
                  </a:schemeClr>
                </a:solidFill>
                <a:latin typeface="Times New Roman" pitchFamily="18" charset="0"/>
                <a:cs typeface="Times New Roman" pitchFamily="18" charset="0"/>
              </a:rPr>
              <a:t>-  безвозмездные и безвозвратные </a:t>
            </a:r>
          </a:p>
          <a:p>
            <a:pPr marL="716545" algn="ctr" fontAlgn="base" latinLnBrk="0">
              <a:spcBef>
                <a:spcPct val="0"/>
              </a:spcBef>
              <a:spcAft>
                <a:spcPct val="0"/>
              </a:spcAft>
            </a:pPr>
            <a:r>
              <a:rPr lang="ru-RU" sz="2400" b="1" i="1" dirty="0">
                <a:ln/>
                <a:solidFill>
                  <a:schemeClr val="bg2">
                    <a:lumMod val="50000"/>
                  </a:schemeClr>
                </a:solidFill>
                <a:latin typeface="Times New Roman" pitchFamily="18" charset="0"/>
                <a:cs typeface="Times New Roman" pitchFamily="18" charset="0"/>
              </a:rPr>
              <a:t>поступления денежных средств в бюджет</a:t>
            </a:r>
          </a:p>
        </p:txBody>
      </p:sp>
      <p:sp>
        <p:nvSpPr>
          <p:cNvPr id="4100" name="AutoShape 6" descr="data:image/jpeg;base64,/9j/4AAQSkZJRgABAQAAAQABAAD/2wCEAAkGBxMSEhMUExQVExQVGRgWFxgYFR0fHhcdGBcYFhgXGRsaHyggGBwlHBgcITIhJSkrLi4uGB8zODM4OCguLiwBCgoKDg0OGxAQGzQkICQsLDQ0NDQsNDQvLCwsLCw0LCwsLC00NSwtNCwsLCwsLiw1NCwsLCwsLCwsLCwsLCwsLP/AABEIANoA5wMBIgACEQEDEQH/xAAbAAEAAgMBAQAAAAAAAAAAAAAABAYDBQcCAf/EAEgQAAEDAgMEBwMIBgkEAwAAAAEAAhEDIQQSMQUiQVEGEzJhcYGRB0KhFCNSYnKCkrEzNGPB0fAVQ0RTc5OisuEkg9LxF1Rk/8QAGQEBAAMBAQAAAAAAAAAAAAAAAAIDBAUB/8QAMhEAAgIBAgQDBAoDAAAAAAAAAAECEQMEIRIxMkFRofAFE3GRFCIzQlJhwdHh8SOBsf/aAAwDAQACEQMRAD8A7iiIgCIiAIiIAiIgCIiAIiIAih7U2i2gzM65Nmjmf4Kt1ekeIO81gy9w4ehjxVOXPDH1MsjjlLkXBFV9mdLWuIbVGUn3hp5/z5KztMiRcFSx5YZFcXZGUHF0z6iIrCIREQBERAEREAREQBERAEREAREQBERAEREAREQBERAEREBTulNXNiC06Mpggd7ib/D4Ba7Z53XCYNV2Wfqtmf3jzCndNcOW1mVOD2ZfNpkDzB+BWkz5cpaZaA5oPInSfw/GbSuHqr97KzoYt4I94mhTqmsKTMnVNLgcxOYNIDpk2sZEcvSydD8a8fMVNYzMPpLfKZ9Vqdi0erw9UuBD6xDGiJOXi6Bylx8gvtB+TG0+0HdYGgn3muGU/viLWTTS4JRl47M8yLiTXgX1ERdwwBERAEREAREQBERAEREAREQBERAEREAREQBERAEREAREQELa+z216RputxafouGh/ngSufYrZNVj8nvkhsXvPvC0FvfwXTlhxWEZUEPaHDv4eB1Hksuo00cu/Jl2LM4bdjnGGZWZUfSyAueMrwZLdZzW0AmeXit1sXB9bXpkSadAl0mbS0NYy/GxeRwmFsdp4bC0O3nJd7geZd4idO8rVV9sV2tAo0xRZOVoa25J8dT4DxWNY44H/kd/kXuTyL6qLui52Tinvydd85BORz57zqC0HulfcFjMSxuY1Hh2YtDLcDlO7oL28loWvjfSyr6O/E6Gi0/R7bBrtc14y1KcZh4zB+H8zC3C2QkpLiRRKLi6YREUjwIiIAiIgCIiAIiIAiIgCIiAIiIAiIgCIiAIiibQ2jToiXnytPjew8142krZ6lZLULbGOFCk+oeAt4mw/j5LSv6ZUgYy2573/gvm0No0sbRdTY8MqWLA7QkcPA3F+eioeohJNQabLFikmuJbFdxlR+YucT1juM8XWg8uFlN+XBr416tlvOb+jR6rWVy5jgKrCHDg6RJAgEEa3vbWFieHuBcGA5YOaDyAiSeP71xJN275m5JUbDoxUDKrq1QwIIbJAzOcRMSeQj7yk1wCHU3NY91qhyu3S9zuyTNgcxdNtCYhQqexXvDS13WOdEhjSYHe/sz5qzbL6NANAqgZQZyAzmPN7uP2RbxWjBgyS+rWxXknFO7PHQ7Z+TrawkNqECmD9Fup7wTx5N71Zl8AhfV2MeNY4qKMU5OTthERTIhERAEREAREQBERAEREAREQBERAEREAREQHwlc/x7n4mq6L8R3eP+0eHeVfqzMzXDSQR6iFzpmKew5h9LMWgRzkf8Ln+0G+FLsadOt2zB8hpimypVc8B7nNGUA5Q2xc6db8ByUzE7OcxgYXB2hY8e+w8eZidO8c1kxoD2OYND85T87uHqT+IL3sTGZ8O5hE1MPNSnPEQd2fUebVzYKN0aZN1ZM6O7aBc3D1j1jXACm5zeMTkcDx4DvtyVnZgKQMinTB5hg/gqNjcPSdmGVzXghzngndLspDmtjeaHOvcEeiuuxsWatGm89oiHfaFnfEFdXSZXJcMuaMuaKW6JoREW0zhERAEREAREQBERAEREAREQBERAEREAREQBERAEREAVI29g+qrPEblUZmO5OEZmzw4nwV3UTaez2V6ZY8WNwRq08HDkVRqMXvYUWY58ErOd9YQMokOaZZaddW24f8LzRqOY5zg0tcWlsTYZuPPhpClbQ2fWwxIeJaQWio0brgREEe6e7notY5rqhgS8z43Jk9wvdcOcXB1JOzoRaatcidh9oVKtSk17s0bgIAHbAbeNSLGeYCunRcHqnT/ePI9f4yqvs3ANimGsPygOOjpFpGYnSNI5R3q8bPwopU2sHAXPMm5PquhoYStyZl1ElyRIREXTMoREQBERAEREAREQBERAEREAREQBERAEREAREQBERAERVvpJtV7XilTcGExmPG4J190WN9bHleGTIoR4mSjFydIsFao0DfIANt4iPC60mIds+ZLqIP1XAfBpuqfVEPl++S5oJdJMFwBvropePZSD6YgNaWknhJkRJXOnrk+UfmaY4K7lpobcwTLMqU2zyBE+NrqZS23hnWbXpH74/iudYouzkMptIndHVg5hwvE37irFjtl0KdVhpNBnMHsBzACJDoJsZEeZTHrpv7qEsEV3Lgx4IkEEHiF6XOnYTI57qTshBa2WlzHBxBMFoacwtYePerP0V2nUqioysWl9KJcI3gS4AmLe7w5rVh1SyPhqmVTxcKuzfIiLUUhERAEREAREQBERAEREAReXvABJ0Ak+Sqe0+klUlwpNDADBcRJ7+4H10VeTLHGrkThBydItyKhYXEVK7nB9esIjR2XXlljktaac0zUe97uIGa5k2lxlY5e0IrkmXLTPxOnoua7DwPyhzmtqVKTmjMDmkG8cMpHqthhhXY1wbXqmowuDvnMwOU8GvkmRwUo65NW47HjwU6svSKmYbpRWpOa2u3rGu4hha8d8aP8oVo/pBp7LajuIim6D5kAfFbMU1lVxM86g6bJaKDXxr2gu6vKBF6jwNeAy5r9y97Pq1XAmo1rAeyBMxzdOnh/wCla4NKytZE5cP6Etcz9on60ImcrYg5Xe9OVxs4aSw6bp5rpi5l7R/1i+mVkyMzffjMBdh1h4+sDwWXU9BqwdRXGbUqMiajZEQKrCw27xZSGbZqng1153arTc20K17Jjdzx+zqB4/C668Oj3o+/hy3/AGrkuK9fwbzcNxzt35upJNxmYJ0m8201K9Y3EgEfNU2D6+MYeWuUSFqAaW7fD669VV+IIg+Cm14kZY/7ez45cXar1Y41uiLbsknHvc1rWVBEyW4ekTeIk1qlgY46DgrR7MP7TprTm+a/znaf7x8NLDgqljc0N6zPH7es0emHp3H2Srb7MP7Rr/VxbLaavZZ7jfG5ueK14FU1XrYoy9DL0iKBj8TVpuBDWupxcyQWnmYB3e8C3xXTjFydIwzkoq2T0UNuMfAJpFwImWOa4eUkE+i81tqMaCSHiOBpuEnkCRl+MJwM895HxJyKk4zpNWf+jLabe4S71cI8oBUTr3vpVKjq9bcDrB5HZB5FYcmthF1TZpjgbV2dBRcvxFENYHOc5xPAOiONyZlS9j7LdiKb3UqtSk9hiM5g2kbzYI15FVR9oJulHzJvT0rbOioqJSr1xTa+jWqmQCQXB9zY7rpNv54rY7N6TVBUbTxDLOMNqNa5t+9ruHeD5K+GrxydPYg8Mlui1IiLUUkfaH6Kp9h3+0rj7Nq1GEss+92vcA8WBuey8/WGuvErs5E6qlbY9n7XyaFQMHCnUbnYO5vvMHrHBZtTieRKi/DNRe5VqG3BTkmnUaTFy0kWm0ttedV8p7Yo3Ac1oJJhxcB4EER5rNiOhGMZ2aQf30cRl+FSAsA2DjQb0cUOd6T/AEMrmvTS8Ga1OPiSsHtqmzNlrspH6jHEu4jeY23qpGxtqNqV6TXZq1MPvNE5RNsziQIgkG/FRsHsnGtmKWNv9B9KnP2jxUjDdEsY8y6kReQa+LLo5GKWpHir8GKUJxlT2KczjKDVo6XRw7GWY1rR9VoH5LKtbQxFWq0AA0zEPeRoRZwYDrf3ju+KzDZzR2XVGnmKjr95BJBPiF2HGn9Z7nOjO19RbfIw7Tptzsdmf1gBDGtgzzIa6w1gutAOqmYTPlHWZc3HKLDkO8xxXzDYVrJN3OPac67j4nl3CwWdeSltR7CFNyfcLmftFB+UiNcrYg5XcZyuNn8JYb9kjiumLmXtHd/1F4y5WdsSyYfGl2OiYdoRP0Vl1PQasHUVCrHvZJ/aU3MP4m2PivdKfdn7mKHwzXXtgMWFVo+o8VG+huFicWe89n38NB+AXKfr0jeTGOqS2+Jibf8AUsHofd8Vlx0zvT9/aDXDQcGKEOqsc2DA/wAN5jS5bx8IKlVqlORkqUT/AIWBj823U1yIPmeqYG71eSb/AKCgfjXq6fzzVw9l/wDadNacwc1/nO0/33d4sLDgqriwcrDUFZw54mqGM7oot3vK/orZ7MXSMRy+biG5WxNXsN1a2Z1uTJWjB9ovXYpy9DLyom0OtgGnGu8I3iPqSYkcjqpaLpJ07MMlaohbKpsDXFjnOzEkzaDxGWAGHmIF1NUavgw52YFzHaFzYBI5GQQfPTgvDtnN1DqgdqHZ3EjycSI7ohTfDJ22QjxRVJevX9nvF4akQTUYxwAJOZoMc9VysbdY0OaabmNc55ILHRDibCNAJ+C6Dtk1n0X0A0dbUBY18O6sgjeJIkstIg87Ern9bobjafZouI50sSAPSoQVi10Jygo1ff15mjSuHG5cvX9GNm1qRAaHsAA94mPLMLeCk0NtsFMhuIFOdWMpvMnQklrYP/EKK3YWMGtLFDXhSd8ZuFLwuyMblyiljvBtalSb3SOK50dO/B+v9G5zj4o+4XapeWuyVa2SHCKYpttpNR0QO7jdRaO0n1KtJpLQOsa5zGHMZ6wb1R/Z96IF9G8StjhOhuKd26VMd+IruqR3hrN1WbYfQ1lFzH1X9c5l2NDQymw6gtYNSOZJ56rRj00vD5lU8sUWhERdIxhERAEREARFG2jUIpuiznQ1vi45QfUz5L1K3R5J0mz5g8eypYSDqAbZmzZ7ebTa453upSj1MGxzWtiA2MpFi2BALTwKxjDVNDWMD6LGgn7RMifABSai+WxBOa5qyYigmo+l2pqU/pRvM+0B2m94vzGpUxjwQCCCDcEaHvC8caJRknt3PS5n7Q/1oRObI3swHRvTE2qN0luoOUjUrpi5l7SP1i8ZcrJzXbMPiY3mO1hwsRmB0CzanoNGDqKe7LN+rn6wdTd8LHxWaln93rfuV2O+BuUGaLdZH1S2o30NwsLsvvdX9+i5vxauUzebGmKssj5Xmn9mPGHTbxIWfaHWSM5xMftcdS5DXILLUNbSkfquvKr8RxU6qacjJ1Ez/VYN59M9nHuKmlSIPmfWZJAp9Vn/AGDHVKnnUqboPgrn7Mf7TzmnO9mM/OdtwsXRGlgIGsqpYwuyN6zrcnKvUbTZ5Uae/H5q2+zDTEcvm43coiavZbqGzOupkrRg+0RTl6GXpEWOvWawZnGB/MAcz3LopWYm63ZkRQmipUuSaTeAEZj3ukEN+z68l9dhah3TVOXicoD/AAzCAJ7mzyKnwruyHG+yPT8ewPDLkzlJAs0kSA48CeWtwpSh4rCgUS2m0DKMzAPpNOZv+oKTRqBzWuGjgCPMSkkqtCLldSPaIigWBERAEREAREQBRsRj6VPt1KbPtPA/MqpbY2m+tUextQhjMzSGkiSHuYWki5O7p9YeeqwWUVGghpBBmRrELDl1yhLhSs0QwWrbLs7pHhR/Wt9D/C6iYzpBhnZC2u1pa7NvMdB3SI4c58lWHGn1tWWtsdwHTsjQaG8rFsVhfXaKjAaZnPmYAAMpIMxu3hUL2jkUtkictLBx3suNHpCx2j6DuQFYBx+68D81PbtAallQA6ENzefzZdZVI4Si19VtODROUyIfB0cBJNrcjc6qDTpvZD6FTI5wc8FpcGuDSRvNIyWIjeAuYWiOu/FH5Mpem/DL5ouGNxQc5pbVtF6WYMce9pMOnukA9ymbN6rJFKzQTIvIMyc03zTrKwbCxvyjDse4NJOZpjQlri0/EKZQwlNhJYxrS6JygCY0mPFdD3kZQ29fEyrHKM7devAzLT7f6O0sXBcXU6jRDajDcDXKZs5s3grcLWVsbXa4zRbl4ObUc71aKeYehHeorHx7E5ZVj3/QomP9nmIBlhoVhzOam/8A0y0+a17uimObYUav3K7CP9S6fQxdR4lgou8KxMePzdko7OYQTUpsLySTadSYEkAm0KiWix/e2LY6yb6d/I5kOj2NkfNYq316Pw3viplTo7jav9ViP+7jGx6MC6L/AEZR/umfhCxPwGR7X0WUwRmBHZkGOIB5JHR4uSbD1OTm4rz/AGKdgOgdWQXOoYfjNJpqVP8AMq6HwCuOxtj0sKwtpg3Muc4y55iJcfDhoF8r457LObSBOg61xJ8GinJ8l6wmKrPdvUWsZ9I1DPk3JPrCujpuBWl5lUtSpPh/Rk9QNqmlu5xLwSWAGHToSCCIHMzCnrA/B03OzFjS6wktBNtLlSg0nbPMkXKNLzIWAxYaDnqio4mzW7+S3ZlozO8SpPy0ns0qjvEBvrnIPwWDbe0hh6eYAEnSdBoJPO5Hr5qo43aeIcd+o4A+6w5Y/Df1uqNRq8eN7rcni085Kr29fEuj6tWLimwc3PJ9RAHxTBOaxgaajDE6EAXJIAEmAAY8lQ6+Gpmkx98zywSTMZhJ8VC2jQpsygNzGJkn4CNFjn7TpUo7fE0R0au3Lc6kyq06OB8Cva54zYdN2GZiGyw6lhMgw/KQDqJGmuvmpDmVGEdTVfT4kCpJYBpLKrsoBMCI81Na3xj5j3C7MvaKtdHtu1H1BRrNBJEsqARmF9QCR7pu0xZWVa8eSOSPFEplFxdMIiKZEIiIDjO3iRiq2XMHdY/sw136R0Sw2qCNHjUQNVFZtao0/pGzpvscw/BXrpL0HNV7qlFzJcS406gMSTJLHjeZJJJFxJJsqliOjmNp60a8D6D21W+Q18iuXmwzu6N+PJFrmR2bVefdYREWrtEi4A3tFno4wl29SaRYw7F0wLccwi6guwNRvapPH28CfzAWTB0N/sNjmNnuffkGuESqFj33X/Sxsz1scA7TDs8a5qR+ASfBfcdiKjwcznuaGgDc+T0wOAk7zx4fvWehs3EOdLKeJt/d4RlE+TnaeK22E6FYiq7NUa2iDq6rU6+p5e40/kroYX2iVymu7LT0D/UqXjUjdyiOsdEDgOU3hWBRdmYFtCk2mySG8SZJJMucTxJJJ81KXTgqikYpO22ERabbu2TRhlNoLzz0HHQa/wDISc1BWzyMW3SNlXwjHmS3e+kLOHg4QR6rEaVVnZeHj6NQfAPbp5hypGJ2pXeQH1aglwG47LEuDfdjnovGNwTc7GhziHNLjmM6EC3qsj9pJclZb9Dvm6+BePljzYUxPM1G5fIiXH8K9fJnu7dQx9Gnuj8Ul3mCPBcyxfVse7dcQJB3wCY+7Zb/ABWwxh6lOKtQsfLQA4tc0i4ILSO/ReQ9o8XKHn+4lpEuqV+vyLrQwzGdlobOsC58TqfNZVRhisVSO5Vc4DQPioCT7uYuDyR3Kx9HtsfKWuzMNOoww9vDiJHobFX49THI67kZYXBbcjbIiK8rKd7Sp6qjEzndEG85D2QbPMTuHUZuICotPbFTQllWObsjvRy6f0u2I7F0Q1paHNMgOG660EEi7ToQ4aEBcw2jsjEUbVaVVoH0qYrM8ntuPzXP1eNuV1sbMElVEj+lzlDTSqAQBZuYWtNuKP2q2PfERY0nQL98wtI3JP8AVeT3s/NSAbe93xjBfyKw8CZpN/Vxzi1rh8sNpB6hwaJtukuEC+vgvFTatRrXOc0BxaWZsRXAIDu1lptl1xr5rWV8mQT1Ux72Oe48PdFhb+dFlwNAvEUWgu//AD4QuPnWq9jyVqxq9kVt7G56H13vx1Muc51nwcmRvYPZZqRzce76S6eqT0O6MVadX5RWHVmDla5+d5kRL3iwEE7rbX7grsulp4uMdzHlactgiIryoIiIAiIgCIiAIiIAiIgC5t7QK7qeKzNcWw1kmJGj4zNF28YePrA8F0lc09o7CMS03EtGWDlcYnNkcbO4Sw/VPNUanoLsHWaSntd7oJpipBBljgZgg3Eh3BZau22mC5jmwbZmPtPCQZ71pK0Tv5J/a0y0/iZqvVL6v+jEfucuQ4L1/JvNw3bNPMDnbM6mk8kd4kSTyUyvtZ2YFtTEVCbfoX3tpDjB8FpGF8tvX1t8+zu48PFZ8cdMxn/Ex4dy1DbgeCksca/ki3ubHE7TexsFjaedwe51eo0lxAIE0mS6IJsdfRWL2bVHOOJc4ucT1Zlwib1NG+6O43NzxVLoxA6rLxk4eiR64irx+CuXswZbEOgQSwSDMkZ5Bee24SJ4CQOC16dVNUUZehl5REXRMYREQGCtg6b+1TY7xaD+YUb+gsL/APWof5TP4LYIvKR7bIlHZlBnZo0m+FNo/IKUAvqL08CIiAIiIAiIgCIiAIiIAiIgCIiAKPjsDTrMLKrG1GHg4SPHuPepCICo4roBQM9VVrUe4PzN9Hgn4rV1fZy+bV6bh9bDifgV0JFS8GN9ixZpruc7/wDjup9PDf5Dv/O6ls6B1D2q9Jkf3eFYPiZV5RPo+PwPffT8Ss0ehVCxrPrYmNBVfuj7jYbHcrHQotY0NY0NaLAAQB4AL2isjFR5Ircm+YREUjwIiIAiIgCIiAIiIAiIgP/Z"/>
          <p:cNvSpPr>
            <a:spLocks noChangeAspect="1" noChangeArrowheads="1"/>
          </p:cNvSpPr>
          <p:nvPr/>
        </p:nvSpPr>
        <p:spPr bwMode="auto">
          <a:xfrm>
            <a:off x="155155" y="-143992"/>
            <a:ext cx="304725" cy="3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fontAlgn="base" latinLnBrk="0">
              <a:spcBef>
                <a:spcPct val="0"/>
              </a:spcBef>
              <a:spcAft>
                <a:spcPct val="0"/>
              </a:spcAft>
            </a:pPr>
            <a:endParaRPr lang="ru-RU">
              <a:solidFill>
                <a:srgbClr val="000000"/>
              </a:solidFill>
              <a:latin typeface="Arial" charset="0"/>
              <a:cs typeface="Arial" charset="0"/>
            </a:endParaRPr>
          </a:p>
        </p:txBody>
      </p:sp>
      <p:sp>
        <p:nvSpPr>
          <p:cNvPr id="4101" name="AutoShape 8" descr="data:image/jpeg;base64,/9j/4AAQSkZJRgABAQAAAQABAAD/2wCEAAkGBhQSERQUEhQUFRQWGBQVFxgVFBUUGBcXGBcVFBgXFxQXHCYeFxokHBQXHy8gJCcpLCwsFR4xNTAqNSYrLCkBCQoKDgwOGg8PGikkHRwpLCwpLCwpKSwsKSksKSwpKSwpLCkpLCkpKSksLCwsKSksLCwsLCwpKSksKSksLCwsLP/AABEIAOEA4QMBIgACEQEDEQH/xAAbAAABBQEBAAAAAAAAAAAAAAACAAEDBAUGB//EAEEQAAIBAgMFBQUFBgUEAwAAAAECAAMRBAUhBhIxQVETImFxgTJCkaGxByNS0fAUM2KCksEVJENy4RZTY8I0VHP/xAAbAQABBQEBAAAAAAAAAAAAAAADAQIEBQYAB//EACsRAAIBAwQABAYDAQAAAAAAAAABAgMEERIhMUEFE1FhIiMyUnGRFEKBM//aAAwDAQACEQMRAD8A6UNCvI1bjJAJ5z2WTBjiK8bejjiQGE3CRMbRCoeUa2cPvQXqRXgso9ZyOHWS011kCg3lmk0YziS4Aa/DUzBTacs+6tMm/DUDTymydR53EzcjwKlgbd9CyN8bgyXbRg4vKHx3LeGzNKml91hxVtDeTsB1mMuaYbEPUTEWp1lYqLaN4GW6ez6e5iXt00MdUsv8OafQ+Z5utOw1LH2UXUn0kVHL8ZWFzuUQeHEtbxE0ss2bp0WNUlne3tNyHgJnZ7tXuEina3NibAekkUaK4gsnRi2P/wBNYgC/7SL+KafKQ1qmIoW7VBUXm1PkOpB1mKu2T30dfgQPSdJk20XanddbE6dQ3gISrQlFZwmEdMHD1kqDeQ3BkjUrcJSzXA/sr9rT0pEgOo90nnNLfBEgVKendcAnsyvvRK0N0vI1MEKMF1g2hkSNzpFQ1gO0jB1iCnnCI004x4gFSNT4x3PWMGjl0NfBHfwjwL+EUvAODZHPzhFtICSS0zeSQ+Qd2MRaO4jNFycLjDgqOcJo1nDcRHVYdJIQWNbFSBAhUxeEVhWjB+kbs5SrVOyrK/uv3X/My/eRYqhvqVPvX+MLRm4zQsl6GRtFs5RautdxdXsrkaWPut6iVsbkfYbjU6zWNRRY9Dym7l9TtaLUavFe43X+EzEzOswpGm/t4d1PnT5MPjaXnmSk1gYmzq8Y9qVvScFhMsGIxLl7FKdrg82M7nD1N9AeIIBHO85pVGHxLh9FqWZSdBfpeBjJxjLHISWUtjQbL6dt0opHDQDhOcTCmhiezXVSN9PCdZVqgC9xbjx0tMDLV7fEmoB92ilQfGMt5z31jYt5OgxI38O6tzU3+ExsjrXw1Mk3IFpsY+sKdJyeAU39RpMbZ2iRQS/4QfjGVl8n/RauzNGm1wYmAAhLQ1jVkkHkYiJmkLNaWCoAgWjkc0NeRFpIEiZIuRuCCo4MFRERrEp4R65Qj4K0UfSKXmQRsgSRY1uMMNM10GfIiI1oTNeNaNycPu3hokjDcpVzPMRT3Qo7zeyOg5kxYwc3hDl6F2tUCC7EDzlP/GqQPtg+UyKa77bz2qfxOe6P9izewVSmo1ZPKy/lJ38RKPxBPLb3IxnlLmw9YT53R/GPjLy1KR/B8FMp1czRjuUaQqtw9kbo8S1oitYe4mGiP/qCj/3B8YQ2goW/eLx5mP8A4biGGpw9PwFNTI2y/EIO6KFW3/jUGOVtR9TsMgxWa01qColRe9ZXF+I6yztHggyisBcqN1re/TP1tKCYvfO5Upoj66MgAPkZdyGqyhqNQ3Km453RuXjaS4RVNbDtG2TI2e2gRSaRa4X2Dfip5eYnRVDSrLu1FDLx/RnLZ9k1QVTRTdCPd0NgCD7wB4yrRyzGU10II+f1h3ThL4s4CRSaOnXZzDDiGPgWNvrLbYqnTXdTdAHIThimMJtZv6tInyjGOLXCg8QDx9bxPIS+qRyikaOdZ8lVhQDALe9Rr8RxteauHzOjoqutgABrylDA0K9NQCtK3+0En1l8U1Yd+lT/AKR/aCr04SWENdNy3NKgwbgQR4axVFEwHoBHAp/csdVZb7rHowM0cBmPaghl3aiGzD/2HgZBq27isrgE01sSvRMbchs5EYvI5xEY1oTdYJM4aR1UlWWqsj3eEeuUI+CneKPbwil/gAbjcTBFSx8ISNxg1SLTMhXySXjAyOm+loQ0iNHEgqW/vMnC4btRUq/iYovgqaG3nNHEP3T5GLZ9f8qn83rrJdtsmwlPeR5xtXnjJV7KmSoXSw4GZ5zWpp3U06g39Zb2pwVqwY6lnf5cJmYlrC82VtShOkm0Vd7dVIVdMTqNksPVxtXdYBaKauUuL/w36T0DEYynhk3VAVB08OvWZWwmCFHBKR7T94nh5TD2pzIqrkm45DqeUoZ/PruEeEW1HKp6p+hcxO2rX7g06k2+Us4HaxveWw63nmj1C/ediT0GgEehiWp6hibcQeB/KWkvCo6fchLxOnqxg9qNOliks4B00b3geoM4DNK9fAYxQzA0xqrEd51PFSfCbmyOOLqGB0I4dJd+0LLBVwvaW71PW/hzEq6CVKt5cuHsSq7ahmP5LOb4NcXhg1M2Yd+mQdd63s3nnD7RYgs1NlQMtwQbjhz4zp/s8z64bDsdRZkv0PESh9oeSCnUXEILBjuv5ngZOo04wqujUX4ItWpUlR8ym9zKGY4i3FNPP85Hic8xAHCn56/nM98SRe3ORNiSZZK0pp7op1e3HqWm2ixBFrKPK/5x12gqggMzL4qe6PGZ9SvIjV+enWH/AItJ9BIXtdPdno2Q5gcTTanUtvL73XowkmGxZD0295WNBzzYe0rH6TG+zwEqWPiPgbCaNHVap5/tCjz7t5na8FFyj0jSKWumpPs6dhe8idZOxsJXd7zP9ghjBMe8ZxFOAeQu2gtJHMhqDSPXKG9EF/1pFAjS/AG7T4kRnSGBxiCTMZDckVjfSTyO1odM3ERsXBDil7p8jJMgb/Kp/N9YGITQ+RgbNPehboWHzky3+hj6e0jgdrSQykn32nO5i/dN/CdJtwtgv/6n6GczWfeXhNrZZdFFPfr56Z7Bs/X/AMtSA/Av0nIbeYU/dnlvd7w42lrYXO96iFJ7yXBHQTosdl64hCOvPpKGLdtc6mi6kvNo4j6Hk1SnrBI0M6HHbF4pWO7T7VeRUybKPs+xFVvvV7NL9651PpNK72jo1ZRm42lTVpaNz7PMORh1vzY28p1m0R/yde9vYMfB5alBAq8ALf8AMHHYunulKmoYWIPOZGpU11ta9TS6G6ek8byzMeyqpUU6oQTbmvMT17GUkxmGvxSovw8fO85/F7FYOsPuiabedxNDZDCPRFbDVDvBSGU9QdJZXVaFVKcdmiFb0p0m4vhnmuKwxpO1J/aX5jkRKvCdzt7ke8DVQd+nqf4l5zzw1L6mW9tWVWlnsqrqg6c/ZkuJPhIQL3hhxaxveRsCBJccgElwejbBYfdwYa2p3z84GVtvKOjYlvkn5y5sV/8AAXyeU8m0FFTzq1W/tMzXfxTyahP5SwdXiTwkBWWitwIL05m87jCmeMRaGy6yNhrHCAvAddTHeFHroTooWiklopfkfJtkWhLBJjrMv0HQ51ktKkALmQ3hJUvpGrd4HIhzSsEUsSALfq0xdn8fXNIinRAXec79Q7oIJ0I6ypmGODs9ZxvU6Z3aangzCUhjWqENXcgchewHgBL63oaIe4SEG3ksZxstVxAG/WpDvX0PPrMpvs5f/wCxT+M6XD4mgVsLk+RvCVqRN91vgfpJELmvBaY8CztKcnqZzmF2Rq4ZmqU6tN9O8gNiw8Ly9lO05Qm/s8xfVfSW8VgqTG53xbwMzmyGgTcb6nkQD84XzFU/6chI09K+E63CbToRoR6/8yZ9o0A0YHynEPkjg9xyR4qY9PJyT3qgA6KsF5NI5rJuZjtWgv3rk8r63lfC061YBqlamhvcKRvG3jKNPJMONe8T11/vL1OjSXgG+EfLTFfAPis8suii6C4alUA48FPoJdw+e0iGZSC4sGHvADlbnMl+z/CT5yrVwSX3grKeoIgox1fUI4xTzkLN9rUdiORVlPrYTEw2waFQf2mmL62vLrZIjG5UnW5ubS5Sw1Nfct6r+clKo6ccQBTpU6r+LBkt9n2umJSDU+zxjwxCToaWJpDinzH5wzmVG9tzTzEb/KuemwbtLdclXKcuq4aj2Ir0iNRqesHCZNiVamydnUFPeNlbU3PTrLb4uhb2dPj9IhgFezYeoVf8N7GR5Snu59+wfRBrEWX8vztWbccGnVHusLX8us0S9zMB3/aFNKv3a6DuPz+MsZFjS6Mre2h3Wvz8ZXV6CxmPXIGUdJo1GEhZZPWX5SJjeQ0xgBEFTrDjdlrHp7ob0Ud6PCt+rGKX2QGxrtHAjgXiImYXAdcgsJRzjEdnQdhxtYHz0mhaZ20Kf5dvD84WjhzQ57GXjct1oUmGioGbxJ1JMwc2xQatdACblKY5ALoTbznb11DMjcygt8Jw2HogYpAR/wB34701NhidTDEvajpW7lHkOnlNYneeo9/A7v0k5yJzqatU+TmdItIR6nD1mg+BfDpRiZXNeTzqZx+JyVw1MCrV7zW9s8JJjMlYVlAq1bEcN8zdq2avRUe6Wb5RY574hbD2ULRj0Z+lBo162n62Zf8AhDj/AFKv9ZgjZ8nUtUv13zOkD3tccREAI/XD7UA8yt97OcOTgc3P87RzlA6v/UZ0gUdI1geAiqcPtQxyrfe/2c4uT/7/AOoxjkV/xerEzqRREXZCc6kF/Vfo5Or9z/ZzP+Ajnf1JkiZAp03frOk7O0JR4Rvmw9EOSqfc/wBnC4XIFL6g+0RxmuuzyW9n6yxhX3dSP9R/qZqoLreEUo+iOm5/c/2YDZCAO6SvkbfSUKWJenVWm5vc/dvwYEcQxHGdey6Tlc+F61EDjvQVzCE6Um0SrGvUp1orOcm5netFap9oAajS8fLTfEOeTU1Y+fjG2qW2HRBxZkEiyFi1WqehVPhxmQkvktm2rdHQvV5StUGklI1jVDKZACMN1jwTGRoRcob0V7/r9CKR73gPhFL0Bg2gYRMG0e0za4DoIDSUs1QGjUv+EmXrTl9ts2KUuxp/vKvdHhykmzoupWjGJ1WSiss2ckffo4Vv/GAfTScpnlHcro3C1Rx/Ubzc2JqH9kRG9qk7IfQzM26pboduYdCPG4l7aN07tr3OuIxrWr/BoZPV7QuRwBA+V5crUfylbZbCGnh1v7T9435crSxmuI3KZPM90DxM0s55kYp01FYM7AJes7/hG6JWwla5q1WPUDy6TWwuF3EC8yCSfGYeF2Xq9oQ1Qdlfe04nW9oxscllG1gzdFPW0k3ZYFEaW0tyiZYPI3QyruQ1pydVgmnEcjlBjBIdo1o8G5BFHAwMSHWICMViahcGBmpYq27xRrn6yxs7jzVVr3IB+HhLJwwFVjycDQ+AtLGBw6oCFULz0kuE9hjHxTFabEDgDYTmcGO3xdP+FQfU/wDE6jG0r03A/CfnOZ+zumTWdn4i4+GkDd1GqEiw8MoqpWTfRt7VverST8O8x/lF4+zGHtSueLEt4zJ2ox4D13P+nT3R5u1voZt7K4xamGpkcLW8rCZi4jKNsmjU1ZLVpNFxrAJvCdYxNhKf3B4wwHkAWTGRg6x65QnTKdooX65xS9I5tgR4iYDGZvoOEawUMzaBdfQTisLRNeo2JcaE/d3PLkfCbW0lYuFw68apANuS8zJsUqotl0UAKv0mp8DoafmPllL4rXxT0or7Fe3iafMMGHjcamRbRYQYjFKim6IAXI4b3IeMw0zSrSxdqAu1Rd1vDxM6vA4TcFr35sfxMZZStGrp1Ogcb3FooLkuKlrAcLSscP2jBjwXh4mHiWNrD2m0H95eo0Qqgfq8kuRA07FMrJKaSWpTggRNRyjgW7I3GsmjbkFqHYRH2cIASS0W5GNnYISkBl6S3uyI0Y1HYIVpyTsoYp2kgEcuTsGZjMH7LA6j6Q6IlysgZSDoDwlTCcLHiunnaTYA5xwHVXlOVy9f2bGVl5EB18b8fnOrfh485y+2eGO4uIpnvU+6w6qecS4peZTcST4dVVKus9mdmTCqLcRWq2P+1Bf6y5sxUOFrGg37uprTPjxt4TFwdUNVQA3CJf8AmY/lOorYHt6QCm1Re8h8Rrb1gZWWq00skXV81eY6Okf6yNr2tM/Is0FZO9pUXRl6ETUVecw1Wm6cnFl/GSlHUiuZGp1liosrLxiLlHPZFW0UX64R5f4AYNomCx0jsdZXx1fdRj0B+kzcVlpeoSTxuZeCffrVqp937tfobR82q7qa8AI+V092ip943Y+ZlevSNWsqcVWzN/YTf2lPyqa9jJXc/NqNDZJlBBNZx3n4DovKb27pCAt+uHlDdNNISdTUNUMAU6XevLIEipLJ14QL2DR3BCQKkmEjqDWNyPwBEYRSMFnCAqkICGohWg3yOSA3YQEK0achcAOIKQmj0hFTEwCyShihusGHDnNNhIayA3kmExk1kqPKdegGBU8CLS4i2EgqpJtORDqJxakjzlsvOExTKb7raoeovOvyqvYgjUSxm2VriUK2s66qZjZOxVzTfQr85KUsx0gq8vMxPtF/M6Rw9UYpD92SFqjwJtedDTrAqCpuDr6cpUADo1NxcMLH1lDZ9ym9RbjTNh5cpkPGLVY1o0fhtxrhpZtu0r1JLeRkXMzUeUXLWxQv+rxQ90RTQgtJtgazMz9rUKl+lvmJqsJkbRv9w/p9RKC2WqpH8nVPpYY0UDoB9I+SU+6z82JHoIx4en9pNky2pDx1m71YhgyUVqmy04udJNHWnGqCBbD6QUFo+9rHWEFjWxYoICOFiWPEyEGIgwrxp2TsDAR4ooguMChiBDWccyFxHSOYhEEQ8FkkqrBqR8Wc0Uaw1kMsVRIHElwmR5QzyBVEx84wXCovtLqfETaaV6i8uoMlKeNyJKJRwtW4DfrWR5h3MVTccKi7p8xcxsvpbg3Tyb+94toGNqDDk4EhXyU6bJXh7cauDXU3EcDWAqWMINrMG1iePc12SrufrSKN8PgY8v8AAHJuKdDMzaFL0H8Bf5iaQlfNKG/ScdVImet5aZp+4WazFldBdB5D6S5g0sJm5Lid+ipt/CfOaFJ7aTdRlqiZOS0TZaPGM6x6bXjtEYXOQFkogWhCILEcwhGtFeMY4KAYZjWiCjLCjWinHCaBHJjWnHDAR4o4nCj3jNERAcxUJIgqiV5NVeQtJMXhEeQDCV3aS3lepHKRHmRVeUrZ0LrRHPfB+BlsIbiQ4kb2IRRqKYufMwF5UUaTJFhBupk0ybxrRxI2MxCeZ59zWkFxFI7CKaECbyySoukhHC0NHmW43QZehh5eDTrPR/F3k+p9ZpqsqZ5gmYB6f7ynqvjbl5GWcuxq10DjQ+8OhHHSa/w+5VSlh8lBe22mWotLpDDSPdhCWJCTwSAR4CmOZ2kfqJLxoIMe8Y4jkySKBvRb0YKHBJjBo14qFHjRXjXnM7I8cQbxmeIdkJmkDvGapIHePGOQqjSF2kl5Cwj92BkQ7+sjGphmjLGGwuvTxhM4RHUXN4FSAVS76KgLG/SZOR3ffqke2xI67vKPm+LNdhh6JugI7VvAcr85p4emEAAGg0HlKLxO4WNCNDYW/l7juYxXhCqm8AnhKCKw0W3RTv8Ar9CKNvRS/wBwBvKusPdvGQ84SzMBUC/hMHG5e9J+2w/tcSh4NOgBvHNO0k0K8qLygc4Ka3MzLs9pVtCezqc0bTXwJ4zVNx08zwmdjclp1fbXXqNCPWVEyR0/d1mA6HvfWXtPxOnLnkrqlk+jbIiDzDdMWPZdG8CIH7bjU1aijD+EyXC8hLsjfxJHRBY+5OeO1wT99SdPG1xNPAZzSrfu3UnpcA/CHVVS4GujKPKLzUo25CYnyglx5RU8guOQDFCbSBeESGNi3oxaRuekAidsuRM4JC8jNSCEPKOE8p2x2QGaARDq2GpsB14CZuIzlFPd7/guvziOSXLOUJS4Re3YJS54TEr4vFVD3EFMdTxgpktZv3ldj4CBnd04dho2cpcm9Vemg3qrhfUX+EycVmL4gblFSlI6NUOhPlJ8JkVMasC56tr9ZppRA4aDpy+Eqq/iWViBZULJR5KeCy5aS7q+d+p6wq0sstpDWOukppzcnllio4REKhgmmdIY05RidY+Ly0NzsVLRR96KX+QWDfp8B6Qhw+MUUyy4DoelJH4/D6RRRRGEn5SLn8Ioozsd/UDnJmiihog0ZOaeyZ5+v771H1EUUvrPgj1D0/LfYEnrxRS0RUVQekExRQyI3Yzc5E3GPFBz4ElwEsifj8Yoo+I6Jz+1HD0lXZX2T6fQxRSBecMsrc3nljD8DGimfZYLksyHnFFI3ZJXAL8DITx9I0UUXoapIBxEaKEp9A2QRRRTRAj/2Q=="/>
          <p:cNvSpPr>
            <a:spLocks noChangeAspect="1" noChangeArrowheads="1"/>
          </p:cNvSpPr>
          <p:nvPr/>
        </p:nvSpPr>
        <p:spPr bwMode="auto">
          <a:xfrm>
            <a:off x="155155" y="-143992"/>
            <a:ext cx="304725" cy="3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fontAlgn="base" latinLnBrk="0">
              <a:spcBef>
                <a:spcPct val="0"/>
              </a:spcBef>
              <a:spcAft>
                <a:spcPct val="0"/>
              </a:spcAft>
            </a:pPr>
            <a:endParaRPr lang="ru-RU">
              <a:solidFill>
                <a:srgbClr val="000000"/>
              </a:solidFill>
              <a:latin typeface="Arial" charset="0"/>
              <a:cs typeface="Arial" charset="0"/>
            </a:endParaRPr>
          </a:p>
        </p:txBody>
      </p:sp>
      <p:sp>
        <p:nvSpPr>
          <p:cNvPr id="4102" name="AutoShape 26" descr="data:image/jpeg;base64,/9j/4AAQSkZJRgABAQAAAQABAAD/2wCEAAkGBxQQDxUPDxQQEBAPFA8PDxAPDxQPDw4QFBQWFhQUFBQYHCggGBwlGxQUITEhJSkrLi4uFx8zODMsNygtLisBCgoKDg0OGhAQGiwkHCQsLCwsLCwsLCwsLCwsLCwsLCwsLCwsLCwsLCwsLCwsLCwsLCwsLCwsLCwsLCwsLCwsLP/AABEIAJ4BPgMBEQACEQEDEQH/xAAcAAACAgMBAQAAAAAAAAAAAAACAwQGAQUHAAj/xAA/EAACAgACBgYHBwIFBQAAAAABAgADBBEFBhIhMVEiQWFxkaEHEzJCUoHBFCNicpKx0TOCJEOi8PFEU2Nzwv/EABoBAQADAQEBAAAAAAAAAAAAAAABAgMFBAb/xAAxEQEBAAIBAwIEBAUEAwAAAAAAAQIDEQQSMSFBBRNRYSIycaEjgZGx8DPB0eEUFUL/2gAMAwEAAhEDEQA/AMrSIBjDjlAIYZeUAhhV5QDGDXlAIYJeUAhgU5QGJo1WOQUkngBxMDbYXVIH+p0c/dXe0BWP0Vh6+hWu0w9pixIB5DqMi16tXT8znJrH0fXy85Xl6p0+v6I9mEQdXnHK3/ja/oh20qOqOVp0uv6ErYqnpKGHWM8j4x3VGfQ4ZT8PpW0wmHotGacRxUnpL3iWl5c3bpz13jI46Lr5eclkE6Mr5ecAToyvl5wAOjK+XnAA6NTl5wBOjk5ecADo5OXnAA6PTl5wAOATl5wBOBTlAA4FOUATgk5QAOCTlAE4NeUATg15ecATg15QBOEXlAH7IvKAJwi8oGDhF5QBOFXlAH7KvKBg4VeUDBwq8vOAD4dR1QLWogMUQGAQDUQGBYBqsBiV5nIbydwHMwLPozACpczvcjpHl2CSC0rjRWmwpItbLMj3FPV3mVtenp9XN7r4VpzKvei2tC8iHc0hpIg3NIXkQL2heRDGIZG20JVhwIhbLDHKduXhadCaZW/oPktwHDqcc1/iXl5cXqukur8U9cf7NqVlniAVgAVgLKwAZYCyIAMICyIAEQAIgARAAiABgCYAGAJgCYAmAJgCYAmBiAJgBZAtCDdAYogMUQGKIDFWAxVgbrQeE/zT1bk7+swNtfeK1Lnq4D4m6hFW14XPLhWL7CxLMcySST2yjqycTiIthheIlrSF4QKHsOVaO55IjP8AsIWuWOPmk4rRGIUZtReBz9S/8RwY7td8ZT+rRXnIkHcRxB4j5SG84QbWkNIim0qwZSVZSCpByII5SS4yzi+F91b00MVXstkLqwNsDcGHxqOX7S8vLg9X0vycuZ+W/s2zLLPGWywFssBbLAWwgLYQFsIAMIC2EACIAEQAIgAYAEQBMADAk4XRttpyRGPbkQJPbVblG8wepdrf1DsdeXD99/lLdn1U+Z9EbWbQqUVo9QOWZWwk55k71PZwI8JGU+i2Nt8q4ZVcJgYMBbwLWg3QGqIDFEBirAaqwHV15kAcSQBAs1KBVCjgoykoavTN2bBepRme8yuT3dLj+G1qnMq9aLa0LxYtXdWPWAXYkHZO9K+G0ObdnZJkeTf1PH4cP6rjVQqLsoqoo4BQAB8hLPBbb61kwhqNM6CoxS5X1qx6nA2bF7mG+RY1179mu/hv/DlOt+pluDBtrJuw/W+X3lX/ALAOr8Q3d0pceHZ6brMdt7b6ZKVYZV7uBYLGNTYttZyZDmORHWD2GJfVTZrx2Y3HLxXU9G41cRSt1fBhvHWjDip+c1l5fN7tWWrO405lksimWAplgLYQFMIC2EBZEBbCABEACICzAAiA+nAWPwUjPrO7y4y0xtUucjcYHVN33vmB+kee+Wmtnd30WXR+rtFW8p6xubcP5lpipdjbq+yNlAqDkihZPbIjvtDnLK/do9P4L1lNlXWRmn5h0lmVjfG+7mczbBMAYAPAtqDd4QGqIDVEBqiA1FgT9GV5vn8Iz+fAQNxnJQr2Ls2nY8yfDqmbra8eMZENzDSNhqxoz7RfmwzrqyZh1M3ur5eXbE9WPUbezHiea6EJdzGDAW0BTQE2DMZHeDuIO8EcoPDkmtupS/ac8GyLW5Jsrba+4bPfs81PLqkfKt8Onp+K444cbObZ+6LXqOmwQ1rmw8GVQEU/l4nxl/kz6scvjOdy9MfQvQNV2j8R6q8Z4e8hfWqc61s91j8OfA58xKdtxrbdt1dXr7sPzT29/wBPuubLJcwplgJYQFMICmEBbCAphAWwgARAbVgXc5AH6+HGWmFql2YxtsJqu7b33DtOXkN8vNc92V232brB6vVJx3nsGyPHjLySM7na2dNCp7Khe4b/ABkqmwPQPQPQIuLG8H/e6VrTGuYadwwqxNiDhtbQ7A2/LzmN8vTjeY1xkJYgA8C3VjdAcogNUQHKsByLA2ejVyBPMgeECTY+QJ5AnyhOE5ykVx2lHXRrTC8i/apYP1eFU+9ZnY3z9nyylp4cvqM+7O/ZupLAu6wKCzEKoBJJOQA5kwSc+ip4/wBIGDrbZDWW5bs6kzX5EkZ/KVuUe3HoN2X2/UejtdsHiGCLb6t23Klw9WWPIE7j4ye6KbOi3YTmzmfZurjkJbGc1487xGuuw6v7YB7eBHznoeOXhrcRohhma+mBmdn3h/MrzwvJz4ae2wb1O/qIy3fOST08CwWLW3bAIJqbYcfCcgR5GYZccvXMMscZcvc1xICWEBLCAlhAWRHkFVg3c5KCe4Zy0wtZ3ZI2WG1bY+2Qvfx8BLzBnd19m2wug604gsf0jyl5JGdytbGqoKMlAUdgAkqjgegegegegegRcXpGqn+rYidhYbX6eMjmJmNvhXdLa4VbBWgM7+6xGygPM57z4SmWcbYarLzVGscsSzElmJJJ4kniZk3LMATAXZAuNY3CA5RAcogOQQHoIGywoyXxMD2Lb7tu4jxitNX54rzmUdXhH2dtgo4sQo7ycpC3icusVIFAUcFAA7hwmjic8jgcn9IOsZvtbDVnKiklWyO62wEgk8wOA/4lMq7XQ9NMMZnl5qg4u8L2nlKOljjy1znPjvhp4dR9FmOvtosW1y9FTIlO30mVss2AY+6AV3dU9Gme75v4zMMcsZjPW+V3m7ioOmMWaqjs7mfojmM+J8JFTL6qhirxWjWNwQFj8t8rbxOWuvC7M5hPNVDUrSxTGkWHdiyVfkLMyVPmR8xPNL6vo+s0T5P4f/nx+jpDrLuIRYIRbwBKGfcilu4fWWmFUu2RNo0Ex9shRy9ozSYRldtbHD6IrXiCx/Fw8BLcRncrU5EAGQAA5AZSUCgegegegegC7ADMkAcych4wRq8XrHh6/f2zyqG358POVuci815VpMZroeFNQHJrDn/pH8yl2fRpNP1rRY3T2It9q1gD7qfdjylLla0mGMapufXIXCYAmAJgDAB4FyrG4fKA9RAcggPQQHoIE2rgJIDGn7tu6RWuj/UivWmUdWGaGXaxVI52J5HP6RPKN3prtdSEu4zXaxY/7PhLrhxRG2PzncvmRIvhrow79mOP3cCx2J2e1jv/AJJmT6bDHlp2OZzO8w2CTCPd2/UzRv2bAVVkZOy+ts/PZ0j4AgfKezXOMXxnX7vm78sv5f0buXeRW9Yb9q3Y6qxl/cd5+kirRT9bfWNUtNSO5tbfsqSAqZHeeAzOUy2c8cR0vhvZjndmdk4/3azROo2KsYOcqgCGBHTYEHMfhHjKY6cnv3fFdMnGMtdPr0W7f1GVeGewMyfGbTCRwcttvhMo0ZWvVtHm52vLhLs7algZbhuHIbhCGYHoHoHoHoEfE46uv+o6L2Ful4cZFsiZjb4jUYvWqpd1avYeZ6C+e/ylLsjWacvdpcXrTe+5NiofhGbeJlbnavNWMaXE4l7DnY7ufxsW/wCJTmtJJPCOYSEwAMATAEwBMATAEwFvAulfAQHoID0EByCBIQQJKndJCsZ/TbuMitNP54rlrTN2EjV1v8bT+f8A+TJim/8A0snVJdxlQ9KWK9Xo5vxWVL38Wy/0yuXh7vh2Pdv/AJVwu2wsSx4nymT6OTgNVTOwRAWdyFVVGbMx4ACSWzGc3wuuA9GuKD1viPUrVtobUFhawJnmQRlkeWQPXNMcObHK3/E9Uwy7OeePT093UZ63yrBgaZNCFmL2tvYliFGe89pkJ5T6NHVpwUE826R85KOUuB6B6B6B6BhmAGZIA5ncIIgYjTFSe9tHkg2vPhK3ORea8q1eJ1lP+WgHa5z8h/Mpdn0azT9a1GK0tdZ7TsByXojylbla0mGM9muaVWLMBZgA0ADAAwAMATAEwBMATAEwAeBdK+HhAkIIDkgSEgPrEBuckBfvRhzVv2ira7xlKq9rTJ3ILQ12zi6W5W1+Zy+sTyjdjzry/R14TRwlE9Mi56NU/DiKSf0uP3Ilc/Do/C7/AB/5X/ZxWZPoV29EWBFmPa1hn9nqLp2O52QfkNrxl8Z6ub8UzuOnie9/s63jW4D5z0a57vmN19kWasHoHoHoHoHoQXZeq+0QP38JFsi0xt8RCu0so9kFv9IlLsns1mm3y1+I0vYfZyTuGZ8TK3OrzTjGrxFrNvYlu85ytrSSTwjvISU0BTQFNAW0AGgLMADAAwBMADAEwBMATAGADwLrXwgPSA9IEhIEiuBl+MkYzgVTE7iRyJHgZk72F5kqCb9hg44oVYf2nP6SGnbzOHb6nDAMODAEdxmr53jj0Vf0nYX1mir/APxhLv0OCfLORl4ez4fn29Rj9/T+rghmL6ZfPQ3iQuNtrPG2jMdpRwT5NNMXL+K486sb9K6hij0z3CenDw+Y3T8RUuyegYJy3ncIEa3SFa9e0eS7/PhCeGvxmlnKkUhUfI7LWD1gB5lQRn4yFse3md05jneldMaRqxNbYq1/VC2o/dAJQy7QzHRA6s9zTz5XOeXf0a+k2a78uevF8+V9shy0d4CHgIeAl4CmgKaAtoC2gLMAGgLMADAEwAMATAEwBMATAFoF0r4eECQsB6QHpAkVwM39RkwKzhCtaaXZtb8WTD5zPKertdJl3ao09zSr2R1/UzGeuwFL55lV9W35kJX6CaTw4PVYdm3KNjpLCC+iylvZursqbudSv1kssMrhlMp7PmbEUmt2rb2q2et/zISp8wZjfL6+ZTKSz3TNXtKHB4qrEjM+qbNlHFkIKuP0k+UmXist+r5uu4fX/I7lpG7bqXEYdgysodWG9XQ7xNplZ4fJ7Nfrccp6oOj9NJYdhvu7OGTHosfwn6TbHLl5ctdjaSzNiBAxejA29MlPL3T/ABCeWptqKHJgQf8AfCElWVhlKsAyncQRmCO0SOEy2XmeTFs93s8JlljI2wztvqF5RqQ8BDwEtAU0BTQFtAW0BZgA0BZgAYAmABgCYAmAJgYgA0C6VcID0gPSBISBIrgHcOj3QI2csho9ZK/ZfvQ/uPrM83T+H5ecf5q1a0o6si8eibS2bX4Mn2di+vtDdFx8sl8ZbC+zm/E9XHbsnv6OjmXcpw70saGOHx5uUfd4seszHAWjdYPnub5mZ5T1fQ/Dd3fq7b5n9lJlXQq0aqa62YJDRYvr8McyEzyeonjsE7sieo+UtMng6rosd17p6ZftWs1s1pF4ZMOj1q/ttYRtleS7J3S1y5eHHovl5c53k/VP0jX4TKrE7WJw43DM54iobstliekOxvGXx2WeWHUdFhs9cfS/s67obTVGMr9bhrFsXdtAbnrPJ14qe+bzKXw5GzVlrvGUbCSzBbUrjJgCO36QNFp2laSorJzcbRU79gcBv7ZXlpZOOUTCJ0do8T+wmedba8eJyy5lGhDwEvAS8BTQFNAW0BbQFmAswAMADAEwAMATAEwBMAYAvAuVZ3CBIQwHI0CQjQHo0CQN4y57oEE8uUshD0tTt0sBxA2l713/ALZyuU5j0dLs7NsqkWtMX0UgNWtM/Y9I14gnJA2xbyNTjZbPu3N/bEvFOo0/N03D39v1fQwOYzG8HeO0TZ8sr2vGr4x+DakZC1PvaGPVYo3AnkRmD3yLOXp6TqLp2TL28X9Hz5bWVYqwKspKsrbirA5EH5zJ9RLLOYAyEI2KrzGcmPPux5jXmWeKrHqCXXGesrZk9WjFipy2s9wDDrG88eUtj5eXq+Pl8V2XRenw+S3ZI3xD2G7+U3xz+ri5auPDdFgBtE9EDMnsmnsyjm+tetK12MRk9p9lM+jWvVtnq7pjlnMXS6Xoc997r6Y/X6/on6sXl8FU7HNmDMx7S7EzOL9TjMdtxniJztJYEuYCHMBTGApjAUxgLYwFsYCyYAEwAJgATAAmAJMASYAkwAMDBgA0C3VtugPR4DleA9HgPR4EhLICcRxz5yQvOShRNNUequZOrPaX8p3j6+ExynFfS9LsmzXMvdXMT7R/31Sj2zw7b6LdYPtWCFLnO7C5VNnxavL7tvDd/bNcbzHzvxHR8vb3Txf8q4tLPA5v6StSTeTjcIudwH39S8bgPfX8QHV15c5TKOr0HWdn8PPx7X6ORSjthcQpZy1tyZGWeHZjxXQNUdFGijacZWW5OwPFVy6K/X5y8cjqNnflxPEWJK5LzqxrXrPiKLGwtNhWpqkDrkCVJJOaE71OWUi52Pd03S688ZnlPXlTFfrO8neSd5J5zN1sbx6Oq6rNlgae1M/EkzSeHD6u/wAbL9Wwd5Lzku0BLNAUzQFM0BbNAWzQFs0BZaADNAAtAEtAAtAEtAEtAEtAEtAEtAEmBaUs3QGrZ2wHLb2wHJb2wHJaOcB6XdsA2cEcREC85ZDQ624TaqFw41bm7UP8GUznu6fw3d253C+/91DxHtTF342eqmnGwGLTELmV9i5P+5USNod4yBHaJMvDHqdE3a7jfPt+r6EwmKS6tbamD12Krow4MpGYmz5bLG45XG+YJoVU/WjUTD41jaM6LzxtrAIc83TgT27jK3GV7en67Zq9L6z7qRb6LMSGyW7DsvxEOp/Tkf3leyvd/wC01/Sp2G9HiYYettf19q71yXYqQ8wM82PafCWmPDxdR1t2+mM4h61yzwp2CUZ5GByPWDEi7FW2rvVnIX8i9FfIZ/OZ139Ovs14z7IEhrI6vocbGFpTrWqoHv2RnNI+f3Zd2zK/c97e2SzKaztgJawc4C2sgKayAtrICy8AC8AGeABeABeAJeABaAJaAJaAJaAJaBgtAHagWBYDlgMWA1YDVgOUwGqYD1aTEMOoYFTvBBBHMHjJTLZeY5rprAmi41ngN6H4kPAzz5Tivq+m3Tdrmc/yoEhuvPo41y+yP9lxDf4aw5o5/wCnsPP8B6+R385fCub1/R/MnzMPzT2+v/bsROYzG8HeCN4Imj58poCXgRsQm0pECqYzDbLmBotbNJ/ZsK2ycrbc66x1jP2m+Qz+eUi16el1fM2eviermScMpm70vI6adp1T4mVfEgfWFcvw42/SOlFwBkOrITV83bzSjZCAFoAtAW0BbQFtABoAGABgCYAGAJgCYAmAJgCYGIGDAwIFnWA1YDFgNWAxYDVgNWA1TALOWQ02s2i/tFWaj72vMpzYda/x2ymWPMe/oeq+Tnxfy3z9vuoEyfSMGRBd9SdfmwgGHxW1ZhhuRx0rcOOX4k7OI6uUvjk5nWdBNl7sPTL9q6zhcZXfWLaXS2tuDowZe7sPZNHCzwywvGU4rzwqS8DQazYmvD1G65gqjh8Tn4VHWZHK+vXlsy7cY4pp7Sz4u42t0VHRrTqrTl3niZS13NOmaseIgrIbxs9CJncrfB0/n1ef7ScZ6vN1ufbpv39FoF+c0cIatAYDAIwFsICyIAGADQAIgARAEiABEASIAkQBIgCRAxlAEiBgiBgCBaFEBiiAxRAYsBqwGLAYsBqwMmTKMZyUKfrXofZJxFQ6J32qPdPx9x65lnj7u58O6vunys/Pt/wrJmbrsSUVL0Zpa7Cvt4a16ieOyei35lO5vmI5ZbdWGycZTlbML6UcSoytqot/ENqo+WYlu+ufl8M13xbAYz0n4hhlXTRUfiJa0j5HISe5GPwzXL621T9J6StxL+sxFjWt1FjuUclXgo7pW+r24a8Nc4xnEQiIW4YyhDc6Ir2V2utv26pfGOJ1+3u2ds9m2raWeFIrMB6CAYEAWEBZEACIAEQAIgCRAAiAJEASIAEQBIgYygCRAEiBgiB4CBZlEBqiAaiAxYDVgMWAxYBiAYgA4ykwLbeMjvB3EHrEk549Yo2smiRQ4ZD93YTkvWh6wOyY5Y8Poug6u7sbjl5nv9f+2mMq9wTCKGEMGFaGFaEwGUJtMB490mTlh1O35Wu5RuqTNXzl881OpXOBPpqgSAkDxEAGEACICyIAkQAIgAYAkQAIgCRAEiAJEASIGCIAkQMEQMAQP//Z"/>
          <p:cNvSpPr>
            <a:spLocks noChangeAspect="1" noChangeArrowheads="1"/>
          </p:cNvSpPr>
          <p:nvPr/>
        </p:nvSpPr>
        <p:spPr bwMode="auto">
          <a:xfrm>
            <a:off x="155155" y="-143992"/>
            <a:ext cx="304725" cy="3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fontAlgn="base" latinLnBrk="0">
              <a:spcBef>
                <a:spcPct val="0"/>
              </a:spcBef>
              <a:spcAft>
                <a:spcPct val="0"/>
              </a:spcAft>
            </a:pPr>
            <a:endParaRPr lang="ru-RU">
              <a:solidFill>
                <a:srgbClr val="000000"/>
              </a:solidFill>
              <a:latin typeface="Arial" charset="0"/>
              <a:cs typeface="Arial" charset="0"/>
            </a:endParaRPr>
          </a:p>
        </p:txBody>
      </p:sp>
      <p:grpSp>
        <p:nvGrpSpPr>
          <p:cNvPr id="4103" name="Группа 60"/>
          <p:cNvGrpSpPr>
            <a:grpSpLocks/>
          </p:cNvGrpSpPr>
          <p:nvPr/>
        </p:nvGrpSpPr>
        <p:grpSpPr bwMode="auto">
          <a:xfrm>
            <a:off x="150585" y="764704"/>
            <a:ext cx="8877329" cy="5904657"/>
            <a:chOff x="142143" y="1224716"/>
            <a:chExt cx="8876347" cy="5437419"/>
          </a:xfrm>
        </p:grpSpPr>
        <p:pic>
          <p:nvPicPr>
            <p:cNvPr id="4104" name="Picture 28" descr="https://encrypted-tbn0.gstatic.com/images?q=tbn:ANd9GcT7IH1mJOLHNeVS54Ga2eugVpOhSr2ry4ZMJWhUZ1NzSyYCNOP3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127" y="3768883"/>
              <a:ext cx="1269808" cy="95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5" name="Группа 35"/>
            <p:cNvGrpSpPr>
              <a:grpSpLocks/>
            </p:cNvGrpSpPr>
            <p:nvPr/>
          </p:nvGrpSpPr>
          <p:grpSpPr bwMode="auto">
            <a:xfrm>
              <a:off x="2707341" y="2521183"/>
              <a:ext cx="3703014" cy="4140952"/>
              <a:chOff x="2307103" y="2709442"/>
              <a:chExt cx="4075515" cy="4140952"/>
            </a:xfrm>
          </p:grpSpPr>
          <p:sp>
            <p:nvSpPr>
              <p:cNvPr id="4124" name="Прямоугольник 23"/>
              <p:cNvSpPr>
                <a:spLocks noChangeArrowheads="1"/>
              </p:cNvSpPr>
              <p:nvPr/>
            </p:nvSpPr>
            <p:spPr bwMode="auto">
              <a:xfrm>
                <a:off x="3582049" y="3772917"/>
                <a:ext cx="2800569" cy="36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a:solidFill>
                      <a:srgbClr val="4F6228"/>
                    </a:solidFill>
                    <a:latin typeface="Times New Roman" pitchFamily="18" charset="0"/>
                    <a:cs typeface="Times New Roman" pitchFamily="18" charset="0"/>
                  </a:rPr>
                  <a:t>доходы от продажи материальных и нематериальных активов</a:t>
                </a:r>
                <a:endParaRPr lang="ru-RU" sz="1000" dirty="0">
                  <a:solidFill>
                    <a:srgbClr val="4F6228"/>
                  </a:solidFill>
                  <a:latin typeface="Arial" charset="0"/>
                  <a:cs typeface="Arial" charset="0"/>
                </a:endParaRPr>
              </a:p>
            </p:txBody>
          </p:sp>
          <p:sp>
            <p:nvSpPr>
              <p:cNvPr id="4125" name="Прямоугольник 26"/>
              <p:cNvSpPr>
                <a:spLocks noChangeArrowheads="1"/>
              </p:cNvSpPr>
              <p:nvPr/>
            </p:nvSpPr>
            <p:spPr bwMode="auto">
              <a:xfrm>
                <a:off x="3633692" y="5481973"/>
                <a:ext cx="2748924" cy="36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a:solidFill>
                      <a:srgbClr val="4F6228"/>
                    </a:solidFill>
                    <a:latin typeface="Times New Roman" pitchFamily="18" charset="0"/>
                    <a:ea typeface="Calibri" pitchFamily="34" charset="0"/>
                    <a:cs typeface="Times New Roman" pitchFamily="18" charset="0"/>
                  </a:rPr>
                  <a:t>Платежи при пользовании природными ресурсами</a:t>
                </a:r>
                <a:endParaRPr lang="ru-RU" sz="1100" dirty="0">
                  <a:solidFill>
                    <a:srgbClr val="4F6228"/>
                  </a:solidFill>
                  <a:latin typeface="Times New Roman" pitchFamily="18" charset="0"/>
                  <a:ea typeface="Calibri" pitchFamily="34" charset="0"/>
                  <a:cs typeface="Times New Roman" pitchFamily="18" charset="0"/>
                </a:endParaRPr>
              </a:p>
            </p:txBody>
          </p:sp>
          <p:grpSp>
            <p:nvGrpSpPr>
              <p:cNvPr id="4126" name="Группа 34"/>
              <p:cNvGrpSpPr>
                <a:grpSpLocks/>
              </p:cNvGrpSpPr>
              <p:nvPr/>
            </p:nvGrpSpPr>
            <p:grpSpPr bwMode="auto">
              <a:xfrm>
                <a:off x="2307103" y="2709442"/>
                <a:ext cx="4075514" cy="4140952"/>
                <a:chOff x="2307104" y="2346164"/>
                <a:chExt cx="4066782" cy="4516551"/>
              </a:xfrm>
            </p:grpSpPr>
            <p:grpSp>
              <p:nvGrpSpPr>
                <p:cNvPr id="4127" name="Группа 19"/>
                <p:cNvGrpSpPr>
                  <a:grpSpLocks/>
                </p:cNvGrpSpPr>
                <p:nvPr/>
              </p:nvGrpSpPr>
              <p:grpSpPr bwMode="auto">
                <a:xfrm>
                  <a:off x="2518803" y="2346164"/>
                  <a:ext cx="1004327" cy="980448"/>
                  <a:chOff x="3693179" y="1110200"/>
                  <a:chExt cx="1111904" cy="1185892"/>
                </a:xfrm>
              </p:grpSpPr>
              <p:pic>
                <p:nvPicPr>
                  <p:cNvPr id="4133" name="Рисунок 18" descr="images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3179" y="1110200"/>
                    <a:ext cx="1111904" cy="105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Рисунок 17" descr="images (1).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9945" y="1625304"/>
                    <a:ext cx="858370" cy="67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8" name="Picture 2" descr="https://encrypted-tbn0.gstatic.com/images?q=tbn:ANd9GcRwjirUzMrBcLHoTXvK5z7nnvJWHlQ87lKQ_hxipBi04x3GA786q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4990" y="3326613"/>
                  <a:ext cx="938120" cy="76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9" name="Прямоугольник 25"/>
                <p:cNvSpPr>
                  <a:spLocks noChangeArrowheads="1"/>
                </p:cNvSpPr>
                <p:nvPr/>
              </p:nvSpPr>
              <p:spPr bwMode="auto">
                <a:xfrm>
                  <a:off x="3523110" y="2594537"/>
                  <a:ext cx="2850776" cy="60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4F6228"/>
                      </a:solidFill>
                      <a:latin typeface="Times New Roman" pitchFamily="18" charset="0"/>
                      <a:ea typeface="Calibri" pitchFamily="34" charset="0"/>
                      <a:cs typeface="Times New Roman" pitchFamily="18" charset="0"/>
                    </a:rPr>
                    <a:t>налоги от использования имущества, находящегося в государственной или муниципальной собственности</a:t>
                  </a:r>
                  <a:endParaRPr lang="ru-RU" sz="1000" dirty="0">
                    <a:solidFill>
                      <a:srgbClr val="4F6228"/>
                    </a:solidFill>
                    <a:latin typeface="Arial" charset="0"/>
                    <a:ea typeface="Calibri" pitchFamily="34" charset="0"/>
                    <a:cs typeface="Arial" charset="0"/>
                  </a:endParaRPr>
                </a:p>
              </p:txBody>
            </p:sp>
            <p:pic>
              <p:nvPicPr>
                <p:cNvPr id="4130" name="Picture 4" descr="http://www.admoblkaluga.ru/upload/minfin/finances/open_budget/cas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7104" y="5994821"/>
                  <a:ext cx="1524000" cy="86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1" name="Прямоугольник 28"/>
                <p:cNvSpPr>
                  <a:spLocks noChangeArrowheads="1"/>
                </p:cNvSpPr>
                <p:nvPr/>
              </p:nvSpPr>
              <p:spPr bwMode="auto">
                <a:xfrm>
                  <a:off x="3630850" y="6272068"/>
                  <a:ext cx="2387398" cy="40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178578" fontAlgn="base" latinLnBrk="0">
                    <a:spcBef>
                      <a:spcPct val="0"/>
                    </a:spcBef>
                    <a:spcAft>
                      <a:spcPct val="0"/>
                    </a:spcAft>
                    <a:buFont typeface="Wingdings" pitchFamily="2" charset="2"/>
                    <a:buChar char="Ø"/>
                  </a:pPr>
                  <a:r>
                    <a:rPr lang="ru-RU" sz="1000" dirty="0">
                      <a:solidFill>
                        <a:srgbClr val="4F6228"/>
                      </a:solidFill>
                      <a:latin typeface="Times New Roman" pitchFamily="18" charset="0"/>
                      <a:cs typeface="Times New Roman" pitchFamily="18" charset="0"/>
                    </a:rPr>
                    <a:t>штрафы, конфискации, </a:t>
                  </a:r>
                </a:p>
                <a:p>
                  <a:pPr fontAlgn="base" latinLnBrk="0">
                    <a:spcBef>
                      <a:spcPct val="0"/>
                    </a:spcBef>
                    <a:spcAft>
                      <a:spcPct val="0"/>
                    </a:spcAft>
                  </a:pPr>
                  <a:r>
                    <a:rPr lang="ru-RU" sz="1000" dirty="0">
                      <a:solidFill>
                        <a:srgbClr val="4F6228"/>
                      </a:solidFill>
                      <a:latin typeface="Times New Roman" pitchFamily="18" charset="0"/>
                      <a:cs typeface="Times New Roman" pitchFamily="18" charset="0"/>
                    </a:rPr>
                    <a:t>      компенсации</a:t>
                  </a:r>
                  <a:endParaRPr lang="ru-RU" sz="1100" dirty="0">
                    <a:solidFill>
                      <a:srgbClr val="4F6228"/>
                    </a:solidFill>
                    <a:latin typeface="Times New Roman" pitchFamily="18" charset="0"/>
                    <a:cs typeface="Times New Roman" pitchFamily="18" charset="0"/>
                  </a:endParaRPr>
                </a:p>
              </p:txBody>
            </p:sp>
          </p:grpSp>
        </p:grpSp>
        <p:sp>
          <p:nvSpPr>
            <p:cNvPr id="32" name="Прямоугольник с одним вырезанным скругленным углом 31"/>
            <p:cNvSpPr/>
            <p:nvPr/>
          </p:nvSpPr>
          <p:spPr>
            <a:xfrm>
              <a:off x="142143" y="1224716"/>
              <a:ext cx="2662984" cy="457573"/>
            </a:xfrm>
            <a:prstGeom prst="snipRoundRect">
              <a:avLst/>
            </a:prstGeom>
            <a:solidFill>
              <a:schemeClr val="accent2">
                <a:lumMod val="60000"/>
                <a:lumOff val="40000"/>
              </a:schemeClr>
            </a:solidFill>
            <a:ln>
              <a:solidFill>
                <a:schemeClr val="accent2">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latinLnBrk="0">
                <a:spcBef>
                  <a:spcPct val="0"/>
                </a:spcBef>
                <a:spcAft>
                  <a:spcPct val="0"/>
                </a:spcAft>
                <a:defRPr/>
              </a:pPr>
              <a:r>
                <a:rPr lang="ru-RU" dirty="0">
                  <a:solidFill>
                    <a:prstClr val="white"/>
                  </a:solidFill>
                </a:rPr>
                <a:t>НАЛОГОВЫЕ</a:t>
              </a:r>
            </a:p>
            <a:p>
              <a:pPr algn="ctr" fontAlgn="base" latinLnBrk="0">
                <a:spcBef>
                  <a:spcPct val="0"/>
                </a:spcBef>
                <a:spcAft>
                  <a:spcPct val="0"/>
                </a:spcAft>
                <a:defRPr/>
              </a:pPr>
              <a:r>
                <a:rPr lang="ru-RU" sz="1200" dirty="0">
                  <a:solidFill>
                    <a:prstClr val="white"/>
                  </a:solidFill>
                </a:rPr>
                <a:t>ДОХОДЫ</a:t>
              </a:r>
            </a:p>
          </p:txBody>
        </p:sp>
        <p:sp>
          <p:nvSpPr>
            <p:cNvPr id="33" name="Прямоугольник с одним вырезанным скругленным углом 32"/>
            <p:cNvSpPr/>
            <p:nvPr/>
          </p:nvSpPr>
          <p:spPr>
            <a:xfrm>
              <a:off x="2850990" y="1224716"/>
              <a:ext cx="3235538" cy="475429"/>
            </a:xfrm>
            <a:prstGeom prst="snipRoundRect">
              <a:avLst/>
            </a:prstGeom>
            <a:solidFill>
              <a:schemeClr val="accent3"/>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latinLnBrk="0">
                <a:spcBef>
                  <a:spcPct val="0"/>
                </a:spcBef>
                <a:spcAft>
                  <a:spcPct val="0"/>
                </a:spcAft>
                <a:defRPr/>
              </a:pPr>
              <a:r>
                <a:rPr lang="ru-RU" dirty="0">
                  <a:solidFill>
                    <a:prstClr val="white"/>
                  </a:solidFill>
                </a:rPr>
                <a:t>НЕНАЛОГОВЫЕ </a:t>
              </a:r>
            </a:p>
            <a:p>
              <a:pPr algn="ctr" fontAlgn="base" latinLnBrk="0">
                <a:spcBef>
                  <a:spcPct val="0"/>
                </a:spcBef>
                <a:spcAft>
                  <a:spcPct val="0"/>
                </a:spcAft>
                <a:defRPr/>
              </a:pPr>
              <a:r>
                <a:rPr lang="ru-RU" sz="1200" dirty="0">
                  <a:solidFill>
                    <a:prstClr val="white"/>
                  </a:solidFill>
                </a:rPr>
                <a:t>ДОХОДЫ</a:t>
              </a:r>
              <a:endParaRPr lang="ru-RU" dirty="0">
                <a:solidFill>
                  <a:prstClr val="white"/>
                </a:solidFill>
              </a:endParaRPr>
            </a:p>
          </p:txBody>
        </p:sp>
        <p:sp>
          <p:nvSpPr>
            <p:cNvPr id="34" name="Прямоугольник с одним вырезанным скругленным углом 33"/>
            <p:cNvSpPr/>
            <p:nvPr/>
          </p:nvSpPr>
          <p:spPr>
            <a:xfrm>
              <a:off x="6141217" y="1224716"/>
              <a:ext cx="2877273" cy="475429"/>
            </a:xfrm>
            <a:prstGeom prst="snipRoundRect">
              <a:avLst/>
            </a:prstGeom>
            <a:solidFill>
              <a:schemeClr val="accent1">
                <a:lumMod val="60000"/>
                <a:lumOff val="4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latinLnBrk="0">
                <a:spcBef>
                  <a:spcPct val="0"/>
                </a:spcBef>
                <a:spcAft>
                  <a:spcPct val="0"/>
                </a:spcAft>
                <a:defRPr/>
              </a:pPr>
              <a:r>
                <a:rPr lang="ru-RU" dirty="0">
                  <a:solidFill>
                    <a:prstClr val="white"/>
                  </a:solidFill>
                </a:rPr>
                <a:t>БЕЗВОЗМЕЗДНЫЕ </a:t>
              </a:r>
              <a:r>
                <a:rPr lang="ru-RU" sz="1200" dirty="0">
                  <a:solidFill>
                    <a:prstClr val="white"/>
                  </a:solidFill>
                </a:rPr>
                <a:t>ПОСТУПЛЕНИЯ</a:t>
              </a:r>
              <a:endParaRPr lang="ru-RU" dirty="0">
                <a:solidFill>
                  <a:prstClr val="white"/>
                </a:solidFill>
              </a:endParaRPr>
            </a:p>
          </p:txBody>
        </p:sp>
        <p:pic>
          <p:nvPicPr>
            <p:cNvPr id="4109" name="Рисунок 36" descr="загруженное (4).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6713" y="5004862"/>
              <a:ext cx="1147373" cy="81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0" descr="https://encrypted-tbn2.gstatic.com/images?q=tbn:ANd9GcTfO-7-DwY4kk8ctjFDWeM7KGnQAxUEukcvWPnDiuwwQfWfPIV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098" y="4117669"/>
              <a:ext cx="1170711" cy="76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4" descr="https://encrypted-tbn0.gstatic.com/images?q=tbn:ANd9GcTBMLN2WF_mHUB08AsPbph_wf-SRZ5Wmd7rt2xis0w6_WDrSqp8g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538" y="3322249"/>
              <a:ext cx="1162237" cy="75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Прямоугольник 45"/>
            <p:cNvSpPr>
              <a:spLocks noChangeArrowheads="1"/>
            </p:cNvSpPr>
            <p:nvPr/>
          </p:nvSpPr>
          <p:spPr bwMode="auto">
            <a:xfrm>
              <a:off x="1370143" y="5289598"/>
              <a:ext cx="1557965"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налоги на имущество</a:t>
              </a:r>
              <a:endParaRPr lang="ru-RU" sz="1100" dirty="0">
                <a:solidFill>
                  <a:srgbClr val="984807"/>
                </a:solidFill>
                <a:latin typeface="Times New Roman" pitchFamily="18" charset="0"/>
                <a:cs typeface="Times New Roman" pitchFamily="18" charset="0"/>
              </a:endParaRPr>
            </a:p>
          </p:txBody>
        </p:sp>
        <p:sp>
          <p:nvSpPr>
            <p:cNvPr id="4115" name="Прямоугольник 51"/>
            <p:cNvSpPr>
              <a:spLocks noChangeArrowheads="1"/>
            </p:cNvSpPr>
            <p:nvPr/>
          </p:nvSpPr>
          <p:spPr bwMode="auto">
            <a:xfrm>
              <a:off x="1355565" y="2802447"/>
              <a:ext cx="1522106"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налоги на прибыль</a:t>
              </a:r>
              <a:endParaRPr lang="ru-RU" sz="1100" dirty="0">
                <a:solidFill>
                  <a:srgbClr val="984807"/>
                </a:solidFill>
                <a:latin typeface="Times New Roman" pitchFamily="18" charset="0"/>
                <a:cs typeface="Times New Roman" pitchFamily="18" charset="0"/>
              </a:endParaRPr>
            </a:p>
          </p:txBody>
        </p:sp>
        <p:sp>
          <p:nvSpPr>
            <p:cNvPr id="4116" name="Прямоугольник 52"/>
            <p:cNvSpPr>
              <a:spLocks noChangeArrowheads="1"/>
            </p:cNvSpPr>
            <p:nvPr/>
          </p:nvSpPr>
          <p:spPr bwMode="auto">
            <a:xfrm>
              <a:off x="1370143" y="3420097"/>
              <a:ext cx="1434984" cy="40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налоги на товары, работы, услуги</a:t>
              </a:r>
              <a:endParaRPr lang="ru-RU" sz="1000" dirty="0">
                <a:solidFill>
                  <a:srgbClr val="000000"/>
                </a:solidFill>
                <a:latin typeface="Arial" charset="0"/>
                <a:cs typeface="Arial" charset="0"/>
              </a:endParaRPr>
            </a:p>
          </p:txBody>
        </p:sp>
        <p:sp>
          <p:nvSpPr>
            <p:cNvPr id="4117" name="Прямоугольник 53"/>
            <p:cNvSpPr>
              <a:spLocks noChangeArrowheads="1"/>
            </p:cNvSpPr>
            <p:nvPr/>
          </p:nvSpPr>
          <p:spPr bwMode="auto">
            <a:xfrm>
              <a:off x="1380564" y="6145710"/>
              <a:ext cx="1497106" cy="36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Государственная пошлина</a:t>
              </a:r>
              <a:endParaRPr lang="ru-RU" sz="1100" dirty="0">
                <a:solidFill>
                  <a:srgbClr val="984807"/>
                </a:solidFill>
                <a:latin typeface="Times New Roman" pitchFamily="18" charset="0"/>
                <a:cs typeface="Times New Roman" pitchFamily="18" charset="0"/>
              </a:endParaRPr>
            </a:p>
          </p:txBody>
        </p:sp>
        <p:sp>
          <p:nvSpPr>
            <p:cNvPr id="4118" name="Прямоугольник 54"/>
            <p:cNvSpPr>
              <a:spLocks noChangeArrowheads="1"/>
            </p:cNvSpPr>
            <p:nvPr/>
          </p:nvSpPr>
          <p:spPr bwMode="auto">
            <a:xfrm>
              <a:off x="1456998" y="4282464"/>
              <a:ext cx="1561753" cy="40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Налог на </a:t>
              </a:r>
            </a:p>
            <a:p>
              <a:pPr fontAlgn="base" latinLnBrk="0">
                <a:spcBef>
                  <a:spcPct val="0"/>
                </a:spcBef>
                <a:spcAft>
                  <a:spcPct val="0"/>
                </a:spcAft>
              </a:pPr>
              <a:r>
                <a:rPr lang="ru-RU" sz="1000" dirty="0">
                  <a:solidFill>
                    <a:srgbClr val="984807"/>
                  </a:solidFill>
                  <a:latin typeface="Times New Roman" pitchFamily="18" charset="0"/>
                  <a:cs typeface="Times New Roman" pitchFamily="18" charset="0"/>
                </a:rPr>
                <a:t>      совокупный доход</a:t>
              </a:r>
              <a:endParaRPr lang="ru-RU" sz="1100" dirty="0">
                <a:solidFill>
                  <a:srgbClr val="984807"/>
                </a:solidFill>
                <a:latin typeface="Times New Roman" pitchFamily="18" charset="0"/>
                <a:cs typeface="Times New Roman" pitchFamily="18" charset="0"/>
              </a:endParaRPr>
            </a:p>
          </p:txBody>
        </p:sp>
        <p:pic>
          <p:nvPicPr>
            <p:cNvPr id="4119" name="Picture 24" descr="https://encrypted-tbn1.gstatic.com/images?q=tbn:ANd9GcR5MW6ttNkS1sq78PSlUQDPVKyXu6tVHUK_cm72H2D66dK4q_Px"/>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6498" y="2683535"/>
              <a:ext cx="1323599" cy="73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Рисунок 55" descr="загруженное (6).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76126" y="5450210"/>
              <a:ext cx="1407454" cy="69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1" name="Прямоугольник 56"/>
            <p:cNvSpPr>
              <a:spLocks noChangeArrowheads="1"/>
            </p:cNvSpPr>
            <p:nvPr/>
          </p:nvSpPr>
          <p:spPr bwMode="auto">
            <a:xfrm>
              <a:off x="6994366" y="3515815"/>
              <a:ext cx="957331"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376092"/>
                  </a:solidFill>
                  <a:latin typeface="Times New Roman" pitchFamily="18" charset="0"/>
                  <a:cs typeface="Times New Roman" pitchFamily="18" charset="0"/>
                </a:rPr>
                <a:t>дотации</a:t>
              </a:r>
              <a:endParaRPr lang="ru-RU" sz="1100" dirty="0">
                <a:solidFill>
                  <a:srgbClr val="376092"/>
                </a:solidFill>
                <a:latin typeface="Times New Roman" pitchFamily="18" charset="0"/>
                <a:cs typeface="Times New Roman" pitchFamily="18" charset="0"/>
              </a:endParaRPr>
            </a:p>
          </p:txBody>
        </p:sp>
        <p:sp>
          <p:nvSpPr>
            <p:cNvPr id="4122" name="Прямоугольник 57"/>
            <p:cNvSpPr>
              <a:spLocks noChangeArrowheads="1"/>
            </p:cNvSpPr>
            <p:nvPr/>
          </p:nvSpPr>
          <p:spPr bwMode="auto">
            <a:xfrm>
              <a:off x="6994367" y="4717085"/>
              <a:ext cx="957332"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36000">
              <a:spAutoFit/>
            </a:bodyPr>
            <a:lstStyle/>
            <a:p>
              <a:pPr marL="178578" indent="-178578" fontAlgn="base" latinLnBrk="0">
                <a:spcBef>
                  <a:spcPct val="0"/>
                </a:spcBef>
                <a:spcAft>
                  <a:spcPct val="0"/>
                </a:spcAft>
                <a:buFont typeface="Wingdings" pitchFamily="2" charset="2"/>
                <a:buChar char="Ø"/>
              </a:pPr>
              <a:r>
                <a:rPr lang="ru-RU" sz="1000" dirty="0">
                  <a:solidFill>
                    <a:srgbClr val="376092"/>
                  </a:solidFill>
                  <a:latin typeface="Times New Roman" pitchFamily="18" charset="0"/>
                  <a:cs typeface="Times New Roman" pitchFamily="18" charset="0"/>
                </a:rPr>
                <a:t>субсидии</a:t>
              </a:r>
              <a:endParaRPr lang="ru-RU" sz="1100" dirty="0">
                <a:solidFill>
                  <a:srgbClr val="376092"/>
                </a:solidFill>
                <a:latin typeface="Times New Roman" pitchFamily="18" charset="0"/>
                <a:cs typeface="Times New Roman" pitchFamily="18" charset="0"/>
              </a:endParaRPr>
            </a:p>
          </p:txBody>
        </p:sp>
        <p:sp>
          <p:nvSpPr>
            <p:cNvPr id="4123" name="Прямоугольник 58"/>
            <p:cNvSpPr>
              <a:spLocks noChangeArrowheads="1"/>
            </p:cNvSpPr>
            <p:nvPr/>
          </p:nvSpPr>
          <p:spPr bwMode="auto">
            <a:xfrm>
              <a:off x="6994368" y="6267978"/>
              <a:ext cx="1113567"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a:solidFill>
                    <a:srgbClr val="376092"/>
                  </a:solidFill>
                  <a:latin typeface="Times New Roman" pitchFamily="18" charset="0"/>
                  <a:cs typeface="Times New Roman" pitchFamily="18" charset="0"/>
                </a:rPr>
                <a:t>субвенции</a:t>
              </a:r>
              <a:endParaRPr lang="ru-RU" sz="1100" dirty="0">
                <a:solidFill>
                  <a:srgbClr val="376092"/>
                </a:solidFill>
                <a:latin typeface="Times New Roman" pitchFamily="18" charset="0"/>
                <a:cs typeface="Times New Roman" pitchFamily="18" charset="0"/>
              </a:endParaRPr>
            </a:p>
          </p:txBody>
        </p:sp>
      </p:grpSp>
      <p:pic>
        <p:nvPicPr>
          <p:cNvPr id="18434" name="Picture 2" descr="ÐÐ°ÑÑÐ¸Ð½ÐºÐ¸ Ð¿Ð¾ Ð·Ð°Ð¿ÑÐ¾ÑÑ ÐºÐ°ÑÑÐ¸Ð½ÐºÐ¸ Ð½Ð°Ð»Ð¾Ð³ Ð½Ð° Ð¿ÑÐ¸Ð±ÑÐ»Ñ"/>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2982" y="2172576"/>
            <a:ext cx="1153400" cy="73964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ÐÐ¾ÑÐ¾Ð¶ÐµÐµ Ð¸Ð·Ð¾Ð±ÑÐ°Ð¶ÐµÐ½Ð¸Ðµ"/>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4700" y="5903341"/>
            <a:ext cx="1117955" cy="76601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ÐÐ°ÑÑÐ¸Ð½ÐºÐ¸ Ð¿Ð¾ Ð·Ð°Ð¿ÑÐ¾ÑÑ ÐºÐ°ÑÑÐ¸Ð½ÐºÐ¸ Ð´Ð¾ÑÐ¾Ð´Ñ Ð¾Ñ Ð¾ÐºÐ°Ð·Ð°Ð½Ð¸Ð¸ Ð¿Ð»Ð°ÑÐ½ÑÑ ÑÑÐ»ÑÐ³"/>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69124" y="4042821"/>
            <a:ext cx="952414" cy="72008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ÐÐ°ÑÑÐ¸Ð½ÐºÐ¸ Ð¿Ð¾ Ð·Ð°Ð¿ÑÐ¾ÑÑ ÐºÐ°ÑÑÐ¸Ð½ÐºÐ¸ Ð´Ð¾ÑÐ¾Ð´Ñ ÐÐ»Ð°ÑÐµÐ¶Ð¸ Ð¿ÑÐ¸ Ð¿Ð¾Ð»ÑÐ·Ð¾Ð²Ð°Ð½Ð¸Ð¸ Ð¿ÑÐ¸ÑÐ¾Ð´Ð½ÑÐ¼Ð¸ ÑÐµÑÑÑÑÐ°Ð¼Ð¸"/>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69125" y="4869678"/>
            <a:ext cx="952414" cy="880887"/>
          </a:xfrm>
          <a:prstGeom prst="rect">
            <a:avLst/>
          </a:prstGeom>
          <a:noFill/>
          <a:extLst>
            <a:ext uri="{909E8E84-426E-40DD-AFC4-6F175D3DCCD1}">
              <a14:hiddenFill xmlns:a14="http://schemas.microsoft.com/office/drawing/2010/main">
                <a:solidFill>
                  <a:srgbClr val="FFFFFF"/>
                </a:solidFill>
              </a14:hiddenFill>
            </a:ext>
          </a:extLst>
        </p:spPr>
      </p:pic>
      <p:sp>
        <p:nvSpPr>
          <p:cNvPr id="46" name="Прямоугольник 26"/>
          <p:cNvSpPr>
            <a:spLocks noChangeArrowheads="1"/>
          </p:cNvSpPr>
          <p:nvPr/>
        </p:nvSpPr>
        <p:spPr bwMode="auto">
          <a:xfrm>
            <a:off x="3874611" y="4248323"/>
            <a:ext cx="25448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a:solidFill>
                  <a:srgbClr val="4F6228"/>
                </a:solidFill>
                <a:latin typeface="Times New Roman" pitchFamily="18" charset="0"/>
                <a:ea typeface="Calibri" pitchFamily="34" charset="0"/>
                <a:cs typeface="Times New Roman" pitchFamily="18" charset="0"/>
              </a:rPr>
              <a:t>Доходы от оказания платных услуг</a:t>
            </a:r>
            <a:endParaRPr lang="ru-RU" sz="1100" dirty="0">
              <a:solidFill>
                <a:srgbClr val="4F6228"/>
              </a:solidFill>
              <a:latin typeface="Times New Roman" pitchFamily="18" charset="0"/>
              <a:ea typeface="Calibri" pitchFamily="34" charset="0"/>
              <a:cs typeface="Times New Roman" pitchFamily="18" charset="0"/>
            </a:endParaRPr>
          </a:p>
        </p:txBody>
      </p:sp>
      <p:sp>
        <p:nvSpPr>
          <p:cNvPr id="47" name="Загнутый угол 46"/>
          <p:cNvSpPr/>
          <p:nvPr/>
        </p:nvSpPr>
        <p:spPr>
          <a:xfrm>
            <a:off x="150584" y="1340768"/>
            <a:ext cx="2663279" cy="722202"/>
          </a:xfrm>
          <a:prstGeom prst="foldedCorner">
            <a:avLst/>
          </a:prstGeom>
          <a:solidFill>
            <a:sysClr val="window" lastClr="FFFFFF">
              <a:alpha val="0"/>
            </a:sysClr>
          </a:solidFill>
          <a:ln w="127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b="0" i="0" u="none" strike="noStrike" kern="0" cap="none" spc="0" normalizeH="0" baseline="0" noProof="0" dirty="0">
              <a:ln>
                <a:noFill/>
              </a:ln>
              <a:solidFill>
                <a:srgbClr val="000000"/>
              </a:solidFill>
              <a:effectLst/>
              <a:uLnTx/>
              <a:uFillTx/>
              <a:latin typeface="Verdana"/>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a:t>
            </a:r>
            <a:r>
              <a:rPr kumimoji="0" lang="ru-RU" sz="800" b="0" i="0" u="none" strike="noStrike" kern="0" cap="none" spc="0" normalizeH="0" baseline="0" noProof="0" dirty="0">
                <a:solidFill>
                  <a:srgbClr val="000000"/>
                </a:solidFill>
                <a:effectLst/>
                <a:uLnTx/>
                <a:uFillTx/>
                <a:latin typeface="Verdana"/>
                <a:cs typeface="Times New Roman" panose="02020603050405020304" pitchFamily="18" charset="0"/>
              </a:rPr>
              <a:t>специальными</a:t>
            </a: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 налоговыми режимами, региональных и местных налогов, а также пеней и штрафов по ним</a:t>
            </a:r>
          </a:p>
        </p:txBody>
      </p:sp>
      <p:sp>
        <p:nvSpPr>
          <p:cNvPr id="48" name="Загнутый угол 47"/>
          <p:cNvSpPr/>
          <p:nvPr/>
        </p:nvSpPr>
        <p:spPr>
          <a:xfrm>
            <a:off x="2859732" y="1340769"/>
            <a:ext cx="3235895" cy="722202"/>
          </a:xfrm>
          <a:prstGeom prst="foldedCorner">
            <a:avLst/>
          </a:prstGeom>
          <a:solidFill>
            <a:sysClr val="window" lastClr="FFFFFF">
              <a:alpha val="0"/>
            </a:sysClr>
          </a:solidFill>
          <a:ln w="127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b="0" i="0" u="none" strike="noStrike" kern="0" cap="none" spc="0" normalizeH="0" baseline="0" noProof="0" dirty="0">
              <a:ln>
                <a:noFill/>
              </a:ln>
              <a:solidFill>
                <a:srgbClr val="000000"/>
              </a:solidFill>
              <a:effectLst/>
              <a:uLnTx/>
              <a:uFillTx/>
              <a:latin typeface="Verdana"/>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доходы от использования имущества, находящегося в государственной или муниципальной собственности; доходы от продажи имущества; доходы от платных услуг, оказываемых казенными учреждениями; средства, полученные в результате применения мер гражданско-правовой, административной и уголовной ответственности; средства самообложения граждан; иные неналоговые доходы</a:t>
            </a:r>
            <a:endParaRPr kumimoji="0" lang="ru-RU" sz="800" b="0" i="0" u="none" strike="noStrike" kern="0" cap="none" spc="0" normalizeH="0" baseline="0" noProof="0" dirty="0">
              <a:ln>
                <a:noFill/>
              </a:ln>
              <a:solidFill>
                <a:sysClr val="windowText" lastClr="000000"/>
              </a:solidFill>
              <a:effectLst/>
              <a:uLnTx/>
              <a:uFillTx/>
              <a:latin typeface="Verdana"/>
              <a:cs typeface="Times New Roman" panose="02020603050405020304" pitchFamily="18" charset="0"/>
            </a:endParaRPr>
          </a:p>
        </p:txBody>
      </p:sp>
      <p:sp>
        <p:nvSpPr>
          <p:cNvPr id="49" name="Загнутый угол 48"/>
          <p:cNvSpPr/>
          <p:nvPr/>
        </p:nvSpPr>
        <p:spPr>
          <a:xfrm>
            <a:off x="6228184" y="1340769"/>
            <a:ext cx="2807806" cy="936103"/>
          </a:xfrm>
          <a:prstGeom prst="foldedCorner">
            <a:avLst/>
          </a:prstGeom>
          <a:solidFill>
            <a:sysClr val="window" lastClr="FFFFFF">
              <a:alpha val="0"/>
            </a:sysClr>
          </a:solidFill>
          <a:ln w="127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дотации, субсидии, субвенции, межбюджетные трансферты из бюджетов вышестоящего уровня; безвозмездные поступления от физических и юридических лиц, в том числе добровольные пожертвования</a:t>
            </a:r>
            <a:endParaRPr kumimoji="0" lang="ru-RU" sz="800" b="0" i="0" u="none" strike="noStrike" kern="0" cap="none" spc="0" normalizeH="0" baseline="0" noProof="0" dirty="0">
              <a:ln>
                <a:noFill/>
              </a:ln>
              <a:solidFill>
                <a:sysClr val="windowText" lastClr="000000"/>
              </a:solidFill>
              <a:effectLst/>
              <a:uLnTx/>
              <a:uFillTx/>
              <a:latin typeface="Verdana"/>
              <a:cs typeface="Times New Roman" panose="02020603050405020304" pitchFamily="18" charset="0"/>
            </a:endParaRPr>
          </a:p>
        </p:txBody>
      </p:sp>
    </p:spTree>
    <p:extLst>
      <p:ext uri="{BB962C8B-B14F-4D97-AF65-F5344CB8AC3E}">
        <p14:creationId xmlns:p14="http://schemas.microsoft.com/office/powerpoint/2010/main" val="3658939502"/>
      </p:ext>
    </p:extLst>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3" y="2997200"/>
            <a:ext cx="2066925"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2997200"/>
            <a:ext cx="2066925"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2996952"/>
            <a:ext cx="2066925" cy="1030288"/>
          </a:xfrm>
          <a:prstGeom prst="rect">
            <a:avLst/>
          </a:prstGeom>
          <a:ln>
            <a:noFill/>
          </a:ln>
          <a:effectLst>
            <a:outerShdw dist="35921" sx="1000" sy="1000" algn="ctr" rotWithShape="0">
              <a:schemeClr val="bg2"/>
            </a:outerShdw>
            <a:reflection stA="0" endPos="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Блок-схема: альтернативный процесс 3"/>
          <p:cNvSpPr/>
          <p:nvPr/>
        </p:nvSpPr>
        <p:spPr>
          <a:xfrm>
            <a:off x="155575" y="1050925"/>
            <a:ext cx="1971675" cy="457200"/>
          </a:xfrm>
          <a:prstGeom prst="flowChartAlternateProcess">
            <a:avLst/>
          </a:prstGeom>
          <a:gradFill rotWithShape="1">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Налог на доходы  физических лиц</a:t>
            </a:r>
          </a:p>
        </p:txBody>
      </p:sp>
      <p:sp>
        <p:nvSpPr>
          <p:cNvPr id="5" name="Блок-схема: альтернативный процесс 4"/>
          <p:cNvSpPr/>
          <p:nvPr/>
        </p:nvSpPr>
        <p:spPr>
          <a:xfrm>
            <a:off x="2379663" y="1050925"/>
            <a:ext cx="2114550" cy="457200"/>
          </a:xfrm>
          <a:prstGeom prst="flowChartAlternateProcess">
            <a:avLst/>
          </a:prstGeom>
          <a:gradFill rotWithShape="1">
            <a:gsLst>
              <a:gs pos="0">
                <a:srgbClr val="A8CDD7">
                  <a:tint val="65000"/>
                  <a:satMod val="270000"/>
                  <a:alpha val="50000"/>
                </a:srgbClr>
              </a:gs>
              <a:gs pos="25000">
                <a:srgbClr val="A8CDD7">
                  <a:tint val="60000"/>
                  <a:satMod val="300000"/>
                </a:srgbClr>
              </a:gs>
              <a:gs pos="100000">
                <a:srgbClr val="A8CDD7">
                  <a:tint val="29000"/>
                  <a:satMod val="400000"/>
                </a:srgbClr>
              </a:gs>
            </a:gsLst>
            <a:lin ang="16200000" scaled="1"/>
          </a:gradFill>
          <a:ln w="9525" cap="flat" cmpd="sng" algn="ctr">
            <a:solidFill>
              <a:srgbClr val="A8CDD7">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Транспортный налог</a:t>
            </a:r>
          </a:p>
        </p:txBody>
      </p:sp>
      <p:sp>
        <p:nvSpPr>
          <p:cNvPr id="6" name="Блок-схема: альтернативный процесс 5"/>
          <p:cNvSpPr/>
          <p:nvPr/>
        </p:nvSpPr>
        <p:spPr>
          <a:xfrm>
            <a:off x="4760913" y="1052513"/>
            <a:ext cx="1990725" cy="457200"/>
          </a:xfrm>
          <a:prstGeom prst="flowChartAlternateProcess">
            <a:avLst/>
          </a:prstGeom>
          <a:gradFill rotWithShape="1">
            <a:gsLst>
              <a:gs pos="0">
                <a:srgbClr val="E8B7B7">
                  <a:tint val="65000"/>
                  <a:satMod val="270000"/>
                  <a:alpha val="50000"/>
                </a:srgbClr>
              </a:gs>
              <a:gs pos="25000">
                <a:srgbClr val="E8B7B7">
                  <a:tint val="60000"/>
                  <a:satMod val="300000"/>
                </a:srgbClr>
              </a:gs>
              <a:gs pos="100000">
                <a:srgbClr val="E8B7B7">
                  <a:tint val="29000"/>
                  <a:satMod val="400000"/>
                </a:srgbClr>
              </a:gs>
            </a:gsLst>
            <a:lin ang="16200000" scaled="1"/>
          </a:gradFill>
          <a:ln w="9525" cap="flat" cmpd="sng" algn="ctr">
            <a:solidFill>
              <a:srgbClr val="E8B7B7">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Налог на имущество физических лиц</a:t>
            </a:r>
          </a:p>
        </p:txBody>
      </p:sp>
      <p:sp>
        <p:nvSpPr>
          <p:cNvPr id="7" name="Блок-схема: альтернативный процесс 6"/>
          <p:cNvSpPr/>
          <p:nvPr/>
        </p:nvSpPr>
        <p:spPr>
          <a:xfrm>
            <a:off x="7019925" y="1050925"/>
            <a:ext cx="1924050" cy="457200"/>
          </a:xfrm>
          <a:prstGeom prst="flowChartAlternateProcess">
            <a:avLst/>
          </a:prstGeom>
          <a:gradFill rotWithShape="1">
            <a:gsLst>
              <a:gs pos="0">
                <a:srgbClr val="C0BEAF">
                  <a:tint val="65000"/>
                  <a:satMod val="270000"/>
                  <a:alpha val="50000"/>
                </a:srgbClr>
              </a:gs>
              <a:gs pos="25000">
                <a:srgbClr val="C0BEAF">
                  <a:tint val="60000"/>
                  <a:satMod val="300000"/>
                </a:srgbClr>
              </a:gs>
              <a:gs pos="100000">
                <a:srgbClr val="C0BEAF">
                  <a:tint val="29000"/>
                  <a:satMod val="400000"/>
                </a:srgbClr>
              </a:gs>
            </a:gsLst>
            <a:lin ang="16200000" scaled="1"/>
          </a:gradFill>
          <a:ln w="9525" cap="flat" cmpd="sng" algn="ctr">
            <a:solidFill>
              <a:srgbClr val="C0BEAF">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Земельный налог</a:t>
            </a:r>
          </a:p>
        </p:txBody>
      </p:sp>
      <p:graphicFrame>
        <p:nvGraphicFramePr>
          <p:cNvPr id="8" name="Схема 7"/>
          <p:cNvGraphicFramePr/>
          <p:nvPr/>
        </p:nvGraphicFramePr>
        <p:xfrm>
          <a:off x="20967" y="1700808"/>
          <a:ext cx="2606817" cy="2162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Схема 8"/>
          <p:cNvGraphicFramePr/>
          <p:nvPr/>
        </p:nvGraphicFramePr>
        <p:xfrm>
          <a:off x="3059832" y="1700808"/>
          <a:ext cx="2616225" cy="21042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Схема 9"/>
          <p:cNvGraphicFramePr/>
          <p:nvPr/>
        </p:nvGraphicFramePr>
        <p:xfrm>
          <a:off x="6084168" y="1700808"/>
          <a:ext cx="2980879" cy="214312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4" name="Прямоугольник 13"/>
          <p:cNvSpPr/>
          <p:nvPr/>
        </p:nvSpPr>
        <p:spPr>
          <a:xfrm>
            <a:off x="64377" y="4149080"/>
            <a:ext cx="2314574" cy="2585323"/>
          </a:xfrm>
          <a:prstGeom prst="rect">
            <a:avLst/>
          </a:prstGeom>
        </p:spPr>
        <p:txBody>
          <a:bodyPr>
            <a:spAutoFit/>
          </a:bodyPr>
          <a:lstStyle/>
          <a:p>
            <a:pPr algn="ctr" latinLnBrk="0">
              <a:defRPr/>
            </a:pPr>
            <a:r>
              <a:rPr lang="ru-RU" sz="1000" b="1" kern="0" dirty="0">
                <a:solidFill>
                  <a:srgbClr val="FF0000"/>
                </a:solidFill>
                <a:latin typeface="Arial" charset="0"/>
              </a:rPr>
              <a:t>Гл. 23 Налогового кодекса РФ</a:t>
            </a:r>
          </a:p>
          <a:p>
            <a:pPr algn="ctr" latinLnBrk="0">
              <a:defRPr/>
            </a:pPr>
            <a:r>
              <a:rPr lang="ru-RU" sz="900" b="1" u="sng" kern="0" dirty="0">
                <a:solidFill>
                  <a:sysClr val="windowText" lastClr="000000"/>
                </a:solidFill>
                <a:latin typeface="Arial" charset="0"/>
              </a:rPr>
              <a:t>Ставка налога 13% - с дохода каждого работающего гражданина</a:t>
            </a:r>
          </a:p>
          <a:p>
            <a:pPr algn="ctr" latinLnBrk="0">
              <a:defRPr/>
            </a:pPr>
            <a:r>
              <a:rPr lang="ru-RU" sz="900" b="1" kern="0" dirty="0">
                <a:solidFill>
                  <a:sysClr val="windowText" lastClr="000000"/>
                </a:solidFill>
                <a:latin typeface="Arial" charset="0"/>
              </a:rPr>
              <a:t>В отдельных случаях:</a:t>
            </a:r>
          </a:p>
          <a:p>
            <a:pPr algn="ctr" latinLnBrk="0">
              <a:defRPr/>
            </a:pPr>
            <a:r>
              <a:rPr lang="ru-RU" sz="900" b="1" kern="0" dirty="0">
                <a:solidFill>
                  <a:sysClr val="windowText" lastClr="000000"/>
                </a:solidFill>
                <a:latin typeface="Arial" charset="0"/>
              </a:rPr>
              <a:t>35% - в отношении стоимости полученных выигрышей и призов;</a:t>
            </a:r>
          </a:p>
          <a:p>
            <a:pPr algn="ctr" latinLnBrk="0">
              <a:defRPr/>
            </a:pPr>
            <a:r>
              <a:rPr lang="ru-RU" sz="900" b="1" kern="0" dirty="0">
                <a:solidFill>
                  <a:sysClr val="windowText" lastClr="000000"/>
                </a:solidFill>
                <a:latin typeface="Arial" charset="0"/>
              </a:rPr>
              <a:t>30% - в отношении доходов, получаемых физическими лицами, не являющимися налоговыми резидентами РФ</a:t>
            </a:r>
          </a:p>
          <a:p>
            <a:pPr algn="ctr" latinLnBrk="0">
              <a:defRPr/>
            </a:pPr>
            <a:r>
              <a:rPr lang="ru-RU" sz="900" b="1" u="sng" kern="0" dirty="0">
                <a:solidFill>
                  <a:sysClr val="windowText" lastClr="000000"/>
                </a:solidFill>
                <a:latin typeface="Arial" charset="0"/>
              </a:rPr>
              <a:t>Важно! Налоговым кодексом РФ предусмотрены </a:t>
            </a:r>
          </a:p>
          <a:p>
            <a:pPr algn="ctr" latinLnBrk="0">
              <a:defRPr/>
            </a:pPr>
            <a:r>
              <a:rPr lang="ru-RU" sz="900" b="1" u="sng" kern="0" dirty="0">
                <a:solidFill>
                  <a:sysClr val="windowText" lastClr="000000"/>
                </a:solidFill>
                <a:latin typeface="Arial" charset="0"/>
              </a:rPr>
              <a:t>налоговые вычеты:</a:t>
            </a:r>
          </a:p>
          <a:p>
            <a:pPr algn="ctr" latinLnBrk="0">
              <a:defRPr/>
            </a:pPr>
            <a:r>
              <a:rPr lang="ru-RU" sz="900" b="1" kern="0" dirty="0">
                <a:solidFill>
                  <a:sysClr val="windowText" lastClr="000000"/>
                </a:solidFill>
                <a:latin typeface="Arial" charset="0"/>
              </a:rPr>
              <a:t>стандартные (ст. 218)</a:t>
            </a:r>
          </a:p>
          <a:p>
            <a:pPr algn="ctr" latinLnBrk="0">
              <a:defRPr/>
            </a:pPr>
            <a:r>
              <a:rPr lang="ru-RU" sz="900" b="1" kern="0" dirty="0">
                <a:solidFill>
                  <a:sysClr val="windowText" lastClr="000000"/>
                </a:solidFill>
                <a:latin typeface="Arial" charset="0"/>
              </a:rPr>
              <a:t>социальные (ст. 219)</a:t>
            </a:r>
          </a:p>
          <a:p>
            <a:pPr algn="ctr" latinLnBrk="0">
              <a:defRPr/>
            </a:pPr>
            <a:r>
              <a:rPr lang="ru-RU" sz="900" b="1" kern="0" dirty="0">
                <a:solidFill>
                  <a:sysClr val="windowText" lastClr="000000"/>
                </a:solidFill>
                <a:latin typeface="Arial" charset="0"/>
              </a:rPr>
              <a:t>имущественные (ст. 220)</a:t>
            </a:r>
          </a:p>
          <a:p>
            <a:pPr algn="ctr" latinLnBrk="0">
              <a:defRPr/>
            </a:pPr>
            <a:r>
              <a:rPr lang="ru-RU" sz="900" b="1" kern="0" dirty="0">
                <a:solidFill>
                  <a:sysClr val="windowText" lastClr="000000"/>
                </a:solidFill>
                <a:latin typeface="Arial" charset="0"/>
              </a:rPr>
              <a:t>профессиональные (ст. 221)</a:t>
            </a:r>
          </a:p>
          <a:p>
            <a:pPr algn="ctr" latinLnBrk="0">
              <a:defRPr/>
            </a:pPr>
            <a:r>
              <a:rPr lang="ru-RU" sz="900" b="1" kern="0" dirty="0">
                <a:solidFill>
                  <a:sysClr val="windowText" lastClr="000000"/>
                </a:solidFill>
                <a:latin typeface="Arial" charset="0"/>
              </a:rPr>
              <a:t>прочие (ст. 220.1)</a:t>
            </a:r>
          </a:p>
        </p:txBody>
      </p:sp>
      <p:sp>
        <p:nvSpPr>
          <p:cNvPr id="15" name="Прямоугольник 14"/>
          <p:cNvSpPr/>
          <p:nvPr/>
        </p:nvSpPr>
        <p:spPr>
          <a:xfrm>
            <a:off x="2483768" y="4163095"/>
            <a:ext cx="2114549" cy="2585323"/>
          </a:xfrm>
          <a:prstGeom prst="rect">
            <a:avLst/>
          </a:prstGeom>
        </p:spPr>
        <p:txBody>
          <a:bodyPr>
            <a:spAutoFit/>
          </a:bodyPr>
          <a:lstStyle/>
          <a:p>
            <a:pPr algn="ctr" latinLnBrk="0">
              <a:defRPr/>
            </a:pPr>
            <a:r>
              <a:rPr lang="ru-RU" sz="1000" b="1" kern="0" dirty="0">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atin typeface="Arial" charset="0"/>
              </a:rPr>
              <a:t>Гл.28 Налогового кодекса</a:t>
            </a:r>
          </a:p>
          <a:p>
            <a:pPr algn="ctr" latinLnBrk="0">
              <a:defRPr/>
            </a:pPr>
            <a:r>
              <a:rPr lang="ru-RU" sz="900" b="1" u="sng" kern="0" dirty="0">
                <a:solidFill>
                  <a:sysClr val="windowText" lastClr="000000"/>
                </a:solidFill>
                <a:latin typeface="Arial" charset="0"/>
              </a:rPr>
              <a:t>Ставка налога</a:t>
            </a:r>
          </a:p>
          <a:p>
            <a:pPr algn="ctr" latinLnBrk="0">
              <a:defRPr/>
            </a:pPr>
            <a:r>
              <a:rPr lang="ru-RU" sz="900" b="1" u="sng" kern="0" dirty="0">
                <a:solidFill>
                  <a:sysClr val="windowText" lastClr="000000"/>
                </a:solidFill>
                <a:latin typeface="Arial" charset="0"/>
              </a:rPr>
              <a:t>На автомобили легковые с мощностью двигателя</a:t>
            </a:r>
            <a:r>
              <a:rPr lang="ru-RU" sz="900" b="1" kern="0" dirty="0">
                <a:solidFill>
                  <a:sysClr val="windowText" lastClr="000000"/>
                </a:solidFill>
                <a:latin typeface="Arial" charset="0"/>
              </a:rPr>
              <a:t>:</a:t>
            </a:r>
          </a:p>
          <a:p>
            <a:pPr algn="ctr" latinLnBrk="0">
              <a:defRPr/>
            </a:pPr>
            <a:r>
              <a:rPr lang="ru-RU" sz="900" b="1" kern="0" dirty="0">
                <a:solidFill>
                  <a:sysClr val="windowText" lastClr="000000"/>
                </a:solidFill>
                <a:latin typeface="Arial" charset="0"/>
              </a:rPr>
              <a:t>до 100 л.с. и свыше 250 л.с. – от 10 до 150 руб.;</a:t>
            </a:r>
          </a:p>
          <a:p>
            <a:pPr algn="ctr" latinLnBrk="0">
              <a:defRPr/>
            </a:pPr>
            <a:r>
              <a:rPr lang="ru-RU" sz="900" b="1" u="sng" kern="0" dirty="0">
                <a:solidFill>
                  <a:sysClr val="windowText" lastClr="000000"/>
                </a:solidFill>
                <a:latin typeface="Arial" charset="0"/>
              </a:rPr>
              <a:t>Мотоциклы и мотороллеры</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20 л.с. и свыше 35 л.с. – от 9 до 30 руб.;  </a:t>
            </a:r>
          </a:p>
          <a:p>
            <a:pPr algn="ctr" latinLnBrk="0">
              <a:defRPr/>
            </a:pPr>
            <a:r>
              <a:rPr lang="ru-RU" sz="900" b="1" u="sng" kern="0" dirty="0">
                <a:solidFill>
                  <a:sysClr val="windowText" lastClr="000000"/>
                </a:solidFill>
                <a:latin typeface="Arial" charset="0"/>
              </a:rPr>
              <a:t>Автобусы</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200 л.с. свыше 250 л.с. – от 45 до 100 руб.;</a:t>
            </a:r>
          </a:p>
          <a:p>
            <a:pPr algn="ctr" latinLnBrk="0">
              <a:defRPr/>
            </a:pPr>
            <a:r>
              <a:rPr lang="ru-RU" sz="900" b="1" u="sng" kern="0" dirty="0">
                <a:solidFill>
                  <a:sysClr val="windowText" lastClr="000000"/>
                </a:solidFill>
                <a:latin typeface="Arial" charset="0"/>
              </a:rPr>
              <a:t>Грузовые автомобили</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100 л.с. свыше 250 л.с. – от 23 до 80 руб.;</a:t>
            </a:r>
          </a:p>
          <a:p>
            <a:pPr algn="ctr" latinLnBrk="0">
              <a:defRPr/>
            </a:pPr>
            <a:r>
              <a:rPr lang="ru-RU" sz="900" b="1" u="sng" kern="0" dirty="0">
                <a:solidFill>
                  <a:sysClr val="windowText" lastClr="000000"/>
                </a:solidFill>
                <a:latin typeface="Arial" charset="0"/>
              </a:rPr>
              <a:t>Прочие транспортные средства</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50 л.с. свыше 100 л.с. – от 18 до 1000 руб. </a:t>
            </a:r>
          </a:p>
        </p:txBody>
      </p:sp>
      <p:sp>
        <p:nvSpPr>
          <p:cNvPr id="16" name="Прямоугольник 15"/>
          <p:cNvSpPr/>
          <p:nvPr/>
        </p:nvSpPr>
        <p:spPr>
          <a:xfrm>
            <a:off x="4573351" y="4163095"/>
            <a:ext cx="2687419" cy="2723823"/>
          </a:xfrm>
          <a:prstGeom prst="rect">
            <a:avLst/>
          </a:prstGeom>
        </p:spPr>
        <p:txBody>
          <a:bodyPr>
            <a:spAutoFit/>
          </a:bodyPr>
          <a:lstStyle/>
          <a:p>
            <a:pPr algn="ctr" latinLnBrk="0">
              <a:defRPr/>
            </a:pPr>
            <a:r>
              <a:rPr lang="ru-RU" sz="1000" b="1" kern="0" dirty="0">
                <a:gradFill flip="none" rotWithShape="1">
                  <a:gsLst>
                    <a:gs pos="0">
                      <a:srgbClr val="E8B7B7">
                        <a:lumMod val="90000"/>
                        <a:shade val="30000"/>
                        <a:satMod val="115000"/>
                      </a:srgbClr>
                    </a:gs>
                    <a:gs pos="50000">
                      <a:srgbClr val="E8B7B7">
                        <a:lumMod val="90000"/>
                        <a:shade val="67500"/>
                        <a:satMod val="115000"/>
                      </a:srgbClr>
                    </a:gs>
                    <a:gs pos="100000">
                      <a:srgbClr val="E8B7B7">
                        <a:lumMod val="90000"/>
                        <a:shade val="100000"/>
                        <a:satMod val="115000"/>
                      </a:srgbClr>
                    </a:gs>
                  </a:gsLst>
                  <a:lin ang="16200000" scaled="1"/>
                  <a:tileRect/>
                </a:gradFill>
                <a:latin typeface="Arial" charset="0"/>
              </a:rPr>
              <a:t>Гл. 32 Налогового кодекса РФ</a:t>
            </a:r>
          </a:p>
          <a:p>
            <a:pPr algn="ctr" latinLnBrk="0">
              <a:defRPr/>
            </a:pPr>
            <a:r>
              <a:rPr lang="ru-RU" sz="900" b="1" kern="0" dirty="0">
                <a:solidFill>
                  <a:sysClr val="windowText" lastClr="000000"/>
                </a:solidFill>
                <a:latin typeface="Arial" charset="0"/>
              </a:rPr>
              <a:t>В случае определения налоговой базы исходя из кадастровой стоимости объекта налогообложения налоговые ставки устанавливаются в размерах не превышающих:</a:t>
            </a:r>
          </a:p>
          <a:p>
            <a:pPr algn="ctr" latinLnBrk="0">
              <a:defRPr/>
            </a:pPr>
            <a:r>
              <a:rPr lang="ru-RU" sz="900" b="1" kern="0" dirty="0">
                <a:solidFill>
                  <a:sysClr val="windowText" lastClr="000000"/>
                </a:solidFill>
                <a:latin typeface="Arial" charset="0"/>
              </a:rPr>
              <a:t>До 0,1% - в отношении жилых и нежилых помещений, объектов незавершенного строительства, гаражей;</a:t>
            </a:r>
          </a:p>
          <a:p>
            <a:pPr algn="ctr" latinLnBrk="0">
              <a:defRPr/>
            </a:pPr>
            <a:r>
              <a:rPr lang="ru-RU" sz="900" b="1" kern="0" dirty="0">
                <a:solidFill>
                  <a:sysClr val="windowText" lastClr="000000"/>
                </a:solidFill>
                <a:latin typeface="Arial" charset="0"/>
              </a:rPr>
              <a:t>2% - в отношении объектов налогообложения, кадастровая стоимость каждого из которых превышает 300 млн.руб.;</a:t>
            </a:r>
          </a:p>
          <a:p>
            <a:pPr algn="ctr" latinLnBrk="0">
              <a:defRPr/>
            </a:pPr>
            <a:r>
              <a:rPr lang="ru-RU" sz="900" b="1" kern="0" dirty="0">
                <a:solidFill>
                  <a:sysClr val="windowText" lastClr="000000"/>
                </a:solidFill>
                <a:latin typeface="Arial" charset="0"/>
              </a:rPr>
              <a:t>0,5% - в отношении прочих объектов налогообложения</a:t>
            </a:r>
          </a:p>
          <a:p>
            <a:pPr algn="ctr" latinLnBrk="0">
              <a:defRPr/>
            </a:pPr>
            <a:r>
              <a:rPr lang="ru-RU" sz="900" b="1" kern="0" dirty="0">
                <a:solidFill>
                  <a:sysClr val="windowText" lastClr="000000"/>
                </a:solidFill>
                <a:latin typeface="Arial" charset="0"/>
              </a:rPr>
              <a:t>До 300 000 руб. – до 0,1%</a:t>
            </a:r>
          </a:p>
          <a:p>
            <a:pPr algn="ctr" latinLnBrk="0">
              <a:defRPr/>
            </a:pPr>
            <a:r>
              <a:rPr lang="ru-RU" sz="900" b="1" kern="0" dirty="0">
                <a:solidFill>
                  <a:sysClr val="windowText" lastClr="000000"/>
                </a:solidFill>
                <a:latin typeface="Arial" charset="0"/>
              </a:rPr>
              <a:t>Свыше 300 000 до 500 000 руб. – свыше 0,1 %-0,3%</a:t>
            </a:r>
          </a:p>
          <a:p>
            <a:pPr algn="ctr" latinLnBrk="0">
              <a:defRPr/>
            </a:pPr>
            <a:r>
              <a:rPr lang="ru-RU" sz="900" b="1" kern="0" dirty="0">
                <a:solidFill>
                  <a:sysClr val="windowText" lastClr="000000"/>
                </a:solidFill>
                <a:latin typeface="Arial" charset="0"/>
              </a:rPr>
              <a:t>Свыше 500 000 руб. – свыше 0,3%-2,0% </a:t>
            </a:r>
          </a:p>
        </p:txBody>
      </p:sp>
      <p:sp>
        <p:nvSpPr>
          <p:cNvPr id="17" name="Прямоугольник 16"/>
          <p:cNvSpPr/>
          <p:nvPr/>
        </p:nvSpPr>
        <p:spPr>
          <a:xfrm>
            <a:off x="7092280" y="4161128"/>
            <a:ext cx="2051720" cy="1923604"/>
          </a:xfrm>
          <a:prstGeom prst="rect">
            <a:avLst/>
          </a:prstGeom>
        </p:spPr>
        <p:txBody>
          <a:bodyPr wrap="square">
            <a:spAutoFit/>
          </a:bodyPr>
          <a:lstStyle/>
          <a:p>
            <a:pPr algn="ctr" latinLnBrk="0">
              <a:defRPr/>
            </a:pPr>
            <a:r>
              <a:rPr lang="ru-RU" sz="1000" b="1" kern="0" dirty="0">
                <a:solidFill>
                  <a:srgbClr val="7030A0"/>
                </a:solidFill>
                <a:latin typeface="Arial" charset="0"/>
              </a:rPr>
              <a:t>Гл. 31 Налогового </a:t>
            </a:r>
          </a:p>
          <a:p>
            <a:pPr algn="ctr" latinLnBrk="0">
              <a:defRPr/>
            </a:pPr>
            <a:r>
              <a:rPr lang="ru-RU" sz="1000" b="1" kern="0" dirty="0">
                <a:solidFill>
                  <a:srgbClr val="7030A0"/>
                </a:solidFill>
                <a:latin typeface="Arial" charset="0"/>
              </a:rPr>
              <a:t>кодекса РФ</a:t>
            </a:r>
          </a:p>
          <a:p>
            <a:pPr algn="ctr" latinLnBrk="0">
              <a:defRPr/>
            </a:pPr>
            <a:r>
              <a:rPr lang="ru-RU" sz="900" b="1" u="sng" kern="0" dirty="0">
                <a:solidFill>
                  <a:sysClr val="windowText" lastClr="000000"/>
                </a:solidFill>
                <a:latin typeface="Arial" charset="0"/>
              </a:rPr>
              <a:t>Ставка налога  </a:t>
            </a:r>
          </a:p>
          <a:p>
            <a:pPr algn="ctr" latinLnBrk="0">
              <a:defRPr/>
            </a:pPr>
            <a:r>
              <a:rPr lang="ru-RU" sz="900" b="1" kern="0" dirty="0">
                <a:solidFill>
                  <a:sysClr val="windowText" lastClr="000000"/>
                </a:solidFill>
                <a:latin typeface="Arial" charset="0"/>
              </a:rPr>
              <a:t>От кадастровой стоимости земельных участков:</a:t>
            </a:r>
          </a:p>
          <a:p>
            <a:pPr algn="ctr" latinLnBrk="0">
              <a:defRPr/>
            </a:pPr>
            <a:r>
              <a:rPr lang="ru-RU" sz="900" b="1" kern="0" dirty="0">
                <a:solidFill>
                  <a:sysClr val="windowText" lastClr="000000"/>
                </a:solidFill>
                <a:latin typeface="Arial" charset="0"/>
              </a:rPr>
              <a:t>0,3% - занятых жилищным фонтом, личным подсобным хозяйством, садоводства, огородничества, животноводства, дачного хозяйства;</a:t>
            </a:r>
          </a:p>
          <a:p>
            <a:pPr algn="ctr" latinLnBrk="0">
              <a:defRPr/>
            </a:pPr>
            <a:r>
              <a:rPr lang="ru-RU" sz="900" b="1" kern="0" dirty="0">
                <a:solidFill>
                  <a:sysClr val="windowText" lastClr="000000"/>
                </a:solidFill>
                <a:latin typeface="Arial" charset="0"/>
              </a:rPr>
              <a:t>1,5% - в отношении других земельных участков</a:t>
            </a:r>
          </a:p>
        </p:txBody>
      </p:sp>
      <p:sp>
        <p:nvSpPr>
          <p:cNvPr id="18" name="Прямоугольник 17"/>
          <p:cNvSpPr/>
          <p:nvPr/>
        </p:nvSpPr>
        <p:spPr bwMode="auto">
          <a:xfrm>
            <a:off x="-612576" y="116632"/>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КАКИЕ НАЛОГИ УПЛАЧИВАЮТ жители Соболевского</a:t>
            </a:r>
            <a:r>
              <a:rPr kumimoji="0" lang="ru-RU" sz="2500" b="1" i="1" u="none" strike="noStrike" kern="0" cap="none" spc="0" normalizeH="0" noProof="0" dirty="0">
                <a:ln/>
                <a:solidFill>
                  <a:srgbClr val="EEECE1">
                    <a:lumMod val="50000"/>
                  </a:srgbClr>
                </a:solidFill>
                <a:effectLst/>
                <a:uLnTx/>
                <a:uFillTx/>
                <a:latin typeface="Times New Roman" pitchFamily="18" charset="0"/>
                <a:ea typeface="+mn-ea"/>
                <a:cs typeface="Times New Roman" pitchFamily="18" charset="0"/>
              </a:rPr>
              <a:t> района, куда зачисляют налоги</a:t>
            </a:r>
            <a:endParaRPr kumimoji="0" lang="ru-RU" sz="25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16927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35496" y="1124744"/>
          <a:ext cx="9073008"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bwMode="auto">
          <a:xfrm>
            <a:off x="-828600" y="260648"/>
            <a:ext cx="9972600"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Рассмотрение проекта бюджета Соболевского муниципального района Камчатского края о районном бюджете</a:t>
            </a:r>
          </a:p>
        </p:txBody>
      </p:sp>
    </p:spTree>
    <p:extLst>
      <p:ext uri="{BB962C8B-B14F-4D97-AF65-F5344CB8AC3E}">
        <p14:creationId xmlns:p14="http://schemas.microsoft.com/office/powerpoint/2010/main" val="4262315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CC0D29-B8EE-4E6F-A31F-A41D86627CF0}"/>
              </a:ext>
            </a:extLst>
          </p:cNvPr>
          <p:cNvSpPr>
            <a:spLocks noGrp="1"/>
          </p:cNvSpPr>
          <p:nvPr>
            <p:ph type="title"/>
          </p:nvPr>
        </p:nvSpPr>
        <p:spPr/>
        <p:txBody>
          <a:bodyPr/>
          <a:lstStyle/>
          <a:p>
            <a:pPr algn="ctr"/>
            <a:br>
              <a:rPr lang="ru-RU" i="1" kern="0" cap="none" dirty="0">
                <a:ln/>
                <a:solidFill>
                  <a:srgbClr val="EEECE1">
                    <a:lumMod val="50000"/>
                  </a:srgbClr>
                </a:solidFill>
                <a:latin typeface="Times New Roman" pitchFamily="18" charset="0"/>
                <a:cs typeface="Times New Roman" pitchFamily="18" charset="0"/>
              </a:rPr>
            </a:br>
            <a:endParaRPr lang="ru-RU" dirty="0"/>
          </a:p>
        </p:txBody>
      </p:sp>
      <p:sp>
        <p:nvSpPr>
          <p:cNvPr id="9" name="Текст 8">
            <a:extLst>
              <a:ext uri="{FF2B5EF4-FFF2-40B4-BE49-F238E27FC236}">
                <a16:creationId xmlns:a16="http://schemas.microsoft.com/office/drawing/2014/main" id="{C63DF831-AA76-4AB9-BBA6-91B43956E6CB}"/>
              </a:ext>
            </a:extLst>
          </p:cNvPr>
          <p:cNvSpPr>
            <a:spLocks noGrp="1"/>
          </p:cNvSpPr>
          <p:nvPr>
            <p:ph type="body" idx="1"/>
          </p:nvPr>
        </p:nvSpPr>
        <p:spPr>
          <a:xfrm>
            <a:off x="179512" y="1089025"/>
            <a:ext cx="8768600" cy="5652343"/>
          </a:xfrm>
        </p:spPr>
        <p:txBody>
          <a:bodyPr/>
          <a:lstStyle/>
          <a:p>
            <a:r>
              <a:rPr lang="ru-RU" sz="1100" dirty="0">
                <a:latin typeface="Times New Roman" panose="02020603050405020304" pitchFamily="18" charset="0"/>
                <a:cs typeface="Times New Roman" panose="02020603050405020304" pitchFamily="18" charset="0"/>
              </a:rPr>
              <a:t>- обеспечение долгосрочной сбалансированности и устойчивости бюджетной системы как базового принципа ответственной бюджетной политики;</a:t>
            </a:r>
          </a:p>
          <a:p>
            <a:r>
              <a:rPr lang="ru-RU" sz="1100" dirty="0">
                <a:latin typeface="Times New Roman" panose="02020603050405020304" pitchFamily="18" charset="0"/>
                <a:cs typeface="Times New Roman" panose="02020603050405020304" pitchFamily="18" charset="0"/>
              </a:rPr>
              <a:t>- стратегическая приоритизация расходов бюджета на реализацию национальных целей, определенных в указах Президента Российской Федерации от 7 мая 2018 года №204 и от 21 июля 2020 года №474;</a:t>
            </a:r>
          </a:p>
          <a:p>
            <a:r>
              <a:rPr lang="ru-RU" sz="1100" dirty="0">
                <a:latin typeface="Times New Roman" panose="02020603050405020304" pitchFamily="18" charset="0"/>
                <a:cs typeface="Times New Roman" panose="02020603050405020304" pitchFamily="18" charset="0"/>
              </a:rPr>
              <a:t>- реализация мероприятий, направленных на повышение качества планирования и эффективности реализации муниципальных программ Соболевского муниципального района исходя из ожидаемых результатов;</a:t>
            </a:r>
          </a:p>
          <a:p>
            <a:r>
              <a:rPr lang="ru-RU" sz="1100" dirty="0">
                <a:latin typeface="Times New Roman" panose="02020603050405020304" pitchFamily="18" charset="0"/>
                <a:cs typeface="Times New Roman" panose="02020603050405020304" pitchFamily="18" charset="0"/>
              </a:rPr>
              <a:t>- соблюдение условий соглашений, заключенных администрацией Соболевского муниципального района с Министерством финансов Камчатского края;</a:t>
            </a:r>
          </a:p>
          <a:p>
            <a:r>
              <a:rPr lang="ru-RU" sz="1100" dirty="0">
                <a:latin typeface="Times New Roman" panose="02020603050405020304" pitchFamily="18" charset="0"/>
                <a:cs typeface="Times New Roman" panose="02020603050405020304" pitchFamily="18" charset="0"/>
              </a:rPr>
              <a:t>- реализация мер по повышению эффективности использования бюджетных средств, в том числе путем выполнения мероприятий по оздоровлению муниципальных финансов Соболевского муниципального района;</a:t>
            </a:r>
          </a:p>
          <a:p>
            <a:r>
              <a:rPr lang="ru-RU" sz="1100" dirty="0">
                <a:latin typeface="Times New Roman" panose="02020603050405020304" pitchFamily="18" charset="0"/>
                <a:cs typeface="Times New Roman" panose="02020603050405020304" pitchFamily="18" charset="0"/>
              </a:rPr>
              <a:t>- финансовое обеспечение принятых расходных обязательств с учетом проведения мероприятий по их оптимизации, сокращению неэффективных расходов бюджета Соболевского муниципального района;</a:t>
            </a:r>
          </a:p>
          <a:p>
            <a:r>
              <a:rPr lang="ru-RU" sz="1100" dirty="0">
                <a:latin typeface="Times New Roman" panose="02020603050405020304" pitchFamily="18" charset="0"/>
                <a:cs typeface="Times New Roman" panose="02020603050405020304" pitchFamily="18" charset="0"/>
              </a:rPr>
              <a:t>- недопущение установления и исполнения расходных обязательств, не относящихся к полномочиям органов местного самоуправления, а также не обеспеченных источниками финансирования;</a:t>
            </a:r>
          </a:p>
          <a:p>
            <a:r>
              <a:rPr lang="ru-RU" sz="1100" dirty="0">
                <a:latin typeface="Times New Roman" panose="02020603050405020304" pitchFamily="18" charset="0"/>
                <a:cs typeface="Times New Roman" panose="02020603050405020304" pitchFamily="18" charset="0"/>
              </a:rPr>
              <a:t>- проведение оценки имеющихся ресурсов, необходимых для реализации инвестиционных мероприятий;</a:t>
            </a:r>
          </a:p>
          <a:p>
            <a:r>
              <a:rPr lang="ru-RU" sz="1100" dirty="0">
                <a:latin typeface="Times New Roman" panose="02020603050405020304" pitchFamily="18" charset="0"/>
                <a:cs typeface="Times New Roman" panose="02020603050405020304" pitchFamily="18" charset="0"/>
              </a:rPr>
              <a:t>- строгое соблюдение бюджетно-финансовой дисциплины всеми главными распорядителями и получателями бюджетных средств;</a:t>
            </a:r>
          </a:p>
          <a:p>
            <a:r>
              <a:rPr lang="ru-RU" sz="1100" dirty="0">
                <a:latin typeface="Times New Roman" panose="02020603050405020304" pitchFamily="18" charset="0"/>
                <a:cs typeface="Times New Roman" panose="02020603050405020304" pitchFamily="18" charset="0"/>
              </a:rPr>
              <a:t>- осуществление анализа деятельности муниципальных  учреждений;</a:t>
            </a:r>
          </a:p>
          <a:p>
            <a:r>
              <a:rPr lang="ru-RU" sz="1100" dirty="0">
                <a:latin typeface="Times New Roman" panose="02020603050405020304" pitchFamily="18" charset="0"/>
                <a:cs typeface="Times New Roman" panose="02020603050405020304" pitchFamily="18" charset="0"/>
              </a:rPr>
              <a:t>- недопущение возникновения просроченной кредиторской задолженности по обязательствам Соболевского муниципального района;</a:t>
            </a:r>
          </a:p>
          <a:p>
            <a:r>
              <a:rPr lang="ru-RU" sz="1100" dirty="0">
                <a:latin typeface="Times New Roman" panose="02020603050405020304" pitchFamily="18" charset="0"/>
                <a:cs typeface="Times New Roman" panose="02020603050405020304" pitchFamily="18" charset="0"/>
              </a:rPr>
              <a:t>- совершенствование внутреннего муниципального финансового контроля в сфере бюджетных правоотношений, повышение эффективности внутреннего финансового контроля и внутреннего финансового аудита;</a:t>
            </a:r>
          </a:p>
          <a:p>
            <a:r>
              <a:rPr lang="ru-RU" sz="1100" dirty="0">
                <a:latin typeface="Times New Roman" panose="02020603050405020304" pitchFamily="18" charset="0"/>
                <a:cs typeface="Times New Roman" panose="02020603050405020304" pitchFamily="18" charset="0"/>
              </a:rPr>
              <a:t>- повышение результативности предоставления субсидий юридическим лицам посредством мониторинга достижения результатов их предоставления;</a:t>
            </a:r>
          </a:p>
          <a:p>
            <a:r>
              <a:rPr lang="ru-RU" sz="1100" dirty="0">
                <a:latin typeface="Times New Roman" panose="02020603050405020304" pitchFamily="18" charset="0"/>
                <a:cs typeface="Times New Roman" panose="02020603050405020304" pitchFamily="18" charset="0"/>
              </a:rPr>
              <a:t>- совершенствование межбюджетных отношений, повышение прозрачности, эффективности предоставления и распределения межбюджетных трансфертов;</a:t>
            </a:r>
          </a:p>
          <a:p>
            <a:r>
              <a:rPr lang="ru-RU" sz="1100" dirty="0">
                <a:latin typeface="Times New Roman" panose="02020603050405020304" pitchFamily="18" charset="0"/>
                <a:cs typeface="Times New Roman" panose="02020603050405020304" pitchFamily="18" charset="0"/>
              </a:rPr>
              <a:t>- продолжение реализации практики инициативного бюджетирования в Соболевском  муниципальном районе в целях вовлечения граждан в решение первоочередных проблем местного значения и повышения уровня доверия к власти;</a:t>
            </a:r>
          </a:p>
          <a:p>
            <a:r>
              <a:rPr lang="ru-RU" sz="1100" dirty="0">
                <a:latin typeface="Times New Roman" panose="02020603050405020304" pitchFamily="18" charset="0"/>
                <a:cs typeface="Times New Roman" panose="02020603050405020304" pitchFamily="18" charset="0"/>
              </a:rPr>
              <a:t>- обеспечение открытости и прозрачности бюджетного процесса, доступности информации о муниципальных финансах Соболевского муниципального района;</a:t>
            </a:r>
          </a:p>
          <a:p>
            <a:r>
              <a:rPr lang="ru-RU" sz="1100" dirty="0">
                <a:latin typeface="Times New Roman" panose="02020603050405020304" pitchFamily="18" charset="0"/>
                <a:cs typeface="Times New Roman" panose="02020603050405020304" pitchFamily="18" charset="0"/>
              </a:rPr>
              <a:t>- реализация мероприятий, направленных на повышение уровня финансовой (бюджетной) грамотности населения Соболевского муниципального района.</a:t>
            </a:r>
          </a:p>
          <a:p>
            <a:endParaRPr lang="ru-RU" sz="1200" dirty="0"/>
          </a:p>
        </p:txBody>
      </p:sp>
      <p:sp>
        <p:nvSpPr>
          <p:cNvPr id="4" name="Прямоугольник 3">
            <a:extLst>
              <a:ext uri="{FF2B5EF4-FFF2-40B4-BE49-F238E27FC236}">
                <a16:creationId xmlns:a16="http://schemas.microsoft.com/office/drawing/2014/main" id="{D64F9E03-5D76-48A6-B3E6-CE3D07036040}"/>
              </a:ext>
            </a:extLst>
          </p:cNvPr>
          <p:cNvSpPr/>
          <p:nvPr/>
        </p:nvSpPr>
        <p:spPr bwMode="auto">
          <a:xfrm>
            <a:off x="179512" y="481535"/>
            <a:ext cx="8784976" cy="936103"/>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endParaRPr kumimoji="0" lang="ru-RU" i="1"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itchFamily="18" charset="0"/>
              <a:ea typeface="+mn-ea"/>
              <a:cs typeface="Times New Roman" pitchFamily="18" charset="0"/>
            </a:endParaRPr>
          </a:p>
        </p:txBody>
      </p:sp>
      <p:sp>
        <p:nvSpPr>
          <p:cNvPr id="7" name="Прямоугольник 6">
            <a:extLst>
              <a:ext uri="{FF2B5EF4-FFF2-40B4-BE49-F238E27FC236}">
                <a16:creationId xmlns:a16="http://schemas.microsoft.com/office/drawing/2014/main" id="{7F6CF3D9-15F8-4951-BCB6-C7C20D21A962}"/>
              </a:ext>
            </a:extLst>
          </p:cNvPr>
          <p:cNvSpPr/>
          <p:nvPr/>
        </p:nvSpPr>
        <p:spPr>
          <a:xfrm>
            <a:off x="179512" y="158369"/>
            <a:ext cx="8784976" cy="646331"/>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lvl="0" algn="ctr"/>
            <a:r>
              <a:rPr lang="ru-RU" b="1" dirty="0"/>
              <a:t>Основные задачи бюджетной политики Соболевского муниципального </a:t>
            </a:r>
            <a:r>
              <a:rPr lang="ru-RU" b="1"/>
              <a:t>района            на 2023 </a:t>
            </a:r>
            <a:r>
              <a:rPr lang="ru-RU" b="1" dirty="0"/>
              <a:t>год и плановый период 2024 и 2025 годов будут:</a:t>
            </a:r>
            <a:endPar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2463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FAE9BFDB-9A16-499D-B9D6-14AC0200514B}"/>
              </a:ext>
            </a:extLst>
          </p:cNvPr>
          <p:cNvSpPr/>
          <p:nvPr/>
        </p:nvSpPr>
        <p:spPr>
          <a:xfrm>
            <a:off x="163136" y="260648"/>
            <a:ext cx="8784976" cy="646331"/>
          </a:xfrm>
          <a:prstGeom prst="rect">
            <a:avLst/>
          </a:prstGeom>
          <a:ln>
            <a:no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ru-RU" b="1" dirty="0"/>
              <a:t>Основными направлениями налоговой политики Соболевского муниципального        района на 2023 год и плановый период 2024 и 2025 годов будут:</a:t>
            </a:r>
            <a:endPar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Подзаголовок 4">
            <a:extLst>
              <a:ext uri="{FF2B5EF4-FFF2-40B4-BE49-F238E27FC236}">
                <a16:creationId xmlns:a16="http://schemas.microsoft.com/office/drawing/2014/main" id="{7AC922B8-1118-4805-80A2-823FD80BF1C3}"/>
              </a:ext>
            </a:extLst>
          </p:cNvPr>
          <p:cNvSpPr>
            <a:spLocks noGrp="1"/>
          </p:cNvSpPr>
          <p:nvPr>
            <p:ph type="subTitle" idx="1"/>
          </p:nvPr>
        </p:nvSpPr>
        <p:spPr>
          <a:xfrm>
            <a:off x="251520" y="1124744"/>
            <a:ext cx="8696592" cy="5616624"/>
          </a:xfrm>
        </p:spPr>
        <p:txBody>
          <a:bodyPr>
            <a:normAutofit fontScale="25000" lnSpcReduction="20000"/>
          </a:bodyPr>
          <a:lstStyle/>
          <a:p>
            <a:pPr algn="l"/>
            <a:r>
              <a:rPr lang="ru-RU" sz="5600" dirty="0">
                <a:latin typeface="Times New Roman" panose="02020603050405020304" pitchFamily="18" charset="0"/>
                <a:cs typeface="Times New Roman" panose="02020603050405020304" pitchFamily="18" charset="0"/>
              </a:rPr>
              <a:t>- мобилизация резервов доходной базы консолидированного бюджета Соболевского муниципального района;</a:t>
            </a:r>
          </a:p>
          <a:p>
            <a:pPr algn="l"/>
            <a:r>
              <a:rPr lang="ru-RU" sz="5600" dirty="0">
                <a:latin typeface="Times New Roman" panose="02020603050405020304" pitchFamily="18" charset="0"/>
                <a:cs typeface="Times New Roman" panose="02020603050405020304" pitchFamily="18" charset="0"/>
              </a:rPr>
              <a:t>- применение мер налогового стимулирования, направленных на поддержку и реализацию инвестиционных проектов в целях обеспечения привлекательности экономики Соболевского муниципального района для инвесторов;</a:t>
            </a:r>
          </a:p>
          <a:p>
            <a:pPr algn="l"/>
            <a:r>
              <a:rPr lang="ru-RU" sz="5600" dirty="0">
                <a:latin typeface="Times New Roman" panose="02020603050405020304" pitchFamily="18" charset="0"/>
                <a:cs typeface="Times New Roman" panose="02020603050405020304" pitchFamily="18" charset="0"/>
              </a:rPr>
              <a:t>- обеспечение роста доходов консолидированного бюджета Соболевского муниципального района за счет повышения эффективности администрирования действующих налоговых платежей и сборов;</a:t>
            </a:r>
          </a:p>
          <a:p>
            <a:pPr algn="l"/>
            <a:r>
              <a:rPr lang="ru-RU" sz="5600" dirty="0">
                <a:latin typeface="Times New Roman" panose="02020603050405020304" pitchFamily="18" charset="0"/>
                <a:cs typeface="Times New Roman" panose="02020603050405020304" pitchFamily="18" charset="0"/>
              </a:rPr>
              <a:t>- расширение налогооблагаемой базы по имущественным налогам, в том числе за счет выявления правообладателей ранее учтенных объектов недвижимости, а также путем проведения кадастровой оценки;</a:t>
            </a:r>
          </a:p>
          <a:p>
            <a:pPr algn="l"/>
            <a:r>
              <a:rPr lang="ru-RU" sz="5600" dirty="0">
                <a:latin typeface="Times New Roman" panose="02020603050405020304" pitchFamily="18" charset="0"/>
                <a:cs typeface="Times New Roman" panose="02020603050405020304" pitchFamily="18" charset="0"/>
              </a:rPr>
              <a:t>- проведение сбалансированной налоговой политики, соблюдающей интересы бизнеса и поддержку социального сектора экономики, при условии обеспечения преемственности налоговой политики в части социальной и инвестиционной направленности;</a:t>
            </a:r>
          </a:p>
          <a:p>
            <a:pPr algn="l"/>
            <a:r>
              <a:rPr lang="ru-RU" sz="5600" dirty="0">
                <a:latin typeface="Times New Roman" panose="02020603050405020304" pitchFamily="18" charset="0"/>
                <a:cs typeface="Times New Roman" panose="02020603050405020304" pitchFamily="18" charset="0"/>
              </a:rPr>
              <a:t>- содействие вовлечению граждан Российской Федерации в предпринимательскую деятельность и сокращение неформальной занятости;</a:t>
            </a:r>
          </a:p>
          <a:p>
            <a:pPr algn="l"/>
            <a:r>
              <a:rPr lang="ru-RU" sz="5600" dirty="0">
                <a:latin typeface="Times New Roman" panose="02020603050405020304" pitchFamily="18" charset="0"/>
                <a:cs typeface="Times New Roman" panose="02020603050405020304" pitchFamily="18" charset="0"/>
              </a:rPr>
              <a:t>- проведение мероприятий по повышению эффективности управления муниципальной собственностью Соболевского муниципального района;</a:t>
            </a:r>
          </a:p>
          <a:p>
            <a:pPr algn="l"/>
            <a:r>
              <a:rPr lang="ru-RU" sz="5600" dirty="0">
                <a:latin typeface="Times New Roman" panose="02020603050405020304" pitchFamily="18" charset="0"/>
                <a:cs typeface="Times New Roman" panose="02020603050405020304" pitchFamily="18" charset="0"/>
              </a:rPr>
              <a:t>- проведение первичной оценки эффективности налоговых расходов на этапе разработки проектов муниципальных нормативных актов, устанавливающих соответствующие льготы и преференции;</a:t>
            </a:r>
          </a:p>
          <a:p>
            <a:pPr algn="l"/>
            <a:r>
              <a:rPr lang="ru-RU" sz="5600" dirty="0">
                <a:latin typeface="Times New Roman" panose="02020603050405020304" pitchFamily="18" charset="0"/>
                <a:cs typeface="Times New Roman" panose="02020603050405020304" pitchFamily="18" charset="0"/>
              </a:rPr>
              <a:t>- ежегодное проведение оценки эффективности налоговых расходов, обусловленных предоставлением льгот по местным налогам, в целях более эффективного использования инструментов налогового стимулирования и роста налогового потенциала Соболевского муниципального района, отмена или уточнение льготных режимов по результатам проведенной оценки в случае выявления их неэффективности;</a:t>
            </a:r>
          </a:p>
          <a:p>
            <a:pPr algn="l"/>
            <a:r>
              <a:rPr lang="ru-RU" sz="5600" dirty="0">
                <a:latin typeface="Times New Roman" panose="02020603050405020304" pitchFamily="18" charset="0"/>
                <a:cs typeface="Times New Roman" panose="02020603050405020304" pitchFamily="18" charset="0"/>
              </a:rPr>
              <a:t>- предоставление налоговых льгот на ограниченный период в соответствии с целями политики Соболевского муниципального района;</a:t>
            </a:r>
          </a:p>
          <a:p>
            <a:pPr algn="l"/>
            <a:r>
              <a:rPr lang="ru-RU" sz="5600" dirty="0">
                <a:latin typeface="Times New Roman" panose="02020603050405020304" pitchFamily="18" charset="0"/>
                <a:cs typeface="Times New Roman" panose="02020603050405020304" pitchFamily="18" charset="0"/>
              </a:rPr>
              <a:t>- взаимодействие органов местного самоуправления с территориальными органами федеральных органов исполнительной власти по выполнению мероприятий, направленных на повышение собираемости доходов и укрепление налоговой дисциплины налогоплательщиков, реализация мер по противодействию уклонению от уплаты налогов и других обязательных платежей в бюджет;</a:t>
            </a:r>
          </a:p>
          <a:p>
            <a:pPr algn="l"/>
            <a:r>
              <a:rPr lang="ru-RU" sz="5600" dirty="0">
                <a:latin typeface="Times New Roman" panose="02020603050405020304" pitchFamily="18" charset="0"/>
                <a:cs typeface="Times New Roman" panose="02020603050405020304" pitchFamily="18" charset="0"/>
              </a:rPr>
              <a:t>- повышение уровня ответственности главных администраторов доходов за качественное прогнозирование доходов бюджета и выполнение в полном объеме утвержденных годовых назначений по доходам бюджета Соболевского муниципального района.</a:t>
            </a:r>
          </a:p>
          <a:p>
            <a:endParaRPr lang="ru-RU" sz="1400" dirty="0"/>
          </a:p>
        </p:txBody>
      </p:sp>
    </p:spTree>
    <p:extLst>
      <p:ext uri="{BB962C8B-B14F-4D97-AF65-F5344CB8AC3E}">
        <p14:creationId xmlns:p14="http://schemas.microsoft.com/office/powerpoint/2010/main" val="416904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4" name="Picture 16" descr="ÐÐ¾ÑÐ¾Ð¶ÐµÐµ Ð¸Ð·Ð¾Ð±ÑÐ°Ð¶ÐµÐ½Ð¸Ðµ"/>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756419"/>
            <a:ext cx="2843808" cy="54088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Объект 6"/>
          <p:cNvGraphicFramePr>
            <a:graphicFrameLocks/>
          </p:cNvGraphicFramePr>
          <p:nvPr>
            <p:extLst>
              <p:ext uri="{D42A27DB-BD31-4B8C-83A1-F6EECF244321}">
                <p14:modId xmlns:p14="http://schemas.microsoft.com/office/powerpoint/2010/main" val="19547239"/>
              </p:ext>
            </p:extLst>
          </p:nvPr>
        </p:nvGraphicFramePr>
        <p:xfrm>
          <a:off x="107505" y="472529"/>
          <a:ext cx="9001570" cy="6385471"/>
        </p:xfrm>
        <a:graphic>
          <a:graphicData uri="http://schemas.openxmlformats.org/drawingml/2006/chart">
            <c:chart xmlns:c="http://schemas.openxmlformats.org/drawingml/2006/chart" xmlns:r="http://schemas.openxmlformats.org/officeDocument/2006/relationships" r:id="rId4"/>
          </a:graphicData>
        </a:graphic>
      </p:graphicFrame>
      <p:sp>
        <p:nvSpPr>
          <p:cNvPr id="4" name="Прямоугольник 3"/>
          <p:cNvSpPr/>
          <p:nvPr/>
        </p:nvSpPr>
        <p:spPr>
          <a:xfrm>
            <a:off x="7805738" y="981075"/>
            <a:ext cx="965200" cy="261938"/>
          </a:xfrm>
          <a:prstGeom prst="rect">
            <a:avLst/>
          </a:prstGeom>
        </p:spPr>
        <p:txBody>
          <a:bodyPr wrap="none">
            <a:spAutoFit/>
          </a:bodyPr>
          <a:lstStyle/>
          <a:p>
            <a:pPr algn="r" latinLnBrk="0">
              <a:defRPr/>
            </a:pPr>
            <a:r>
              <a:rPr lang="ru-RU" sz="1100" kern="0" dirty="0">
                <a:solidFill>
                  <a:sysClr val="windowText" lastClr="000000"/>
                </a:solidFill>
                <a:latin typeface="Arial" charset="0"/>
              </a:rPr>
              <a:t>тыс. рублей</a:t>
            </a:r>
          </a:p>
        </p:txBody>
      </p:sp>
      <p:sp>
        <p:nvSpPr>
          <p:cNvPr id="7" name="Прямоугольник 6"/>
          <p:cNvSpPr/>
          <p:nvPr/>
        </p:nvSpPr>
        <p:spPr bwMode="auto">
          <a:xfrm>
            <a:off x="179512" y="188640"/>
            <a:ext cx="859142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8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Основные параметры Соболевского районного</a:t>
            </a:r>
            <a:r>
              <a:rPr kumimoji="0" lang="ru-RU" sz="2800" b="1" i="1" u="none" strike="noStrike" kern="0" cap="none" spc="0" normalizeH="0" noProof="0" dirty="0">
                <a:ln/>
                <a:solidFill>
                  <a:srgbClr val="EEECE1">
                    <a:lumMod val="50000"/>
                  </a:srgbClr>
                </a:solidFill>
                <a:effectLst/>
                <a:uLnTx/>
                <a:uFillTx/>
                <a:latin typeface="Times New Roman" pitchFamily="18" charset="0"/>
                <a:ea typeface="+mn-ea"/>
                <a:cs typeface="Times New Roman" pitchFamily="18" charset="0"/>
              </a:rPr>
              <a:t> бюджета в 2022-2025 годах</a:t>
            </a:r>
            <a:endParaRPr kumimoji="0" lang="ru-RU" sz="28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
        <p:nvSpPr>
          <p:cNvPr id="6" name="AutoShape 18"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20" descr="ÐÐ¾ÑÐ¾Ð¶ÐµÐµ Ð¸Ð·Ð¾Ð±ÑÐ°Ð¶ÐµÐ½Ð¸Ðµ"/>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042007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49630525"/>
              </p:ext>
            </p:extLst>
          </p:nvPr>
        </p:nvGraphicFramePr>
        <p:xfrm>
          <a:off x="107504" y="1145041"/>
          <a:ext cx="8928991" cy="5596326"/>
        </p:xfrm>
        <a:graphic>
          <a:graphicData uri="http://schemas.openxmlformats.org/drawingml/2006/table">
            <a:tbl>
              <a:tblPr firstRow="1" bandRow="1">
                <a:tableStyleId>{F5AB1C69-6EDB-4FF4-983F-18BD219EF322}</a:tableStyleId>
              </a:tblPr>
              <a:tblGrid>
                <a:gridCol w="2976330">
                  <a:extLst>
                    <a:ext uri="{9D8B030D-6E8A-4147-A177-3AD203B41FA5}">
                      <a16:colId xmlns:a16="http://schemas.microsoft.com/office/drawing/2014/main" val="20000"/>
                    </a:ext>
                  </a:extLst>
                </a:gridCol>
                <a:gridCol w="3311189">
                  <a:extLst>
                    <a:ext uri="{9D8B030D-6E8A-4147-A177-3AD203B41FA5}">
                      <a16:colId xmlns:a16="http://schemas.microsoft.com/office/drawing/2014/main" val="20001"/>
                    </a:ext>
                  </a:extLst>
                </a:gridCol>
                <a:gridCol w="2641472">
                  <a:extLst>
                    <a:ext uri="{9D8B030D-6E8A-4147-A177-3AD203B41FA5}">
                      <a16:colId xmlns:a16="http://schemas.microsoft.com/office/drawing/2014/main" val="20002"/>
                    </a:ext>
                  </a:extLst>
                </a:gridCol>
              </a:tblGrid>
              <a:tr h="83432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u-RU" sz="1200" u="none" strike="noStrike" kern="1200" cap="none" spc="0" normalizeH="0" baseline="0" noProof="0" dirty="0">
                        <a:ln>
                          <a:noFill/>
                        </a:ln>
                        <a:effectLst/>
                        <a:uLnTx/>
                        <a:uFillTx/>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a:ln>
                            <a:noFill/>
                          </a:ln>
                          <a:effectLst/>
                          <a:uLnTx/>
                          <a:uFillTx/>
                        </a:rPr>
                        <a:t>Год</a:t>
                      </a:r>
                      <a:endParaRPr kumimoji="0" lang="ru-RU" sz="12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51" marR="9145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a:ln>
                            <a:noFill/>
                          </a:ln>
                          <a:effectLst/>
                          <a:uLnTx/>
                          <a:uFillTx/>
                        </a:rPr>
                        <a:t>Объем дотаций на выравнивание бюджетной обеспеченности, тыс. рублей</a:t>
                      </a:r>
                      <a:endParaRPr kumimoji="0" lang="ru-RU" sz="12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51" marR="9145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a:ln>
                            <a:noFill/>
                          </a:ln>
                          <a:effectLst/>
                          <a:uLnTx/>
                          <a:uFillTx/>
                        </a:rPr>
                        <a:t>Отношение к предыдущему году, %</a:t>
                      </a:r>
                    </a:p>
                    <a:p>
                      <a:pPr algn="ctr"/>
                      <a:endParaRPr lang="ru-RU" sz="1200" dirty="0">
                        <a:solidFill>
                          <a:schemeClr val="tx1"/>
                        </a:solidFill>
                      </a:endParaRPr>
                    </a:p>
                  </a:txBody>
                  <a:tcPr marL="91451" marR="91451" marT="45731" marB="45731"/>
                </a:tc>
                <a:extLst>
                  <a:ext uri="{0D108BD9-81ED-4DB2-BD59-A6C34878D82A}">
                    <a16:rowId xmlns:a16="http://schemas.microsoft.com/office/drawing/2014/main" val="10000"/>
                  </a:ext>
                </a:extLst>
              </a:tr>
              <a:tr h="338848">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2009</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71 041,0</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400" dirty="0">
                        <a:latin typeface="Times New Roman" panose="02020603050405020304" pitchFamily="18" charset="0"/>
                        <a:cs typeface="Times New Roman" panose="02020603050405020304" pitchFamily="18" charset="0"/>
                      </a:endParaRPr>
                    </a:p>
                  </a:txBody>
                  <a:tcPr marL="91451" marR="91451" marT="45731" marB="45731"/>
                </a:tc>
                <a:extLst>
                  <a:ext uri="{0D108BD9-81ED-4DB2-BD59-A6C34878D82A}">
                    <a16:rowId xmlns:a16="http://schemas.microsoft.com/office/drawing/2014/main" val="10001"/>
                  </a:ext>
                </a:extLst>
              </a:tr>
              <a:tr h="30522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2010</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59 336,0</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83,5%</a:t>
                      </a:r>
                    </a:p>
                  </a:txBody>
                  <a:tcPr marL="91451" marR="91451" marT="45731" marB="45731"/>
                </a:tc>
                <a:extLst>
                  <a:ext uri="{0D108BD9-81ED-4DB2-BD59-A6C34878D82A}">
                    <a16:rowId xmlns:a16="http://schemas.microsoft.com/office/drawing/2014/main" val="10002"/>
                  </a:ext>
                </a:extLst>
              </a:tr>
              <a:tr h="30522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2011</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62 788,0</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105,8%</a:t>
                      </a:r>
                    </a:p>
                  </a:txBody>
                  <a:tcPr marL="91451" marR="91451" marT="45731" marB="45731"/>
                </a:tc>
                <a:extLst>
                  <a:ext uri="{0D108BD9-81ED-4DB2-BD59-A6C34878D82A}">
                    <a16:rowId xmlns:a16="http://schemas.microsoft.com/office/drawing/2014/main" val="10003"/>
                  </a:ext>
                </a:extLst>
              </a:tr>
              <a:tr h="30522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2012</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59 964,0</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95,5%</a:t>
                      </a:r>
                    </a:p>
                  </a:txBody>
                  <a:tcPr marL="91451" marR="91451" marT="45731" marB="45731"/>
                </a:tc>
                <a:extLst>
                  <a:ext uri="{0D108BD9-81ED-4DB2-BD59-A6C34878D82A}">
                    <a16:rowId xmlns:a16="http://schemas.microsoft.com/office/drawing/2014/main" val="10004"/>
                  </a:ext>
                </a:extLst>
              </a:tr>
              <a:tr h="30522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2013</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57 923,0</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96,6%</a:t>
                      </a:r>
                    </a:p>
                  </a:txBody>
                  <a:tcPr marL="91451" marR="91451" marT="45731" marB="45731"/>
                </a:tc>
                <a:extLst>
                  <a:ext uri="{0D108BD9-81ED-4DB2-BD59-A6C34878D82A}">
                    <a16:rowId xmlns:a16="http://schemas.microsoft.com/office/drawing/2014/main" val="10005"/>
                  </a:ext>
                </a:extLst>
              </a:tr>
              <a:tr h="30597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2014</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70 811,0</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122,3%</a:t>
                      </a:r>
                    </a:p>
                  </a:txBody>
                  <a:tcPr marL="91451" marR="91451" marT="45731" marB="45731"/>
                </a:tc>
                <a:extLst>
                  <a:ext uri="{0D108BD9-81ED-4DB2-BD59-A6C34878D82A}">
                    <a16:rowId xmlns:a16="http://schemas.microsoft.com/office/drawing/2014/main" val="10006"/>
                  </a:ext>
                </a:extLst>
              </a:tr>
              <a:tr h="339308">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2015</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88 079,0</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124,4%</a:t>
                      </a:r>
                      <a:endParaRPr lang="ru-RU" sz="1400" dirty="0">
                        <a:solidFill>
                          <a:schemeClr val="tx1"/>
                        </a:solidFill>
                        <a:latin typeface="Times New Roman" panose="02020603050405020304" pitchFamily="18" charset="0"/>
                        <a:cs typeface="Times New Roman" panose="02020603050405020304" pitchFamily="18" charset="0"/>
                      </a:endParaRPr>
                    </a:p>
                  </a:txBody>
                  <a:tcPr marL="91451" marR="91451" marT="45731" marB="45731"/>
                </a:tc>
                <a:extLst>
                  <a:ext uri="{0D108BD9-81ED-4DB2-BD59-A6C34878D82A}">
                    <a16:rowId xmlns:a16="http://schemas.microsoft.com/office/drawing/2014/main" val="10007"/>
                  </a:ext>
                </a:extLst>
              </a:tr>
              <a:tr h="30522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2016</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95 567,0</a:t>
                      </a:r>
                      <a:endParaRPr lang="ru-RU" sz="1400" dirty="0">
                        <a:solidFill>
                          <a:schemeClr val="tx1"/>
                        </a:solidFill>
                        <a:latin typeface="Times New Roman" panose="02020603050405020304" pitchFamily="18" charset="0"/>
                        <a:cs typeface="Times New Roman" panose="02020603050405020304" pitchFamily="18" charset="0"/>
                      </a:endParaRP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108,5%</a:t>
                      </a:r>
                      <a:endParaRPr lang="ru-RU" sz="1400" dirty="0">
                        <a:solidFill>
                          <a:schemeClr val="tx1"/>
                        </a:solidFill>
                        <a:latin typeface="Times New Roman" panose="02020603050405020304" pitchFamily="18" charset="0"/>
                        <a:cs typeface="Times New Roman" panose="02020603050405020304" pitchFamily="18" charset="0"/>
                      </a:endParaRPr>
                    </a:p>
                  </a:txBody>
                  <a:tcPr marL="91451" marR="91451" marT="45731" marB="45731"/>
                </a:tc>
                <a:extLst>
                  <a:ext uri="{0D108BD9-81ED-4DB2-BD59-A6C34878D82A}">
                    <a16:rowId xmlns:a16="http://schemas.microsoft.com/office/drawing/2014/main" val="10008"/>
                  </a:ext>
                </a:extLst>
              </a:tr>
              <a:tr h="30522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2017</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87 685,0</a:t>
                      </a:r>
                      <a:endParaRPr lang="ru-RU" sz="1400" dirty="0">
                        <a:solidFill>
                          <a:schemeClr val="tx1"/>
                        </a:solidFill>
                        <a:latin typeface="Times New Roman" panose="02020603050405020304" pitchFamily="18" charset="0"/>
                        <a:cs typeface="Times New Roman" panose="02020603050405020304" pitchFamily="18" charset="0"/>
                      </a:endParaRP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91,6%</a:t>
                      </a:r>
                      <a:endParaRPr lang="ru-RU" sz="1400" dirty="0">
                        <a:solidFill>
                          <a:schemeClr val="tx1"/>
                        </a:solidFill>
                        <a:latin typeface="Times New Roman" panose="02020603050405020304" pitchFamily="18" charset="0"/>
                        <a:cs typeface="Times New Roman" panose="02020603050405020304" pitchFamily="18" charset="0"/>
                      </a:endParaRPr>
                    </a:p>
                  </a:txBody>
                  <a:tcPr marL="91451" marR="91451" marT="45731" marB="45731"/>
                </a:tc>
                <a:extLst>
                  <a:ext uri="{0D108BD9-81ED-4DB2-BD59-A6C34878D82A}">
                    <a16:rowId xmlns:a16="http://schemas.microsoft.com/office/drawing/2014/main" val="10009"/>
                  </a:ext>
                </a:extLst>
              </a:tr>
              <a:tr h="32264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2018</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84 938,0</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96,9%</a:t>
                      </a:r>
                      <a:endParaRPr lang="ru-RU" sz="1400" dirty="0">
                        <a:solidFill>
                          <a:schemeClr val="tx1"/>
                        </a:solidFill>
                        <a:latin typeface="Times New Roman" panose="02020603050405020304" pitchFamily="18" charset="0"/>
                        <a:cs typeface="Times New Roman" panose="02020603050405020304" pitchFamily="18" charset="0"/>
                      </a:endParaRPr>
                    </a:p>
                  </a:txBody>
                  <a:tcPr marL="91451" marR="91451" marT="45731" marB="45731"/>
                </a:tc>
                <a:extLst>
                  <a:ext uri="{0D108BD9-81ED-4DB2-BD59-A6C34878D82A}">
                    <a16:rowId xmlns:a16="http://schemas.microsoft.com/office/drawing/2014/main" val="10010"/>
                  </a:ext>
                </a:extLst>
              </a:tr>
              <a:tr h="339308">
                <a:tc>
                  <a:txBody>
                    <a:bodyPr/>
                    <a:lstStyle/>
                    <a:p>
                      <a:pPr algn="ctr"/>
                      <a:r>
                        <a:rPr lang="ru-RU" sz="1400" dirty="0">
                          <a:latin typeface="Times New Roman" panose="02020603050405020304" pitchFamily="18" charset="0"/>
                          <a:cs typeface="Times New Roman" panose="02020603050405020304" pitchFamily="18" charset="0"/>
                        </a:rPr>
                        <a:t>2019</a:t>
                      </a:r>
                      <a:endParaRPr lang="ru-RU" sz="1400" dirty="0">
                        <a:latin typeface="Times New Roman" panose="02020603050405020304" pitchFamily="18" charset="0"/>
                        <a:ea typeface="Verdana" pitchFamily="34" charset="0"/>
                        <a:cs typeface="Times New Roman" panose="02020603050405020304" pitchFamily="18" charset="0"/>
                      </a:endParaRPr>
                    </a:p>
                  </a:txBody>
                  <a:tcPr marL="91451" marR="91451" marT="45731" marB="45731"/>
                </a:tc>
                <a:tc>
                  <a:txBody>
                    <a:bodyPr/>
                    <a:lstStyle/>
                    <a:p>
                      <a:pPr algn="ctr"/>
                      <a:r>
                        <a:rPr lang="ru-RU" sz="1400" dirty="0">
                          <a:latin typeface="Times New Roman" panose="02020603050405020304" pitchFamily="18" charset="0"/>
                          <a:cs typeface="Times New Roman" panose="02020603050405020304" pitchFamily="18" charset="0"/>
                        </a:rPr>
                        <a:t>88 011,0</a:t>
                      </a:r>
                      <a:endParaRPr lang="ru-RU" sz="1400" dirty="0">
                        <a:latin typeface="Times New Roman" panose="02020603050405020304" pitchFamily="18" charset="0"/>
                        <a:ea typeface="Verdana" pitchFamily="34" charset="0"/>
                        <a:cs typeface="Times New Roman" panose="02020603050405020304" pitchFamily="18" charset="0"/>
                      </a:endParaRPr>
                    </a:p>
                  </a:txBody>
                  <a:tcPr marL="91451" marR="91451" marT="45731" marB="45731"/>
                </a:tc>
                <a:tc>
                  <a:txBody>
                    <a:bodyPr/>
                    <a:lstStyle/>
                    <a:p>
                      <a:pPr algn="ctr"/>
                      <a:r>
                        <a:rPr lang="ru-RU" sz="1400" dirty="0">
                          <a:latin typeface="Times New Roman" panose="02020603050405020304" pitchFamily="18" charset="0"/>
                          <a:cs typeface="Times New Roman" panose="02020603050405020304" pitchFamily="18" charset="0"/>
                        </a:rPr>
                        <a:t>103,6%</a:t>
                      </a:r>
                      <a:endParaRPr lang="ru-RU" sz="14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51" marR="91451" marT="45731" marB="45731"/>
                </a:tc>
                <a:extLst>
                  <a:ext uri="{0D108BD9-81ED-4DB2-BD59-A6C34878D82A}">
                    <a16:rowId xmlns:a16="http://schemas.microsoft.com/office/drawing/2014/main" val="10011"/>
                  </a:ext>
                </a:extLst>
              </a:tr>
              <a:tr h="321141">
                <a:tc>
                  <a:txBody>
                    <a:bodyPr/>
                    <a:lstStyle/>
                    <a:p>
                      <a:pPr algn="ctr"/>
                      <a:r>
                        <a:rPr lang="ru-RU" sz="1400" dirty="0">
                          <a:latin typeface="Times New Roman" panose="02020603050405020304" pitchFamily="18" charset="0"/>
                          <a:cs typeface="Times New Roman" panose="02020603050405020304" pitchFamily="18" charset="0"/>
                        </a:rPr>
                        <a:t>2020</a:t>
                      </a:r>
                      <a:endParaRPr lang="ru-RU" sz="1400" dirty="0">
                        <a:latin typeface="Times New Roman" panose="02020603050405020304" pitchFamily="18" charset="0"/>
                        <a:ea typeface="Verdana" pitchFamily="34" charset="0"/>
                        <a:cs typeface="Times New Roman" panose="02020603050405020304" pitchFamily="18" charset="0"/>
                      </a:endParaRPr>
                    </a:p>
                  </a:txBody>
                  <a:tcPr marL="91451" marR="91451" marT="45731" marB="45731"/>
                </a:tc>
                <a:tc>
                  <a:txBody>
                    <a:bodyPr/>
                    <a:lstStyle/>
                    <a:p>
                      <a:pPr algn="ctr"/>
                      <a:r>
                        <a:rPr lang="ru-RU" sz="1400" dirty="0">
                          <a:latin typeface="Times New Roman" panose="02020603050405020304" pitchFamily="18" charset="0"/>
                          <a:cs typeface="Times New Roman" panose="02020603050405020304" pitchFamily="18" charset="0"/>
                        </a:rPr>
                        <a:t>68 032,0</a:t>
                      </a:r>
                      <a:endParaRPr lang="ru-RU" sz="1400" dirty="0">
                        <a:latin typeface="Times New Roman" panose="02020603050405020304" pitchFamily="18" charset="0"/>
                        <a:ea typeface="Verdana" pitchFamily="34" charset="0"/>
                        <a:cs typeface="Times New Roman" panose="02020603050405020304" pitchFamily="18" charset="0"/>
                      </a:endParaRPr>
                    </a:p>
                  </a:txBody>
                  <a:tcPr marL="91451" marR="91451" marT="45731" marB="45731"/>
                </a:tc>
                <a:tc>
                  <a:txBody>
                    <a:bodyPr/>
                    <a:lstStyle/>
                    <a:p>
                      <a:pPr algn="ctr"/>
                      <a:r>
                        <a:rPr lang="ru-RU" sz="1400" dirty="0">
                          <a:latin typeface="Times New Roman" panose="02020603050405020304" pitchFamily="18" charset="0"/>
                          <a:cs typeface="Times New Roman" panose="02020603050405020304" pitchFamily="18" charset="0"/>
                        </a:rPr>
                        <a:t>77,3%</a:t>
                      </a:r>
                      <a:endParaRPr lang="ru-RU" sz="14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51" marR="91451" marT="45731" marB="45731"/>
                </a:tc>
                <a:extLst>
                  <a:ext uri="{0D108BD9-81ED-4DB2-BD59-A6C34878D82A}">
                    <a16:rowId xmlns:a16="http://schemas.microsoft.com/office/drawing/2014/main" val="10012"/>
                  </a:ext>
                </a:extLst>
              </a:tr>
              <a:tr h="321141">
                <a:tc>
                  <a:txBody>
                    <a:bodyPr/>
                    <a:lstStyle/>
                    <a:p>
                      <a:pPr algn="ctr"/>
                      <a:r>
                        <a:rPr lang="ru-RU" sz="1400" dirty="0">
                          <a:latin typeface="Times New Roman" panose="02020603050405020304" pitchFamily="18" charset="0"/>
                          <a:cs typeface="Times New Roman" panose="02020603050405020304" pitchFamily="18" charset="0"/>
                        </a:rPr>
                        <a:t>2021</a:t>
                      </a:r>
                      <a:endParaRPr lang="ru-RU" sz="1400" dirty="0">
                        <a:latin typeface="Times New Roman" panose="02020603050405020304" pitchFamily="18" charset="0"/>
                        <a:ea typeface="Verdana" pitchFamily="34" charset="0"/>
                        <a:cs typeface="Times New Roman" panose="02020603050405020304" pitchFamily="18" charset="0"/>
                      </a:endParaRPr>
                    </a:p>
                  </a:txBody>
                  <a:tcPr marL="91451" marR="91451" marT="45731" marB="45731"/>
                </a:tc>
                <a:tc>
                  <a:txBody>
                    <a:bodyPr/>
                    <a:lstStyle/>
                    <a:p>
                      <a:pPr algn="ctr"/>
                      <a:r>
                        <a:rPr lang="ru-RU" sz="1400" dirty="0">
                          <a:solidFill>
                            <a:schemeClr val="tx1"/>
                          </a:solidFill>
                          <a:latin typeface="Times New Roman" panose="02020603050405020304" pitchFamily="18" charset="0"/>
                          <a:cs typeface="Times New Roman" panose="02020603050405020304" pitchFamily="18" charset="0"/>
                        </a:rPr>
                        <a:t>55 990,0</a:t>
                      </a:r>
                      <a:endParaRPr lang="ru-RU" sz="14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51" marR="91451" marT="45731" marB="45731"/>
                </a:tc>
                <a:tc>
                  <a:txBody>
                    <a:bodyPr/>
                    <a:lstStyle/>
                    <a:p>
                      <a:pPr algn="ctr"/>
                      <a:r>
                        <a:rPr lang="ru-RU" sz="1400" dirty="0">
                          <a:solidFill>
                            <a:schemeClr val="tx1"/>
                          </a:solidFill>
                          <a:latin typeface="Times New Roman" panose="02020603050405020304" pitchFamily="18" charset="0"/>
                          <a:cs typeface="Times New Roman" panose="02020603050405020304" pitchFamily="18" charset="0"/>
                        </a:rPr>
                        <a:t>82,3%</a:t>
                      </a:r>
                      <a:endParaRPr lang="ru-RU" sz="14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51" marR="91451" marT="45731" marB="45731"/>
                </a:tc>
                <a:extLst>
                  <a:ext uri="{0D108BD9-81ED-4DB2-BD59-A6C34878D82A}">
                    <a16:rowId xmlns:a16="http://schemas.microsoft.com/office/drawing/2014/main" val="10013"/>
                  </a:ext>
                </a:extLst>
              </a:tr>
              <a:tr h="321141">
                <a:tc>
                  <a:txBody>
                    <a:bodyPr/>
                    <a:lstStyle/>
                    <a:p>
                      <a:pPr algn="ctr"/>
                      <a:r>
                        <a:rPr lang="ru-RU" sz="1400" dirty="0">
                          <a:latin typeface="Times New Roman" panose="02020603050405020304" pitchFamily="18" charset="0"/>
                          <a:cs typeface="Times New Roman" panose="02020603050405020304" pitchFamily="18" charset="0"/>
                        </a:rPr>
                        <a:t>2022</a:t>
                      </a:r>
                      <a:endParaRPr lang="ru-RU" sz="1400" dirty="0">
                        <a:latin typeface="Times New Roman" panose="02020603050405020304" pitchFamily="18" charset="0"/>
                        <a:ea typeface="Verdana" pitchFamily="34" charset="0"/>
                        <a:cs typeface="Times New Roman" panose="02020603050405020304" pitchFamily="18" charset="0"/>
                      </a:endParaRPr>
                    </a:p>
                  </a:txBody>
                  <a:tcPr marL="91451" marR="91451" marT="45731" marB="45731"/>
                </a:tc>
                <a:tc>
                  <a:txBody>
                    <a:bodyPr/>
                    <a:lstStyle/>
                    <a:p>
                      <a:pPr algn="ctr"/>
                      <a:r>
                        <a:rPr lang="ru-RU" sz="1400" dirty="0">
                          <a:solidFill>
                            <a:schemeClr val="tx1"/>
                          </a:solidFill>
                          <a:latin typeface="Times New Roman" panose="02020603050405020304" pitchFamily="18" charset="0"/>
                          <a:cs typeface="Times New Roman" panose="02020603050405020304" pitchFamily="18" charset="0"/>
                        </a:rPr>
                        <a:t>12 122,0</a:t>
                      </a:r>
                      <a:endParaRPr lang="ru-RU" sz="14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51" marR="91451" marT="45731" marB="45731"/>
                </a:tc>
                <a:tc>
                  <a:txBody>
                    <a:bodyPr/>
                    <a:lstStyle/>
                    <a:p>
                      <a:pPr algn="ctr"/>
                      <a:r>
                        <a:rPr lang="ru-RU" sz="1400" dirty="0">
                          <a:solidFill>
                            <a:schemeClr val="tx1"/>
                          </a:solidFill>
                          <a:latin typeface="Times New Roman" panose="02020603050405020304" pitchFamily="18" charset="0"/>
                          <a:cs typeface="Times New Roman" panose="02020603050405020304" pitchFamily="18" charset="0"/>
                        </a:rPr>
                        <a:t>21,6%</a:t>
                      </a:r>
                      <a:endParaRPr lang="ru-RU" sz="14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51" marR="91451" marT="45731" marB="45731"/>
                </a:tc>
                <a:extLst>
                  <a:ext uri="{0D108BD9-81ED-4DB2-BD59-A6C34878D82A}">
                    <a16:rowId xmlns:a16="http://schemas.microsoft.com/office/drawing/2014/main" val="10014"/>
                  </a:ext>
                </a:extLst>
              </a:tr>
              <a:tr h="321141">
                <a:tc>
                  <a:txBody>
                    <a:bodyPr/>
                    <a:lstStyle/>
                    <a:p>
                      <a:pPr algn="ctr"/>
                      <a:r>
                        <a:rPr lang="ru-RU" sz="1400" dirty="0">
                          <a:latin typeface="Times New Roman" panose="02020603050405020304" pitchFamily="18" charset="0"/>
                          <a:cs typeface="Times New Roman" panose="02020603050405020304" pitchFamily="18" charset="0"/>
                        </a:rPr>
                        <a:t>2023</a:t>
                      </a:r>
                      <a:endParaRPr lang="ru-RU" sz="1400" dirty="0">
                        <a:latin typeface="Times New Roman" panose="02020603050405020304" pitchFamily="18" charset="0"/>
                        <a:ea typeface="Verdana" pitchFamily="34" charset="0"/>
                        <a:cs typeface="Times New Roman" panose="02020603050405020304" pitchFamily="18" charset="0"/>
                      </a:endParaRPr>
                    </a:p>
                  </a:txBody>
                  <a:tcPr marL="91451" marR="91451" marT="45731" marB="45731"/>
                </a:tc>
                <a:tc>
                  <a:txBody>
                    <a:bodyPr/>
                    <a:lstStyle/>
                    <a:p>
                      <a:pPr algn="ctr"/>
                      <a:r>
                        <a:rPr lang="ru-RU" sz="1400" dirty="0">
                          <a:latin typeface="Times New Roman" panose="02020603050405020304" pitchFamily="18" charset="0"/>
                          <a:ea typeface="Verdana" pitchFamily="34" charset="0"/>
                          <a:cs typeface="Times New Roman" panose="02020603050405020304" pitchFamily="18" charset="0"/>
                        </a:rPr>
                        <a:t>2 037,0</a:t>
                      </a:r>
                    </a:p>
                  </a:txBody>
                  <a:tcPr marL="91451" marR="91451" marT="45731" marB="45731"/>
                </a:tc>
                <a:tc>
                  <a:txBody>
                    <a:bodyPr/>
                    <a:lstStyle/>
                    <a:p>
                      <a:pPr algn="ctr"/>
                      <a:r>
                        <a:rPr lang="ru-RU" sz="1400" dirty="0">
                          <a:solidFill>
                            <a:schemeClr val="tx1"/>
                          </a:solidFill>
                          <a:latin typeface="Times New Roman" panose="02020603050405020304" pitchFamily="18" charset="0"/>
                          <a:ea typeface="Verdana" pitchFamily="34" charset="0"/>
                          <a:cs typeface="Times New Roman" panose="02020603050405020304" pitchFamily="18" charset="0"/>
                        </a:rPr>
                        <a:t>16,8%</a:t>
                      </a:r>
                    </a:p>
                  </a:txBody>
                  <a:tcPr marL="91451" marR="91451" marT="45731" marB="45731"/>
                </a:tc>
                <a:extLst>
                  <a:ext uri="{0D108BD9-81ED-4DB2-BD59-A6C34878D82A}">
                    <a16:rowId xmlns:a16="http://schemas.microsoft.com/office/drawing/2014/main" val="888102630"/>
                  </a:ext>
                </a:extLst>
              </a:tr>
            </a:tbl>
          </a:graphicData>
        </a:graphic>
      </p:graphicFrame>
      <p:sp>
        <p:nvSpPr>
          <p:cNvPr id="24649" name="Прямоугольник 3"/>
          <p:cNvSpPr>
            <a:spLocks noChangeArrowheads="1"/>
          </p:cNvSpPr>
          <p:nvPr/>
        </p:nvSpPr>
        <p:spPr bwMode="auto">
          <a:xfrm>
            <a:off x="8245998" y="898820"/>
            <a:ext cx="898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latinLnBrk="0">
              <a:spcBef>
                <a:spcPct val="0"/>
              </a:spcBef>
              <a:spcAft>
                <a:spcPct val="0"/>
              </a:spcAft>
            </a:pPr>
            <a:r>
              <a:rPr lang="ru-RU" sz="1000" dirty="0">
                <a:solidFill>
                  <a:srgbClr val="000000"/>
                </a:solidFill>
                <a:latin typeface="Arial" pitchFamily="34" charset="0"/>
              </a:rPr>
              <a:t>тыс. рублей</a:t>
            </a:r>
          </a:p>
        </p:txBody>
      </p:sp>
      <p:sp>
        <p:nvSpPr>
          <p:cNvPr id="5" name="Прямоугольник 4"/>
          <p:cNvSpPr/>
          <p:nvPr/>
        </p:nvSpPr>
        <p:spPr bwMode="auto">
          <a:xfrm>
            <a:off x="-828600" y="253877"/>
            <a:ext cx="10153128"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4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Информация об</a:t>
            </a:r>
            <a:r>
              <a:rPr kumimoji="0" lang="ru-RU" sz="2400" b="1" i="1" u="none" strike="noStrike" kern="0" cap="none" spc="0" normalizeH="0" noProof="0" dirty="0">
                <a:ln/>
                <a:solidFill>
                  <a:srgbClr val="EEECE1">
                    <a:lumMod val="50000"/>
                  </a:srgbClr>
                </a:solidFill>
                <a:effectLst/>
                <a:uLnTx/>
                <a:uFillTx/>
                <a:latin typeface="Times New Roman" pitchFamily="18" charset="0"/>
                <a:ea typeface="+mn-ea"/>
                <a:cs typeface="Times New Roman" pitchFamily="18" charset="0"/>
              </a:rPr>
              <a:t> объеме дотаций на выравнивание бюджетной обеспеченности бюджету Соболевского муниципального района Камчатского края с 2009 года</a:t>
            </a:r>
            <a:endParaRPr kumimoji="0" lang="ru-RU" sz="24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55192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585312709"/>
              </p:ext>
            </p:extLst>
          </p:nvPr>
        </p:nvGraphicFramePr>
        <p:xfrm>
          <a:off x="107950" y="843348"/>
          <a:ext cx="8928099" cy="5858552"/>
        </p:xfrm>
        <a:graphic>
          <a:graphicData uri="http://schemas.openxmlformats.org/drawingml/2006/table">
            <a:tbl>
              <a:tblPr firstRow="1" bandRow="1">
                <a:tableStyleId>{B301B821-A1FF-4177-AEE7-76D212191A09}</a:tableStyleId>
              </a:tblPr>
              <a:tblGrid>
                <a:gridCol w="2893196">
                  <a:extLst>
                    <a:ext uri="{9D8B030D-6E8A-4147-A177-3AD203B41FA5}">
                      <a16:colId xmlns:a16="http://schemas.microsoft.com/office/drawing/2014/main" val="20000"/>
                    </a:ext>
                  </a:extLst>
                </a:gridCol>
                <a:gridCol w="3141708">
                  <a:extLst>
                    <a:ext uri="{9D8B030D-6E8A-4147-A177-3AD203B41FA5}">
                      <a16:colId xmlns:a16="http://schemas.microsoft.com/office/drawing/2014/main" val="20001"/>
                    </a:ext>
                  </a:extLst>
                </a:gridCol>
                <a:gridCol w="2893195">
                  <a:extLst>
                    <a:ext uri="{9D8B030D-6E8A-4147-A177-3AD203B41FA5}">
                      <a16:colId xmlns:a16="http://schemas.microsoft.com/office/drawing/2014/main" val="20002"/>
                    </a:ext>
                  </a:extLst>
                </a:gridCol>
              </a:tblGrid>
              <a:tr h="682321">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a:ln>
                            <a:noFill/>
                          </a:ln>
                          <a:effectLst/>
                          <a:uLnTx/>
                          <a:uFillTx/>
                        </a:rPr>
                        <a:t>Год</a:t>
                      </a:r>
                      <a:endParaRPr kumimoji="0" lang="ru-RU" sz="12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31" marR="91431" marT="45726" marB="45726"/>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a:ln>
                            <a:noFill/>
                          </a:ln>
                          <a:effectLst/>
                          <a:uLnTx/>
                          <a:uFillTx/>
                        </a:rPr>
                        <a:t>Объем  налоговых и неналоговых доходов, тыс. рублей</a:t>
                      </a:r>
                      <a:endParaRPr kumimoji="0" lang="ru-RU" sz="12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31" marR="91431" marT="45726" marB="45726"/>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a:ln>
                            <a:noFill/>
                          </a:ln>
                          <a:effectLst/>
                          <a:uLnTx/>
                          <a:uFillTx/>
                        </a:rPr>
                        <a:t>Отношение к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a:ln>
                            <a:noFill/>
                          </a:ln>
                          <a:effectLst/>
                          <a:uLnTx/>
                          <a:uFillTx/>
                        </a:rPr>
                        <a:t>предыдущему году, %</a:t>
                      </a:r>
                      <a:endParaRPr kumimoji="0" lang="ru-RU" sz="12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31" marR="91431" marT="45726" marB="45726"/>
                </a:tc>
                <a:extLst>
                  <a:ext uri="{0D108BD9-81ED-4DB2-BD59-A6C34878D82A}">
                    <a16:rowId xmlns:a16="http://schemas.microsoft.com/office/drawing/2014/main" val="10000"/>
                  </a:ext>
                </a:extLst>
              </a:tr>
              <a:tr h="2936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2009</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45 938,7</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300" dirty="0">
                        <a:latin typeface="Times New Roman" panose="02020603050405020304" pitchFamily="18" charset="0"/>
                        <a:cs typeface="Times New Roman" panose="02020603050405020304" pitchFamily="18" charset="0"/>
                      </a:endParaRPr>
                    </a:p>
                  </a:txBody>
                  <a:tcPr marL="91431" marR="91431" marT="45726" marB="45726"/>
                </a:tc>
                <a:extLst>
                  <a:ext uri="{0D108BD9-81ED-4DB2-BD59-A6C34878D82A}">
                    <a16:rowId xmlns:a16="http://schemas.microsoft.com/office/drawing/2014/main" val="10001"/>
                  </a:ext>
                </a:extLst>
              </a:tr>
              <a:tr h="2936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2010</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71 320,1</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155,3%</a:t>
                      </a:r>
                    </a:p>
                  </a:txBody>
                  <a:tcPr marL="91431" marR="91431" marT="45726" marB="45726"/>
                </a:tc>
                <a:extLst>
                  <a:ext uri="{0D108BD9-81ED-4DB2-BD59-A6C34878D82A}">
                    <a16:rowId xmlns:a16="http://schemas.microsoft.com/office/drawing/2014/main" val="10002"/>
                  </a:ext>
                </a:extLst>
              </a:tr>
              <a:tr h="2936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2011</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81 559,8</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114,4%</a:t>
                      </a:r>
                    </a:p>
                  </a:txBody>
                  <a:tcPr marL="91431" marR="91431" marT="45726" marB="45726"/>
                </a:tc>
                <a:extLst>
                  <a:ext uri="{0D108BD9-81ED-4DB2-BD59-A6C34878D82A}">
                    <a16:rowId xmlns:a16="http://schemas.microsoft.com/office/drawing/2014/main" val="10003"/>
                  </a:ext>
                </a:extLst>
              </a:tr>
              <a:tr h="2936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2012</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60 304,8</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73,9%</a:t>
                      </a:r>
                    </a:p>
                  </a:txBody>
                  <a:tcPr marL="91431" marR="91431" marT="45726" marB="45726"/>
                </a:tc>
                <a:extLst>
                  <a:ext uri="{0D108BD9-81ED-4DB2-BD59-A6C34878D82A}">
                    <a16:rowId xmlns:a16="http://schemas.microsoft.com/office/drawing/2014/main" val="10004"/>
                  </a:ext>
                </a:extLst>
              </a:tr>
              <a:tr h="2936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2013</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63 041,3</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104,5%</a:t>
                      </a:r>
                    </a:p>
                  </a:txBody>
                  <a:tcPr marL="91431" marR="91431" marT="45726" marB="45726"/>
                </a:tc>
                <a:extLst>
                  <a:ext uri="{0D108BD9-81ED-4DB2-BD59-A6C34878D82A}">
                    <a16:rowId xmlns:a16="http://schemas.microsoft.com/office/drawing/2014/main" val="10005"/>
                  </a:ext>
                </a:extLst>
              </a:tr>
              <a:tr h="2936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2014</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58 602,4</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93,0%</a:t>
                      </a:r>
                    </a:p>
                  </a:txBody>
                  <a:tcPr marL="91431" marR="91431" marT="45726" marB="45726"/>
                </a:tc>
                <a:extLst>
                  <a:ext uri="{0D108BD9-81ED-4DB2-BD59-A6C34878D82A}">
                    <a16:rowId xmlns:a16="http://schemas.microsoft.com/office/drawing/2014/main" val="10006"/>
                  </a:ext>
                </a:extLst>
              </a:tr>
              <a:tr h="2936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2015</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57 838,1</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99,3%</a:t>
                      </a:r>
                    </a:p>
                  </a:txBody>
                  <a:tcPr marL="91431" marR="91431" marT="45726" marB="45726"/>
                </a:tc>
                <a:extLst>
                  <a:ext uri="{0D108BD9-81ED-4DB2-BD59-A6C34878D82A}">
                    <a16:rowId xmlns:a16="http://schemas.microsoft.com/office/drawing/2014/main" val="10007"/>
                  </a:ext>
                </a:extLst>
              </a:tr>
              <a:tr h="2936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2016</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68 802,5</a:t>
                      </a:r>
                      <a:endParaRPr lang="ru-RU" sz="1300" dirty="0">
                        <a:solidFill>
                          <a:schemeClr val="tx1"/>
                        </a:solidFill>
                        <a:latin typeface="Times New Roman" panose="02020603050405020304" pitchFamily="18" charset="0"/>
                        <a:cs typeface="Times New Roman" panose="02020603050405020304" pitchFamily="18" charset="0"/>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119%</a:t>
                      </a:r>
                      <a:endParaRPr lang="ru-RU" sz="1300" dirty="0">
                        <a:solidFill>
                          <a:schemeClr val="tx1"/>
                        </a:solidFill>
                        <a:latin typeface="Times New Roman" panose="02020603050405020304" pitchFamily="18" charset="0"/>
                        <a:cs typeface="Times New Roman" panose="02020603050405020304" pitchFamily="18" charset="0"/>
                      </a:endParaRPr>
                    </a:p>
                  </a:txBody>
                  <a:tcPr marL="91431" marR="91431" marT="45726" marB="45726"/>
                </a:tc>
                <a:extLst>
                  <a:ext uri="{0D108BD9-81ED-4DB2-BD59-A6C34878D82A}">
                    <a16:rowId xmlns:a16="http://schemas.microsoft.com/office/drawing/2014/main" val="10008"/>
                  </a:ext>
                </a:extLst>
              </a:tr>
              <a:tr h="2936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2017</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263 535,9</a:t>
                      </a:r>
                      <a:endParaRPr lang="ru-RU" sz="1300" dirty="0">
                        <a:solidFill>
                          <a:schemeClr val="tx1"/>
                        </a:solidFill>
                        <a:latin typeface="Times New Roman" panose="02020603050405020304" pitchFamily="18" charset="0"/>
                        <a:cs typeface="Times New Roman" panose="02020603050405020304" pitchFamily="18" charset="0"/>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св. 200%</a:t>
                      </a:r>
                      <a:endParaRPr lang="ru-RU" sz="1300" dirty="0">
                        <a:solidFill>
                          <a:schemeClr val="tx1"/>
                        </a:solidFill>
                        <a:latin typeface="Times New Roman" panose="02020603050405020304" pitchFamily="18" charset="0"/>
                        <a:cs typeface="Times New Roman" panose="02020603050405020304" pitchFamily="18" charset="0"/>
                      </a:endParaRPr>
                    </a:p>
                  </a:txBody>
                  <a:tcPr marL="91431" marR="91431" marT="45726" marB="45726"/>
                </a:tc>
                <a:extLst>
                  <a:ext uri="{0D108BD9-81ED-4DB2-BD59-A6C34878D82A}">
                    <a16:rowId xmlns:a16="http://schemas.microsoft.com/office/drawing/2014/main" val="10009"/>
                  </a:ext>
                </a:extLst>
              </a:tr>
              <a:tr h="2936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2018</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269 537,9</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102,3%</a:t>
                      </a:r>
                      <a:endParaRPr lang="ru-RU" sz="1300" dirty="0">
                        <a:solidFill>
                          <a:schemeClr val="tx1"/>
                        </a:solidFill>
                        <a:latin typeface="Times New Roman" panose="02020603050405020304" pitchFamily="18" charset="0"/>
                        <a:cs typeface="Times New Roman" panose="02020603050405020304" pitchFamily="18" charset="0"/>
                      </a:endParaRPr>
                    </a:p>
                  </a:txBody>
                  <a:tcPr marL="91431" marR="91431" marT="45726" marB="45726"/>
                </a:tc>
                <a:extLst>
                  <a:ext uri="{0D108BD9-81ED-4DB2-BD59-A6C34878D82A}">
                    <a16:rowId xmlns:a16="http://schemas.microsoft.com/office/drawing/2014/main" val="10010"/>
                  </a:ext>
                </a:extLst>
              </a:tr>
              <a:tr h="2936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2019</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320 540,9</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118,9%</a:t>
                      </a:r>
                    </a:p>
                  </a:txBody>
                  <a:tcPr marL="91431" marR="91431" marT="45726" marB="45726"/>
                </a:tc>
                <a:extLst>
                  <a:ext uri="{0D108BD9-81ED-4DB2-BD59-A6C34878D82A}">
                    <a16:rowId xmlns:a16="http://schemas.microsoft.com/office/drawing/2014/main" val="10011"/>
                  </a:ext>
                </a:extLst>
              </a:tr>
              <a:tr h="2936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2020 </a:t>
                      </a:r>
                      <a:endParaRPr lang="ru-RU" sz="1300" dirty="0">
                        <a:solidFill>
                          <a:srgbClr val="FF0000"/>
                        </a:solidFill>
                        <a:latin typeface="Times New Roman" panose="02020603050405020304" pitchFamily="18" charset="0"/>
                        <a:cs typeface="Times New Roman" panose="02020603050405020304" pitchFamily="18" charset="0"/>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366 527,1</a:t>
                      </a:r>
                      <a:endParaRPr lang="ru-RU" sz="1300" dirty="0">
                        <a:solidFill>
                          <a:schemeClr val="tx1"/>
                        </a:solidFill>
                        <a:latin typeface="Times New Roman" panose="02020603050405020304" pitchFamily="18" charset="0"/>
                        <a:cs typeface="Times New Roman" panose="02020603050405020304" pitchFamily="18" charset="0"/>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114,3%</a:t>
                      </a:r>
                      <a:endParaRPr lang="ru-RU" sz="1300" dirty="0">
                        <a:solidFill>
                          <a:schemeClr val="tx1"/>
                        </a:solidFill>
                        <a:latin typeface="Times New Roman" panose="02020603050405020304" pitchFamily="18" charset="0"/>
                        <a:cs typeface="Times New Roman" panose="02020603050405020304" pitchFamily="18" charset="0"/>
                      </a:endParaRPr>
                    </a:p>
                  </a:txBody>
                  <a:tcPr marL="91431" marR="91431" marT="45726" marB="45726"/>
                </a:tc>
                <a:extLst>
                  <a:ext uri="{0D108BD9-81ED-4DB2-BD59-A6C34878D82A}">
                    <a16:rowId xmlns:a16="http://schemas.microsoft.com/office/drawing/2014/main" val="10012"/>
                  </a:ext>
                </a:extLst>
              </a:tr>
              <a:tr h="293662">
                <a:tc>
                  <a:txBody>
                    <a:bodyPr/>
                    <a:lstStyle/>
                    <a:p>
                      <a:pPr algn="ctr"/>
                      <a:r>
                        <a:rPr lang="ru-RU" sz="1300" dirty="0">
                          <a:latin typeface="Times New Roman" panose="02020603050405020304" pitchFamily="18" charset="0"/>
                          <a:cs typeface="Times New Roman" panose="02020603050405020304" pitchFamily="18" charset="0"/>
                        </a:rPr>
                        <a:t>2021</a:t>
                      </a:r>
                      <a:endParaRPr lang="ru-RU" sz="1300" dirty="0">
                        <a:solidFill>
                          <a:srgbClr val="FF0000"/>
                        </a:solidFill>
                        <a:latin typeface="Times New Roman" panose="02020603050405020304" pitchFamily="18" charset="0"/>
                        <a:ea typeface="Verdana" pitchFamily="34" charset="0"/>
                        <a:cs typeface="Times New Roman" panose="02020603050405020304" pitchFamily="18" charset="0"/>
                      </a:endParaRPr>
                    </a:p>
                  </a:txBody>
                  <a:tcPr marL="91431" marR="91431" marT="45726" marB="45726"/>
                </a:tc>
                <a:tc>
                  <a:txBody>
                    <a:bodyPr/>
                    <a:lstStyle/>
                    <a:p>
                      <a:pPr algn="ctr"/>
                      <a:r>
                        <a:rPr lang="ru-RU" sz="1300" dirty="0">
                          <a:solidFill>
                            <a:schemeClr val="tx1"/>
                          </a:solidFill>
                          <a:latin typeface="Times New Roman" panose="02020603050405020304" pitchFamily="18" charset="0"/>
                          <a:cs typeface="Times New Roman" panose="02020603050405020304" pitchFamily="18" charset="0"/>
                        </a:rPr>
                        <a:t>605 517,8</a:t>
                      </a:r>
                      <a:endParaRPr lang="ru-RU" sz="13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31" marR="91431" marT="45726" marB="45726"/>
                </a:tc>
                <a:tc>
                  <a:txBody>
                    <a:bodyPr/>
                    <a:lstStyle/>
                    <a:p>
                      <a:pPr algn="ctr"/>
                      <a:r>
                        <a:rPr lang="ru-RU" sz="1300" dirty="0">
                          <a:solidFill>
                            <a:schemeClr val="tx1"/>
                          </a:solidFill>
                          <a:latin typeface="Times New Roman" panose="02020603050405020304" pitchFamily="18" charset="0"/>
                          <a:cs typeface="Times New Roman" panose="02020603050405020304" pitchFamily="18" charset="0"/>
                        </a:rPr>
                        <a:t>165,2%</a:t>
                      </a:r>
                      <a:endParaRPr lang="ru-RU" sz="13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31" marR="91431" marT="45726" marB="45726"/>
                </a:tc>
                <a:extLst>
                  <a:ext uri="{0D108BD9-81ED-4DB2-BD59-A6C34878D82A}">
                    <a16:rowId xmlns:a16="http://schemas.microsoft.com/office/drawing/2014/main" val="10013"/>
                  </a:ext>
                </a:extLst>
              </a:tr>
              <a:tr h="293662">
                <a:tc>
                  <a:txBody>
                    <a:bodyPr/>
                    <a:lstStyle/>
                    <a:p>
                      <a:pPr algn="ctr"/>
                      <a:r>
                        <a:rPr lang="ru-RU" sz="1300" dirty="0">
                          <a:latin typeface="Times New Roman" panose="02020603050405020304" pitchFamily="18" charset="0"/>
                          <a:cs typeface="Times New Roman" panose="02020603050405020304" pitchFamily="18" charset="0"/>
                        </a:rPr>
                        <a:t>2022</a:t>
                      </a:r>
                      <a:endParaRPr lang="ru-RU" sz="1300" dirty="0">
                        <a:solidFill>
                          <a:srgbClr val="FF0000"/>
                        </a:solidFill>
                        <a:latin typeface="Times New Roman" panose="02020603050405020304" pitchFamily="18" charset="0"/>
                        <a:ea typeface="Verdana" pitchFamily="34" charset="0"/>
                        <a:cs typeface="Times New Roman" panose="02020603050405020304" pitchFamily="18" charset="0"/>
                      </a:endParaRPr>
                    </a:p>
                  </a:txBody>
                  <a:tcPr marL="91431" marR="91431" marT="45726" marB="45726"/>
                </a:tc>
                <a:tc>
                  <a:txBody>
                    <a:bodyPr/>
                    <a:lstStyle/>
                    <a:p>
                      <a:pPr algn="ctr"/>
                      <a:r>
                        <a:rPr lang="ru-RU" sz="1300" dirty="0">
                          <a:solidFill>
                            <a:schemeClr val="tx1"/>
                          </a:solidFill>
                          <a:latin typeface="Times New Roman" panose="02020603050405020304" pitchFamily="18" charset="0"/>
                          <a:cs typeface="Times New Roman" panose="02020603050405020304" pitchFamily="18" charset="0"/>
                        </a:rPr>
                        <a:t>736 040,9</a:t>
                      </a:r>
                      <a:endParaRPr lang="ru-RU" sz="13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31" marR="91431" marT="45726" marB="45726"/>
                </a:tc>
                <a:tc>
                  <a:txBody>
                    <a:bodyPr/>
                    <a:lstStyle/>
                    <a:p>
                      <a:pPr algn="ctr"/>
                      <a:r>
                        <a:rPr lang="ru-RU" sz="1300" dirty="0">
                          <a:solidFill>
                            <a:schemeClr val="tx1"/>
                          </a:solidFill>
                          <a:latin typeface="Times New Roman" panose="02020603050405020304" pitchFamily="18" charset="0"/>
                          <a:cs typeface="Times New Roman" panose="02020603050405020304" pitchFamily="18" charset="0"/>
                        </a:rPr>
                        <a:t>121,5%</a:t>
                      </a:r>
                      <a:endParaRPr lang="ru-RU" sz="13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31" marR="91431" marT="45726" marB="45726"/>
                </a:tc>
                <a:extLst>
                  <a:ext uri="{0D108BD9-81ED-4DB2-BD59-A6C34878D82A}">
                    <a16:rowId xmlns:a16="http://schemas.microsoft.com/office/drawing/2014/main" val="10014"/>
                  </a:ext>
                </a:extLst>
              </a:tr>
              <a:tr h="346352">
                <a:tc>
                  <a:txBody>
                    <a:bodyPr/>
                    <a:lstStyle/>
                    <a:p>
                      <a:pPr algn="ctr"/>
                      <a:r>
                        <a:rPr lang="ru-RU" sz="1300" dirty="0">
                          <a:latin typeface="Times New Roman" panose="02020603050405020304" pitchFamily="18" charset="0"/>
                          <a:cs typeface="Times New Roman" panose="02020603050405020304" pitchFamily="18" charset="0"/>
                        </a:rPr>
                        <a:t>2023</a:t>
                      </a:r>
                      <a:endParaRPr lang="ru-RU" sz="13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31" marR="91431" marT="45726" marB="45726"/>
                </a:tc>
                <a:tc>
                  <a:txBody>
                    <a:bodyPr/>
                    <a:lstStyle/>
                    <a:p>
                      <a:pPr algn="ctr"/>
                      <a:r>
                        <a:rPr lang="ru-RU" sz="1300" dirty="0">
                          <a:solidFill>
                            <a:schemeClr val="tx1"/>
                          </a:solidFill>
                          <a:latin typeface="Times New Roman" panose="02020603050405020304" pitchFamily="18" charset="0"/>
                          <a:cs typeface="Times New Roman" panose="02020603050405020304" pitchFamily="18" charset="0"/>
                        </a:rPr>
                        <a:t>774 484,9</a:t>
                      </a:r>
                      <a:endParaRPr lang="ru-RU" sz="13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31" marR="91431" marT="45726" marB="45726"/>
                </a:tc>
                <a:tc>
                  <a:txBody>
                    <a:bodyPr/>
                    <a:lstStyle/>
                    <a:p>
                      <a:pPr algn="ctr"/>
                      <a:r>
                        <a:rPr lang="ru-RU" sz="1300" dirty="0">
                          <a:solidFill>
                            <a:schemeClr val="tx1"/>
                          </a:solidFill>
                          <a:latin typeface="Times New Roman" panose="02020603050405020304" pitchFamily="18" charset="0"/>
                          <a:cs typeface="Times New Roman" panose="02020603050405020304" pitchFamily="18" charset="0"/>
                        </a:rPr>
                        <a:t>105,2%</a:t>
                      </a:r>
                      <a:endParaRPr lang="ru-RU" sz="13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31" marR="91431" marT="45726" marB="45726"/>
                </a:tc>
                <a:extLst>
                  <a:ext uri="{0D108BD9-81ED-4DB2-BD59-A6C34878D82A}">
                    <a16:rowId xmlns:a16="http://schemas.microsoft.com/office/drawing/2014/main" val="10015"/>
                  </a:ext>
                </a:extLst>
              </a:tr>
              <a:tr h="346352">
                <a:tc>
                  <a:txBody>
                    <a:bodyPr/>
                    <a:lstStyle/>
                    <a:p>
                      <a:pPr algn="ctr"/>
                      <a:r>
                        <a:rPr lang="ru-RU" sz="1300" dirty="0">
                          <a:latin typeface="Times New Roman" panose="02020603050405020304" pitchFamily="18" charset="0"/>
                          <a:cs typeface="Times New Roman" panose="02020603050405020304" pitchFamily="18" charset="0"/>
                        </a:rPr>
                        <a:t>2024</a:t>
                      </a:r>
                      <a:endParaRPr lang="ru-RU" sz="13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31" marR="91431" marT="45726" marB="45726"/>
                </a:tc>
                <a:tc>
                  <a:txBody>
                    <a:bodyPr/>
                    <a:lstStyle/>
                    <a:p>
                      <a:pPr algn="ctr"/>
                      <a:r>
                        <a:rPr lang="ru-RU" sz="1300" dirty="0">
                          <a:solidFill>
                            <a:schemeClr val="tx1"/>
                          </a:solidFill>
                          <a:latin typeface="Times New Roman" panose="02020603050405020304" pitchFamily="18" charset="0"/>
                          <a:ea typeface="Verdana" pitchFamily="34" charset="0"/>
                          <a:cs typeface="Times New Roman" panose="02020603050405020304" pitchFamily="18" charset="0"/>
                        </a:rPr>
                        <a:t>797 326,7</a:t>
                      </a:r>
                    </a:p>
                  </a:txBody>
                  <a:tcPr marL="91431" marR="91431" marT="45726" marB="45726"/>
                </a:tc>
                <a:tc>
                  <a:txBody>
                    <a:bodyPr/>
                    <a:lstStyle/>
                    <a:p>
                      <a:pPr algn="ctr"/>
                      <a:r>
                        <a:rPr lang="ru-RU" sz="1300" dirty="0">
                          <a:solidFill>
                            <a:schemeClr val="tx1"/>
                          </a:solidFill>
                          <a:latin typeface="Times New Roman" panose="02020603050405020304" pitchFamily="18" charset="0"/>
                          <a:ea typeface="Verdana" pitchFamily="34" charset="0"/>
                          <a:cs typeface="Times New Roman" panose="02020603050405020304" pitchFamily="18" charset="0"/>
                        </a:rPr>
                        <a:t>103%</a:t>
                      </a:r>
                    </a:p>
                  </a:txBody>
                  <a:tcPr marL="91431" marR="91431" marT="45726" marB="45726"/>
                </a:tc>
                <a:extLst>
                  <a:ext uri="{0D108BD9-81ED-4DB2-BD59-A6C34878D82A}">
                    <a16:rowId xmlns:a16="http://schemas.microsoft.com/office/drawing/2014/main" val="1033507408"/>
                  </a:ext>
                </a:extLst>
              </a:tr>
              <a:tr h="346352">
                <a:tc>
                  <a:txBody>
                    <a:bodyPr/>
                    <a:lstStyle/>
                    <a:p>
                      <a:pPr algn="ctr"/>
                      <a:r>
                        <a:rPr lang="ru-RU" sz="1300" dirty="0">
                          <a:latin typeface="Times New Roman" panose="02020603050405020304" pitchFamily="18" charset="0"/>
                          <a:cs typeface="Times New Roman" panose="02020603050405020304" pitchFamily="18" charset="0"/>
                        </a:rPr>
                        <a:t>2025</a:t>
                      </a:r>
                      <a:endParaRPr lang="ru-RU" sz="13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31" marR="91431" marT="45726" marB="45726"/>
                </a:tc>
                <a:tc>
                  <a:txBody>
                    <a:bodyPr/>
                    <a:lstStyle/>
                    <a:p>
                      <a:pPr algn="ctr"/>
                      <a:r>
                        <a:rPr lang="ru-RU" sz="1300" dirty="0">
                          <a:solidFill>
                            <a:schemeClr val="tx1"/>
                          </a:solidFill>
                          <a:latin typeface="Times New Roman" panose="02020603050405020304" pitchFamily="18" charset="0"/>
                          <a:ea typeface="Verdana" pitchFamily="34" charset="0"/>
                          <a:cs typeface="Times New Roman" panose="02020603050405020304" pitchFamily="18" charset="0"/>
                        </a:rPr>
                        <a:t>819 947,2</a:t>
                      </a:r>
                    </a:p>
                  </a:txBody>
                  <a:tcPr marL="91431" marR="91431" marT="45726" marB="45726"/>
                </a:tc>
                <a:tc>
                  <a:txBody>
                    <a:bodyPr/>
                    <a:lstStyle/>
                    <a:p>
                      <a:pPr algn="ctr"/>
                      <a:r>
                        <a:rPr lang="ru-RU" sz="1300" dirty="0">
                          <a:solidFill>
                            <a:schemeClr val="tx1"/>
                          </a:solidFill>
                          <a:latin typeface="Times New Roman" panose="02020603050405020304" pitchFamily="18" charset="0"/>
                          <a:ea typeface="Verdana" pitchFamily="34" charset="0"/>
                          <a:cs typeface="Times New Roman" panose="02020603050405020304" pitchFamily="18" charset="0"/>
                        </a:rPr>
                        <a:t>102,8%</a:t>
                      </a:r>
                    </a:p>
                  </a:txBody>
                  <a:tcPr marL="91431" marR="91431" marT="45726" marB="45726"/>
                </a:tc>
                <a:extLst>
                  <a:ext uri="{0D108BD9-81ED-4DB2-BD59-A6C34878D82A}">
                    <a16:rowId xmlns:a16="http://schemas.microsoft.com/office/drawing/2014/main" val="1434913288"/>
                  </a:ext>
                </a:extLst>
              </a:tr>
            </a:tbl>
          </a:graphicData>
        </a:graphic>
      </p:graphicFrame>
      <p:sp>
        <p:nvSpPr>
          <p:cNvPr id="5" name="Прямоугольник 4"/>
          <p:cNvSpPr/>
          <p:nvPr/>
        </p:nvSpPr>
        <p:spPr>
          <a:xfrm>
            <a:off x="8234997" y="646998"/>
            <a:ext cx="825867" cy="230832"/>
          </a:xfrm>
          <a:prstGeom prst="rect">
            <a:avLst/>
          </a:prstGeom>
          <a:noFill/>
        </p:spPr>
        <p:txBody>
          <a:bodyPr wrap="none">
            <a:spAutoFit/>
          </a:bodyPr>
          <a:lstStyle/>
          <a:p>
            <a:pPr algn="r" latinLnBrk="0">
              <a:defRPr/>
            </a:pPr>
            <a:r>
              <a:rPr lang="ru-RU" sz="900" kern="0" dirty="0">
                <a:solidFill>
                  <a:prstClr val="black"/>
                </a:solidFill>
                <a:latin typeface="Arial" charset="0"/>
              </a:rPr>
              <a:t>тыс. рублей</a:t>
            </a:r>
          </a:p>
        </p:txBody>
      </p:sp>
      <p:sp>
        <p:nvSpPr>
          <p:cNvPr id="6" name="Прямоугольник 5"/>
          <p:cNvSpPr/>
          <p:nvPr/>
        </p:nvSpPr>
        <p:spPr bwMode="auto">
          <a:xfrm>
            <a:off x="-972616" y="116633"/>
            <a:ext cx="10369152" cy="43204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endParaRPr kumimoji="0" lang="ru-RU"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a:p>
            <a:pPr marL="716545" marR="0" lvl="0" indent="0" algn="ctr" defTabSz="914400" eaLnBrk="1" fontAlgn="base" latinLnBrk="0" hangingPunct="1">
              <a:lnSpc>
                <a:spcPct val="100000"/>
              </a:lnSpc>
              <a:spcBef>
                <a:spcPct val="0"/>
              </a:spcBef>
              <a:spcAft>
                <a:spcPct val="0"/>
              </a:spcAft>
              <a:buClrTx/>
              <a:buSzTx/>
              <a:buFontTx/>
              <a:buNone/>
              <a:tabLst/>
              <a:defRPr/>
            </a:pPr>
            <a:endParaRPr lang="ru-RU" b="1" i="1" kern="0" dirty="0">
              <a:ln/>
              <a:solidFill>
                <a:srgbClr val="EEECE1">
                  <a:lumMod val="50000"/>
                </a:srgbClr>
              </a:solidFill>
              <a:latin typeface="Times New Roman" pitchFamily="18" charset="0"/>
              <a:cs typeface="Times New Roman" pitchFamily="18" charset="0"/>
            </a:endParaRP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Информация о динамике поступления налоговых и неналоговых доходов </a:t>
            </a:r>
            <a:r>
              <a:rPr kumimoji="0" lang="ru-RU" b="1" i="1" u="none" strike="noStrike" kern="0" cap="none" spc="0" normalizeH="0" noProof="0" dirty="0">
                <a:ln/>
                <a:solidFill>
                  <a:srgbClr val="EEECE1">
                    <a:lumMod val="50000"/>
                  </a:srgbClr>
                </a:solidFill>
                <a:effectLst/>
                <a:uLnTx/>
                <a:uFillTx/>
                <a:latin typeface="Times New Roman" pitchFamily="18" charset="0"/>
                <a:ea typeface="+mn-ea"/>
                <a:cs typeface="Times New Roman" pitchFamily="18" charset="0"/>
              </a:rPr>
              <a:t>Соболевского муниципального района Камчатского края с 2009 года</a:t>
            </a:r>
          </a:p>
          <a:p>
            <a:pPr marL="716545" marR="0" lvl="0" indent="0" algn="ctr" defTabSz="914400" eaLnBrk="1" fontAlgn="base" latinLnBrk="0" hangingPunct="1">
              <a:lnSpc>
                <a:spcPct val="100000"/>
              </a:lnSpc>
              <a:spcBef>
                <a:spcPct val="0"/>
              </a:spcBef>
              <a:spcAft>
                <a:spcPct val="0"/>
              </a:spcAft>
              <a:buClrTx/>
              <a:buSzTx/>
              <a:buFontTx/>
              <a:buNone/>
              <a:tabLst/>
              <a:defRPr/>
            </a:pPr>
            <a:endParaRPr kumimoji="0" lang="ru-RU"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94746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ÐÐ°ÑÑÐ¸Ð½ÐºÐ¸ Ð¿Ð¾ Ð·Ð°Ð¿ÑÐ¾ÑÑ ÐºÐ°ÑÑÐ¸Ð½ÐºÐ¸ Ð¿ÑÐ¾ÑÐµÐ½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260648"/>
            <a:ext cx="1512168" cy="15121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Диаграмма 7"/>
          <p:cNvGraphicFramePr>
            <a:graphicFrameLocks/>
          </p:cNvGraphicFramePr>
          <p:nvPr>
            <p:extLst>
              <p:ext uri="{D42A27DB-BD31-4B8C-83A1-F6EECF244321}">
                <p14:modId xmlns:p14="http://schemas.microsoft.com/office/powerpoint/2010/main" val="634948578"/>
              </p:ext>
            </p:extLst>
          </p:nvPr>
        </p:nvGraphicFramePr>
        <p:xfrm>
          <a:off x="251520" y="1127853"/>
          <a:ext cx="3743325" cy="2671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1483214399"/>
              </p:ext>
            </p:extLst>
          </p:nvPr>
        </p:nvGraphicFramePr>
        <p:xfrm>
          <a:off x="4644553" y="1340768"/>
          <a:ext cx="3743325" cy="26717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a:graphicFrameLocks/>
          </p:cNvGraphicFramePr>
          <p:nvPr>
            <p:extLst>
              <p:ext uri="{D42A27DB-BD31-4B8C-83A1-F6EECF244321}">
                <p14:modId xmlns:p14="http://schemas.microsoft.com/office/powerpoint/2010/main" val="869863920"/>
              </p:ext>
            </p:extLst>
          </p:nvPr>
        </p:nvGraphicFramePr>
        <p:xfrm>
          <a:off x="4788024" y="3789040"/>
          <a:ext cx="3743325" cy="26717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Диаграмма 10"/>
          <p:cNvGraphicFramePr>
            <a:graphicFrameLocks/>
          </p:cNvGraphicFramePr>
          <p:nvPr>
            <p:extLst>
              <p:ext uri="{D42A27DB-BD31-4B8C-83A1-F6EECF244321}">
                <p14:modId xmlns:p14="http://schemas.microsoft.com/office/powerpoint/2010/main" val="1673991290"/>
              </p:ext>
            </p:extLst>
          </p:nvPr>
        </p:nvGraphicFramePr>
        <p:xfrm>
          <a:off x="539552" y="3861048"/>
          <a:ext cx="3743325" cy="2671763"/>
        </p:xfrm>
        <a:graphic>
          <a:graphicData uri="http://schemas.openxmlformats.org/drawingml/2006/chart">
            <c:chart xmlns:c="http://schemas.openxmlformats.org/drawingml/2006/chart" xmlns:r="http://schemas.openxmlformats.org/officeDocument/2006/relationships" r:id="rId6"/>
          </a:graphicData>
        </a:graphic>
      </p:graphicFrame>
      <p:sp>
        <p:nvSpPr>
          <p:cNvPr id="13" name="Прямоугольник 12"/>
          <p:cNvSpPr/>
          <p:nvPr/>
        </p:nvSpPr>
        <p:spPr bwMode="auto">
          <a:xfrm>
            <a:off x="-900608" y="1858"/>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Структура доходов районного бюджета в 2022-2025 годах</a:t>
            </a:r>
          </a:p>
        </p:txBody>
      </p:sp>
    </p:spTree>
    <p:extLst>
      <p:ext uri="{BB962C8B-B14F-4D97-AF65-F5344CB8AC3E}">
        <p14:creationId xmlns:p14="http://schemas.microsoft.com/office/powerpoint/2010/main" val="2370231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3"/>
          <p:cNvGraphicFramePr>
            <a:graphicFrameLocks/>
          </p:cNvGraphicFramePr>
          <p:nvPr>
            <p:extLst>
              <p:ext uri="{D42A27DB-BD31-4B8C-83A1-F6EECF244321}">
                <p14:modId xmlns:p14="http://schemas.microsoft.com/office/powerpoint/2010/main" val="2631370790"/>
              </p:ext>
            </p:extLst>
          </p:nvPr>
        </p:nvGraphicFramePr>
        <p:xfrm>
          <a:off x="179512" y="749676"/>
          <a:ext cx="8791451" cy="5991692"/>
        </p:xfrm>
        <a:graphic>
          <a:graphicData uri="http://schemas.openxmlformats.org/drawingml/2006/table">
            <a:tbl>
              <a:tblPr firstRow="1" bandRow="1">
                <a:tableStyleId>{F5AB1C69-6EDB-4FF4-983F-18BD219EF322}</a:tableStyleId>
              </a:tblPr>
              <a:tblGrid>
                <a:gridCol w="3864289">
                  <a:extLst>
                    <a:ext uri="{9D8B030D-6E8A-4147-A177-3AD203B41FA5}">
                      <a16:colId xmlns:a16="http://schemas.microsoft.com/office/drawing/2014/main" val="20000"/>
                    </a:ext>
                  </a:extLst>
                </a:gridCol>
                <a:gridCol w="1246063">
                  <a:extLst>
                    <a:ext uri="{9D8B030D-6E8A-4147-A177-3AD203B41FA5}">
                      <a16:colId xmlns:a16="http://schemas.microsoft.com/office/drawing/2014/main" val="20001"/>
                    </a:ext>
                  </a:extLst>
                </a:gridCol>
                <a:gridCol w="1256254">
                  <a:extLst>
                    <a:ext uri="{9D8B030D-6E8A-4147-A177-3AD203B41FA5}">
                      <a16:colId xmlns:a16="http://schemas.microsoft.com/office/drawing/2014/main" val="20002"/>
                    </a:ext>
                  </a:extLst>
                </a:gridCol>
                <a:gridCol w="1228943">
                  <a:extLst>
                    <a:ext uri="{9D8B030D-6E8A-4147-A177-3AD203B41FA5}">
                      <a16:colId xmlns:a16="http://schemas.microsoft.com/office/drawing/2014/main" val="20003"/>
                    </a:ext>
                  </a:extLst>
                </a:gridCol>
                <a:gridCol w="1195902">
                  <a:extLst>
                    <a:ext uri="{9D8B030D-6E8A-4147-A177-3AD203B41FA5}">
                      <a16:colId xmlns:a16="http://schemas.microsoft.com/office/drawing/2014/main" val="20004"/>
                    </a:ext>
                  </a:extLst>
                </a:gridCol>
              </a:tblGrid>
              <a:tr h="864068">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a:t>Наименование показателя</a:t>
                      </a:r>
                      <a:endParaRPr lang="ru-RU" sz="1100" dirty="0">
                        <a:solidFill>
                          <a:schemeClr val="bg1"/>
                        </a:solidFill>
                        <a:latin typeface="+mn-lt"/>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a:t>2022 год (оценка)</a:t>
                      </a:r>
                      <a:endParaRPr lang="ru-RU" sz="1100" b="1" dirty="0">
                        <a:solidFill>
                          <a:schemeClr val="bg1"/>
                        </a:solidFill>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a:solidFill>
                            <a:schemeClr val="bg1"/>
                          </a:solidFill>
                        </a:rPr>
                        <a:t>2023 год </a:t>
                      </a:r>
                      <a:endParaRPr lang="ru-RU" sz="1100" b="1" dirty="0">
                        <a:solidFill>
                          <a:schemeClr val="bg1"/>
                        </a:solidFill>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a:solidFill>
                            <a:schemeClr val="bg1"/>
                          </a:solidFill>
                        </a:rPr>
                        <a:t>2024 год </a:t>
                      </a:r>
                      <a:endParaRPr lang="ru-RU" sz="1100" b="1" dirty="0">
                        <a:solidFill>
                          <a:schemeClr val="bg1"/>
                        </a:solidFill>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a:solidFill>
                            <a:schemeClr val="bg1"/>
                          </a:solidFill>
                        </a:rPr>
                        <a:t>2025 год </a:t>
                      </a:r>
                      <a:endParaRPr lang="ru-RU" sz="1100" b="1" dirty="0">
                        <a:solidFill>
                          <a:schemeClr val="bg1"/>
                        </a:solidFill>
                      </a:endParaRPr>
                    </a:p>
                  </a:txBody>
                  <a:tcPr marL="91431" marR="91431" anchor="ctr"/>
                </a:tc>
                <a:extLst>
                  <a:ext uri="{0D108BD9-81ED-4DB2-BD59-A6C34878D82A}">
                    <a16:rowId xmlns:a16="http://schemas.microsoft.com/office/drawing/2014/main" val="10000"/>
                  </a:ext>
                </a:extLst>
              </a:tr>
              <a:tr h="80714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r>
                        <a:rPr lang="ru-RU" sz="1100" u="none" strike="noStrike" baseline="0" dirty="0"/>
                        <a:t>НАЛОГОВЫЕ ДОХОДЫ - всего,</a:t>
                      </a:r>
                    </a:p>
                    <a:p>
                      <a:pPr algn="l"/>
                      <a:r>
                        <a:rPr lang="ru-RU" sz="1100" u="none" strike="noStrike" baseline="0" dirty="0"/>
                        <a:t>в том числе:</a:t>
                      </a:r>
                      <a:endParaRPr lang="ru-RU" sz="1100" b="1" dirty="0">
                        <a:solidFill>
                          <a:schemeClr val="tx1"/>
                        </a:solidFill>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721</a:t>
                      </a:r>
                      <a:r>
                        <a:rPr lang="ru-RU" sz="1100" dirty="0"/>
                        <a:t> </a:t>
                      </a:r>
                      <a:r>
                        <a:rPr lang="en-US" sz="1100" dirty="0"/>
                        <a:t>359</a:t>
                      </a:r>
                      <a:r>
                        <a:rPr lang="ru-RU" sz="1100" dirty="0"/>
                        <a:t>,</a:t>
                      </a:r>
                      <a:r>
                        <a:rPr lang="en-US" sz="1100" dirty="0"/>
                        <a:t>0</a:t>
                      </a:r>
                      <a:endParaRPr lang="ru-RU" sz="1100" dirty="0"/>
                    </a:p>
                    <a:p>
                      <a:pPr algn="ctr"/>
                      <a:endParaRPr lang="ru-RU" sz="1100" b="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759</a:t>
                      </a:r>
                      <a:r>
                        <a:rPr lang="ru-RU" sz="1100" dirty="0"/>
                        <a:t> 499,0</a:t>
                      </a:r>
                    </a:p>
                    <a:p>
                      <a:pPr algn="ctr"/>
                      <a:endParaRPr lang="ru-RU" sz="1100" b="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78</a:t>
                      </a:r>
                      <a:r>
                        <a:rPr lang="ru-RU" sz="1100" dirty="0"/>
                        <a:t>2 124,0</a:t>
                      </a:r>
                    </a:p>
                    <a:p>
                      <a:pPr algn="ctr"/>
                      <a:endParaRPr lang="ru-RU" sz="1100" b="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80</a:t>
                      </a:r>
                      <a:r>
                        <a:rPr lang="ru-RU" sz="1100" dirty="0"/>
                        <a:t>5 028,0</a:t>
                      </a:r>
                    </a:p>
                    <a:p>
                      <a:pPr algn="ctr"/>
                      <a:endParaRPr lang="ru-RU" sz="1100" b="1" dirty="0">
                        <a:latin typeface="+mn-lt"/>
                      </a:endParaRPr>
                    </a:p>
                  </a:txBody>
                  <a:tcPr marL="91431" marR="91431" anchor="ctr"/>
                </a:tc>
                <a:extLst>
                  <a:ext uri="{0D108BD9-81ED-4DB2-BD59-A6C34878D82A}">
                    <a16:rowId xmlns:a16="http://schemas.microsoft.com/office/drawing/2014/main" val="10001"/>
                  </a:ext>
                </a:extLst>
              </a:tr>
              <a:tr h="63054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a:t>НАЛОГ НА ПРИБЫЛЬ ОРГАНИЗАЦИЙ</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21</a:t>
                      </a:r>
                      <a:r>
                        <a:rPr lang="ru-RU" sz="1100" dirty="0"/>
                        <a:t> </a:t>
                      </a:r>
                      <a:r>
                        <a:rPr lang="en-US" sz="1100" dirty="0"/>
                        <a:t>958</a:t>
                      </a:r>
                      <a:r>
                        <a:rPr lang="ru-RU" sz="1100" dirty="0"/>
                        <a:t>,0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22</a:t>
                      </a:r>
                      <a:r>
                        <a:rPr lang="ru-RU" sz="1100" dirty="0"/>
                        <a:t> </a:t>
                      </a:r>
                      <a:r>
                        <a:rPr lang="en-US" sz="1100" dirty="0"/>
                        <a:t>836</a:t>
                      </a:r>
                      <a:r>
                        <a:rPr lang="ru-RU" sz="1100" dirty="0"/>
                        <a:t>,0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23</a:t>
                      </a:r>
                      <a:r>
                        <a:rPr lang="ru-RU" sz="1100" dirty="0"/>
                        <a:t> </a:t>
                      </a:r>
                      <a:r>
                        <a:rPr lang="en-US" sz="1100" dirty="0"/>
                        <a:t>750</a:t>
                      </a:r>
                      <a:r>
                        <a:rPr lang="ru-RU" sz="1100" dirty="0"/>
                        <a:t>,0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2</a:t>
                      </a:r>
                      <a:r>
                        <a:rPr lang="ru-RU" sz="1100" dirty="0"/>
                        <a:t>4 </a:t>
                      </a:r>
                      <a:r>
                        <a:rPr lang="en-US" sz="1100" dirty="0"/>
                        <a:t>700</a:t>
                      </a:r>
                      <a:r>
                        <a:rPr lang="ru-RU" sz="1100" dirty="0"/>
                        <a:t>,0</a:t>
                      </a:r>
                      <a:endParaRPr lang="ru-RU" sz="1100" i="1" dirty="0">
                        <a:latin typeface="+mn-lt"/>
                      </a:endParaRPr>
                    </a:p>
                  </a:txBody>
                  <a:tcPr marL="91431" marR="91431" anchor="ctr"/>
                </a:tc>
                <a:extLst>
                  <a:ext uri="{0D108BD9-81ED-4DB2-BD59-A6C34878D82A}">
                    <a16:rowId xmlns:a16="http://schemas.microsoft.com/office/drawing/2014/main" val="10002"/>
                  </a:ext>
                </a:extLst>
              </a:tr>
              <a:tr h="91078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a:t>НАЛОГ НА ДОХОДЫ ФИЗИЧЕСКИХ</a:t>
                      </a:r>
                      <a:r>
                        <a:rPr lang="ru-RU" sz="1100" baseline="0" dirty="0"/>
                        <a:t> ЛИЦ</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387</a:t>
                      </a:r>
                      <a:r>
                        <a:rPr lang="ru-RU" sz="1100" dirty="0"/>
                        <a:t> </a:t>
                      </a:r>
                      <a:r>
                        <a:rPr lang="en-US" sz="1100" dirty="0"/>
                        <a:t>94</a:t>
                      </a:r>
                      <a:r>
                        <a:rPr lang="ru-RU" sz="1100" dirty="0"/>
                        <a:t>0,0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415</a:t>
                      </a:r>
                      <a:r>
                        <a:rPr lang="ru-RU" sz="1100" dirty="0"/>
                        <a:t> </a:t>
                      </a:r>
                      <a:r>
                        <a:rPr lang="en-US" sz="1100" dirty="0"/>
                        <a:t>860</a:t>
                      </a:r>
                      <a:r>
                        <a:rPr lang="ru-RU" sz="1100" dirty="0"/>
                        <a:t>,0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428</a:t>
                      </a:r>
                      <a:r>
                        <a:rPr lang="ru-RU" sz="1100" dirty="0"/>
                        <a:t> </a:t>
                      </a:r>
                      <a:r>
                        <a:rPr lang="en-US" sz="1100" dirty="0"/>
                        <a:t>336</a:t>
                      </a:r>
                      <a:r>
                        <a:rPr lang="ru-RU" sz="1100" dirty="0"/>
                        <a:t>,0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t>4</a:t>
                      </a:r>
                      <a:r>
                        <a:rPr lang="en-US" sz="1100" dirty="0"/>
                        <a:t>41</a:t>
                      </a:r>
                      <a:r>
                        <a:rPr lang="ru-RU" sz="1100" dirty="0"/>
                        <a:t> </a:t>
                      </a:r>
                      <a:r>
                        <a:rPr lang="en-US" sz="1100" dirty="0"/>
                        <a:t>186</a:t>
                      </a:r>
                      <a:r>
                        <a:rPr lang="ru-RU" sz="1100" dirty="0"/>
                        <a:t>,0</a:t>
                      </a:r>
                      <a:endParaRPr lang="ru-RU" sz="1100" i="1" dirty="0">
                        <a:latin typeface="+mn-lt"/>
                      </a:endParaRPr>
                    </a:p>
                  </a:txBody>
                  <a:tcPr marL="91431" marR="91431" anchor="ctr"/>
                </a:tc>
                <a:extLst>
                  <a:ext uri="{0D108BD9-81ED-4DB2-BD59-A6C34878D82A}">
                    <a16:rowId xmlns:a16="http://schemas.microsoft.com/office/drawing/2014/main" val="10003"/>
                  </a:ext>
                </a:extLst>
              </a:tr>
              <a:tr h="546909">
                <a:tc>
                  <a:txBody>
                    <a:bodyPr/>
                    <a:lstStyle/>
                    <a:p>
                      <a:r>
                        <a:rPr lang="ru-RU" sz="1100" i="0" dirty="0">
                          <a:latin typeface="Verdana" panose="020B0604030504040204" pitchFamily="34" charset="0"/>
                          <a:ea typeface="Verdana" panose="020B0604030504040204" pitchFamily="34" charset="0"/>
                        </a:rPr>
                        <a:t>НАЛОГ НА ТОВАРЫ</a:t>
                      </a:r>
                    </a:p>
                  </a:txBody>
                  <a:tcPr marL="91431" marR="91431" anchor="ctr"/>
                </a:tc>
                <a:tc>
                  <a:txBody>
                    <a:bodyPr/>
                    <a:lstStyle/>
                    <a:p>
                      <a:pPr algn="ctr"/>
                      <a:endParaRPr lang="ru-RU" sz="1100" i="0" dirty="0">
                        <a:latin typeface="Verdana" panose="020B0604030504040204" pitchFamily="34" charset="0"/>
                        <a:ea typeface="Verdana" panose="020B0604030504040204" pitchFamily="34" charset="0"/>
                      </a:endParaRPr>
                    </a:p>
                  </a:txBody>
                  <a:tcPr marL="91431" marR="91431" anchor="ctr"/>
                </a:tc>
                <a:tc>
                  <a:txBody>
                    <a:bodyPr/>
                    <a:lstStyle/>
                    <a:p>
                      <a:pPr algn="ctr"/>
                      <a:r>
                        <a:rPr lang="ru-RU" sz="1100" i="0" dirty="0">
                          <a:latin typeface="Verdana" panose="020B0604030504040204" pitchFamily="34" charset="0"/>
                          <a:ea typeface="Verdana" panose="020B0604030504040204" pitchFamily="34" charset="0"/>
                        </a:rPr>
                        <a:t>273,0</a:t>
                      </a:r>
                    </a:p>
                  </a:txBody>
                  <a:tcPr marL="91431" marR="91431" anchor="ctr"/>
                </a:tc>
                <a:tc>
                  <a:txBody>
                    <a:bodyPr/>
                    <a:lstStyle/>
                    <a:p>
                      <a:pPr algn="ctr"/>
                      <a:r>
                        <a:rPr lang="ru-RU" sz="1100" i="0" dirty="0">
                          <a:latin typeface="Verdana" panose="020B0604030504040204" pitchFamily="34" charset="0"/>
                          <a:ea typeface="Verdana" panose="020B0604030504040204" pitchFamily="34" charset="0"/>
                        </a:rPr>
                        <a:t>287,0</a:t>
                      </a:r>
                    </a:p>
                  </a:txBody>
                  <a:tcPr marL="91431" marR="91431" anchor="ctr"/>
                </a:tc>
                <a:tc>
                  <a:txBody>
                    <a:bodyPr/>
                    <a:lstStyle/>
                    <a:p>
                      <a:pPr algn="ctr"/>
                      <a:r>
                        <a:rPr lang="ru-RU" sz="1100" i="0" dirty="0">
                          <a:latin typeface="Verdana" panose="020B0604030504040204" pitchFamily="34" charset="0"/>
                          <a:ea typeface="Verdana" panose="020B0604030504040204" pitchFamily="34" charset="0"/>
                        </a:rPr>
                        <a:t>303,0</a:t>
                      </a:r>
                    </a:p>
                  </a:txBody>
                  <a:tcPr marL="91431" marR="91431" anchor="ctr"/>
                </a:tc>
                <a:extLst>
                  <a:ext uri="{0D108BD9-81ED-4DB2-BD59-A6C34878D82A}">
                    <a16:rowId xmlns:a16="http://schemas.microsoft.com/office/drawing/2014/main" val="211551612"/>
                  </a:ext>
                </a:extLst>
              </a:tr>
              <a:tr h="67724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a:t>НАЛОГ НА СОВОКУПНЫЙ ДОХОД</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241</a:t>
                      </a:r>
                      <a:r>
                        <a:rPr lang="ru-RU" sz="1100" dirty="0"/>
                        <a:t> </a:t>
                      </a:r>
                      <a:r>
                        <a:rPr lang="en-US" sz="1100" dirty="0"/>
                        <a:t>572</a:t>
                      </a:r>
                      <a:r>
                        <a:rPr lang="ru-RU" sz="1100" dirty="0"/>
                        <a:t>,0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249</a:t>
                      </a:r>
                      <a:r>
                        <a:rPr lang="ru-RU" sz="1100" dirty="0"/>
                        <a:t> </a:t>
                      </a:r>
                      <a:r>
                        <a:rPr lang="en-US" sz="1100" dirty="0"/>
                        <a:t>375</a:t>
                      </a:r>
                      <a:r>
                        <a:rPr lang="ru-RU" sz="1100" dirty="0"/>
                        <a:t>,0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solidFill>
                            <a:schemeClr val="tx1"/>
                          </a:solidFill>
                        </a:rPr>
                        <a:t>257</a:t>
                      </a:r>
                      <a:r>
                        <a:rPr lang="ru-RU" sz="1100" dirty="0">
                          <a:solidFill>
                            <a:schemeClr val="tx1"/>
                          </a:solidFill>
                        </a:rPr>
                        <a:t> </a:t>
                      </a:r>
                      <a:r>
                        <a:rPr lang="en-US" sz="1100" dirty="0">
                          <a:solidFill>
                            <a:schemeClr val="tx1"/>
                          </a:solidFill>
                        </a:rPr>
                        <a:t>305</a:t>
                      </a:r>
                      <a:r>
                        <a:rPr lang="ru-RU" sz="1100" dirty="0">
                          <a:solidFill>
                            <a:schemeClr val="tx1"/>
                          </a:solidFill>
                        </a:rPr>
                        <a:t>,0</a:t>
                      </a:r>
                      <a:endParaRPr lang="ru-RU" sz="1100" i="1" dirty="0">
                        <a:solidFill>
                          <a:schemeClr val="tx1"/>
                        </a:solidFill>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264</a:t>
                      </a:r>
                      <a:r>
                        <a:rPr lang="ru-RU" sz="1100" dirty="0"/>
                        <a:t> </a:t>
                      </a:r>
                      <a:r>
                        <a:rPr lang="en-US" sz="1100" dirty="0"/>
                        <a:t>936</a:t>
                      </a:r>
                      <a:r>
                        <a:rPr lang="ru-RU" sz="1100" dirty="0"/>
                        <a:t>,0</a:t>
                      </a:r>
                      <a:endParaRPr lang="ru-RU" sz="1100" i="1" dirty="0">
                        <a:latin typeface="+mn-lt"/>
                      </a:endParaRPr>
                    </a:p>
                  </a:txBody>
                  <a:tcPr marL="91431" marR="91431" anchor="ctr"/>
                </a:tc>
                <a:extLst>
                  <a:ext uri="{0D108BD9-81ED-4DB2-BD59-A6C34878D82A}">
                    <a16:rowId xmlns:a16="http://schemas.microsoft.com/office/drawing/2014/main" val="10005"/>
                  </a:ext>
                </a:extLst>
              </a:tr>
              <a:tr h="81269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l" defTabSz="963856" rtl="0" eaLnBrk="1" fontAlgn="auto" latinLnBrk="0" hangingPunct="1">
                        <a:lnSpc>
                          <a:spcPct val="100000"/>
                        </a:lnSpc>
                        <a:spcBef>
                          <a:spcPts val="0"/>
                        </a:spcBef>
                        <a:spcAft>
                          <a:spcPts val="0"/>
                        </a:spcAft>
                        <a:buClrTx/>
                        <a:buSzTx/>
                        <a:buFontTx/>
                        <a:buNone/>
                        <a:tabLst/>
                        <a:defRPr/>
                      </a:pPr>
                      <a:r>
                        <a:rPr kumimoji="0" lang="ru-RU" sz="1100" u="none" strike="noStrike" kern="1200" cap="none" spc="0" normalizeH="0" baseline="0" noProof="0" dirty="0">
                          <a:ln>
                            <a:noFill/>
                          </a:ln>
                          <a:effectLst/>
                          <a:uLnTx/>
                          <a:uFillTx/>
                        </a:rPr>
                        <a:t>НАЛОГ НА ИМУЩЕСТВО</a:t>
                      </a:r>
                      <a:endParaRPr kumimoji="0" lang="ru-RU" sz="1100" b="0" i="1" u="none" strike="noStrike" kern="1200" cap="none" spc="0" normalizeH="0" baseline="0" noProof="0" dirty="0">
                        <a:ln>
                          <a:noFill/>
                        </a:ln>
                        <a:solidFill>
                          <a:prstClr val="black"/>
                        </a:solidFill>
                        <a:effectLst/>
                        <a:uLnTx/>
                        <a:uFillTx/>
                        <a:latin typeface="+mn-lt"/>
                        <a:ea typeface="+mn-ea"/>
                        <a:cs typeface="+mn-cs"/>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t>6</a:t>
                      </a:r>
                      <a:r>
                        <a:rPr lang="en-US" sz="1100" dirty="0"/>
                        <a:t>9</a:t>
                      </a:r>
                      <a:r>
                        <a:rPr lang="ru-RU" sz="1100" dirty="0"/>
                        <a:t> </a:t>
                      </a:r>
                      <a:r>
                        <a:rPr lang="en-US" sz="1100" dirty="0"/>
                        <a:t>519</a:t>
                      </a:r>
                      <a:r>
                        <a:rPr lang="ru-RU" sz="1100" dirty="0"/>
                        <a:t>,0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70</a:t>
                      </a:r>
                      <a:r>
                        <a:rPr lang="ru-RU" sz="1100" dirty="0"/>
                        <a:t> </a:t>
                      </a:r>
                      <a:r>
                        <a:rPr lang="en-US" sz="1100" dirty="0"/>
                        <a:t>771</a:t>
                      </a:r>
                      <a:r>
                        <a:rPr lang="ru-RU" sz="1100" dirty="0"/>
                        <a:t>,0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solidFill>
                            <a:schemeClr val="tx1"/>
                          </a:solidFill>
                        </a:rPr>
                        <a:t>7</a:t>
                      </a:r>
                      <a:r>
                        <a:rPr lang="en-US" sz="1100" dirty="0">
                          <a:solidFill>
                            <a:schemeClr val="tx1"/>
                          </a:solidFill>
                        </a:rPr>
                        <a:t>2</a:t>
                      </a:r>
                      <a:r>
                        <a:rPr lang="ru-RU" sz="1100" dirty="0">
                          <a:solidFill>
                            <a:schemeClr val="tx1"/>
                          </a:solidFill>
                        </a:rPr>
                        <a:t> </a:t>
                      </a:r>
                      <a:r>
                        <a:rPr lang="en-US" sz="1100" dirty="0">
                          <a:solidFill>
                            <a:schemeClr val="tx1"/>
                          </a:solidFill>
                        </a:rPr>
                        <a:t>046</a:t>
                      </a:r>
                      <a:r>
                        <a:rPr lang="ru-RU" sz="1100" dirty="0">
                          <a:solidFill>
                            <a:schemeClr val="tx1"/>
                          </a:solidFill>
                        </a:rPr>
                        <a:t>,</a:t>
                      </a:r>
                      <a:r>
                        <a:rPr lang="en-US" sz="1100" dirty="0">
                          <a:solidFill>
                            <a:schemeClr val="tx1"/>
                          </a:solidFill>
                        </a:rPr>
                        <a:t>0</a:t>
                      </a:r>
                      <a:endParaRPr lang="ru-RU" sz="1100" i="1" dirty="0">
                        <a:solidFill>
                          <a:schemeClr val="tx1"/>
                        </a:solidFill>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t>7</a:t>
                      </a:r>
                      <a:r>
                        <a:rPr lang="en-US" sz="1100" dirty="0"/>
                        <a:t>3</a:t>
                      </a:r>
                      <a:r>
                        <a:rPr lang="ru-RU" sz="1100" dirty="0"/>
                        <a:t> </a:t>
                      </a:r>
                      <a:r>
                        <a:rPr lang="en-US" sz="1100" dirty="0"/>
                        <a:t>487</a:t>
                      </a:r>
                      <a:r>
                        <a:rPr lang="ru-RU" sz="1100" dirty="0"/>
                        <a:t>,0</a:t>
                      </a:r>
                      <a:endParaRPr lang="ru-RU" sz="1100" i="1" dirty="0">
                        <a:latin typeface="+mn-lt"/>
                      </a:endParaRPr>
                    </a:p>
                  </a:txBody>
                  <a:tcPr marL="91431" marR="91431" anchor="ctr"/>
                </a:tc>
                <a:extLst>
                  <a:ext uri="{0D108BD9-81ED-4DB2-BD59-A6C34878D82A}">
                    <a16:rowId xmlns:a16="http://schemas.microsoft.com/office/drawing/2014/main" val="10006"/>
                  </a:ext>
                </a:extLst>
              </a:tr>
              <a:tr h="74230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a:t>ГОСУДАРСТВЕННАЯ ПОШЛИНА</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37</a:t>
                      </a:r>
                      <a:r>
                        <a:rPr lang="ru-RU" sz="1100" dirty="0"/>
                        <a:t>0,0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384</a:t>
                      </a:r>
                      <a:r>
                        <a:rPr lang="ru-RU" sz="1100" dirty="0"/>
                        <a:t>,0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400</a:t>
                      </a:r>
                      <a:r>
                        <a:rPr lang="ru-RU" sz="1100" dirty="0"/>
                        <a:t>,0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416</a:t>
                      </a:r>
                      <a:r>
                        <a:rPr lang="ru-RU" sz="1100" dirty="0"/>
                        <a:t>,0</a:t>
                      </a:r>
                      <a:endParaRPr lang="ru-RU" sz="1100" i="1" dirty="0">
                        <a:latin typeface="+mn-lt"/>
                      </a:endParaRPr>
                    </a:p>
                  </a:txBody>
                  <a:tcPr marL="91431" marR="91431" anchor="ctr"/>
                </a:tc>
                <a:extLst>
                  <a:ext uri="{0D108BD9-81ED-4DB2-BD59-A6C34878D82A}">
                    <a16:rowId xmlns:a16="http://schemas.microsoft.com/office/drawing/2014/main" val="10007"/>
                  </a:ext>
                </a:extLst>
              </a:tr>
            </a:tbl>
          </a:graphicData>
        </a:graphic>
      </p:graphicFrame>
      <p:sp>
        <p:nvSpPr>
          <p:cNvPr id="4" name="Прямоугольник 3"/>
          <p:cNvSpPr/>
          <p:nvPr/>
        </p:nvSpPr>
        <p:spPr>
          <a:xfrm>
            <a:off x="8386762" y="500042"/>
            <a:ext cx="757238" cy="215900"/>
          </a:xfrm>
          <a:prstGeom prst="rect">
            <a:avLst/>
          </a:prstGeom>
        </p:spPr>
        <p:txBody>
          <a:bodyPr wrap="none">
            <a:spAutoFit/>
          </a:bodyPr>
          <a:lstStyle/>
          <a:p>
            <a:pPr algn="r" latinLnBrk="0">
              <a:defRPr/>
            </a:pPr>
            <a:r>
              <a:rPr lang="ru-RU" sz="800" kern="0" dirty="0">
                <a:solidFill>
                  <a:prstClr val="black"/>
                </a:solidFill>
                <a:latin typeface="Arial" charset="0"/>
              </a:rPr>
              <a:t>тыс. рублей</a:t>
            </a:r>
          </a:p>
        </p:txBody>
      </p:sp>
      <p:sp>
        <p:nvSpPr>
          <p:cNvPr id="5" name="Прямоугольник 4"/>
          <p:cNvSpPr/>
          <p:nvPr/>
        </p:nvSpPr>
        <p:spPr bwMode="auto">
          <a:xfrm>
            <a:off x="-828600" y="-12764"/>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Объемы поступлений налоговых доходов на 2022 -2025 годы</a:t>
            </a:r>
          </a:p>
        </p:txBody>
      </p:sp>
    </p:spTree>
    <p:extLst>
      <p:ext uri="{BB962C8B-B14F-4D97-AF65-F5344CB8AC3E}">
        <p14:creationId xmlns:p14="http://schemas.microsoft.com/office/powerpoint/2010/main" val="27324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ÑÑÐ¸Ð½ÐºÐ¸ Ð¿Ð¾ Ð·Ð°Ð¿ÑÐ¾ÑÑ ÐºÐ°ÑÑÐ¸Ð½ÐºÐ¸ Ð³Ð»Ð¾ÑÑÐ°ÑÐ¸Ð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933"/>
            <a:ext cx="8928992" cy="2636912"/>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95517" y="2276872"/>
            <a:ext cx="8928992" cy="4231928"/>
          </a:xfrm>
          <a:prstGeom prst="rect">
            <a:avLst/>
          </a:prstGeom>
        </p:spPr>
        <p:txBody>
          <a:bodyPr wrap="square">
            <a:spAutoFit/>
          </a:bodyPr>
          <a:lstStyle/>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Бюджет</a:t>
            </a:r>
            <a:r>
              <a:rPr lang="ru-RU" sz="1500"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Консолидированный бюджет</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Бюджетная система Российской Федерации</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Доходы бюджета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Расходы бюджета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a:t>
            </a:r>
          </a:p>
          <a:p>
            <a:pPr lvl="0" algn="just" latinLnBrk="0">
              <a:buClr>
                <a:srgbClr val="72A376"/>
              </a:buClr>
              <a:defRPr/>
            </a:pPr>
            <a:r>
              <a:rPr lang="ru-RU" sz="1500" i="1" u="sng" dirty="0">
                <a:ln w="1905"/>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Дефицит бюджета</a:t>
            </a:r>
            <a:r>
              <a:rPr lang="ru-RU" sz="1500" i="1" dirty="0">
                <a:solidFill>
                  <a:srgbClr val="FFC000"/>
                </a:solidFill>
                <a:latin typeface="Times New Roman" pitchFamily="18" charset="0"/>
                <a:ea typeface="Verdana" pitchFamily="34" charset="0"/>
                <a:cs typeface="Times New Roman" pitchFamily="18" charset="0"/>
              </a:rPr>
              <a:t> </a:t>
            </a:r>
            <a:r>
              <a:rPr lang="ru-RU" sz="1500" i="1" dirty="0">
                <a:solidFill>
                  <a:srgbClr val="26282F"/>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превышение расходов бюджета над его доходами.</a:t>
            </a:r>
          </a:p>
          <a:p>
            <a:pPr lvl="0" algn="just" latinLnBrk="0">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Профицит бюджета</a:t>
            </a:r>
            <a:r>
              <a:rPr lang="ru-RU" sz="1500" i="1" u="sng" dirty="0">
                <a:solidFill>
                  <a:srgbClr val="FFC000"/>
                </a:solidFill>
                <a:latin typeface="Times New Roman" pitchFamily="18" charset="0"/>
                <a:ea typeface="Verdana" pitchFamily="34" charset="0"/>
                <a:cs typeface="Times New Roman" pitchFamily="18" charset="0"/>
              </a:rPr>
              <a:t> </a:t>
            </a:r>
            <a:r>
              <a:rPr lang="ru-RU" sz="1500" i="1" dirty="0">
                <a:solidFill>
                  <a:srgbClr val="26282F"/>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превышение доходов бюджета над его расходами.</a:t>
            </a:r>
          </a:p>
          <a:p>
            <a:pPr lvl="0" algn="just" latinLnBrk="0">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Бюджетные ассигнования</a:t>
            </a:r>
            <a:r>
              <a:rPr lang="ru-RU" sz="1500" b="1" i="1" dirty="0">
                <a:solidFill>
                  <a:srgbClr val="26282F"/>
                </a:solidFill>
                <a:latin typeface="Times New Roman" pitchFamily="18" charset="0"/>
                <a:ea typeface="Verdana" pitchFamily="34" charset="0"/>
                <a:cs typeface="Times New Roman" pitchFamily="18" charset="0"/>
              </a:rPr>
              <a:t> </a:t>
            </a:r>
            <a:r>
              <a:rPr lang="ru-RU" sz="1500" i="1" dirty="0">
                <a:solidFill>
                  <a:srgbClr val="26282F"/>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предельные объемы денежных средств, предусмотренных в соответствующем финансовом году для исполнения бюджетных обязательств.</a:t>
            </a:r>
          </a:p>
          <a:p>
            <a:pPr lvl="0" algn="just" latinLnBrk="0">
              <a:spcBef>
                <a:spcPct val="0"/>
              </a:spcBef>
              <a:buClr>
                <a:srgbClr val="72A376"/>
              </a:buClr>
              <a:defRPr/>
            </a:pPr>
            <a:endParaRPr lang="ru-RU" sz="1400" i="1" dirty="0">
              <a:solidFill>
                <a:srgbClr val="26282F"/>
              </a:solidFill>
              <a:latin typeface="Verdana"/>
            </a:endParaRPr>
          </a:p>
        </p:txBody>
      </p:sp>
      <p:sp>
        <p:nvSpPr>
          <p:cNvPr id="6" name="Прямоугольник 5"/>
          <p:cNvSpPr/>
          <p:nvPr/>
        </p:nvSpPr>
        <p:spPr bwMode="auto">
          <a:xfrm>
            <a:off x="254481" y="1196752"/>
            <a:ext cx="8637999"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72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Глоссарий</a:t>
            </a:r>
          </a:p>
        </p:txBody>
      </p:sp>
    </p:spTree>
    <p:extLst>
      <p:ext uri="{BB962C8B-B14F-4D97-AF65-F5344CB8AC3E}">
        <p14:creationId xmlns:p14="http://schemas.microsoft.com/office/powerpoint/2010/main" val="760214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3"/>
          <p:cNvGraphicFramePr>
            <a:graphicFrameLocks/>
          </p:cNvGraphicFramePr>
          <p:nvPr>
            <p:extLst>
              <p:ext uri="{D42A27DB-BD31-4B8C-83A1-F6EECF244321}">
                <p14:modId xmlns:p14="http://schemas.microsoft.com/office/powerpoint/2010/main" val="3748630244"/>
              </p:ext>
            </p:extLst>
          </p:nvPr>
        </p:nvGraphicFramePr>
        <p:xfrm>
          <a:off x="107950" y="1073150"/>
          <a:ext cx="8928099" cy="5452193"/>
        </p:xfrm>
        <a:graphic>
          <a:graphicData uri="http://schemas.openxmlformats.org/drawingml/2006/table">
            <a:tbl>
              <a:tblPr firstRow="1" bandRow="1">
                <a:tableStyleId>{1FECB4D8-DB02-4DC6-A0A2-4F2EBAE1DC90}</a:tableStyleId>
              </a:tblPr>
              <a:tblGrid>
                <a:gridCol w="395999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199330">
                  <a:extLst>
                    <a:ext uri="{9D8B030D-6E8A-4147-A177-3AD203B41FA5}">
                      <a16:colId xmlns:a16="http://schemas.microsoft.com/office/drawing/2014/main" val="20002"/>
                    </a:ext>
                  </a:extLst>
                </a:gridCol>
                <a:gridCol w="1008130">
                  <a:extLst>
                    <a:ext uri="{9D8B030D-6E8A-4147-A177-3AD203B41FA5}">
                      <a16:colId xmlns:a16="http://schemas.microsoft.com/office/drawing/2014/main" val="20003"/>
                    </a:ext>
                  </a:extLst>
                </a:gridCol>
                <a:gridCol w="1032453">
                  <a:extLst>
                    <a:ext uri="{9D8B030D-6E8A-4147-A177-3AD203B41FA5}">
                      <a16:colId xmlns:a16="http://schemas.microsoft.com/office/drawing/2014/main" val="20004"/>
                    </a:ext>
                  </a:extLst>
                </a:gridCol>
              </a:tblGrid>
              <a:tr h="602095">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a:t>Наименование показателя</a:t>
                      </a:r>
                      <a:endParaRPr lang="ru-RU" sz="1100" b="1" dirty="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a:t>2022 год (оценка)</a:t>
                      </a:r>
                      <a:endParaRPr lang="ru-RU" sz="1100" b="1" dirty="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a:solidFill>
                            <a:schemeClr val="bg1"/>
                          </a:solidFill>
                        </a:rPr>
                        <a:t>2023 год </a:t>
                      </a:r>
                      <a:endParaRPr lang="ru-RU" sz="1100" b="1" dirty="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a:solidFill>
                            <a:schemeClr val="bg1"/>
                          </a:solidFill>
                        </a:rPr>
                        <a:t>2024 год </a:t>
                      </a:r>
                      <a:endParaRPr lang="ru-RU" sz="1100" b="1" dirty="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a:solidFill>
                            <a:schemeClr val="bg1"/>
                          </a:solidFill>
                        </a:rPr>
                        <a:t>2025 год </a:t>
                      </a:r>
                      <a:endParaRPr lang="ru-RU" sz="1100" b="1" dirty="0">
                        <a:solidFill>
                          <a:schemeClr val="bg1"/>
                        </a:solidFill>
                      </a:endParaRPr>
                    </a:p>
                  </a:txBody>
                  <a:tcPr marL="91431" marR="91431" marT="45722" marB="45722" anchor="ctr"/>
                </a:tc>
                <a:extLst>
                  <a:ext uri="{0D108BD9-81ED-4DB2-BD59-A6C34878D82A}">
                    <a16:rowId xmlns:a16="http://schemas.microsoft.com/office/drawing/2014/main" val="10000"/>
                  </a:ext>
                </a:extLst>
              </a:tr>
              <a:tr h="74870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a:t>НЕНАЛОГОВЫЕ ДОХОДЫ - всего, в том числе:</a:t>
                      </a:r>
                      <a:endParaRPr lang="ru-RU" sz="1100" b="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t>14 681,9</a:t>
                      </a:r>
                      <a:endParaRPr lang="ru-RU" sz="1100" b="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solidFill>
                            <a:schemeClr val="tx1"/>
                          </a:solidFill>
                        </a:rPr>
                        <a:t>14 985,9</a:t>
                      </a:r>
                      <a:endParaRPr lang="ru-RU" sz="1100" b="1" dirty="0">
                        <a:solidFill>
                          <a:schemeClr val="tx1"/>
                        </a:solidFill>
                      </a:endParaRPr>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solidFill>
                            <a:schemeClr val="tx1"/>
                          </a:solidFill>
                        </a:rPr>
                        <a:t>15 202,8</a:t>
                      </a:r>
                      <a:endParaRPr lang="ru-RU" sz="1100" b="1" dirty="0">
                        <a:solidFill>
                          <a:schemeClr val="tx1"/>
                        </a:solidFill>
                      </a:endParaRPr>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solidFill>
                            <a:schemeClr val="tx1"/>
                          </a:solidFill>
                        </a:rPr>
                        <a:t>14 919,3</a:t>
                      </a:r>
                      <a:endParaRPr lang="ru-RU" sz="1100" b="1" dirty="0">
                        <a:solidFill>
                          <a:schemeClr val="tx1"/>
                        </a:solidFill>
                      </a:endParaRPr>
                    </a:p>
                  </a:txBody>
                  <a:tcPr marL="91431" marR="91431" marT="45722" marB="45722" anchor="ctr"/>
                </a:tc>
                <a:extLst>
                  <a:ext uri="{0D108BD9-81ED-4DB2-BD59-A6C34878D82A}">
                    <a16:rowId xmlns:a16="http://schemas.microsoft.com/office/drawing/2014/main" val="10001"/>
                  </a:ext>
                </a:extLst>
              </a:tr>
              <a:tr h="85830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a:t>ДОХОДЫ ОТ ИСПОЛЬЗОВАНИЯ ИМУЩЕСТВА, НАХОДЯЩЕГОСЯ В ГОСУДАРСТВЕННОЙ И МУНИЦИПАЛЬНОЙ СОБСТВЕННОСТИ</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t>5 767,9</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solidFill>
                            <a:schemeClr val="tx1"/>
                          </a:solidFill>
                        </a:rPr>
                        <a:t>5 867,9</a:t>
                      </a:r>
                      <a:endParaRPr lang="ru-RU" sz="1100" i="1" dirty="0">
                        <a:solidFill>
                          <a:schemeClr val="tx1"/>
                        </a:solidFill>
                      </a:endParaRPr>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solidFill>
                            <a:schemeClr val="tx1"/>
                          </a:solidFill>
                        </a:rPr>
                        <a:t>5 767,9</a:t>
                      </a:r>
                      <a:endParaRPr lang="ru-RU" sz="1100" i="1" dirty="0">
                        <a:solidFill>
                          <a:schemeClr val="tx1"/>
                        </a:solidFill>
                      </a:endParaRPr>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solidFill>
                            <a:schemeClr val="tx1"/>
                          </a:solidFill>
                        </a:rPr>
                        <a:t>5 567,9</a:t>
                      </a:r>
                      <a:endParaRPr lang="ru-RU" sz="1100" i="1" dirty="0">
                        <a:solidFill>
                          <a:schemeClr val="tx1"/>
                        </a:solidFill>
                      </a:endParaRPr>
                    </a:p>
                  </a:txBody>
                  <a:tcPr marL="91431" marR="91431" marT="45722" marB="45722" anchor="ctr"/>
                </a:tc>
                <a:extLst>
                  <a:ext uri="{0D108BD9-81ED-4DB2-BD59-A6C34878D82A}">
                    <a16:rowId xmlns:a16="http://schemas.microsoft.com/office/drawing/2014/main" val="10002"/>
                  </a:ext>
                </a:extLst>
              </a:tr>
              <a:tr h="78085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a:t>ПЛАТЕЖИ ПРИ ПОЛЬЗОВАНИИ ПРИРОДНЫМИ РЕСУРСАМИ</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t>465,7</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i="1" dirty="0">
                          <a:solidFill>
                            <a:schemeClr val="tx1"/>
                          </a:solidFill>
                        </a:rPr>
                        <a:t>535,6</a:t>
                      </a:r>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i="1" dirty="0">
                          <a:solidFill>
                            <a:schemeClr val="tx1"/>
                          </a:solidFill>
                        </a:rPr>
                        <a:t>535,6</a:t>
                      </a:r>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i="1" dirty="0">
                          <a:solidFill>
                            <a:schemeClr val="tx1"/>
                          </a:solidFill>
                        </a:rPr>
                        <a:t>535,6</a:t>
                      </a:r>
                    </a:p>
                  </a:txBody>
                  <a:tcPr marL="91431" marR="91431" marT="45722" marB="45722" anchor="ctr"/>
                </a:tc>
                <a:extLst>
                  <a:ext uri="{0D108BD9-81ED-4DB2-BD59-A6C34878D82A}">
                    <a16:rowId xmlns:a16="http://schemas.microsoft.com/office/drawing/2014/main" val="10003"/>
                  </a:ext>
                </a:extLst>
              </a:tr>
              <a:tr h="895128">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a:t>ДОХОДЫ ОТ ОКАЗАНИЯ ПЛАТНЫХ УСЛУГ (РАБОТ) И КОМПЕНСАЦИИ ЗАТРАТ ГОСУДАРСТВА</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t>6 221,5</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100" dirty="0">
                        <a:solidFill>
                          <a:srgbClr val="FF0000"/>
                        </a:solidFill>
                      </a:endParaRPr>
                    </a:p>
                    <a:p>
                      <a:pPr algn="ctr"/>
                      <a:r>
                        <a:rPr lang="ru-RU" sz="1100" dirty="0">
                          <a:solidFill>
                            <a:schemeClr val="tx1"/>
                          </a:solidFill>
                        </a:rPr>
                        <a:t>6 671,4</a:t>
                      </a:r>
                    </a:p>
                    <a:p>
                      <a:pPr algn="ctr"/>
                      <a:endParaRPr lang="ru-RU" sz="1100" i="1" dirty="0">
                        <a:solidFill>
                          <a:srgbClr val="FF0000"/>
                        </a:solidFill>
                      </a:endParaRPr>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solidFill>
                            <a:schemeClr val="tx1"/>
                          </a:solidFill>
                        </a:rPr>
                        <a:t>6 938,3</a:t>
                      </a:r>
                      <a:endParaRPr lang="ru-RU" sz="1100" i="1" dirty="0">
                        <a:solidFill>
                          <a:schemeClr val="tx1"/>
                        </a:solidFill>
                      </a:endParaRPr>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solidFill>
                            <a:schemeClr val="tx1"/>
                          </a:solidFill>
                        </a:rPr>
                        <a:t>6 804,8</a:t>
                      </a:r>
                      <a:endParaRPr lang="ru-RU" sz="1100" i="1" dirty="0">
                        <a:solidFill>
                          <a:schemeClr val="tx1"/>
                        </a:solidFill>
                      </a:endParaRPr>
                    </a:p>
                  </a:txBody>
                  <a:tcPr marL="91431" marR="91431" marT="45722" marB="45722" anchor="ctr"/>
                </a:tc>
                <a:extLst>
                  <a:ext uri="{0D108BD9-81ED-4DB2-BD59-A6C34878D82A}">
                    <a16:rowId xmlns:a16="http://schemas.microsoft.com/office/drawing/2014/main" val="10004"/>
                  </a:ext>
                </a:extLst>
              </a:tr>
              <a:tr h="92306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a:t>ДОХОДЫ ОТ ПРОДАЖИ МАТЕРИАЛЬНЫХ И НЕМАТЕРИАЛЬНЫХ АКТИВОВ</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t>1 750,0</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solidFill>
                            <a:schemeClr val="tx1"/>
                          </a:solidFill>
                        </a:rPr>
                        <a:t>1 700,0</a:t>
                      </a:r>
                      <a:endParaRPr lang="ru-RU" sz="1100" i="1" dirty="0">
                        <a:solidFill>
                          <a:schemeClr val="tx1"/>
                        </a:solidFill>
                      </a:endParaRPr>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solidFill>
                            <a:schemeClr val="tx1"/>
                          </a:solidFill>
                        </a:rPr>
                        <a:t>1 750,0</a:t>
                      </a:r>
                      <a:endParaRPr lang="ru-RU" sz="1100" i="1" dirty="0">
                        <a:solidFill>
                          <a:schemeClr val="tx1"/>
                        </a:solidFill>
                      </a:endParaRPr>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solidFill>
                            <a:schemeClr val="tx1"/>
                          </a:solidFill>
                        </a:rPr>
                        <a:t>1 800,0</a:t>
                      </a:r>
                      <a:endParaRPr lang="ru-RU" sz="1100" i="1" dirty="0">
                        <a:solidFill>
                          <a:schemeClr val="tx1"/>
                        </a:solidFill>
                      </a:endParaRPr>
                    </a:p>
                  </a:txBody>
                  <a:tcPr marL="91431" marR="91431" marT="45722" marB="45722" anchor="ctr"/>
                </a:tc>
                <a:extLst>
                  <a:ext uri="{0D108BD9-81ED-4DB2-BD59-A6C34878D82A}">
                    <a16:rowId xmlns:a16="http://schemas.microsoft.com/office/drawing/2014/main" val="10005"/>
                  </a:ext>
                </a:extLst>
              </a:tr>
              <a:tr h="64404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a:t>ШТРАФЫ, САНКЦИИ, ВОЗМЕЩЕНИЕ УЩЕРБА</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t>476,8</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i="1" dirty="0">
                          <a:solidFill>
                            <a:schemeClr val="tx1"/>
                          </a:solidFill>
                        </a:rPr>
                        <a:t>211,0</a:t>
                      </a:r>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i="1" dirty="0">
                          <a:solidFill>
                            <a:schemeClr val="tx1"/>
                          </a:solidFill>
                        </a:rPr>
                        <a:t>211,0</a:t>
                      </a:r>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100" dirty="0"/>
                    </a:p>
                    <a:p>
                      <a:pPr algn="ctr"/>
                      <a:r>
                        <a:rPr lang="ru-RU" sz="1100" dirty="0"/>
                        <a:t>211,0</a:t>
                      </a:r>
                    </a:p>
                    <a:p>
                      <a:pPr algn="ctr"/>
                      <a:endParaRPr lang="ru-RU" sz="1100" i="1" dirty="0"/>
                    </a:p>
                  </a:txBody>
                  <a:tcPr marL="91431" marR="91431" marT="45722" marB="45722" anchor="ctr"/>
                </a:tc>
                <a:extLst>
                  <a:ext uri="{0D108BD9-81ED-4DB2-BD59-A6C34878D82A}">
                    <a16:rowId xmlns:a16="http://schemas.microsoft.com/office/drawing/2014/main" val="10006"/>
                  </a:ext>
                </a:extLst>
              </a:tr>
            </a:tbl>
          </a:graphicData>
        </a:graphic>
      </p:graphicFrame>
      <p:sp>
        <p:nvSpPr>
          <p:cNvPr id="4" name="Прямоугольник 3"/>
          <p:cNvSpPr/>
          <p:nvPr/>
        </p:nvSpPr>
        <p:spPr>
          <a:xfrm>
            <a:off x="8240713" y="857250"/>
            <a:ext cx="757237" cy="215900"/>
          </a:xfrm>
          <a:prstGeom prst="rect">
            <a:avLst/>
          </a:prstGeom>
        </p:spPr>
        <p:txBody>
          <a:bodyPr wrap="none">
            <a:spAutoFit/>
          </a:bodyPr>
          <a:lstStyle/>
          <a:p>
            <a:pPr algn="r" latinLnBrk="0">
              <a:defRPr/>
            </a:pPr>
            <a:r>
              <a:rPr lang="ru-RU" sz="800" kern="0" dirty="0">
                <a:solidFill>
                  <a:prstClr val="black"/>
                </a:solidFill>
                <a:latin typeface="Arial" charset="0"/>
              </a:rPr>
              <a:t>тыс. рублей</a:t>
            </a:r>
          </a:p>
        </p:txBody>
      </p:sp>
      <p:sp>
        <p:nvSpPr>
          <p:cNvPr id="6" name="Прямоугольник 5"/>
          <p:cNvSpPr/>
          <p:nvPr/>
        </p:nvSpPr>
        <p:spPr bwMode="auto">
          <a:xfrm>
            <a:off x="-540568" y="188640"/>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Объемы поступлений неналоговых доходов на 2022-2025 годы</a:t>
            </a:r>
          </a:p>
        </p:txBody>
      </p:sp>
    </p:spTree>
    <p:extLst>
      <p:ext uri="{BB962C8B-B14F-4D97-AF65-F5344CB8AC3E}">
        <p14:creationId xmlns:p14="http://schemas.microsoft.com/office/powerpoint/2010/main" val="2894434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900608" y="116632"/>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2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Основные налоговые доходы районного бюджета</a:t>
            </a:r>
          </a:p>
        </p:txBody>
      </p:sp>
      <p:graphicFrame>
        <p:nvGraphicFramePr>
          <p:cNvPr id="9" name="Объект 5"/>
          <p:cNvGraphicFramePr>
            <a:graphicFrameLocks/>
          </p:cNvGraphicFramePr>
          <p:nvPr>
            <p:extLst>
              <p:ext uri="{D42A27DB-BD31-4B8C-83A1-F6EECF244321}">
                <p14:modId xmlns:p14="http://schemas.microsoft.com/office/powerpoint/2010/main" val="1819724998"/>
              </p:ext>
            </p:extLst>
          </p:nvPr>
        </p:nvGraphicFramePr>
        <p:xfrm>
          <a:off x="179388" y="865188"/>
          <a:ext cx="8785225" cy="5649912"/>
        </p:xfrm>
        <a:graphic>
          <a:graphicData uri="http://schemas.openxmlformats.org/drawingml/2006/chart">
            <c:chart xmlns:c="http://schemas.openxmlformats.org/drawingml/2006/chart" xmlns:r="http://schemas.openxmlformats.org/officeDocument/2006/relationships" r:id="rId2"/>
          </a:graphicData>
        </a:graphic>
      </p:graphicFrame>
      <p:sp>
        <p:nvSpPr>
          <p:cNvPr id="13" name="Прямоугольник 12"/>
          <p:cNvSpPr/>
          <p:nvPr/>
        </p:nvSpPr>
        <p:spPr>
          <a:xfrm>
            <a:off x="8240713" y="857250"/>
            <a:ext cx="757237" cy="215900"/>
          </a:xfrm>
          <a:prstGeom prst="rect">
            <a:avLst/>
          </a:prstGeom>
        </p:spPr>
        <p:txBody>
          <a:bodyPr wrap="none">
            <a:spAutoFit/>
          </a:bodyPr>
          <a:lstStyle/>
          <a:p>
            <a:pPr algn="r" latinLnBrk="0">
              <a:defRPr/>
            </a:pPr>
            <a:r>
              <a:rPr lang="ru-RU" sz="800" kern="0" dirty="0">
                <a:solidFill>
                  <a:prstClr val="black"/>
                </a:solidFill>
                <a:latin typeface="Arial" charset="0"/>
              </a:rPr>
              <a:t>тыс. рублей</a:t>
            </a:r>
          </a:p>
        </p:txBody>
      </p:sp>
    </p:spTree>
    <p:extLst>
      <p:ext uri="{BB962C8B-B14F-4D97-AF65-F5344CB8AC3E}">
        <p14:creationId xmlns:p14="http://schemas.microsoft.com/office/powerpoint/2010/main" val="3345407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7978775" y="879475"/>
            <a:ext cx="1025525" cy="260350"/>
          </a:xfrm>
          <a:prstGeom prst="rect">
            <a:avLst/>
          </a:prstGeom>
        </p:spPr>
        <p:txBody>
          <a:bodyPr wrap="none">
            <a:spAutoFit/>
          </a:bodyPr>
          <a:lstStyle/>
          <a:p>
            <a:pPr algn="r" latinLnBrk="0">
              <a:defRPr/>
            </a:pPr>
            <a:r>
              <a:rPr lang="ru-RU" sz="1100" kern="0" dirty="0">
                <a:solidFill>
                  <a:prstClr val="black"/>
                </a:solidFill>
                <a:latin typeface="Arial" charset="0"/>
              </a:rPr>
              <a:t>тыс. рублей</a:t>
            </a:r>
          </a:p>
        </p:txBody>
      </p:sp>
      <p:sp>
        <p:nvSpPr>
          <p:cNvPr id="9" name="Прямоугольник 8"/>
          <p:cNvSpPr/>
          <p:nvPr/>
        </p:nvSpPr>
        <p:spPr bwMode="auto">
          <a:xfrm>
            <a:off x="-829493" y="116632"/>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8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Распределение бюджетных трансфертов из бюджета Камчатского края в бюджет Соболевского района</a:t>
            </a:r>
          </a:p>
        </p:txBody>
      </p:sp>
      <p:graphicFrame>
        <p:nvGraphicFramePr>
          <p:cNvPr id="10" name="Объект 25"/>
          <p:cNvGraphicFramePr>
            <a:graphicFrameLocks/>
          </p:cNvGraphicFramePr>
          <p:nvPr>
            <p:extLst>
              <p:ext uri="{D42A27DB-BD31-4B8C-83A1-F6EECF244321}">
                <p14:modId xmlns:p14="http://schemas.microsoft.com/office/powerpoint/2010/main" val="3392362047"/>
              </p:ext>
            </p:extLst>
          </p:nvPr>
        </p:nvGraphicFramePr>
        <p:xfrm>
          <a:off x="179388" y="1012825"/>
          <a:ext cx="8785225" cy="5729288"/>
        </p:xfrm>
        <a:graphic>
          <a:graphicData uri="http://schemas.openxmlformats.org/drawingml/2006/chart">
            <c:chart xmlns:c="http://schemas.openxmlformats.org/drawingml/2006/chart" xmlns:r="http://schemas.openxmlformats.org/officeDocument/2006/relationships" r:id="rId2"/>
          </a:graphicData>
        </a:graphic>
      </p:graphicFrame>
      <p:sp>
        <p:nvSpPr>
          <p:cNvPr id="15" name="Левая фигурная скобка 14"/>
          <p:cNvSpPr/>
          <p:nvPr/>
        </p:nvSpPr>
        <p:spPr>
          <a:xfrm rot="5400000">
            <a:off x="5805194" y="1482000"/>
            <a:ext cx="144016" cy="7858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11" name="Левая фигурная скобка 10"/>
          <p:cNvSpPr/>
          <p:nvPr/>
        </p:nvSpPr>
        <p:spPr>
          <a:xfrm rot="5400000">
            <a:off x="7860683" y="1442859"/>
            <a:ext cx="144017" cy="86409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12" name="Левая фигурная скобка 11"/>
          <p:cNvSpPr/>
          <p:nvPr/>
        </p:nvSpPr>
        <p:spPr>
          <a:xfrm rot="5400000">
            <a:off x="3768007" y="1442859"/>
            <a:ext cx="144017" cy="86409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16" name="Левая фигурная скобка 15"/>
          <p:cNvSpPr/>
          <p:nvPr/>
        </p:nvSpPr>
        <p:spPr>
          <a:xfrm rot="5400000">
            <a:off x="1691680" y="1556792"/>
            <a:ext cx="144017" cy="86409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Tree>
    <p:extLst>
      <p:ext uri="{BB962C8B-B14F-4D97-AF65-F5344CB8AC3E}">
        <p14:creationId xmlns:p14="http://schemas.microsoft.com/office/powerpoint/2010/main" val="1814990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14" name="Picture 26" descr="ÐÐ°ÑÑÐ¸Ð½ÐºÐ¸ Ð¿Ð¾ Ð·Ð°Ð¿ÑÐ¾ÑÑ ÐºÐ°ÑÑÐ¸Ð½ÐºÐ¸ ÑÐ°ÑÑÐ¾Ð´Ñ"/>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802502"/>
            <a:ext cx="8824788" cy="59388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978775" y="879475"/>
            <a:ext cx="1025525" cy="260350"/>
          </a:xfrm>
          <a:prstGeom prst="rect">
            <a:avLst/>
          </a:prstGeom>
        </p:spPr>
        <p:txBody>
          <a:bodyPr wrap="none">
            <a:spAutoFit/>
          </a:bodyPr>
          <a:lstStyle/>
          <a:p>
            <a:pPr algn="r" latinLnBrk="0">
              <a:defRPr/>
            </a:pPr>
            <a:r>
              <a:rPr lang="ru-RU" sz="1100" kern="0" dirty="0">
                <a:solidFill>
                  <a:prstClr val="black"/>
                </a:solidFill>
                <a:latin typeface="Arial" charset="0"/>
              </a:rPr>
              <a:t>тыс. рублей</a:t>
            </a:r>
          </a:p>
        </p:txBody>
      </p:sp>
      <p:graphicFrame>
        <p:nvGraphicFramePr>
          <p:cNvPr id="5" name="Объект 2"/>
          <p:cNvGraphicFramePr>
            <a:graphicFrameLocks/>
          </p:cNvGraphicFramePr>
          <p:nvPr>
            <p:extLst>
              <p:ext uri="{D42A27DB-BD31-4B8C-83A1-F6EECF244321}">
                <p14:modId xmlns:p14="http://schemas.microsoft.com/office/powerpoint/2010/main" val="3795311723"/>
              </p:ext>
            </p:extLst>
          </p:nvPr>
        </p:nvGraphicFramePr>
        <p:xfrm>
          <a:off x="179388" y="879475"/>
          <a:ext cx="8785225" cy="5778499"/>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bwMode="auto">
          <a:xfrm>
            <a:off x="-795461" y="108303"/>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40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Расходы районного бюджета</a:t>
            </a:r>
          </a:p>
        </p:txBody>
      </p:sp>
    </p:spTree>
    <p:extLst>
      <p:ext uri="{BB962C8B-B14F-4D97-AF65-F5344CB8AC3E}">
        <p14:creationId xmlns:p14="http://schemas.microsoft.com/office/powerpoint/2010/main" val="120873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42988" y="1341438"/>
            <a:ext cx="1025525" cy="260350"/>
          </a:xfrm>
          <a:prstGeom prst="rect">
            <a:avLst/>
          </a:prstGeom>
        </p:spPr>
        <p:txBody>
          <a:bodyPr wrap="none">
            <a:spAutoFit/>
          </a:bodyPr>
          <a:lstStyle/>
          <a:p>
            <a:pPr algn="r" latinLnBrk="0">
              <a:defRPr/>
            </a:pPr>
            <a:r>
              <a:rPr lang="ru-RU" sz="1100" kern="0" dirty="0">
                <a:solidFill>
                  <a:prstClr val="black"/>
                </a:solidFill>
                <a:latin typeface="Arial" charset="0"/>
              </a:rPr>
              <a:t>тыс. рублей</a:t>
            </a:r>
          </a:p>
        </p:txBody>
      </p:sp>
      <p:sp>
        <p:nvSpPr>
          <p:cNvPr id="6" name="Прямоугольник 5"/>
          <p:cNvSpPr/>
          <p:nvPr/>
        </p:nvSpPr>
        <p:spPr bwMode="auto">
          <a:xfrm>
            <a:off x="-900608" y="332656"/>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Структура расходов районного бюджета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на 2023-2025 годы</a:t>
            </a:r>
            <a:r>
              <a:rPr kumimoji="0" lang="ru-RU" sz="40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по разделам</a:t>
            </a:r>
            <a:r>
              <a:rPr kumimoji="0" lang="ru-RU" b="1" i="1" u="none" strike="noStrike" kern="0" cap="none" spc="0" normalizeH="0" noProof="0" dirty="0">
                <a:ln/>
                <a:solidFill>
                  <a:srgbClr val="EEECE1">
                    <a:lumMod val="50000"/>
                  </a:srgbClr>
                </a:solidFill>
                <a:effectLst/>
                <a:uLnTx/>
                <a:uFillTx/>
                <a:latin typeface="Times New Roman" pitchFamily="18" charset="0"/>
                <a:ea typeface="+mn-ea"/>
                <a:cs typeface="Times New Roman" pitchFamily="18" charset="0"/>
              </a:rPr>
              <a:t> классификации расходов бюджета </a:t>
            </a:r>
            <a:endParaRPr kumimoji="0" lang="ru-RU"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graphicFrame>
        <p:nvGraphicFramePr>
          <p:cNvPr id="7" name="Объект 17"/>
          <p:cNvGraphicFramePr>
            <a:graphicFrameLocks/>
          </p:cNvGraphicFramePr>
          <p:nvPr>
            <p:extLst>
              <p:ext uri="{D42A27DB-BD31-4B8C-83A1-F6EECF244321}">
                <p14:modId xmlns:p14="http://schemas.microsoft.com/office/powerpoint/2010/main" val="1252355734"/>
              </p:ext>
            </p:extLst>
          </p:nvPr>
        </p:nvGraphicFramePr>
        <p:xfrm>
          <a:off x="179388" y="1266825"/>
          <a:ext cx="8785225" cy="5475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9435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ÐÐ°ÑÑÐ¸Ð½ÐºÐ¸ Ð¿Ð¾ Ð·Ð°Ð¿ÑÐ¾ÑÑ ÐºÐ°ÑÑÐ¸Ð½ÐºÐ¸ ÑÐºÐ°ÑÐ°ÑÑ ÑÐ°Ð±Ð»Ð¾Ð½Ñ ÑÐ¸Ð½Ð°Ð½ÑÑ Ð¸ Ð±ÑÐ´Ð¶ÐµÑ Ð¿ÑÐµÐ·ÐµÐ½ÑÐ°ÑÐ¸Ñ"/>
          <p:cNvPicPr/>
          <p:nvPr/>
        </p:nvPicPr>
        <p:blipFill rotWithShape="1">
          <a:blip r:embed="rId2" cstate="print">
            <a:extLst>
              <a:ext uri="{28A0092B-C50C-407E-A947-70E740481C1C}">
                <a14:useLocalDpi xmlns:a14="http://schemas.microsoft.com/office/drawing/2010/main" val="0"/>
              </a:ext>
            </a:extLst>
          </a:blip>
          <a:srcRect l="26760" r="9223"/>
          <a:stretch/>
        </p:blipFill>
        <p:spPr bwMode="auto">
          <a:xfrm>
            <a:off x="6021238" y="1052736"/>
            <a:ext cx="2950234" cy="5328592"/>
          </a:xfrm>
          <a:prstGeom prst="rect">
            <a:avLst/>
          </a:prstGeom>
          <a:ln>
            <a:noFill/>
          </a:ln>
          <a:effectLst>
            <a:softEdge rad="112500"/>
          </a:effectLst>
        </p:spPr>
      </p:pic>
      <p:sp>
        <p:nvSpPr>
          <p:cNvPr id="6" name="TextBox 5"/>
          <p:cNvSpPr txBox="1"/>
          <p:nvPr/>
        </p:nvSpPr>
        <p:spPr>
          <a:xfrm>
            <a:off x="251520" y="921767"/>
            <a:ext cx="889000" cy="261937"/>
          </a:xfrm>
          <a:prstGeom prst="rect">
            <a:avLst/>
          </a:prstGeom>
          <a:noFill/>
        </p:spPr>
        <p:txBody>
          <a:bodyPr wrap="none">
            <a:spAutoFit/>
          </a:bodyPr>
          <a:lstStyle/>
          <a:p>
            <a:pPr latinLnBrk="0">
              <a:defRPr/>
            </a:pPr>
            <a:r>
              <a:rPr lang="ru-RU" sz="1100" kern="0" dirty="0">
                <a:solidFill>
                  <a:prstClr val="black"/>
                </a:solidFill>
                <a:latin typeface="Arial" charset="0"/>
              </a:rPr>
              <a:t>(по долям)</a:t>
            </a:r>
          </a:p>
        </p:txBody>
      </p:sp>
      <p:graphicFrame>
        <p:nvGraphicFramePr>
          <p:cNvPr id="7" name="Объект 5"/>
          <p:cNvGraphicFramePr>
            <a:graphicFrameLocks/>
          </p:cNvGraphicFramePr>
          <p:nvPr>
            <p:extLst>
              <p:ext uri="{D42A27DB-BD31-4B8C-83A1-F6EECF244321}">
                <p14:modId xmlns:p14="http://schemas.microsoft.com/office/powerpoint/2010/main" val="1545201449"/>
              </p:ext>
            </p:extLst>
          </p:nvPr>
        </p:nvGraphicFramePr>
        <p:xfrm>
          <a:off x="107951" y="765175"/>
          <a:ext cx="8712522" cy="5969000"/>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bwMode="auto">
          <a:xfrm>
            <a:off x="-972616" y="116632"/>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8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Структура расходов районного бюджета на 2023 год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по разделам</a:t>
            </a:r>
            <a:r>
              <a:rPr kumimoji="0" lang="ru-RU" b="1" i="1" u="none" strike="noStrike" kern="0" cap="none" spc="0" normalizeH="0" noProof="0" dirty="0">
                <a:ln/>
                <a:solidFill>
                  <a:srgbClr val="EEECE1">
                    <a:lumMod val="50000"/>
                  </a:srgbClr>
                </a:solidFill>
                <a:effectLst/>
                <a:uLnTx/>
                <a:uFillTx/>
                <a:latin typeface="Times New Roman" pitchFamily="18" charset="0"/>
                <a:ea typeface="+mn-ea"/>
                <a:cs typeface="Times New Roman" pitchFamily="18" charset="0"/>
              </a:rPr>
              <a:t> классификации расходов бюджета </a:t>
            </a:r>
            <a:endParaRPr kumimoji="0" lang="ru-RU"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28929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Овал 23"/>
          <p:cNvSpPr/>
          <p:nvPr/>
        </p:nvSpPr>
        <p:spPr>
          <a:xfrm>
            <a:off x="6372200" y="4850236"/>
            <a:ext cx="1642268" cy="1531823"/>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r>
              <a:rPr lang="ru-RU" kern="0" dirty="0">
                <a:solidFill>
                  <a:sysClr val="windowText" lastClr="000000"/>
                </a:solidFill>
              </a:rPr>
              <a:t> </a:t>
            </a:r>
          </a:p>
        </p:txBody>
      </p:sp>
      <p:sp>
        <p:nvSpPr>
          <p:cNvPr id="3" name="Овал 2"/>
          <p:cNvSpPr/>
          <p:nvPr/>
        </p:nvSpPr>
        <p:spPr>
          <a:xfrm>
            <a:off x="3586378" y="4624457"/>
            <a:ext cx="134730" cy="107950"/>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endParaRPr lang="ru-RU" kern="0">
              <a:solidFill>
                <a:sysClr val="windowText" lastClr="000000"/>
              </a:solidFill>
            </a:endParaRPr>
          </a:p>
        </p:txBody>
      </p:sp>
      <p:sp>
        <p:nvSpPr>
          <p:cNvPr id="4" name="Овал 3"/>
          <p:cNvSpPr/>
          <p:nvPr/>
        </p:nvSpPr>
        <p:spPr>
          <a:xfrm>
            <a:off x="514468" y="4611757"/>
            <a:ext cx="112713" cy="120650"/>
          </a:xfrm>
          <a:prstGeom prst="ellipse">
            <a:avLst/>
          </a:prstGeom>
          <a:gradFill rotWithShape="1">
            <a:gsLst>
              <a:gs pos="0">
                <a:srgbClr val="C0504D">
                  <a:tint val="50000"/>
                  <a:satMod val="300000"/>
                </a:srgbClr>
              </a:gs>
              <a:gs pos="92000">
                <a:srgbClr val="C0504D">
                  <a:tint val="37000"/>
                  <a:satMod val="300000"/>
                  <a:alpha val="0"/>
                </a:srgbClr>
              </a:gs>
              <a:gs pos="100000">
                <a:srgbClr val="C0504D">
                  <a:tint val="15000"/>
                  <a:satMod val="350000"/>
                </a:srgbClr>
              </a:gs>
            </a:gsLst>
            <a:lin ang="16200000" scaled="1"/>
          </a:gra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6385" tIns="48193" rIns="96385" bIns="48193" anchor="ctr"/>
          <a:lstStyle/>
          <a:p>
            <a:pPr algn="ctr" latinLnBrk="0">
              <a:defRPr/>
            </a:pPr>
            <a:endParaRPr lang="ru-RU" kern="0">
              <a:solidFill>
                <a:sysClr val="windowText" lastClr="000000"/>
              </a:solidFill>
            </a:endParaRPr>
          </a:p>
        </p:txBody>
      </p:sp>
      <p:sp>
        <p:nvSpPr>
          <p:cNvPr id="5" name="TextBox 4"/>
          <p:cNvSpPr txBox="1"/>
          <p:nvPr/>
        </p:nvSpPr>
        <p:spPr>
          <a:xfrm>
            <a:off x="3852927" y="4552824"/>
            <a:ext cx="1087526" cy="251216"/>
          </a:xfrm>
          <a:prstGeom prst="rect">
            <a:avLst/>
          </a:prstGeom>
          <a:noFill/>
        </p:spPr>
        <p:txBody>
          <a:bodyPr wrap="none" lIns="96385" tIns="48193" rIns="96385" bIns="48193">
            <a:spAutoFit/>
          </a:bodyPr>
          <a:lstStyle/>
          <a:p>
            <a:pPr latinLnBrk="0">
              <a:defRPr/>
            </a:pPr>
            <a:r>
              <a:rPr lang="ru-RU" sz="1000" i="1" kern="0" dirty="0">
                <a:solidFill>
                  <a:prstClr val="black"/>
                </a:solidFill>
                <a:latin typeface="Arial" charset="0"/>
              </a:rPr>
              <a:t>Всего расходы</a:t>
            </a:r>
          </a:p>
        </p:txBody>
      </p:sp>
      <p:sp>
        <p:nvSpPr>
          <p:cNvPr id="6" name="TextBox 5"/>
          <p:cNvSpPr txBox="1"/>
          <p:nvPr/>
        </p:nvSpPr>
        <p:spPr>
          <a:xfrm>
            <a:off x="649198" y="4546474"/>
            <a:ext cx="2728987" cy="251216"/>
          </a:xfrm>
          <a:prstGeom prst="rect">
            <a:avLst/>
          </a:prstGeom>
          <a:noFill/>
        </p:spPr>
        <p:txBody>
          <a:bodyPr wrap="square" lIns="96385" tIns="48193" rIns="96385" bIns="48193">
            <a:spAutoFit/>
          </a:bodyPr>
          <a:lstStyle/>
          <a:p>
            <a:pPr latinLnBrk="0">
              <a:defRPr/>
            </a:pPr>
            <a:r>
              <a:rPr lang="ru-RU" sz="1000" i="1" kern="0" dirty="0">
                <a:solidFill>
                  <a:prstClr val="black"/>
                </a:solidFill>
                <a:latin typeface="Arial" charset="0"/>
              </a:rPr>
              <a:t>Расходы на социально-культурную сферу</a:t>
            </a:r>
          </a:p>
        </p:txBody>
      </p:sp>
      <p:sp>
        <p:nvSpPr>
          <p:cNvPr id="7" name="TextBox 6"/>
          <p:cNvSpPr txBox="1"/>
          <p:nvPr/>
        </p:nvSpPr>
        <p:spPr>
          <a:xfrm>
            <a:off x="8138407" y="4867361"/>
            <a:ext cx="987425" cy="261937"/>
          </a:xfrm>
          <a:prstGeom prst="rect">
            <a:avLst/>
          </a:prstGeom>
          <a:noFill/>
        </p:spPr>
        <p:txBody>
          <a:bodyPr wrap="none">
            <a:spAutoFit/>
          </a:bodyPr>
          <a:lstStyle/>
          <a:p>
            <a:pPr latinLnBrk="0">
              <a:defRPr/>
            </a:pPr>
            <a:r>
              <a:rPr lang="ru-RU" sz="1100" kern="0" dirty="0">
                <a:solidFill>
                  <a:prstClr val="black"/>
                </a:solidFill>
                <a:latin typeface="Arial" charset="0"/>
              </a:rPr>
              <a:t>млн. рублей</a:t>
            </a:r>
          </a:p>
        </p:txBody>
      </p:sp>
      <p:sp>
        <p:nvSpPr>
          <p:cNvPr id="8" name="Овал 7"/>
          <p:cNvSpPr/>
          <p:nvPr/>
        </p:nvSpPr>
        <p:spPr>
          <a:xfrm>
            <a:off x="1061181" y="4834939"/>
            <a:ext cx="1642268" cy="1532594"/>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endParaRPr lang="ru-RU" kern="0" dirty="0">
              <a:solidFill>
                <a:sysClr val="windowText" lastClr="000000"/>
              </a:solidFill>
            </a:endParaRPr>
          </a:p>
        </p:txBody>
      </p:sp>
      <p:sp>
        <p:nvSpPr>
          <p:cNvPr id="10" name="TextBox 9"/>
          <p:cNvSpPr txBox="1"/>
          <p:nvPr/>
        </p:nvSpPr>
        <p:spPr>
          <a:xfrm>
            <a:off x="1452137" y="4988301"/>
            <a:ext cx="770730" cy="281993"/>
          </a:xfrm>
          <a:prstGeom prst="rect">
            <a:avLst/>
          </a:prstGeom>
          <a:noFill/>
        </p:spPr>
        <p:txBody>
          <a:bodyPr wrap="square" lIns="96385" tIns="48193" rIns="96385" bIns="48193">
            <a:spAutoFit/>
          </a:bodyPr>
          <a:lstStyle/>
          <a:p>
            <a:pPr algn="ctr" latinLnBrk="0">
              <a:defRPr/>
            </a:pPr>
            <a:r>
              <a:rPr lang="ru-RU" sz="1200" kern="0" dirty="0">
                <a:solidFill>
                  <a:sysClr val="windowText" lastClr="000000"/>
                </a:solidFill>
                <a:latin typeface="Arial" charset="0"/>
              </a:rPr>
              <a:t>1 012,7</a:t>
            </a:r>
          </a:p>
        </p:txBody>
      </p:sp>
      <p:sp>
        <p:nvSpPr>
          <p:cNvPr id="11" name="Овал 10"/>
          <p:cNvSpPr/>
          <p:nvPr/>
        </p:nvSpPr>
        <p:spPr>
          <a:xfrm>
            <a:off x="3653743" y="4850235"/>
            <a:ext cx="1642268" cy="1531824"/>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r>
              <a:rPr lang="ru-RU" kern="0" dirty="0">
                <a:solidFill>
                  <a:sysClr val="windowText" lastClr="000000"/>
                </a:solidFill>
              </a:rPr>
              <a:t> </a:t>
            </a:r>
          </a:p>
        </p:txBody>
      </p:sp>
      <p:sp>
        <p:nvSpPr>
          <p:cNvPr id="12" name="Овал 11"/>
          <p:cNvSpPr/>
          <p:nvPr/>
        </p:nvSpPr>
        <p:spPr>
          <a:xfrm>
            <a:off x="3959014" y="5339391"/>
            <a:ext cx="1031726" cy="890240"/>
          </a:xfrm>
          <a:prstGeom prst="ellipse">
            <a:avLst/>
          </a:prstGeom>
          <a:gradFill rotWithShape="1">
            <a:gsLst>
              <a:gs pos="0">
                <a:srgbClr val="C0504D">
                  <a:tint val="50000"/>
                  <a:satMod val="300000"/>
                  <a:alpha val="0"/>
                </a:srgbClr>
              </a:gs>
              <a:gs pos="91000">
                <a:srgbClr val="C0504D">
                  <a:tint val="37000"/>
                  <a:satMod val="300000"/>
                </a:srgbClr>
              </a:gs>
              <a:gs pos="100000">
                <a:srgbClr val="C0504D">
                  <a:tint val="15000"/>
                  <a:satMod val="350000"/>
                </a:srgbClr>
              </a:gs>
            </a:gsLst>
            <a:lin ang="16200000" scaled="1"/>
          </a:gra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6385" tIns="48193" rIns="96385" bIns="48193" anchor="ctr"/>
          <a:lstStyle/>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a:p>
            <a:pPr algn="ctr" latinLnBrk="0">
              <a:defRPr/>
            </a:pPr>
            <a:r>
              <a:rPr lang="ru-RU" sz="1200" b="1" kern="0" dirty="0">
                <a:solidFill>
                  <a:sysClr val="windowText" lastClr="000000"/>
                </a:solidFill>
                <a:latin typeface="Times New Roman" pitchFamily="18" charset="0"/>
                <a:cs typeface="Times New Roman" pitchFamily="18" charset="0"/>
              </a:rPr>
              <a:t>549,9</a:t>
            </a:r>
          </a:p>
          <a:p>
            <a:pPr algn="ctr" latinLnBrk="0">
              <a:defRPr/>
            </a:pPr>
            <a:endParaRPr lang="ru-RU" sz="1500" kern="0" dirty="0">
              <a:solidFill>
                <a:sysClr val="windowText" lastClr="000000"/>
              </a:solidFill>
              <a:latin typeface="Times New Roman" pitchFamily="18" charset="0"/>
              <a:cs typeface="Times New Roman" pitchFamily="18" charset="0"/>
            </a:endParaRPr>
          </a:p>
          <a:p>
            <a:pPr algn="ctr" latinLnBrk="0">
              <a:defRPr/>
            </a:pPr>
            <a:r>
              <a:rPr lang="ru-RU" sz="1000" b="1" kern="0" dirty="0">
                <a:solidFill>
                  <a:sysClr val="windowText" lastClr="000000"/>
                </a:solidFill>
                <a:latin typeface="Times New Roman" pitchFamily="18" charset="0"/>
                <a:cs typeface="Times New Roman" pitchFamily="18" charset="0"/>
              </a:rPr>
              <a:t>53,2%</a:t>
            </a:r>
          </a:p>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p:txBody>
      </p:sp>
      <p:sp>
        <p:nvSpPr>
          <p:cNvPr id="13" name="TextBox 12"/>
          <p:cNvSpPr txBox="1"/>
          <p:nvPr/>
        </p:nvSpPr>
        <p:spPr>
          <a:xfrm>
            <a:off x="4112117" y="4993166"/>
            <a:ext cx="781578" cy="281993"/>
          </a:xfrm>
          <a:prstGeom prst="rect">
            <a:avLst/>
          </a:prstGeom>
          <a:noFill/>
        </p:spPr>
        <p:txBody>
          <a:bodyPr wrap="square" lIns="96385" tIns="48193" rIns="96385" bIns="48193">
            <a:spAutoFit/>
          </a:bodyPr>
          <a:lstStyle/>
          <a:p>
            <a:pPr latinLnBrk="0">
              <a:defRPr/>
            </a:pPr>
            <a:r>
              <a:rPr lang="ru-RU" sz="1200" kern="0" dirty="0">
                <a:solidFill>
                  <a:sysClr val="windowText" lastClr="000000"/>
                </a:solidFill>
                <a:latin typeface="Arial" charset="0"/>
              </a:rPr>
              <a:t>1 033,3</a:t>
            </a:r>
          </a:p>
        </p:txBody>
      </p:sp>
      <p:sp>
        <p:nvSpPr>
          <p:cNvPr id="15" name="Овал 14"/>
          <p:cNvSpPr/>
          <p:nvPr/>
        </p:nvSpPr>
        <p:spPr>
          <a:xfrm>
            <a:off x="6677471" y="5339391"/>
            <a:ext cx="1031726" cy="890240"/>
          </a:xfrm>
          <a:prstGeom prst="ellipse">
            <a:avLst/>
          </a:prstGeom>
          <a:gradFill rotWithShape="1">
            <a:gsLst>
              <a:gs pos="0">
                <a:srgbClr val="C0504D">
                  <a:tint val="50000"/>
                  <a:satMod val="300000"/>
                  <a:alpha val="0"/>
                </a:srgbClr>
              </a:gs>
              <a:gs pos="87000">
                <a:srgbClr val="C0504D">
                  <a:tint val="37000"/>
                  <a:satMod val="300000"/>
                </a:srgbClr>
              </a:gs>
              <a:gs pos="98000">
                <a:srgbClr val="C0504D">
                  <a:tint val="15000"/>
                  <a:satMod val="350000"/>
                </a:srgbClr>
              </a:gs>
            </a:gsLst>
            <a:lin ang="16200000" scaled="1"/>
          </a:gra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6385" tIns="48193" rIns="96385" bIns="48193" anchor="ctr"/>
          <a:lstStyle/>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a:p>
            <a:pPr algn="ctr" latinLnBrk="0">
              <a:defRPr/>
            </a:pPr>
            <a:r>
              <a:rPr lang="ru-RU" sz="1200" b="1" kern="0" dirty="0">
                <a:solidFill>
                  <a:sysClr val="windowText" lastClr="000000"/>
                </a:solidFill>
                <a:latin typeface="Times New Roman" pitchFamily="18" charset="0"/>
                <a:cs typeface="Times New Roman" pitchFamily="18" charset="0"/>
              </a:rPr>
              <a:t>341,1</a:t>
            </a:r>
          </a:p>
          <a:p>
            <a:pPr algn="ctr" latinLnBrk="0">
              <a:defRPr/>
            </a:pPr>
            <a:endParaRPr lang="ru-RU" sz="1500" kern="0" dirty="0">
              <a:solidFill>
                <a:sysClr val="windowText" lastClr="000000"/>
              </a:solidFill>
              <a:latin typeface="Times New Roman" pitchFamily="18" charset="0"/>
              <a:cs typeface="Times New Roman" pitchFamily="18" charset="0"/>
            </a:endParaRPr>
          </a:p>
          <a:p>
            <a:pPr algn="ctr" latinLnBrk="0">
              <a:defRPr/>
            </a:pPr>
            <a:r>
              <a:rPr lang="ru-RU" sz="1000" b="1" kern="0" dirty="0">
                <a:solidFill>
                  <a:sysClr val="windowText" lastClr="000000"/>
                </a:solidFill>
                <a:latin typeface="Times New Roman" pitchFamily="18" charset="0"/>
                <a:cs typeface="Times New Roman" pitchFamily="18" charset="0"/>
              </a:rPr>
              <a:t> 32,3%</a:t>
            </a:r>
          </a:p>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p:txBody>
      </p:sp>
      <p:sp>
        <p:nvSpPr>
          <p:cNvPr id="16" name="TextBox 15"/>
          <p:cNvSpPr txBox="1"/>
          <p:nvPr/>
        </p:nvSpPr>
        <p:spPr>
          <a:xfrm>
            <a:off x="6830509" y="4995520"/>
            <a:ext cx="801539" cy="281993"/>
          </a:xfrm>
          <a:prstGeom prst="rect">
            <a:avLst/>
          </a:prstGeom>
          <a:noFill/>
        </p:spPr>
        <p:txBody>
          <a:bodyPr wrap="square" lIns="96385" tIns="48193" rIns="96385" bIns="48193">
            <a:spAutoFit/>
          </a:bodyPr>
          <a:lstStyle/>
          <a:p>
            <a:pPr latinLnBrk="0">
              <a:defRPr/>
            </a:pPr>
            <a:r>
              <a:rPr lang="ru-RU" sz="1200" kern="0" dirty="0">
                <a:solidFill>
                  <a:prstClr val="black"/>
                </a:solidFill>
                <a:latin typeface="Arial" charset="0"/>
              </a:rPr>
              <a:t>1 055,9</a:t>
            </a:r>
          </a:p>
        </p:txBody>
      </p:sp>
      <p:sp>
        <p:nvSpPr>
          <p:cNvPr id="17" name="TextBox 16"/>
          <p:cNvSpPr txBox="1"/>
          <p:nvPr/>
        </p:nvSpPr>
        <p:spPr>
          <a:xfrm>
            <a:off x="1414924" y="6436160"/>
            <a:ext cx="911195" cy="312771"/>
          </a:xfrm>
          <a:prstGeom prst="rect">
            <a:avLst/>
          </a:prstGeom>
          <a:noFill/>
        </p:spPr>
        <p:txBody>
          <a:bodyPr wrap="none" lIns="96385" tIns="48193" rIns="96385" bIns="48193">
            <a:spAutoFit/>
          </a:bodyPr>
          <a:lstStyle/>
          <a:p>
            <a:pPr latinLnBrk="0">
              <a:defRPr/>
            </a:pPr>
            <a:r>
              <a:rPr lang="ru-RU" sz="1400" kern="0" dirty="0">
                <a:solidFill>
                  <a:sysClr val="windowText" lastClr="000000"/>
                </a:solidFill>
                <a:latin typeface="Arial" charset="0"/>
              </a:rPr>
              <a:t>2023 год</a:t>
            </a:r>
          </a:p>
        </p:txBody>
      </p:sp>
      <p:sp>
        <p:nvSpPr>
          <p:cNvPr id="18" name="TextBox 17"/>
          <p:cNvSpPr txBox="1"/>
          <p:nvPr/>
        </p:nvSpPr>
        <p:spPr>
          <a:xfrm>
            <a:off x="4047309" y="6444781"/>
            <a:ext cx="911195" cy="312771"/>
          </a:xfrm>
          <a:prstGeom prst="rect">
            <a:avLst/>
          </a:prstGeom>
          <a:noFill/>
        </p:spPr>
        <p:txBody>
          <a:bodyPr wrap="none" lIns="96385" tIns="48193" rIns="96385" bIns="48193">
            <a:spAutoFit/>
          </a:bodyPr>
          <a:lstStyle/>
          <a:p>
            <a:pPr latinLnBrk="0">
              <a:defRPr/>
            </a:pPr>
            <a:r>
              <a:rPr lang="ru-RU" sz="1400" kern="0" dirty="0">
                <a:solidFill>
                  <a:sysClr val="windowText" lastClr="000000"/>
                </a:solidFill>
                <a:latin typeface="Arial" charset="0"/>
              </a:rPr>
              <a:t>2024 год</a:t>
            </a:r>
          </a:p>
        </p:txBody>
      </p:sp>
      <p:sp>
        <p:nvSpPr>
          <p:cNvPr id="19" name="TextBox 18"/>
          <p:cNvSpPr txBox="1"/>
          <p:nvPr/>
        </p:nvSpPr>
        <p:spPr>
          <a:xfrm>
            <a:off x="6696032" y="6443937"/>
            <a:ext cx="1070495" cy="312771"/>
          </a:xfrm>
          <a:prstGeom prst="rect">
            <a:avLst/>
          </a:prstGeom>
          <a:noFill/>
        </p:spPr>
        <p:txBody>
          <a:bodyPr wrap="square" lIns="96385" tIns="48193" rIns="96385" bIns="48193">
            <a:spAutoFit/>
          </a:bodyPr>
          <a:lstStyle/>
          <a:p>
            <a:pPr latinLnBrk="0">
              <a:defRPr/>
            </a:pPr>
            <a:r>
              <a:rPr lang="ru-RU" sz="1400" kern="0" dirty="0">
                <a:solidFill>
                  <a:sysClr val="windowText" lastClr="000000"/>
                </a:solidFill>
                <a:latin typeface="Arial" charset="0"/>
              </a:rPr>
              <a:t>2025 год</a:t>
            </a:r>
          </a:p>
        </p:txBody>
      </p:sp>
      <p:sp>
        <p:nvSpPr>
          <p:cNvPr id="25" name="Овал 24"/>
          <p:cNvSpPr/>
          <p:nvPr/>
        </p:nvSpPr>
        <p:spPr>
          <a:xfrm>
            <a:off x="1321639" y="5322138"/>
            <a:ext cx="1031726" cy="890240"/>
          </a:xfrm>
          <a:prstGeom prst="ellipse">
            <a:avLst/>
          </a:prstGeom>
          <a:gradFill rotWithShape="1">
            <a:gsLst>
              <a:gs pos="0">
                <a:srgbClr val="C0504D">
                  <a:tint val="50000"/>
                  <a:satMod val="300000"/>
                  <a:alpha val="0"/>
                </a:srgbClr>
              </a:gs>
              <a:gs pos="91000">
                <a:srgbClr val="C0504D">
                  <a:tint val="37000"/>
                  <a:satMod val="300000"/>
                </a:srgbClr>
              </a:gs>
              <a:gs pos="100000">
                <a:srgbClr val="C0504D">
                  <a:tint val="15000"/>
                  <a:satMod val="350000"/>
                </a:srgbClr>
              </a:gs>
            </a:gsLst>
            <a:lin ang="16200000" scaled="1"/>
          </a:gra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6385" tIns="48193" rIns="96385" bIns="48193" anchor="ctr"/>
          <a:lstStyle/>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a:p>
            <a:pPr algn="ctr" latinLnBrk="0">
              <a:defRPr/>
            </a:pPr>
            <a:r>
              <a:rPr lang="ru-RU" sz="1200" b="1" kern="0" dirty="0">
                <a:solidFill>
                  <a:sysClr val="windowText" lastClr="000000"/>
                </a:solidFill>
                <a:latin typeface="Times New Roman" pitchFamily="18" charset="0"/>
                <a:cs typeface="Times New Roman" pitchFamily="18" charset="0"/>
              </a:rPr>
              <a:t>362,6</a:t>
            </a:r>
          </a:p>
          <a:p>
            <a:pPr algn="ctr" latinLnBrk="0">
              <a:defRPr/>
            </a:pPr>
            <a:endParaRPr lang="ru-RU" sz="1500" kern="0" dirty="0">
              <a:solidFill>
                <a:sysClr val="windowText" lastClr="000000"/>
              </a:solidFill>
              <a:latin typeface="Times New Roman" pitchFamily="18" charset="0"/>
              <a:cs typeface="Times New Roman" pitchFamily="18" charset="0"/>
            </a:endParaRPr>
          </a:p>
          <a:p>
            <a:pPr algn="ctr" latinLnBrk="0">
              <a:defRPr/>
            </a:pPr>
            <a:r>
              <a:rPr lang="ru-RU" sz="1000" b="1" kern="0" dirty="0">
                <a:solidFill>
                  <a:sysClr val="windowText" lastClr="000000"/>
                </a:solidFill>
                <a:latin typeface="Times New Roman" pitchFamily="18" charset="0"/>
                <a:cs typeface="Times New Roman" pitchFamily="18" charset="0"/>
              </a:rPr>
              <a:t> 35,8%</a:t>
            </a:r>
          </a:p>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p:txBody>
      </p:sp>
      <p:sp>
        <p:nvSpPr>
          <p:cNvPr id="22" name="TextBox 21"/>
          <p:cNvSpPr txBox="1"/>
          <p:nvPr/>
        </p:nvSpPr>
        <p:spPr>
          <a:xfrm>
            <a:off x="460373" y="617538"/>
            <a:ext cx="8432105" cy="1389989"/>
          </a:xfrm>
          <a:prstGeom prst="rect">
            <a:avLst/>
          </a:prstGeom>
          <a:noFill/>
        </p:spPr>
        <p:txBody>
          <a:bodyPr wrap="square" lIns="96385" tIns="48193" rIns="96385" bIns="48193">
            <a:spAutoFit/>
          </a:bodyPr>
          <a:lstStyle/>
          <a:p>
            <a:pPr latinLnBrk="0">
              <a:defRPr/>
            </a:pPr>
            <a:r>
              <a:rPr lang="ru-RU" sz="1400" i="1" kern="0" dirty="0">
                <a:solidFill>
                  <a:prstClr val="black"/>
                </a:solidFill>
                <a:latin typeface="Arial" charset="0"/>
              </a:rPr>
              <a:t>Расходы на социально-культурную сферу  Соболевский  район включает в себя следующие направления расходования средств районного бюджета:</a:t>
            </a:r>
          </a:p>
          <a:p>
            <a:pPr marL="285750" indent="-285750" latinLnBrk="0">
              <a:buFont typeface="Wingdings" pitchFamily="2" charset="2"/>
              <a:buChar char="ü"/>
              <a:defRPr/>
            </a:pPr>
            <a:r>
              <a:rPr lang="ru-RU" sz="1400" i="1" kern="0" dirty="0">
                <a:solidFill>
                  <a:prstClr val="black"/>
                </a:solidFill>
                <a:latin typeface="Arial" charset="0"/>
              </a:rPr>
              <a:t>образование;</a:t>
            </a:r>
          </a:p>
          <a:p>
            <a:pPr marL="285750" indent="-285750" latinLnBrk="0">
              <a:buFont typeface="Wingdings" pitchFamily="2" charset="2"/>
              <a:buChar char="ü"/>
              <a:defRPr/>
            </a:pPr>
            <a:r>
              <a:rPr lang="ru-RU" sz="1400" i="1" kern="0" dirty="0">
                <a:solidFill>
                  <a:prstClr val="black"/>
                </a:solidFill>
                <a:latin typeface="Arial" charset="0"/>
              </a:rPr>
              <a:t>культура, кинематография;</a:t>
            </a:r>
          </a:p>
          <a:p>
            <a:pPr marL="285750" indent="-285750" latinLnBrk="0">
              <a:buFont typeface="Wingdings" pitchFamily="2" charset="2"/>
              <a:buChar char="ü"/>
              <a:defRPr/>
            </a:pPr>
            <a:r>
              <a:rPr lang="ru-RU" sz="1400" i="1" kern="0" dirty="0">
                <a:solidFill>
                  <a:prstClr val="black"/>
                </a:solidFill>
                <a:latin typeface="Arial" charset="0"/>
              </a:rPr>
              <a:t>социальная политика;</a:t>
            </a:r>
          </a:p>
          <a:p>
            <a:pPr marL="285750" indent="-285750" latinLnBrk="0">
              <a:buFont typeface="Wingdings" pitchFamily="2" charset="2"/>
              <a:buChar char="ü"/>
              <a:defRPr/>
            </a:pPr>
            <a:r>
              <a:rPr lang="ru-RU" sz="1400" i="1" kern="0" dirty="0">
                <a:solidFill>
                  <a:prstClr val="black"/>
                </a:solidFill>
                <a:latin typeface="Arial" charset="0"/>
              </a:rPr>
              <a:t>физическая культура и спорт .</a:t>
            </a:r>
          </a:p>
        </p:txBody>
      </p:sp>
      <p:pic>
        <p:nvPicPr>
          <p:cNvPr id="1026" name="Picture 2" descr="https://rsp26.ru/image/article/26eeb8c713834365802e47996844fbc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07527"/>
            <a:ext cx="3128289" cy="26042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s://sabriulkerfoundation.org/en/img/icerik/beactive.png"/>
          <p:cNvPicPr>
            <a:picLocks noChangeAspect="1" noChangeArrowheads="1"/>
          </p:cNvPicPr>
          <p:nvPr/>
        </p:nvPicPr>
        <p:blipFill rotWithShape="1">
          <a:blip r:embed="rId3">
            <a:extLst>
              <a:ext uri="{28A0092B-C50C-407E-A947-70E740481C1C}">
                <a14:useLocalDpi xmlns:a14="http://schemas.microsoft.com/office/drawing/2010/main" val="0"/>
              </a:ext>
            </a:extLst>
          </a:blip>
          <a:srcRect l="20191" t="17221" r="22069" b="15813"/>
          <a:stretch/>
        </p:blipFill>
        <p:spPr bwMode="auto">
          <a:xfrm>
            <a:off x="4474877" y="1124744"/>
            <a:ext cx="2417600" cy="34870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krai44.ru/i/news/mkehmblema.jpg"/>
          <p:cNvPicPr>
            <a:picLocks noChangeAspect="1" noChangeArrowheads="1"/>
          </p:cNvPicPr>
          <p:nvPr/>
        </p:nvPicPr>
        <p:blipFill rotWithShape="1">
          <a:blip r:embed="rId4">
            <a:extLst>
              <a:ext uri="{28A0092B-C50C-407E-A947-70E740481C1C}">
                <a14:useLocalDpi xmlns:a14="http://schemas.microsoft.com/office/drawing/2010/main" val="0"/>
              </a:ext>
            </a:extLst>
          </a:blip>
          <a:srcRect l="7196" r="6102"/>
          <a:stretch/>
        </p:blipFill>
        <p:spPr bwMode="auto">
          <a:xfrm>
            <a:off x="6372200" y="980729"/>
            <a:ext cx="2771800" cy="3854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AutoShape 8" descr="https://xn--d1abbusdciv.xn--p1ai/wp-content/uploads/2019/05/alsina-kuramshina--1024x82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AutoShape 10" descr="https://xn--d1abbusdciv.xn--p1ai/wp-content/uploads/2019/05/alsina-kuramshina--1024x82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AutoShape 12" descr="https://xn--d1abbusdciv.xn--p1ai/wp-content/uploads/2019/05/alsina-kuramshina--1024x82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3" name="AutoShape 14" descr="https://xn--d1abbusdciv.xn--p1ai/wp-content/uploads/2019/05/alsina-kuramshina--1024x827.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40" name="Picture 16" descr="http://www.minigranada.com/wp-content/uploads/2015/11/mis_ninos1_ruben_garrido_mini_granada-1024x76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39" r="3587" b="5664"/>
          <a:stretch/>
        </p:blipFill>
        <p:spPr bwMode="auto">
          <a:xfrm>
            <a:off x="1837502" y="1857364"/>
            <a:ext cx="3009136" cy="27543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1" name="Прямоугольник 30"/>
          <p:cNvSpPr/>
          <p:nvPr/>
        </p:nvSpPr>
        <p:spPr bwMode="auto">
          <a:xfrm>
            <a:off x="-647610" y="-34362"/>
            <a:ext cx="9649072"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3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Расходы на социально-культурную сферу в общем объеме расходов</a:t>
            </a:r>
          </a:p>
        </p:txBody>
      </p:sp>
    </p:spTree>
    <p:extLst>
      <p:ext uri="{BB962C8B-B14F-4D97-AF65-F5344CB8AC3E}">
        <p14:creationId xmlns:p14="http://schemas.microsoft.com/office/powerpoint/2010/main" val="895912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xn--b1acd3balk.xn--p1ai/media/k2/items/cache/7b846b674148504de9fe5db3ad31b09a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88640"/>
            <a:ext cx="5184576" cy="65527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2132856"/>
            <a:ext cx="987425" cy="260350"/>
          </a:xfrm>
          <a:prstGeom prst="rect">
            <a:avLst/>
          </a:prstGeom>
          <a:noFill/>
        </p:spPr>
        <p:txBody>
          <a:bodyPr wrap="none">
            <a:spAutoFit/>
          </a:bodyPr>
          <a:lstStyle/>
          <a:p>
            <a:pPr latinLnBrk="0">
              <a:defRPr/>
            </a:pPr>
            <a:r>
              <a:rPr lang="ru-RU" sz="1100" kern="0" dirty="0">
                <a:solidFill>
                  <a:sysClr val="windowText" lastClr="000000"/>
                </a:solidFill>
                <a:latin typeface="Arial" charset="0"/>
              </a:rPr>
              <a:t>млн. рублей</a:t>
            </a:r>
          </a:p>
        </p:txBody>
      </p:sp>
      <p:graphicFrame>
        <p:nvGraphicFramePr>
          <p:cNvPr id="5" name="Объект 7"/>
          <p:cNvGraphicFramePr>
            <a:graphicFrameLocks/>
          </p:cNvGraphicFramePr>
          <p:nvPr>
            <p:extLst>
              <p:ext uri="{D42A27DB-BD31-4B8C-83A1-F6EECF244321}">
                <p14:modId xmlns:p14="http://schemas.microsoft.com/office/powerpoint/2010/main" val="2404699813"/>
              </p:ext>
            </p:extLst>
          </p:nvPr>
        </p:nvGraphicFramePr>
        <p:xfrm>
          <a:off x="107504" y="692696"/>
          <a:ext cx="8893621" cy="6120679"/>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p:cNvSpPr/>
          <p:nvPr/>
        </p:nvSpPr>
        <p:spPr bwMode="auto">
          <a:xfrm>
            <a:off x="-756592" y="116632"/>
            <a:ext cx="10441160" cy="44611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4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Расходы на социально-культурную сферу  на 2023</a:t>
            </a:r>
            <a:r>
              <a:rPr lang="ru-RU" sz="2400" b="1" i="1" kern="0" dirty="0">
                <a:ln/>
                <a:solidFill>
                  <a:srgbClr val="EEECE1">
                    <a:lumMod val="50000"/>
                  </a:srgbClr>
                </a:solidFill>
                <a:latin typeface="Times New Roman" pitchFamily="18" charset="0"/>
                <a:cs typeface="Times New Roman" pitchFamily="18" charset="0"/>
              </a:rPr>
              <a:t> </a:t>
            </a:r>
            <a:r>
              <a:rPr kumimoji="0" lang="ru-RU" sz="24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год</a:t>
            </a:r>
          </a:p>
        </p:txBody>
      </p:sp>
    </p:spTree>
    <p:extLst>
      <p:ext uri="{BB962C8B-B14F-4D97-AF65-F5344CB8AC3E}">
        <p14:creationId xmlns:p14="http://schemas.microsoft.com/office/powerpoint/2010/main" val="1403938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388" y="1341438"/>
            <a:ext cx="987425" cy="260350"/>
          </a:xfrm>
          <a:prstGeom prst="rect">
            <a:avLst/>
          </a:prstGeom>
          <a:noFill/>
        </p:spPr>
        <p:txBody>
          <a:bodyPr wrap="none">
            <a:spAutoFit/>
          </a:bodyPr>
          <a:lstStyle/>
          <a:p>
            <a:pPr latinLnBrk="0">
              <a:defRPr/>
            </a:pPr>
            <a:r>
              <a:rPr lang="ru-RU" sz="1100" kern="0" dirty="0">
                <a:solidFill>
                  <a:sysClr val="windowText" lastClr="000000"/>
                </a:solidFill>
                <a:latin typeface="Arial" charset="0"/>
              </a:rPr>
              <a:t>млн. рублей</a:t>
            </a:r>
          </a:p>
        </p:txBody>
      </p:sp>
      <p:graphicFrame>
        <p:nvGraphicFramePr>
          <p:cNvPr id="9" name="Диаграмма 8"/>
          <p:cNvGraphicFramePr>
            <a:graphicFrameLocks/>
          </p:cNvGraphicFramePr>
          <p:nvPr>
            <p:extLst>
              <p:ext uri="{D42A27DB-BD31-4B8C-83A1-F6EECF244321}">
                <p14:modId xmlns:p14="http://schemas.microsoft.com/office/powerpoint/2010/main" val="615295814"/>
              </p:ext>
            </p:extLst>
          </p:nvPr>
        </p:nvGraphicFramePr>
        <p:xfrm>
          <a:off x="141858" y="1431925"/>
          <a:ext cx="9002142" cy="5426075"/>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Прямая соединительная линия 4"/>
          <p:cNvCxnSpPr>
            <a:cxnSpLocks noChangeShapeType="1"/>
          </p:cNvCxnSpPr>
          <p:nvPr/>
        </p:nvCxnSpPr>
        <p:spPr bwMode="auto">
          <a:xfrm>
            <a:off x="1691680" y="3212976"/>
            <a:ext cx="1572206" cy="216024"/>
          </a:xfrm>
          <a:prstGeom prst="line">
            <a:avLst/>
          </a:prstGeom>
          <a:noFill/>
          <a:ln w="19050" algn="ctr">
            <a:solidFill>
              <a:srgbClr val="C00000"/>
            </a:solidFill>
            <a:prstDash val="sysDot"/>
            <a:round/>
            <a:headEnd type="diamond" w="med" len="med"/>
            <a:tailEnd/>
          </a:ln>
          <a:extLst>
            <a:ext uri="{909E8E84-426E-40DD-AFC4-6F175D3DCCD1}">
              <a14:hiddenFill xmlns:a14="http://schemas.microsoft.com/office/drawing/2010/main">
                <a:noFill/>
              </a14:hiddenFill>
            </a:ext>
          </a:extLst>
        </p:spPr>
      </p:cxnSp>
      <p:sp>
        <p:nvSpPr>
          <p:cNvPr id="12" name="Прямоугольник 11"/>
          <p:cNvSpPr/>
          <p:nvPr/>
        </p:nvSpPr>
        <p:spPr bwMode="auto">
          <a:xfrm>
            <a:off x="-900608" y="257585"/>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Динамика программных расходов бюджета Соболевского муниципального района</a:t>
            </a:r>
          </a:p>
        </p:txBody>
      </p:sp>
    </p:spTree>
    <p:extLst>
      <p:ext uri="{BB962C8B-B14F-4D97-AF65-F5344CB8AC3E}">
        <p14:creationId xmlns:p14="http://schemas.microsoft.com/office/powerpoint/2010/main" val="715074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garant.ru/files/3/7/1231073/utverzhdeny-byudzhety-pfr-ffoms-i-fss-rossii-na-2019-2021-gody_1200.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96950"/>
            <a:ext cx="9144000" cy="5816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Объект 5"/>
          <p:cNvGraphicFramePr>
            <a:graphicFrameLocks/>
          </p:cNvGraphicFramePr>
          <p:nvPr>
            <p:extLst>
              <p:ext uri="{D42A27DB-BD31-4B8C-83A1-F6EECF244321}">
                <p14:modId xmlns:p14="http://schemas.microsoft.com/office/powerpoint/2010/main" val="1284011760"/>
              </p:ext>
            </p:extLst>
          </p:nvPr>
        </p:nvGraphicFramePr>
        <p:xfrm>
          <a:off x="107949" y="1052738"/>
          <a:ext cx="8929689" cy="5627387"/>
        </p:xfrm>
        <a:graphic>
          <a:graphicData uri="http://schemas.openxmlformats.org/drawingml/2006/table">
            <a:tbl>
              <a:tblPr firstRow="1" bandRow="1">
                <a:tableStyleId>{5940675A-B579-460E-94D1-54222C63F5DA}</a:tableStyleId>
              </a:tblPr>
              <a:tblGrid>
                <a:gridCol w="1684185">
                  <a:extLst>
                    <a:ext uri="{9D8B030D-6E8A-4147-A177-3AD203B41FA5}">
                      <a16:colId xmlns:a16="http://schemas.microsoft.com/office/drawing/2014/main" val="20000"/>
                    </a:ext>
                  </a:extLst>
                </a:gridCol>
                <a:gridCol w="1813214">
                  <a:extLst>
                    <a:ext uri="{9D8B030D-6E8A-4147-A177-3AD203B41FA5}">
                      <a16:colId xmlns:a16="http://schemas.microsoft.com/office/drawing/2014/main" val="20001"/>
                    </a:ext>
                  </a:extLst>
                </a:gridCol>
                <a:gridCol w="1820006">
                  <a:extLst>
                    <a:ext uri="{9D8B030D-6E8A-4147-A177-3AD203B41FA5}">
                      <a16:colId xmlns:a16="http://schemas.microsoft.com/office/drawing/2014/main" val="20002"/>
                    </a:ext>
                  </a:extLst>
                </a:gridCol>
                <a:gridCol w="1820006">
                  <a:extLst>
                    <a:ext uri="{9D8B030D-6E8A-4147-A177-3AD203B41FA5}">
                      <a16:colId xmlns:a16="http://schemas.microsoft.com/office/drawing/2014/main" val="20003"/>
                    </a:ext>
                  </a:extLst>
                </a:gridCol>
                <a:gridCol w="1792278">
                  <a:extLst>
                    <a:ext uri="{9D8B030D-6E8A-4147-A177-3AD203B41FA5}">
                      <a16:colId xmlns:a16="http://schemas.microsoft.com/office/drawing/2014/main" val="20004"/>
                    </a:ext>
                  </a:extLst>
                </a:gridCol>
              </a:tblGrid>
              <a:tr h="1169683">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a:p>
                    <a:p>
                      <a:pPr algn="ctr"/>
                      <a:endParaRPr lang="ru-RU" sz="1900" dirty="0"/>
                    </a:p>
                    <a:p>
                      <a:pPr algn="ctr"/>
                      <a:endParaRPr lang="ru-RU" sz="1900" dirty="0"/>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a:solidFill>
                          <a:schemeClr val="tx1"/>
                        </a:solidFill>
                      </a:endParaRPr>
                    </a:p>
                    <a:p>
                      <a:pPr algn="ctr"/>
                      <a:r>
                        <a:rPr lang="ru-RU" sz="1900" dirty="0">
                          <a:solidFill>
                            <a:schemeClr val="tx1"/>
                          </a:solidFill>
                        </a:rPr>
                        <a:t>2022</a:t>
                      </a:r>
                      <a:r>
                        <a:rPr lang="ru-RU" sz="1900" baseline="0" dirty="0">
                          <a:solidFill>
                            <a:schemeClr val="tx1"/>
                          </a:solidFill>
                        </a:rPr>
                        <a:t> </a:t>
                      </a:r>
                      <a:r>
                        <a:rPr lang="ru-RU" sz="1900" dirty="0">
                          <a:solidFill>
                            <a:schemeClr val="tx1"/>
                          </a:solidFill>
                        </a:rPr>
                        <a:t>год</a:t>
                      </a:r>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a:solidFill>
                          <a:schemeClr val="tx1"/>
                        </a:solidFill>
                      </a:endParaRPr>
                    </a:p>
                    <a:p>
                      <a:pPr algn="ctr"/>
                      <a:r>
                        <a:rPr lang="ru-RU" sz="1900" dirty="0">
                          <a:solidFill>
                            <a:schemeClr val="tx1"/>
                          </a:solidFill>
                        </a:rPr>
                        <a:t>2023 год</a:t>
                      </a:r>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a:solidFill>
                          <a:schemeClr val="tx1"/>
                        </a:solidFill>
                      </a:endParaRPr>
                    </a:p>
                    <a:p>
                      <a:pPr algn="ctr"/>
                      <a:r>
                        <a:rPr lang="ru-RU" sz="1900" dirty="0">
                          <a:solidFill>
                            <a:schemeClr val="tx1"/>
                          </a:solidFill>
                        </a:rPr>
                        <a:t>2024 год</a:t>
                      </a:r>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a:solidFill>
                          <a:schemeClr val="tx1"/>
                        </a:solidFill>
                      </a:endParaRPr>
                    </a:p>
                    <a:p>
                      <a:pPr algn="ctr"/>
                      <a:r>
                        <a:rPr lang="ru-RU" sz="1900" dirty="0">
                          <a:solidFill>
                            <a:schemeClr val="tx1"/>
                          </a:solidFill>
                        </a:rPr>
                        <a:t>2025 год</a:t>
                      </a:r>
                    </a:p>
                  </a:txBody>
                  <a:tcPr marL="99061" marR="99061" marT="45731" marB="45731"/>
                </a:tc>
                <a:extLst>
                  <a:ext uri="{0D108BD9-81ED-4DB2-BD59-A6C34878D82A}">
                    <a16:rowId xmlns:a16="http://schemas.microsoft.com/office/drawing/2014/main" val="10000"/>
                  </a:ext>
                </a:extLst>
              </a:tr>
              <a:tr h="112423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Дотации</a:t>
                      </a: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solidFill>
                            <a:schemeClr val="tx1"/>
                          </a:solidFill>
                        </a:rPr>
                        <a:t>47,3</a:t>
                      </a: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89,8</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89,8</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89,8</a:t>
                      </a:r>
                      <a:endParaRPr lang="ru-RU" sz="1900" dirty="0">
                        <a:solidFill>
                          <a:schemeClr val="tx1"/>
                        </a:solidFill>
                      </a:endParaRPr>
                    </a:p>
                  </a:txBody>
                  <a:tcPr marL="99061" marR="99061" marT="45731" marB="45731"/>
                </a:tc>
                <a:extLst>
                  <a:ext uri="{0D108BD9-81ED-4DB2-BD59-A6C34878D82A}">
                    <a16:rowId xmlns:a16="http://schemas.microsoft.com/office/drawing/2014/main" val="10001"/>
                  </a:ext>
                </a:extLst>
              </a:tr>
              <a:tr h="105267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Субвенции</a:t>
                      </a: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0,6</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0,9</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0,9</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solidFill>
                            <a:schemeClr val="tx1"/>
                          </a:solidFill>
                        </a:rPr>
                        <a:t>1,0</a:t>
                      </a:r>
                    </a:p>
                  </a:txBody>
                  <a:tcPr marL="99061" marR="99061" marT="45731" marB="45731"/>
                </a:tc>
                <a:extLst>
                  <a:ext uri="{0D108BD9-81ED-4DB2-BD59-A6C34878D82A}">
                    <a16:rowId xmlns:a16="http://schemas.microsoft.com/office/drawing/2014/main" val="10002"/>
                  </a:ext>
                </a:extLst>
              </a:tr>
              <a:tr h="116968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Иные МБТ</a:t>
                      </a: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solidFill>
                            <a:schemeClr val="tx1"/>
                          </a:solidFill>
                        </a:rPr>
                        <a:t>131,1</a:t>
                      </a: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38,0</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13,1</a:t>
                      </a: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13,3</a:t>
                      </a:r>
                      <a:endParaRPr lang="ru-RU" sz="1900" dirty="0">
                        <a:solidFill>
                          <a:schemeClr val="tx1"/>
                        </a:solidFill>
                      </a:endParaRPr>
                    </a:p>
                  </a:txBody>
                  <a:tcPr marL="99061" marR="99061" marT="45731" marB="45731"/>
                </a:tc>
                <a:extLst>
                  <a:ext uri="{0D108BD9-81ED-4DB2-BD59-A6C34878D82A}">
                    <a16:rowId xmlns:a16="http://schemas.microsoft.com/office/drawing/2014/main" val="10003"/>
                  </a:ext>
                </a:extLst>
              </a:tr>
              <a:tr h="111111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ИТОГО</a:t>
                      </a: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solidFill>
                            <a:schemeClr val="tx1"/>
                          </a:solidFill>
                        </a:rPr>
                        <a:t>179</a:t>
                      </a: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128,7</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103,8</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solidFill>
                            <a:schemeClr val="tx1"/>
                          </a:solidFill>
                        </a:rPr>
                        <a:t>104,1</a:t>
                      </a:r>
                    </a:p>
                  </a:txBody>
                  <a:tcPr marL="99061" marR="99061" marT="45731" marB="45731"/>
                </a:tc>
                <a:extLst>
                  <a:ext uri="{0D108BD9-81ED-4DB2-BD59-A6C34878D82A}">
                    <a16:rowId xmlns:a16="http://schemas.microsoft.com/office/drawing/2014/main" val="10004"/>
                  </a:ext>
                </a:extLst>
              </a:tr>
            </a:tbl>
          </a:graphicData>
        </a:graphic>
      </p:graphicFrame>
      <p:sp>
        <p:nvSpPr>
          <p:cNvPr id="4" name="TextBox 3"/>
          <p:cNvSpPr txBox="1"/>
          <p:nvPr/>
        </p:nvSpPr>
        <p:spPr>
          <a:xfrm>
            <a:off x="7969250" y="996950"/>
            <a:ext cx="1068388" cy="312738"/>
          </a:xfrm>
          <a:prstGeom prst="rect">
            <a:avLst/>
          </a:prstGeom>
          <a:noFill/>
        </p:spPr>
        <p:txBody>
          <a:bodyPr wrap="none" lIns="96385" tIns="48193" rIns="96385" bIns="48193">
            <a:spAutoFit/>
          </a:bodyPr>
          <a:lstStyle/>
          <a:p>
            <a:pPr latinLnBrk="0">
              <a:defRPr/>
            </a:pPr>
            <a:r>
              <a:rPr lang="ru-RU" sz="1400" kern="0" dirty="0">
                <a:solidFill>
                  <a:sysClr val="windowText" lastClr="000000"/>
                </a:solidFill>
                <a:latin typeface="Arial" charset="0"/>
              </a:rPr>
              <a:t>млн. руб.</a:t>
            </a:r>
          </a:p>
        </p:txBody>
      </p:sp>
      <p:sp>
        <p:nvSpPr>
          <p:cNvPr id="7" name="Прямоугольник 6"/>
          <p:cNvSpPr/>
          <p:nvPr/>
        </p:nvSpPr>
        <p:spPr bwMode="auto">
          <a:xfrm>
            <a:off x="-900608" y="152249"/>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Структура межбюджетных трансфертов бюджетам поселений на 2022-2025 годы</a:t>
            </a:r>
          </a:p>
        </p:txBody>
      </p:sp>
    </p:spTree>
    <p:extLst>
      <p:ext uri="{BB962C8B-B14F-4D97-AF65-F5344CB8AC3E}">
        <p14:creationId xmlns:p14="http://schemas.microsoft.com/office/powerpoint/2010/main" val="3446950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476672"/>
            <a:ext cx="8928992" cy="5875455"/>
          </a:xfrm>
          <a:prstGeom prst="rect">
            <a:avLst/>
          </a:prstGeom>
        </p:spPr>
        <p:txBody>
          <a:bodyPr wrap="square">
            <a:spAutoFit/>
          </a:bodyPr>
          <a:lstStyle/>
          <a:p>
            <a:pPr lvl="0" algn="just" latinLnBrk="0">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Межбюджетные трансферты</a:t>
            </a:r>
            <a:r>
              <a:rPr lang="ru-RU" sz="1500" b="1" i="1" dirty="0">
                <a:solidFill>
                  <a:srgbClr val="26282F"/>
                </a:solidFill>
                <a:latin typeface="Times New Roman" pitchFamily="18" charset="0"/>
                <a:ea typeface="Verdana" pitchFamily="34" charset="0"/>
                <a:cs typeface="Times New Roman" pitchFamily="18" charset="0"/>
              </a:rPr>
              <a:t> </a:t>
            </a:r>
            <a:r>
              <a:rPr lang="ru-RU" sz="1500" i="1" dirty="0">
                <a:solidFill>
                  <a:srgbClr val="26282F"/>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средства, предоставляемые одним бюджетом бюджетной системы Российской Федерации другому бюджету бюджетной системы Российской Федерации.</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Дотации</a:t>
            </a:r>
            <a:r>
              <a:rPr lang="ru-RU" sz="1500" i="1" kern="0" dirty="0">
                <a:solidFill>
                  <a:srgbClr val="26282F"/>
                </a:solidFill>
                <a:latin typeface="Times New Roman" pitchFamily="18" charset="0"/>
                <a:cs typeface="Times New Roman" pitchFamily="18" charset="0"/>
              </a:rPr>
              <a:t> - </a:t>
            </a:r>
            <a:r>
              <a:rPr lang="ru-RU" sz="1500" i="1" kern="0" dirty="0">
                <a:latin typeface="Times New Roman" pitchFamily="18" charset="0"/>
                <a:cs typeface="Times New Roman"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Субсидии</a:t>
            </a:r>
            <a:r>
              <a:rPr lang="ru-RU" sz="1500" i="1" kern="0" dirty="0">
                <a:solidFill>
                  <a:srgbClr val="26282F"/>
                </a:solidFill>
                <a:latin typeface="Times New Roman" pitchFamily="18" charset="0"/>
                <a:cs typeface="Times New Roman" pitchFamily="18" charset="0"/>
              </a:rPr>
              <a:t> -  </a:t>
            </a:r>
            <a:r>
              <a:rPr lang="ru-RU" sz="1500" i="1" kern="0" dirty="0">
                <a:latin typeface="Times New Roman" pitchFamily="18" charset="0"/>
                <a:cs typeface="Times New Roman" pitchFamily="18" charset="0"/>
              </a:rPr>
              <a:t>денежные средства, предоставляемые на условиях долевого финансирования нижестоящим бюджетам для осуществления их расходных обязательств по вопросам местного значения</a:t>
            </a:r>
            <a:r>
              <a:rPr lang="ru-RU" sz="1500" i="1" kern="0" dirty="0">
                <a:solidFill>
                  <a:srgbClr val="26282F"/>
                </a:solidFill>
                <a:latin typeface="Times New Roman" pitchFamily="18" charset="0"/>
                <a:cs typeface="Times New Roman" pitchFamily="18" charset="0"/>
              </a:rPr>
              <a:t>.</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Субвенции</a:t>
            </a:r>
            <a:r>
              <a:rPr lang="ru-RU" sz="1500" i="1" kern="0" dirty="0">
                <a:solidFill>
                  <a:srgbClr val="26282F"/>
                </a:solidFill>
                <a:latin typeface="Times New Roman" pitchFamily="18" charset="0"/>
                <a:cs typeface="Times New Roman" pitchFamily="18" charset="0"/>
              </a:rPr>
              <a:t> – </a:t>
            </a:r>
            <a:r>
              <a:rPr lang="ru-RU" sz="1500" i="1" kern="0" dirty="0">
                <a:latin typeface="Times New Roman" pitchFamily="18" charset="0"/>
                <a:cs typeface="Times New Roman" pitchFamily="18" charset="0"/>
              </a:rPr>
              <a:t>денежные средства, предоставляемые местным бюджетам на выполнение переданных полномочий государственных органов власти.</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Ведомственная структура расходов бюджета</a:t>
            </a:r>
            <a:r>
              <a:rPr lang="ru-RU" sz="1500" b="1" i="1" kern="0" dirty="0">
                <a:solidFill>
                  <a:srgbClr val="CEC597">
                    <a:lumMod val="75000"/>
                  </a:srgbClr>
                </a:solidFill>
                <a:latin typeface="Times New Roman" pitchFamily="18" charset="0"/>
                <a:cs typeface="Times New Roman" pitchFamily="18" charset="0"/>
              </a:rPr>
              <a:t> </a:t>
            </a:r>
            <a:r>
              <a:rPr lang="ru-RU" sz="1500" i="1" kern="0" dirty="0">
                <a:solidFill>
                  <a:sysClr val="windowText" lastClr="000000"/>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бюджетов.</a:t>
            </a:r>
          </a:p>
          <a:p>
            <a:pPr lvl="0" algn="just" latinLnBrk="0">
              <a:spcBef>
                <a:spcPct val="20000"/>
              </a:spcBef>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Условно утвержденные расходы</a:t>
            </a:r>
            <a:r>
              <a:rPr lang="ru-RU" sz="1500" b="1" i="1" kern="0" dirty="0">
                <a:solidFill>
                  <a:prstClr val="black">
                    <a:lumMod val="50000"/>
                    <a:lumOff val="50000"/>
                  </a:prstClr>
                </a:solidFill>
                <a:latin typeface="Times New Roman" pitchFamily="18" charset="0"/>
                <a:cs typeface="Times New Roman" pitchFamily="18" charset="0"/>
              </a:rPr>
              <a:t> </a:t>
            </a:r>
            <a:r>
              <a:rPr lang="ru-RU" sz="1500" i="1" kern="0" dirty="0">
                <a:solidFill>
                  <a:sysClr val="windowText" lastClr="000000">
                    <a:lumMod val="85000"/>
                    <a:lumOff val="15000"/>
                  </a:sys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не распределенные в плановом периоде в соответствии с классификацией расходов бюджетов бюджетные ассигнования ( согласно статье 184.1 БК РФ общий объем условно утвержденных расходов на первый год планового периода должен составлять не менее 2,5%, на второй год планового периода - не менее 5%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a:t>
            </a:r>
          </a:p>
          <a:p>
            <a:pPr lvl="0" algn="just" latinLnBrk="0">
              <a:spcBef>
                <a:spcPct val="20000"/>
              </a:spcBef>
              <a:defRPr/>
            </a:pPr>
            <a:r>
              <a:rPr lang="ru-RU" sz="14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Главный распорядитель бюджетных средств (ГРБС)</a:t>
            </a:r>
            <a:r>
              <a:rPr lang="ru-RU" sz="1400" i="1" u="sng" kern="0"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 </a:t>
            </a:r>
            <a:r>
              <a:rPr lang="ru-RU" sz="1400" b="1" i="1" kern="0" dirty="0">
                <a:solidFill>
                  <a:sysClr val="windowText" lastClr="000000">
                    <a:lumMod val="85000"/>
                    <a:lumOff val="15000"/>
                  </a:sysClr>
                </a:solidFill>
                <a:latin typeface="Times New Roman" pitchFamily="18" charset="0"/>
                <a:cs typeface="Times New Roman" pitchFamily="18" charset="0"/>
              </a:rPr>
              <a:t>- </a:t>
            </a:r>
            <a:r>
              <a:rPr lang="ru-RU" sz="1400" i="1" kern="0" dirty="0">
                <a:latin typeface="Times New Roman" pitchFamily="18" charset="0"/>
                <a:cs typeface="Times New Roman" pitchFamily="18" charset="0"/>
              </a:rPr>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p:txBody>
      </p:sp>
    </p:spTree>
    <p:extLst>
      <p:ext uri="{BB962C8B-B14F-4D97-AF65-F5344CB8AC3E}">
        <p14:creationId xmlns:p14="http://schemas.microsoft.com/office/powerpoint/2010/main" val="3003552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1C19EE-21AD-47FE-B7BA-F36623578E27}"/>
              </a:ext>
            </a:extLst>
          </p:cNvPr>
          <p:cNvSpPr>
            <a:spLocks noGrp="1"/>
          </p:cNvSpPr>
          <p:nvPr>
            <p:ph type="title"/>
          </p:nvPr>
        </p:nvSpPr>
        <p:spPr>
          <a:xfrm>
            <a:off x="457200" y="274638"/>
            <a:ext cx="8229600" cy="634082"/>
          </a:xfrm>
        </p:spPr>
        <p:txBody>
          <a:bodyPr/>
          <a:lstStyle/>
          <a:p>
            <a:r>
              <a:rPr lang="ru-RU" sz="2000" b="1" spc="50" dirty="0">
                <a:ln w="0"/>
                <a:solidFill>
                  <a:srgbClr val="CC9900"/>
                </a:solidFill>
                <a:effectLst>
                  <a:innerShdw blurRad="63500" dist="50800" dir="13500000">
                    <a:srgbClr val="000000">
                      <a:alpha val="50000"/>
                    </a:srgbClr>
                  </a:innerShdw>
                </a:effectLst>
              </a:rPr>
              <a:t>Муниципальные программы Соболевского муниципального района Камчатского края в 2023 году и на 2024-2025 годы</a:t>
            </a:r>
            <a:endParaRPr lang="ru-RU" sz="2000" dirty="0"/>
          </a:p>
        </p:txBody>
      </p:sp>
      <p:sp>
        <p:nvSpPr>
          <p:cNvPr id="3" name="Объект 2">
            <a:extLst>
              <a:ext uri="{FF2B5EF4-FFF2-40B4-BE49-F238E27FC236}">
                <a16:creationId xmlns:a16="http://schemas.microsoft.com/office/drawing/2014/main" id="{8FB0B642-4AB7-49F8-AD52-93E44EEC8BF8}"/>
              </a:ext>
            </a:extLst>
          </p:cNvPr>
          <p:cNvSpPr>
            <a:spLocks noGrp="1"/>
          </p:cNvSpPr>
          <p:nvPr>
            <p:ph sz="half" idx="1"/>
          </p:nvPr>
        </p:nvSpPr>
        <p:spPr>
          <a:xfrm>
            <a:off x="457200" y="1600201"/>
            <a:ext cx="4038600" cy="2332856"/>
          </a:xfrm>
        </p:spPr>
        <p:txBody>
          <a:bodyPr/>
          <a:lstStyle/>
          <a:p>
            <a:pPr marL="0" indent="0" algn="ctr">
              <a:buNone/>
            </a:pPr>
            <a:r>
              <a:rPr lang="ru-RU" sz="1400" b="1" dirty="0">
                <a:ln/>
                <a:solidFill>
                  <a:schemeClr val="bg1">
                    <a:lumMod val="50000"/>
                  </a:schemeClr>
                </a:solidFill>
              </a:rPr>
              <a:t>Основные подпрограммы,</a:t>
            </a:r>
          </a:p>
          <a:p>
            <a:pPr marL="0" indent="0" algn="ctr">
              <a:buNone/>
            </a:pPr>
            <a:r>
              <a:rPr lang="ru-RU" sz="1400" b="1" dirty="0">
                <a:ln/>
                <a:solidFill>
                  <a:schemeClr val="bg1">
                    <a:lumMod val="50000"/>
                  </a:schemeClr>
                </a:solidFill>
              </a:rPr>
              <a:t>предусмотренные к финансированию</a:t>
            </a:r>
          </a:p>
          <a:p>
            <a:pPr marL="0" indent="0" algn="ctr">
              <a:buNone/>
            </a:pPr>
            <a:endParaRPr lang="en-US" sz="1400" b="1" dirty="0">
              <a:ln/>
              <a:solidFill>
                <a:schemeClr val="bg1">
                  <a:lumMod val="50000"/>
                </a:schemeClr>
              </a:solidFill>
            </a:endParaRPr>
          </a:p>
          <a:p>
            <a:pPr>
              <a:buFont typeface="Wingdings" panose="05000000000000000000" pitchFamily="2" charset="2"/>
              <a:buChar char="Ø"/>
            </a:pPr>
            <a:r>
              <a:rPr lang="ru-RU" sz="1400" dirty="0"/>
              <a:t>Развитие дошкольного,  общего образования и дополнительного образования детей в Соболевском районе;</a:t>
            </a:r>
          </a:p>
          <a:p>
            <a:pPr>
              <a:buFont typeface="Wingdings" panose="05000000000000000000" pitchFamily="2" charset="2"/>
              <a:buChar char="Ø"/>
            </a:pPr>
            <a:r>
              <a:rPr lang="ru-RU" sz="1400" dirty="0"/>
              <a:t>Обеспечение реализации  муниципальной   программы  и прочие мероприятия в области образования</a:t>
            </a:r>
          </a:p>
        </p:txBody>
      </p:sp>
      <p:sp>
        <p:nvSpPr>
          <p:cNvPr id="4" name="Объект 3">
            <a:extLst>
              <a:ext uri="{FF2B5EF4-FFF2-40B4-BE49-F238E27FC236}">
                <a16:creationId xmlns:a16="http://schemas.microsoft.com/office/drawing/2014/main" id="{DC6C38CD-0293-42A8-BF82-6C56B3507832}"/>
              </a:ext>
            </a:extLst>
          </p:cNvPr>
          <p:cNvSpPr>
            <a:spLocks noGrp="1"/>
          </p:cNvSpPr>
          <p:nvPr>
            <p:ph sz="half" idx="2"/>
          </p:nvPr>
        </p:nvSpPr>
        <p:spPr>
          <a:xfrm>
            <a:off x="4627272" y="1988840"/>
            <a:ext cx="4038600" cy="4594522"/>
          </a:xfrm>
        </p:spPr>
        <p:txBody>
          <a:bodyPr/>
          <a:lstStyle/>
          <a:p>
            <a:pPr marL="0" indent="0" algn="ctr">
              <a:buNone/>
            </a:pPr>
            <a:r>
              <a:rPr lang="ru-RU" sz="1400" b="1" dirty="0">
                <a:ln/>
                <a:solidFill>
                  <a:schemeClr val="bg1">
                    <a:lumMod val="50000"/>
                  </a:schemeClr>
                </a:solidFill>
              </a:rPr>
              <a:t>Цель программы</a:t>
            </a:r>
          </a:p>
          <a:p>
            <a:pPr marL="0" indent="0">
              <a:buNone/>
            </a:pPr>
            <a:r>
              <a:rPr lang="ru-RU" sz="1400" dirty="0"/>
              <a:t>       Обеспечение доступности качественного образования в Соболевском районе, создание условий для формирования личности, способной гарантировать устойчивое повышение качества жизни путем непрерывного образования и поддержания высокой готовности к самообучению, социальной  мобильности и владеющей общечеловеческими нормами нравственности, культуры, здоровья и межличностного взаимодействия.</a:t>
            </a:r>
          </a:p>
          <a:p>
            <a:pPr marL="0" indent="0">
              <a:buNone/>
            </a:pPr>
            <a:endParaRPr lang="ru-RU" sz="1400" dirty="0"/>
          </a:p>
          <a:p>
            <a:pPr marL="0" indent="0" algn="ctr">
              <a:buNone/>
            </a:pPr>
            <a:r>
              <a:rPr lang="ru-RU" sz="1400" b="1" dirty="0">
                <a:ln/>
                <a:solidFill>
                  <a:schemeClr val="bg1">
                    <a:lumMod val="50000"/>
                  </a:schemeClr>
                </a:solidFill>
              </a:rPr>
              <a:t>Задачи</a:t>
            </a:r>
          </a:p>
          <a:p>
            <a:pPr>
              <a:buFont typeface="Wingdings" panose="05000000000000000000" pitchFamily="2" charset="2"/>
              <a:buChar char="Ø"/>
            </a:pPr>
            <a:r>
              <a:rPr lang="ru-RU" sz="1400" dirty="0"/>
              <a:t>обеспечение доступности качественного образования в соответствии с требованиями инновационного социально ориентированного  общества</a:t>
            </a:r>
          </a:p>
        </p:txBody>
      </p:sp>
      <p:sp>
        <p:nvSpPr>
          <p:cNvPr id="5" name="Объект 3">
            <a:extLst>
              <a:ext uri="{FF2B5EF4-FFF2-40B4-BE49-F238E27FC236}">
                <a16:creationId xmlns:a16="http://schemas.microsoft.com/office/drawing/2014/main" id="{BC46B811-2854-4B35-9B73-57A442EB0C72}"/>
              </a:ext>
            </a:extLst>
          </p:cNvPr>
          <p:cNvSpPr txBox="1">
            <a:spLocks/>
          </p:cNvSpPr>
          <p:nvPr/>
        </p:nvSpPr>
        <p:spPr bwMode="auto">
          <a:xfrm>
            <a:off x="457200" y="1124745"/>
            <a:ext cx="8229600" cy="360039"/>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8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0" indent="0" algn="ctr" latinLnBrk="0">
              <a:buFont typeface="Arial" pitchFamily="34" charset="0"/>
              <a:buNone/>
            </a:pPr>
            <a:r>
              <a:rPr lang="ru-RU" sz="1600"/>
              <a:t>Развитие образования в Соболевском муниципальном районе Камчатского края</a:t>
            </a:r>
            <a:endParaRPr lang="ru-RU" sz="1600" dirty="0"/>
          </a:p>
        </p:txBody>
      </p:sp>
      <p:pic>
        <p:nvPicPr>
          <p:cNvPr id="6" name="Рисунок 5">
            <a:extLst>
              <a:ext uri="{FF2B5EF4-FFF2-40B4-BE49-F238E27FC236}">
                <a16:creationId xmlns:a16="http://schemas.microsoft.com/office/drawing/2014/main" id="{6FA05959-94D1-4EFE-A9ED-2437970AE9DE}"/>
              </a:ext>
            </a:extLst>
          </p:cNvPr>
          <p:cNvPicPr>
            <a:picLocks noChangeAspect="1"/>
          </p:cNvPicPr>
          <p:nvPr/>
        </p:nvPicPr>
        <p:blipFill>
          <a:blip r:embed="rId2"/>
          <a:stretch>
            <a:fillRect/>
          </a:stretch>
        </p:blipFill>
        <p:spPr>
          <a:xfrm>
            <a:off x="351863" y="4048474"/>
            <a:ext cx="4243184" cy="2737341"/>
          </a:xfrm>
          <a:prstGeom prst="rect">
            <a:avLst/>
          </a:prstGeom>
        </p:spPr>
      </p:pic>
    </p:spTree>
    <p:extLst>
      <p:ext uri="{BB962C8B-B14F-4D97-AF65-F5344CB8AC3E}">
        <p14:creationId xmlns:p14="http://schemas.microsoft.com/office/powerpoint/2010/main" val="461333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E9F8E1-EDFF-4FF9-8A83-4AD25D692262}"/>
              </a:ext>
            </a:extLst>
          </p:cNvPr>
          <p:cNvSpPr>
            <a:spLocks noGrp="1"/>
          </p:cNvSpPr>
          <p:nvPr>
            <p:ph type="title"/>
          </p:nvPr>
        </p:nvSpPr>
        <p:spPr>
          <a:xfrm>
            <a:off x="457200" y="274638"/>
            <a:ext cx="8229600" cy="639762"/>
          </a:xfrm>
        </p:spPr>
        <p:txBody>
          <a:bodyPr/>
          <a:lstStyle/>
          <a:p>
            <a:r>
              <a:rPr lang="ru-RU" sz="2000" b="1" spc="50" dirty="0">
                <a:ln w="0"/>
                <a:solidFill>
                  <a:srgbClr val="CC9900"/>
                </a:solidFill>
                <a:effectLst>
                  <a:innerShdw blurRad="63500" dist="50800" dir="13500000">
                    <a:srgbClr val="000000">
                      <a:alpha val="50000"/>
                    </a:srgbClr>
                  </a:innerShdw>
                </a:effectLst>
              </a:rPr>
              <a:t>Муниципальные программы Соболевского муниципального района Камчатского края в 2023 году и на 2024-2025 годы</a:t>
            </a:r>
            <a:endParaRPr lang="ru-RU" sz="2000" dirty="0"/>
          </a:p>
        </p:txBody>
      </p:sp>
      <p:sp>
        <p:nvSpPr>
          <p:cNvPr id="3" name="Текст 2">
            <a:extLst>
              <a:ext uri="{FF2B5EF4-FFF2-40B4-BE49-F238E27FC236}">
                <a16:creationId xmlns:a16="http://schemas.microsoft.com/office/drawing/2014/main" id="{0F9F22DB-737C-45B8-8C76-39580F2F5B5C}"/>
              </a:ext>
            </a:extLst>
          </p:cNvPr>
          <p:cNvSpPr>
            <a:spLocks noGrp="1"/>
          </p:cNvSpPr>
          <p:nvPr>
            <p:ph type="body" idx="1"/>
          </p:nvPr>
        </p:nvSpPr>
        <p:spPr>
          <a:xfrm>
            <a:off x="539552" y="1070318"/>
            <a:ext cx="8064896" cy="558482"/>
          </a:xfrm>
        </p:spPr>
        <p:style>
          <a:lnRef idx="0">
            <a:schemeClr val="accent2"/>
          </a:lnRef>
          <a:fillRef idx="3">
            <a:schemeClr val="accent2"/>
          </a:fillRef>
          <a:effectRef idx="3">
            <a:schemeClr val="accent2"/>
          </a:effectRef>
          <a:fontRef idx="minor">
            <a:schemeClr val="lt1"/>
          </a:fontRef>
        </p:style>
        <p:txBody>
          <a:bodyPr/>
          <a:lstStyle/>
          <a:p>
            <a:pPr algn="ctr"/>
            <a:r>
              <a:rPr lang="ru-RU" sz="1600" spc="50" dirty="0">
                <a:ln w="0"/>
                <a:solidFill>
                  <a:schemeClr val="bg2"/>
                </a:solidFill>
                <a:effectLst>
                  <a:innerShdw blurRad="63500" dist="50800" dir="13500000">
                    <a:srgbClr val="000000">
                      <a:alpha val="50000"/>
                    </a:srgbClr>
                  </a:innerShdw>
                </a:effectLst>
              </a:rPr>
              <a:t>Социальная поддержка граждан в Соболевском  муниципальном  районе  Камчатского  края</a:t>
            </a:r>
          </a:p>
        </p:txBody>
      </p:sp>
      <p:sp>
        <p:nvSpPr>
          <p:cNvPr id="4" name="Объект 3">
            <a:extLst>
              <a:ext uri="{FF2B5EF4-FFF2-40B4-BE49-F238E27FC236}">
                <a16:creationId xmlns:a16="http://schemas.microsoft.com/office/drawing/2014/main" id="{249F4A7A-FCD8-4156-AABE-CC39CCB9D3B1}"/>
              </a:ext>
            </a:extLst>
          </p:cNvPr>
          <p:cNvSpPr>
            <a:spLocks noGrp="1"/>
          </p:cNvSpPr>
          <p:nvPr>
            <p:ph sz="half" idx="2"/>
          </p:nvPr>
        </p:nvSpPr>
        <p:spPr>
          <a:xfrm>
            <a:off x="489830" y="1784718"/>
            <a:ext cx="4040188" cy="2394351"/>
          </a:xfrm>
        </p:spPr>
        <p:txBody>
          <a:bodyPr/>
          <a:lstStyle/>
          <a:p>
            <a:pPr marL="0" indent="0" algn="ctr">
              <a:buNone/>
            </a:pPr>
            <a:r>
              <a:rPr lang="ru-RU" sz="1400" b="1" dirty="0">
                <a:ln/>
                <a:solidFill>
                  <a:schemeClr val="bg1">
                    <a:lumMod val="50000"/>
                  </a:schemeClr>
                </a:solidFill>
              </a:rPr>
              <a:t>Основные подпрограммы,</a:t>
            </a:r>
          </a:p>
          <a:p>
            <a:pPr marL="0" indent="0" algn="ctr">
              <a:buNone/>
            </a:pPr>
            <a:r>
              <a:rPr lang="ru-RU" sz="1400" b="1" dirty="0">
                <a:ln/>
                <a:solidFill>
                  <a:schemeClr val="bg1">
                    <a:lumMod val="50000"/>
                  </a:schemeClr>
                </a:solidFill>
              </a:rPr>
              <a:t>предусмотренные к финансированию</a:t>
            </a:r>
            <a:endParaRPr lang="en-US" sz="1400" b="1" dirty="0">
              <a:ln/>
              <a:solidFill>
                <a:schemeClr val="bg1">
                  <a:lumMod val="50000"/>
                </a:schemeClr>
              </a:solidFill>
            </a:endParaRPr>
          </a:p>
          <a:p>
            <a:pPr marL="0" indent="0" algn="ctr">
              <a:buNone/>
            </a:pPr>
            <a:endParaRPr lang="ru-RU" sz="1400" b="1" dirty="0">
              <a:ln/>
              <a:solidFill>
                <a:schemeClr val="bg1">
                  <a:lumMod val="50000"/>
                </a:schemeClr>
              </a:solidFill>
            </a:endParaRPr>
          </a:p>
          <a:p>
            <a:pPr>
              <a:buFont typeface="Wingdings" panose="05000000000000000000" pitchFamily="2" charset="2"/>
              <a:buChar char="Ø"/>
            </a:pPr>
            <a:r>
              <a:rPr lang="ru-RU" sz="1400" dirty="0"/>
              <a:t>Предоставление гражданам субсидий на оплату жилых помещений и коммунальных услуг;</a:t>
            </a:r>
            <a:endParaRPr lang="en-US" sz="1400" dirty="0"/>
          </a:p>
          <a:p>
            <a:pPr>
              <a:buFont typeface="Wingdings" panose="05000000000000000000" pitchFamily="2" charset="2"/>
              <a:buChar char="Ø"/>
            </a:pPr>
            <a:r>
              <a:rPr lang="ru-RU" sz="1400" dirty="0"/>
              <a:t>Меры социальной поддержки отдельных  категорий граждан в Соболевском  районе;</a:t>
            </a:r>
            <a:endParaRPr lang="en-US" sz="1400" dirty="0"/>
          </a:p>
          <a:p>
            <a:pPr>
              <a:buFont typeface="Wingdings" panose="05000000000000000000" pitchFamily="2" charset="2"/>
              <a:buChar char="Ø"/>
            </a:pPr>
            <a:r>
              <a:rPr lang="ru-RU" sz="1400" dirty="0"/>
              <a:t>Обеспечение реализации Программы.</a:t>
            </a:r>
          </a:p>
        </p:txBody>
      </p:sp>
      <p:sp>
        <p:nvSpPr>
          <p:cNvPr id="6" name="Объект 5">
            <a:extLst>
              <a:ext uri="{FF2B5EF4-FFF2-40B4-BE49-F238E27FC236}">
                <a16:creationId xmlns:a16="http://schemas.microsoft.com/office/drawing/2014/main" id="{5D68B542-7AF5-4529-93CD-E9BCE93EB050}"/>
              </a:ext>
            </a:extLst>
          </p:cNvPr>
          <p:cNvSpPr>
            <a:spLocks noGrp="1"/>
          </p:cNvSpPr>
          <p:nvPr>
            <p:ph sz="quarter" idx="4"/>
          </p:nvPr>
        </p:nvSpPr>
        <p:spPr>
          <a:xfrm>
            <a:off x="4638386" y="1784718"/>
            <a:ext cx="4041775" cy="4612609"/>
          </a:xfrm>
        </p:spPr>
        <p:txBody>
          <a:bodyPr/>
          <a:lstStyle/>
          <a:p>
            <a:pPr marL="0" indent="0" algn="ctr">
              <a:buNone/>
            </a:pPr>
            <a:r>
              <a:rPr lang="ru-RU" sz="1400" b="1" dirty="0">
                <a:ln/>
                <a:solidFill>
                  <a:schemeClr val="bg1">
                    <a:lumMod val="50000"/>
                  </a:schemeClr>
                </a:solidFill>
              </a:rPr>
              <a:t>Цель программы</a:t>
            </a:r>
          </a:p>
          <a:p>
            <a:pPr>
              <a:buFont typeface="Wingdings" panose="05000000000000000000" pitchFamily="2" charset="2"/>
              <a:buChar char="Ø"/>
            </a:pPr>
            <a:r>
              <a:rPr lang="ru-RU" sz="1400" dirty="0"/>
              <a:t>Повышение  уровня  и  качества   жизни   пожилых   граждан, инвалидов, семей с детьми и других        социально  незащищенных категорий граждан,    проживающих на  территории  Камчатского края;</a:t>
            </a:r>
          </a:p>
          <a:p>
            <a:pPr>
              <a:buFont typeface="Wingdings" panose="05000000000000000000" pitchFamily="2" charset="2"/>
              <a:buChar char="Ø"/>
            </a:pPr>
            <a:r>
              <a:rPr lang="ru-RU" sz="1400" dirty="0"/>
              <a:t>Повышение доступности социального                   обслуживания населения. </a:t>
            </a:r>
          </a:p>
          <a:p>
            <a:pPr>
              <a:buFont typeface="Wingdings" panose="05000000000000000000" pitchFamily="2" charset="2"/>
              <a:buChar char="Ø"/>
            </a:pPr>
            <a:endParaRPr lang="ru-RU" sz="1400" dirty="0"/>
          </a:p>
          <a:p>
            <a:pPr marL="0" indent="0" algn="ctr">
              <a:buNone/>
            </a:pPr>
            <a:r>
              <a:rPr lang="ru-RU" sz="1400" b="1" dirty="0">
                <a:ln/>
                <a:solidFill>
                  <a:schemeClr val="bg1">
                    <a:lumMod val="50000"/>
                  </a:schemeClr>
                </a:solidFill>
              </a:rPr>
              <a:t>Задачи</a:t>
            </a:r>
          </a:p>
          <a:p>
            <a:pPr>
              <a:buFont typeface="Wingdings" panose="05000000000000000000" pitchFamily="2" charset="2"/>
              <a:buChar char="Ø"/>
            </a:pPr>
            <a:r>
              <a:rPr lang="ru-RU" sz="1400" dirty="0"/>
              <a:t>Формирование организационных, правовых,      социально-экономических условий для социальной   поддержки граждан;</a:t>
            </a:r>
          </a:p>
          <a:p>
            <a:pPr>
              <a:buFont typeface="Wingdings" panose="05000000000000000000" pitchFamily="2" charset="2"/>
              <a:buChar char="Ø"/>
            </a:pPr>
            <a:r>
              <a:rPr lang="ru-RU" sz="1400" dirty="0"/>
              <a:t> Обеспечение   потребностей   граждан    старших возрастов,  инвалидов, в социальном обслуживании;</a:t>
            </a:r>
          </a:p>
          <a:p>
            <a:pPr>
              <a:buFont typeface="Wingdings" panose="05000000000000000000" pitchFamily="2" charset="2"/>
              <a:buChar char="Ø"/>
            </a:pPr>
            <a:r>
              <a:rPr lang="ru-RU" sz="1400" dirty="0"/>
              <a:t>Создание благоприятных  условий  для              жизнедеятельности семьи.</a:t>
            </a:r>
          </a:p>
        </p:txBody>
      </p:sp>
      <p:pic>
        <p:nvPicPr>
          <p:cNvPr id="1026" name="Picture 2" descr="http://minusinsk-fin24.ru/upload/medialibrary/2fb/_8.jpg">
            <a:extLst>
              <a:ext uri="{FF2B5EF4-FFF2-40B4-BE49-F238E27FC236}">
                <a16:creationId xmlns:a16="http://schemas.microsoft.com/office/drawing/2014/main" id="{43CB1D62-B9C3-41FE-9C21-97D3F856F1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293095"/>
            <a:ext cx="4254095" cy="24482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396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615E52-40FC-4098-A8AC-64E89300A4A3}"/>
              </a:ext>
            </a:extLst>
          </p:cNvPr>
          <p:cNvSpPr>
            <a:spLocks noGrp="1"/>
          </p:cNvSpPr>
          <p:nvPr>
            <p:ph type="title"/>
          </p:nvPr>
        </p:nvSpPr>
        <p:spPr>
          <a:xfrm>
            <a:off x="457200" y="274638"/>
            <a:ext cx="8229600" cy="639762"/>
          </a:xfrm>
        </p:spPr>
        <p:txBody>
          <a:bodyPr/>
          <a:lstStyle/>
          <a:p>
            <a:r>
              <a:rPr lang="ru-RU" sz="2000" b="1" spc="50" dirty="0">
                <a:ln w="0"/>
                <a:solidFill>
                  <a:srgbClr val="CC9900"/>
                </a:solidFill>
                <a:effectLst>
                  <a:innerShdw blurRad="63500" dist="50800" dir="13500000">
                    <a:srgbClr val="000000">
                      <a:alpha val="50000"/>
                    </a:srgbClr>
                  </a:innerShdw>
                </a:effectLst>
              </a:rPr>
              <a:t>Муниципальные программы Соболевского муниципального района Камчатского края в 2023 году и на 2024-2025 годы</a:t>
            </a:r>
            <a:endParaRPr lang="ru-RU" sz="2000" dirty="0"/>
          </a:p>
        </p:txBody>
      </p:sp>
      <p:sp>
        <p:nvSpPr>
          <p:cNvPr id="3" name="Текст 2">
            <a:extLst>
              <a:ext uri="{FF2B5EF4-FFF2-40B4-BE49-F238E27FC236}">
                <a16:creationId xmlns:a16="http://schemas.microsoft.com/office/drawing/2014/main" id="{77D25904-C812-4706-9224-32E5BBCBF710}"/>
              </a:ext>
            </a:extLst>
          </p:cNvPr>
          <p:cNvSpPr>
            <a:spLocks noGrp="1"/>
          </p:cNvSpPr>
          <p:nvPr>
            <p:ph type="body" idx="1"/>
          </p:nvPr>
        </p:nvSpPr>
        <p:spPr>
          <a:xfrm>
            <a:off x="457200" y="1052736"/>
            <a:ext cx="8229600" cy="1008112"/>
          </a:xfrm>
        </p:spPr>
        <p:style>
          <a:lnRef idx="0">
            <a:schemeClr val="accent2"/>
          </a:lnRef>
          <a:fillRef idx="3">
            <a:schemeClr val="accent2"/>
          </a:fillRef>
          <a:effectRef idx="3">
            <a:schemeClr val="accent2"/>
          </a:effectRef>
          <a:fontRef idx="minor">
            <a:schemeClr val="lt1"/>
          </a:fontRef>
        </p:style>
        <p:txBody>
          <a:bodyPr/>
          <a:lstStyle/>
          <a:p>
            <a:pPr algn="ctr"/>
            <a:r>
              <a:rPr lang="ru-RU" sz="1600" spc="50" dirty="0">
                <a:ln w="0"/>
                <a:solidFill>
                  <a:schemeClr val="bg2"/>
                </a:solidFill>
                <a:effectLst>
                  <a:innerShdw blurRad="63500" dist="50800" dir="13500000">
                    <a:srgbClr val="000000">
                      <a:alpha val="50000"/>
                    </a:srgbClr>
                  </a:innerShdw>
                </a:effectLst>
              </a:rPr>
              <a:t>Энергоэффективность,  развитие энергетики и коммунального хозяйства, обеспечение жителей населенных пунктов  Соболевского муниципального района Камчатского края коммунальными услугами и услугами по благоустройству территорий</a:t>
            </a:r>
          </a:p>
        </p:txBody>
      </p:sp>
      <p:sp>
        <p:nvSpPr>
          <p:cNvPr id="4" name="Объект 3">
            <a:extLst>
              <a:ext uri="{FF2B5EF4-FFF2-40B4-BE49-F238E27FC236}">
                <a16:creationId xmlns:a16="http://schemas.microsoft.com/office/drawing/2014/main" id="{F6B22E20-C42A-4BBC-9F14-729B65B87AB1}"/>
              </a:ext>
            </a:extLst>
          </p:cNvPr>
          <p:cNvSpPr>
            <a:spLocks noGrp="1"/>
          </p:cNvSpPr>
          <p:nvPr>
            <p:ph sz="half" idx="2"/>
          </p:nvPr>
        </p:nvSpPr>
        <p:spPr/>
        <p:txBody>
          <a:bodyPr/>
          <a:lstStyle/>
          <a:p>
            <a:pPr marL="0" indent="0" algn="ctr">
              <a:buNone/>
            </a:pPr>
            <a:r>
              <a:rPr lang="ru-RU" sz="1400" b="1" dirty="0">
                <a:ln/>
                <a:solidFill>
                  <a:schemeClr val="bg1">
                    <a:lumMod val="50000"/>
                  </a:schemeClr>
                </a:solidFill>
              </a:rPr>
              <a:t>Основные подпрограммы,</a:t>
            </a:r>
          </a:p>
          <a:p>
            <a:pPr marL="0" indent="0" algn="ctr">
              <a:buNone/>
            </a:pPr>
            <a:r>
              <a:rPr lang="ru-RU" sz="1400" b="1" dirty="0">
                <a:ln/>
                <a:solidFill>
                  <a:schemeClr val="bg1">
                    <a:lumMod val="50000"/>
                  </a:schemeClr>
                </a:solidFill>
              </a:rPr>
              <a:t>предусмотренные к финансированию</a:t>
            </a:r>
            <a:endParaRPr lang="en-US" sz="1400" b="1" dirty="0">
              <a:ln/>
              <a:solidFill>
                <a:schemeClr val="bg1">
                  <a:lumMod val="50000"/>
                </a:schemeClr>
              </a:solidFill>
            </a:endParaRPr>
          </a:p>
          <a:p>
            <a:pPr>
              <a:buFont typeface="Wingdings" panose="05000000000000000000" pitchFamily="2" charset="2"/>
              <a:buChar char="Ø"/>
            </a:pPr>
            <a:r>
              <a:rPr lang="ru-RU" sz="1200" dirty="0"/>
              <a:t>Энергосбережение и повышение энергетической эффективности в Соболевском муниципальном районе Камчатского края;</a:t>
            </a:r>
          </a:p>
          <a:p>
            <a:pPr>
              <a:buFont typeface="Wingdings" panose="05000000000000000000" pitchFamily="2" charset="2"/>
              <a:buChar char="Ø"/>
            </a:pPr>
            <a:r>
              <a:rPr lang="ru-RU" sz="1200" dirty="0"/>
              <a:t>Чистая вода в Соболевском муниципальном районе Камчатского края;</a:t>
            </a:r>
          </a:p>
          <a:p>
            <a:pPr>
              <a:buFont typeface="Wingdings" panose="05000000000000000000" pitchFamily="2" charset="2"/>
              <a:buChar char="Ø"/>
            </a:pPr>
            <a:r>
              <a:rPr lang="ru-RU" sz="1200" dirty="0"/>
              <a:t>Благоустройство территорий Соболевского муниципального района Камчатского края;</a:t>
            </a:r>
          </a:p>
          <a:p>
            <a:pPr>
              <a:buFont typeface="Wingdings" panose="05000000000000000000" pitchFamily="2" charset="2"/>
              <a:buChar char="Ø"/>
            </a:pPr>
            <a:r>
              <a:rPr lang="ru-RU" sz="1200" dirty="0"/>
              <a:t>Доступное и комфортное жилье гражданам Соболевского муниципального района.</a:t>
            </a:r>
          </a:p>
          <a:p>
            <a:pPr>
              <a:buFont typeface="Wingdings" panose="05000000000000000000" pitchFamily="2" charset="2"/>
              <a:buChar char="Ø"/>
            </a:pPr>
            <a:endParaRPr lang="ru-RU" sz="1400" dirty="0"/>
          </a:p>
          <a:p>
            <a:pPr>
              <a:buFont typeface="Wingdings" panose="05000000000000000000" pitchFamily="2" charset="2"/>
              <a:buChar char="Ø"/>
            </a:pPr>
            <a:endParaRPr lang="ru-RU" sz="1400" dirty="0"/>
          </a:p>
        </p:txBody>
      </p:sp>
      <p:sp>
        <p:nvSpPr>
          <p:cNvPr id="6" name="Объект 5">
            <a:extLst>
              <a:ext uri="{FF2B5EF4-FFF2-40B4-BE49-F238E27FC236}">
                <a16:creationId xmlns:a16="http://schemas.microsoft.com/office/drawing/2014/main" id="{67FFCBFB-75C8-4F51-AE4F-EC7FB5448836}"/>
              </a:ext>
            </a:extLst>
          </p:cNvPr>
          <p:cNvSpPr>
            <a:spLocks noGrp="1"/>
          </p:cNvSpPr>
          <p:nvPr>
            <p:ph sz="quarter" idx="4"/>
          </p:nvPr>
        </p:nvSpPr>
        <p:spPr/>
        <p:txBody>
          <a:bodyPr/>
          <a:lstStyle/>
          <a:p>
            <a:pPr marL="0" indent="0" algn="ctr">
              <a:buNone/>
            </a:pPr>
            <a:r>
              <a:rPr lang="ru-RU" sz="1400" b="1" dirty="0">
                <a:ln/>
                <a:solidFill>
                  <a:schemeClr val="bg1">
                    <a:lumMod val="50000"/>
                  </a:schemeClr>
                </a:solidFill>
              </a:rPr>
              <a:t>Цель программы</a:t>
            </a:r>
          </a:p>
          <a:p>
            <a:pPr marL="0" indent="0">
              <a:buNone/>
            </a:pPr>
            <a:r>
              <a:rPr lang="ru-RU" sz="1400" dirty="0"/>
              <a:t>      Повышение качества и надежности предоставления жилищно-коммунальных услуг, комфортных условий для жизнедеятельности и улучшение внешнего облика Соболевского муниципального района Камчатского края.</a:t>
            </a:r>
          </a:p>
          <a:p>
            <a:pPr marL="0" indent="0">
              <a:buNone/>
            </a:pPr>
            <a:endParaRPr lang="ru-RU" sz="1400" dirty="0"/>
          </a:p>
          <a:p>
            <a:pPr marL="0" indent="0" algn="ctr">
              <a:buNone/>
            </a:pPr>
            <a:r>
              <a:rPr lang="ru-RU" sz="1400" b="1" dirty="0">
                <a:ln/>
                <a:solidFill>
                  <a:schemeClr val="bg1">
                    <a:lumMod val="50000"/>
                  </a:schemeClr>
                </a:solidFill>
              </a:rPr>
              <a:t>Задачи</a:t>
            </a:r>
          </a:p>
          <a:p>
            <a:pPr>
              <a:buFont typeface="Wingdings" panose="05000000000000000000" pitchFamily="2" charset="2"/>
              <a:buChar char="Ø"/>
            </a:pPr>
            <a:r>
              <a:rPr lang="ru-RU" sz="1400" dirty="0"/>
              <a:t>Развитие энергосбережения и повышения энергетической эффективности;</a:t>
            </a:r>
          </a:p>
          <a:p>
            <a:pPr>
              <a:buFont typeface="Wingdings" panose="05000000000000000000" pitchFamily="2" charset="2"/>
              <a:buChar char="Ø"/>
            </a:pPr>
            <a:r>
              <a:rPr lang="ru-RU" sz="1400" dirty="0"/>
              <a:t>Развитие систем водоснабжения и                                                                                                                                                                                                              водоотведения;</a:t>
            </a:r>
          </a:p>
          <a:p>
            <a:pPr>
              <a:buFont typeface="Wingdings" panose="05000000000000000000" pitchFamily="2" charset="2"/>
              <a:buChar char="Ø"/>
            </a:pPr>
            <a:r>
              <a:rPr lang="ru-RU" sz="1400" dirty="0"/>
              <a:t>Благоустройство территорий Соболевского муниципального района Камчатского края;</a:t>
            </a:r>
          </a:p>
          <a:p>
            <a:pPr>
              <a:buFont typeface="Wingdings" panose="05000000000000000000" pitchFamily="2" charset="2"/>
              <a:buChar char="Ø"/>
            </a:pPr>
            <a:r>
              <a:rPr lang="ru-RU" sz="1400" dirty="0"/>
              <a:t>Создание условий для  увеличения объема капитального ремонта жилищного фонда.</a:t>
            </a:r>
          </a:p>
          <a:p>
            <a:pPr>
              <a:buFont typeface="Wingdings" panose="05000000000000000000" pitchFamily="2" charset="2"/>
              <a:buChar char="Ø"/>
            </a:pPr>
            <a:endParaRPr lang="ru-RU" sz="1400" dirty="0"/>
          </a:p>
          <a:p>
            <a:pPr>
              <a:buFont typeface="Wingdings" panose="05000000000000000000" pitchFamily="2" charset="2"/>
              <a:buChar char="Ø"/>
            </a:pPr>
            <a:endParaRPr lang="ru-RU" sz="1400" dirty="0"/>
          </a:p>
          <a:p>
            <a:pPr>
              <a:buFont typeface="Wingdings" panose="05000000000000000000" pitchFamily="2" charset="2"/>
              <a:buChar char="Ø"/>
            </a:pPr>
            <a:endParaRPr lang="ru-RU" sz="1400" dirty="0"/>
          </a:p>
        </p:txBody>
      </p:sp>
      <p:pic>
        <p:nvPicPr>
          <p:cNvPr id="2050" name="Picture 2" descr="https://lichtnostniyrost.ru/upload/iblock/abe/abeb0ba0928f2ebc52b2d5f11646d370.jpg">
            <a:extLst>
              <a:ext uri="{FF2B5EF4-FFF2-40B4-BE49-F238E27FC236}">
                <a16:creationId xmlns:a16="http://schemas.microsoft.com/office/drawing/2014/main" id="{70C96A9B-DD8F-4CD1-90FB-06A4E1749C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581128"/>
            <a:ext cx="4320480" cy="2088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992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ECB98E-9100-45CB-9CC6-14970CE98AAF}"/>
              </a:ext>
            </a:extLst>
          </p:cNvPr>
          <p:cNvSpPr>
            <a:spLocks noGrp="1"/>
          </p:cNvSpPr>
          <p:nvPr>
            <p:ph type="title"/>
          </p:nvPr>
        </p:nvSpPr>
        <p:spPr>
          <a:xfrm>
            <a:off x="457200" y="202630"/>
            <a:ext cx="8229600" cy="778098"/>
          </a:xfrm>
        </p:spPr>
        <p:txBody>
          <a:bodyPr/>
          <a:lstStyle/>
          <a:p>
            <a:r>
              <a:rPr lang="ru-RU" sz="2000" b="1" spc="50" dirty="0">
                <a:ln w="0"/>
                <a:solidFill>
                  <a:srgbClr val="CC9900"/>
                </a:solidFill>
                <a:effectLst>
                  <a:innerShdw blurRad="63500" dist="50800" dir="13500000">
                    <a:srgbClr val="000000">
                      <a:alpha val="50000"/>
                    </a:srgbClr>
                  </a:innerShdw>
                </a:effectLst>
              </a:rPr>
              <a:t>Муниципальные программы Соболевского муниципального района Камчатского края в 2023 году и на 2024-2025 годы</a:t>
            </a:r>
            <a:endParaRPr lang="ru-RU" sz="2000" dirty="0"/>
          </a:p>
        </p:txBody>
      </p:sp>
      <p:sp>
        <p:nvSpPr>
          <p:cNvPr id="3" name="Текст 2">
            <a:extLst>
              <a:ext uri="{FF2B5EF4-FFF2-40B4-BE49-F238E27FC236}">
                <a16:creationId xmlns:a16="http://schemas.microsoft.com/office/drawing/2014/main" id="{6093B932-DB54-4F46-A1B4-AFF16B85FB1C}"/>
              </a:ext>
            </a:extLst>
          </p:cNvPr>
          <p:cNvSpPr>
            <a:spLocks noGrp="1"/>
          </p:cNvSpPr>
          <p:nvPr>
            <p:ph type="body" idx="1"/>
          </p:nvPr>
        </p:nvSpPr>
        <p:spPr>
          <a:xfrm>
            <a:off x="457200" y="1052736"/>
            <a:ext cx="8229600" cy="864096"/>
          </a:xfrm>
        </p:spPr>
        <p:style>
          <a:lnRef idx="0">
            <a:schemeClr val="accent2"/>
          </a:lnRef>
          <a:fillRef idx="3">
            <a:schemeClr val="accent2"/>
          </a:fillRef>
          <a:effectRef idx="3">
            <a:schemeClr val="accent2"/>
          </a:effectRef>
          <a:fontRef idx="minor">
            <a:schemeClr val="lt1"/>
          </a:fontRef>
        </p:style>
        <p:txBody>
          <a:bodyPr/>
          <a:lstStyle/>
          <a:p>
            <a:pPr algn="ctr"/>
            <a:r>
              <a:rPr lang="ru-RU" sz="1600" spc="50" dirty="0">
                <a:ln w="0"/>
                <a:solidFill>
                  <a:schemeClr val="bg2"/>
                </a:solidFill>
                <a:effectLst>
                  <a:innerShdw blurRad="63500" dist="50800" dir="13500000">
                    <a:srgbClr val="000000">
                      <a:alpha val="50000"/>
                    </a:srgbClr>
                  </a:innerShdw>
                </a:effectLst>
              </a:rPr>
              <a:t>Профилактика правонарушений, терроризма, экстремизма, наркомании и алкоголизма в Соболевском муниципальном районе </a:t>
            </a:r>
          </a:p>
          <a:p>
            <a:pPr algn="ctr"/>
            <a:r>
              <a:rPr lang="ru-RU" sz="1600" spc="50" dirty="0">
                <a:ln w="0"/>
                <a:solidFill>
                  <a:schemeClr val="bg2"/>
                </a:solidFill>
                <a:effectLst>
                  <a:innerShdw blurRad="63500" dist="50800" dir="13500000">
                    <a:srgbClr val="000000">
                      <a:alpha val="50000"/>
                    </a:srgbClr>
                  </a:innerShdw>
                </a:effectLst>
              </a:rPr>
              <a:t>Камчатского края </a:t>
            </a:r>
          </a:p>
        </p:txBody>
      </p:sp>
      <p:sp>
        <p:nvSpPr>
          <p:cNvPr id="4" name="Объект 3">
            <a:extLst>
              <a:ext uri="{FF2B5EF4-FFF2-40B4-BE49-F238E27FC236}">
                <a16:creationId xmlns:a16="http://schemas.microsoft.com/office/drawing/2014/main" id="{372754EE-6F24-4FC6-B637-7853DA2AA732}"/>
              </a:ext>
            </a:extLst>
          </p:cNvPr>
          <p:cNvSpPr>
            <a:spLocks noGrp="1"/>
          </p:cNvSpPr>
          <p:nvPr>
            <p:ph sz="half" idx="2"/>
          </p:nvPr>
        </p:nvSpPr>
        <p:spPr>
          <a:xfrm>
            <a:off x="457200" y="2060848"/>
            <a:ext cx="4040188" cy="2478261"/>
          </a:xfrm>
        </p:spPr>
        <p:txBody>
          <a:bodyPr/>
          <a:lstStyle/>
          <a:p>
            <a:pPr marL="0" indent="0" algn="ctr">
              <a:buNone/>
            </a:pPr>
            <a:r>
              <a:rPr lang="ru-RU" sz="1400" b="1" dirty="0">
                <a:ln/>
                <a:solidFill>
                  <a:schemeClr val="bg1">
                    <a:lumMod val="50000"/>
                  </a:schemeClr>
                </a:solidFill>
              </a:rPr>
              <a:t>Основные подпрограммы,</a:t>
            </a:r>
          </a:p>
          <a:p>
            <a:pPr marL="0" indent="0" algn="ctr">
              <a:buNone/>
            </a:pPr>
            <a:r>
              <a:rPr lang="ru-RU" sz="1400" b="1" dirty="0">
                <a:ln/>
                <a:solidFill>
                  <a:schemeClr val="bg1">
                    <a:lumMod val="50000"/>
                  </a:schemeClr>
                </a:solidFill>
              </a:rPr>
              <a:t>предусмотренные к финансированию</a:t>
            </a:r>
            <a:endParaRPr lang="en-US" sz="1400" b="1" dirty="0">
              <a:ln/>
              <a:solidFill>
                <a:schemeClr val="bg1">
                  <a:lumMod val="50000"/>
                </a:schemeClr>
              </a:solidFill>
            </a:endParaRPr>
          </a:p>
          <a:p>
            <a:pPr>
              <a:buFont typeface="Wingdings" panose="05000000000000000000" pitchFamily="2" charset="2"/>
              <a:buChar char="Ø"/>
            </a:pPr>
            <a:r>
              <a:rPr lang="ru-RU" sz="1200" dirty="0"/>
              <a:t>Профилактика правонарушений, преступлений и повышение безопасности дорожного движения в Соболевском муниципальном районе Камчатского края;</a:t>
            </a:r>
          </a:p>
          <a:p>
            <a:pPr>
              <a:buFont typeface="Wingdings" panose="05000000000000000000" pitchFamily="2" charset="2"/>
              <a:buChar char="Ø"/>
            </a:pPr>
            <a:r>
              <a:rPr lang="ru-RU" sz="1200" dirty="0"/>
              <a:t>Профилактика терроризма и экстремизма в Соболевском муниципальном районе Камчатского  края;</a:t>
            </a:r>
          </a:p>
          <a:p>
            <a:pPr>
              <a:buFont typeface="Wingdings" panose="05000000000000000000" pitchFamily="2" charset="2"/>
              <a:buChar char="Ø"/>
            </a:pPr>
            <a:r>
              <a:rPr lang="ru-RU" sz="1200" dirty="0"/>
              <a:t>Профилактика наркомании и алкоголизма в Соболевском муниципальном районе Камчатского края.</a:t>
            </a:r>
          </a:p>
          <a:p>
            <a:pPr marL="0" indent="0">
              <a:buNone/>
            </a:pPr>
            <a:endParaRPr lang="ru-RU" sz="1200" dirty="0"/>
          </a:p>
          <a:p>
            <a:pPr>
              <a:buFont typeface="Wingdings" panose="05000000000000000000" pitchFamily="2" charset="2"/>
              <a:buChar char="Ø"/>
            </a:pPr>
            <a:endParaRPr lang="ru-RU" sz="1400" dirty="0"/>
          </a:p>
        </p:txBody>
      </p:sp>
      <p:sp>
        <p:nvSpPr>
          <p:cNvPr id="6" name="Объект 5">
            <a:extLst>
              <a:ext uri="{FF2B5EF4-FFF2-40B4-BE49-F238E27FC236}">
                <a16:creationId xmlns:a16="http://schemas.microsoft.com/office/drawing/2014/main" id="{7E41FE75-F9CD-41EE-B2C0-8BA9169578B9}"/>
              </a:ext>
            </a:extLst>
          </p:cNvPr>
          <p:cNvSpPr>
            <a:spLocks noGrp="1"/>
          </p:cNvSpPr>
          <p:nvPr>
            <p:ph sz="quarter" idx="4"/>
          </p:nvPr>
        </p:nvSpPr>
        <p:spPr>
          <a:xfrm>
            <a:off x="4572000" y="2060848"/>
            <a:ext cx="4041775" cy="4752528"/>
          </a:xfrm>
        </p:spPr>
        <p:txBody>
          <a:bodyPr/>
          <a:lstStyle/>
          <a:p>
            <a:pPr marL="0" indent="0" algn="ctr">
              <a:buNone/>
            </a:pPr>
            <a:r>
              <a:rPr lang="ru-RU" sz="1400" b="1" dirty="0">
                <a:ln/>
                <a:solidFill>
                  <a:schemeClr val="bg1">
                    <a:lumMod val="50000"/>
                  </a:schemeClr>
                </a:solidFill>
              </a:rPr>
              <a:t>Цель программы</a:t>
            </a:r>
          </a:p>
          <a:p>
            <a:pPr>
              <a:buFont typeface="Wingdings" panose="05000000000000000000" pitchFamily="2" charset="2"/>
              <a:buChar char="Ø"/>
            </a:pPr>
            <a:r>
              <a:rPr lang="ru-RU" sz="1000" dirty="0"/>
              <a:t>Обеспечение безопасности граждан путем снижения уровня преступлений, правонарушений и безопасности дорожного движения в Соболевском муниципальном районе Камчатского края;</a:t>
            </a:r>
          </a:p>
          <a:p>
            <a:pPr>
              <a:buFont typeface="Wingdings" panose="05000000000000000000" pitchFamily="2" charset="2"/>
              <a:buChar char="Ø"/>
            </a:pPr>
            <a:r>
              <a:rPr lang="ru-RU" sz="1000" dirty="0"/>
              <a:t>Повышение уровня защищенности жизни и спокойствия  граждан, проживающих на территории Соболевского муниципального района Камчатского края;</a:t>
            </a:r>
          </a:p>
          <a:p>
            <a:pPr>
              <a:buFont typeface="Wingdings" panose="05000000000000000000" pitchFamily="2" charset="2"/>
              <a:buChar char="Ø"/>
            </a:pPr>
            <a:r>
              <a:rPr lang="ru-RU" sz="1000" dirty="0"/>
              <a:t>Сокращение незаконного потребления  наркотических средств и психотропных веществ, злоупотребления алкогольной продукцией среди населения Соболевского муниципального района Камчатского края и снижение уровня заболеваемости населения  алкоголизмом.</a:t>
            </a:r>
            <a:endParaRPr lang="ru-RU" sz="1200" dirty="0"/>
          </a:p>
          <a:p>
            <a:pPr marL="0" indent="0" algn="ctr">
              <a:buNone/>
            </a:pPr>
            <a:r>
              <a:rPr lang="ru-RU" sz="1200" b="1" dirty="0">
                <a:ln/>
                <a:solidFill>
                  <a:schemeClr val="bg1">
                    <a:lumMod val="50000"/>
                  </a:schemeClr>
                </a:solidFill>
              </a:rPr>
              <a:t>Задачи</a:t>
            </a:r>
          </a:p>
          <a:p>
            <a:pPr>
              <a:buFont typeface="Wingdings" panose="05000000000000000000" pitchFamily="2" charset="2"/>
              <a:buChar char="Ø"/>
            </a:pPr>
            <a:r>
              <a:rPr lang="ru-RU" sz="1000" dirty="0"/>
              <a:t>Обеспечение безопасности граждан путем снижения уровня преступлений, правонарушений и безопасности дорожного движения в  Соболевском муниципальном районе Камчатского края;</a:t>
            </a:r>
            <a:endParaRPr lang="ru-RU" sz="1000" dirty="0">
              <a:ln/>
              <a:solidFill>
                <a:schemeClr val="bg1">
                  <a:lumMod val="50000"/>
                </a:schemeClr>
              </a:solidFill>
            </a:endParaRPr>
          </a:p>
          <a:p>
            <a:pPr>
              <a:buFont typeface="Wingdings" panose="05000000000000000000" pitchFamily="2" charset="2"/>
              <a:buChar char="Ø"/>
            </a:pPr>
            <a:r>
              <a:rPr lang="ru-RU" sz="1000" dirty="0"/>
              <a:t>Повышение уровня  защищенности  жизни  и спокойствия  граждан, проживающих  на территории Соболевского муниципального района Камчатского края;</a:t>
            </a:r>
          </a:p>
          <a:p>
            <a:pPr>
              <a:buFont typeface="Wingdings" panose="05000000000000000000" pitchFamily="2" charset="2"/>
              <a:buChar char="Ø"/>
            </a:pPr>
            <a:r>
              <a:rPr lang="ru-RU" sz="1000" dirty="0"/>
              <a:t>Сокращение незаконного потребления наркотических средств  и  психотропных веществ, злоупотребления алкогольной продукцией  среди населения Соболевского муниципального района Камчатского края и снижение уровня заболеваемости населения  алкоголизмом;</a:t>
            </a:r>
          </a:p>
          <a:p>
            <a:pPr>
              <a:buFont typeface="Wingdings" panose="05000000000000000000" pitchFamily="2" charset="2"/>
              <a:buChar char="Ø"/>
            </a:pPr>
            <a:r>
              <a:rPr lang="ru-RU" sz="1000" dirty="0"/>
              <a:t>Обеспечение комплексной безопасности муниципальных учреждений социальной сферы.</a:t>
            </a:r>
          </a:p>
        </p:txBody>
      </p:sp>
      <p:pic>
        <p:nvPicPr>
          <p:cNvPr id="3074" name="Picture 2" descr="https://irkcson.aln.socinfo.ru/media/2018/06/21/1238353734/image_image_255484.jpg">
            <a:extLst>
              <a:ext uri="{FF2B5EF4-FFF2-40B4-BE49-F238E27FC236}">
                <a16:creationId xmlns:a16="http://schemas.microsoft.com/office/drawing/2014/main" id="{C4FA68A1-F7B1-4F13-8917-CAACB7CFE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 y="4683125"/>
            <a:ext cx="4041775" cy="19862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063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375AAA-B08F-4791-9386-25188EDE33B9}"/>
              </a:ext>
            </a:extLst>
          </p:cNvPr>
          <p:cNvSpPr>
            <a:spLocks noGrp="1"/>
          </p:cNvSpPr>
          <p:nvPr>
            <p:ph type="title"/>
          </p:nvPr>
        </p:nvSpPr>
        <p:spPr>
          <a:xfrm>
            <a:off x="457200" y="208310"/>
            <a:ext cx="8229600" cy="706090"/>
          </a:xfrm>
        </p:spPr>
        <p:txBody>
          <a:bodyPr/>
          <a:lstStyle/>
          <a:p>
            <a:r>
              <a:rPr lang="ru-RU" sz="2000" b="1" spc="50" dirty="0">
                <a:ln w="0"/>
                <a:solidFill>
                  <a:srgbClr val="CC9900"/>
                </a:solidFill>
                <a:effectLst>
                  <a:innerShdw blurRad="63500" dist="50800" dir="13500000">
                    <a:srgbClr val="000000">
                      <a:alpha val="50000"/>
                    </a:srgbClr>
                  </a:innerShdw>
                </a:effectLst>
              </a:rPr>
              <a:t>Муниципальные программы Соболевского муниципального района Камчатского края в 2023 году и на 2024-2025 годы</a:t>
            </a:r>
            <a:endParaRPr lang="ru-RU" sz="2000" dirty="0"/>
          </a:p>
        </p:txBody>
      </p:sp>
      <p:sp>
        <p:nvSpPr>
          <p:cNvPr id="3" name="Текст 2">
            <a:extLst>
              <a:ext uri="{FF2B5EF4-FFF2-40B4-BE49-F238E27FC236}">
                <a16:creationId xmlns:a16="http://schemas.microsoft.com/office/drawing/2014/main" id="{0C3E4318-C8BE-4D6E-AEDB-CBABB6A7E411}"/>
              </a:ext>
            </a:extLst>
          </p:cNvPr>
          <p:cNvSpPr>
            <a:spLocks noGrp="1"/>
          </p:cNvSpPr>
          <p:nvPr>
            <p:ph type="body" idx="1"/>
          </p:nvPr>
        </p:nvSpPr>
        <p:spPr>
          <a:xfrm>
            <a:off x="457200" y="951638"/>
            <a:ext cx="8229600" cy="749169"/>
          </a:xfrm>
        </p:spPr>
        <p:style>
          <a:lnRef idx="0">
            <a:schemeClr val="accent2"/>
          </a:lnRef>
          <a:fillRef idx="3">
            <a:schemeClr val="accent2"/>
          </a:fillRef>
          <a:effectRef idx="3">
            <a:schemeClr val="accent2"/>
          </a:effectRef>
          <a:fontRef idx="minor">
            <a:schemeClr val="lt1"/>
          </a:fontRef>
        </p:style>
        <p:txBody>
          <a:bodyPr/>
          <a:lstStyle/>
          <a:p>
            <a:pPr algn="ctr"/>
            <a:r>
              <a:rPr lang="ru-RU" sz="1600" spc="50" dirty="0">
                <a:ln w="0"/>
                <a:solidFill>
                  <a:schemeClr val="bg2"/>
                </a:solidFill>
                <a:effectLst>
                  <a:innerShdw blurRad="63500" dist="50800" dir="13500000">
                    <a:srgbClr val="000000">
                      <a:alpha val="50000"/>
                    </a:srgbClr>
                  </a:innerShdw>
                </a:effectLst>
              </a:rPr>
              <a:t>Защита населения, территорий от чрезвычайных ситуаций, обеспечение пожарной безопасности, развитие гражданской обороны в Соболевском муниципальном районе Камчатского края </a:t>
            </a:r>
          </a:p>
        </p:txBody>
      </p:sp>
      <p:sp>
        <p:nvSpPr>
          <p:cNvPr id="4" name="Объект 3">
            <a:extLst>
              <a:ext uri="{FF2B5EF4-FFF2-40B4-BE49-F238E27FC236}">
                <a16:creationId xmlns:a16="http://schemas.microsoft.com/office/drawing/2014/main" id="{3B9F4EE2-0FBB-47BF-9852-87C8F4C76D44}"/>
              </a:ext>
            </a:extLst>
          </p:cNvPr>
          <p:cNvSpPr>
            <a:spLocks noGrp="1"/>
          </p:cNvSpPr>
          <p:nvPr>
            <p:ph sz="half" idx="2"/>
          </p:nvPr>
        </p:nvSpPr>
        <p:spPr>
          <a:xfrm>
            <a:off x="468383" y="1955074"/>
            <a:ext cx="4040188" cy="2554046"/>
          </a:xfrm>
        </p:spPr>
        <p:txBody>
          <a:bodyPr/>
          <a:lstStyle/>
          <a:p>
            <a:pPr marL="0" indent="0" algn="ctr">
              <a:buNone/>
            </a:pPr>
            <a:r>
              <a:rPr lang="ru-RU" sz="1400" b="1" dirty="0">
                <a:ln/>
                <a:solidFill>
                  <a:schemeClr val="bg1">
                    <a:lumMod val="50000"/>
                  </a:schemeClr>
                </a:solidFill>
              </a:rPr>
              <a:t>Основные подпрограммы,</a:t>
            </a:r>
          </a:p>
          <a:p>
            <a:pPr marL="0" indent="0" algn="ctr">
              <a:buNone/>
            </a:pPr>
            <a:r>
              <a:rPr lang="ru-RU" sz="1400" b="1" dirty="0">
                <a:ln/>
                <a:solidFill>
                  <a:schemeClr val="bg1">
                    <a:lumMod val="50000"/>
                  </a:schemeClr>
                </a:solidFill>
              </a:rPr>
              <a:t>предусмотренные к финансированию</a:t>
            </a:r>
            <a:endParaRPr lang="en-US" sz="1400" b="1" dirty="0">
              <a:ln/>
              <a:solidFill>
                <a:schemeClr val="bg1">
                  <a:lumMod val="50000"/>
                </a:schemeClr>
              </a:solidFill>
            </a:endParaRPr>
          </a:p>
          <a:p>
            <a:pPr>
              <a:buFont typeface="Wingdings" panose="05000000000000000000" pitchFamily="2" charset="2"/>
              <a:buChar char="Ø"/>
            </a:pPr>
            <a:r>
              <a:rPr lang="ru-RU" sz="1200" dirty="0"/>
              <a:t>Снижение рисков и смягчение последствий чрезвычайных ситуаций природного и техногенного характера в Соболевском муниципальном районе Камчатского края;</a:t>
            </a:r>
          </a:p>
          <a:p>
            <a:pPr>
              <a:buFont typeface="Wingdings" panose="05000000000000000000" pitchFamily="2" charset="2"/>
              <a:buChar char="Ø"/>
            </a:pPr>
            <a:r>
              <a:rPr lang="ru-RU" sz="1200" dirty="0"/>
              <a:t>Обеспечение пожарной безопасности в Соболевском муниципальном районе Камчатского края;</a:t>
            </a:r>
          </a:p>
          <a:p>
            <a:pPr>
              <a:buFont typeface="Wingdings" panose="05000000000000000000" pitchFamily="2" charset="2"/>
              <a:buChar char="Ø"/>
            </a:pPr>
            <a:r>
              <a:rPr lang="ru-RU" sz="1200" dirty="0"/>
              <a:t>Развитие гражданской обороны и обеспечение радиационной, химической и биологической безопасности в Соболевском муниципальном районе Камчатского края.</a:t>
            </a:r>
          </a:p>
        </p:txBody>
      </p:sp>
      <p:sp>
        <p:nvSpPr>
          <p:cNvPr id="6" name="Объект 5">
            <a:extLst>
              <a:ext uri="{FF2B5EF4-FFF2-40B4-BE49-F238E27FC236}">
                <a16:creationId xmlns:a16="http://schemas.microsoft.com/office/drawing/2014/main" id="{8B2EF4F2-93EE-4013-B1F7-6C970EAA2901}"/>
              </a:ext>
            </a:extLst>
          </p:cNvPr>
          <p:cNvSpPr>
            <a:spLocks noGrp="1"/>
          </p:cNvSpPr>
          <p:nvPr>
            <p:ph sz="quarter" idx="4"/>
          </p:nvPr>
        </p:nvSpPr>
        <p:spPr>
          <a:xfrm>
            <a:off x="4636047" y="1955074"/>
            <a:ext cx="4041775" cy="4570270"/>
          </a:xfrm>
        </p:spPr>
        <p:txBody>
          <a:bodyPr/>
          <a:lstStyle/>
          <a:p>
            <a:pPr marL="0" indent="0" algn="ctr">
              <a:buNone/>
            </a:pPr>
            <a:r>
              <a:rPr lang="ru-RU" sz="1400" b="1" dirty="0">
                <a:ln/>
                <a:solidFill>
                  <a:schemeClr val="bg1">
                    <a:lumMod val="50000"/>
                  </a:schemeClr>
                </a:solidFill>
              </a:rPr>
              <a:t>Цель программы</a:t>
            </a:r>
          </a:p>
          <a:p>
            <a:pPr marL="0" indent="0">
              <a:buNone/>
            </a:pPr>
            <a:r>
              <a:rPr lang="ru-RU" sz="1200" dirty="0"/>
              <a:t>       Улучшение качества и уровня защищенности населения и территорий Соболевского муниципального района Камчатского края.</a:t>
            </a:r>
          </a:p>
          <a:p>
            <a:pPr marL="0" indent="0">
              <a:buNone/>
            </a:pPr>
            <a:endParaRPr lang="ru-RU" sz="1200" dirty="0"/>
          </a:p>
          <a:p>
            <a:pPr marL="0" indent="0" algn="ctr">
              <a:buNone/>
            </a:pPr>
            <a:r>
              <a:rPr lang="ru-RU" sz="1200" b="1" dirty="0">
                <a:ln/>
                <a:solidFill>
                  <a:schemeClr val="bg1">
                    <a:lumMod val="50000"/>
                  </a:schemeClr>
                </a:solidFill>
              </a:rPr>
              <a:t>Задачи</a:t>
            </a:r>
          </a:p>
          <a:p>
            <a:pPr>
              <a:buFont typeface="Wingdings" panose="05000000000000000000" pitchFamily="2" charset="2"/>
              <a:buChar char="Ø"/>
            </a:pPr>
            <a:r>
              <a:rPr lang="ru-RU" sz="1200" dirty="0"/>
              <a:t>Сокращение числа травмированных и  погибших, а  также  снижение материального ущерба от чрезвычайных ситуаций природного и техногенного характера в Соболевском муниципальном районе Камчатского края;</a:t>
            </a:r>
          </a:p>
          <a:p>
            <a:pPr>
              <a:buFont typeface="Wingdings" panose="05000000000000000000" pitchFamily="2" charset="2"/>
              <a:buChar char="Ø"/>
            </a:pPr>
            <a:r>
              <a:rPr lang="ru-RU" sz="1200" dirty="0"/>
              <a:t>Снижение рисков возникновения  пожаров и  минимизация   их последствий на территории Соболевского муниципального района  Камчатского края;</a:t>
            </a:r>
          </a:p>
          <a:p>
            <a:pPr>
              <a:buFont typeface="Wingdings" panose="05000000000000000000" pitchFamily="2" charset="2"/>
              <a:buChar char="Ø"/>
            </a:pPr>
            <a:r>
              <a:rPr lang="ru-RU" sz="1200" dirty="0"/>
              <a:t>Развитие гражданской обороны и  последовательное снижение до приемлемого уровня рисков возникновения   опасных чрезвычайных ситуаций связанных с радиационной, химической и биологической опасностью  на  территории   Соболевского муниципального района Камчатского края.</a:t>
            </a:r>
          </a:p>
        </p:txBody>
      </p:sp>
      <p:pic>
        <p:nvPicPr>
          <p:cNvPr id="4098" name="Picture 2" descr="https://mypresentation.ru/documents_6/c4246a710bea344730f00c17ea16b729/img15.jpg">
            <a:extLst>
              <a:ext uri="{FF2B5EF4-FFF2-40B4-BE49-F238E27FC236}">
                <a16:creationId xmlns:a16="http://schemas.microsoft.com/office/drawing/2014/main" id="{1659B21F-199A-44DA-A31A-8C34BA486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09120"/>
            <a:ext cx="4178231" cy="21383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533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0756DD-6ABE-4EC8-AD74-8A97510EDBF7}"/>
              </a:ext>
            </a:extLst>
          </p:cNvPr>
          <p:cNvSpPr>
            <a:spLocks noGrp="1"/>
          </p:cNvSpPr>
          <p:nvPr>
            <p:ph type="title"/>
          </p:nvPr>
        </p:nvSpPr>
        <p:spPr>
          <a:xfrm>
            <a:off x="457200" y="208310"/>
            <a:ext cx="8229600" cy="706090"/>
          </a:xfrm>
        </p:spPr>
        <p:txBody>
          <a:bodyPr/>
          <a:lstStyle/>
          <a:p>
            <a:r>
              <a:rPr lang="ru-RU" sz="2000" b="1" spc="50" dirty="0">
                <a:ln w="0"/>
                <a:solidFill>
                  <a:srgbClr val="CC9900"/>
                </a:solidFill>
                <a:effectLst>
                  <a:innerShdw blurRad="63500" dist="50800" dir="13500000">
                    <a:srgbClr val="000000">
                      <a:alpha val="50000"/>
                    </a:srgbClr>
                  </a:innerShdw>
                </a:effectLst>
              </a:rPr>
              <a:t>Муниципальные программы Соболевского муниципального района Камчатского края в 2023 году и на 2024-2025 годы</a:t>
            </a:r>
            <a:endParaRPr lang="ru-RU" sz="2000" dirty="0"/>
          </a:p>
        </p:txBody>
      </p:sp>
      <p:sp>
        <p:nvSpPr>
          <p:cNvPr id="4" name="Объект 3">
            <a:extLst>
              <a:ext uri="{FF2B5EF4-FFF2-40B4-BE49-F238E27FC236}">
                <a16:creationId xmlns:a16="http://schemas.microsoft.com/office/drawing/2014/main" id="{583E2EA9-A393-434F-8362-8CDB3608380E}"/>
              </a:ext>
            </a:extLst>
          </p:cNvPr>
          <p:cNvSpPr>
            <a:spLocks noGrp="1"/>
          </p:cNvSpPr>
          <p:nvPr>
            <p:ph sz="half" idx="2"/>
          </p:nvPr>
        </p:nvSpPr>
        <p:spPr>
          <a:xfrm>
            <a:off x="457200" y="1556792"/>
            <a:ext cx="4040188" cy="4569371"/>
          </a:xfrm>
        </p:spPr>
        <p:txBody>
          <a:bodyPr/>
          <a:lstStyle/>
          <a:p>
            <a:pPr marL="0" indent="0" algn="ctr">
              <a:buNone/>
            </a:pPr>
            <a:r>
              <a:rPr lang="ru-RU" sz="1400" b="1" dirty="0">
                <a:ln/>
                <a:solidFill>
                  <a:schemeClr val="bg1">
                    <a:lumMod val="50000"/>
                  </a:schemeClr>
                </a:solidFill>
              </a:rPr>
              <a:t>Цель программы</a:t>
            </a:r>
          </a:p>
          <a:p>
            <a:pPr>
              <a:buFont typeface="Wingdings" panose="05000000000000000000" pitchFamily="2" charset="2"/>
              <a:buChar char="Ø"/>
            </a:pPr>
            <a:r>
              <a:rPr lang="ru-RU" sz="1400" dirty="0"/>
              <a:t>Создание условий для  сохранения  и  развития культурного потенциала и культурного  наследия района;</a:t>
            </a:r>
          </a:p>
          <a:p>
            <a:pPr>
              <a:buFont typeface="Wingdings" panose="05000000000000000000" pitchFamily="2" charset="2"/>
              <a:buChar char="Ø"/>
            </a:pPr>
            <a:r>
              <a:rPr lang="ru-RU" sz="1400" dirty="0"/>
              <a:t>Обеспечение единого культурного  пространства для представителей разных социальных   групп в целях получения доступа к культурным ценностям;</a:t>
            </a:r>
          </a:p>
          <a:p>
            <a:pPr>
              <a:buFont typeface="Wingdings" panose="05000000000000000000" pitchFamily="2" charset="2"/>
              <a:buChar char="Ø"/>
            </a:pPr>
            <a:r>
              <a:rPr lang="ru-RU" sz="1400" dirty="0"/>
              <a:t>Повышение  роли   культуры   в   воспитании, просвещении и в обеспечении досуга жителей.</a:t>
            </a:r>
          </a:p>
        </p:txBody>
      </p:sp>
      <p:sp>
        <p:nvSpPr>
          <p:cNvPr id="5" name="Текст 4">
            <a:extLst>
              <a:ext uri="{FF2B5EF4-FFF2-40B4-BE49-F238E27FC236}">
                <a16:creationId xmlns:a16="http://schemas.microsoft.com/office/drawing/2014/main" id="{419462B5-711D-4472-A45B-A954A49A8EEC}"/>
              </a:ext>
            </a:extLst>
          </p:cNvPr>
          <p:cNvSpPr>
            <a:spLocks noGrp="1"/>
          </p:cNvSpPr>
          <p:nvPr>
            <p:ph type="body" sz="quarter" idx="3"/>
          </p:nvPr>
        </p:nvSpPr>
        <p:spPr>
          <a:xfrm>
            <a:off x="457200" y="947192"/>
            <a:ext cx="8229600" cy="321568"/>
          </a:xfrm>
        </p:spPr>
        <p:style>
          <a:lnRef idx="0">
            <a:schemeClr val="accent2"/>
          </a:lnRef>
          <a:fillRef idx="3">
            <a:schemeClr val="accent2"/>
          </a:fillRef>
          <a:effectRef idx="3">
            <a:schemeClr val="accent2"/>
          </a:effectRef>
          <a:fontRef idx="minor">
            <a:schemeClr val="lt1"/>
          </a:fontRef>
        </p:style>
        <p:txBody>
          <a:bodyPr/>
          <a:lstStyle/>
          <a:p>
            <a:pPr algn="ctr"/>
            <a:r>
              <a:rPr lang="ru-RU" sz="1600" spc="50" dirty="0">
                <a:ln w="0"/>
                <a:solidFill>
                  <a:schemeClr val="bg2"/>
                </a:solidFill>
                <a:effectLst>
                  <a:innerShdw blurRad="63500" dist="50800" dir="13500000">
                    <a:srgbClr val="000000">
                      <a:alpha val="50000"/>
                    </a:srgbClr>
                  </a:innerShdw>
                </a:effectLst>
              </a:rPr>
              <a:t>Развитие культуры в Соболевском муниципальном районе Камчатского края </a:t>
            </a:r>
          </a:p>
        </p:txBody>
      </p:sp>
      <p:sp>
        <p:nvSpPr>
          <p:cNvPr id="6" name="Объект 5">
            <a:extLst>
              <a:ext uri="{FF2B5EF4-FFF2-40B4-BE49-F238E27FC236}">
                <a16:creationId xmlns:a16="http://schemas.microsoft.com/office/drawing/2014/main" id="{B8F6537B-DFE0-42ED-90E9-C7B939A7D9D9}"/>
              </a:ext>
            </a:extLst>
          </p:cNvPr>
          <p:cNvSpPr>
            <a:spLocks noGrp="1"/>
          </p:cNvSpPr>
          <p:nvPr>
            <p:ph sz="quarter" idx="4"/>
          </p:nvPr>
        </p:nvSpPr>
        <p:spPr>
          <a:xfrm>
            <a:off x="4645025" y="1556792"/>
            <a:ext cx="4041775" cy="4569371"/>
          </a:xfrm>
        </p:spPr>
        <p:txBody>
          <a:bodyPr/>
          <a:lstStyle/>
          <a:p>
            <a:pPr marL="0" indent="0" algn="ctr">
              <a:buNone/>
            </a:pPr>
            <a:endParaRPr lang="ru-RU" sz="1400" b="1" dirty="0">
              <a:ln/>
              <a:solidFill>
                <a:schemeClr val="bg1">
                  <a:lumMod val="50000"/>
                </a:schemeClr>
              </a:solidFill>
            </a:endParaRPr>
          </a:p>
          <a:p>
            <a:pPr marL="0" indent="0" algn="ctr">
              <a:buNone/>
            </a:pPr>
            <a:endParaRPr lang="ru-RU" sz="1400" b="1" dirty="0">
              <a:ln/>
              <a:solidFill>
                <a:schemeClr val="bg1">
                  <a:lumMod val="50000"/>
                </a:schemeClr>
              </a:solidFill>
            </a:endParaRPr>
          </a:p>
          <a:p>
            <a:pPr marL="0" indent="0" algn="ctr">
              <a:buNone/>
            </a:pPr>
            <a:r>
              <a:rPr lang="ru-RU" sz="1400" b="1" dirty="0">
                <a:ln/>
                <a:solidFill>
                  <a:schemeClr val="bg1">
                    <a:lumMod val="50000"/>
                  </a:schemeClr>
                </a:solidFill>
              </a:rPr>
              <a:t>Задачи</a:t>
            </a:r>
          </a:p>
          <a:p>
            <a:pPr>
              <a:buFont typeface="Wingdings" panose="05000000000000000000" pitchFamily="2" charset="2"/>
              <a:buChar char="Ø"/>
            </a:pPr>
            <a:r>
              <a:rPr lang="ru-RU" sz="1400" dirty="0"/>
              <a:t>Достижения более высокого качественного уровня культурного обслуживания жителей населения Соболевского муниципального района;</a:t>
            </a:r>
          </a:p>
          <a:p>
            <a:pPr>
              <a:buFont typeface="Wingdings" panose="05000000000000000000" pitchFamily="2" charset="2"/>
              <a:buChar char="Ø"/>
            </a:pPr>
            <a:r>
              <a:rPr lang="ru-RU" sz="1400" dirty="0"/>
              <a:t>Сохранение и пополнение библиотечных фондов;</a:t>
            </a:r>
          </a:p>
          <a:p>
            <a:pPr>
              <a:buFont typeface="Wingdings" panose="05000000000000000000" pitchFamily="2" charset="2"/>
              <a:buChar char="Ø"/>
            </a:pPr>
            <a:r>
              <a:rPr lang="ru-RU" sz="1400" dirty="0"/>
              <a:t>Организация досуговой деятельности, поддержка и развитие различных форм творчества  населения ;</a:t>
            </a:r>
          </a:p>
          <a:p>
            <a:pPr>
              <a:buFont typeface="Wingdings" panose="05000000000000000000" pitchFamily="2" charset="2"/>
              <a:buChar char="Ø"/>
            </a:pPr>
            <a:r>
              <a:rPr lang="ru-RU" sz="1400" dirty="0"/>
              <a:t>Поддержка деятельности творческих коллективов,  поддержка молодых дарований;</a:t>
            </a:r>
          </a:p>
          <a:p>
            <a:pPr>
              <a:buFont typeface="Wingdings" panose="05000000000000000000" pitchFamily="2" charset="2"/>
              <a:buChar char="Ø"/>
            </a:pPr>
            <a:r>
              <a:rPr lang="ru-RU" sz="1400" dirty="0"/>
              <a:t>Расширение объема услуг в  сфере   культуры и повышения их качества.</a:t>
            </a:r>
          </a:p>
        </p:txBody>
      </p:sp>
      <p:pic>
        <p:nvPicPr>
          <p:cNvPr id="5122" name="Picture 2" descr="https://fsd.multiurok.ru/html/2022/04/12/s_6254fc7cd4292/phpvp8fiq_roditelskoe_html_741658e0e11c98a4.png">
            <a:extLst>
              <a:ext uri="{FF2B5EF4-FFF2-40B4-BE49-F238E27FC236}">
                <a16:creationId xmlns:a16="http://schemas.microsoft.com/office/drawing/2014/main" id="{CCC258FB-03EF-4216-917B-35F653665F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426" y="4437112"/>
            <a:ext cx="4392488" cy="22018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280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C1F00A-D678-49F0-ADE8-AEA3129E9954}"/>
              </a:ext>
            </a:extLst>
          </p:cNvPr>
          <p:cNvSpPr>
            <a:spLocks noGrp="1"/>
          </p:cNvSpPr>
          <p:nvPr>
            <p:ph type="title"/>
          </p:nvPr>
        </p:nvSpPr>
        <p:spPr>
          <a:xfrm>
            <a:off x="455610" y="116632"/>
            <a:ext cx="8229600" cy="706090"/>
          </a:xfrm>
        </p:spPr>
        <p:txBody>
          <a:bodyPr/>
          <a:lstStyle/>
          <a:p>
            <a:r>
              <a:rPr lang="ru-RU" sz="2000" b="1" spc="50" dirty="0">
                <a:ln w="0"/>
                <a:solidFill>
                  <a:srgbClr val="CC9900"/>
                </a:solidFill>
                <a:effectLst>
                  <a:innerShdw blurRad="63500" dist="50800" dir="13500000">
                    <a:srgbClr val="000000">
                      <a:alpha val="50000"/>
                    </a:srgbClr>
                  </a:innerShdw>
                </a:effectLst>
              </a:rPr>
              <a:t>Муниципальные программы Соболевского муниципального района Камчатского края в 2023 году и на 2024-2025 годы</a:t>
            </a:r>
            <a:endParaRPr lang="ru-RU" sz="2000" dirty="0"/>
          </a:p>
        </p:txBody>
      </p:sp>
      <p:sp>
        <p:nvSpPr>
          <p:cNvPr id="4" name="Объект 3">
            <a:extLst>
              <a:ext uri="{FF2B5EF4-FFF2-40B4-BE49-F238E27FC236}">
                <a16:creationId xmlns:a16="http://schemas.microsoft.com/office/drawing/2014/main" id="{4F7E161A-B914-458F-9AB6-E55B6181DE93}"/>
              </a:ext>
            </a:extLst>
          </p:cNvPr>
          <p:cNvSpPr>
            <a:spLocks noGrp="1"/>
          </p:cNvSpPr>
          <p:nvPr>
            <p:ph sz="half" idx="2"/>
          </p:nvPr>
        </p:nvSpPr>
        <p:spPr>
          <a:xfrm>
            <a:off x="457200" y="1772817"/>
            <a:ext cx="4040188" cy="2376264"/>
          </a:xfrm>
        </p:spPr>
        <p:txBody>
          <a:bodyPr/>
          <a:lstStyle/>
          <a:p>
            <a:pPr marL="0" indent="0" algn="ctr">
              <a:buNone/>
            </a:pPr>
            <a:r>
              <a:rPr lang="ru-RU" sz="1400" b="1" dirty="0">
                <a:ln/>
                <a:solidFill>
                  <a:schemeClr val="bg1">
                    <a:lumMod val="50000"/>
                  </a:schemeClr>
                </a:solidFill>
              </a:rPr>
              <a:t>Основные подпрограммы,</a:t>
            </a:r>
          </a:p>
          <a:p>
            <a:pPr marL="0" indent="0" algn="ctr">
              <a:buNone/>
            </a:pPr>
            <a:r>
              <a:rPr lang="ru-RU" sz="1400" b="1" dirty="0">
                <a:ln/>
                <a:solidFill>
                  <a:schemeClr val="bg1">
                    <a:lumMod val="50000"/>
                  </a:schemeClr>
                </a:solidFill>
              </a:rPr>
              <a:t>предусмотренные к финансированию</a:t>
            </a:r>
            <a:endParaRPr lang="en-US" sz="1400" b="1" dirty="0">
              <a:ln/>
              <a:solidFill>
                <a:schemeClr val="bg1">
                  <a:lumMod val="50000"/>
                </a:schemeClr>
              </a:solidFill>
            </a:endParaRPr>
          </a:p>
          <a:p>
            <a:pPr>
              <a:buFont typeface="Wingdings" panose="05000000000000000000" pitchFamily="2" charset="2"/>
              <a:buChar char="Ø"/>
            </a:pPr>
            <a:r>
              <a:rPr lang="ru-RU" sz="1400" dirty="0"/>
              <a:t>Развитие массовой физической культуры и спорта в Соболевском муниципальном районе Камчатского края;</a:t>
            </a:r>
          </a:p>
          <a:p>
            <a:pPr>
              <a:buFont typeface="Wingdings" panose="05000000000000000000" pitchFamily="2" charset="2"/>
              <a:buChar char="Ø"/>
            </a:pPr>
            <a:r>
              <a:rPr lang="ru-RU" sz="1400" dirty="0"/>
              <a:t>Организация отдыха, оздоровления   и занятости детей и молодежи в Соболевском муниципальном районе Камчатского края;</a:t>
            </a:r>
          </a:p>
          <a:p>
            <a:pPr>
              <a:buFont typeface="Wingdings" panose="05000000000000000000" pitchFamily="2" charset="2"/>
              <a:buChar char="Ø"/>
            </a:pPr>
            <a:r>
              <a:rPr lang="ru-RU" sz="1400" dirty="0"/>
              <a:t>Молодёжь Соболевского муниципального района Камчатского края</a:t>
            </a:r>
          </a:p>
        </p:txBody>
      </p:sp>
      <p:sp>
        <p:nvSpPr>
          <p:cNvPr id="5" name="Текст 4">
            <a:extLst>
              <a:ext uri="{FF2B5EF4-FFF2-40B4-BE49-F238E27FC236}">
                <a16:creationId xmlns:a16="http://schemas.microsoft.com/office/drawing/2014/main" id="{BFDB5446-3CED-42F5-B082-A3F7EC8FB76F}"/>
              </a:ext>
            </a:extLst>
          </p:cNvPr>
          <p:cNvSpPr>
            <a:spLocks noGrp="1"/>
          </p:cNvSpPr>
          <p:nvPr>
            <p:ph type="body" sz="quarter" idx="3"/>
          </p:nvPr>
        </p:nvSpPr>
        <p:spPr>
          <a:xfrm>
            <a:off x="393946" y="894729"/>
            <a:ext cx="8352928" cy="576064"/>
          </a:xfrm>
        </p:spPr>
        <p:style>
          <a:lnRef idx="0">
            <a:schemeClr val="accent2"/>
          </a:lnRef>
          <a:fillRef idx="3">
            <a:schemeClr val="accent2"/>
          </a:fillRef>
          <a:effectRef idx="3">
            <a:schemeClr val="accent2"/>
          </a:effectRef>
          <a:fontRef idx="minor">
            <a:schemeClr val="lt1"/>
          </a:fontRef>
        </p:style>
        <p:txBody>
          <a:bodyPr/>
          <a:lstStyle/>
          <a:p>
            <a:pPr algn="ctr"/>
            <a:r>
              <a:rPr lang="ru-RU" sz="1600" spc="50" dirty="0">
                <a:ln w="0"/>
                <a:solidFill>
                  <a:schemeClr val="bg2"/>
                </a:solidFill>
                <a:effectLst>
                  <a:innerShdw blurRad="63500" dist="50800" dir="13500000">
                    <a:srgbClr val="000000">
                      <a:alpha val="50000"/>
                    </a:srgbClr>
                  </a:innerShdw>
                </a:effectLst>
              </a:rPr>
              <a:t>Физическая культура, спорт, молодежная политика, отдых, оздоровление и занятость детей и молодежи в Соболевском муниципальном районе Камчатского края</a:t>
            </a:r>
          </a:p>
        </p:txBody>
      </p:sp>
      <p:sp>
        <p:nvSpPr>
          <p:cNvPr id="6" name="Объект 5">
            <a:extLst>
              <a:ext uri="{FF2B5EF4-FFF2-40B4-BE49-F238E27FC236}">
                <a16:creationId xmlns:a16="http://schemas.microsoft.com/office/drawing/2014/main" id="{A8BD8786-48DE-4D3C-9DD6-45C0B83196BE}"/>
              </a:ext>
            </a:extLst>
          </p:cNvPr>
          <p:cNvSpPr>
            <a:spLocks noGrp="1"/>
          </p:cNvSpPr>
          <p:nvPr>
            <p:ph sz="quarter" idx="4"/>
          </p:nvPr>
        </p:nvSpPr>
        <p:spPr>
          <a:xfrm>
            <a:off x="4646614" y="1484784"/>
            <a:ext cx="4041775" cy="5256584"/>
          </a:xfrm>
        </p:spPr>
        <p:txBody>
          <a:bodyPr/>
          <a:lstStyle/>
          <a:p>
            <a:pPr marL="0" indent="0" algn="ctr">
              <a:buNone/>
            </a:pPr>
            <a:r>
              <a:rPr lang="ru-RU" sz="1200" b="1" dirty="0">
                <a:ln/>
                <a:solidFill>
                  <a:schemeClr val="bg1">
                    <a:lumMod val="50000"/>
                  </a:schemeClr>
                </a:solidFill>
              </a:rPr>
              <a:t>Цель программы</a:t>
            </a:r>
          </a:p>
          <a:p>
            <a:pPr>
              <a:buFont typeface="Wingdings" panose="05000000000000000000" pitchFamily="2" charset="2"/>
              <a:buChar char="Ø"/>
            </a:pPr>
            <a:r>
              <a:rPr lang="ru-RU" sz="900" dirty="0"/>
              <a:t>Создание в Соболевском муниципальном районе Камчатского края условий для физического и спортивного совершенствования, укрепления здоровья граждан, приобщения широких слоев населения к регулярным занятиям физической культурой и спортом;</a:t>
            </a:r>
          </a:p>
          <a:p>
            <a:pPr>
              <a:buFont typeface="Wingdings" panose="05000000000000000000" pitchFamily="2" charset="2"/>
              <a:buChar char="Ø"/>
            </a:pPr>
            <a:r>
              <a:rPr lang="ru-RU" sz="900" dirty="0"/>
              <a:t>Создание и развитие правовых, социальных, экономических и организационных условий для воспитания у молодежи гражданского сознания, личностной самореализации молодых людей как активных участников преобразований в районе;</a:t>
            </a:r>
          </a:p>
          <a:p>
            <a:pPr>
              <a:buFont typeface="Wingdings" panose="05000000000000000000" pitchFamily="2" charset="2"/>
              <a:buChar char="Ø"/>
            </a:pPr>
            <a:r>
              <a:rPr lang="ru-RU" sz="900" dirty="0"/>
              <a:t>Создание условий для совершенствования системы патриотического воспитания граждан;</a:t>
            </a:r>
          </a:p>
          <a:p>
            <a:pPr>
              <a:buFont typeface="Wingdings" panose="05000000000000000000" pitchFamily="2" charset="2"/>
              <a:buChar char="Ø"/>
            </a:pPr>
            <a:r>
              <a:rPr lang="ru-RU" sz="900" dirty="0"/>
              <a:t>Создание условий для обеспечения качественного отдыха, оздоровления и занятости детей и молодежи в Соболевском муниципальном районе Камчатского края.</a:t>
            </a:r>
          </a:p>
          <a:p>
            <a:pPr marL="0" indent="0" algn="ctr">
              <a:buNone/>
            </a:pPr>
            <a:r>
              <a:rPr lang="ru-RU" sz="1200" b="1" dirty="0">
                <a:ln/>
                <a:solidFill>
                  <a:schemeClr val="bg1">
                    <a:lumMod val="50000"/>
                  </a:schemeClr>
                </a:solidFill>
              </a:rPr>
              <a:t>Задачи</a:t>
            </a:r>
          </a:p>
          <a:p>
            <a:pPr>
              <a:buFont typeface="Wingdings" panose="05000000000000000000" pitchFamily="2" charset="2"/>
              <a:buChar char="Ø"/>
            </a:pPr>
            <a:r>
              <a:rPr lang="ru-RU" sz="900" dirty="0"/>
              <a:t>развитие физической культуры и массового спорта, совершенствование системы физического воспитания граждан и пропаганда физической культуры и спорта как важнейшей отставляющей здорового образа жизни; </a:t>
            </a:r>
          </a:p>
          <a:p>
            <a:pPr>
              <a:buFont typeface="Wingdings" panose="05000000000000000000" pitchFamily="2" charset="2"/>
              <a:buChar char="Ø"/>
            </a:pPr>
            <a:r>
              <a:rPr lang="ru-RU" sz="900" dirty="0"/>
              <a:t>создание условий для занятий физической культурой и спортом для населения Соболевского муниципального района Камчатского края; </a:t>
            </a:r>
          </a:p>
          <a:p>
            <a:pPr>
              <a:buFont typeface="Wingdings" panose="05000000000000000000" pitchFamily="2" charset="2"/>
              <a:buChar char="Ø"/>
            </a:pPr>
            <a:r>
              <a:rPr lang="ru-RU" sz="900" dirty="0"/>
              <a:t>создание условий для увеличения численности населения, успешно выполнившего нормативы Всероссийского физкультурно-спортивного комплекса «Готов к труду и обороне» (ГТО);</a:t>
            </a:r>
          </a:p>
          <a:p>
            <a:pPr>
              <a:buFont typeface="Wingdings" panose="05000000000000000000" pitchFamily="2" charset="2"/>
              <a:buChar char="Ø"/>
            </a:pPr>
            <a:r>
              <a:rPr lang="ru-RU" sz="900" dirty="0"/>
              <a:t>вовлечение молодёжи в социальную, экономическую, политическую и культурную жизнь общества, поддержка талантливой молодежи;</a:t>
            </a:r>
          </a:p>
          <a:p>
            <a:pPr>
              <a:buFont typeface="Wingdings" panose="05000000000000000000" pitchFamily="2" charset="2"/>
              <a:buChar char="Ø"/>
            </a:pPr>
            <a:r>
              <a:rPr lang="ru-RU" sz="900" dirty="0"/>
              <a:t>совершенствование процесса патриотического воспитания граждан;</a:t>
            </a:r>
          </a:p>
          <a:p>
            <a:pPr>
              <a:buFont typeface="Wingdings" panose="05000000000000000000" pitchFamily="2" charset="2"/>
              <a:buChar char="Ø"/>
            </a:pPr>
            <a:r>
              <a:rPr lang="ru-RU" sz="900" dirty="0"/>
              <a:t>расширение и развитие материально-технической базы образовательных учреждений, на базе которых организовывается отдых детей и их оздоровления, кадровое и методическое обеспечение, создание безопасных условий отдыха детей, оказание преимущественной поддержки в организации отдыха и оздоровления детей и подростков, находящихся в трудной жизненной ситуации;</a:t>
            </a:r>
          </a:p>
          <a:p>
            <a:pPr>
              <a:buFont typeface="Wingdings" panose="05000000000000000000" pitchFamily="2" charset="2"/>
              <a:buChar char="Ø"/>
            </a:pPr>
            <a:r>
              <a:rPr lang="ru-RU" sz="900" dirty="0"/>
              <a:t>организация временного трудоустройства несовершеннолетних в возрасте от 14 до 18 лет, в свободное от учебы время. </a:t>
            </a:r>
          </a:p>
          <a:p>
            <a:pPr>
              <a:buFont typeface="Wingdings" panose="05000000000000000000" pitchFamily="2" charset="2"/>
              <a:buChar char="Ø"/>
            </a:pPr>
            <a:endParaRPr lang="ru-RU" sz="900" dirty="0"/>
          </a:p>
          <a:p>
            <a:pPr>
              <a:buFont typeface="Wingdings" panose="05000000000000000000" pitchFamily="2" charset="2"/>
              <a:buChar char="Ø"/>
            </a:pPr>
            <a:endParaRPr lang="ru-RU" sz="900" dirty="0"/>
          </a:p>
          <a:p>
            <a:pPr>
              <a:buFont typeface="Wingdings" panose="05000000000000000000" pitchFamily="2" charset="2"/>
              <a:buChar char="Ø"/>
            </a:pPr>
            <a:endParaRPr lang="ru-RU" sz="900" dirty="0"/>
          </a:p>
        </p:txBody>
      </p:sp>
      <p:pic>
        <p:nvPicPr>
          <p:cNvPr id="6146" name="Picture 2" descr="https://s1.slide-share.ru/s_slide/f7f5c31982639eaa9c6475658bef0abe/a57b3cd7-6d14-49b3-804f-cd75bfaf7bd8.jpeg">
            <a:extLst>
              <a:ext uri="{FF2B5EF4-FFF2-40B4-BE49-F238E27FC236}">
                <a16:creationId xmlns:a16="http://schemas.microsoft.com/office/drawing/2014/main" id="{B999A8BE-6AA4-4783-8677-84913000E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0" y="4221088"/>
            <a:ext cx="4116389"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064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E0C0B8-3684-4223-8E3F-7C50062F06DB}"/>
              </a:ext>
            </a:extLst>
          </p:cNvPr>
          <p:cNvSpPr>
            <a:spLocks noGrp="1"/>
          </p:cNvSpPr>
          <p:nvPr>
            <p:ph type="title"/>
          </p:nvPr>
        </p:nvSpPr>
        <p:spPr>
          <a:xfrm>
            <a:off x="457200" y="183277"/>
            <a:ext cx="8229600" cy="639762"/>
          </a:xfrm>
        </p:spPr>
        <p:txBody>
          <a:bodyPr/>
          <a:lstStyle/>
          <a:p>
            <a:r>
              <a:rPr lang="ru-RU" sz="2000" b="1" spc="50" dirty="0">
                <a:ln w="0"/>
                <a:solidFill>
                  <a:srgbClr val="CC9900"/>
                </a:solidFill>
                <a:effectLst>
                  <a:innerShdw blurRad="63500" dist="50800" dir="13500000">
                    <a:srgbClr val="000000">
                      <a:alpha val="50000"/>
                    </a:srgbClr>
                  </a:innerShdw>
                </a:effectLst>
              </a:rPr>
              <a:t>Муниципальные программы Соболевского муниципального района Камчатского края в 2023 году и на 2024-2025 годы</a:t>
            </a:r>
            <a:endParaRPr lang="ru-RU" sz="2000" dirty="0"/>
          </a:p>
        </p:txBody>
      </p:sp>
      <p:sp>
        <p:nvSpPr>
          <p:cNvPr id="4" name="Объект 3">
            <a:extLst>
              <a:ext uri="{FF2B5EF4-FFF2-40B4-BE49-F238E27FC236}">
                <a16:creationId xmlns:a16="http://schemas.microsoft.com/office/drawing/2014/main" id="{9140D714-356B-4F8D-9E41-6F4055980672}"/>
              </a:ext>
            </a:extLst>
          </p:cNvPr>
          <p:cNvSpPr>
            <a:spLocks noGrp="1"/>
          </p:cNvSpPr>
          <p:nvPr>
            <p:ph sz="half" idx="2"/>
          </p:nvPr>
        </p:nvSpPr>
        <p:spPr>
          <a:xfrm>
            <a:off x="457200" y="1700808"/>
            <a:ext cx="4040188" cy="1512167"/>
          </a:xfrm>
        </p:spPr>
        <p:txBody>
          <a:bodyPr/>
          <a:lstStyle/>
          <a:p>
            <a:pPr marL="0" indent="0" algn="ctr">
              <a:buNone/>
            </a:pPr>
            <a:r>
              <a:rPr lang="ru-RU" sz="1400" b="1" dirty="0">
                <a:ln/>
                <a:solidFill>
                  <a:schemeClr val="bg1">
                    <a:lumMod val="50000"/>
                  </a:schemeClr>
                </a:solidFill>
              </a:rPr>
              <a:t>Основные подпрограммы,</a:t>
            </a:r>
          </a:p>
          <a:p>
            <a:pPr marL="0" indent="0" algn="ctr">
              <a:buNone/>
            </a:pPr>
            <a:r>
              <a:rPr lang="ru-RU" sz="1400" b="1" dirty="0">
                <a:ln/>
                <a:solidFill>
                  <a:schemeClr val="bg1">
                    <a:lumMod val="50000"/>
                  </a:schemeClr>
                </a:solidFill>
              </a:rPr>
              <a:t>предусмотренные к финансированию</a:t>
            </a:r>
          </a:p>
          <a:p>
            <a:pPr marL="0" indent="0" algn="ctr">
              <a:buNone/>
            </a:pPr>
            <a:endParaRPr lang="en-US" sz="1400" b="1" dirty="0">
              <a:ln/>
              <a:solidFill>
                <a:schemeClr val="bg1">
                  <a:lumMod val="50000"/>
                </a:schemeClr>
              </a:solidFill>
            </a:endParaRPr>
          </a:p>
          <a:p>
            <a:pPr>
              <a:buFont typeface="Wingdings" panose="05000000000000000000" pitchFamily="2" charset="2"/>
              <a:buChar char="Ø"/>
            </a:pPr>
            <a:r>
              <a:rPr lang="ru-RU" sz="1400" dirty="0"/>
              <a:t>Охрана окружающей среды и обеспечение экологической безопасности в Соболевском муниципальном районе Камчатского края</a:t>
            </a:r>
          </a:p>
        </p:txBody>
      </p:sp>
      <p:sp>
        <p:nvSpPr>
          <p:cNvPr id="5" name="Текст 4">
            <a:extLst>
              <a:ext uri="{FF2B5EF4-FFF2-40B4-BE49-F238E27FC236}">
                <a16:creationId xmlns:a16="http://schemas.microsoft.com/office/drawing/2014/main" id="{B886C058-1198-4F6B-B978-6C0DB49064C7}"/>
              </a:ext>
            </a:extLst>
          </p:cNvPr>
          <p:cNvSpPr>
            <a:spLocks noGrp="1"/>
          </p:cNvSpPr>
          <p:nvPr>
            <p:ph type="body" sz="quarter" idx="3"/>
          </p:nvPr>
        </p:nvSpPr>
        <p:spPr>
          <a:xfrm>
            <a:off x="457200" y="929775"/>
            <a:ext cx="8229600" cy="555009"/>
          </a:xfrm>
        </p:spPr>
        <p:style>
          <a:lnRef idx="0">
            <a:schemeClr val="accent2"/>
          </a:lnRef>
          <a:fillRef idx="3">
            <a:schemeClr val="accent2"/>
          </a:fillRef>
          <a:effectRef idx="3">
            <a:schemeClr val="accent2"/>
          </a:effectRef>
          <a:fontRef idx="minor">
            <a:schemeClr val="lt1"/>
          </a:fontRef>
        </p:style>
        <p:txBody>
          <a:bodyPr/>
          <a:lstStyle/>
          <a:p>
            <a:pPr algn="ctr"/>
            <a:r>
              <a:rPr lang="ru-RU" sz="1600" spc="50" dirty="0">
                <a:ln w="0"/>
                <a:solidFill>
                  <a:schemeClr val="bg2"/>
                </a:solidFill>
                <a:effectLst>
                  <a:innerShdw blurRad="63500" dist="50800" dir="13500000">
                    <a:srgbClr val="000000">
                      <a:alpha val="50000"/>
                    </a:srgbClr>
                  </a:innerShdw>
                </a:effectLst>
              </a:rPr>
              <a:t>Охрана окружающей среды, воспроизводство и использование природных ресурсов в Соболевском муниципальном районе Камчатского края </a:t>
            </a:r>
          </a:p>
        </p:txBody>
      </p:sp>
      <p:sp>
        <p:nvSpPr>
          <p:cNvPr id="6" name="Объект 5">
            <a:extLst>
              <a:ext uri="{FF2B5EF4-FFF2-40B4-BE49-F238E27FC236}">
                <a16:creationId xmlns:a16="http://schemas.microsoft.com/office/drawing/2014/main" id="{A953052F-0605-4652-903A-D3AA25D6131B}"/>
              </a:ext>
            </a:extLst>
          </p:cNvPr>
          <p:cNvSpPr>
            <a:spLocks noGrp="1"/>
          </p:cNvSpPr>
          <p:nvPr>
            <p:ph sz="quarter" idx="4"/>
          </p:nvPr>
        </p:nvSpPr>
        <p:spPr>
          <a:xfrm>
            <a:off x="4645025" y="1700808"/>
            <a:ext cx="4041775" cy="4896544"/>
          </a:xfrm>
        </p:spPr>
        <p:txBody>
          <a:bodyPr/>
          <a:lstStyle/>
          <a:p>
            <a:pPr marL="0" indent="0" algn="ctr">
              <a:buNone/>
            </a:pPr>
            <a:r>
              <a:rPr lang="ru-RU" sz="1400" b="1" dirty="0">
                <a:ln/>
                <a:solidFill>
                  <a:schemeClr val="bg1">
                    <a:lumMod val="50000"/>
                  </a:schemeClr>
                </a:solidFill>
              </a:rPr>
              <a:t>Цель программы</a:t>
            </a:r>
          </a:p>
          <a:p>
            <a:pPr marL="0" indent="0">
              <a:buNone/>
            </a:pPr>
            <a:r>
              <a:rPr lang="ru-RU" sz="1400" dirty="0"/>
              <a:t>         Повышение уровня экологической безопасности и сохранение природных систем, воспроизводство и охрана природных ресурсов. </a:t>
            </a:r>
          </a:p>
          <a:p>
            <a:pPr marL="0" indent="0">
              <a:buNone/>
            </a:pPr>
            <a:endParaRPr lang="ru-RU" sz="1400" dirty="0"/>
          </a:p>
          <a:p>
            <a:pPr marL="0" indent="0" algn="ctr">
              <a:buNone/>
            </a:pPr>
            <a:r>
              <a:rPr lang="ru-RU" sz="1400" b="1" dirty="0">
                <a:ln/>
                <a:solidFill>
                  <a:schemeClr val="bg1">
                    <a:lumMod val="50000"/>
                  </a:schemeClr>
                </a:solidFill>
              </a:rPr>
              <a:t>Задачи</a:t>
            </a:r>
          </a:p>
          <a:p>
            <a:pPr>
              <a:buFont typeface="Wingdings" panose="05000000000000000000" pitchFamily="2" charset="2"/>
              <a:buChar char="Ø"/>
            </a:pPr>
            <a:r>
              <a:rPr lang="ru-RU" sz="1300" dirty="0"/>
              <a:t>Осуществление государственного и муниципального экологического мониторинга, ликвидация прошлого экологического ущерба, снижение негативного воздействия отходов производства и потребления на окружающую среду;</a:t>
            </a:r>
          </a:p>
          <a:p>
            <a:pPr>
              <a:buFont typeface="Wingdings" panose="05000000000000000000" pitchFamily="2" charset="2"/>
              <a:buChar char="Ø"/>
            </a:pPr>
            <a:r>
              <a:rPr lang="ru-RU" sz="1300" dirty="0"/>
              <a:t>Оценка современного состояния разведанных запасов и прогнозных ресурсов общераспространенных полезных ископаемых и условий их освоения на территории Соболевского района Камчатского края, обеспечение снабжения населения и объектов промышленности ресурсами пресных подземных вод;</a:t>
            </a:r>
          </a:p>
          <a:p>
            <a:pPr>
              <a:buFont typeface="Wingdings" panose="05000000000000000000" pitchFamily="2" charset="2"/>
              <a:buChar char="Ø"/>
            </a:pPr>
            <a:r>
              <a:rPr lang="ru-RU" sz="1300" dirty="0"/>
              <a:t>Осуществление мер по охране водных объектов, а также мер по предотвращению негативного воздействия вод и ликвидации его последствий.</a:t>
            </a:r>
          </a:p>
          <a:p>
            <a:pPr>
              <a:buFont typeface="Wingdings" panose="05000000000000000000" pitchFamily="2" charset="2"/>
              <a:buChar char="Ø"/>
            </a:pPr>
            <a:endParaRPr lang="ru-RU" sz="1200" dirty="0"/>
          </a:p>
          <a:p>
            <a:pPr>
              <a:buFont typeface="Wingdings" panose="05000000000000000000" pitchFamily="2" charset="2"/>
              <a:buChar char="Ø"/>
            </a:pPr>
            <a:endParaRPr lang="ru-RU" sz="1400" b="1" dirty="0">
              <a:ln/>
              <a:solidFill>
                <a:schemeClr val="bg1">
                  <a:lumMod val="50000"/>
                </a:schemeClr>
              </a:solidFill>
            </a:endParaRPr>
          </a:p>
          <a:p>
            <a:pPr marL="0" indent="0" algn="ctr">
              <a:buNone/>
            </a:pPr>
            <a:endParaRPr lang="ru-RU" sz="1400" dirty="0"/>
          </a:p>
        </p:txBody>
      </p:sp>
      <p:pic>
        <p:nvPicPr>
          <p:cNvPr id="7170" name="Picture 2" descr="Международные Программы По Охране Природных Ресурсов Реферат.">
            <a:extLst>
              <a:ext uri="{FF2B5EF4-FFF2-40B4-BE49-F238E27FC236}">
                <a16:creationId xmlns:a16="http://schemas.microsoft.com/office/drawing/2014/main" id="{465F6C7E-A134-4E0A-9D47-A1C36235B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190" y="3789040"/>
            <a:ext cx="4176464" cy="2505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505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DEB48C-FDD1-4B0F-BB9C-BDB5EAE7832E}"/>
              </a:ext>
            </a:extLst>
          </p:cNvPr>
          <p:cNvSpPr>
            <a:spLocks noGrp="1"/>
          </p:cNvSpPr>
          <p:nvPr>
            <p:ph type="title"/>
          </p:nvPr>
        </p:nvSpPr>
        <p:spPr>
          <a:xfrm>
            <a:off x="457200" y="196950"/>
            <a:ext cx="8229600" cy="639762"/>
          </a:xfrm>
        </p:spPr>
        <p:txBody>
          <a:bodyPr/>
          <a:lstStyle/>
          <a:p>
            <a:r>
              <a:rPr lang="ru-RU" sz="2000" b="1" spc="50" dirty="0">
                <a:ln w="0"/>
                <a:solidFill>
                  <a:srgbClr val="CC9900"/>
                </a:solidFill>
                <a:effectLst>
                  <a:innerShdw blurRad="63500" dist="50800" dir="13500000">
                    <a:srgbClr val="000000">
                      <a:alpha val="50000"/>
                    </a:srgbClr>
                  </a:innerShdw>
                </a:effectLst>
              </a:rPr>
              <a:t>Муниципальные программы Соболевского муниципального района Камчатского края в 2023 году и на 2024-2025 годы</a:t>
            </a:r>
            <a:endParaRPr lang="ru-RU" sz="2000" dirty="0"/>
          </a:p>
        </p:txBody>
      </p:sp>
      <p:sp>
        <p:nvSpPr>
          <p:cNvPr id="4" name="Объект 3">
            <a:extLst>
              <a:ext uri="{FF2B5EF4-FFF2-40B4-BE49-F238E27FC236}">
                <a16:creationId xmlns:a16="http://schemas.microsoft.com/office/drawing/2014/main" id="{0C585C7B-725E-41FC-9808-89A2C046DE66}"/>
              </a:ext>
            </a:extLst>
          </p:cNvPr>
          <p:cNvSpPr>
            <a:spLocks noGrp="1"/>
          </p:cNvSpPr>
          <p:nvPr>
            <p:ph sz="half" idx="2"/>
          </p:nvPr>
        </p:nvSpPr>
        <p:spPr>
          <a:xfrm>
            <a:off x="457200" y="1700809"/>
            <a:ext cx="4040188" cy="2376264"/>
          </a:xfrm>
        </p:spPr>
        <p:txBody>
          <a:bodyPr/>
          <a:lstStyle/>
          <a:p>
            <a:pPr marL="0" indent="0" algn="ctr">
              <a:buNone/>
            </a:pPr>
            <a:r>
              <a:rPr lang="ru-RU" sz="1400" b="1" dirty="0">
                <a:ln/>
                <a:solidFill>
                  <a:schemeClr val="bg1">
                    <a:lumMod val="50000"/>
                  </a:schemeClr>
                </a:solidFill>
              </a:rPr>
              <a:t>Основные подпрограммы,</a:t>
            </a:r>
          </a:p>
          <a:p>
            <a:pPr marL="0" indent="0" algn="ctr">
              <a:buNone/>
            </a:pPr>
            <a:r>
              <a:rPr lang="ru-RU" sz="1400" b="1" dirty="0">
                <a:ln/>
                <a:solidFill>
                  <a:schemeClr val="bg1">
                    <a:lumMod val="50000"/>
                  </a:schemeClr>
                </a:solidFill>
              </a:rPr>
              <a:t>предусмотренные к финансированию</a:t>
            </a:r>
            <a:endParaRPr lang="en-US" sz="1400" b="1" dirty="0">
              <a:ln/>
              <a:solidFill>
                <a:schemeClr val="bg1">
                  <a:lumMod val="50000"/>
                </a:schemeClr>
              </a:solidFill>
            </a:endParaRPr>
          </a:p>
          <a:p>
            <a:pPr>
              <a:buFont typeface="Wingdings" panose="05000000000000000000" pitchFamily="2" charset="2"/>
              <a:buChar char="Ø"/>
            </a:pPr>
            <a:r>
              <a:rPr lang="ru-RU" sz="1200" dirty="0"/>
              <a:t>Развитие малого и среднего предпринимательства;</a:t>
            </a:r>
          </a:p>
          <a:p>
            <a:pPr>
              <a:buFont typeface="Wingdings" panose="05000000000000000000" pitchFamily="2" charset="2"/>
              <a:buChar char="Ø"/>
            </a:pPr>
            <a:r>
              <a:rPr lang="ru-RU" sz="1200" dirty="0"/>
              <a:t>Повышение эффективности управления муниципальным имуществом;</a:t>
            </a:r>
          </a:p>
          <a:p>
            <a:pPr>
              <a:buFont typeface="Wingdings" panose="05000000000000000000" pitchFamily="2" charset="2"/>
              <a:buChar char="Ø"/>
            </a:pPr>
            <a:r>
              <a:rPr lang="ru-RU" sz="1200" dirty="0"/>
              <a:t>Устойчивое развитие коренных малочисленных народов Севера, Сибири и Дальнего Востока, проживающих в Соболевском муниципальном районе Камчатского края;</a:t>
            </a:r>
          </a:p>
          <a:p>
            <a:pPr>
              <a:buFont typeface="Wingdings" panose="05000000000000000000" pitchFamily="2" charset="2"/>
              <a:buChar char="Ø"/>
            </a:pPr>
            <a:r>
              <a:rPr lang="ru-RU" sz="1200" dirty="0"/>
              <a:t>Развитие сельского хозяйства в Соболевском муниципальном районе.</a:t>
            </a:r>
          </a:p>
        </p:txBody>
      </p:sp>
      <p:sp>
        <p:nvSpPr>
          <p:cNvPr id="5" name="Текст 4">
            <a:extLst>
              <a:ext uri="{FF2B5EF4-FFF2-40B4-BE49-F238E27FC236}">
                <a16:creationId xmlns:a16="http://schemas.microsoft.com/office/drawing/2014/main" id="{02023907-388E-4947-9134-7C3D294472AC}"/>
              </a:ext>
            </a:extLst>
          </p:cNvPr>
          <p:cNvSpPr>
            <a:spLocks noGrp="1"/>
          </p:cNvSpPr>
          <p:nvPr>
            <p:ph type="body" sz="quarter" idx="3"/>
          </p:nvPr>
        </p:nvSpPr>
        <p:spPr>
          <a:xfrm>
            <a:off x="457200" y="980728"/>
            <a:ext cx="8229600" cy="576064"/>
          </a:xfrm>
        </p:spPr>
        <p:style>
          <a:lnRef idx="0">
            <a:schemeClr val="accent2"/>
          </a:lnRef>
          <a:fillRef idx="3">
            <a:schemeClr val="accent2"/>
          </a:fillRef>
          <a:effectRef idx="3">
            <a:schemeClr val="accent2"/>
          </a:effectRef>
          <a:fontRef idx="minor">
            <a:schemeClr val="lt1"/>
          </a:fontRef>
        </p:style>
        <p:txBody>
          <a:bodyPr/>
          <a:lstStyle/>
          <a:p>
            <a:pPr algn="ctr"/>
            <a:r>
              <a:rPr lang="ru-RU" sz="1600" spc="50" dirty="0">
                <a:ln w="0"/>
                <a:solidFill>
                  <a:schemeClr val="bg2"/>
                </a:solidFill>
                <a:effectLst>
                  <a:innerShdw blurRad="63500" dist="50800" dir="13500000">
                    <a:srgbClr val="000000">
                      <a:alpha val="50000"/>
                    </a:srgbClr>
                  </a:innerShdw>
                </a:effectLst>
              </a:rPr>
              <a:t>Развитие экономики, промышленности Соболевского района Камчатского края, повышение их конкурентоспособности </a:t>
            </a:r>
          </a:p>
        </p:txBody>
      </p:sp>
      <p:sp>
        <p:nvSpPr>
          <p:cNvPr id="6" name="Объект 5">
            <a:extLst>
              <a:ext uri="{FF2B5EF4-FFF2-40B4-BE49-F238E27FC236}">
                <a16:creationId xmlns:a16="http://schemas.microsoft.com/office/drawing/2014/main" id="{88A91B50-68AB-4511-AF8A-3DAA4D2F6F57}"/>
              </a:ext>
            </a:extLst>
          </p:cNvPr>
          <p:cNvSpPr>
            <a:spLocks noGrp="1"/>
          </p:cNvSpPr>
          <p:nvPr>
            <p:ph sz="quarter" idx="4"/>
          </p:nvPr>
        </p:nvSpPr>
        <p:spPr>
          <a:xfrm>
            <a:off x="4645025" y="1700808"/>
            <a:ext cx="4041775" cy="5040560"/>
          </a:xfrm>
        </p:spPr>
        <p:txBody>
          <a:bodyPr/>
          <a:lstStyle/>
          <a:p>
            <a:pPr marL="0" indent="0" algn="ctr">
              <a:buNone/>
            </a:pPr>
            <a:r>
              <a:rPr lang="ru-RU" sz="1400" b="1" dirty="0">
                <a:ln/>
                <a:solidFill>
                  <a:schemeClr val="bg1">
                    <a:lumMod val="50000"/>
                  </a:schemeClr>
                </a:solidFill>
              </a:rPr>
              <a:t>Цель программы</a:t>
            </a:r>
          </a:p>
          <a:p>
            <a:pPr>
              <a:buFont typeface="Wingdings" panose="05000000000000000000" pitchFamily="2" charset="2"/>
              <a:buChar char="Ø"/>
            </a:pPr>
            <a:r>
              <a:rPr lang="ru-RU" sz="1050" dirty="0"/>
              <a:t>Создание благоприятного предпринимательского климата и условий для ведения бизнеса;</a:t>
            </a:r>
          </a:p>
          <a:p>
            <a:pPr>
              <a:buFont typeface="Wingdings" panose="05000000000000000000" pitchFamily="2" charset="2"/>
              <a:buChar char="Ø"/>
            </a:pPr>
            <a:r>
              <a:rPr lang="ru-RU" sz="1050" dirty="0"/>
              <a:t>Повышение эффективности муниципального управления;</a:t>
            </a:r>
          </a:p>
          <a:p>
            <a:pPr>
              <a:buFont typeface="Wingdings" panose="05000000000000000000" pitchFamily="2" charset="2"/>
              <a:buChar char="Ø"/>
            </a:pPr>
            <a:r>
              <a:rPr lang="ru-RU" sz="1050" dirty="0"/>
              <a:t>Создание условий для эффективного управления и использования муниципального имущества;</a:t>
            </a:r>
          </a:p>
          <a:p>
            <a:pPr>
              <a:buFont typeface="Wingdings" panose="05000000000000000000" pitchFamily="2" charset="2"/>
              <a:buChar char="Ø"/>
            </a:pPr>
            <a:r>
              <a:rPr lang="ru-RU" sz="1050" dirty="0"/>
              <a:t>Развитие системы управления земельными ресурсами на территории Соболевского муниципального района Камчатского края.</a:t>
            </a:r>
          </a:p>
          <a:p>
            <a:pPr marL="0" indent="0" algn="ctr">
              <a:buNone/>
            </a:pPr>
            <a:endParaRPr lang="ru-RU" sz="1050" dirty="0"/>
          </a:p>
          <a:p>
            <a:pPr marL="0" indent="0" algn="ctr">
              <a:buNone/>
            </a:pPr>
            <a:r>
              <a:rPr lang="ru-RU" sz="1050" b="1" dirty="0">
                <a:ln/>
                <a:solidFill>
                  <a:schemeClr val="bg1">
                    <a:lumMod val="50000"/>
                  </a:schemeClr>
                </a:solidFill>
              </a:rPr>
              <a:t>Задачи</a:t>
            </a:r>
          </a:p>
          <a:p>
            <a:pPr>
              <a:buFont typeface="Wingdings" panose="05000000000000000000" pitchFamily="2" charset="2"/>
              <a:buChar char="Ø"/>
            </a:pPr>
            <a:r>
              <a:rPr lang="ru-RU" sz="1050" dirty="0"/>
              <a:t>Создание условий для привлечения инвестиций в экономику Соболевского муниципального района Камчатского края;</a:t>
            </a:r>
          </a:p>
          <a:p>
            <a:pPr>
              <a:buFont typeface="Wingdings" panose="05000000000000000000" pitchFamily="2" charset="2"/>
              <a:buChar char="Ø"/>
            </a:pPr>
            <a:r>
              <a:rPr lang="ru-RU" sz="1050" dirty="0"/>
              <a:t>Создание благоприятной конкурентной среды;</a:t>
            </a:r>
          </a:p>
          <a:p>
            <a:pPr>
              <a:buFont typeface="Wingdings" panose="05000000000000000000" pitchFamily="2" charset="2"/>
              <a:buChar char="Ø"/>
            </a:pPr>
            <a:r>
              <a:rPr lang="ru-RU" sz="1050" dirty="0"/>
              <a:t>Повышение предпринимательской активности и развитие малого и среднего предпринимательства;</a:t>
            </a:r>
          </a:p>
          <a:p>
            <a:pPr>
              <a:buFont typeface="Wingdings" panose="05000000000000000000" pitchFamily="2" charset="2"/>
              <a:buChar char="Ø"/>
            </a:pPr>
            <a:r>
              <a:rPr lang="ru-RU" sz="1050" dirty="0"/>
              <a:t>Повышение доступности и качества муниципальных услуг;</a:t>
            </a:r>
          </a:p>
          <a:p>
            <a:pPr>
              <a:buFont typeface="Wingdings" panose="05000000000000000000" pitchFamily="2" charset="2"/>
              <a:buChar char="Ø"/>
            </a:pPr>
            <a:r>
              <a:rPr lang="ru-RU" sz="1050" dirty="0"/>
              <a:t>Обеспечение доступности энергетических ресурсов;</a:t>
            </a:r>
          </a:p>
          <a:p>
            <a:pPr>
              <a:buFont typeface="Wingdings" panose="05000000000000000000" pitchFamily="2" charset="2"/>
              <a:buChar char="Ø"/>
            </a:pPr>
            <a:r>
              <a:rPr lang="ru-RU" sz="1050" dirty="0"/>
              <a:t>Стимулирование увеличения доли внебюджетных источников финансирования;</a:t>
            </a:r>
          </a:p>
          <a:p>
            <a:pPr>
              <a:buFont typeface="Wingdings" panose="05000000000000000000" pitchFamily="2" charset="2"/>
              <a:buChar char="Ø"/>
            </a:pPr>
            <a:r>
              <a:rPr lang="ru-RU" sz="1050" dirty="0"/>
              <a:t>Обновление технологической базы соответствующих отраслей промышленности;</a:t>
            </a:r>
          </a:p>
          <a:p>
            <a:pPr>
              <a:buFont typeface="Wingdings" panose="05000000000000000000" pitchFamily="2" charset="2"/>
              <a:buChar char="Ø"/>
            </a:pPr>
            <a:r>
              <a:rPr lang="ru-RU" sz="1050" dirty="0"/>
              <a:t>Обеспечение содержания, сохранности и эффективного использования муниципального имущества;</a:t>
            </a:r>
          </a:p>
          <a:p>
            <a:pPr>
              <a:buFont typeface="Wingdings" panose="05000000000000000000" pitchFamily="2" charset="2"/>
              <a:buChar char="Ø"/>
            </a:pPr>
            <a:r>
              <a:rPr lang="ru-RU" sz="1050" dirty="0"/>
              <a:t>Организация работ по эффективному использованию земель. </a:t>
            </a:r>
          </a:p>
          <a:p>
            <a:pPr marL="0" indent="0">
              <a:buNone/>
            </a:pPr>
            <a:endParaRPr lang="ru-RU" sz="1200" dirty="0"/>
          </a:p>
          <a:p>
            <a:pPr>
              <a:buFont typeface="Wingdings" panose="05000000000000000000" pitchFamily="2" charset="2"/>
              <a:buChar char="Ø"/>
            </a:pPr>
            <a:endParaRPr lang="ru-RU" sz="1400" dirty="0"/>
          </a:p>
        </p:txBody>
      </p:sp>
      <p:sp>
        <p:nvSpPr>
          <p:cNvPr id="8" name="AutoShape 6" descr="Постпандемийный мир. Как экономика Узбекистана прошла коронакризис и выбралась из него ">
            <a:extLst>
              <a:ext uri="{FF2B5EF4-FFF2-40B4-BE49-F238E27FC236}">
                <a16:creationId xmlns:a16="http://schemas.microsoft.com/office/drawing/2014/main" id="{03788EF6-61C1-4A82-9AF4-E2217DFC4A9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 name="Рисунок 8">
            <a:extLst>
              <a:ext uri="{FF2B5EF4-FFF2-40B4-BE49-F238E27FC236}">
                <a16:creationId xmlns:a16="http://schemas.microsoft.com/office/drawing/2014/main" id="{281338A8-3B37-407E-8810-E50F0A48AEFB}"/>
              </a:ext>
            </a:extLst>
          </p:cNvPr>
          <p:cNvPicPr>
            <a:picLocks noChangeAspect="1"/>
          </p:cNvPicPr>
          <p:nvPr/>
        </p:nvPicPr>
        <p:blipFill>
          <a:blip r:embed="rId2"/>
          <a:stretch>
            <a:fillRect/>
          </a:stretch>
        </p:blipFill>
        <p:spPr>
          <a:xfrm>
            <a:off x="323528" y="4221090"/>
            <a:ext cx="4040188" cy="2304253"/>
          </a:xfrm>
          <a:prstGeom prst="rect">
            <a:avLst/>
          </a:prstGeom>
          <a:ln>
            <a:noFill/>
          </a:ln>
          <a:effectLst>
            <a:softEdge rad="112500"/>
          </a:effectLst>
        </p:spPr>
      </p:pic>
    </p:spTree>
    <p:extLst>
      <p:ext uri="{BB962C8B-B14F-4D97-AF65-F5344CB8AC3E}">
        <p14:creationId xmlns:p14="http://schemas.microsoft.com/office/powerpoint/2010/main" val="1375413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BBBAB0-28A2-41A3-9AC5-23F5847F7402}"/>
              </a:ext>
            </a:extLst>
          </p:cNvPr>
          <p:cNvSpPr>
            <a:spLocks noGrp="1"/>
          </p:cNvSpPr>
          <p:nvPr>
            <p:ph type="title"/>
          </p:nvPr>
        </p:nvSpPr>
        <p:spPr>
          <a:xfrm>
            <a:off x="457200" y="188640"/>
            <a:ext cx="8229600" cy="639762"/>
          </a:xfrm>
        </p:spPr>
        <p:txBody>
          <a:bodyPr/>
          <a:lstStyle/>
          <a:p>
            <a:r>
              <a:rPr lang="ru-RU" sz="2000" b="1" spc="50" dirty="0">
                <a:ln w="0"/>
                <a:solidFill>
                  <a:srgbClr val="CC9900"/>
                </a:solidFill>
                <a:effectLst>
                  <a:innerShdw blurRad="63500" dist="50800" dir="13500000">
                    <a:srgbClr val="000000">
                      <a:alpha val="50000"/>
                    </a:srgbClr>
                  </a:innerShdw>
                </a:effectLst>
              </a:rPr>
              <a:t>Муниципальные программы Соболевского муниципального района Камчатского края в 2023 году и на 2024-2025 годы</a:t>
            </a:r>
            <a:endParaRPr lang="ru-RU" sz="2000" dirty="0"/>
          </a:p>
        </p:txBody>
      </p:sp>
      <p:sp>
        <p:nvSpPr>
          <p:cNvPr id="4" name="Объект 3">
            <a:extLst>
              <a:ext uri="{FF2B5EF4-FFF2-40B4-BE49-F238E27FC236}">
                <a16:creationId xmlns:a16="http://schemas.microsoft.com/office/drawing/2014/main" id="{C632AA2A-5DBF-4535-AE6C-B0C2C0534BFA}"/>
              </a:ext>
            </a:extLst>
          </p:cNvPr>
          <p:cNvSpPr>
            <a:spLocks noGrp="1"/>
          </p:cNvSpPr>
          <p:nvPr>
            <p:ph sz="half" idx="2"/>
          </p:nvPr>
        </p:nvSpPr>
        <p:spPr>
          <a:xfrm>
            <a:off x="457200" y="1493095"/>
            <a:ext cx="4040188" cy="1215826"/>
          </a:xfrm>
        </p:spPr>
        <p:txBody>
          <a:bodyPr/>
          <a:lstStyle/>
          <a:p>
            <a:pPr marL="0" indent="0" algn="ctr">
              <a:buNone/>
            </a:pPr>
            <a:endParaRPr lang="ru-RU" sz="1400" b="1" dirty="0">
              <a:ln/>
              <a:solidFill>
                <a:schemeClr val="bg1">
                  <a:lumMod val="50000"/>
                </a:schemeClr>
              </a:solidFill>
            </a:endParaRPr>
          </a:p>
          <a:p>
            <a:pPr marL="0" indent="0" algn="ctr">
              <a:buNone/>
            </a:pPr>
            <a:r>
              <a:rPr lang="ru-RU" sz="1400" b="1" dirty="0">
                <a:ln/>
                <a:solidFill>
                  <a:schemeClr val="bg1">
                    <a:lumMod val="50000"/>
                  </a:schemeClr>
                </a:solidFill>
              </a:rPr>
              <a:t>Основные подпрограммы,</a:t>
            </a:r>
          </a:p>
          <a:p>
            <a:pPr marL="0" indent="0" algn="ctr">
              <a:buNone/>
            </a:pPr>
            <a:r>
              <a:rPr lang="ru-RU" sz="1400" b="1" dirty="0">
                <a:ln/>
                <a:solidFill>
                  <a:schemeClr val="bg1">
                    <a:lumMod val="50000"/>
                  </a:schemeClr>
                </a:solidFill>
              </a:rPr>
              <a:t>предусмотренные к финансированию</a:t>
            </a:r>
          </a:p>
          <a:p>
            <a:pPr marL="0" indent="0" algn="ctr">
              <a:buNone/>
            </a:pPr>
            <a:endParaRPr lang="en-US" sz="1400" b="1" dirty="0">
              <a:ln/>
              <a:solidFill>
                <a:schemeClr val="bg1">
                  <a:lumMod val="50000"/>
                </a:schemeClr>
              </a:solidFill>
            </a:endParaRPr>
          </a:p>
          <a:p>
            <a:pPr>
              <a:buFont typeface="Wingdings" panose="05000000000000000000" pitchFamily="2" charset="2"/>
              <a:buChar char="Ø"/>
            </a:pPr>
            <a:r>
              <a:rPr lang="ru-RU" sz="1400" dirty="0"/>
              <a:t>Электронный муниципалитет в Соболевском муниципальном районе.</a:t>
            </a:r>
          </a:p>
        </p:txBody>
      </p:sp>
      <p:sp>
        <p:nvSpPr>
          <p:cNvPr id="5" name="Текст 4">
            <a:extLst>
              <a:ext uri="{FF2B5EF4-FFF2-40B4-BE49-F238E27FC236}">
                <a16:creationId xmlns:a16="http://schemas.microsoft.com/office/drawing/2014/main" id="{0FA7B617-EFC5-41A8-8B09-A8D04E1C502C}"/>
              </a:ext>
            </a:extLst>
          </p:cNvPr>
          <p:cNvSpPr>
            <a:spLocks noGrp="1"/>
          </p:cNvSpPr>
          <p:nvPr>
            <p:ph type="body" sz="quarter" idx="3"/>
          </p:nvPr>
        </p:nvSpPr>
        <p:spPr>
          <a:xfrm>
            <a:off x="457200" y="980728"/>
            <a:ext cx="8229600" cy="360040"/>
          </a:xfrm>
        </p:spPr>
        <p:style>
          <a:lnRef idx="0">
            <a:schemeClr val="accent2"/>
          </a:lnRef>
          <a:fillRef idx="3">
            <a:schemeClr val="accent2"/>
          </a:fillRef>
          <a:effectRef idx="3">
            <a:schemeClr val="accent2"/>
          </a:effectRef>
          <a:fontRef idx="minor">
            <a:schemeClr val="lt1"/>
          </a:fontRef>
        </p:style>
        <p:txBody>
          <a:bodyPr/>
          <a:lstStyle/>
          <a:p>
            <a:pPr algn="ctr"/>
            <a:r>
              <a:rPr lang="ru-RU" sz="1600" spc="50" dirty="0">
                <a:ln w="0"/>
                <a:solidFill>
                  <a:schemeClr val="bg2"/>
                </a:solidFill>
                <a:effectLst>
                  <a:innerShdw blurRad="63500" dist="50800" dir="13500000">
                    <a:srgbClr val="000000">
                      <a:alpha val="50000"/>
                    </a:srgbClr>
                  </a:innerShdw>
                </a:effectLst>
              </a:rPr>
              <a:t>Информационное общество в Соболевском муниципальном районе</a:t>
            </a:r>
          </a:p>
        </p:txBody>
      </p:sp>
      <p:sp>
        <p:nvSpPr>
          <p:cNvPr id="6" name="Объект 5">
            <a:extLst>
              <a:ext uri="{FF2B5EF4-FFF2-40B4-BE49-F238E27FC236}">
                <a16:creationId xmlns:a16="http://schemas.microsoft.com/office/drawing/2014/main" id="{B0A688E0-3780-4D27-84BC-061FB0292407}"/>
              </a:ext>
            </a:extLst>
          </p:cNvPr>
          <p:cNvSpPr>
            <a:spLocks noGrp="1"/>
          </p:cNvSpPr>
          <p:nvPr>
            <p:ph sz="quarter" idx="4"/>
          </p:nvPr>
        </p:nvSpPr>
        <p:spPr>
          <a:xfrm>
            <a:off x="4645025" y="1493094"/>
            <a:ext cx="4041775" cy="4633069"/>
          </a:xfrm>
        </p:spPr>
        <p:txBody>
          <a:bodyPr/>
          <a:lstStyle/>
          <a:p>
            <a:pPr marL="0" indent="0" algn="ctr">
              <a:buNone/>
            </a:pPr>
            <a:endParaRPr lang="ru-RU" sz="1400" b="1" dirty="0">
              <a:ln/>
              <a:solidFill>
                <a:schemeClr val="bg1">
                  <a:lumMod val="50000"/>
                </a:schemeClr>
              </a:solidFill>
            </a:endParaRPr>
          </a:p>
          <a:p>
            <a:pPr marL="0" indent="0" algn="ctr">
              <a:buNone/>
            </a:pPr>
            <a:r>
              <a:rPr lang="ru-RU" sz="1400" b="1" dirty="0">
                <a:ln/>
                <a:solidFill>
                  <a:schemeClr val="bg1">
                    <a:lumMod val="50000"/>
                  </a:schemeClr>
                </a:solidFill>
              </a:rPr>
              <a:t>Цель программы</a:t>
            </a:r>
          </a:p>
          <a:p>
            <a:pPr marL="0" indent="0">
              <a:buNone/>
            </a:pPr>
            <a:r>
              <a:rPr lang="ru-RU" sz="1400" dirty="0"/>
              <a:t>      Получение гражданами и организациями преимуществ от применения информационных и телекоммуникационных технологий.</a:t>
            </a:r>
          </a:p>
          <a:p>
            <a:pPr marL="0" indent="0" algn="ctr">
              <a:buNone/>
            </a:pPr>
            <a:endParaRPr lang="ru-RU" sz="1400" dirty="0"/>
          </a:p>
          <a:p>
            <a:pPr marL="0" indent="0" algn="ctr">
              <a:buNone/>
            </a:pPr>
            <a:endParaRPr lang="ru-RU" sz="1400" dirty="0"/>
          </a:p>
          <a:p>
            <a:pPr marL="0" indent="0" algn="ctr">
              <a:buNone/>
            </a:pPr>
            <a:endParaRPr lang="ru-RU" sz="1400" dirty="0"/>
          </a:p>
          <a:p>
            <a:pPr marL="0" indent="0" algn="ctr">
              <a:buNone/>
            </a:pPr>
            <a:r>
              <a:rPr lang="ru-RU" sz="1400" b="1" dirty="0">
                <a:ln/>
                <a:solidFill>
                  <a:schemeClr val="bg1">
                    <a:lumMod val="50000"/>
                  </a:schemeClr>
                </a:solidFill>
              </a:rPr>
              <a:t>Задачи</a:t>
            </a:r>
          </a:p>
          <a:p>
            <a:pPr>
              <a:buFont typeface="Wingdings" panose="05000000000000000000" pitchFamily="2" charset="2"/>
              <a:buChar char="Ø"/>
            </a:pPr>
            <a:r>
              <a:rPr lang="ru-RU" sz="1400" dirty="0"/>
              <a:t>Обеспечение доступа граждан и организаций к услугам на основе современных информационных технологий;</a:t>
            </a:r>
          </a:p>
          <a:p>
            <a:pPr>
              <a:buFont typeface="Wingdings" panose="05000000000000000000" pitchFamily="2" charset="2"/>
              <a:buChar char="Ø"/>
            </a:pPr>
            <a:r>
              <a:rPr lang="ru-RU" sz="1400" dirty="0"/>
              <a:t>Развитие технической и технологической основы становления информационного общества.</a:t>
            </a:r>
            <a:endParaRPr lang="ru-RU" sz="1400" b="1" dirty="0">
              <a:ln/>
              <a:solidFill>
                <a:schemeClr val="bg1">
                  <a:lumMod val="50000"/>
                </a:schemeClr>
              </a:solidFill>
            </a:endParaRPr>
          </a:p>
          <a:p>
            <a:pPr marL="0" indent="0" algn="ctr">
              <a:buNone/>
            </a:pPr>
            <a:endParaRPr lang="ru-RU" sz="1400" dirty="0"/>
          </a:p>
        </p:txBody>
      </p:sp>
      <p:pic>
        <p:nvPicPr>
          <p:cNvPr id="2050" name="Picture 2" descr="https://proprikol.ru/wp-content/uploads/2020/08/kartinki-informatika-40.jpg">
            <a:extLst>
              <a:ext uri="{FF2B5EF4-FFF2-40B4-BE49-F238E27FC236}">
                <a16:creationId xmlns:a16="http://schemas.microsoft.com/office/drawing/2014/main" id="{773C7EA0-27CD-4A5B-879B-2BC0161AF0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193" y="3573016"/>
            <a:ext cx="4255195" cy="2808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986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94" y="476672"/>
            <a:ext cx="8928992" cy="5632311"/>
          </a:xfrm>
          <a:prstGeom prst="rect">
            <a:avLst/>
          </a:prstGeom>
        </p:spPr>
        <p:txBody>
          <a:bodyPr wrap="square">
            <a:spAutoFit/>
          </a:bodyPr>
          <a:lstStyle/>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Главный администратор доходов бюджета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определенный законом (решением) о бюджете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иная организация, имеющие в своем ведении администраторов доходов бюджета и (или) являющиеся администраторами доходов бюджета, если иное не установлено настоящим Кодексом.</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Бюджетные обязательства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расходные обязательства, подлежащие исполнению в соответствующем финансовом году.</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Денежные обязательства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гражданско-правовой сделки, заключенной в рамках его бюджетных полномочий, или в соответствии с положениями закона, иного правового акта, условиями договора или соглашения.</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Межбюджетные отношения</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r>
              <a:rPr lang="ru-RU" sz="1500" i="1" dirty="0">
                <a:solidFill>
                  <a:srgbClr val="26282F"/>
                </a:solidFill>
                <a:latin typeface="Times New Roman" pitchFamily="18" charset="0"/>
                <a:cs typeface="Times New Roman" pitchFamily="18" charset="0"/>
              </a:rPr>
              <a:t>.</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Источники финансирования дефицита бюджета</a:t>
            </a:r>
            <a:r>
              <a:rPr lang="ru-RU" sz="1500" i="1" dirty="0">
                <a:solidFill>
                  <a:srgbClr val="63891F">
                    <a:lumMod val="75000"/>
                  </a:srgbClr>
                </a:solidFill>
                <a:latin typeface="Times New Roman" pitchFamily="18" charset="0"/>
                <a:ea typeface="Verdana" pitchFamily="34" charset="0"/>
                <a:cs typeface="Times New Roman" pitchFamily="18" charset="0"/>
              </a:rPr>
              <a:t> </a:t>
            </a:r>
            <a:r>
              <a:rPr lang="ru-RU" sz="1500" i="1" dirty="0">
                <a:solidFill>
                  <a:sysClr val="windowText" lastClr="000000">
                    <a:lumMod val="85000"/>
                    <a:lumOff val="15000"/>
                  </a:sysClr>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Муниципальная программа</a:t>
            </a:r>
            <a:r>
              <a:rPr lang="ru-RU" sz="1500" i="1" u="sng" dirty="0">
                <a:solidFill>
                  <a:srgbClr val="FFC000"/>
                </a:solidFill>
                <a:latin typeface="Times New Roman" pitchFamily="18" charset="0"/>
                <a:cs typeface="Times New Roman" pitchFamily="18" charset="0"/>
              </a:rPr>
              <a:t> </a:t>
            </a:r>
            <a:r>
              <a:rPr lang="ru-RU" sz="1500" i="1" dirty="0">
                <a:solidFill>
                  <a:sysClr val="windowText" lastClr="000000">
                    <a:lumMod val="85000"/>
                    <a:lumOff val="15000"/>
                  </a:sysClr>
                </a:solidFill>
                <a:latin typeface="Times New Roman" pitchFamily="18" charset="0"/>
                <a:cs typeface="Times New Roman" pitchFamily="18" charset="0"/>
              </a:rPr>
              <a:t>- </a:t>
            </a:r>
            <a:r>
              <a:rPr lang="ru-RU" sz="1500" i="1" dirty="0">
                <a:latin typeface="Times New Roman" pitchFamily="18" charset="0"/>
                <a:cs typeface="Times New Roman" pitchFamily="18" charset="0"/>
              </a:rPr>
              <a:t>система мероприятий и инструментов органов местного самоуправления политики, обеспечивающих в рамках реализации ключевых функций достижение приоритетов и целей политики органов местного самоуправления в сфере социально-экономического развития и безопасности</a:t>
            </a:r>
            <a:r>
              <a:rPr lang="ru-RU" sz="1500" i="1" dirty="0">
                <a:solidFill>
                  <a:sysClr val="windowText" lastClr="000000">
                    <a:lumMod val="85000"/>
                    <a:lumOff val="15000"/>
                  </a:sysClr>
                </a:solidFill>
                <a:latin typeface="Times New Roman" pitchFamily="18" charset="0"/>
                <a:cs typeface="Times New Roman" pitchFamily="18" charset="0"/>
              </a:rPr>
              <a:t>.</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Бюджетная роспись</a:t>
            </a:r>
            <a:r>
              <a:rPr lang="ru-RU" sz="1500" i="1" kern="0" dirty="0">
                <a:solidFill>
                  <a:srgbClr val="63891F">
                    <a:lumMod val="75000"/>
                  </a:srgbClr>
                </a:solidFill>
                <a:latin typeface="Times New Roman" pitchFamily="18" charset="0"/>
                <a:cs typeface="Times New Roman" pitchFamily="18" charset="0"/>
              </a:rPr>
              <a:t> </a:t>
            </a:r>
            <a:r>
              <a:rPr lang="ru-RU" sz="1500" i="1" kern="0" dirty="0">
                <a:solidFill>
                  <a:prstClr val="black">
                    <a:lumMod val="85000"/>
                    <a:lumOff val="15000"/>
                  </a:prst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документ, который составляется и ведется главным распорядителем бюджетных средств либо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a:t>
            </a:r>
          </a:p>
        </p:txBody>
      </p:sp>
    </p:spTree>
    <p:extLst>
      <p:ext uri="{BB962C8B-B14F-4D97-AF65-F5344CB8AC3E}">
        <p14:creationId xmlns:p14="http://schemas.microsoft.com/office/powerpoint/2010/main" val="3741969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E51446-0C6B-4F63-98BB-F82F2577489C}"/>
              </a:ext>
            </a:extLst>
          </p:cNvPr>
          <p:cNvSpPr>
            <a:spLocks noGrp="1"/>
          </p:cNvSpPr>
          <p:nvPr>
            <p:ph type="title"/>
          </p:nvPr>
        </p:nvSpPr>
        <p:spPr>
          <a:xfrm>
            <a:off x="457200" y="208310"/>
            <a:ext cx="8229600" cy="706090"/>
          </a:xfrm>
        </p:spPr>
        <p:txBody>
          <a:bodyPr/>
          <a:lstStyle/>
          <a:p>
            <a:r>
              <a:rPr lang="ru-RU" sz="2000" b="1" spc="50" dirty="0">
                <a:ln w="0"/>
                <a:solidFill>
                  <a:srgbClr val="CC9900"/>
                </a:solidFill>
                <a:effectLst>
                  <a:innerShdw blurRad="63500" dist="50800" dir="13500000">
                    <a:srgbClr val="000000">
                      <a:alpha val="50000"/>
                    </a:srgbClr>
                  </a:innerShdw>
                </a:effectLst>
              </a:rPr>
              <a:t>Муниципальные программы Соболевского муниципального района Камчатского края в 2023 году и на 2024-2025 годы</a:t>
            </a:r>
            <a:endParaRPr lang="ru-RU" sz="2000" dirty="0"/>
          </a:p>
        </p:txBody>
      </p:sp>
      <p:sp>
        <p:nvSpPr>
          <p:cNvPr id="4" name="Объект 3">
            <a:extLst>
              <a:ext uri="{FF2B5EF4-FFF2-40B4-BE49-F238E27FC236}">
                <a16:creationId xmlns:a16="http://schemas.microsoft.com/office/drawing/2014/main" id="{D0EE6C8E-CE07-4443-B0C5-CE41BD35B9BD}"/>
              </a:ext>
            </a:extLst>
          </p:cNvPr>
          <p:cNvSpPr>
            <a:spLocks noGrp="1"/>
          </p:cNvSpPr>
          <p:nvPr>
            <p:ph sz="half" idx="2"/>
          </p:nvPr>
        </p:nvSpPr>
        <p:spPr>
          <a:xfrm>
            <a:off x="457200" y="1772817"/>
            <a:ext cx="4040188" cy="1656184"/>
          </a:xfrm>
        </p:spPr>
        <p:txBody>
          <a:bodyPr/>
          <a:lstStyle/>
          <a:p>
            <a:pPr marL="0" indent="0" algn="ctr">
              <a:buNone/>
            </a:pPr>
            <a:r>
              <a:rPr lang="ru-RU" sz="1400" b="1" dirty="0">
                <a:ln/>
                <a:solidFill>
                  <a:schemeClr val="bg1">
                    <a:lumMod val="50000"/>
                  </a:schemeClr>
                </a:solidFill>
              </a:rPr>
              <a:t>Основные подпрограммы,</a:t>
            </a:r>
          </a:p>
          <a:p>
            <a:pPr marL="0" indent="0" algn="ctr">
              <a:buNone/>
            </a:pPr>
            <a:r>
              <a:rPr lang="ru-RU" sz="1400" b="1" dirty="0">
                <a:ln/>
                <a:solidFill>
                  <a:schemeClr val="bg1">
                    <a:lumMod val="50000"/>
                  </a:schemeClr>
                </a:solidFill>
              </a:rPr>
              <a:t>предусмотренные к финансированию</a:t>
            </a:r>
            <a:endParaRPr lang="en-US" sz="1400" b="1" dirty="0">
              <a:ln/>
              <a:solidFill>
                <a:schemeClr val="bg1">
                  <a:lumMod val="50000"/>
                </a:schemeClr>
              </a:solidFill>
            </a:endParaRPr>
          </a:p>
          <a:p>
            <a:pPr>
              <a:buFont typeface="Wingdings" panose="05000000000000000000" pitchFamily="2" charset="2"/>
              <a:buChar char="Ø"/>
            </a:pPr>
            <a:r>
              <a:rPr lang="ru-RU" sz="1400" dirty="0"/>
              <a:t>Развитие дорожного хозяйства в Соболевском муниципальном районе;</a:t>
            </a:r>
          </a:p>
          <a:p>
            <a:pPr>
              <a:buFont typeface="Wingdings" panose="05000000000000000000" pitchFamily="2" charset="2"/>
              <a:buChar char="Ø"/>
            </a:pPr>
            <a:r>
              <a:rPr lang="ru-RU" sz="1400" dirty="0"/>
              <a:t>Организация транспортного обслуживания в Соболевском муниципальном районе.</a:t>
            </a:r>
          </a:p>
        </p:txBody>
      </p:sp>
      <p:sp>
        <p:nvSpPr>
          <p:cNvPr id="5" name="Текст 4">
            <a:extLst>
              <a:ext uri="{FF2B5EF4-FFF2-40B4-BE49-F238E27FC236}">
                <a16:creationId xmlns:a16="http://schemas.microsoft.com/office/drawing/2014/main" id="{61ACCC60-DF29-43B2-939E-797FD2CDDF2F}"/>
              </a:ext>
            </a:extLst>
          </p:cNvPr>
          <p:cNvSpPr>
            <a:spLocks noGrp="1"/>
          </p:cNvSpPr>
          <p:nvPr>
            <p:ph type="body" sz="quarter" idx="3"/>
          </p:nvPr>
        </p:nvSpPr>
        <p:spPr>
          <a:xfrm>
            <a:off x="457200" y="951639"/>
            <a:ext cx="8229600" cy="533145"/>
          </a:xfrm>
        </p:spPr>
        <p:style>
          <a:lnRef idx="0">
            <a:schemeClr val="accent2"/>
          </a:lnRef>
          <a:fillRef idx="3">
            <a:schemeClr val="accent2"/>
          </a:fillRef>
          <a:effectRef idx="3">
            <a:schemeClr val="accent2"/>
          </a:effectRef>
          <a:fontRef idx="minor">
            <a:schemeClr val="lt1"/>
          </a:fontRef>
        </p:style>
        <p:txBody>
          <a:bodyPr/>
          <a:lstStyle/>
          <a:p>
            <a:pPr algn="ctr"/>
            <a:r>
              <a:rPr lang="ru-RU" sz="1600" spc="50" dirty="0">
                <a:ln w="0"/>
                <a:solidFill>
                  <a:schemeClr val="bg2"/>
                </a:solidFill>
                <a:effectLst>
                  <a:innerShdw blurRad="63500" dist="50800" dir="13500000">
                    <a:srgbClr val="000000">
                      <a:alpha val="50000"/>
                    </a:srgbClr>
                  </a:innerShdw>
                </a:effectLst>
              </a:rPr>
              <a:t>Развитие транспортной системы в Соболевском муниципальном районе Камчатского края </a:t>
            </a:r>
          </a:p>
        </p:txBody>
      </p:sp>
      <p:sp>
        <p:nvSpPr>
          <p:cNvPr id="6" name="Объект 5">
            <a:extLst>
              <a:ext uri="{FF2B5EF4-FFF2-40B4-BE49-F238E27FC236}">
                <a16:creationId xmlns:a16="http://schemas.microsoft.com/office/drawing/2014/main" id="{B57B50C1-B5B7-4860-8279-F2B91944C45A}"/>
              </a:ext>
            </a:extLst>
          </p:cNvPr>
          <p:cNvSpPr>
            <a:spLocks noGrp="1"/>
          </p:cNvSpPr>
          <p:nvPr>
            <p:ph sz="quarter" idx="4"/>
          </p:nvPr>
        </p:nvSpPr>
        <p:spPr>
          <a:xfrm>
            <a:off x="4646614" y="1522023"/>
            <a:ext cx="4041775" cy="5291353"/>
          </a:xfrm>
        </p:spPr>
        <p:txBody>
          <a:bodyPr/>
          <a:lstStyle/>
          <a:p>
            <a:pPr marL="0" indent="0" algn="ctr">
              <a:buNone/>
            </a:pPr>
            <a:r>
              <a:rPr lang="ru-RU" sz="1400" b="1" dirty="0">
                <a:ln/>
                <a:solidFill>
                  <a:schemeClr val="bg1">
                    <a:lumMod val="50000"/>
                  </a:schemeClr>
                </a:solidFill>
              </a:rPr>
              <a:t>Цель программы</a:t>
            </a:r>
          </a:p>
          <a:p>
            <a:pPr>
              <a:buFont typeface="Wingdings" panose="05000000000000000000" pitchFamily="2" charset="2"/>
              <a:buChar char="Ø"/>
            </a:pPr>
            <a:r>
              <a:rPr lang="ru-RU" sz="1200" dirty="0"/>
              <a:t>Формирование благоприятных и комфортных условий для жизнедеятельности населения Соболевского муниципального района  Камчатского края;</a:t>
            </a:r>
          </a:p>
          <a:p>
            <a:pPr>
              <a:buFont typeface="Wingdings" panose="05000000000000000000" pitchFamily="2" charset="2"/>
              <a:buChar char="Ø"/>
            </a:pPr>
            <a:r>
              <a:rPr lang="ru-RU" sz="1200" dirty="0"/>
              <a:t>Комплексное решение проблем дорожного хозяйства в Соболевском муниципальном районе Камчатского края.</a:t>
            </a:r>
            <a:endParaRPr lang="ru-RU" sz="1200" b="1" dirty="0">
              <a:ln/>
              <a:solidFill>
                <a:schemeClr val="bg1">
                  <a:lumMod val="50000"/>
                </a:schemeClr>
              </a:solidFill>
            </a:endParaRPr>
          </a:p>
          <a:p>
            <a:pPr marL="0" indent="0" algn="ctr">
              <a:buNone/>
            </a:pPr>
            <a:r>
              <a:rPr lang="ru-RU" sz="1400" b="1" dirty="0">
                <a:ln/>
                <a:solidFill>
                  <a:schemeClr val="bg1">
                    <a:lumMod val="50000"/>
                  </a:schemeClr>
                </a:solidFill>
              </a:rPr>
              <a:t>Задачи</a:t>
            </a:r>
          </a:p>
          <a:p>
            <a:pPr>
              <a:buFont typeface="Wingdings" panose="05000000000000000000" pitchFamily="2" charset="2"/>
              <a:buChar char="Ø"/>
            </a:pPr>
            <a:r>
              <a:rPr lang="ru-RU" sz="1200" dirty="0"/>
              <a:t>Обновление и ремонт покрытия межквартальных и </a:t>
            </a:r>
            <a:r>
              <a:rPr lang="ru-RU" sz="1200" dirty="0" err="1"/>
              <a:t>внутридворовых</a:t>
            </a:r>
            <a:r>
              <a:rPr lang="ru-RU" sz="1200" dirty="0"/>
              <a:t> проездов и тротуаров на территории населенных пунктов Соболевского муниципального района Камчатского края;</a:t>
            </a:r>
          </a:p>
          <a:p>
            <a:pPr>
              <a:buFont typeface="Wingdings" panose="05000000000000000000" pitchFamily="2" charset="2"/>
              <a:buChar char="Ø"/>
            </a:pPr>
            <a:r>
              <a:rPr lang="ru-RU" sz="1200" dirty="0"/>
              <a:t>Капитальный ремонт и ремонт автомобильных дорог общего пользования населенных пунктов Соболевского муниципального района;</a:t>
            </a:r>
          </a:p>
          <a:p>
            <a:pPr>
              <a:buFont typeface="Wingdings" panose="05000000000000000000" pitchFamily="2" charset="2"/>
              <a:buChar char="Ø"/>
            </a:pPr>
            <a:r>
              <a:rPr lang="ru-RU" sz="1200" dirty="0"/>
              <a:t>Проведение паспортизации автомобильных дорог;</a:t>
            </a:r>
          </a:p>
          <a:p>
            <a:pPr>
              <a:buFont typeface="Wingdings" panose="05000000000000000000" pitchFamily="2" charset="2"/>
              <a:buChar char="Ø"/>
            </a:pPr>
            <a:r>
              <a:rPr lang="ru-RU" sz="1200" dirty="0"/>
              <a:t>Муниципальная поддержка пассажирского автомобильного транспорта в Соболевском муниципальном районе;</a:t>
            </a:r>
          </a:p>
          <a:p>
            <a:pPr>
              <a:buFont typeface="Wingdings" panose="05000000000000000000" pitchFamily="2" charset="2"/>
              <a:buChar char="Ø"/>
            </a:pPr>
            <a:r>
              <a:rPr lang="ru-RU" sz="1200" dirty="0"/>
              <a:t>Создание условий для деятельности перевозчиков, осуществляющих перевозку пассажиров на территории района;</a:t>
            </a:r>
          </a:p>
          <a:p>
            <a:pPr>
              <a:buFont typeface="Wingdings" panose="05000000000000000000" pitchFamily="2" charset="2"/>
              <a:buChar char="Ø"/>
            </a:pPr>
            <a:r>
              <a:rPr lang="ru-RU" sz="1200" dirty="0"/>
              <a:t>Обеспечение бесперебойности движения автобусов по утвержденным маршрутам.</a:t>
            </a:r>
          </a:p>
        </p:txBody>
      </p:sp>
      <p:pic>
        <p:nvPicPr>
          <p:cNvPr id="1026" name="Picture 2" descr="https://phonoteka.org/uploads/posts/2021-05/1621894796_32-phonoteka_org-p-fon-dlya-prezentatsii-transportnoi-kompani-32.jpg">
            <a:extLst>
              <a:ext uri="{FF2B5EF4-FFF2-40B4-BE49-F238E27FC236}">
                <a16:creationId xmlns:a16="http://schemas.microsoft.com/office/drawing/2014/main" id="{7BA7E299-C74B-421D-8DC8-4CEAA29E57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717033"/>
            <a:ext cx="4104456" cy="27363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677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EA8A80-B705-47FF-B70F-D1FD909F01D0}"/>
              </a:ext>
            </a:extLst>
          </p:cNvPr>
          <p:cNvSpPr>
            <a:spLocks noGrp="1"/>
          </p:cNvSpPr>
          <p:nvPr>
            <p:ph type="title"/>
          </p:nvPr>
        </p:nvSpPr>
        <p:spPr>
          <a:xfrm>
            <a:off x="457200" y="188640"/>
            <a:ext cx="8229600" cy="639762"/>
          </a:xfrm>
        </p:spPr>
        <p:txBody>
          <a:bodyPr/>
          <a:lstStyle/>
          <a:p>
            <a:r>
              <a:rPr lang="ru-RU" sz="2000" b="1" spc="50" dirty="0">
                <a:ln w="0"/>
                <a:solidFill>
                  <a:srgbClr val="CC9900"/>
                </a:solidFill>
                <a:effectLst>
                  <a:innerShdw blurRad="63500" dist="50800" dir="13500000">
                    <a:srgbClr val="000000">
                      <a:alpha val="50000"/>
                    </a:srgbClr>
                  </a:innerShdw>
                </a:effectLst>
              </a:rPr>
              <a:t>Муниципальные программы Соболевского муниципального района Камчатского края в 2023 году и на 2024-2025 годы</a:t>
            </a:r>
            <a:endParaRPr lang="ru-RU" sz="2000" dirty="0"/>
          </a:p>
        </p:txBody>
      </p:sp>
      <p:sp>
        <p:nvSpPr>
          <p:cNvPr id="4" name="Объект 3">
            <a:extLst>
              <a:ext uri="{FF2B5EF4-FFF2-40B4-BE49-F238E27FC236}">
                <a16:creationId xmlns:a16="http://schemas.microsoft.com/office/drawing/2014/main" id="{31A9DBDC-AECE-4183-8293-30663E666A88}"/>
              </a:ext>
            </a:extLst>
          </p:cNvPr>
          <p:cNvSpPr>
            <a:spLocks noGrp="1"/>
          </p:cNvSpPr>
          <p:nvPr>
            <p:ph sz="half" idx="2"/>
          </p:nvPr>
        </p:nvSpPr>
        <p:spPr>
          <a:xfrm>
            <a:off x="457200" y="1349078"/>
            <a:ext cx="4040188" cy="5104258"/>
          </a:xfrm>
        </p:spPr>
        <p:txBody>
          <a:bodyPr/>
          <a:lstStyle/>
          <a:p>
            <a:pPr marL="0" indent="0" algn="ctr">
              <a:buNone/>
            </a:pPr>
            <a:r>
              <a:rPr lang="ru-RU" sz="1400" b="1" dirty="0">
                <a:ln/>
                <a:solidFill>
                  <a:schemeClr val="bg1">
                    <a:lumMod val="50000"/>
                  </a:schemeClr>
                </a:solidFill>
              </a:rPr>
              <a:t>Основные подпрограммы,</a:t>
            </a:r>
          </a:p>
          <a:p>
            <a:pPr marL="0" indent="0" algn="ctr">
              <a:buNone/>
            </a:pPr>
            <a:r>
              <a:rPr lang="ru-RU" sz="1400" b="1" dirty="0">
                <a:ln/>
                <a:solidFill>
                  <a:schemeClr val="bg1">
                    <a:lumMod val="50000"/>
                  </a:schemeClr>
                </a:solidFill>
              </a:rPr>
              <a:t>предусмотренные к финансированию</a:t>
            </a:r>
            <a:endParaRPr lang="en-US" sz="1400" b="1" dirty="0">
              <a:ln/>
              <a:solidFill>
                <a:schemeClr val="bg1">
                  <a:lumMod val="50000"/>
                </a:schemeClr>
              </a:solidFill>
            </a:endParaRPr>
          </a:p>
          <a:p>
            <a:pPr>
              <a:buFont typeface="Wingdings" panose="05000000000000000000" pitchFamily="2" charset="2"/>
              <a:buChar char="Ø"/>
            </a:pPr>
            <a:r>
              <a:rPr lang="ru-RU" sz="1050" dirty="0"/>
              <a:t>Совершенствование управления муниципальными финансами, повышение открытости и прозрачности бюджетного процесса в Соболевском муниципальном районе.</a:t>
            </a:r>
          </a:p>
          <a:p>
            <a:pPr>
              <a:buFont typeface="Wingdings" panose="05000000000000000000" pitchFamily="2" charset="2"/>
              <a:buChar char="Ø"/>
            </a:pPr>
            <a:r>
              <a:rPr lang="ru-RU" sz="1050" dirty="0"/>
              <a:t>Управление муниципальным долгом Соболевского муниципального района, средствами резервного фонда и резервами ассигнований.</a:t>
            </a:r>
          </a:p>
          <a:p>
            <a:pPr>
              <a:buFont typeface="Wingdings" panose="05000000000000000000" pitchFamily="2" charset="2"/>
              <a:buChar char="Ø"/>
            </a:pPr>
            <a:r>
              <a:rPr lang="ru-RU" sz="1050" dirty="0"/>
              <a:t>Выравнивание бюджетной обеспеченности бюджетов поселений района .</a:t>
            </a:r>
          </a:p>
          <a:p>
            <a:pPr>
              <a:buFont typeface="Wingdings" panose="05000000000000000000" pitchFamily="2" charset="2"/>
              <a:buChar char="Ø"/>
            </a:pPr>
            <a:r>
              <a:rPr lang="ru-RU" sz="1050" dirty="0"/>
              <a:t>Создание условий для эффективного и ответственного управления муниципальными финансами, повышения устойчивости бюджетов муниципальных образований –сельских поселений в Соболевском муниципальном районе.</a:t>
            </a:r>
          </a:p>
          <a:p>
            <a:pPr>
              <a:buFont typeface="Wingdings" panose="05000000000000000000" pitchFamily="2" charset="2"/>
              <a:buChar char="Ø"/>
            </a:pPr>
            <a:r>
              <a:rPr lang="ru-RU" sz="1050" dirty="0"/>
              <a:t>Обеспечение реализации муниципальной  программы</a:t>
            </a:r>
          </a:p>
        </p:txBody>
      </p:sp>
      <p:sp>
        <p:nvSpPr>
          <p:cNvPr id="5" name="Текст 4">
            <a:extLst>
              <a:ext uri="{FF2B5EF4-FFF2-40B4-BE49-F238E27FC236}">
                <a16:creationId xmlns:a16="http://schemas.microsoft.com/office/drawing/2014/main" id="{3F8C0BD2-57E3-4D54-9F25-ED8894224B64}"/>
              </a:ext>
            </a:extLst>
          </p:cNvPr>
          <p:cNvSpPr>
            <a:spLocks noGrp="1"/>
          </p:cNvSpPr>
          <p:nvPr>
            <p:ph type="body" sz="quarter" idx="3"/>
          </p:nvPr>
        </p:nvSpPr>
        <p:spPr>
          <a:xfrm>
            <a:off x="457200" y="908720"/>
            <a:ext cx="8229600" cy="360040"/>
          </a:xfrm>
        </p:spPr>
        <p:style>
          <a:lnRef idx="0">
            <a:schemeClr val="accent2"/>
          </a:lnRef>
          <a:fillRef idx="3">
            <a:schemeClr val="accent2"/>
          </a:fillRef>
          <a:effectRef idx="3">
            <a:schemeClr val="accent2"/>
          </a:effectRef>
          <a:fontRef idx="minor">
            <a:schemeClr val="lt1"/>
          </a:fontRef>
        </p:style>
        <p:txBody>
          <a:bodyPr/>
          <a:lstStyle/>
          <a:p>
            <a:pPr algn="ctr"/>
            <a:r>
              <a:rPr lang="ru-RU" sz="1600" spc="50" dirty="0">
                <a:ln w="0"/>
                <a:solidFill>
                  <a:schemeClr val="bg2"/>
                </a:solidFill>
                <a:effectLst>
                  <a:innerShdw blurRad="63500" dist="50800" dir="13500000">
                    <a:srgbClr val="000000">
                      <a:alpha val="50000"/>
                    </a:srgbClr>
                  </a:innerShdw>
                </a:effectLst>
              </a:rPr>
              <a:t>Управление муниципальными финансами Соболевского муниципального района </a:t>
            </a:r>
          </a:p>
        </p:txBody>
      </p:sp>
      <p:sp>
        <p:nvSpPr>
          <p:cNvPr id="6" name="Объект 5">
            <a:extLst>
              <a:ext uri="{FF2B5EF4-FFF2-40B4-BE49-F238E27FC236}">
                <a16:creationId xmlns:a16="http://schemas.microsoft.com/office/drawing/2014/main" id="{6C2BA2F7-A211-4717-BB88-8E03EE84B2C6}"/>
              </a:ext>
            </a:extLst>
          </p:cNvPr>
          <p:cNvSpPr>
            <a:spLocks noGrp="1"/>
          </p:cNvSpPr>
          <p:nvPr>
            <p:ph sz="quarter" idx="4"/>
          </p:nvPr>
        </p:nvSpPr>
        <p:spPr>
          <a:xfrm>
            <a:off x="4645025" y="1268760"/>
            <a:ext cx="4041775" cy="5320282"/>
          </a:xfrm>
        </p:spPr>
        <p:txBody>
          <a:bodyPr/>
          <a:lstStyle/>
          <a:p>
            <a:pPr marL="0" indent="0" algn="ctr">
              <a:buNone/>
            </a:pPr>
            <a:r>
              <a:rPr lang="ru-RU" sz="1400" b="1" dirty="0">
                <a:ln/>
                <a:solidFill>
                  <a:schemeClr val="bg1">
                    <a:lumMod val="50000"/>
                  </a:schemeClr>
                </a:solidFill>
              </a:rPr>
              <a:t>Цель программы</a:t>
            </a:r>
          </a:p>
          <a:p>
            <a:pPr marL="0" indent="0">
              <a:buNone/>
            </a:pPr>
            <a:r>
              <a:rPr lang="ru-RU" sz="1200" dirty="0"/>
              <a:t>     </a:t>
            </a:r>
            <a:r>
              <a:rPr lang="ru-RU" sz="1050" dirty="0"/>
              <a:t>Обеспечение долгосрочной сбалансированности и устойчивости районного бюджета Соболевского муниципального района, создание условий для повышения качества управления муниципальными финансами, обеспечение выполнения расходных обязательств Соболевского муниципального района главным распорядителем по которым является Комитет по бюджету.</a:t>
            </a:r>
          </a:p>
          <a:p>
            <a:pPr marL="0" indent="0" algn="ctr">
              <a:buNone/>
            </a:pPr>
            <a:endParaRPr lang="ru-RU" sz="1200" b="1" dirty="0">
              <a:ln/>
              <a:solidFill>
                <a:schemeClr val="bg1">
                  <a:lumMod val="50000"/>
                </a:schemeClr>
              </a:solidFill>
            </a:endParaRPr>
          </a:p>
          <a:p>
            <a:pPr marL="0" indent="0" algn="ctr">
              <a:buNone/>
            </a:pPr>
            <a:r>
              <a:rPr lang="ru-RU" sz="1200" b="1" dirty="0">
                <a:ln/>
                <a:solidFill>
                  <a:schemeClr val="bg1">
                    <a:lumMod val="50000"/>
                  </a:schemeClr>
                </a:solidFill>
              </a:rPr>
              <a:t>Задачи</a:t>
            </a:r>
          </a:p>
          <a:p>
            <a:pPr>
              <a:buFont typeface="Wingdings" panose="05000000000000000000" pitchFamily="2" charset="2"/>
              <a:buChar char="Ø"/>
            </a:pPr>
            <a:r>
              <a:rPr lang="ru-RU" sz="1000" dirty="0"/>
              <a:t>Обеспечение выполнения расходных обязательств Соболевского муниципального района  и создание условий для их оптимизации.</a:t>
            </a:r>
          </a:p>
          <a:p>
            <a:pPr>
              <a:buFont typeface="Wingdings" panose="05000000000000000000" pitchFamily="2" charset="2"/>
              <a:buChar char="Ø"/>
            </a:pPr>
            <a:r>
              <a:rPr lang="ru-RU" sz="1000" dirty="0"/>
              <a:t>Обеспечение </a:t>
            </a:r>
            <a:r>
              <a:rPr lang="ru-RU" sz="1000" dirty="0" err="1"/>
              <a:t>взаимоувязки</a:t>
            </a:r>
            <a:r>
              <a:rPr lang="ru-RU" sz="1000" dirty="0"/>
              <a:t> бюджетного планирования со стратегическим планированием.</a:t>
            </a:r>
          </a:p>
          <a:p>
            <a:pPr>
              <a:buFont typeface="Wingdings" panose="05000000000000000000" pitchFamily="2" charset="2"/>
              <a:buChar char="Ø"/>
            </a:pPr>
            <a:r>
              <a:rPr lang="ru-RU" sz="1000" dirty="0"/>
              <a:t> Переход на формирование районного бюджета преимущественно в рамках программ.</a:t>
            </a:r>
          </a:p>
          <a:p>
            <a:pPr>
              <a:buFont typeface="Wingdings" panose="05000000000000000000" pitchFamily="2" charset="2"/>
              <a:buChar char="Ø"/>
            </a:pPr>
            <a:r>
              <a:rPr lang="ru-RU" sz="1000" dirty="0"/>
              <a:t>Повышение эффективности бюджетных расходов.</a:t>
            </a:r>
          </a:p>
          <a:p>
            <a:pPr>
              <a:buFont typeface="Wingdings" panose="05000000000000000000" pitchFamily="2" charset="2"/>
              <a:buChar char="Ø"/>
            </a:pPr>
            <a:r>
              <a:rPr lang="ru-RU" sz="1000" dirty="0"/>
              <a:t>Повышение качества управления муниципальными финансами.</a:t>
            </a:r>
          </a:p>
          <a:p>
            <a:pPr>
              <a:buFont typeface="Wingdings" panose="05000000000000000000" pitchFamily="2" charset="2"/>
              <a:buChar char="Ø"/>
            </a:pPr>
            <a:r>
              <a:rPr lang="ru-RU" sz="1000" dirty="0"/>
              <a:t>Информатизация бюджетного процесса, повышение доступности информации о бюджетном процессе в Соболевском муниципальном районе.</a:t>
            </a:r>
          </a:p>
          <a:p>
            <a:pPr>
              <a:buFont typeface="Wingdings" panose="05000000000000000000" pitchFamily="2" charset="2"/>
              <a:buChar char="Ø"/>
            </a:pPr>
            <a:r>
              <a:rPr lang="ru-RU" sz="1000" dirty="0"/>
              <a:t>Эффективная реализация полномочий Соболевского муниципального района по выравниванию бюджетной обеспеченности муниципальных образований –сельских поселений района, обеспечению сбалансированности сельских бюджетов.</a:t>
            </a:r>
          </a:p>
          <a:p>
            <a:pPr>
              <a:buFont typeface="Wingdings" panose="05000000000000000000" pitchFamily="2" charset="2"/>
              <a:buChar char="Ø"/>
            </a:pPr>
            <a:r>
              <a:rPr lang="ru-RU" sz="1000" dirty="0"/>
              <a:t> Совершенствование системы межбюджетных отношений.</a:t>
            </a:r>
          </a:p>
          <a:p>
            <a:pPr>
              <a:buFont typeface="Wingdings" panose="05000000000000000000" pitchFamily="2" charset="2"/>
              <a:buChar char="Ø"/>
            </a:pPr>
            <a:r>
              <a:rPr lang="ru-RU" sz="1000" dirty="0"/>
              <a:t> Качественное, своевременное и эффективное осуществление полномочий и функций Комитета по бюджету, в том числе по реализации Программы</a:t>
            </a:r>
          </a:p>
        </p:txBody>
      </p:sp>
      <p:pic>
        <p:nvPicPr>
          <p:cNvPr id="7" name="Рисунок 6">
            <a:extLst>
              <a:ext uri="{FF2B5EF4-FFF2-40B4-BE49-F238E27FC236}">
                <a16:creationId xmlns:a16="http://schemas.microsoft.com/office/drawing/2014/main" id="{5F3C3AC2-C297-42E1-AC33-5555AF5CDD6C}"/>
              </a:ext>
            </a:extLst>
          </p:cNvPr>
          <p:cNvPicPr>
            <a:picLocks noChangeAspect="1"/>
          </p:cNvPicPr>
          <p:nvPr/>
        </p:nvPicPr>
        <p:blipFill rotWithShape="1">
          <a:blip r:embed="rId2"/>
          <a:srcRect b="9677"/>
          <a:stretch/>
        </p:blipFill>
        <p:spPr>
          <a:xfrm>
            <a:off x="457200" y="4437112"/>
            <a:ext cx="3970784" cy="2232248"/>
          </a:xfrm>
          <a:prstGeom prst="rect">
            <a:avLst/>
          </a:prstGeom>
          <a:ln>
            <a:noFill/>
          </a:ln>
          <a:effectLst>
            <a:softEdge rad="112500"/>
          </a:effectLst>
        </p:spPr>
      </p:pic>
    </p:spTree>
    <p:extLst>
      <p:ext uri="{BB962C8B-B14F-4D97-AF65-F5344CB8AC3E}">
        <p14:creationId xmlns:p14="http://schemas.microsoft.com/office/powerpoint/2010/main" val="3715364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7524015" y="1700808"/>
            <a:ext cx="1107831" cy="515549"/>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264 698,86542</a:t>
            </a:r>
          </a:p>
        </p:txBody>
      </p:sp>
      <p:sp>
        <p:nvSpPr>
          <p:cNvPr id="7" name="Блок-схема: узел 6"/>
          <p:cNvSpPr/>
          <p:nvPr/>
        </p:nvSpPr>
        <p:spPr>
          <a:xfrm>
            <a:off x="7073404" y="1285934"/>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2025 год</a:t>
            </a:r>
          </a:p>
        </p:txBody>
      </p:sp>
      <p:sp>
        <p:nvSpPr>
          <p:cNvPr id="9" name="Скругленный прямоугольник 8"/>
          <p:cNvSpPr/>
          <p:nvPr/>
        </p:nvSpPr>
        <p:spPr>
          <a:xfrm>
            <a:off x="5719397" y="1700806"/>
            <a:ext cx="1107831" cy="515550"/>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293 601,49442</a:t>
            </a:r>
          </a:p>
        </p:txBody>
      </p:sp>
      <p:sp>
        <p:nvSpPr>
          <p:cNvPr id="10" name="Скругленный прямоугольник 9"/>
          <p:cNvSpPr/>
          <p:nvPr/>
        </p:nvSpPr>
        <p:spPr>
          <a:xfrm>
            <a:off x="3923928" y="1700808"/>
            <a:ext cx="1125415" cy="51554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278 989,53953</a:t>
            </a:r>
          </a:p>
        </p:txBody>
      </p:sp>
      <p:pic>
        <p:nvPicPr>
          <p:cNvPr id="1026" name="Picture 2" descr="Картинки по запросу картинки образова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1213537"/>
            <a:ext cx="2847677" cy="11584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картинки социальная полит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148381"/>
            <a:ext cx="3024336" cy="1058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8928" name="AutoShape 10" descr="Картинки по запросу картинки физическая культура и спорт"/>
          <p:cNvSpPr>
            <a:spLocks noChangeAspect="1" noChangeArrowheads="1"/>
          </p:cNvSpPr>
          <p:nvPr/>
        </p:nvSpPr>
        <p:spPr bwMode="auto">
          <a:xfrm>
            <a:off x="142875" y="-144463"/>
            <a:ext cx="282575"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a:solidFill>
                <a:srgbClr val="000000"/>
              </a:solidFill>
              <a:latin typeface="Verdana" pitchFamily="34" charset="0"/>
            </a:endParaRPr>
          </a:p>
        </p:txBody>
      </p:sp>
      <p:sp>
        <p:nvSpPr>
          <p:cNvPr id="38929" name="AutoShape 12" descr="Картинки по запросу картинки физическая культура и спорт"/>
          <p:cNvSpPr>
            <a:spLocks noChangeAspect="1" noChangeArrowheads="1"/>
          </p:cNvSpPr>
          <p:nvPr/>
        </p:nvSpPr>
        <p:spPr bwMode="auto">
          <a:xfrm>
            <a:off x="284163" y="7938"/>
            <a:ext cx="280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a:solidFill>
                <a:srgbClr val="000000"/>
              </a:solidFill>
              <a:latin typeface="Verdana" pitchFamily="34" charset="0"/>
            </a:endParaRPr>
          </a:p>
        </p:txBody>
      </p:sp>
      <p:sp>
        <p:nvSpPr>
          <p:cNvPr id="38930" name="AutoShape 14" descr="Картинки по запросу картинки физическая культура и спорт"/>
          <p:cNvSpPr>
            <a:spLocks noChangeAspect="1" noChangeArrowheads="1"/>
          </p:cNvSpPr>
          <p:nvPr/>
        </p:nvSpPr>
        <p:spPr bwMode="auto">
          <a:xfrm>
            <a:off x="425450" y="160338"/>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a:solidFill>
                <a:srgbClr val="000000"/>
              </a:solidFill>
              <a:latin typeface="Verdana" pitchFamily="34" charset="0"/>
            </a:endParaRPr>
          </a:p>
        </p:txBody>
      </p:sp>
      <p:sp>
        <p:nvSpPr>
          <p:cNvPr id="38931" name="AutoShape 16" descr="Картинки по запросу картинки физическая культура и спорт"/>
          <p:cNvSpPr>
            <a:spLocks noChangeAspect="1" noChangeArrowheads="1"/>
          </p:cNvSpPr>
          <p:nvPr/>
        </p:nvSpPr>
        <p:spPr bwMode="auto">
          <a:xfrm>
            <a:off x="565150" y="3127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a:solidFill>
                <a:srgbClr val="000000"/>
              </a:solidFill>
              <a:latin typeface="Verdana" pitchFamily="34" charset="0"/>
            </a:endParaRPr>
          </a:p>
        </p:txBody>
      </p:sp>
      <p:graphicFrame>
        <p:nvGraphicFramePr>
          <p:cNvPr id="15" name="Таблица 14"/>
          <p:cNvGraphicFramePr>
            <a:graphicFrameLocks noGrp="1"/>
          </p:cNvGraphicFramePr>
          <p:nvPr/>
        </p:nvGraphicFramePr>
        <p:xfrm>
          <a:off x="284163" y="2349500"/>
          <a:ext cx="8609012" cy="228600"/>
        </p:xfrm>
        <a:graphic>
          <a:graphicData uri="http://schemas.openxmlformats.org/drawingml/2006/table">
            <a:tbl>
              <a:tblPr firstRow="1" bandRow="1">
                <a:tableStyleId>{3B4B98B0-60AC-42C2-AFA5-B58CD77FA1E5}</a:tableStyleId>
              </a:tblPr>
              <a:tblGrid>
                <a:gridCol w="8609012">
                  <a:extLst>
                    <a:ext uri="{9D8B030D-6E8A-4147-A177-3AD203B41FA5}">
                      <a16:colId xmlns:a16="http://schemas.microsoft.com/office/drawing/2014/main" val="20000"/>
                    </a:ext>
                  </a:extLst>
                </a:gridCol>
              </a:tblGrid>
              <a:tr h="0">
                <a:tc>
                  <a:txBody>
                    <a:bodyPr/>
                    <a:lstStyle/>
                    <a:p>
                      <a:r>
                        <a:rPr lang="ru-RU" sz="900" dirty="0"/>
                        <a:t>в том числе по подпрограммам:</a:t>
                      </a:r>
                    </a:p>
                  </a:txBody>
                  <a:tcPr marL="84407" marR="84407">
                    <a:lnL>
                      <a:noFill/>
                    </a:lnL>
                    <a:lnR>
                      <a:noFill/>
                    </a:lnR>
                    <a:lnT w="12700" cmpd="sng">
                      <a:noFill/>
                    </a:lnT>
                    <a:lnB w="12700" cmpd="sng">
                      <a:noFill/>
                    </a:lnB>
                    <a:lnTlToBr w="12700" cmpd="sng">
                      <a:noFill/>
                      <a:prstDash val="solid"/>
                    </a:lnTlToBr>
                    <a:lnBlToTr w="12700" cmpd="sng">
                      <a:noFill/>
                      <a:prstDash val="solid"/>
                    </a:lnBlToTr>
                    <a:solidFill>
                      <a:srgbClr val="769E86"/>
                    </a:solidFill>
                  </a:tcPr>
                </a:tc>
                <a:extLst>
                  <a:ext uri="{0D108BD9-81ED-4DB2-BD59-A6C34878D82A}">
                    <a16:rowId xmlns:a16="http://schemas.microsoft.com/office/drawing/2014/main" val="10000"/>
                  </a:ext>
                </a:extLst>
              </a:tr>
            </a:tbl>
          </a:graphicData>
        </a:graphic>
      </p:graphicFrame>
      <p:graphicFrame>
        <p:nvGraphicFramePr>
          <p:cNvPr id="16" name="Таблица 15"/>
          <p:cNvGraphicFramePr>
            <a:graphicFrameLocks noGrp="1"/>
          </p:cNvGraphicFramePr>
          <p:nvPr>
            <p:extLst>
              <p:ext uri="{D42A27DB-BD31-4B8C-83A1-F6EECF244321}">
                <p14:modId xmlns:p14="http://schemas.microsoft.com/office/powerpoint/2010/main" val="5963496"/>
              </p:ext>
            </p:extLst>
          </p:nvPr>
        </p:nvGraphicFramePr>
        <p:xfrm>
          <a:off x="284163" y="2608263"/>
          <a:ext cx="8609012" cy="950912"/>
        </p:xfrm>
        <a:graphic>
          <a:graphicData uri="http://schemas.openxmlformats.org/drawingml/2006/table">
            <a:tbl>
              <a:tblPr firstRow="1" bandRow="1">
                <a:tableStyleId>{5C22544A-7EE6-4342-B048-85BDC9FD1C3A}</a:tableStyleId>
              </a:tblPr>
              <a:tblGrid>
                <a:gridCol w="3418677">
                  <a:extLst>
                    <a:ext uri="{9D8B030D-6E8A-4147-A177-3AD203B41FA5}">
                      <a16:colId xmlns:a16="http://schemas.microsoft.com/office/drawing/2014/main" val="20000"/>
                    </a:ext>
                  </a:extLst>
                </a:gridCol>
                <a:gridCol w="1704888">
                  <a:extLst>
                    <a:ext uri="{9D8B030D-6E8A-4147-A177-3AD203B41FA5}">
                      <a16:colId xmlns:a16="http://schemas.microsoft.com/office/drawing/2014/main" val="20001"/>
                    </a:ext>
                  </a:extLst>
                </a:gridCol>
                <a:gridCol w="1762755">
                  <a:extLst>
                    <a:ext uri="{9D8B030D-6E8A-4147-A177-3AD203B41FA5}">
                      <a16:colId xmlns:a16="http://schemas.microsoft.com/office/drawing/2014/main" val="20002"/>
                    </a:ext>
                  </a:extLst>
                </a:gridCol>
                <a:gridCol w="1722692">
                  <a:extLst>
                    <a:ext uri="{9D8B030D-6E8A-4147-A177-3AD203B41FA5}">
                      <a16:colId xmlns:a16="http://schemas.microsoft.com/office/drawing/2014/main" val="20003"/>
                    </a:ext>
                  </a:extLst>
                </a:gridCol>
              </a:tblGrid>
              <a:tr h="548274">
                <a:tc>
                  <a:txBody>
                    <a:bodyPr/>
                    <a:lstStyle/>
                    <a:p>
                      <a:r>
                        <a:rPr lang="ru-RU" sz="1000" b="0" i="1" dirty="0">
                          <a:solidFill>
                            <a:schemeClr val="tx1">
                              <a:lumMod val="85000"/>
                              <a:lumOff val="15000"/>
                            </a:schemeClr>
                          </a:solidFill>
                          <a:latin typeface="Times New Roman" pitchFamily="18" charset="0"/>
                          <a:cs typeface="Times New Roman" pitchFamily="18" charset="0"/>
                        </a:rPr>
                        <a:t>Развитие дошкольного, общего образования и дополнительного образования детей в</a:t>
                      </a:r>
                      <a:r>
                        <a:rPr lang="ru-RU" sz="1000" b="0" i="1" baseline="0" dirty="0">
                          <a:solidFill>
                            <a:schemeClr val="tx1">
                              <a:lumMod val="85000"/>
                              <a:lumOff val="15000"/>
                            </a:schemeClr>
                          </a:solidFill>
                          <a:latin typeface="Times New Roman" pitchFamily="18" charset="0"/>
                          <a:cs typeface="Times New Roman" pitchFamily="18" charset="0"/>
                        </a:rPr>
                        <a:t> Соболевском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18" marR="84418" marT="45689" marB="45689">
                    <a:solidFill>
                      <a:schemeClr val="bg2"/>
                    </a:solidFill>
                  </a:tcPr>
                </a:tc>
                <a:tc>
                  <a:txBody>
                    <a:bodyPr/>
                    <a:lstStyle/>
                    <a:p>
                      <a:pPr algn="ctr"/>
                      <a:r>
                        <a:rPr lang="ru-RU" sz="1000" b="0" dirty="0">
                          <a:solidFill>
                            <a:schemeClr val="tx1">
                              <a:lumMod val="85000"/>
                              <a:lumOff val="15000"/>
                            </a:schemeClr>
                          </a:solidFill>
                        </a:rPr>
                        <a:t>277 989,13953</a:t>
                      </a:r>
                    </a:p>
                  </a:txBody>
                  <a:tcPr marL="84418" marR="84418" marT="45689" marB="45689">
                    <a:solidFill>
                      <a:schemeClr val="bg2"/>
                    </a:solidFill>
                  </a:tcPr>
                </a:tc>
                <a:tc>
                  <a:txBody>
                    <a:bodyPr/>
                    <a:lstStyle/>
                    <a:p>
                      <a:pPr algn="ctr"/>
                      <a:r>
                        <a:rPr lang="ru-RU" sz="1000" b="0" dirty="0">
                          <a:solidFill>
                            <a:schemeClr val="tx1">
                              <a:lumMod val="85000"/>
                              <a:lumOff val="15000"/>
                            </a:schemeClr>
                          </a:solidFill>
                        </a:rPr>
                        <a:t>292 601,09442</a:t>
                      </a:r>
                    </a:p>
                  </a:txBody>
                  <a:tcPr marL="84418" marR="84418" marT="45689" marB="45689">
                    <a:solidFill>
                      <a:schemeClr val="bg2"/>
                    </a:solidFill>
                  </a:tcPr>
                </a:tc>
                <a:tc>
                  <a:txBody>
                    <a:bodyPr/>
                    <a:lstStyle/>
                    <a:p>
                      <a:pPr algn="ctr"/>
                      <a:r>
                        <a:rPr lang="ru-RU" sz="1000" b="0" dirty="0">
                          <a:solidFill>
                            <a:schemeClr val="tx1">
                              <a:lumMod val="85000"/>
                              <a:lumOff val="15000"/>
                            </a:schemeClr>
                          </a:solidFill>
                        </a:rPr>
                        <a:t>263 698,46542</a:t>
                      </a:r>
                    </a:p>
                  </a:txBody>
                  <a:tcPr marL="84418" marR="84418" marT="45689" marB="45689">
                    <a:solidFill>
                      <a:schemeClr val="bg2"/>
                    </a:solidFill>
                  </a:tcPr>
                </a:tc>
                <a:extLst>
                  <a:ext uri="{0D108BD9-81ED-4DB2-BD59-A6C34878D82A}">
                    <a16:rowId xmlns:a16="http://schemas.microsoft.com/office/drawing/2014/main" val="10000"/>
                  </a:ext>
                </a:extLst>
              </a:tr>
              <a:tr h="402638">
                <a:tc>
                  <a:txBody>
                    <a:bodyPr/>
                    <a:lstStyle/>
                    <a:p>
                      <a:r>
                        <a:rPr lang="ru-RU" sz="1000" i="1" dirty="0">
                          <a:solidFill>
                            <a:schemeClr val="tx1">
                              <a:lumMod val="85000"/>
                              <a:lumOff val="15000"/>
                            </a:schemeClr>
                          </a:solidFill>
                          <a:latin typeface="Times New Roman" pitchFamily="18" charset="0"/>
                          <a:cs typeface="Times New Roman" pitchFamily="18" charset="0"/>
                        </a:rPr>
                        <a:t>Обеспечение реализации муниципальной программы и прочие</a:t>
                      </a:r>
                      <a:r>
                        <a:rPr lang="ru-RU" sz="1000" i="1" baseline="0" dirty="0">
                          <a:solidFill>
                            <a:schemeClr val="tx1">
                              <a:lumMod val="85000"/>
                              <a:lumOff val="15000"/>
                            </a:schemeClr>
                          </a:solidFill>
                          <a:latin typeface="Times New Roman" pitchFamily="18" charset="0"/>
                          <a:cs typeface="Times New Roman" pitchFamily="18" charset="0"/>
                        </a:rPr>
                        <a:t> мероприятие в области образования</a:t>
                      </a:r>
                      <a:endParaRPr lang="ru-RU" sz="1000" i="1" dirty="0">
                        <a:solidFill>
                          <a:schemeClr val="tx1">
                            <a:lumMod val="85000"/>
                            <a:lumOff val="15000"/>
                          </a:schemeClr>
                        </a:solidFill>
                        <a:latin typeface="Times New Roman" pitchFamily="18" charset="0"/>
                        <a:cs typeface="Times New Roman" pitchFamily="18" charset="0"/>
                      </a:endParaRPr>
                    </a:p>
                  </a:txBody>
                  <a:tcPr marL="84418" marR="84418" marT="45689" marB="45689"/>
                </a:tc>
                <a:tc>
                  <a:txBody>
                    <a:bodyPr/>
                    <a:lstStyle/>
                    <a:p>
                      <a:pPr algn="ctr"/>
                      <a:r>
                        <a:rPr lang="ru-RU" sz="1000" dirty="0">
                          <a:solidFill>
                            <a:schemeClr val="tx1">
                              <a:lumMod val="85000"/>
                              <a:lumOff val="15000"/>
                            </a:schemeClr>
                          </a:solidFill>
                        </a:rPr>
                        <a:t>1 000,4</a:t>
                      </a:r>
                    </a:p>
                  </a:txBody>
                  <a:tcPr marL="84418" marR="84418" marT="45689" marB="45689"/>
                </a:tc>
                <a:tc>
                  <a:txBody>
                    <a:bodyPr/>
                    <a:lstStyle/>
                    <a:p>
                      <a:pPr algn="ctr"/>
                      <a:r>
                        <a:rPr lang="ru-RU" sz="1000" dirty="0">
                          <a:solidFill>
                            <a:schemeClr val="tx1">
                              <a:lumMod val="85000"/>
                              <a:lumOff val="15000"/>
                            </a:schemeClr>
                          </a:solidFill>
                        </a:rPr>
                        <a:t>1 000,4</a:t>
                      </a:r>
                    </a:p>
                  </a:txBody>
                  <a:tcPr marL="84418" marR="84418" marT="45689" marB="45689"/>
                </a:tc>
                <a:tc>
                  <a:txBody>
                    <a:bodyPr/>
                    <a:lstStyle/>
                    <a:p>
                      <a:pPr algn="ctr"/>
                      <a:r>
                        <a:rPr lang="ru-RU" sz="1000" dirty="0">
                          <a:solidFill>
                            <a:schemeClr val="tx1">
                              <a:lumMod val="85000"/>
                              <a:lumOff val="15000"/>
                            </a:schemeClr>
                          </a:solidFill>
                        </a:rPr>
                        <a:t>1 000,4</a:t>
                      </a:r>
                    </a:p>
                  </a:txBody>
                  <a:tcPr marL="84418" marR="84418" marT="45689" marB="45689"/>
                </a:tc>
                <a:extLst>
                  <a:ext uri="{0D108BD9-81ED-4DB2-BD59-A6C34878D82A}">
                    <a16:rowId xmlns:a16="http://schemas.microsoft.com/office/drawing/2014/main" val="10001"/>
                  </a:ext>
                </a:extLst>
              </a:tr>
            </a:tbl>
          </a:graphicData>
        </a:graphic>
      </p:graphicFrame>
      <p:sp>
        <p:nvSpPr>
          <p:cNvPr id="4" name="Блок-схема: узел 3"/>
          <p:cNvSpPr/>
          <p:nvPr/>
        </p:nvSpPr>
        <p:spPr>
          <a:xfrm>
            <a:off x="5235817" y="1285935"/>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2024</a:t>
            </a:r>
          </a:p>
          <a:p>
            <a:pPr algn="ctr" defTabSz="963856" latinLnBrk="0">
              <a:defRPr/>
            </a:pPr>
            <a:r>
              <a:rPr lang="ru-RU" sz="1050" dirty="0">
                <a:solidFill>
                  <a:prstClr val="white"/>
                </a:solidFill>
              </a:rPr>
              <a:t>год</a:t>
            </a:r>
          </a:p>
        </p:txBody>
      </p:sp>
      <p:sp>
        <p:nvSpPr>
          <p:cNvPr id="3" name="Блок-схема: узел 2"/>
          <p:cNvSpPr/>
          <p:nvPr/>
        </p:nvSpPr>
        <p:spPr>
          <a:xfrm>
            <a:off x="3446585" y="1285936"/>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2023 год</a:t>
            </a:r>
          </a:p>
        </p:txBody>
      </p:sp>
      <p:sp>
        <p:nvSpPr>
          <p:cNvPr id="22" name="Заголовок 1"/>
          <p:cNvSpPr txBox="1">
            <a:spLocks/>
          </p:cNvSpPr>
          <p:nvPr/>
        </p:nvSpPr>
        <p:spPr>
          <a:xfrm>
            <a:off x="56519" y="832217"/>
            <a:ext cx="9144000" cy="320962"/>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образования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graphicFrame>
        <p:nvGraphicFramePr>
          <p:cNvPr id="23" name="Таблица 22"/>
          <p:cNvGraphicFramePr>
            <a:graphicFrameLocks noGrp="1"/>
          </p:cNvGraphicFramePr>
          <p:nvPr/>
        </p:nvGraphicFramePr>
        <p:xfrm>
          <a:off x="323850" y="5229225"/>
          <a:ext cx="8569325" cy="287338"/>
        </p:xfrm>
        <a:graphic>
          <a:graphicData uri="http://schemas.openxmlformats.org/drawingml/2006/table">
            <a:tbl>
              <a:tblPr firstRow="1" bandRow="1">
                <a:tableStyleId>{3B4B98B0-60AC-42C2-AFA5-B58CD77FA1E5}</a:tableStyleId>
              </a:tblPr>
              <a:tblGrid>
                <a:gridCol w="8569325">
                  <a:extLst>
                    <a:ext uri="{9D8B030D-6E8A-4147-A177-3AD203B41FA5}">
                      <a16:colId xmlns:a16="http://schemas.microsoft.com/office/drawing/2014/main" val="20000"/>
                    </a:ext>
                  </a:extLst>
                </a:gridCol>
              </a:tblGrid>
              <a:tr h="287338">
                <a:tc>
                  <a:txBody>
                    <a:bodyPr/>
                    <a:lstStyle/>
                    <a:p>
                      <a:r>
                        <a:rPr lang="ru-RU" sz="1000" dirty="0"/>
                        <a:t>в том числе по подпрограммам:</a:t>
                      </a:r>
                    </a:p>
                  </a:txBody>
                  <a:tcPr marL="84407" marR="84407" marT="45610" marB="4561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extLst>
                  <a:ext uri="{0D108BD9-81ED-4DB2-BD59-A6C34878D82A}">
                    <a16:rowId xmlns:a16="http://schemas.microsoft.com/office/drawing/2014/main" val="10000"/>
                  </a:ext>
                </a:extLst>
              </a:tr>
            </a:tbl>
          </a:graphicData>
        </a:graphic>
      </p:graphicFrame>
      <p:graphicFrame>
        <p:nvGraphicFramePr>
          <p:cNvPr id="24" name="Таблица 23"/>
          <p:cNvGraphicFramePr>
            <a:graphicFrameLocks noGrp="1"/>
          </p:cNvGraphicFramePr>
          <p:nvPr>
            <p:extLst>
              <p:ext uri="{D42A27DB-BD31-4B8C-83A1-F6EECF244321}">
                <p14:modId xmlns:p14="http://schemas.microsoft.com/office/powerpoint/2010/main" val="487746042"/>
              </p:ext>
            </p:extLst>
          </p:nvPr>
        </p:nvGraphicFramePr>
        <p:xfrm>
          <a:off x="325438" y="5516563"/>
          <a:ext cx="8567736" cy="1225550"/>
        </p:xfrm>
        <a:graphic>
          <a:graphicData uri="http://schemas.openxmlformats.org/drawingml/2006/table">
            <a:tbl>
              <a:tblPr firstRow="1" bandRow="1">
                <a:tableStyleId>{5C22544A-7EE6-4342-B048-85BDC9FD1C3A}</a:tableStyleId>
              </a:tblPr>
              <a:tblGrid>
                <a:gridCol w="3399017">
                  <a:extLst>
                    <a:ext uri="{9D8B030D-6E8A-4147-A177-3AD203B41FA5}">
                      <a16:colId xmlns:a16="http://schemas.microsoft.com/office/drawing/2014/main" val="20000"/>
                    </a:ext>
                  </a:extLst>
                </a:gridCol>
                <a:gridCol w="1863895">
                  <a:extLst>
                    <a:ext uri="{9D8B030D-6E8A-4147-A177-3AD203B41FA5}">
                      <a16:colId xmlns:a16="http://schemas.microsoft.com/office/drawing/2014/main" val="20001"/>
                    </a:ext>
                  </a:extLst>
                </a:gridCol>
                <a:gridCol w="1674562">
                  <a:extLst>
                    <a:ext uri="{9D8B030D-6E8A-4147-A177-3AD203B41FA5}">
                      <a16:colId xmlns:a16="http://schemas.microsoft.com/office/drawing/2014/main" val="20002"/>
                    </a:ext>
                  </a:extLst>
                </a:gridCol>
                <a:gridCol w="1630262">
                  <a:extLst>
                    <a:ext uri="{9D8B030D-6E8A-4147-A177-3AD203B41FA5}">
                      <a16:colId xmlns:a16="http://schemas.microsoft.com/office/drawing/2014/main" val="20003"/>
                    </a:ext>
                  </a:extLst>
                </a:gridCol>
              </a:tblGrid>
              <a:tr h="427729">
                <a:tc>
                  <a:txBody>
                    <a:bodyPr/>
                    <a:lstStyle/>
                    <a:p>
                      <a:r>
                        <a:rPr lang="ru-RU" sz="1000" b="0" i="1" dirty="0">
                          <a:solidFill>
                            <a:schemeClr val="tx1">
                              <a:lumMod val="85000"/>
                              <a:lumOff val="15000"/>
                            </a:schemeClr>
                          </a:solidFill>
                          <a:latin typeface="Times New Roman" pitchFamily="18" charset="0"/>
                          <a:cs typeface="Times New Roman" pitchFamily="18" charset="0"/>
                        </a:rPr>
                        <a:t>Предоставление гражданам субсидий на оплату жилых помещений и коммунальных услуг</a:t>
                      </a:r>
                    </a:p>
                  </a:txBody>
                  <a:tcPr marL="84418" marR="84418" marT="45773" marB="45773">
                    <a:solidFill>
                      <a:schemeClr val="bg2"/>
                    </a:solidFill>
                  </a:tcPr>
                </a:tc>
                <a:tc>
                  <a:txBody>
                    <a:bodyPr/>
                    <a:lstStyle/>
                    <a:p>
                      <a:pPr algn="ctr"/>
                      <a:r>
                        <a:rPr lang="ru-RU" sz="1000" b="0" dirty="0">
                          <a:solidFill>
                            <a:schemeClr val="tx1">
                              <a:lumMod val="85000"/>
                              <a:lumOff val="15000"/>
                            </a:schemeClr>
                          </a:solidFill>
                        </a:rPr>
                        <a:t>4 595,6</a:t>
                      </a:r>
                    </a:p>
                  </a:txBody>
                  <a:tcPr marL="84418" marR="84418" marT="45773" marB="45773">
                    <a:solidFill>
                      <a:schemeClr val="bg2"/>
                    </a:solidFill>
                  </a:tcPr>
                </a:tc>
                <a:tc>
                  <a:txBody>
                    <a:bodyPr/>
                    <a:lstStyle/>
                    <a:p>
                      <a:pPr algn="ctr"/>
                      <a:r>
                        <a:rPr lang="ru-RU" sz="1000" b="0" dirty="0">
                          <a:solidFill>
                            <a:schemeClr val="tx1">
                              <a:lumMod val="85000"/>
                              <a:lumOff val="15000"/>
                            </a:schemeClr>
                          </a:solidFill>
                        </a:rPr>
                        <a:t>4 595,6</a:t>
                      </a:r>
                    </a:p>
                  </a:txBody>
                  <a:tcPr marL="84418" marR="84418" marT="45773" marB="45773">
                    <a:solidFill>
                      <a:schemeClr val="bg2"/>
                    </a:solidFill>
                  </a:tcPr>
                </a:tc>
                <a:tc>
                  <a:txBody>
                    <a:bodyPr/>
                    <a:lstStyle/>
                    <a:p>
                      <a:pPr algn="ctr"/>
                      <a:r>
                        <a:rPr lang="ru-RU" sz="1000" b="0" dirty="0">
                          <a:solidFill>
                            <a:schemeClr val="tx1">
                              <a:lumMod val="85000"/>
                              <a:lumOff val="15000"/>
                            </a:schemeClr>
                          </a:solidFill>
                        </a:rPr>
                        <a:t>4 595,6</a:t>
                      </a:r>
                    </a:p>
                  </a:txBody>
                  <a:tcPr marL="84418" marR="84418" marT="45773" marB="45773">
                    <a:solidFill>
                      <a:schemeClr val="bg2"/>
                    </a:solidFill>
                  </a:tcPr>
                </a:tc>
                <a:extLst>
                  <a:ext uri="{0D108BD9-81ED-4DB2-BD59-A6C34878D82A}">
                    <a16:rowId xmlns:a16="http://schemas.microsoft.com/office/drawing/2014/main" val="10000"/>
                  </a:ext>
                </a:extLst>
              </a:tr>
              <a:tr h="427729">
                <a:tc>
                  <a:txBody>
                    <a:bodyPr/>
                    <a:lstStyle/>
                    <a:p>
                      <a:r>
                        <a:rPr lang="ru-RU" sz="1000" i="1" dirty="0">
                          <a:solidFill>
                            <a:schemeClr val="tx1">
                              <a:lumMod val="85000"/>
                              <a:lumOff val="15000"/>
                            </a:schemeClr>
                          </a:solidFill>
                          <a:latin typeface="Times New Roman" pitchFamily="18" charset="0"/>
                          <a:cs typeface="Times New Roman" pitchFamily="18" charset="0"/>
                        </a:rPr>
                        <a:t>Меры социальной поддержки отдельных категорий граждан Соболевском районе</a:t>
                      </a:r>
                    </a:p>
                  </a:txBody>
                  <a:tcPr marL="84418" marR="84418" marT="45773" marB="45773"/>
                </a:tc>
                <a:tc>
                  <a:txBody>
                    <a:bodyPr/>
                    <a:lstStyle/>
                    <a:p>
                      <a:pPr algn="ctr"/>
                      <a:r>
                        <a:rPr lang="ru-RU" sz="1000" dirty="0">
                          <a:solidFill>
                            <a:schemeClr val="tx1">
                              <a:lumMod val="85000"/>
                              <a:lumOff val="15000"/>
                            </a:schemeClr>
                          </a:solidFill>
                        </a:rPr>
                        <a:t>11 285,528</a:t>
                      </a:r>
                    </a:p>
                  </a:txBody>
                  <a:tcPr marL="84418" marR="84418" marT="45773" marB="45773"/>
                </a:tc>
                <a:tc>
                  <a:txBody>
                    <a:bodyPr/>
                    <a:lstStyle/>
                    <a:p>
                      <a:pPr algn="ctr"/>
                      <a:r>
                        <a:rPr lang="ru-RU" sz="1000" dirty="0">
                          <a:solidFill>
                            <a:schemeClr val="tx1">
                              <a:lumMod val="85000"/>
                              <a:lumOff val="15000"/>
                            </a:schemeClr>
                          </a:solidFill>
                        </a:rPr>
                        <a:t>11 521,528</a:t>
                      </a:r>
                    </a:p>
                  </a:txBody>
                  <a:tcPr marL="84418" marR="84418" marT="45773" marB="45773"/>
                </a:tc>
                <a:tc>
                  <a:txBody>
                    <a:bodyPr/>
                    <a:lstStyle/>
                    <a:p>
                      <a:pPr algn="ctr"/>
                      <a:r>
                        <a:rPr lang="ru-RU" sz="1000" dirty="0">
                          <a:solidFill>
                            <a:schemeClr val="tx1">
                              <a:lumMod val="85000"/>
                              <a:lumOff val="15000"/>
                            </a:schemeClr>
                          </a:solidFill>
                        </a:rPr>
                        <a:t>11 581,528</a:t>
                      </a:r>
                    </a:p>
                  </a:txBody>
                  <a:tcPr marL="84418" marR="84418" marT="45773" marB="45773"/>
                </a:tc>
                <a:extLst>
                  <a:ext uri="{0D108BD9-81ED-4DB2-BD59-A6C34878D82A}">
                    <a16:rowId xmlns:a16="http://schemas.microsoft.com/office/drawing/2014/main" val="10001"/>
                  </a:ext>
                </a:extLst>
              </a:tr>
              <a:tr h="370092">
                <a:tc>
                  <a:txBody>
                    <a:bodyPr/>
                    <a:lstStyle/>
                    <a:p>
                      <a:r>
                        <a:rPr lang="ru-RU" sz="1000" i="1" dirty="0">
                          <a:solidFill>
                            <a:schemeClr val="tx1">
                              <a:lumMod val="85000"/>
                              <a:lumOff val="15000"/>
                            </a:schemeClr>
                          </a:solidFill>
                          <a:latin typeface="Times New Roman" pitchFamily="18" charset="0"/>
                          <a:cs typeface="Times New Roman" pitchFamily="18" charset="0"/>
                        </a:rPr>
                        <a:t>Обеспечение реализации</a:t>
                      </a:r>
                      <a:r>
                        <a:rPr lang="ru-RU" sz="1000" i="1" baseline="0" dirty="0">
                          <a:solidFill>
                            <a:schemeClr val="tx1">
                              <a:lumMod val="85000"/>
                              <a:lumOff val="15000"/>
                            </a:schemeClr>
                          </a:solidFill>
                          <a:latin typeface="Times New Roman" pitchFamily="18" charset="0"/>
                          <a:cs typeface="Times New Roman" pitchFamily="18" charset="0"/>
                        </a:rPr>
                        <a:t> программы</a:t>
                      </a:r>
                      <a:endParaRPr lang="ru-RU" sz="1000" i="1" dirty="0">
                        <a:solidFill>
                          <a:schemeClr val="tx1">
                            <a:lumMod val="85000"/>
                            <a:lumOff val="15000"/>
                          </a:schemeClr>
                        </a:solidFill>
                        <a:latin typeface="Times New Roman" pitchFamily="18" charset="0"/>
                        <a:cs typeface="Times New Roman" pitchFamily="18" charset="0"/>
                      </a:endParaRPr>
                    </a:p>
                  </a:txBody>
                  <a:tcPr marL="84418" marR="84418" marT="45773" marB="45773"/>
                </a:tc>
                <a:tc>
                  <a:txBody>
                    <a:bodyPr/>
                    <a:lstStyle/>
                    <a:p>
                      <a:pPr algn="ctr"/>
                      <a:r>
                        <a:rPr lang="ru-RU" sz="1000" dirty="0">
                          <a:solidFill>
                            <a:schemeClr val="tx1">
                              <a:lumMod val="85000"/>
                              <a:lumOff val="15000"/>
                            </a:schemeClr>
                          </a:solidFill>
                        </a:rPr>
                        <a:t>2 193,3</a:t>
                      </a:r>
                    </a:p>
                  </a:txBody>
                  <a:tcPr marL="84418" marR="84418" marT="45773" marB="45773"/>
                </a:tc>
                <a:tc>
                  <a:txBody>
                    <a:bodyPr/>
                    <a:lstStyle/>
                    <a:p>
                      <a:pPr algn="ctr"/>
                      <a:r>
                        <a:rPr lang="ru-RU" sz="1000" dirty="0">
                          <a:solidFill>
                            <a:schemeClr val="tx1">
                              <a:lumMod val="85000"/>
                              <a:lumOff val="15000"/>
                            </a:schemeClr>
                          </a:solidFill>
                        </a:rPr>
                        <a:t>2 199,2</a:t>
                      </a:r>
                    </a:p>
                  </a:txBody>
                  <a:tcPr marL="84418" marR="84418" marT="45773" marB="45773"/>
                </a:tc>
                <a:tc>
                  <a:txBody>
                    <a:bodyPr/>
                    <a:lstStyle/>
                    <a:p>
                      <a:pPr algn="ctr"/>
                      <a:r>
                        <a:rPr lang="ru-RU" sz="1000" dirty="0">
                          <a:solidFill>
                            <a:schemeClr val="tx1">
                              <a:lumMod val="85000"/>
                              <a:lumOff val="15000"/>
                            </a:schemeClr>
                          </a:solidFill>
                        </a:rPr>
                        <a:t>2 200,9</a:t>
                      </a:r>
                    </a:p>
                  </a:txBody>
                  <a:tcPr marL="84418" marR="84418" marT="45773" marB="45773"/>
                </a:tc>
                <a:extLst>
                  <a:ext uri="{0D108BD9-81ED-4DB2-BD59-A6C34878D82A}">
                    <a16:rowId xmlns:a16="http://schemas.microsoft.com/office/drawing/2014/main" val="10002"/>
                  </a:ext>
                </a:extLst>
              </a:tr>
            </a:tbl>
          </a:graphicData>
        </a:graphic>
      </p:graphicFrame>
      <p:sp>
        <p:nvSpPr>
          <p:cNvPr id="28" name="Скругленный прямоугольник 27"/>
          <p:cNvSpPr/>
          <p:nvPr/>
        </p:nvSpPr>
        <p:spPr>
          <a:xfrm>
            <a:off x="7524015" y="4545563"/>
            <a:ext cx="1107831" cy="5155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18 378,028</a:t>
            </a:r>
          </a:p>
        </p:txBody>
      </p:sp>
      <p:sp>
        <p:nvSpPr>
          <p:cNvPr id="29" name="Скругленный прямоугольник 28"/>
          <p:cNvSpPr/>
          <p:nvPr/>
        </p:nvSpPr>
        <p:spPr>
          <a:xfrm>
            <a:off x="5719397" y="4545561"/>
            <a:ext cx="1107832" cy="5155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18 316,328</a:t>
            </a:r>
          </a:p>
        </p:txBody>
      </p:sp>
      <p:sp>
        <p:nvSpPr>
          <p:cNvPr id="30" name="Скругленный прямоугольник 29"/>
          <p:cNvSpPr/>
          <p:nvPr/>
        </p:nvSpPr>
        <p:spPr>
          <a:xfrm>
            <a:off x="3904658" y="4552703"/>
            <a:ext cx="1144685" cy="515550"/>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18 074,428</a:t>
            </a:r>
          </a:p>
        </p:txBody>
      </p:sp>
      <p:sp>
        <p:nvSpPr>
          <p:cNvPr id="25" name="Блок-схема: узел 24"/>
          <p:cNvSpPr/>
          <p:nvPr/>
        </p:nvSpPr>
        <p:spPr>
          <a:xfrm>
            <a:off x="7073405" y="4089765"/>
            <a:ext cx="712177" cy="713572"/>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2025 год</a:t>
            </a:r>
          </a:p>
        </p:txBody>
      </p:sp>
      <p:sp>
        <p:nvSpPr>
          <p:cNvPr id="26" name="Блок-схема: узел 25"/>
          <p:cNvSpPr/>
          <p:nvPr/>
        </p:nvSpPr>
        <p:spPr>
          <a:xfrm>
            <a:off x="5235818" y="4096905"/>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2024</a:t>
            </a:r>
          </a:p>
          <a:p>
            <a:pPr algn="ctr" defTabSz="963856" latinLnBrk="0">
              <a:defRPr/>
            </a:pPr>
            <a:r>
              <a:rPr lang="ru-RU" sz="1050" dirty="0">
                <a:solidFill>
                  <a:prstClr val="white"/>
                </a:solidFill>
              </a:rPr>
              <a:t>год</a:t>
            </a:r>
          </a:p>
        </p:txBody>
      </p:sp>
      <p:sp>
        <p:nvSpPr>
          <p:cNvPr id="27" name="Блок-схема: узел 26"/>
          <p:cNvSpPr/>
          <p:nvPr/>
        </p:nvSpPr>
        <p:spPr>
          <a:xfrm>
            <a:off x="3446584" y="4089765"/>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2023 год</a:t>
            </a:r>
          </a:p>
        </p:txBody>
      </p:sp>
      <p:sp>
        <p:nvSpPr>
          <p:cNvPr id="39000" name="TextBox 30"/>
          <p:cNvSpPr txBox="1">
            <a:spLocks noChangeArrowheads="1"/>
          </p:cNvSpPr>
          <p:nvPr/>
        </p:nvSpPr>
        <p:spPr bwMode="auto">
          <a:xfrm>
            <a:off x="8027988" y="1130300"/>
            <a:ext cx="75723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a:solidFill>
                  <a:srgbClr val="000000"/>
                </a:solidFill>
                <a:latin typeface="Verdana" pitchFamily="34" charset="0"/>
              </a:rPr>
              <a:t>тыс.руб.</a:t>
            </a:r>
            <a:endParaRPr lang="ru-RU" sz="1400">
              <a:solidFill>
                <a:srgbClr val="000000"/>
              </a:solidFill>
              <a:latin typeface="Verdana" pitchFamily="34" charset="0"/>
            </a:endParaRPr>
          </a:p>
        </p:txBody>
      </p:sp>
      <p:sp>
        <p:nvSpPr>
          <p:cNvPr id="33" name="Заголовок 1"/>
          <p:cNvSpPr txBox="1">
            <a:spLocks/>
          </p:cNvSpPr>
          <p:nvPr/>
        </p:nvSpPr>
        <p:spPr>
          <a:xfrm>
            <a:off x="0" y="3527789"/>
            <a:ext cx="9144000"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«Социальная поддержка граждан в Соболевском муниципальном районе Камчатского края »</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31" name="Прямоугольник 30"/>
          <p:cNvSpPr/>
          <p:nvPr/>
        </p:nvSpPr>
        <p:spPr bwMode="auto">
          <a:xfrm>
            <a:off x="-756592" y="7938"/>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0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Распределение ассигнований районного бюджета на 2023-2024</a:t>
            </a:r>
            <a:r>
              <a:rPr kumimoji="0" lang="ru-RU" sz="2000" b="1" i="1" u="none" strike="noStrike" kern="0" cap="none" spc="0" normalizeH="0" noProof="0" dirty="0">
                <a:ln/>
                <a:solidFill>
                  <a:srgbClr val="EEECE1">
                    <a:lumMod val="50000"/>
                  </a:srgbClr>
                </a:solidFill>
                <a:effectLst/>
                <a:uLnTx/>
                <a:uFillTx/>
                <a:latin typeface="Times New Roman" pitchFamily="18" charset="0"/>
                <a:ea typeface="+mn-ea"/>
                <a:cs typeface="Times New Roman" pitchFamily="18" charset="0"/>
              </a:rPr>
              <a:t> годы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noProof="0" dirty="0">
                <a:ln/>
                <a:solidFill>
                  <a:srgbClr val="EEECE1">
                    <a:lumMod val="50000"/>
                  </a:srgbClr>
                </a:solidFill>
                <a:effectLst/>
                <a:uLnTx/>
                <a:uFillTx/>
                <a:latin typeface="Times New Roman" pitchFamily="18" charset="0"/>
                <a:ea typeface="+mn-ea"/>
                <a:cs typeface="Times New Roman" pitchFamily="18" charset="0"/>
              </a:rPr>
              <a:t>в разрезе муниципальных программ и подпрограмм</a:t>
            </a:r>
            <a:endParaRPr kumimoji="0" lang="ru-RU"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16434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картинки, расходов на энергоэффективнос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00" y="682234"/>
            <a:ext cx="3272488" cy="10656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картинки, расходов на профилактика правонарушени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01" y="4119564"/>
            <a:ext cx="3272488" cy="11525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291400" y="131649"/>
            <a:ext cx="8528538"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«Энергоэффективность, развитие энергетики и коммунального хозяйства, обеспечение жителей Соболевского муниципального района Камчатского края коммунальными услугами и услугами по благоустройству территорий»</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graphicFrame>
        <p:nvGraphicFramePr>
          <p:cNvPr id="7" name="Таблица 6"/>
          <p:cNvGraphicFramePr>
            <a:graphicFrameLocks noGrp="1"/>
          </p:cNvGraphicFramePr>
          <p:nvPr/>
        </p:nvGraphicFramePr>
        <p:xfrm>
          <a:off x="292100" y="1641475"/>
          <a:ext cx="8596313" cy="228652"/>
        </p:xfrm>
        <a:graphic>
          <a:graphicData uri="http://schemas.openxmlformats.org/drawingml/2006/table">
            <a:tbl>
              <a:tblPr firstRow="1" bandRow="1">
                <a:tableStyleId>{3B4B98B0-60AC-42C2-AFA5-B58CD77FA1E5}</a:tableStyleId>
              </a:tblPr>
              <a:tblGrid>
                <a:gridCol w="8596313">
                  <a:extLst>
                    <a:ext uri="{9D8B030D-6E8A-4147-A177-3AD203B41FA5}">
                      <a16:colId xmlns:a16="http://schemas.microsoft.com/office/drawing/2014/main" val="20000"/>
                    </a:ext>
                  </a:extLst>
                </a:gridCol>
              </a:tblGrid>
              <a:tr h="228600">
                <a:tc>
                  <a:txBody>
                    <a:bodyPr/>
                    <a:lstStyle/>
                    <a:p>
                      <a:r>
                        <a:rPr lang="ru-RU" sz="900" dirty="0"/>
                        <a:t>в том числе по подпрограммам</a:t>
                      </a:r>
                      <a:r>
                        <a:rPr lang="ru-RU" sz="800" dirty="0"/>
                        <a:t>:</a:t>
                      </a:r>
                    </a:p>
                  </a:txBody>
                  <a:tcPr marL="84395" marR="84395" marT="45746" marB="45746">
                    <a:lnL>
                      <a:noFill/>
                    </a:lnL>
                    <a:lnR>
                      <a:noFill/>
                    </a:lnR>
                    <a:lnT w="12700" cmpd="sng">
                      <a:noFill/>
                    </a:lnT>
                    <a:lnB w="12700" cmpd="sng">
                      <a:noFill/>
                    </a:lnB>
                    <a:lnTlToBr w="12700" cmpd="sng">
                      <a:noFill/>
                      <a:prstDash val="solid"/>
                    </a:lnTlToBr>
                    <a:lnBlToTr w="12700" cmpd="sng">
                      <a:noFill/>
                      <a:prstDash val="solid"/>
                    </a:lnBlToTr>
                    <a:solidFill>
                      <a:srgbClr val="769E86"/>
                    </a:solidFill>
                  </a:tcPr>
                </a:tc>
                <a:extLst>
                  <a:ext uri="{0D108BD9-81ED-4DB2-BD59-A6C34878D82A}">
                    <a16:rowId xmlns:a16="http://schemas.microsoft.com/office/drawing/2014/main" val="10000"/>
                  </a:ext>
                </a:extLst>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1939384998"/>
              </p:ext>
            </p:extLst>
          </p:nvPr>
        </p:nvGraphicFramePr>
        <p:xfrm>
          <a:off x="292100" y="1844675"/>
          <a:ext cx="8597900" cy="1738312"/>
        </p:xfrm>
        <a:graphic>
          <a:graphicData uri="http://schemas.openxmlformats.org/drawingml/2006/table">
            <a:tbl>
              <a:tblPr firstRow="1" bandRow="1">
                <a:tableStyleId>{5C22544A-7EE6-4342-B048-85BDC9FD1C3A}</a:tableStyleId>
              </a:tblPr>
              <a:tblGrid>
                <a:gridCol w="3662563">
                  <a:extLst>
                    <a:ext uri="{9D8B030D-6E8A-4147-A177-3AD203B41FA5}">
                      <a16:colId xmlns:a16="http://schemas.microsoft.com/office/drawing/2014/main" val="20000"/>
                    </a:ext>
                  </a:extLst>
                </a:gridCol>
                <a:gridCol w="1815706">
                  <a:extLst>
                    <a:ext uri="{9D8B030D-6E8A-4147-A177-3AD203B41FA5}">
                      <a16:colId xmlns:a16="http://schemas.microsoft.com/office/drawing/2014/main" val="20001"/>
                    </a:ext>
                  </a:extLst>
                </a:gridCol>
                <a:gridCol w="1691098">
                  <a:extLst>
                    <a:ext uri="{9D8B030D-6E8A-4147-A177-3AD203B41FA5}">
                      <a16:colId xmlns:a16="http://schemas.microsoft.com/office/drawing/2014/main" val="20002"/>
                    </a:ext>
                  </a:extLst>
                </a:gridCol>
                <a:gridCol w="1428533">
                  <a:extLst>
                    <a:ext uri="{9D8B030D-6E8A-4147-A177-3AD203B41FA5}">
                      <a16:colId xmlns:a16="http://schemas.microsoft.com/office/drawing/2014/main" val="20003"/>
                    </a:ext>
                  </a:extLst>
                </a:gridCol>
              </a:tblGrid>
              <a:tr h="548941">
                <a:tc>
                  <a:txBody>
                    <a:bodyPr/>
                    <a:lstStyle/>
                    <a:p>
                      <a:r>
                        <a:rPr lang="ru-RU" sz="1000" b="0" i="1" dirty="0">
                          <a:solidFill>
                            <a:schemeClr val="tx1">
                              <a:lumMod val="85000"/>
                              <a:lumOff val="15000"/>
                            </a:schemeClr>
                          </a:solidFill>
                          <a:latin typeface="Times New Roman" pitchFamily="18" charset="0"/>
                          <a:cs typeface="Times New Roman" pitchFamily="18" charset="0"/>
                        </a:rPr>
                        <a:t>Энергосбережение и повышение энергетической эффективности в Соболевском муниципальном районе Камчатского края</a:t>
                      </a:r>
                    </a:p>
                  </a:txBody>
                  <a:tcPr marL="84410" marR="84410" marT="45745" marB="45745">
                    <a:solidFill>
                      <a:schemeClr val="bg2"/>
                    </a:solidFill>
                  </a:tcPr>
                </a:tc>
                <a:tc>
                  <a:txBody>
                    <a:bodyPr/>
                    <a:lstStyle/>
                    <a:p>
                      <a:pPr algn="ctr"/>
                      <a:endParaRPr lang="ru-RU" sz="1000" b="0" dirty="0">
                        <a:solidFill>
                          <a:schemeClr val="tx1">
                            <a:lumMod val="85000"/>
                            <a:lumOff val="15000"/>
                          </a:schemeClr>
                        </a:solidFill>
                      </a:endParaRPr>
                    </a:p>
                    <a:p>
                      <a:pPr algn="ctr"/>
                      <a:r>
                        <a:rPr lang="ru-RU" sz="1000" b="0" dirty="0">
                          <a:solidFill>
                            <a:schemeClr val="tx1">
                              <a:lumMod val="85000"/>
                              <a:lumOff val="15000"/>
                            </a:schemeClr>
                          </a:solidFill>
                        </a:rPr>
                        <a:t>401,0</a:t>
                      </a:r>
                    </a:p>
                  </a:txBody>
                  <a:tcPr marL="84410" marR="84410" marT="45745" marB="45745">
                    <a:solidFill>
                      <a:schemeClr val="bg2"/>
                    </a:solidFill>
                  </a:tcPr>
                </a:tc>
                <a:tc>
                  <a:txBody>
                    <a:bodyPr/>
                    <a:lstStyle/>
                    <a:p>
                      <a:pPr algn="ctr"/>
                      <a:endParaRPr lang="ru-RU" sz="1000" b="0" dirty="0">
                        <a:solidFill>
                          <a:schemeClr val="tx1">
                            <a:lumMod val="85000"/>
                            <a:lumOff val="15000"/>
                          </a:schemeClr>
                        </a:solidFill>
                      </a:endParaRPr>
                    </a:p>
                  </a:txBody>
                  <a:tcPr marL="84410" marR="84410" marT="45745" marB="45745">
                    <a:solidFill>
                      <a:schemeClr val="bg2"/>
                    </a:solidFill>
                  </a:tcPr>
                </a:tc>
                <a:tc>
                  <a:txBody>
                    <a:bodyPr/>
                    <a:lstStyle/>
                    <a:p>
                      <a:pPr algn="ctr"/>
                      <a:endParaRPr lang="ru-RU" sz="1000" b="0" dirty="0">
                        <a:solidFill>
                          <a:schemeClr val="tx1">
                            <a:lumMod val="85000"/>
                            <a:lumOff val="15000"/>
                          </a:schemeClr>
                        </a:solidFill>
                      </a:endParaRPr>
                    </a:p>
                  </a:txBody>
                  <a:tcPr marL="84410" marR="84410" marT="45745" marB="45745">
                    <a:solidFill>
                      <a:schemeClr val="bg2"/>
                    </a:solidFill>
                  </a:tcPr>
                </a:tc>
                <a:extLst>
                  <a:ext uri="{0D108BD9-81ED-4DB2-BD59-A6C34878D82A}">
                    <a16:rowId xmlns:a16="http://schemas.microsoft.com/office/drawing/2014/main" val="10000"/>
                  </a:ext>
                </a:extLst>
              </a:tr>
              <a:tr h="396457">
                <a:tc>
                  <a:txBody>
                    <a:bodyPr/>
                    <a:lstStyle/>
                    <a:p>
                      <a:r>
                        <a:rPr lang="ru-RU" sz="1000" i="1" dirty="0">
                          <a:solidFill>
                            <a:schemeClr val="tx1">
                              <a:lumMod val="85000"/>
                              <a:lumOff val="15000"/>
                            </a:schemeClr>
                          </a:solidFill>
                          <a:latin typeface="Times New Roman" pitchFamily="18" charset="0"/>
                          <a:cs typeface="Times New Roman" pitchFamily="18" charset="0"/>
                        </a:rPr>
                        <a:t>Чистая</a:t>
                      </a:r>
                      <a:r>
                        <a:rPr lang="ru-RU" sz="1000" i="1" baseline="0" dirty="0">
                          <a:solidFill>
                            <a:schemeClr val="tx1">
                              <a:lumMod val="85000"/>
                              <a:lumOff val="15000"/>
                            </a:schemeClr>
                          </a:solidFill>
                          <a:latin typeface="Times New Roman" pitchFamily="18" charset="0"/>
                          <a:cs typeface="Times New Roman" pitchFamily="18" charset="0"/>
                        </a:rPr>
                        <a:t> вода в</a:t>
                      </a:r>
                      <a:r>
                        <a:rPr lang="ru-RU" sz="1000" i="1" dirty="0">
                          <a:solidFill>
                            <a:schemeClr val="tx1">
                              <a:lumMod val="85000"/>
                              <a:lumOff val="15000"/>
                            </a:schemeClr>
                          </a:solidFill>
                          <a:latin typeface="Times New Roman" pitchFamily="18" charset="0"/>
                          <a:cs typeface="Times New Roman" pitchFamily="18" charset="0"/>
                        </a:rPr>
                        <a:t> Соболевском муниципальном районе Камчатского края</a:t>
                      </a:r>
                    </a:p>
                  </a:txBody>
                  <a:tcPr marL="84410" marR="84410" marT="45745" marB="45745"/>
                </a:tc>
                <a:tc>
                  <a:txBody>
                    <a:bodyPr/>
                    <a:lstStyle/>
                    <a:p>
                      <a:pPr algn="ctr"/>
                      <a:r>
                        <a:rPr lang="ru-RU" sz="1000" dirty="0">
                          <a:solidFill>
                            <a:schemeClr val="tx1">
                              <a:lumMod val="85000"/>
                              <a:lumOff val="15000"/>
                            </a:schemeClr>
                          </a:solidFill>
                        </a:rPr>
                        <a:t>362 223,57841</a:t>
                      </a:r>
                      <a:endParaRPr lang="ru-RU" sz="1000" baseline="0" dirty="0">
                        <a:solidFill>
                          <a:schemeClr val="tx1">
                            <a:lumMod val="85000"/>
                            <a:lumOff val="15000"/>
                          </a:schemeClr>
                        </a:solidFill>
                      </a:endParaRPr>
                    </a:p>
                  </a:txBody>
                  <a:tcPr marL="84410" marR="84410" marT="45745" marB="45745"/>
                </a:tc>
                <a:tc>
                  <a:txBody>
                    <a:bodyPr/>
                    <a:lstStyle/>
                    <a:p>
                      <a:pPr algn="ctr"/>
                      <a:r>
                        <a:rPr lang="ru-RU" sz="1000" dirty="0">
                          <a:solidFill>
                            <a:schemeClr val="tx1">
                              <a:lumMod val="85000"/>
                              <a:lumOff val="15000"/>
                            </a:schemeClr>
                          </a:solidFill>
                        </a:rPr>
                        <a:t>194 878,217</a:t>
                      </a:r>
                    </a:p>
                  </a:txBody>
                  <a:tcPr marL="84410" marR="84410" marT="45745" marB="45745"/>
                </a:tc>
                <a:tc>
                  <a:txBody>
                    <a:bodyPr/>
                    <a:lstStyle/>
                    <a:p>
                      <a:pPr algn="ctr"/>
                      <a:r>
                        <a:rPr lang="ru-RU" sz="1000" dirty="0">
                          <a:solidFill>
                            <a:schemeClr val="tx1">
                              <a:lumMod val="85000"/>
                              <a:lumOff val="15000"/>
                            </a:schemeClr>
                          </a:solidFill>
                        </a:rPr>
                        <a:t>401 153,13590</a:t>
                      </a:r>
                    </a:p>
                  </a:txBody>
                  <a:tcPr marL="84410" marR="84410" marT="45745" marB="45745"/>
                </a:tc>
                <a:extLst>
                  <a:ext uri="{0D108BD9-81ED-4DB2-BD59-A6C34878D82A}">
                    <a16:rowId xmlns:a16="http://schemas.microsoft.com/office/drawing/2014/main" val="10001"/>
                  </a:ext>
                </a:extLst>
              </a:tr>
              <a:tr h="396457">
                <a:tc>
                  <a:txBody>
                    <a:bodyPr/>
                    <a:lstStyle/>
                    <a:p>
                      <a:r>
                        <a:rPr lang="ru-RU" sz="1000" i="1" dirty="0">
                          <a:solidFill>
                            <a:schemeClr val="tx1">
                              <a:lumMod val="85000"/>
                              <a:lumOff val="15000"/>
                            </a:schemeClr>
                          </a:solidFill>
                          <a:latin typeface="Times New Roman" pitchFamily="18" charset="0"/>
                          <a:cs typeface="Times New Roman" pitchFamily="18" charset="0"/>
                        </a:rPr>
                        <a:t>Благоустройство территорий</a:t>
                      </a:r>
                      <a:r>
                        <a:rPr lang="ru-RU" sz="1000" i="1" baseline="0" dirty="0">
                          <a:solidFill>
                            <a:schemeClr val="tx1">
                              <a:lumMod val="85000"/>
                              <a:lumOff val="15000"/>
                            </a:schemeClr>
                          </a:solidFill>
                          <a:latin typeface="Times New Roman" pitchFamily="18" charset="0"/>
                          <a:cs typeface="Times New Roman" pitchFamily="18" charset="0"/>
                        </a:rPr>
                        <a:t> Соболевского муниципального района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marT="45745" marB="45745"/>
                </a:tc>
                <a:tc>
                  <a:txBody>
                    <a:bodyPr/>
                    <a:lstStyle/>
                    <a:p>
                      <a:pPr algn="ctr"/>
                      <a:r>
                        <a:rPr lang="ru-RU" sz="1000" dirty="0">
                          <a:solidFill>
                            <a:schemeClr val="tx1">
                              <a:lumMod val="85000"/>
                              <a:lumOff val="15000"/>
                            </a:schemeClr>
                          </a:solidFill>
                        </a:rPr>
                        <a:t>12 877,718</a:t>
                      </a:r>
                    </a:p>
                  </a:txBody>
                  <a:tcPr marL="84410" marR="84410" marT="45745" marB="45745"/>
                </a:tc>
                <a:tc>
                  <a:txBody>
                    <a:bodyPr/>
                    <a:lstStyle/>
                    <a:p>
                      <a:pPr algn="ctr"/>
                      <a:r>
                        <a:rPr lang="ru-RU" sz="1000" dirty="0">
                          <a:solidFill>
                            <a:schemeClr val="tx1">
                              <a:lumMod val="85000"/>
                              <a:lumOff val="15000"/>
                            </a:schemeClr>
                          </a:solidFill>
                        </a:rPr>
                        <a:t>2 269,7</a:t>
                      </a:r>
                    </a:p>
                  </a:txBody>
                  <a:tcPr marL="84410" marR="84410" marT="45745" marB="45745"/>
                </a:tc>
                <a:tc>
                  <a:txBody>
                    <a:bodyPr/>
                    <a:lstStyle/>
                    <a:p>
                      <a:pPr algn="ctr"/>
                      <a:r>
                        <a:rPr lang="ru-RU" sz="1000" dirty="0">
                          <a:solidFill>
                            <a:schemeClr val="tx1">
                              <a:lumMod val="85000"/>
                              <a:lumOff val="15000"/>
                            </a:schemeClr>
                          </a:solidFill>
                        </a:rPr>
                        <a:t>2 269,7</a:t>
                      </a:r>
                    </a:p>
                  </a:txBody>
                  <a:tcPr marL="84410" marR="84410" marT="45745" marB="45745"/>
                </a:tc>
                <a:extLst>
                  <a:ext uri="{0D108BD9-81ED-4DB2-BD59-A6C34878D82A}">
                    <a16:rowId xmlns:a16="http://schemas.microsoft.com/office/drawing/2014/main" val="10002"/>
                  </a:ext>
                </a:extLst>
              </a:tr>
              <a:tr h="396457">
                <a:tc>
                  <a:txBody>
                    <a:bodyPr/>
                    <a:lstStyle/>
                    <a:p>
                      <a:r>
                        <a:rPr lang="ru-RU" sz="1000" i="1" dirty="0">
                          <a:solidFill>
                            <a:schemeClr val="tx1">
                              <a:lumMod val="85000"/>
                              <a:lumOff val="15000"/>
                            </a:schemeClr>
                          </a:solidFill>
                          <a:latin typeface="Times New Roman" pitchFamily="18" charset="0"/>
                          <a:cs typeface="Times New Roman" pitchFamily="18" charset="0"/>
                        </a:rPr>
                        <a:t>Доступное и комфортное жилье гражданам Соболевского муниципального района</a:t>
                      </a:r>
                    </a:p>
                  </a:txBody>
                  <a:tcPr marL="84410" marR="84410" marT="45745" marB="45745"/>
                </a:tc>
                <a:tc>
                  <a:txBody>
                    <a:bodyPr/>
                    <a:lstStyle/>
                    <a:p>
                      <a:pPr algn="ctr"/>
                      <a:r>
                        <a:rPr lang="ru-RU" sz="1000" dirty="0">
                          <a:solidFill>
                            <a:schemeClr val="tx1">
                              <a:lumMod val="85000"/>
                              <a:lumOff val="15000"/>
                            </a:schemeClr>
                          </a:solidFill>
                        </a:rPr>
                        <a:t>10 000,0</a:t>
                      </a: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extLst>
                  <a:ext uri="{0D108BD9-81ED-4DB2-BD59-A6C34878D82A}">
                    <a16:rowId xmlns:a16="http://schemas.microsoft.com/office/drawing/2014/main" val="10003"/>
                  </a:ext>
                </a:extLst>
              </a:tr>
            </a:tbl>
          </a:graphicData>
        </a:graphic>
      </p:graphicFrame>
      <p:sp>
        <p:nvSpPr>
          <p:cNvPr id="15" name="Скругленный прямоугольник 14"/>
          <p:cNvSpPr/>
          <p:nvPr/>
        </p:nvSpPr>
        <p:spPr>
          <a:xfrm>
            <a:off x="4163155" y="1007862"/>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385 502,29641</a:t>
            </a:r>
          </a:p>
        </p:txBody>
      </p:sp>
      <p:sp>
        <p:nvSpPr>
          <p:cNvPr id="16" name="Скругленный прямоугольник 15"/>
          <p:cNvSpPr/>
          <p:nvPr/>
        </p:nvSpPr>
        <p:spPr>
          <a:xfrm>
            <a:off x="5831270" y="1028980"/>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197 147,917</a:t>
            </a:r>
          </a:p>
        </p:txBody>
      </p:sp>
      <p:sp>
        <p:nvSpPr>
          <p:cNvPr id="17" name="Скругленный прямоугольник 16"/>
          <p:cNvSpPr/>
          <p:nvPr/>
        </p:nvSpPr>
        <p:spPr>
          <a:xfrm>
            <a:off x="7694523" y="1007863"/>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403 422,83590</a:t>
            </a:r>
          </a:p>
        </p:txBody>
      </p:sp>
      <p:sp>
        <p:nvSpPr>
          <p:cNvPr id="18" name="Скругленный прямоугольник 17"/>
          <p:cNvSpPr/>
          <p:nvPr/>
        </p:nvSpPr>
        <p:spPr>
          <a:xfrm>
            <a:off x="4163154" y="4670341"/>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14 165,629</a:t>
            </a:r>
          </a:p>
        </p:txBody>
      </p:sp>
      <p:sp>
        <p:nvSpPr>
          <p:cNvPr id="19" name="Скругленный прямоугольник 18"/>
          <p:cNvSpPr/>
          <p:nvPr/>
        </p:nvSpPr>
        <p:spPr>
          <a:xfrm>
            <a:off x="5902836" y="4670341"/>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12 064,376</a:t>
            </a:r>
          </a:p>
        </p:txBody>
      </p:sp>
      <p:sp>
        <p:nvSpPr>
          <p:cNvPr id="20" name="Скругленный прямоугольник 19"/>
          <p:cNvSpPr/>
          <p:nvPr/>
        </p:nvSpPr>
        <p:spPr>
          <a:xfrm>
            <a:off x="7694522" y="4662174"/>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12 068,976</a:t>
            </a:r>
          </a:p>
        </p:txBody>
      </p:sp>
      <p:sp>
        <p:nvSpPr>
          <p:cNvPr id="10" name="Блок-схема: узел 9"/>
          <p:cNvSpPr/>
          <p:nvPr/>
        </p:nvSpPr>
        <p:spPr>
          <a:xfrm>
            <a:off x="7187585" y="693625"/>
            <a:ext cx="685803" cy="670714"/>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2025 год</a:t>
            </a:r>
          </a:p>
        </p:txBody>
      </p:sp>
      <p:sp>
        <p:nvSpPr>
          <p:cNvPr id="11" name="Блок-схема: узел 10"/>
          <p:cNvSpPr/>
          <p:nvPr/>
        </p:nvSpPr>
        <p:spPr>
          <a:xfrm>
            <a:off x="5455627" y="693624"/>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2024 год</a:t>
            </a:r>
          </a:p>
        </p:txBody>
      </p:sp>
      <p:sp>
        <p:nvSpPr>
          <p:cNvPr id="9" name="Блок-схема: узел 8"/>
          <p:cNvSpPr/>
          <p:nvPr/>
        </p:nvSpPr>
        <p:spPr>
          <a:xfrm>
            <a:off x="3693393" y="693625"/>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2023 год</a:t>
            </a:r>
          </a:p>
        </p:txBody>
      </p:sp>
      <p:sp>
        <p:nvSpPr>
          <p:cNvPr id="12" name="Блок-схема: узел 11"/>
          <p:cNvSpPr/>
          <p:nvPr/>
        </p:nvSpPr>
        <p:spPr>
          <a:xfrm>
            <a:off x="3693393" y="4303314"/>
            <a:ext cx="685803" cy="67092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2023 год</a:t>
            </a:r>
          </a:p>
        </p:txBody>
      </p:sp>
      <p:sp>
        <p:nvSpPr>
          <p:cNvPr id="14" name="Блок-схема: узел 13"/>
          <p:cNvSpPr/>
          <p:nvPr/>
        </p:nvSpPr>
        <p:spPr>
          <a:xfrm>
            <a:off x="5455626" y="4303314"/>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2024 год</a:t>
            </a:r>
          </a:p>
        </p:txBody>
      </p:sp>
      <p:sp>
        <p:nvSpPr>
          <p:cNvPr id="13" name="Блок-схема: узел 12"/>
          <p:cNvSpPr/>
          <p:nvPr/>
        </p:nvSpPr>
        <p:spPr>
          <a:xfrm>
            <a:off x="7187585" y="4303522"/>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2025год</a:t>
            </a:r>
          </a:p>
        </p:txBody>
      </p:sp>
      <p:graphicFrame>
        <p:nvGraphicFramePr>
          <p:cNvPr id="22" name="Таблица 21"/>
          <p:cNvGraphicFramePr>
            <a:graphicFrameLocks noGrp="1"/>
          </p:cNvGraphicFramePr>
          <p:nvPr>
            <p:extLst>
              <p:ext uri="{D42A27DB-BD31-4B8C-83A1-F6EECF244321}">
                <p14:modId xmlns:p14="http://schemas.microsoft.com/office/powerpoint/2010/main" val="4188995234"/>
              </p:ext>
            </p:extLst>
          </p:nvPr>
        </p:nvGraphicFramePr>
        <p:xfrm>
          <a:off x="292100" y="5516563"/>
          <a:ext cx="8601075" cy="1200150"/>
        </p:xfrm>
        <a:graphic>
          <a:graphicData uri="http://schemas.openxmlformats.org/drawingml/2006/table">
            <a:tbl>
              <a:tblPr firstRow="1" bandRow="1">
                <a:tableStyleId>{5C22544A-7EE6-4342-B048-85BDC9FD1C3A}</a:tableStyleId>
              </a:tblPr>
              <a:tblGrid>
                <a:gridCol w="3715666">
                  <a:extLst>
                    <a:ext uri="{9D8B030D-6E8A-4147-A177-3AD203B41FA5}">
                      <a16:colId xmlns:a16="http://schemas.microsoft.com/office/drawing/2014/main" val="20000"/>
                    </a:ext>
                  </a:extLst>
                </a:gridCol>
                <a:gridCol w="1730958">
                  <a:extLst>
                    <a:ext uri="{9D8B030D-6E8A-4147-A177-3AD203B41FA5}">
                      <a16:colId xmlns:a16="http://schemas.microsoft.com/office/drawing/2014/main" val="20001"/>
                    </a:ext>
                  </a:extLst>
                </a:gridCol>
                <a:gridCol w="1612167">
                  <a:extLst>
                    <a:ext uri="{9D8B030D-6E8A-4147-A177-3AD203B41FA5}">
                      <a16:colId xmlns:a16="http://schemas.microsoft.com/office/drawing/2014/main" val="20002"/>
                    </a:ext>
                  </a:extLst>
                </a:gridCol>
                <a:gridCol w="1542284">
                  <a:extLst>
                    <a:ext uri="{9D8B030D-6E8A-4147-A177-3AD203B41FA5}">
                      <a16:colId xmlns:a16="http://schemas.microsoft.com/office/drawing/2014/main" val="20003"/>
                    </a:ext>
                  </a:extLst>
                </a:gridCol>
              </a:tblGrid>
              <a:tr h="404512">
                <a:tc>
                  <a:txBody>
                    <a:bodyPr/>
                    <a:lstStyle/>
                    <a:p>
                      <a:r>
                        <a:rPr lang="ru-RU" sz="1000" b="0" i="1" dirty="0">
                          <a:solidFill>
                            <a:schemeClr val="tx1">
                              <a:lumMod val="85000"/>
                              <a:lumOff val="15000"/>
                            </a:schemeClr>
                          </a:solidFill>
                          <a:latin typeface="Times New Roman" pitchFamily="18" charset="0"/>
                          <a:cs typeface="Times New Roman" pitchFamily="18" charset="0"/>
                        </a:rPr>
                        <a:t>Профилактика правонарушений,</a:t>
                      </a:r>
                      <a:r>
                        <a:rPr lang="ru-RU" sz="1000" b="0" i="1" baseline="0" dirty="0">
                          <a:solidFill>
                            <a:schemeClr val="tx1">
                              <a:lumMod val="85000"/>
                              <a:lumOff val="15000"/>
                            </a:schemeClr>
                          </a:solidFill>
                          <a:latin typeface="Times New Roman" pitchFamily="18" charset="0"/>
                          <a:cs typeface="Times New Roman" pitchFamily="18" charset="0"/>
                        </a:rPr>
                        <a:t> преступлений и повышение безопасности дорожного движения в Соболевском районе </a:t>
                      </a:r>
                      <a:endParaRPr lang="ru-RU" sz="1000" b="0" i="1" dirty="0">
                        <a:solidFill>
                          <a:schemeClr val="tx1">
                            <a:lumMod val="85000"/>
                            <a:lumOff val="15000"/>
                          </a:schemeClr>
                        </a:solidFill>
                        <a:latin typeface="Times New Roman" pitchFamily="18" charset="0"/>
                        <a:cs typeface="Times New Roman" pitchFamily="18" charset="0"/>
                      </a:endParaRPr>
                    </a:p>
                  </a:txBody>
                  <a:tcPr marL="84402" marR="84402">
                    <a:solidFill>
                      <a:schemeClr val="bg2"/>
                    </a:solidFill>
                  </a:tcPr>
                </a:tc>
                <a:tc>
                  <a:txBody>
                    <a:bodyPr/>
                    <a:lstStyle/>
                    <a:p>
                      <a:pPr algn="ctr"/>
                      <a:r>
                        <a:rPr lang="ru-RU" sz="1000" b="0" dirty="0">
                          <a:solidFill>
                            <a:schemeClr val="tx1">
                              <a:lumMod val="85000"/>
                              <a:lumOff val="15000"/>
                            </a:schemeClr>
                          </a:solidFill>
                        </a:rPr>
                        <a:t>1 331,4</a:t>
                      </a:r>
                    </a:p>
                  </a:txBody>
                  <a:tcPr marL="84402" marR="84402">
                    <a:solidFill>
                      <a:schemeClr val="bg2"/>
                    </a:solidFill>
                  </a:tcPr>
                </a:tc>
                <a:tc>
                  <a:txBody>
                    <a:bodyPr/>
                    <a:lstStyle/>
                    <a:p>
                      <a:pPr algn="ctr"/>
                      <a:r>
                        <a:rPr lang="ru-RU" sz="1000" b="0" dirty="0">
                          <a:solidFill>
                            <a:schemeClr val="tx1">
                              <a:lumMod val="85000"/>
                              <a:lumOff val="15000"/>
                            </a:schemeClr>
                          </a:solidFill>
                        </a:rPr>
                        <a:t>1 569,4</a:t>
                      </a:r>
                    </a:p>
                  </a:txBody>
                  <a:tcPr marL="84402" marR="84402">
                    <a:solidFill>
                      <a:schemeClr val="bg2"/>
                    </a:solidFill>
                  </a:tcPr>
                </a:tc>
                <a:tc>
                  <a:txBody>
                    <a:bodyPr/>
                    <a:lstStyle/>
                    <a:p>
                      <a:pPr algn="ctr"/>
                      <a:r>
                        <a:rPr lang="ru-RU" sz="1000" b="0" dirty="0">
                          <a:solidFill>
                            <a:schemeClr val="tx1">
                              <a:lumMod val="85000"/>
                              <a:lumOff val="15000"/>
                            </a:schemeClr>
                          </a:solidFill>
                        </a:rPr>
                        <a:t>1 569,4</a:t>
                      </a:r>
                    </a:p>
                  </a:txBody>
                  <a:tcPr marL="84402" marR="84402">
                    <a:solidFill>
                      <a:schemeClr val="bg2"/>
                    </a:solidFill>
                  </a:tcPr>
                </a:tc>
                <a:extLst>
                  <a:ext uri="{0D108BD9-81ED-4DB2-BD59-A6C34878D82A}">
                    <a16:rowId xmlns:a16="http://schemas.microsoft.com/office/drawing/2014/main" val="10000"/>
                  </a:ext>
                </a:extLst>
              </a:tr>
              <a:tr h="397819">
                <a:tc>
                  <a:txBody>
                    <a:bodyPr/>
                    <a:lstStyle/>
                    <a:p>
                      <a:r>
                        <a:rPr lang="ru-RU" sz="1000" i="1" dirty="0">
                          <a:solidFill>
                            <a:schemeClr val="tx1">
                              <a:lumMod val="85000"/>
                              <a:lumOff val="15000"/>
                            </a:schemeClr>
                          </a:solidFill>
                          <a:latin typeface="Times New Roman" pitchFamily="18" charset="0"/>
                          <a:cs typeface="Times New Roman" pitchFamily="18" charset="0"/>
                        </a:rPr>
                        <a:t>Профилактика терроризма и экстремизма в Соболевском муниципальном районе Камчатского края</a:t>
                      </a:r>
                    </a:p>
                  </a:txBody>
                  <a:tcPr marL="84402" marR="84402"/>
                </a:tc>
                <a:tc>
                  <a:txBody>
                    <a:bodyPr/>
                    <a:lstStyle/>
                    <a:p>
                      <a:pPr algn="ctr"/>
                      <a:r>
                        <a:rPr lang="ru-RU" sz="1000" dirty="0">
                          <a:solidFill>
                            <a:schemeClr val="tx1">
                              <a:lumMod val="85000"/>
                              <a:lumOff val="15000"/>
                            </a:schemeClr>
                          </a:solidFill>
                        </a:rPr>
                        <a:t>12 810,229</a:t>
                      </a:r>
                    </a:p>
                  </a:txBody>
                  <a:tcPr marL="84402" marR="84402"/>
                </a:tc>
                <a:tc>
                  <a:txBody>
                    <a:bodyPr/>
                    <a:lstStyle/>
                    <a:p>
                      <a:pPr algn="ctr"/>
                      <a:r>
                        <a:rPr lang="ru-RU" sz="1000" dirty="0">
                          <a:solidFill>
                            <a:schemeClr val="tx1">
                              <a:lumMod val="85000"/>
                              <a:lumOff val="15000"/>
                            </a:schemeClr>
                          </a:solidFill>
                        </a:rPr>
                        <a:t>10 470,976</a:t>
                      </a:r>
                    </a:p>
                  </a:txBody>
                  <a:tcPr marL="84402" marR="84402"/>
                </a:tc>
                <a:tc>
                  <a:txBody>
                    <a:bodyPr/>
                    <a:lstStyle/>
                    <a:p>
                      <a:pPr algn="ctr"/>
                      <a:r>
                        <a:rPr lang="ru-RU" sz="1000" dirty="0">
                          <a:solidFill>
                            <a:schemeClr val="tx1">
                              <a:lumMod val="85000"/>
                              <a:lumOff val="15000"/>
                            </a:schemeClr>
                          </a:solidFill>
                        </a:rPr>
                        <a:t>10 475,576</a:t>
                      </a:r>
                    </a:p>
                  </a:txBody>
                  <a:tcPr marL="84402" marR="84402"/>
                </a:tc>
                <a:extLst>
                  <a:ext uri="{0D108BD9-81ED-4DB2-BD59-A6C34878D82A}">
                    <a16:rowId xmlns:a16="http://schemas.microsoft.com/office/drawing/2014/main" val="10001"/>
                  </a:ext>
                </a:extLst>
              </a:tr>
              <a:tr h="397819">
                <a:tc>
                  <a:txBody>
                    <a:bodyPr/>
                    <a:lstStyle/>
                    <a:p>
                      <a:r>
                        <a:rPr lang="ru-RU" sz="1000" i="1" dirty="0">
                          <a:solidFill>
                            <a:schemeClr val="tx1">
                              <a:lumMod val="85000"/>
                              <a:lumOff val="15000"/>
                            </a:schemeClr>
                          </a:solidFill>
                          <a:latin typeface="Times New Roman" pitchFamily="18" charset="0"/>
                          <a:cs typeface="Times New Roman" pitchFamily="18" charset="0"/>
                        </a:rPr>
                        <a:t>Профилактика наркомании и алкоголизма в Соболевском муниципальном районе Камчатского края</a:t>
                      </a:r>
                    </a:p>
                  </a:txBody>
                  <a:tcPr marL="84402" marR="84402"/>
                </a:tc>
                <a:tc>
                  <a:txBody>
                    <a:bodyPr/>
                    <a:lstStyle/>
                    <a:p>
                      <a:pPr algn="ctr"/>
                      <a:r>
                        <a:rPr lang="ru-RU" sz="1000" dirty="0">
                          <a:solidFill>
                            <a:schemeClr val="tx1">
                              <a:lumMod val="85000"/>
                              <a:lumOff val="15000"/>
                            </a:schemeClr>
                          </a:solidFill>
                        </a:rPr>
                        <a:t>24,0</a:t>
                      </a:r>
                    </a:p>
                  </a:txBody>
                  <a:tcPr marL="84402" marR="84402"/>
                </a:tc>
                <a:tc>
                  <a:txBody>
                    <a:bodyPr/>
                    <a:lstStyle/>
                    <a:p>
                      <a:pPr algn="ctr"/>
                      <a:r>
                        <a:rPr lang="ru-RU" sz="1000" dirty="0">
                          <a:solidFill>
                            <a:schemeClr val="tx1">
                              <a:lumMod val="85000"/>
                              <a:lumOff val="15000"/>
                            </a:schemeClr>
                          </a:solidFill>
                        </a:rPr>
                        <a:t>24,0</a:t>
                      </a:r>
                    </a:p>
                  </a:txBody>
                  <a:tcPr marL="84402" marR="84402"/>
                </a:tc>
                <a:tc>
                  <a:txBody>
                    <a:bodyPr/>
                    <a:lstStyle/>
                    <a:p>
                      <a:pPr algn="ctr"/>
                      <a:r>
                        <a:rPr lang="ru-RU" sz="1000" dirty="0">
                          <a:solidFill>
                            <a:schemeClr val="tx1">
                              <a:lumMod val="85000"/>
                              <a:lumOff val="15000"/>
                            </a:schemeClr>
                          </a:solidFill>
                        </a:rPr>
                        <a:t>24,0</a:t>
                      </a:r>
                    </a:p>
                  </a:txBody>
                  <a:tcPr marL="84402" marR="84402"/>
                </a:tc>
                <a:extLst>
                  <a:ext uri="{0D108BD9-81ED-4DB2-BD59-A6C34878D82A}">
                    <a16:rowId xmlns:a16="http://schemas.microsoft.com/office/drawing/2014/main" val="10002"/>
                  </a:ext>
                </a:extLst>
              </a:tr>
            </a:tbl>
          </a:graphicData>
        </a:graphic>
      </p:graphicFrame>
      <p:graphicFrame>
        <p:nvGraphicFramePr>
          <p:cNvPr id="23" name="Таблица 22"/>
          <p:cNvGraphicFramePr>
            <a:graphicFrameLocks noGrp="1"/>
          </p:cNvGraphicFramePr>
          <p:nvPr/>
        </p:nvGraphicFramePr>
        <p:xfrm>
          <a:off x="292100" y="5300663"/>
          <a:ext cx="8601075" cy="238125"/>
        </p:xfrm>
        <a:graphic>
          <a:graphicData uri="http://schemas.openxmlformats.org/drawingml/2006/table">
            <a:tbl>
              <a:tblPr firstRow="1" bandRow="1">
                <a:tableStyleId>{3B4B98B0-60AC-42C2-AFA5-B58CD77FA1E5}</a:tableStyleId>
              </a:tblPr>
              <a:tblGrid>
                <a:gridCol w="8601075">
                  <a:extLst>
                    <a:ext uri="{9D8B030D-6E8A-4147-A177-3AD203B41FA5}">
                      <a16:colId xmlns:a16="http://schemas.microsoft.com/office/drawing/2014/main" val="20000"/>
                    </a:ext>
                  </a:extLst>
                </a:gridCol>
              </a:tblGrid>
              <a:tr h="238125">
                <a:tc>
                  <a:txBody>
                    <a:bodyPr/>
                    <a:lstStyle/>
                    <a:p>
                      <a:r>
                        <a:rPr lang="ru-RU" sz="900" dirty="0"/>
                        <a:t>в том числе по подпрограммам:</a:t>
                      </a:r>
                    </a:p>
                  </a:txBody>
                  <a:tcPr marL="84406" marR="84406">
                    <a:lnL>
                      <a:noFill/>
                    </a:lnL>
                    <a:lnR>
                      <a:noFill/>
                    </a:lnR>
                    <a:lnT w="12700" cmpd="sng">
                      <a:noFill/>
                    </a:lnT>
                    <a:lnB w="12700" cmpd="sng">
                      <a:noFill/>
                    </a:lnB>
                    <a:lnTlToBr w="12700" cmpd="sng">
                      <a:noFill/>
                      <a:prstDash val="solid"/>
                    </a:lnTlToBr>
                    <a:lnBlToTr w="12700" cmpd="sng">
                      <a:noFill/>
                      <a:prstDash val="solid"/>
                    </a:lnBlToTr>
                    <a:solidFill>
                      <a:srgbClr val="769E86"/>
                    </a:solidFill>
                  </a:tcPr>
                </a:tc>
                <a:extLst>
                  <a:ext uri="{0D108BD9-81ED-4DB2-BD59-A6C34878D82A}">
                    <a16:rowId xmlns:a16="http://schemas.microsoft.com/office/drawing/2014/main" val="10000"/>
                  </a:ext>
                </a:extLst>
              </a:tr>
            </a:tbl>
          </a:graphicData>
        </a:graphic>
      </p:graphicFrame>
      <p:sp>
        <p:nvSpPr>
          <p:cNvPr id="40030" name="TextBox 23"/>
          <p:cNvSpPr txBox="1">
            <a:spLocks noChangeArrowheads="1"/>
          </p:cNvSpPr>
          <p:nvPr/>
        </p:nvSpPr>
        <p:spPr bwMode="auto">
          <a:xfrm>
            <a:off x="7874000" y="595313"/>
            <a:ext cx="812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100">
                <a:solidFill>
                  <a:srgbClr val="000000"/>
                </a:solidFill>
                <a:latin typeface="Verdana" pitchFamily="34" charset="0"/>
              </a:rPr>
              <a:t>тыс.руб.</a:t>
            </a:r>
          </a:p>
        </p:txBody>
      </p:sp>
      <p:sp>
        <p:nvSpPr>
          <p:cNvPr id="25" name="Заголовок 1"/>
          <p:cNvSpPr txBox="1">
            <a:spLocks/>
          </p:cNvSpPr>
          <p:nvPr/>
        </p:nvSpPr>
        <p:spPr>
          <a:xfrm>
            <a:off x="291400" y="3557588"/>
            <a:ext cx="8673088"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«Профилактика правонарушений, терроризма, экстремизма, наркомании и алкоголизма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121433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Картинки по запросу картинки культу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4721622"/>
            <a:ext cx="3015878" cy="17317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Картинки по запросу картинки, расходов на защита насел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714142"/>
            <a:ext cx="3015878" cy="1356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107504" y="194119"/>
            <a:ext cx="8856984"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района «Защита населения, территорий от чрезвычайных ситуаций, обеспечение пожарной безопасности, развитие гражданской обороны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Скругленный прямоугольник 11"/>
          <p:cNvSpPr/>
          <p:nvPr/>
        </p:nvSpPr>
        <p:spPr>
          <a:xfrm>
            <a:off x="5794124" y="5574908"/>
            <a:ext cx="1125415" cy="5139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44 213,601</a:t>
            </a:r>
          </a:p>
        </p:txBody>
      </p:sp>
      <p:sp>
        <p:nvSpPr>
          <p:cNvPr id="13" name="Скругленный прямоугольник 12"/>
          <p:cNvSpPr/>
          <p:nvPr/>
        </p:nvSpPr>
        <p:spPr>
          <a:xfrm>
            <a:off x="7614135" y="5574908"/>
            <a:ext cx="1125415" cy="5139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44 377,717</a:t>
            </a:r>
          </a:p>
        </p:txBody>
      </p:sp>
      <p:sp>
        <p:nvSpPr>
          <p:cNvPr id="14" name="Скругленный прямоугольник 13"/>
          <p:cNvSpPr/>
          <p:nvPr/>
        </p:nvSpPr>
        <p:spPr>
          <a:xfrm>
            <a:off x="3894991" y="5574905"/>
            <a:ext cx="1125415" cy="513950"/>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44 701,38048</a:t>
            </a:r>
          </a:p>
        </p:txBody>
      </p:sp>
      <p:sp>
        <p:nvSpPr>
          <p:cNvPr id="15" name="Скругленный прямоугольник 14"/>
          <p:cNvSpPr/>
          <p:nvPr/>
        </p:nvSpPr>
        <p:spPr>
          <a:xfrm>
            <a:off x="7614135" y="1425616"/>
            <a:ext cx="1125415" cy="51792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8 681,268</a:t>
            </a:r>
          </a:p>
        </p:txBody>
      </p:sp>
      <p:sp>
        <p:nvSpPr>
          <p:cNvPr id="16" name="Скругленный прямоугольник 15"/>
          <p:cNvSpPr/>
          <p:nvPr/>
        </p:nvSpPr>
        <p:spPr>
          <a:xfrm>
            <a:off x="5868144" y="1425616"/>
            <a:ext cx="1125415" cy="5179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8 510,168</a:t>
            </a:r>
          </a:p>
        </p:txBody>
      </p:sp>
      <p:sp>
        <p:nvSpPr>
          <p:cNvPr id="17" name="Скругленный прямоугольник 16"/>
          <p:cNvSpPr/>
          <p:nvPr/>
        </p:nvSpPr>
        <p:spPr>
          <a:xfrm>
            <a:off x="4063908" y="1429588"/>
            <a:ext cx="1125415" cy="5139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10 126,616</a:t>
            </a:r>
          </a:p>
        </p:txBody>
      </p:sp>
      <p:graphicFrame>
        <p:nvGraphicFramePr>
          <p:cNvPr id="18" name="Таблица 17"/>
          <p:cNvGraphicFramePr>
            <a:graphicFrameLocks noGrp="1"/>
          </p:cNvGraphicFramePr>
          <p:nvPr/>
        </p:nvGraphicFramePr>
        <p:xfrm>
          <a:off x="371475" y="2070100"/>
          <a:ext cx="8510588" cy="269875"/>
        </p:xfrm>
        <a:graphic>
          <a:graphicData uri="http://schemas.openxmlformats.org/drawingml/2006/table">
            <a:tbl>
              <a:tblPr firstRow="1" bandRow="1">
                <a:tableStyleId>{3B4B98B0-60AC-42C2-AFA5-B58CD77FA1E5}</a:tableStyleId>
              </a:tblPr>
              <a:tblGrid>
                <a:gridCol w="8510588">
                  <a:extLst>
                    <a:ext uri="{9D8B030D-6E8A-4147-A177-3AD203B41FA5}">
                      <a16:colId xmlns:a16="http://schemas.microsoft.com/office/drawing/2014/main" val="20000"/>
                    </a:ext>
                  </a:extLst>
                </a:gridCol>
              </a:tblGrid>
              <a:tr h="269875">
                <a:tc>
                  <a:txBody>
                    <a:bodyPr/>
                    <a:lstStyle/>
                    <a:p>
                      <a:r>
                        <a:rPr lang="ru-RU" sz="900" dirty="0"/>
                        <a:t>в том числе по подпрограммам:</a:t>
                      </a:r>
                    </a:p>
                  </a:txBody>
                  <a:tcPr marL="84402" marR="84402" marT="45755" marB="45755">
                    <a:lnL>
                      <a:noFill/>
                    </a:lnL>
                    <a:lnR>
                      <a:noFill/>
                    </a:lnR>
                    <a:lnT w="12700" cmpd="sng">
                      <a:noFill/>
                    </a:lnT>
                    <a:lnB w="12700" cmpd="sng">
                      <a:noFill/>
                    </a:lnB>
                    <a:lnTlToBr w="12700" cmpd="sng">
                      <a:noFill/>
                      <a:prstDash val="solid"/>
                    </a:lnTlToBr>
                    <a:lnBlToTr w="12700" cmpd="sng">
                      <a:noFill/>
                      <a:prstDash val="solid"/>
                    </a:lnBlToTr>
                    <a:solidFill>
                      <a:srgbClr val="769E86"/>
                    </a:solidFill>
                  </a:tcPr>
                </a:tc>
                <a:extLst>
                  <a:ext uri="{0D108BD9-81ED-4DB2-BD59-A6C34878D82A}">
                    <a16:rowId xmlns:a16="http://schemas.microsoft.com/office/drawing/2014/main" val="10000"/>
                  </a:ext>
                </a:extLst>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val="3359402173"/>
              </p:ext>
            </p:extLst>
          </p:nvPr>
        </p:nvGraphicFramePr>
        <p:xfrm>
          <a:off x="366713" y="2349500"/>
          <a:ext cx="8520112" cy="1685924"/>
        </p:xfrm>
        <a:graphic>
          <a:graphicData uri="http://schemas.openxmlformats.org/drawingml/2006/table">
            <a:tbl>
              <a:tblPr firstRow="1" bandRow="1">
                <a:tableStyleId>{5C22544A-7EE6-4342-B048-85BDC9FD1C3A}</a:tableStyleId>
              </a:tblPr>
              <a:tblGrid>
                <a:gridCol w="3671742">
                  <a:extLst>
                    <a:ext uri="{9D8B030D-6E8A-4147-A177-3AD203B41FA5}">
                      <a16:colId xmlns:a16="http://schemas.microsoft.com/office/drawing/2014/main" val="20000"/>
                    </a:ext>
                  </a:extLst>
                </a:gridCol>
                <a:gridCol w="1702353">
                  <a:extLst>
                    <a:ext uri="{9D8B030D-6E8A-4147-A177-3AD203B41FA5}">
                      <a16:colId xmlns:a16="http://schemas.microsoft.com/office/drawing/2014/main" val="20001"/>
                    </a:ext>
                  </a:extLst>
                </a:gridCol>
                <a:gridCol w="1585526">
                  <a:extLst>
                    <a:ext uri="{9D8B030D-6E8A-4147-A177-3AD203B41FA5}">
                      <a16:colId xmlns:a16="http://schemas.microsoft.com/office/drawing/2014/main" val="20002"/>
                    </a:ext>
                  </a:extLst>
                </a:gridCol>
                <a:gridCol w="1560491">
                  <a:extLst>
                    <a:ext uri="{9D8B030D-6E8A-4147-A177-3AD203B41FA5}">
                      <a16:colId xmlns:a16="http://schemas.microsoft.com/office/drawing/2014/main" val="20003"/>
                    </a:ext>
                  </a:extLst>
                </a:gridCol>
              </a:tblGrid>
              <a:tr h="619319">
                <a:tc>
                  <a:txBody>
                    <a:bodyPr/>
                    <a:lstStyle/>
                    <a:p>
                      <a:r>
                        <a:rPr lang="ru-RU" sz="1000" b="0" i="1" dirty="0">
                          <a:solidFill>
                            <a:schemeClr val="tx1">
                              <a:lumMod val="85000"/>
                              <a:lumOff val="15000"/>
                            </a:schemeClr>
                          </a:solidFill>
                          <a:latin typeface="Times New Roman" pitchFamily="18" charset="0"/>
                          <a:cs typeface="Times New Roman" pitchFamily="18" charset="0"/>
                        </a:rPr>
                        <a:t>Снижение рисков и смягчение последствий чрезвычайных ситуаций природного и техногенного</a:t>
                      </a:r>
                      <a:r>
                        <a:rPr lang="ru-RU" sz="1000" b="0" i="1" baseline="0" dirty="0">
                          <a:solidFill>
                            <a:schemeClr val="tx1">
                              <a:lumMod val="85000"/>
                              <a:lumOff val="15000"/>
                            </a:schemeClr>
                          </a:solidFill>
                          <a:latin typeface="Times New Roman" pitchFamily="18" charset="0"/>
                          <a:cs typeface="Times New Roman" pitchFamily="18" charset="0"/>
                        </a:rPr>
                        <a:t> характера в Соболевском муниципальном районе </a:t>
                      </a:r>
                      <a:endParaRPr lang="ru-RU" sz="1000" b="0" i="1" dirty="0">
                        <a:solidFill>
                          <a:schemeClr val="tx1">
                            <a:lumMod val="85000"/>
                            <a:lumOff val="15000"/>
                          </a:schemeClr>
                        </a:solidFill>
                        <a:latin typeface="Times New Roman" pitchFamily="18" charset="0"/>
                        <a:cs typeface="Times New Roman" pitchFamily="18" charset="0"/>
                      </a:endParaRPr>
                    </a:p>
                  </a:txBody>
                  <a:tcPr marL="84410" marR="84410">
                    <a:solidFill>
                      <a:schemeClr val="bg2"/>
                    </a:solidFill>
                  </a:tcPr>
                </a:tc>
                <a:tc>
                  <a:txBody>
                    <a:bodyPr/>
                    <a:lstStyle/>
                    <a:p>
                      <a:pPr algn="ctr"/>
                      <a:r>
                        <a:rPr lang="ru-RU" sz="1000" b="0" dirty="0">
                          <a:solidFill>
                            <a:schemeClr val="tx1">
                              <a:lumMod val="85000"/>
                              <a:lumOff val="15000"/>
                            </a:schemeClr>
                          </a:solidFill>
                        </a:rPr>
                        <a:t>4 813,308</a:t>
                      </a:r>
                    </a:p>
                  </a:txBody>
                  <a:tcPr marL="84410" marR="84410">
                    <a:solidFill>
                      <a:schemeClr val="bg2"/>
                    </a:solidFill>
                  </a:tcPr>
                </a:tc>
                <a:tc>
                  <a:txBody>
                    <a:bodyPr/>
                    <a:lstStyle/>
                    <a:p>
                      <a:pPr algn="ctr"/>
                      <a:r>
                        <a:rPr lang="ru-RU" sz="1000" b="0" dirty="0">
                          <a:solidFill>
                            <a:schemeClr val="tx1">
                              <a:lumMod val="85000"/>
                              <a:lumOff val="15000"/>
                            </a:schemeClr>
                          </a:solidFill>
                        </a:rPr>
                        <a:t>4 810,908</a:t>
                      </a:r>
                    </a:p>
                  </a:txBody>
                  <a:tcPr marL="84410" marR="84410">
                    <a:solidFill>
                      <a:schemeClr val="bg2"/>
                    </a:solidFill>
                  </a:tcPr>
                </a:tc>
                <a:tc>
                  <a:txBody>
                    <a:bodyPr/>
                    <a:lstStyle/>
                    <a:p>
                      <a:pPr algn="ctr"/>
                      <a:r>
                        <a:rPr lang="ru-RU" sz="1000" b="0" dirty="0">
                          <a:solidFill>
                            <a:schemeClr val="tx1">
                              <a:lumMod val="85000"/>
                              <a:lumOff val="15000"/>
                            </a:schemeClr>
                          </a:solidFill>
                        </a:rPr>
                        <a:t>5 185,908</a:t>
                      </a:r>
                    </a:p>
                  </a:txBody>
                  <a:tcPr marL="84410" marR="84410">
                    <a:solidFill>
                      <a:schemeClr val="bg2"/>
                    </a:solidFill>
                  </a:tcPr>
                </a:tc>
                <a:extLst>
                  <a:ext uri="{0D108BD9-81ED-4DB2-BD59-A6C34878D82A}">
                    <a16:rowId xmlns:a16="http://schemas.microsoft.com/office/drawing/2014/main" val="10000"/>
                  </a:ext>
                </a:extLst>
              </a:tr>
              <a:tr h="447286">
                <a:tc>
                  <a:txBody>
                    <a:bodyPr/>
                    <a:lstStyle/>
                    <a:p>
                      <a:r>
                        <a:rPr lang="ru-RU" sz="1000" i="1" dirty="0">
                          <a:solidFill>
                            <a:schemeClr val="tx1">
                              <a:lumMod val="85000"/>
                              <a:lumOff val="15000"/>
                            </a:schemeClr>
                          </a:solidFill>
                          <a:latin typeface="Times New Roman" pitchFamily="18" charset="0"/>
                          <a:cs typeface="Times New Roman" pitchFamily="18" charset="0"/>
                        </a:rPr>
                        <a:t>Обеспечение пожарной безопасности в Соболевском муниципальном районе</a:t>
                      </a:r>
                    </a:p>
                  </a:txBody>
                  <a:tcPr marL="84410" marR="84410"/>
                </a:tc>
                <a:tc>
                  <a:txBody>
                    <a:bodyPr/>
                    <a:lstStyle/>
                    <a:p>
                      <a:pPr algn="ctr"/>
                      <a:r>
                        <a:rPr lang="ru-RU" sz="1000" dirty="0">
                          <a:solidFill>
                            <a:schemeClr val="tx1">
                              <a:lumMod val="85000"/>
                              <a:lumOff val="15000"/>
                            </a:schemeClr>
                          </a:solidFill>
                        </a:rPr>
                        <a:t>4 953,308</a:t>
                      </a:r>
                    </a:p>
                  </a:txBody>
                  <a:tcPr marL="84410" marR="84410"/>
                </a:tc>
                <a:tc>
                  <a:txBody>
                    <a:bodyPr/>
                    <a:lstStyle/>
                    <a:p>
                      <a:pPr algn="ctr"/>
                      <a:r>
                        <a:rPr lang="ru-RU" sz="1000" dirty="0">
                          <a:solidFill>
                            <a:schemeClr val="tx1">
                              <a:lumMod val="85000"/>
                              <a:lumOff val="15000"/>
                            </a:schemeClr>
                          </a:solidFill>
                        </a:rPr>
                        <a:t>1 629,260</a:t>
                      </a:r>
                    </a:p>
                  </a:txBody>
                  <a:tcPr marL="84410" marR="84410"/>
                </a:tc>
                <a:tc>
                  <a:txBody>
                    <a:bodyPr/>
                    <a:lstStyle/>
                    <a:p>
                      <a:pPr algn="ctr"/>
                      <a:r>
                        <a:rPr lang="ru-RU" sz="1000" dirty="0">
                          <a:solidFill>
                            <a:schemeClr val="tx1">
                              <a:lumMod val="85000"/>
                              <a:lumOff val="15000"/>
                            </a:schemeClr>
                          </a:solidFill>
                        </a:rPr>
                        <a:t>1 425,360</a:t>
                      </a:r>
                    </a:p>
                  </a:txBody>
                  <a:tcPr marL="84410" marR="84410"/>
                </a:tc>
                <a:extLst>
                  <a:ext uri="{0D108BD9-81ED-4DB2-BD59-A6C34878D82A}">
                    <a16:rowId xmlns:a16="http://schemas.microsoft.com/office/drawing/2014/main" val="10001"/>
                  </a:ext>
                </a:extLst>
              </a:tr>
              <a:tr h="619319">
                <a:tc>
                  <a:txBody>
                    <a:bodyPr/>
                    <a:lstStyle/>
                    <a:p>
                      <a:r>
                        <a:rPr lang="ru-RU" sz="1000" i="1" dirty="0">
                          <a:solidFill>
                            <a:schemeClr val="tx1">
                              <a:lumMod val="85000"/>
                              <a:lumOff val="15000"/>
                            </a:schemeClr>
                          </a:solidFill>
                          <a:latin typeface="Times New Roman" pitchFamily="18" charset="0"/>
                          <a:cs typeface="Times New Roman" pitchFamily="18" charset="0"/>
                        </a:rPr>
                        <a:t>Развитие гражданской обороны и обеспечение радиационной, химической и биологической безопасности в Соболевском муниципальном районе</a:t>
                      </a:r>
                    </a:p>
                  </a:txBody>
                  <a:tcPr marL="84410" marR="84410"/>
                </a:tc>
                <a:tc>
                  <a:txBody>
                    <a:bodyPr/>
                    <a:lstStyle/>
                    <a:p>
                      <a:pPr algn="ctr"/>
                      <a:endParaRPr lang="ru-RU" sz="1000" dirty="0">
                        <a:solidFill>
                          <a:schemeClr val="tx1">
                            <a:lumMod val="85000"/>
                            <a:lumOff val="15000"/>
                          </a:schemeClr>
                        </a:solidFill>
                      </a:endParaRPr>
                    </a:p>
                    <a:p>
                      <a:pPr algn="ctr"/>
                      <a:r>
                        <a:rPr lang="ru-RU" sz="1000" dirty="0">
                          <a:solidFill>
                            <a:schemeClr val="tx1">
                              <a:lumMod val="85000"/>
                              <a:lumOff val="15000"/>
                            </a:schemeClr>
                          </a:solidFill>
                        </a:rPr>
                        <a:t>360,0</a:t>
                      </a:r>
                    </a:p>
                  </a:txBody>
                  <a:tcPr marL="84410" marR="84410"/>
                </a:tc>
                <a:tc>
                  <a:txBody>
                    <a:bodyPr/>
                    <a:lstStyle/>
                    <a:p>
                      <a:pPr algn="ctr"/>
                      <a:endParaRPr lang="ru-RU" sz="1000" dirty="0">
                        <a:solidFill>
                          <a:schemeClr val="tx1">
                            <a:lumMod val="85000"/>
                            <a:lumOff val="15000"/>
                          </a:schemeClr>
                        </a:solidFill>
                      </a:endParaRPr>
                    </a:p>
                    <a:p>
                      <a:pPr algn="ctr"/>
                      <a:r>
                        <a:rPr lang="ru-RU" sz="1000" dirty="0">
                          <a:solidFill>
                            <a:schemeClr val="tx1">
                              <a:lumMod val="85000"/>
                              <a:lumOff val="15000"/>
                            </a:schemeClr>
                          </a:solidFill>
                        </a:rPr>
                        <a:t>2 070,0</a:t>
                      </a:r>
                    </a:p>
                  </a:txBody>
                  <a:tcPr marL="84410" marR="84410"/>
                </a:tc>
                <a:tc>
                  <a:txBody>
                    <a:bodyPr/>
                    <a:lstStyle/>
                    <a:p>
                      <a:pPr algn="ctr"/>
                      <a:endParaRPr lang="ru-RU" sz="1000" dirty="0">
                        <a:solidFill>
                          <a:schemeClr val="tx1">
                            <a:lumMod val="85000"/>
                            <a:lumOff val="15000"/>
                          </a:schemeClr>
                        </a:solidFill>
                      </a:endParaRPr>
                    </a:p>
                    <a:p>
                      <a:pPr algn="ctr"/>
                      <a:r>
                        <a:rPr lang="ru-RU" sz="1000" dirty="0">
                          <a:solidFill>
                            <a:schemeClr val="tx1">
                              <a:lumMod val="85000"/>
                              <a:lumOff val="15000"/>
                            </a:schemeClr>
                          </a:solidFill>
                        </a:rPr>
                        <a:t>2 070,0</a:t>
                      </a:r>
                    </a:p>
                  </a:txBody>
                  <a:tcPr marL="84410" marR="84410"/>
                </a:tc>
                <a:extLst>
                  <a:ext uri="{0D108BD9-81ED-4DB2-BD59-A6C34878D82A}">
                    <a16:rowId xmlns:a16="http://schemas.microsoft.com/office/drawing/2014/main" val="10002"/>
                  </a:ext>
                </a:extLst>
              </a:tr>
            </a:tbl>
          </a:graphicData>
        </a:graphic>
      </p:graphicFrame>
      <p:sp>
        <p:nvSpPr>
          <p:cNvPr id="11" name="Блок-схема: узел 10"/>
          <p:cNvSpPr/>
          <p:nvPr/>
        </p:nvSpPr>
        <p:spPr>
          <a:xfrm>
            <a:off x="3563888" y="1036840"/>
            <a:ext cx="729763"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2023 год</a:t>
            </a:r>
          </a:p>
        </p:txBody>
      </p:sp>
      <p:sp>
        <p:nvSpPr>
          <p:cNvPr id="9" name="Блок-схема: узел 8"/>
          <p:cNvSpPr/>
          <p:nvPr/>
        </p:nvSpPr>
        <p:spPr>
          <a:xfrm>
            <a:off x="5297359" y="1036840"/>
            <a:ext cx="729763"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2024 год</a:t>
            </a:r>
          </a:p>
        </p:txBody>
      </p:sp>
      <p:sp>
        <p:nvSpPr>
          <p:cNvPr id="10" name="Блок-схема: узел 9"/>
          <p:cNvSpPr/>
          <p:nvPr/>
        </p:nvSpPr>
        <p:spPr>
          <a:xfrm>
            <a:off x="7084904" y="1036702"/>
            <a:ext cx="729763"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2025 год</a:t>
            </a:r>
          </a:p>
        </p:txBody>
      </p:sp>
      <p:sp>
        <p:nvSpPr>
          <p:cNvPr id="8" name="Блок-схема: узел 7"/>
          <p:cNvSpPr/>
          <p:nvPr/>
        </p:nvSpPr>
        <p:spPr>
          <a:xfrm>
            <a:off x="3411415" y="5118298"/>
            <a:ext cx="729762"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2023 год</a:t>
            </a:r>
          </a:p>
        </p:txBody>
      </p:sp>
      <p:sp>
        <p:nvSpPr>
          <p:cNvPr id="7" name="Блок-схема: узел 6"/>
          <p:cNvSpPr/>
          <p:nvPr/>
        </p:nvSpPr>
        <p:spPr>
          <a:xfrm>
            <a:off x="5218228" y="5118297"/>
            <a:ext cx="729764"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2024 год</a:t>
            </a:r>
          </a:p>
        </p:txBody>
      </p:sp>
      <p:sp>
        <p:nvSpPr>
          <p:cNvPr id="6" name="Блок-схема: узел 5"/>
          <p:cNvSpPr/>
          <p:nvPr/>
        </p:nvSpPr>
        <p:spPr>
          <a:xfrm>
            <a:off x="7084904" y="5118294"/>
            <a:ext cx="729763" cy="711006"/>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2025 год</a:t>
            </a:r>
          </a:p>
        </p:txBody>
      </p:sp>
      <p:sp>
        <p:nvSpPr>
          <p:cNvPr id="41025" name="TextBox 20"/>
          <p:cNvSpPr txBox="1">
            <a:spLocks noChangeArrowheads="1"/>
          </p:cNvSpPr>
          <p:nvPr/>
        </p:nvSpPr>
        <p:spPr bwMode="auto">
          <a:xfrm>
            <a:off x="7927975" y="495300"/>
            <a:ext cx="75723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a:solidFill>
                  <a:srgbClr val="000000"/>
                </a:solidFill>
                <a:latin typeface="Verdana" pitchFamily="34" charset="0"/>
              </a:rPr>
              <a:t>тыс.руб.</a:t>
            </a:r>
          </a:p>
        </p:txBody>
      </p:sp>
      <p:sp>
        <p:nvSpPr>
          <p:cNvPr id="22" name="Заголовок 1"/>
          <p:cNvSpPr txBox="1">
            <a:spLocks/>
          </p:cNvSpPr>
          <p:nvPr/>
        </p:nvSpPr>
        <p:spPr>
          <a:xfrm>
            <a:off x="156269" y="4077072"/>
            <a:ext cx="8706976"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культуры в Соболевском муниципальном районе Камчатского края »</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692648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и по запросу картинки, расходы на охрану окружающую сред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18" y="4649292"/>
            <a:ext cx="3143017" cy="1265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98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857250"/>
            <a:ext cx="3143250"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txBox="1">
            <a:spLocks/>
          </p:cNvSpPr>
          <p:nvPr/>
        </p:nvSpPr>
        <p:spPr>
          <a:xfrm>
            <a:off x="276855" y="280193"/>
            <a:ext cx="8537332"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5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«Физическая культура и спорт, молодежная политика, отдых, оздоровление и занятость детей и молодежи в Соболевском муниципальном районе Камчатского края»</a:t>
            </a:r>
            <a:endParaRPr lang="ru-RU" sz="15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3" name="Скругленный прямоугольник 12"/>
          <p:cNvSpPr/>
          <p:nvPr/>
        </p:nvSpPr>
        <p:spPr>
          <a:xfrm>
            <a:off x="5801136" y="5268769"/>
            <a:ext cx="1125415" cy="51117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2 520,0</a:t>
            </a:r>
          </a:p>
        </p:txBody>
      </p:sp>
      <p:sp>
        <p:nvSpPr>
          <p:cNvPr id="14" name="Скругленный прямоугольник 13"/>
          <p:cNvSpPr/>
          <p:nvPr/>
        </p:nvSpPr>
        <p:spPr>
          <a:xfrm>
            <a:off x="3982813" y="5281911"/>
            <a:ext cx="1125415" cy="51117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2 520,0</a:t>
            </a:r>
          </a:p>
        </p:txBody>
      </p:sp>
      <p:sp>
        <p:nvSpPr>
          <p:cNvPr id="16" name="Скругленный прямоугольник 15"/>
          <p:cNvSpPr/>
          <p:nvPr/>
        </p:nvSpPr>
        <p:spPr>
          <a:xfrm>
            <a:off x="5801136" y="1438868"/>
            <a:ext cx="1125415" cy="511175"/>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184 061,010</a:t>
            </a:r>
          </a:p>
        </p:txBody>
      </p:sp>
      <p:sp>
        <p:nvSpPr>
          <p:cNvPr id="17" name="Скругленный прямоугольник 16"/>
          <p:cNvSpPr/>
          <p:nvPr/>
        </p:nvSpPr>
        <p:spPr>
          <a:xfrm>
            <a:off x="4012400" y="1457580"/>
            <a:ext cx="1125415" cy="511175"/>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6 524,179</a:t>
            </a:r>
          </a:p>
        </p:txBody>
      </p:sp>
      <p:graphicFrame>
        <p:nvGraphicFramePr>
          <p:cNvPr id="18" name="Таблица 17"/>
          <p:cNvGraphicFramePr>
            <a:graphicFrameLocks noGrp="1"/>
          </p:cNvGraphicFramePr>
          <p:nvPr/>
        </p:nvGraphicFramePr>
        <p:xfrm>
          <a:off x="307975" y="2205038"/>
          <a:ext cx="8520113" cy="228600"/>
        </p:xfrm>
        <a:graphic>
          <a:graphicData uri="http://schemas.openxmlformats.org/drawingml/2006/table">
            <a:tbl>
              <a:tblPr firstRow="1" bandRow="1">
                <a:tableStyleId>{3B4B98B0-60AC-42C2-AFA5-B58CD77FA1E5}</a:tableStyleId>
              </a:tblPr>
              <a:tblGrid>
                <a:gridCol w="8520113">
                  <a:extLst>
                    <a:ext uri="{9D8B030D-6E8A-4147-A177-3AD203B41FA5}">
                      <a16:colId xmlns:a16="http://schemas.microsoft.com/office/drawing/2014/main" val="20000"/>
                    </a:ext>
                  </a:extLst>
                </a:gridCol>
              </a:tblGrid>
              <a:tr h="180974">
                <a:tc>
                  <a:txBody>
                    <a:bodyPr/>
                    <a:lstStyle/>
                    <a:p>
                      <a:r>
                        <a:rPr lang="ru-RU" sz="900" dirty="0"/>
                        <a:t>в том числе по подпрограммам:</a:t>
                      </a:r>
                    </a:p>
                  </a:txBody>
                  <a:tcPr marL="84410" marR="8441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extLst>
                  <a:ext uri="{0D108BD9-81ED-4DB2-BD59-A6C34878D82A}">
                    <a16:rowId xmlns:a16="http://schemas.microsoft.com/office/drawing/2014/main" val="10000"/>
                  </a:ext>
                </a:extLst>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val="2489252887"/>
              </p:ext>
            </p:extLst>
          </p:nvPr>
        </p:nvGraphicFramePr>
        <p:xfrm>
          <a:off x="311082" y="5923518"/>
          <a:ext cx="8528050" cy="228600"/>
        </p:xfrm>
        <a:graphic>
          <a:graphicData uri="http://schemas.openxmlformats.org/drawingml/2006/table">
            <a:tbl>
              <a:tblPr firstRow="1" bandRow="1">
                <a:tableStyleId>{3B4B98B0-60AC-42C2-AFA5-B58CD77FA1E5}</a:tableStyleId>
              </a:tblPr>
              <a:tblGrid>
                <a:gridCol w="8528050">
                  <a:extLst>
                    <a:ext uri="{9D8B030D-6E8A-4147-A177-3AD203B41FA5}">
                      <a16:colId xmlns:a16="http://schemas.microsoft.com/office/drawing/2014/main" val="20000"/>
                    </a:ext>
                  </a:extLst>
                </a:gridCol>
              </a:tblGrid>
              <a:tr h="180974">
                <a:tc>
                  <a:txBody>
                    <a:bodyPr/>
                    <a:lstStyle/>
                    <a:p>
                      <a:r>
                        <a:rPr lang="ru-RU" sz="900" dirty="0"/>
                        <a:t>в том числе по подпрограммам:</a:t>
                      </a:r>
                    </a:p>
                  </a:txBody>
                  <a:tcPr marL="84401" marR="84401">
                    <a:lnL>
                      <a:noFill/>
                    </a:lnL>
                    <a:lnR>
                      <a:noFill/>
                    </a:lnR>
                    <a:lnT w="12700" cmpd="sng">
                      <a:noFill/>
                    </a:lnT>
                    <a:lnB w="12700" cmpd="sng">
                      <a:noFill/>
                    </a:lnB>
                    <a:lnTlToBr w="12700" cmpd="sng">
                      <a:noFill/>
                      <a:prstDash val="solid"/>
                    </a:lnTlToBr>
                    <a:lnBlToTr w="12700" cmpd="sng">
                      <a:noFill/>
                      <a:prstDash val="solid"/>
                    </a:lnBlToTr>
                    <a:solidFill>
                      <a:srgbClr val="769E86"/>
                    </a:solidFill>
                  </a:tcPr>
                </a:tc>
                <a:extLst>
                  <a:ext uri="{0D108BD9-81ED-4DB2-BD59-A6C34878D82A}">
                    <a16:rowId xmlns:a16="http://schemas.microsoft.com/office/drawing/2014/main" val="10000"/>
                  </a:ext>
                </a:extLst>
              </a:tr>
            </a:tbl>
          </a:graphicData>
        </a:graphic>
      </p:graphicFrame>
      <p:graphicFrame>
        <p:nvGraphicFramePr>
          <p:cNvPr id="20" name="Таблица 19"/>
          <p:cNvGraphicFramePr>
            <a:graphicFrameLocks noGrp="1"/>
          </p:cNvGraphicFramePr>
          <p:nvPr>
            <p:extLst>
              <p:ext uri="{D42A27DB-BD31-4B8C-83A1-F6EECF244321}">
                <p14:modId xmlns:p14="http://schemas.microsoft.com/office/powerpoint/2010/main" val="3089542926"/>
              </p:ext>
            </p:extLst>
          </p:nvPr>
        </p:nvGraphicFramePr>
        <p:xfrm>
          <a:off x="312738" y="2420938"/>
          <a:ext cx="8510588" cy="1414464"/>
        </p:xfrm>
        <a:graphic>
          <a:graphicData uri="http://schemas.openxmlformats.org/drawingml/2006/table">
            <a:tbl>
              <a:tblPr firstRow="1" bandRow="1">
                <a:tableStyleId>{5C22544A-7EE6-4342-B048-85BDC9FD1C3A}</a:tableStyleId>
              </a:tblPr>
              <a:tblGrid>
                <a:gridCol w="3667637">
                  <a:extLst>
                    <a:ext uri="{9D8B030D-6E8A-4147-A177-3AD203B41FA5}">
                      <a16:colId xmlns:a16="http://schemas.microsoft.com/office/drawing/2014/main" val="20000"/>
                    </a:ext>
                  </a:extLst>
                </a:gridCol>
                <a:gridCol w="1700451">
                  <a:extLst>
                    <a:ext uri="{9D8B030D-6E8A-4147-A177-3AD203B41FA5}">
                      <a16:colId xmlns:a16="http://schemas.microsoft.com/office/drawing/2014/main" val="20001"/>
                    </a:ext>
                  </a:extLst>
                </a:gridCol>
                <a:gridCol w="1583753">
                  <a:extLst>
                    <a:ext uri="{9D8B030D-6E8A-4147-A177-3AD203B41FA5}">
                      <a16:colId xmlns:a16="http://schemas.microsoft.com/office/drawing/2014/main" val="20002"/>
                    </a:ext>
                  </a:extLst>
                </a:gridCol>
                <a:gridCol w="1558747">
                  <a:extLst>
                    <a:ext uri="{9D8B030D-6E8A-4147-A177-3AD203B41FA5}">
                      <a16:colId xmlns:a16="http://schemas.microsoft.com/office/drawing/2014/main" val="20003"/>
                    </a:ext>
                  </a:extLst>
                </a:gridCol>
              </a:tblGrid>
              <a:tr h="471488">
                <a:tc>
                  <a:txBody>
                    <a:bodyPr/>
                    <a:lstStyle/>
                    <a:p>
                      <a:r>
                        <a:rPr lang="ru-RU" sz="1000" b="0" i="1" dirty="0">
                          <a:solidFill>
                            <a:schemeClr val="tx1">
                              <a:lumMod val="85000"/>
                              <a:lumOff val="15000"/>
                            </a:schemeClr>
                          </a:solidFill>
                          <a:latin typeface="Times New Roman" pitchFamily="18" charset="0"/>
                          <a:cs typeface="Times New Roman" pitchFamily="18" charset="0"/>
                        </a:rPr>
                        <a:t>Развитие массовой</a:t>
                      </a:r>
                      <a:r>
                        <a:rPr lang="ru-RU" sz="1000" b="0" i="1" baseline="0" dirty="0">
                          <a:solidFill>
                            <a:schemeClr val="tx1">
                              <a:lumMod val="85000"/>
                              <a:lumOff val="15000"/>
                            </a:schemeClr>
                          </a:solidFill>
                          <a:latin typeface="Times New Roman" pitchFamily="18" charset="0"/>
                          <a:cs typeface="Times New Roman" pitchFamily="18" charset="0"/>
                        </a:rPr>
                        <a:t> физической культуры и спорта в Соболевском муниципальном районе Камчатского края</a:t>
                      </a:r>
                      <a:endParaRPr lang="ru-RU" sz="1000" b="0" i="1" dirty="0">
                        <a:solidFill>
                          <a:schemeClr val="tx1">
                            <a:lumMod val="85000"/>
                            <a:lumOff val="15000"/>
                          </a:schemeClr>
                        </a:solidFill>
                        <a:latin typeface="Times New Roman" pitchFamily="18" charset="0"/>
                        <a:cs typeface="Times New Roman" pitchFamily="18" charset="0"/>
                      </a:endParaRPr>
                    </a:p>
                  </a:txBody>
                  <a:tcPr marL="84402" marR="84402">
                    <a:solidFill>
                      <a:schemeClr val="bg2"/>
                    </a:solidFill>
                  </a:tcPr>
                </a:tc>
                <a:tc>
                  <a:txBody>
                    <a:bodyPr/>
                    <a:lstStyle/>
                    <a:p>
                      <a:pPr algn="ctr"/>
                      <a:r>
                        <a:rPr lang="ru-RU" sz="1000" b="0" dirty="0">
                          <a:solidFill>
                            <a:schemeClr val="tx1">
                              <a:lumMod val="85000"/>
                              <a:lumOff val="15000"/>
                            </a:schemeClr>
                          </a:solidFill>
                        </a:rPr>
                        <a:t>3 829,544</a:t>
                      </a:r>
                    </a:p>
                  </a:txBody>
                  <a:tcPr marL="84402" marR="84402">
                    <a:solidFill>
                      <a:schemeClr val="bg2"/>
                    </a:solidFill>
                  </a:tcPr>
                </a:tc>
                <a:tc>
                  <a:txBody>
                    <a:bodyPr/>
                    <a:lstStyle/>
                    <a:p>
                      <a:pPr algn="ctr"/>
                      <a:r>
                        <a:rPr lang="ru-RU" sz="1000" b="0" dirty="0">
                          <a:solidFill>
                            <a:schemeClr val="tx1">
                              <a:lumMod val="85000"/>
                              <a:lumOff val="15000"/>
                            </a:schemeClr>
                          </a:solidFill>
                        </a:rPr>
                        <a:t>182 052,670</a:t>
                      </a:r>
                    </a:p>
                  </a:txBody>
                  <a:tcPr marL="84402" marR="84402">
                    <a:solidFill>
                      <a:schemeClr val="bg2"/>
                    </a:solidFill>
                  </a:tcPr>
                </a:tc>
                <a:tc>
                  <a:txBody>
                    <a:bodyPr/>
                    <a:lstStyle/>
                    <a:p>
                      <a:pPr algn="ctr"/>
                      <a:r>
                        <a:rPr lang="ru-RU" sz="1000" b="0" dirty="0">
                          <a:solidFill>
                            <a:schemeClr val="tx1">
                              <a:lumMod val="85000"/>
                              <a:lumOff val="15000"/>
                            </a:schemeClr>
                          </a:solidFill>
                        </a:rPr>
                        <a:t>2 052,670</a:t>
                      </a:r>
                    </a:p>
                  </a:txBody>
                  <a:tcPr marL="84402" marR="84402">
                    <a:solidFill>
                      <a:schemeClr val="bg2"/>
                    </a:solidFill>
                  </a:tcPr>
                </a:tc>
                <a:extLst>
                  <a:ext uri="{0D108BD9-81ED-4DB2-BD59-A6C34878D82A}">
                    <a16:rowId xmlns:a16="http://schemas.microsoft.com/office/drawing/2014/main" val="10000"/>
                  </a:ext>
                </a:extLst>
              </a:tr>
              <a:tr h="471488">
                <a:tc>
                  <a:txBody>
                    <a:bodyPr/>
                    <a:lstStyle/>
                    <a:p>
                      <a:r>
                        <a:rPr lang="ru-RU" sz="1000" i="1" dirty="0">
                          <a:solidFill>
                            <a:schemeClr val="tx1">
                              <a:lumMod val="85000"/>
                              <a:lumOff val="15000"/>
                            </a:schemeClr>
                          </a:solidFill>
                          <a:latin typeface="Times New Roman" pitchFamily="18" charset="0"/>
                          <a:cs typeface="Times New Roman" pitchFamily="18" charset="0"/>
                        </a:rPr>
                        <a:t>Организация отдыха и оздоровление детей и молодежи в Соболевском муниципальном районе</a:t>
                      </a:r>
                    </a:p>
                  </a:txBody>
                  <a:tcPr marL="84402" marR="84402"/>
                </a:tc>
                <a:tc>
                  <a:txBody>
                    <a:bodyPr/>
                    <a:lstStyle/>
                    <a:p>
                      <a:pPr algn="ctr"/>
                      <a:r>
                        <a:rPr lang="ru-RU" sz="1000" dirty="0">
                          <a:solidFill>
                            <a:schemeClr val="tx1">
                              <a:lumMod val="85000"/>
                              <a:lumOff val="15000"/>
                            </a:schemeClr>
                          </a:solidFill>
                        </a:rPr>
                        <a:t>2 594,635</a:t>
                      </a:r>
                    </a:p>
                  </a:txBody>
                  <a:tcPr marL="84402" marR="84402"/>
                </a:tc>
                <a:tc>
                  <a:txBody>
                    <a:bodyPr/>
                    <a:lstStyle/>
                    <a:p>
                      <a:pPr algn="ctr"/>
                      <a:r>
                        <a:rPr lang="ru-RU" sz="1000" dirty="0">
                          <a:solidFill>
                            <a:schemeClr val="tx1">
                              <a:lumMod val="85000"/>
                              <a:lumOff val="15000"/>
                            </a:schemeClr>
                          </a:solidFill>
                        </a:rPr>
                        <a:t>2 008,340</a:t>
                      </a:r>
                    </a:p>
                  </a:txBody>
                  <a:tcPr marL="84402" marR="84402"/>
                </a:tc>
                <a:tc>
                  <a:txBody>
                    <a:bodyPr/>
                    <a:lstStyle/>
                    <a:p>
                      <a:pPr algn="ctr"/>
                      <a:r>
                        <a:rPr lang="ru-RU" sz="1000" dirty="0">
                          <a:solidFill>
                            <a:schemeClr val="tx1">
                              <a:lumMod val="85000"/>
                              <a:lumOff val="15000"/>
                            </a:schemeClr>
                          </a:solidFill>
                        </a:rPr>
                        <a:t>2 009,040</a:t>
                      </a:r>
                    </a:p>
                  </a:txBody>
                  <a:tcPr marL="84402" marR="84402"/>
                </a:tc>
                <a:extLst>
                  <a:ext uri="{0D108BD9-81ED-4DB2-BD59-A6C34878D82A}">
                    <a16:rowId xmlns:a16="http://schemas.microsoft.com/office/drawing/2014/main" val="10001"/>
                  </a:ext>
                </a:extLst>
              </a:tr>
              <a:tr h="471488">
                <a:tc>
                  <a:txBody>
                    <a:bodyPr/>
                    <a:lstStyle/>
                    <a:p>
                      <a:r>
                        <a:rPr lang="ru-RU" sz="1000" i="1" dirty="0">
                          <a:solidFill>
                            <a:schemeClr val="tx1">
                              <a:lumMod val="85000"/>
                              <a:lumOff val="15000"/>
                            </a:schemeClr>
                          </a:solidFill>
                          <a:latin typeface="Times New Roman" pitchFamily="18" charset="0"/>
                          <a:cs typeface="Times New Roman" pitchFamily="18" charset="0"/>
                        </a:rPr>
                        <a:t>Молодёжь Соболевского района Камчатского края</a:t>
                      </a:r>
                    </a:p>
                  </a:txBody>
                  <a:tcPr marL="84402" marR="84402"/>
                </a:tc>
                <a:tc>
                  <a:txBody>
                    <a:bodyPr/>
                    <a:lstStyle/>
                    <a:p>
                      <a:pPr algn="ctr"/>
                      <a:r>
                        <a:rPr lang="ru-RU" sz="1000" dirty="0">
                          <a:solidFill>
                            <a:schemeClr val="tx1">
                              <a:lumMod val="85000"/>
                              <a:lumOff val="15000"/>
                            </a:schemeClr>
                          </a:solidFill>
                        </a:rPr>
                        <a:t>100,0</a:t>
                      </a:r>
                    </a:p>
                  </a:txBody>
                  <a:tcPr marL="84402" marR="84402"/>
                </a:tc>
                <a:tc>
                  <a:txBody>
                    <a:bodyPr/>
                    <a:lstStyle/>
                    <a:p>
                      <a:pPr algn="ctr"/>
                      <a:endParaRPr lang="ru-RU" sz="1000" dirty="0">
                        <a:solidFill>
                          <a:schemeClr val="tx1">
                            <a:lumMod val="85000"/>
                            <a:lumOff val="15000"/>
                          </a:schemeClr>
                        </a:solidFill>
                      </a:endParaRPr>
                    </a:p>
                  </a:txBody>
                  <a:tcPr marL="84402" marR="84402"/>
                </a:tc>
                <a:tc>
                  <a:txBody>
                    <a:bodyPr/>
                    <a:lstStyle/>
                    <a:p>
                      <a:pPr algn="ctr"/>
                      <a:endParaRPr lang="ru-RU" sz="1000" dirty="0">
                        <a:solidFill>
                          <a:schemeClr val="tx1">
                            <a:lumMod val="85000"/>
                            <a:lumOff val="15000"/>
                          </a:schemeClr>
                        </a:solidFill>
                      </a:endParaRPr>
                    </a:p>
                  </a:txBody>
                  <a:tcPr marL="84402" marR="84402"/>
                </a:tc>
                <a:extLst>
                  <a:ext uri="{0D108BD9-81ED-4DB2-BD59-A6C34878D82A}">
                    <a16:rowId xmlns:a16="http://schemas.microsoft.com/office/drawing/2014/main" val="3590074747"/>
                  </a:ext>
                </a:extLst>
              </a:tr>
            </a:tbl>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val="937027384"/>
              </p:ext>
            </p:extLst>
          </p:nvPr>
        </p:nvGraphicFramePr>
        <p:xfrm>
          <a:off x="311082" y="6152120"/>
          <a:ext cx="8528050" cy="647700"/>
        </p:xfrm>
        <a:graphic>
          <a:graphicData uri="http://schemas.openxmlformats.org/drawingml/2006/table">
            <a:tbl>
              <a:tblPr firstRow="1" bandRow="1">
                <a:tableStyleId>{5C22544A-7EE6-4342-B048-85BDC9FD1C3A}</a:tableStyleId>
              </a:tblPr>
              <a:tblGrid>
                <a:gridCol w="3675164">
                  <a:extLst>
                    <a:ext uri="{9D8B030D-6E8A-4147-A177-3AD203B41FA5}">
                      <a16:colId xmlns:a16="http://schemas.microsoft.com/office/drawing/2014/main" val="20000"/>
                    </a:ext>
                  </a:extLst>
                </a:gridCol>
                <a:gridCol w="1703940">
                  <a:extLst>
                    <a:ext uri="{9D8B030D-6E8A-4147-A177-3AD203B41FA5}">
                      <a16:colId xmlns:a16="http://schemas.microsoft.com/office/drawing/2014/main" val="20001"/>
                    </a:ext>
                  </a:extLst>
                </a:gridCol>
                <a:gridCol w="1587002">
                  <a:extLst>
                    <a:ext uri="{9D8B030D-6E8A-4147-A177-3AD203B41FA5}">
                      <a16:colId xmlns:a16="http://schemas.microsoft.com/office/drawing/2014/main" val="20002"/>
                    </a:ext>
                  </a:extLst>
                </a:gridCol>
                <a:gridCol w="1561944">
                  <a:extLst>
                    <a:ext uri="{9D8B030D-6E8A-4147-A177-3AD203B41FA5}">
                      <a16:colId xmlns:a16="http://schemas.microsoft.com/office/drawing/2014/main" val="20003"/>
                    </a:ext>
                  </a:extLst>
                </a:gridCol>
              </a:tblGrid>
              <a:tr h="647700">
                <a:tc>
                  <a:txBody>
                    <a:bodyPr/>
                    <a:lstStyle/>
                    <a:p>
                      <a:r>
                        <a:rPr lang="ru-RU" sz="1000" b="0" i="1" dirty="0">
                          <a:solidFill>
                            <a:schemeClr val="tx1">
                              <a:lumMod val="85000"/>
                              <a:lumOff val="15000"/>
                            </a:schemeClr>
                          </a:solidFill>
                          <a:latin typeface="Times New Roman" pitchFamily="18" charset="0"/>
                          <a:cs typeface="Times New Roman" pitchFamily="18" charset="0"/>
                        </a:rPr>
                        <a:t>Охрана окружающей среды и обеспечение экологической</a:t>
                      </a:r>
                      <a:r>
                        <a:rPr lang="ru-RU" sz="1000" b="0" i="1" baseline="0" dirty="0">
                          <a:solidFill>
                            <a:schemeClr val="tx1">
                              <a:lumMod val="85000"/>
                              <a:lumOff val="15000"/>
                            </a:schemeClr>
                          </a:solidFill>
                          <a:latin typeface="Times New Roman" pitchFamily="18" charset="0"/>
                          <a:cs typeface="Times New Roman" pitchFamily="18" charset="0"/>
                        </a:rPr>
                        <a:t> безопасности в Соболевском муниципальном районе Камчатского края</a:t>
                      </a:r>
                      <a:endParaRPr lang="ru-RU" sz="1000" b="0" i="1" dirty="0">
                        <a:solidFill>
                          <a:schemeClr val="tx1">
                            <a:lumMod val="85000"/>
                            <a:lumOff val="15000"/>
                          </a:schemeClr>
                        </a:solidFill>
                        <a:latin typeface="Times New Roman" pitchFamily="18" charset="0"/>
                        <a:cs typeface="Times New Roman" pitchFamily="18" charset="0"/>
                      </a:endParaRPr>
                    </a:p>
                  </a:txBody>
                  <a:tcPr marL="84401" marR="84401" marT="45694" marB="45694">
                    <a:solidFill>
                      <a:schemeClr val="bg2"/>
                    </a:solidFill>
                  </a:tcPr>
                </a:tc>
                <a:tc>
                  <a:txBody>
                    <a:bodyPr/>
                    <a:lstStyle/>
                    <a:p>
                      <a:pPr algn="ctr"/>
                      <a:endParaRPr lang="ru-RU" sz="1000" b="0" dirty="0">
                        <a:solidFill>
                          <a:schemeClr val="tx1">
                            <a:lumMod val="85000"/>
                            <a:lumOff val="15000"/>
                          </a:schemeClr>
                        </a:solidFill>
                      </a:endParaRPr>
                    </a:p>
                    <a:p>
                      <a:pPr algn="ctr"/>
                      <a:r>
                        <a:rPr lang="ru-RU" sz="1000" b="0" dirty="0">
                          <a:solidFill>
                            <a:schemeClr val="tx1">
                              <a:lumMod val="85000"/>
                              <a:lumOff val="15000"/>
                            </a:schemeClr>
                          </a:solidFill>
                        </a:rPr>
                        <a:t>2 520,0</a:t>
                      </a:r>
                    </a:p>
                  </a:txBody>
                  <a:tcPr marL="84401" marR="84401" marT="45694" marB="45694">
                    <a:solidFill>
                      <a:schemeClr val="bg2"/>
                    </a:solidFill>
                  </a:tcPr>
                </a:tc>
                <a:tc>
                  <a:txBody>
                    <a:bodyPr/>
                    <a:lstStyle/>
                    <a:p>
                      <a:pPr algn="ctr"/>
                      <a:endParaRPr lang="ru-RU" sz="1000" b="0" dirty="0">
                        <a:solidFill>
                          <a:schemeClr val="tx1">
                            <a:lumMod val="85000"/>
                            <a:lumOff val="15000"/>
                          </a:schemeClr>
                        </a:solidFill>
                      </a:endParaRPr>
                    </a:p>
                    <a:p>
                      <a:pPr algn="ctr"/>
                      <a:r>
                        <a:rPr lang="ru-RU" sz="1000" b="0" dirty="0">
                          <a:solidFill>
                            <a:schemeClr val="tx1">
                              <a:lumMod val="85000"/>
                              <a:lumOff val="15000"/>
                            </a:schemeClr>
                          </a:solidFill>
                        </a:rPr>
                        <a:t>2 520,0</a:t>
                      </a:r>
                    </a:p>
                  </a:txBody>
                  <a:tcPr marL="84401" marR="84401" marT="45694" marB="45694">
                    <a:solidFill>
                      <a:schemeClr val="bg2"/>
                    </a:solidFill>
                  </a:tcPr>
                </a:tc>
                <a:tc>
                  <a:txBody>
                    <a:bodyPr/>
                    <a:lstStyle/>
                    <a:p>
                      <a:pPr algn="ctr"/>
                      <a:endParaRPr lang="ru-RU" sz="1000" b="0" dirty="0">
                        <a:solidFill>
                          <a:schemeClr val="tx1">
                            <a:lumMod val="85000"/>
                            <a:lumOff val="15000"/>
                          </a:schemeClr>
                        </a:solidFill>
                      </a:endParaRPr>
                    </a:p>
                    <a:p>
                      <a:pPr algn="ctr"/>
                      <a:r>
                        <a:rPr lang="ru-RU" sz="1000" b="0" dirty="0">
                          <a:solidFill>
                            <a:schemeClr val="tx1">
                              <a:lumMod val="85000"/>
                              <a:lumOff val="15000"/>
                            </a:schemeClr>
                          </a:solidFill>
                        </a:rPr>
                        <a:t>2 520,0</a:t>
                      </a:r>
                    </a:p>
                  </a:txBody>
                  <a:tcPr marL="84401" marR="84401" marT="45694" marB="45694">
                    <a:solidFill>
                      <a:schemeClr val="bg2"/>
                    </a:solidFill>
                  </a:tcPr>
                </a:tc>
                <a:extLst>
                  <a:ext uri="{0D108BD9-81ED-4DB2-BD59-A6C34878D82A}">
                    <a16:rowId xmlns:a16="http://schemas.microsoft.com/office/drawing/2014/main" val="10000"/>
                  </a:ext>
                </a:extLst>
              </a:tr>
            </a:tbl>
          </a:graphicData>
        </a:graphic>
      </p:graphicFrame>
      <p:sp>
        <p:nvSpPr>
          <p:cNvPr id="11" name="Блок-схема: узел 10"/>
          <p:cNvSpPr/>
          <p:nvPr/>
        </p:nvSpPr>
        <p:spPr>
          <a:xfrm>
            <a:off x="3534508" y="1034119"/>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2023 год</a:t>
            </a:r>
          </a:p>
        </p:txBody>
      </p:sp>
      <p:sp>
        <p:nvSpPr>
          <p:cNvPr id="10" name="Блок-схема: узел 9"/>
          <p:cNvSpPr/>
          <p:nvPr/>
        </p:nvSpPr>
        <p:spPr>
          <a:xfrm>
            <a:off x="5352324" y="1015408"/>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2024 год</a:t>
            </a:r>
          </a:p>
        </p:txBody>
      </p:sp>
      <p:sp>
        <p:nvSpPr>
          <p:cNvPr id="15" name="Скругленный прямоугольник 14"/>
          <p:cNvSpPr/>
          <p:nvPr/>
        </p:nvSpPr>
        <p:spPr>
          <a:xfrm>
            <a:off x="7688772" y="1438869"/>
            <a:ext cx="1125415" cy="511175"/>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4 061,710</a:t>
            </a:r>
          </a:p>
        </p:txBody>
      </p:sp>
      <p:sp>
        <p:nvSpPr>
          <p:cNvPr id="9" name="Блок-схема: узел 8"/>
          <p:cNvSpPr/>
          <p:nvPr/>
        </p:nvSpPr>
        <p:spPr>
          <a:xfrm>
            <a:off x="7095390" y="1034119"/>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white"/>
                </a:solidFill>
              </a:rPr>
              <a:t>2025 год</a:t>
            </a:r>
          </a:p>
        </p:txBody>
      </p:sp>
      <p:sp>
        <p:nvSpPr>
          <p:cNvPr id="8" name="Блок-схема: узел 7"/>
          <p:cNvSpPr/>
          <p:nvPr/>
        </p:nvSpPr>
        <p:spPr>
          <a:xfrm>
            <a:off x="3534508" y="4811956"/>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2023 год</a:t>
            </a:r>
          </a:p>
        </p:txBody>
      </p:sp>
      <p:sp>
        <p:nvSpPr>
          <p:cNvPr id="7" name="Блок-схема: узел 6"/>
          <p:cNvSpPr/>
          <p:nvPr/>
        </p:nvSpPr>
        <p:spPr>
          <a:xfrm>
            <a:off x="5352324" y="4826233"/>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2024 год</a:t>
            </a:r>
          </a:p>
        </p:txBody>
      </p:sp>
      <p:sp>
        <p:nvSpPr>
          <p:cNvPr id="12" name="Скругленный прямоугольник 11"/>
          <p:cNvSpPr/>
          <p:nvPr/>
        </p:nvSpPr>
        <p:spPr>
          <a:xfrm>
            <a:off x="7567735" y="5268769"/>
            <a:ext cx="1125415" cy="51117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2 520,</a:t>
            </a:r>
          </a:p>
        </p:txBody>
      </p:sp>
      <p:sp>
        <p:nvSpPr>
          <p:cNvPr id="6" name="Блок-схема: узел 5"/>
          <p:cNvSpPr/>
          <p:nvPr/>
        </p:nvSpPr>
        <p:spPr>
          <a:xfrm>
            <a:off x="7095389" y="4811956"/>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2025 год</a:t>
            </a:r>
          </a:p>
        </p:txBody>
      </p:sp>
      <p:sp>
        <p:nvSpPr>
          <p:cNvPr id="42058" name="TextBox 22"/>
          <p:cNvSpPr txBox="1">
            <a:spLocks noChangeArrowheads="1"/>
          </p:cNvSpPr>
          <p:nvPr/>
        </p:nvSpPr>
        <p:spPr bwMode="auto">
          <a:xfrm>
            <a:off x="7934325" y="560388"/>
            <a:ext cx="7588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a:solidFill>
                  <a:srgbClr val="000000"/>
                </a:solidFill>
                <a:latin typeface="Verdana" pitchFamily="34" charset="0"/>
              </a:rPr>
              <a:t>тыс.руб.</a:t>
            </a:r>
          </a:p>
        </p:txBody>
      </p:sp>
      <p:sp>
        <p:nvSpPr>
          <p:cNvPr id="24" name="Заголовок 1"/>
          <p:cNvSpPr txBox="1">
            <a:spLocks/>
          </p:cNvSpPr>
          <p:nvPr/>
        </p:nvSpPr>
        <p:spPr>
          <a:xfrm>
            <a:off x="309299" y="4114049"/>
            <a:ext cx="8537332"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5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«Охрана окружающей среды, воспроизводство и использование природных ресурсов в Соболевском муниципальном районе Камчатского края»</a:t>
            </a:r>
            <a:endParaRPr lang="ru-RU" sz="15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10916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20917" y="116632"/>
            <a:ext cx="8528309"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экономики, промышленности Соболевского муниципального района  Камчатского края, повышение их конкурентоспособности»</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3" name="Заголовок 1"/>
          <p:cNvSpPr txBox="1">
            <a:spLocks/>
          </p:cNvSpPr>
          <p:nvPr/>
        </p:nvSpPr>
        <p:spPr>
          <a:xfrm>
            <a:off x="107504" y="4005064"/>
            <a:ext cx="8856983" cy="420388"/>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«Информационное общество в Соболевском муниципальном районе»</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0" name="Скругленный прямоугольник 9"/>
          <p:cNvSpPr/>
          <p:nvPr/>
        </p:nvSpPr>
        <p:spPr>
          <a:xfrm>
            <a:off x="7574573" y="5005586"/>
            <a:ext cx="1046280" cy="50442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050" dirty="0">
                <a:solidFill>
                  <a:schemeClr val="tx1">
                    <a:lumMod val="85000"/>
                    <a:lumOff val="15000"/>
                  </a:schemeClr>
                </a:solidFill>
              </a:rPr>
              <a:t>4 023,9</a:t>
            </a:r>
          </a:p>
        </p:txBody>
      </p:sp>
      <p:sp>
        <p:nvSpPr>
          <p:cNvPr id="11" name="Скругленный прямоугольник 10"/>
          <p:cNvSpPr/>
          <p:nvPr/>
        </p:nvSpPr>
        <p:spPr>
          <a:xfrm>
            <a:off x="5838092" y="5005590"/>
            <a:ext cx="1125415" cy="50442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000" dirty="0">
                <a:solidFill>
                  <a:schemeClr val="tx1">
                    <a:lumMod val="85000"/>
                    <a:lumOff val="15000"/>
                  </a:schemeClr>
                </a:solidFill>
              </a:rPr>
              <a:t>4 014,2</a:t>
            </a:r>
          </a:p>
        </p:txBody>
      </p:sp>
      <p:sp>
        <p:nvSpPr>
          <p:cNvPr id="12" name="Скругленный прямоугольник 11"/>
          <p:cNvSpPr/>
          <p:nvPr/>
        </p:nvSpPr>
        <p:spPr>
          <a:xfrm>
            <a:off x="4167551" y="5005591"/>
            <a:ext cx="1125415" cy="504426"/>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000" dirty="0">
                <a:solidFill>
                  <a:schemeClr val="tx1">
                    <a:lumMod val="85000"/>
                    <a:lumOff val="15000"/>
                  </a:schemeClr>
                </a:solidFill>
              </a:rPr>
              <a:t>3 974,8</a:t>
            </a:r>
          </a:p>
        </p:txBody>
      </p:sp>
      <p:sp>
        <p:nvSpPr>
          <p:cNvPr id="13" name="Скругленный прямоугольник 12"/>
          <p:cNvSpPr/>
          <p:nvPr/>
        </p:nvSpPr>
        <p:spPr>
          <a:xfrm>
            <a:off x="7495436" y="1231051"/>
            <a:ext cx="1125415" cy="50442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endParaRPr lang="ru-RU" sz="1000" dirty="0">
              <a:solidFill>
                <a:prstClr val="black"/>
              </a:solidFill>
            </a:endParaRPr>
          </a:p>
          <a:p>
            <a:pPr algn="ctr" defTabSz="963856" latinLnBrk="0">
              <a:defRPr/>
            </a:pPr>
            <a:r>
              <a:rPr lang="ru-RU" sz="1000" dirty="0">
                <a:solidFill>
                  <a:prstClr val="black"/>
                </a:solidFill>
              </a:rPr>
              <a:t>11 308,500</a:t>
            </a:r>
          </a:p>
          <a:p>
            <a:pPr algn="ctr" defTabSz="963856" latinLnBrk="0">
              <a:defRPr/>
            </a:pPr>
            <a:endParaRPr lang="ru-RU" sz="1000" dirty="0">
              <a:solidFill>
                <a:prstClr val="black"/>
              </a:solidFill>
            </a:endParaRPr>
          </a:p>
        </p:txBody>
      </p:sp>
      <p:sp>
        <p:nvSpPr>
          <p:cNvPr id="14" name="Скругленный прямоугольник 13"/>
          <p:cNvSpPr/>
          <p:nvPr/>
        </p:nvSpPr>
        <p:spPr>
          <a:xfrm>
            <a:off x="5828103" y="1231052"/>
            <a:ext cx="1125415" cy="50442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11 143,0</a:t>
            </a:r>
          </a:p>
        </p:txBody>
      </p:sp>
      <p:sp>
        <p:nvSpPr>
          <p:cNvPr id="15" name="Скругленный прямоугольник 14"/>
          <p:cNvSpPr/>
          <p:nvPr/>
        </p:nvSpPr>
        <p:spPr>
          <a:xfrm>
            <a:off x="4167552" y="1231052"/>
            <a:ext cx="1125415" cy="50442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11 228,0</a:t>
            </a:r>
          </a:p>
        </p:txBody>
      </p:sp>
      <p:pic>
        <p:nvPicPr>
          <p:cNvPr id="1026" name="Picture 2" descr="Картинки по запросу картинки, расходы развитии малого и среднего предприниматель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18" y="678608"/>
            <a:ext cx="3242970" cy="12180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картинки, расходы информационного общест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18" y="4339434"/>
            <a:ext cx="3242970" cy="13263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8" name="Таблица 17"/>
          <p:cNvGraphicFramePr>
            <a:graphicFrameLocks noGrp="1"/>
          </p:cNvGraphicFramePr>
          <p:nvPr/>
        </p:nvGraphicFramePr>
        <p:xfrm>
          <a:off x="327025" y="1989138"/>
          <a:ext cx="8515350" cy="228600"/>
        </p:xfrm>
        <a:graphic>
          <a:graphicData uri="http://schemas.openxmlformats.org/drawingml/2006/table">
            <a:tbl>
              <a:tblPr firstRow="1" bandRow="1">
                <a:tableStyleId>{3B4B98B0-60AC-42C2-AFA5-B58CD77FA1E5}</a:tableStyleId>
              </a:tblPr>
              <a:tblGrid>
                <a:gridCol w="8515350">
                  <a:extLst>
                    <a:ext uri="{9D8B030D-6E8A-4147-A177-3AD203B41FA5}">
                      <a16:colId xmlns:a16="http://schemas.microsoft.com/office/drawing/2014/main" val="20000"/>
                    </a:ext>
                  </a:extLst>
                </a:gridCol>
              </a:tblGrid>
              <a:tr h="211132">
                <a:tc>
                  <a:txBody>
                    <a:bodyPr/>
                    <a:lstStyle/>
                    <a:p>
                      <a:r>
                        <a:rPr lang="ru-RU" sz="900" dirty="0"/>
                        <a:t>в том числе по подпрограммам:</a:t>
                      </a:r>
                    </a:p>
                  </a:txBody>
                  <a:tcPr marL="84406" marR="84406">
                    <a:lnL>
                      <a:noFill/>
                    </a:lnL>
                    <a:lnR>
                      <a:noFill/>
                    </a:lnR>
                    <a:lnT w="12700" cmpd="sng">
                      <a:noFill/>
                    </a:lnT>
                    <a:lnB w="12700" cmpd="sng">
                      <a:noFill/>
                    </a:lnB>
                    <a:lnTlToBr w="12700" cmpd="sng">
                      <a:noFill/>
                      <a:prstDash val="solid"/>
                    </a:lnTlToBr>
                    <a:lnBlToTr w="12700" cmpd="sng">
                      <a:noFill/>
                      <a:prstDash val="solid"/>
                    </a:lnBlToTr>
                    <a:solidFill>
                      <a:srgbClr val="769E86"/>
                    </a:solidFill>
                  </a:tcPr>
                </a:tc>
                <a:extLst>
                  <a:ext uri="{0D108BD9-81ED-4DB2-BD59-A6C34878D82A}">
                    <a16:rowId xmlns:a16="http://schemas.microsoft.com/office/drawing/2014/main" val="10000"/>
                  </a:ext>
                </a:extLst>
              </a:tr>
            </a:tbl>
          </a:graphicData>
        </a:graphic>
      </p:graphicFrame>
      <p:graphicFrame>
        <p:nvGraphicFramePr>
          <p:cNvPr id="19" name="Таблица 18"/>
          <p:cNvGraphicFramePr>
            <a:graphicFrameLocks noGrp="1"/>
          </p:cNvGraphicFramePr>
          <p:nvPr/>
        </p:nvGraphicFramePr>
        <p:xfrm>
          <a:off x="333375" y="5734050"/>
          <a:ext cx="8494713" cy="228600"/>
        </p:xfrm>
        <a:graphic>
          <a:graphicData uri="http://schemas.openxmlformats.org/drawingml/2006/table">
            <a:tbl>
              <a:tblPr firstRow="1" bandRow="1">
                <a:tableStyleId>{3B4B98B0-60AC-42C2-AFA5-B58CD77FA1E5}</a:tableStyleId>
              </a:tblPr>
              <a:tblGrid>
                <a:gridCol w="8494713">
                  <a:extLst>
                    <a:ext uri="{9D8B030D-6E8A-4147-A177-3AD203B41FA5}">
                      <a16:colId xmlns:a16="http://schemas.microsoft.com/office/drawing/2014/main" val="20000"/>
                    </a:ext>
                  </a:extLst>
                </a:gridCol>
              </a:tblGrid>
              <a:tr h="0">
                <a:tc>
                  <a:txBody>
                    <a:bodyPr/>
                    <a:lstStyle/>
                    <a:p>
                      <a:r>
                        <a:rPr lang="ru-RU" sz="900" dirty="0"/>
                        <a:t>в том числе по подпрограммам:</a:t>
                      </a:r>
                    </a:p>
                  </a:txBody>
                  <a:tcPr marL="84419" marR="84419">
                    <a:lnL>
                      <a:noFill/>
                    </a:lnL>
                    <a:lnR>
                      <a:noFill/>
                    </a:lnR>
                    <a:lnT w="12700" cmpd="sng">
                      <a:noFill/>
                    </a:lnT>
                    <a:lnB w="12700" cmpd="sng">
                      <a:noFill/>
                    </a:lnB>
                    <a:lnTlToBr w="12700" cmpd="sng">
                      <a:noFill/>
                      <a:prstDash val="solid"/>
                    </a:lnTlToBr>
                    <a:lnBlToTr w="12700" cmpd="sng">
                      <a:noFill/>
                      <a:prstDash val="solid"/>
                    </a:lnBlToTr>
                    <a:solidFill>
                      <a:srgbClr val="769E86"/>
                    </a:solidFill>
                  </a:tcPr>
                </a:tc>
                <a:extLst>
                  <a:ext uri="{0D108BD9-81ED-4DB2-BD59-A6C34878D82A}">
                    <a16:rowId xmlns:a16="http://schemas.microsoft.com/office/drawing/2014/main" val="10000"/>
                  </a:ext>
                </a:extLst>
              </a:tr>
            </a:tbl>
          </a:graphicData>
        </a:graphic>
      </p:graphicFrame>
      <p:graphicFrame>
        <p:nvGraphicFramePr>
          <p:cNvPr id="20" name="Таблица 19"/>
          <p:cNvGraphicFramePr>
            <a:graphicFrameLocks noGrp="1"/>
          </p:cNvGraphicFramePr>
          <p:nvPr>
            <p:extLst>
              <p:ext uri="{D42A27DB-BD31-4B8C-83A1-F6EECF244321}">
                <p14:modId xmlns:p14="http://schemas.microsoft.com/office/powerpoint/2010/main" val="149587154"/>
              </p:ext>
            </p:extLst>
          </p:nvPr>
        </p:nvGraphicFramePr>
        <p:xfrm>
          <a:off x="333375" y="2205038"/>
          <a:ext cx="8515349" cy="1630371"/>
        </p:xfrm>
        <a:graphic>
          <a:graphicData uri="http://schemas.openxmlformats.org/drawingml/2006/table">
            <a:tbl>
              <a:tblPr firstRow="1" bandRow="1">
                <a:tableStyleId>{5C22544A-7EE6-4342-B048-85BDC9FD1C3A}</a:tableStyleId>
              </a:tblPr>
              <a:tblGrid>
                <a:gridCol w="3660217">
                  <a:extLst>
                    <a:ext uri="{9D8B030D-6E8A-4147-A177-3AD203B41FA5}">
                      <a16:colId xmlns:a16="http://schemas.microsoft.com/office/drawing/2014/main" val="20000"/>
                    </a:ext>
                  </a:extLst>
                </a:gridCol>
                <a:gridCol w="1697009">
                  <a:extLst>
                    <a:ext uri="{9D8B030D-6E8A-4147-A177-3AD203B41FA5}">
                      <a16:colId xmlns:a16="http://schemas.microsoft.com/office/drawing/2014/main" val="20001"/>
                    </a:ext>
                  </a:extLst>
                </a:gridCol>
                <a:gridCol w="1580549">
                  <a:extLst>
                    <a:ext uri="{9D8B030D-6E8A-4147-A177-3AD203B41FA5}">
                      <a16:colId xmlns:a16="http://schemas.microsoft.com/office/drawing/2014/main" val="20002"/>
                    </a:ext>
                  </a:extLst>
                </a:gridCol>
                <a:gridCol w="1577574">
                  <a:extLst>
                    <a:ext uri="{9D8B030D-6E8A-4147-A177-3AD203B41FA5}">
                      <a16:colId xmlns:a16="http://schemas.microsoft.com/office/drawing/2014/main" val="20003"/>
                    </a:ext>
                  </a:extLst>
                </a:gridCol>
              </a:tblGrid>
              <a:tr h="266640">
                <a:tc>
                  <a:txBody>
                    <a:bodyPr/>
                    <a:lstStyle/>
                    <a:p>
                      <a:r>
                        <a:rPr lang="ru-RU" sz="1000" b="0" i="1" dirty="0">
                          <a:solidFill>
                            <a:schemeClr val="tx1">
                              <a:lumMod val="85000"/>
                              <a:lumOff val="15000"/>
                            </a:schemeClr>
                          </a:solidFill>
                          <a:latin typeface="Times New Roman" pitchFamily="18" charset="0"/>
                          <a:cs typeface="Times New Roman" pitchFamily="18" charset="0"/>
                        </a:rPr>
                        <a:t>Развитие малого и среднего предпринимательства</a:t>
                      </a:r>
                    </a:p>
                  </a:txBody>
                  <a:tcPr marL="84406" marR="84406" marT="45709" marB="45709">
                    <a:solidFill>
                      <a:schemeClr val="bg2"/>
                    </a:solidFill>
                  </a:tcPr>
                </a:tc>
                <a:tc>
                  <a:txBody>
                    <a:bodyPr/>
                    <a:lstStyle/>
                    <a:p>
                      <a:pPr algn="ctr"/>
                      <a:r>
                        <a:rPr lang="ru-RU" sz="1000" b="0" dirty="0">
                          <a:solidFill>
                            <a:schemeClr val="tx1">
                              <a:lumMod val="85000"/>
                              <a:lumOff val="15000"/>
                            </a:schemeClr>
                          </a:solidFill>
                        </a:rPr>
                        <a:t>2 639,0</a:t>
                      </a:r>
                    </a:p>
                  </a:txBody>
                  <a:tcPr marL="84406" marR="84406" marT="45709" marB="45709">
                    <a:solidFill>
                      <a:schemeClr val="bg2"/>
                    </a:solidFill>
                  </a:tcPr>
                </a:tc>
                <a:tc>
                  <a:txBody>
                    <a:bodyPr/>
                    <a:lstStyle/>
                    <a:p>
                      <a:pPr algn="ctr"/>
                      <a:r>
                        <a:rPr lang="ru-RU" sz="1000" b="0" dirty="0">
                          <a:solidFill>
                            <a:schemeClr val="tx1">
                              <a:lumMod val="85000"/>
                              <a:lumOff val="15000"/>
                            </a:schemeClr>
                          </a:solidFill>
                        </a:rPr>
                        <a:t>2 639,0</a:t>
                      </a:r>
                    </a:p>
                  </a:txBody>
                  <a:tcPr marL="84406" marR="84406" marT="45709" marB="45709">
                    <a:solidFill>
                      <a:schemeClr val="bg2"/>
                    </a:solidFill>
                  </a:tcPr>
                </a:tc>
                <a:tc>
                  <a:txBody>
                    <a:bodyPr/>
                    <a:lstStyle/>
                    <a:p>
                      <a:pPr algn="ctr"/>
                      <a:r>
                        <a:rPr lang="ru-RU" sz="1000" b="0" dirty="0">
                          <a:solidFill>
                            <a:schemeClr val="tx1">
                              <a:lumMod val="85000"/>
                              <a:lumOff val="15000"/>
                            </a:schemeClr>
                          </a:solidFill>
                        </a:rPr>
                        <a:t>2 639,0</a:t>
                      </a:r>
                    </a:p>
                  </a:txBody>
                  <a:tcPr marL="84406" marR="84406" marT="45709" marB="45709">
                    <a:solidFill>
                      <a:schemeClr val="bg2"/>
                    </a:solidFill>
                  </a:tcPr>
                </a:tc>
                <a:extLst>
                  <a:ext uri="{0D108BD9-81ED-4DB2-BD59-A6C34878D82A}">
                    <a16:rowId xmlns:a16="http://schemas.microsoft.com/office/drawing/2014/main" val="10000"/>
                  </a:ext>
                </a:extLst>
              </a:tr>
              <a:tr h="396215">
                <a:tc>
                  <a:txBody>
                    <a:bodyPr/>
                    <a:lstStyle/>
                    <a:p>
                      <a:r>
                        <a:rPr lang="ru-RU" sz="1000" i="1" dirty="0">
                          <a:solidFill>
                            <a:schemeClr val="tx1">
                              <a:lumMod val="85000"/>
                              <a:lumOff val="15000"/>
                            </a:schemeClr>
                          </a:solidFill>
                          <a:latin typeface="Times New Roman" pitchFamily="18" charset="0"/>
                          <a:cs typeface="Times New Roman" pitchFamily="18" charset="0"/>
                        </a:rPr>
                        <a:t>Повышение эффективности управления муниципальным имуществом</a:t>
                      </a:r>
                    </a:p>
                  </a:txBody>
                  <a:tcPr marL="84406" marR="84406" marT="45709" marB="45709"/>
                </a:tc>
                <a:tc>
                  <a:txBody>
                    <a:bodyPr/>
                    <a:lstStyle/>
                    <a:p>
                      <a:pPr algn="ctr"/>
                      <a:r>
                        <a:rPr lang="ru-RU" sz="1000" dirty="0">
                          <a:solidFill>
                            <a:schemeClr val="tx1">
                              <a:lumMod val="85000"/>
                              <a:lumOff val="15000"/>
                            </a:schemeClr>
                          </a:solidFill>
                        </a:rPr>
                        <a:t>5 546,4</a:t>
                      </a:r>
                    </a:p>
                  </a:txBody>
                  <a:tcPr marL="84406" marR="84406" marT="45709" marB="45709"/>
                </a:tc>
                <a:tc>
                  <a:txBody>
                    <a:bodyPr/>
                    <a:lstStyle/>
                    <a:p>
                      <a:pPr algn="ctr"/>
                      <a:r>
                        <a:rPr lang="ru-RU" sz="1000" dirty="0">
                          <a:solidFill>
                            <a:schemeClr val="tx1">
                              <a:lumMod val="85000"/>
                              <a:lumOff val="15000"/>
                            </a:schemeClr>
                          </a:solidFill>
                        </a:rPr>
                        <a:t>5 650,0</a:t>
                      </a:r>
                    </a:p>
                  </a:txBody>
                  <a:tcPr marL="84406" marR="84406" marT="45709" marB="45709"/>
                </a:tc>
                <a:tc>
                  <a:txBody>
                    <a:bodyPr/>
                    <a:lstStyle/>
                    <a:p>
                      <a:pPr algn="ctr"/>
                      <a:r>
                        <a:rPr lang="ru-RU" sz="1000" dirty="0">
                          <a:solidFill>
                            <a:schemeClr val="tx1">
                              <a:lumMod val="85000"/>
                              <a:lumOff val="15000"/>
                            </a:schemeClr>
                          </a:solidFill>
                        </a:rPr>
                        <a:t>5 804,1</a:t>
                      </a:r>
                    </a:p>
                  </a:txBody>
                  <a:tcPr marL="84406" marR="84406" marT="45709" marB="45709"/>
                </a:tc>
                <a:extLst>
                  <a:ext uri="{0D108BD9-81ED-4DB2-BD59-A6C34878D82A}">
                    <a16:rowId xmlns:a16="http://schemas.microsoft.com/office/drawing/2014/main" val="10001"/>
                  </a:ext>
                </a:extLst>
              </a:tr>
              <a:tr h="548613">
                <a:tc>
                  <a:txBody>
                    <a:bodyPr/>
                    <a:lstStyle/>
                    <a:p>
                      <a:r>
                        <a:rPr lang="ru-RU" sz="1000" i="1" dirty="0">
                          <a:solidFill>
                            <a:schemeClr val="tx1">
                              <a:lumMod val="85000"/>
                              <a:lumOff val="15000"/>
                            </a:schemeClr>
                          </a:solidFill>
                          <a:latin typeface="Times New Roman" pitchFamily="18" charset="0"/>
                          <a:cs typeface="Times New Roman" pitchFamily="18" charset="0"/>
                        </a:rPr>
                        <a:t>Устойчивое развитие коренных малочисленных</a:t>
                      </a:r>
                      <a:r>
                        <a:rPr lang="ru-RU" sz="1000" i="1" baseline="0" dirty="0">
                          <a:solidFill>
                            <a:schemeClr val="tx1">
                              <a:lumMod val="85000"/>
                              <a:lumOff val="15000"/>
                            </a:schemeClr>
                          </a:solidFill>
                          <a:latin typeface="Times New Roman" pitchFamily="18" charset="0"/>
                          <a:cs typeface="Times New Roman" pitchFamily="18" charset="0"/>
                        </a:rPr>
                        <a:t> народов Севера, Сибири и Дальнего Востока, проживающих в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06" marR="84406" marT="45709" marB="45709"/>
                </a:tc>
                <a:tc>
                  <a:txBody>
                    <a:bodyPr/>
                    <a:lstStyle/>
                    <a:p>
                      <a:pPr algn="ctr"/>
                      <a:endParaRPr lang="ru-RU" sz="1000" dirty="0">
                        <a:solidFill>
                          <a:schemeClr val="tx1">
                            <a:lumMod val="85000"/>
                            <a:lumOff val="15000"/>
                          </a:schemeClr>
                        </a:solidFill>
                      </a:endParaRPr>
                    </a:p>
                    <a:p>
                      <a:pPr algn="ctr"/>
                      <a:r>
                        <a:rPr lang="ru-RU" sz="1000" dirty="0">
                          <a:solidFill>
                            <a:schemeClr val="tx1">
                              <a:lumMod val="85000"/>
                              <a:lumOff val="15000"/>
                            </a:schemeClr>
                          </a:solidFill>
                        </a:rPr>
                        <a:t>246,6</a:t>
                      </a:r>
                    </a:p>
                  </a:txBody>
                  <a:tcPr marL="84406" marR="84406" marT="45709" marB="45709"/>
                </a:tc>
                <a:tc>
                  <a:txBody>
                    <a:bodyPr/>
                    <a:lstStyle/>
                    <a:p>
                      <a:pPr algn="ctr"/>
                      <a:endParaRPr lang="ru-RU" sz="1000" dirty="0">
                        <a:solidFill>
                          <a:schemeClr val="tx1">
                            <a:lumMod val="85000"/>
                            <a:lumOff val="15000"/>
                          </a:schemeClr>
                        </a:solidFill>
                      </a:endParaRPr>
                    </a:p>
                    <a:p>
                      <a:pPr algn="ctr"/>
                      <a:r>
                        <a:rPr lang="ru-RU" sz="1000" dirty="0">
                          <a:solidFill>
                            <a:schemeClr val="tx1">
                              <a:lumMod val="85000"/>
                              <a:lumOff val="15000"/>
                            </a:schemeClr>
                          </a:solidFill>
                        </a:rPr>
                        <a:t>258,0</a:t>
                      </a:r>
                    </a:p>
                  </a:txBody>
                  <a:tcPr marL="84406" marR="84406" marT="45709" marB="45709"/>
                </a:tc>
                <a:tc>
                  <a:txBody>
                    <a:bodyPr/>
                    <a:lstStyle/>
                    <a:p>
                      <a:pPr algn="ctr"/>
                      <a:endParaRPr lang="ru-RU" sz="1000" dirty="0">
                        <a:solidFill>
                          <a:schemeClr val="tx1">
                            <a:lumMod val="85000"/>
                            <a:lumOff val="15000"/>
                          </a:schemeClr>
                        </a:solidFill>
                      </a:endParaRPr>
                    </a:p>
                    <a:p>
                      <a:pPr algn="ctr"/>
                      <a:r>
                        <a:rPr lang="ru-RU" sz="1000" dirty="0">
                          <a:solidFill>
                            <a:schemeClr val="tx1">
                              <a:lumMod val="85000"/>
                              <a:lumOff val="15000"/>
                            </a:schemeClr>
                          </a:solidFill>
                        </a:rPr>
                        <a:t>269,4</a:t>
                      </a:r>
                    </a:p>
                  </a:txBody>
                  <a:tcPr marL="84406" marR="84406" marT="45709" marB="45709"/>
                </a:tc>
                <a:extLst>
                  <a:ext uri="{0D108BD9-81ED-4DB2-BD59-A6C34878D82A}">
                    <a16:rowId xmlns:a16="http://schemas.microsoft.com/office/drawing/2014/main" val="10002"/>
                  </a:ext>
                </a:extLst>
              </a:tr>
              <a:tr h="418895">
                <a:tc>
                  <a:txBody>
                    <a:bodyPr/>
                    <a:lstStyle/>
                    <a:p>
                      <a:r>
                        <a:rPr lang="ru-RU" sz="1000" i="1" dirty="0">
                          <a:solidFill>
                            <a:schemeClr val="tx1">
                              <a:lumMod val="85000"/>
                              <a:lumOff val="15000"/>
                            </a:schemeClr>
                          </a:solidFill>
                          <a:latin typeface="Times New Roman" pitchFamily="18" charset="0"/>
                          <a:cs typeface="Times New Roman" pitchFamily="18" charset="0"/>
                        </a:rPr>
                        <a:t>Развитие сельского хозяйства в Соболевском муниципальном районе</a:t>
                      </a:r>
                    </a:p>
                  </a:txBody>
                  <a:tcPr marL="84406" marR="84406" marT="45709" marB="45709"/>
                </a:tc>
                <a:tc>
                  <a:txBody>
                    <a:bodyPr/>
                    <a:lstStyle/>
                    <a:p>
                      <a:pPr algn="ctr"/>
                      <a:r>
                        <a:rPr lang="ru-RU" sz="1000" dirty="0">
                          <a:solidFill>
                            <a:schemeClr val="tx1">
                              <a:lumMod val="85000"/>
                              <a:lumOff val="15000"/>
                            </a:schemeClr>
                          </a:solidFill>
                        </a:rPr>
                        <a:t>2 796,0</a:t>
                      </a:r>
                    </a:p>
                  </a:txBody>
                  <a:tcPr marL="84406" marR="84406" marT="45709" marB="45709"/>
                </a:tc>
                <a:tc>
                  <a:txBody>
                    <a:bodyPr/>
                    <a:lstStyle/>
                    <a:p>
                      <a:pPr algn="ctr"/>
                      <a:r>
                        <a:rPr lang="ru-RU" sz="1000" dirty="0">
                          <a:solidFill>
                            <a:schemeClr val="tx1">
                              <a:lumMod val="85000"/>
                              <a:lumOff val="15000"/>
                            </a:schemeClr>
                          </a:solidFill>
                        </a:rPr>
                        <a:t>2 596,0</a:t>
                      </a:r>
                    </a:p>
                  </a:txBody>
                  <a:tcPr marL="84406" marR="84406" marT="45709" marB="45709"/>
                </a:tc>
                <a:tc>
                  <a:txBody>
                    <a:bodyPr/>
                    <a:lstStyle/>
                    <a:p>
                      <a:pPr algn="ctr"/>
                      <a:r>
                        <a:rPr lang="ru-RU" sz="1000" dirty="0">
                          <a:solidFill>
                            <a:schemeClr val="tx1">
                              <a:lumMod val="85000"/>
                              <a:lumOff val="15000"/>
                            </a:schemeClr>
                          </a:solidFill>
                        </a:rPr>
                        <a:t>2 596,0</a:t>
                      </a:r>
                    </a:p>
                  </a:txBody>
                  <a:tcPr marL="84406" marR="84406" marT="45709" marB="45709"/>
                </a:tc>
                <a:extLst>
                  <a:ext uri="{0D108BD9-81ED-4DB2-BD59-A6C34878D82A}">
                    <a16:rowId xmlns:a16="http://schemas.microsoft.com/office/drawing/2014/main" val="10003"/>
                  </a:ext>
                </a:extLst>
              </a:tr>
            </a:tbl>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val="1223220697"/>
              </p:ext>
            </p:extLst>
          </p:nvPr>
        </p:nvGraphicFramePr>
        <p:xfrm>
          <a:off x="315913" y="5972175"/>
          <a:ext cx="8520112" cy="561975"/>
        </p:xfrm>
        <a:graphic>
          <a:graphicData uri="http://schemas.openxmlformats.org/drawingml/2006/table">
            <a:tbl>
              <a:tblPr firstRow="1" bandRow="1">
                <a:tableStyleId>{5C22544A-7EE6-4342-B048-85BDC9FD1C3A}</a:tableStyleId>
              </a:tblPr>
              <a:tblGrid>
                <a:gridCol w="3671742">
                  <a:extLst>
                    <a:ext uri="{9D8B030D-6E8A-4147-A177-3AD203B41FA5}">
                      <a16:colId xmlns:a16="http://schemas.microsoft.com/office/drawing/2014/main" val="20000"/>
                    </a:ext>
                  </a:extLst>
                </a:gridCol>
                <a:gridCol w="1702353">
                  <a:extLst>
                    <a:ext uri="{9D8B030D-6E8A-4147-A177-3AD203B41FA5}">
                      <a16:colId xmlns:a16="http://schemas.microsoft.com/office/drawing/2014/main" val="20001"/>
                    </a:ext>
                  </a:extLst>
                </a:gridCol>
                <a:gridCol w="1585526">
                  <a:extLst>
                    <a:ext uri="{9D8B030D-6E8A-4147-A177-3AD203B41FA5}">
                      <a16:colId xmlns:a16="http://schemas.microsoft.com/office/drawing/2014/main" val="20002"/>
                    </a:ext>
                  </a:extLst>
                </a:gridCol>
                <a:gridCol w="1560491">
                  <a:extLst>
                    <a:ext uri="{9D8B030D-6E8A-4147-A177-3AD203B41FA5}">
                      <a16:colId xmlns:a16="http://schemas.microsoft.com/office/drawing/2014/main" val="20003"/>
                    </a:ext>
                  </a:extLst>
                </a:gridCol>
              </a:tblGrid>
              <a:tr h="561975">
                <a:tc>
                  <a:txBody>
                    <a:bodyPr/>
                    <a:lstStyle/>
                    <a:p>
                      <a:endParaRPr lang="ru-RU" sz="1000" b="0" i="1" dirty="0">
                        <a:solidFill>
                          <a:schemeClr val="tx1">
                            <a:lumMod val="85000"/>
                            <a:lumOff val="15000"/>
                          </a:schemeClr>
                        </a:solidFill>
                        <a:latin typeface="Times New Roman" pitchFamily="18" charset="0"/>
                        <a:cs typeface="Times New Roman" pitchFamily="18" charset="0"/>
                      </a:endParaRPr>
                    </a:p>
                    <a:p>
                      <a:r>
                        <a:rPr lang="ru-RU" sz="1000" b="0" i="1" dirty="0">
                          <a:solidFill>
                            <a:schemeClr val="tx1">
                              <a:lumMod val="85000"/>
                              <a:lumOff val="15000"/>
                            </a:schemeClr>
                          </a:solidFill>
                          <a:latin typeface="Times New Roman" pitchFamily="18" charset="0"/>
                          <a:cs typeface="Times New Roman" pitchFamily="18" charset="0"/>
                        </a:rPr>
                        <a:t>Электронный муниципалитет</a:t>
                      </a:r>
                      <a:r>
                        <a:rPr lang="ru-RU" sz="1000" b="0" i="1" baseline="0" dirty="0">
                          <a:solidFill>
                            <a:schemeClr val="tx1">
                              <a:lumMod val="85000"/>
                              <a:lumOff val="15000"/>
                            </a:schemeClr>
                          </a:solidFill>
                          <a:latin typeface="Times New Roman" pitchFamily="18" charset="0"/>
                          <a:cs typeface="Times New Roman" pitchFamily="18" charset="0"/>
                        </a:rPr>
                        <a:t> в Соболевском муниципальном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10" marR="84410">
                    <a:solidFill>
                      <a:schemeClr val="bg2"/>
                    </a:solidFill>
                  </a:tcPr>
                </a:tc>
                <a:tc>
                  <a:txBody>
                    <a:bodyPr/>
                    <a:lstStyle/>
                    <a:p>
                      <a:pPr algn="ctr"/>
                      <a:endParaRPr lang="ru-RU" sz="1000" b="0" dirty="0">
                        <a:solidFill>
                          <a:schemeClr val="tx1">
                            <a:lumMod val="85000"/>
                            <a:lumOff val="15000"/>
                          </a:schemeClr>
                        </a:solidFill>
                      </a:endParaRPr>
                    </a:p>
                    <a:p>
                      <a:pPr algn="ctr"/>
                      <a:r>
                        <a:rPr lang="ru-RU" sz="1000" b="0" dirty="0">
                          <a:solidFill>
                            <a:schemeClr val="tx1">
                              <a:lumMod val="85000"/>
                              <a:lumOff val="15000"/>
                            </a:schemeClr>
                          </a:solidFill>
                        </a:rPr>
                        <a:t>3 974,8</a:t>
                      </a:r>
                    </a:p>
                  </a:txBody>
                  <a:tcPr marL="84410" marR="84410">
                    <a:solidFill>
                      <a:schemeClr val="bg2"/>
                    </a:solidFill>
                  </a:tcPr>
                </a:tc>
                <a:tc>
                  <a:txBody>
                    <a:bodyPr/>
                    <a:lstStyle/>
                    <a:p>
                      <a:pPr algn="ctr"/>
                      <a:endParaRPr lang="ru-RU" sz="1000" b="0" dirty="0">
                        <a:solidFill>
                          <a:schemeClr val="tx1">
                            <a:lumMod val="85000"/>
                            <a:lumOff val="15000"/>
                          </a:schemeClr>
                        </a:solidFill>
                      </a:endParaRPr>
                    </a:p>
                    <a:p>
                      <a:pPr algn="ctr"/>
                      <a:r>
                        <a:rPr lang="ru-RU" sz="1000" b="0" dirty="0">
                          <a:solidFill>
                            <a:schemeClr val="tx1">
                              <a:lumMod val="85000"/>
                              <a:lumOff val="15000"/>
                            </a:schemeClr>
                          </a:solidFill>
                        </a:rPr>
                        <a:t>4 014,2</a:t>
                      </a:r>
                    </a:p>
                  </a:txBody>
                  <a:tcPr marL="84410" marR="84410">
                    <a:solidFill>
                      <a:schemeClr val="bg2"/>
                    </a:solidFill>
                  </a:tcPr>
                </a:tc>
                <a:tc>
                  <a:txBody>
                    <a:bodyPr/>
                    <a:lstStyle/>
                    <a:p>
                      <a:pPr algn="ctr"/>
                      <a:endParaRPr lang="ru-RU" sz="1000" b="0" dirty="0">
                        <a:solidFill>
                          <a:schemeClr val="tx1">
                            <a:lumMod val="85000"/>
                            <a:lumOff val="15000"/>
                          </a:schemeClr>
                        </a:solidFill>
                      </a:endParaRPr>
                    </a:p>
                    <a:p>
                      <a:pPr algn="ctr"/>
                      <a:r>
                        <a:rPr lang="ru-RU" sz="1000" b="0" dirty="0">
                          <a:solidFill>
                            <a:schemeClr val="tx1">
                              <a:lumMod val="85000"/>
                              <a:lumOff val="15000"/>
                            </a:schemeClr>
                          </a:solidFill>
                        </a:rPr>
                        <a:t>4 023,9</a:t>
                      </a:r>
                    </a:p>
                  </a:txBody>
                  <a:tcPr marL="84410" marR="84410">
                    <a:solidFill>
                      <a:schemeClr val="bg2"/>
                    </a:solidFill>
                  </a:tcPr>
                </a:tc>
                <a:extLst>
                  <a:ext uri="{0D108BD9-81ED-4DB2-BD59-A6C34878D82A}">
                    <a16:rowId xmlns:a16="http://schemas.microsoft.com/office/drawing/2014/main" val="10000"/>
                  </a:ext>
                </a:extLst>
              </a:tr>
            </a:tbl>
          </a:graphicData>
        </a:graphic>
      </p:graphicFrame>
      <p:sp>
        <p:nvSpPr>
          <p:cNvPr id="9" name="Блок-схема: узел 8"/>
          <p:cNvSpPr/>
          <p:nvPr/>
        </p:nvSpPr>
        <p:spPr>
          <a:xfrm>
            <a:off x="3707904" y="804214"/>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2023 год</a:t>
            </a:r>
          </a:p>
        </p:txBody>
      </p:sp>
      <p:sp>
        <p:nvSpPr>
          <p:cNvPr id="8" name="Блок-схема: узел 7"/>
          <p:cNvSpPr/>
          <p:nvPr/>
        </p:nvSpPr>
        <p:spPr>
          <a:xfrm>
            <a:off x="5372100" y="804213"/>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2024 год</a:t>
            </a:r>
          </a:p>
        </p:txBody>
      </p:sp>
      <p:sp>
        <p:nvSpPr>
          <p:cNvPr id="7" name="Блок-схема: узел 6"/>
          <p:cNvSpPr/>
          <p:nvPr/>
        </p:nvSpPr>
        <p:spPr>
          <a:xfrm>
            <a:off x="7051427" y="804216"/>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2025 год</a:t>
            </a:r>
          </a:p>
        </p:txBody>
      </p:sp>
      <p:sp>
        <p:nvSpPr>
          <p:cNvPr id="6" name="Блок-схема: узел 5"/>
          <p:cNvSpPr/>
          <p:nvPr/>
        </p:nvSpPr>
        <p:spPr>
          <a:xfrm>
            <a:off x="3707904" y="4634288"/>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2023 год</a:t>
            </a:r>
          </a:p>
        </p:txBody>
      </p:sp>
      <p:sp>
        <p:nvSpPr>
          <p:cNvPr id="4" name="Блок-схема: узел 3"/>
          <p:cNvSpPr/>
          <p:nvPr/>
        </p:nvSpPr>
        <p:spPr>
          <a:xfrm>
            <a:off x="5399839" y="4666066"/>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2024 год</a:t>
            </a:r>
          </a:p>
        </p:txBody>
      </p:sp>
      <p:sp>
        <p:nvSpPr>
          <p:cNvPr id="5" name="Блок-схема: узел 4"/>
          <p:cNvSpPr/>
          <p:nvPr/>
        </p:nvSpPr>
        <p:spPr>
          <a:xfrm>
            <a:off x="7051426" y="4634288"/>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2025 год</a:t>
            </a:r>
          </a:p>
        </p:txBody>
      </p:sp>
      <p:sp>
        <p:nvSpPr>
          <p:cNvPr id="43093" name="TextBox 23"/>
          <p:cNvSpPr txBox="1">
            <a:spLocks noChangeArrowheads="1"/>
          </p:cNvSpPr>
          <p:nvPr/>
        </p:nvSpPr>
        <p:spPr bwMode="auto">
          <a:xfrm>
            <a:off x="7862888" y="677863"/>
            <a:ext cx="757237"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a:solidFill>
                  <a:srgbClr val="000000"/>
                </a:solidFill>
                <a:latin typeface="Verdana" pitchFamily="34" charset="0"/>
              </a:rPr>
              <a:t>тыс.руб.</a:t>
            </a:r>
          </a:p>
        </p:txBody>
      </p:sp>
    </p:spTree>
    <p:extLst>
      <p:ext uri="{BB962C8B-B14F-4D97-AF65-F5344CB8AC3E}">
        <p14:creationId xmlns:p14="http://schemas.microsoft.com/office/powerpoint/2010/main" val="3365453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картинки, расходы развитие транспортной систем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22" y="577279"/>
            <a:ext cx="3137258" cy="10417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картинки, расходы управление финанса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22" y="2962987"/>
            <a:ext cx="3137258" cy="11821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Скругленный прямоугольник 11"/>
          <p:cNvSpPr/>
          <p:nvPr/>
        </p:nvSpPr>
        <p:spPr>
          <a:xfrm>
            <a:off x="7559936" y="3565028"/>
            <a:ext cx="1125415" cy="4798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112 621,658</a:t>
            </a:r>
          </a:p>
        </p:txBody>
      </p:sp>
      <p:sp>
        <p:nvSpPr>
          <p:cNvPr id="13" name="Скругленный прямоугольник 12"/>
          <p:cNvSpPr/>
          <p:nvPr/>
        </p:nvSpPr>
        <p:spPr>
          <a:xfrm>
            <a:off x="5868144" y="3565028"/>
            <a:ext cx="1125415" cy="4798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112 621,658</a:t>
            </a:r>
          </a:p>
        </p:txBody>
      </p:sp>
      <p:sp>
        <p:nvSpPr>
          <p:cNvPr id="14" name="Скругленный прямоугольник 13"/>
          <p:cNvSpPr/>
          <p:nvPr/>
        </p:nvSpPr>
        <p:spPr>
          <a:xfrm>
            <a:off x="4014912" y="3565028"/>
            <a:ext cx="1125415" cy="4798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112 693,358</a:t>
            </a:r>
          </a:p>
        </p:txBody>
      </p:sp>
      <p:sp>
        <p:nvSpPr>
          <p:cNvPr id="15" name="Скругленный прямоугольник 14"/>
          <p:cNvSpPr/>
          <p:nvPr/>
        </p:nvSpPr>
        <p:spPr>
          <a:xfrm>
            <a:off x="7559936" y="990594"/>
            <a:ext cx="1125415" cy="46990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28 815,650</a:t>
            </a:r>
          </a:p>
        </p:txBody>
      </p:sp>
      <p:sp>
        <p:nvSpPr>
          <p:cNvPr id="16" name="Скругленный прямоугольник 15"/>
          <p:cNvSpPr/>
          <p:nvPr/>
        </p:nvSpPr>
        <p:spPr>
          <a:xfrm>
            <a:off x="5868144" y="990594"/>
            <a:ext cx="1125415" cy="46990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27 698,660</a:t>
            </a:r>
          </a:p>
        </p:txBody>
      </p:sp>
      <p:sp>
        <p:nvSpPr>
          <p:cNvPr id="17" name="Скругленный прямоугольник 16"/>
          <p:cNvSpPr/>
          <p:nvPr/>
        </p:nvSpPr>
        <p:spPr>
          <a:xfrm>
            <a:off x="4119794" y="990594"/>
            <a:ext cx="1125415" cy="46990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26 563,210</a:t>
            </a:r>
          </a:p>
        </p:txBody>
      </p:sp>
      <p:sp>
        <p:nvSpPr>
          <p:cNvPr id="18" name="Заголовок 1"/>
          <p:cNvSpPr txBox="1">
            <a:spLocks/>
          </p:cNvSpPr>
          <p:nvPr/>
        </p:nvSpPr>
        <p:spPr>
          <a:xfrm>
            <a:off x="305815" y="15303"/>
            <a:ext cx="8510954"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транспортной системы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9" name="Заголовок 1"/>
          <p:cNvSpPr txBox="1">
            <a:spLocks/>
          </p:cNvSpPr>
          <p:nvPr/>
        </p:nvSpPr>
        <p:spPr>
          <a:xfrm>
            <a:off x="322144" y="2601095"/>
            <a:ext cx="8510954"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«Управление муниципальными финансами в Соболевского муниципального района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graphicFrame>
        <p:nvGraphicFramePr>
          <p:cNvPr id="20" name="Таблица 19"/>
          <p:cNvGraphicFramePr>
            <a:graphicFrameLocks noGrp="1"/>
          </p:cNvGraphicFramePr>
          <p:nvPr/>
        </p:nvGraphicFramePr>
        <p:xfrm>
          <a:off x="315913" y="1619250"/>
          <a:ext cx="8520112" cy="228600"/>
        </p:xfrm>
        <a:graphic>
          <a:graphicData uri="http://schemas.openxmlformats.org/drawingml/2006/table">
            <a:tbl>
              <a:tblPr firstRow="1" bandRow="1">
                <a:tableStyleId>{3B4B98B0-60AC-42C2-AFA5-B58CD77FA1E5}</a:tableStyleId>
              </a:tblPr>
              <a:tblGrid>
                <a:gridCol w="8520112">
                  <a:extLst>
                    <a:ext uri="{9D8B030D-6E8A-4147-A177-3AD203B41FA5}">
                      <a16:colId xmlns:a16="http://schemas.microsoft.com/office/drawing/2014/main" val="20000"/>
                    </a:ext>
                  </a:extLst>
                </a:gridCol>
              </a:tblGrid>
              <a:tr h="200025">
                <a:tc>
                  <a:txBody>
                    <a:bodyPr/>
                    <a:lstStyle/>
                    <a:p>
                      <a:r>
                        <a:rPr lang="ru-RU" sz="900" dirty="0"/>
                        <a:t>в том числе по подпрограммам:</a:t>
                      </a:r>
                    </a:p>
                  </a:txBody>
                  <a:tcPr marL="84410" marR="8441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extLst>
                  <a:ext uri="{0D108BD9-81ED-4DB2-BD59-A6C34878D82A}">
                    <a16:rowId xmlns:a16="http://schemas.microsoft.com/office/drawing/2014/main" val="10000"/>
                  </a:ext>
                </a:extLst>
              </a:tr>
            </a:tbl>
          </a:graphicData>
        </a:graphic>
      </p:graphicFrame>
      <p:graphicFrame>
        <p:nvGraphicFramePr>
          <p:cNvPr id="21" name="Таблица 20"/>
          <p:cNvGraphicFramePr>
            <a:graphicFrameLocks noGrp="1"/>
          </p:cNvGraphicFramePr>
          <p:nvPr/>
        </p:nvGraphicFramePr>
        <p:xfrm>
          <a:off x="304800" y="4221163"/>
          <a:ext cx="8545513" cy="228600"/>
        </p:xfrm>
        <a:graphic>
          <a:graphicData uri="http://schemas.openxmlformats.org/drawingml/2006/table">
            <a:tbl>
              <a:tblPr firstRow="1" bandRow="1">
                <a:tableStyleId>{3B4B98B0-60AC-42C2-AFA5-B58CD77FA1E5}</a:tableStyleId>
              </a:tblPr>
              <a:tblGrid>
                <a:gridCol w="8545513">
                  <a:extLst>
                    <a:ext uri="{9D8B030D-6E8A-4147-A177-3AD203B41FA5}">
                      <a16:colId xmlns:a16="http://schemas.microsoft.com/office/drawing/2014/main" val="20000"/>
                    </a:ext>
                  </a:extLst>
                </a:gridCol>
              </a:tblGrid>
              <a:tr h="190500">
                <a:tc>
                  <a:txBody>
                    <a:bodyPr/>
                    <a:lstStyle/>
                    <a:p>
                      <a:r>
                        <a:rPr lang="ru-RU" sz="900" dirty="0"/>
                        <a:t>в том числе по подпрограммам:</a:t>
                      </a:r>
                    </a:p>
                  </a:txBody>
                  <a:tcPr marL="84400" marR="8440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extLst>
                  <a:ext uri="{0D108BD9-81ED-4DB2-BD59-A6C34878D82A}">
                    <a16:rowId xmlns:a16="http://schemas.microsoft.com/office/drawing/2014/main" val="10000"/>
                  </a:ext>
                </a:extLst>
              </a:tr>
            </a:tbl>
          </a:graphicData>
        </a:graphic>
      </p:graphicFrame>
      <p:graphicFrame>
        <p:nvGraphicFramePr>
          <p:cNvPr id="22" name="Таблица 21"/>
          <p:cNvGraphicFramePr>
            <a:graphicFrameLocks noGrp="1"/>
          </p:cNvGraphicFramePr>
          <p:nvPr>
            <p:extLst>
              <p:ext uri="{D42A27DB-BD31-4B8C-83A1-F6EECF244321}">
                <p14:modId xmlns:p14="http://schemas.microsoft.com/office/powerpoint/2010/main" val="1036711436"/>
              </p:ext>
            </p:extLst>
          </p:nvPr>
        </p:nvGraphicFramePr>
        <p:xfrm>
          <a:off x="319088" y="1844675"/>
          <a:ext cx="8510587" cy="792276"/>
        </p:xfrm>
        <a:graphic>
          <a:graphicData uri="http://schemas.openxmlformats.org/drawingml/2006/table">
            <a:tbl>
              <a:tblPr firstRow="1" bandRow="1">
                <a:tableStyleId>{5C22544A-7EE6-4342-B048-85BDC9FD1C3A}</a:tableStyleId>
              </a:tblPr>
              <a:tblGrid>
                <a:gridCol w="3686734">
                  <a:extLst>
                    <a:ext uri="{9D8B030D-6E8A-4147-A177-3AD203B41FA5}">
                      <a16:colId xmlns:a16="http://schemas.microsoft.com/office/drawing/2014/main" val="20000"/>
                    </a:ext>
                  </a:extLst>
                </a:gridCol>
                <a:gridCol w="1687568">
                  <a:extLst>
                    <a:ext uri="{9D8B030D-6E8A-4147-A177-3AD203B41FA5}">
                      <a16:colId xmlns:a16="http://schemas.microsoft.com/office/drawing/2014/main" val="20001"/>
                    </a:ext>
                  </a:extLst>
                </a:gridCol>
                <a:gridCol w="1571755">
                  <a:extLst>
                    <a:ext uri="{9D8B030D-6E8A-4147-A177-3AD203B41FA5}">
                      <a16:colId xmlns:a16="http://schemas.microsoft.com/office/drawing/2014/main" val="20002"/>
                    </a:ext>
                  </a:extLst>
                </a:gridCol>
                <a:gridCol w="1564530">
                  <a:extLst>
                    <a:ext uri="{9D8B030D-6E8A-4147-A177-3AD203B41FA5}">
                      <a16:colId xmlns:a16="http://schemas.microsoft.com/office/drawing/2014/main" val="20003"/>
                    </a:ext>
                  </a:extLst>
                </a:gridCol>
              </a:tblGrid>
              <a:tr h="396082">
                <a:tc>
                  <a:txBody>
                    <a:bodyPr/>
                    <a:lstStyle/>
                    <a:p>
                      <a:r>
                        <a:rPr lang="ru-RU" sz="1000" b="0" i="1" dirty="0">
                          <a:solidFill>
                            <a:schemeClr val="tx1">
                              <a:lumMod val="85000"/>
                              <a:lumOff val="15000"/>
                            </a:schemeClr>
                          </a:solidFill>
                          <a:latin typeface="Times New Roman" pitchFamily="18" charset="0"/>
                          <a:cs typeface="Times New Roman" pitchFamily="18" charset="0"/>
                        </a:rPr>
                        <a:t>Развитие дорожного хозяйства</a:t>
                      </a:r>
                      <a:r>
                        <a:rPr lang="ru-RU" sz="1000" b="0" i="1" baseline="0" dirty="0">
                          <a:solidFill>
                            <a:schemeClr val="tx1">
                              <a:lumMod val="85000"/>
                              <a:lumOff val="15000"/>
                            </a:schemeClr>
                          </a:solidFill>
                          <a:latin typeface="Times New Roman" pitchFamily="18" charset="0"/>
                          <a:cs typeface="Times New Roman" pitchFamily="18" charset="0"/>
                        </a:rPr>
                        <a:t> в Соболевском муниципальном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02" marR="84402" marT="45669" marB="45669">
                    <a:solidFill>
                      <a:schemeClr val="bg2"/>
                    </a:solidFill>
                  </a:tcPr>
                </a:tc>
                <a:tc>
                  <a:txBody>
                    <a:bodyPr/>
                    <a:lstStyle/>
                    <a:p>
                      <a:pPr algn="ctr"/>
                      <a:r>
                        <a:rPr lang="ru-RU" sz="1000" b="0" dirty="0">
                          <a:solidFill>
                            <a:schemeClr val="tx1">
                              <a:lumMod val="85000"/>
                              <a:lumOff val="15000"/>
                            </a:schemeClr>
                          </a:solidFill>
                        </a:rPr>
                        <a:t>23 436,310</a:t>
                      </a:r>
                    </a:p>
                  </a:txBody>
                  <a:tcPr marL="84402" marR="84402" marT="45669" marB="45669">
                    <a:solidFill>
                      <a:schemeClr val="bg2"/>
                    </a:solidFill>
                  </a:tcPr>
                </a:tc>
                <a:tc>
                  <a:txBody>
                    <a:bodyPr/>
                    <a:lstStyle/>
                    <a:p>
                      <a:pPr algn="ctr"/>
                      <a:r>
                        <a:rPr lang="ru-RU" sz="1000" b="0" dirty="0">
                          <a:solidFill>
                            <a:schemeClr val="tx1">
                              <a:lumMod val="85000"/>
                              <a:lumOff val="15000"/>
                            </a:schemeClr>
                          </a:solidFill>
                        </a:rPr>
                        <a:t>24 397,960</a:t>
                      </a:r>
                    </a:p>
                  </a:txBody>
                  <a:tcPr marL="84402" marR="84402" marT="45669" marB="45669">
                    <a:solidFill>
                      <a:schemeClr val="bg2"/>
                    </a:solidFill>
                  </a:tcPr>
                </a:tc>
                <a:tc>
                  <a:txBody>
                    <a:bodyPr/>
                    <a:lstStyle/>
                    <a:p>
                      <a:pPr algn="ctr"/>
                      <a:r>
                        <a:rPr lang="ru-RU" sz="1000" b="0" dirty="0">
                          <a:solidFill>
                            <a:schemeClr val="tx1">
                              <a:lumMod val="85000"/>
                              <a:lumOff val="15000"/>
                            </a:schemeClr>
                          </a:solidFill>
                        </a:rPr>
                        <a:t>25 402,850</a:t>
                      </a:r>
                    </a:p>
                  </a:txBody>
                  <a:tcPr marL="84402" marR="84402" marT="45669" marB="45669">
                    <a:solidFill>
                      <a:schemeClr val="bg2"/>
                    </a:solidFill>
                  </a:tcPr>
                </a:tc>
                <a:extLst>
                  <a:ext uri="{0D108BD9-81ED-4DB2-BD59-A6C34878D82A}">
                    <a16:rowId xmlns:a16="http://schemas.microsoft.com/office/drawing/2014/main" val="10000"/>
                  </a:ext>
                </a:extLst>
              </a:tr>
              <a:tr h="396082">
                <a:tc>
                  <a:txBody>
                    <a:bodyPr/>
                    <a:lstStyle/>
                    <a:p>
                      <a:r>
                        <a:rPr lang="ru-RU" sz="1000" i="1" dirty="0">
                          <a:solidFill>
                            <a:schemeClr val="tx1">
                              <a:lumMod val="85000"/>
                              <a:lumOff val="15000"/>
                            </a:schemeClr>
                          </a:solidFill>
                          <a:latin typeface="Times New Roman" pitchFamily="18" charset="0"/>
                          <a:cs typeface="Times New Roman" pitchFamily="18" charset="0"/>
                        </a:rPr>
                        <a:t>Организация транспортного обслуживания в Соболевском муниципальном районе</a:t>
                      </a:r>
                    </a:p>
                  </a:txBody>
                  <a:tcPr marL="84402" marR="84402" marT="45669" marB="45669"/>
                </a:tc>
                <a:tc>
                  <a:txBody>
                    <a:bodyPr/>
                    <a:lstStyle/>
                    <a:p>
                      <a:pPr algn="ctr"/>
                      <a:r>
                        <a:rPr lang="ru-RU" sz="1000" dirty="0">
                          <a:solidFill>
                            <a:schemeClr val="tx1">
                              <a:lumMod val="85000"/>
                              <a:lumOff val="15000"/>
                            </a:schemeClr>
                          </a:solidFill>
                        </a:rPr>
                        <a:t>3 126,9</a:t>
                      </a:r>
                    </a:p>
                  </a:txBody>
                  <a:tcPr marL="84402" marR="84402" marT="45669" marB="45669"/>
                </a:tc>
                <a:tc>
                  <a:txBody>
                    <a:bodyPr/>
                    <a:lstStyle/>
                    <a:p>
                      <a:pPr algn="ctr"/>
                      <a:r>
                        <a:rPr lang="ru-RU" sz="1000" dirty="0">
                          <a:solidFill>
                            <a:schemeClr val="tx1">
                              <a:lumMod val="85000"/>
                              <a:lumOff val="15000"/>
                            </a:schemeClr>
                          </a:solidFill>
                        </a:rPr>
                        <a:t>3 300,7</a:t>
                      </a:r>
                    </a:p>
                  </a:txBody>
                  <a:tcPr marL="84402" marR="84402" marT="45669" marB="45669"/>
                </a:tc>
                <a:tc>
                  <a:txBody>
                    <a:bodyPr/>
                    <a:lstStyle/>
                    <a:p>
                      <a:pPr algn="ctr"/>
                      <a:r>
                        <a:rPr lang="ru-RU" sz="1000" dirty="0">
                          <a:solidFill>
                            <a:schemeClr val="tx1">
                              <a:lumMod val="85000"/>
                              <a:lumOff val="15000"/>
                            </a:schemeClr>
                          </a:solidFill>
                        </a:rPr>
                        <a:t>3 412,8</a:t>
                      </a:r>
                    </a:p>
                  </a:txBody>
                  <a:tcPr marL="84402" marR="84402" marT="45669" marB="45669"/>
                </a:tc>
                <a:extLst>
                  <a:ext uri="{0D108BD9-81ED-4DB2-BD59-A6C34878D82A}">
                    <a16:rowId xmlns:a16="http://schemas.microsoft.com/office/drawing/2014/main" val="10001"/>
                  </a:ext>
                </a:extLst>
              </a:tr>
            </a:tbl>
          </a:graphicData>
        </a:graphic>
      </p:graphicFrame>
      <p:graphicFrame>
        <p:nvGraphicFramePr>
          <p:cNvPr id="23" name="Таблица 22"/>
          <p:cNvGraphicFramePr>
            <a:graphicFrameLocks noGrp="1"/>
          </p:cNvGraphicFramePr>
          <p:nvPr>
            <p:extLst>
              <p:ext uri="{D42A27DB-BD31-4B8C-83A1-F6EECF244321}">
                <p14:modId xmlns:p14="http://schemas.microsoft.com/office/powerpoint/2010/main" val="1011192598"/>
              </p:ext>
            </p:extLst>
          </p:nvPr>
        </p:nvGraphicFramePr>
        <p:xfrm>
          <a:off x="293688" y="4437063"/>
          <a:ext cx="8555037" cy="2362200"/>
        </p:xfrm>
        <a:graphic>
          <a:graphicData uri="http://schemas.openxmlformats.org/drawingml/2006/table">
            <a:tbl>
              <a:tblPr firstRow="1" bandRow="1">
                <a:tableStyleId>{5C22544A-7EE6-4342-B048-85BDC9FD1C3A}</a:tableStyleId>
              </a:tblPr>
              <a:tblGrid>
                <a:gridCol w="3686793">
                  <a:extLst>
                    <a:ext uri="{9D8B030D-6E8A-4147-A177-3AD203B41FA5}">
                      <a16:colId xmlns:a16="http://schemas.microsoft.com/office/drawing/2014/main" val="20000"/>
                    </a:ext>
                  </a:extLst>
                </a:gridCol>
                <a:gridCol w="1709332">
                  <a:extLst>
                    <a:ext uri="{9D8B030D-6E8A-4147-A177-3AD203B41FA5}">
                      <a16:colId xmlns:a16="http://schemas.microsoft.com/office/drawing/2014/main" val="20001"/>
                    </a:ext>
                  </a:extLst>
                </a:gridCol>
                <a:gridCol w="1592024">
                  <a:extLst>
                    <a:ext uri="{9D8B030D-6E8A-4147-A177-3AD203B41FA5}">
                      <a16:colId xmlns:a16="http://schemas.microsoft.com/office/drawing/2014/main" val="20002"/>
                    </a:ext>
                  </a:extLst>
                </a:gridCol>
                <a:gridCol w="1566888">
                  <a:extLst>
                    <a:ext uri="{9D8B030D-6E8A-4147-A177-3AD203B41FA5}">
                      <a16:colId xmlns:a16="http://schemas.microsoft.com/office/drawing/2014/main" val="20003"/>
                    </a:ext>
                  </a:extLst>
                </a:gridCol>
              </a:tblGrid>
              <a:tr h="548673">
                <a:tc>
                  <a:txBody>
                    <a:bodyPr/>
                    <a:lstStyle/>
                    <a:p>
                      <a:r>
                        <a:rPr lang="ru-RU" sz="1000" b="0" i="1" dirty="0">
                          <a:solidFill>
                            <a:schemeClr val="tx1">
                              <a:lumMod val="85000"/>
                              <a:lumOff val="15000"/>
                            </a:schemeClr>
                          </a:solidFill>
                          <a:latin typeface="Times New Roman" pitchFamily="18" charset="0"/>
                          <a:cs typeface="Times New Roman" pitchFamily="18" charset="0"/>
                        </a:rPr>
                        <a:t>Совершенствование управления муниципальными финансами, повышение открытости и прозрачности бюджетного процесса</a:t>
                      </a:r>
                      <a:r>
                        <a:rPr lang="ru-RU" sz="1000" b="0" i="1" baseline="0" dirty="0">
                          <a:solidFill>
                            <a:schemeClr val="tx1">
                              <a:lumMod val="85000"/>
                              <a:lumOff val="15000"/>
                            </a:schemeClr>
                          </a:solidFill>
                          <a:latin typeface="Times New Roman" pitchFamily="18" charset="0"/>
                          <a:cs typeface="Times New Roman" pitchFamily="18" charset="0"/>
                        </a:rPr>
                        <a:t> в Соболевском муниципальном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07" marR="84407" marT="45723" marB="45723">
                    <a:solidFill>
                      <a:schemeClr val="bg2"/>
                    </a:solidFill>
                  </a:tcPr>
                </a:tc>
                <a:tc>
                  <a:txBody>
                    <a:bodyPr/>
                    <a:lstStyle/>
                    <a:p>
                      <a:pPr algn="ctr"/>
                      <a:endParaRPr lang="ru-RU" sz="1000" b="0" dirty="0">
                        <a:solidFill>
                          <a:schemeClr val="tx1">
                            <a:lumMod val="85000"/>
                            <a:lumOff val="15000"/>
                          </a:schemeClr>
                        </a:solidFill>
                      </a:endParaRPr>
                    </a:p>
                  </a:txBody>
                  <a:tcPr marL="84407" marR="84407" marT="45723" marB="45723">
                    <a:solidFill>
                      <a:schemeClr val="bg2"/>
                    </a:solidFill>
                  </a:tcPr>
                </a:tc>
                <a:tc>
                  <a:txBody>
                    <a:bodyPr/>
                    <a:lstStyle/>
                    <a:p>
                      <a:pPr algn="ctr"/>
                      <a:endParaRPr lang="ru-RU" sz="1000" b="0" dirty="0">
                        <a:solidFill>
                          <a:schemeClr val="tx1">
                            <a:lumMod val="85000"/>
                            <a:lumOff val="15000"/>
                          </a:schemeClr>
                        </a:solidFill>
                      </a:endParaRPr>
                    </a:p>
                  </a:txBody>
                  <a:tcPr marL="84407" marR="84407" marT="45723" marB="45723">
                    <a:solidFill>
                      <a:schemeClr val="bg2"/>
                    </a:solidFill>
                  </a:tcPr>
                </a:tc>
                <a:tc>
                  <a:txBody>
                    <a:bodyPr/>
                    <a:lstStyle/>
                    <a:p>
                      <a:pPr algn="ctr"/>
                      <a:endParaRPr lang="ru-RU" sz="1000" b="0" dirty="0">
                        <a:solidFill>
                          <a:schemeClr val="tx1">
                            <a:lumMod val="85000"/>
                            <a:lumOff val="15000"/>
                          </a:schemeClr>
                        </a:solidFill>
                      </a:endParaRPr>
                    </a:p>
                  </a:txBody>
                  <a:tcPr marL="84407" marR="84407" marT="45723" marB="45723">
                    <a:solidFill>
                      <a:schemeClr val="bg2"/>
                    </a:solidFill>
                  </a:tcPr>
                </a:tc>
                <a:extLst>
                  <a:ext uri="{0D108BD9-81ED-4DB2-BD59-A6C34878D82A}">
                    <a16:rowId xmlns:a16="http://schemas.microsoft.com/office/drawing/2014/main" val="10000"/>
                  </a:ext>
                </a:extLst>
              </a:tr>
              <a:tr h="548673">
                <a:tc>
                  <a:txBody>
                    <a:bodyPr/>
                    <a:lstStyle/>
                    <a:p>
                      <a:r>
                        <a:rPr lang="ru-RU" sz="1000" i="1" dirty="0">
                          <a:solidFill>
                            <a:schemeClr val="tx1">
                              <a:lumMod val="85000"/>
                              <a:lumOff val="15000"/>
                            </a:schemeClr>
                          </a:solidFill>
                          <a:latin typeface="Times New Roman" pitchFamily="18" charset="0"/>
                          <a:cs typeface="Times New Roman" pitchFamily="18" charset="0"/>
                        </a:rPr>
                        <a:t>Управление муниципальным долгом в Соболевского муниципального района,</a:t>
                      </a:r>
                      <a:r>
                        <a:rPr lang="ru-RU" sz="1000" i="1" baseline="0" dirty="0">
                          <a:solidFill>
                            <a:schemeClr val="tx1">
                              <a:lumMod val="85000"/>
                              <a:lumOff val="15000"/>
                            </a:schemeClr>
                          </a:solidFill>
                          <a:latin typeface="Times New Roman" pitchFamily="18" charset="0"/>
                          <a:cs typeface="Times New Roman" pitchFamily="18" charset="0"/>
                        </a:rPr>
                        <a:t> средствами резервного фонда и резервами ассигнований</a:t>
                      </a:r>
                      <a:endParaRPr lang="ru-RU" sz="1000" i="1" dirty="0">
                        <a:solidFill>
                          <a:schemeClr val="tx1">
                            <a:lumMod val="85000"/>
                            <a:lumOff val="15000"/>
                          </a:schemeClr>
                        </a:solidFill>
                        <a:latin typeface="Times New Roman" pitchFamily="18" charset="0"/>
                        <a:cs typeface="Times New Roman" pitchFamily="18" charset="0"/>
                      </a:endParaRPr>
                    </a:p>
                  </a:txBody>
                  <a:tcPr marL="84407" marR="84407" marT="45723" marB="45723"/>
                </a:tc>
                <a:tc>
                  <a:txBody>
                    <a:bodyPr/>
                    <a:lstStyle/>
                    <a:p>
                      <a:pPr algn="ctr"/>
                      <a:endParaRPr lang="ru-RU" sz="1000" dirty="0">
                        <a:solidFill>
                          <a:schemeClr val="tx1">
                            <a:lumMod val="85000"/>
                            <a:lumOff val="15000"/>
                          </a:schemeClr>
                        </a:solidFill>
                      </a:endParaRPr>
                    </a:p>
                    <a:p>
                      <a:pPr algn="ctr"/>
                      <a:r>
                        <a:rPr lang="ru-RU" sz="1000" dirty="0">
                          <a:solidFill>
                            <a:schemeClr val="tx1">
                              <a:lumMod val="85000"/>
                              <a:lumOff val="15000"/>
                            </a:schemeClr>
                          </a:solidFill>
                        </a:rPr>
                        <a:t>1 100,0</a:t>
                      </a:r>
                    </a:p>
                  </a:txBody>
                  <a:tcPr marL="84407" marR="84407" marT="45723" marB="45723"/>
                </a:tc>
                <a:tc>
                  <a:txBody>
                    <a:bodyPr/>
                    <a:lstStyle/>
                    <a:p>
                      <a:pPr algn="ctr"/>
                      <a:endParaRPr lang="ru-RU" sz="1000" dirty="0">
                        <a:solidFill>
                          <a:schemeClr val="tx1">
                            <a:lumMod val="85000"/>
                            <a:lumOff val="15000"/>
                          </a:schemeClr>
                        </a:solidFill>
                      </a:endParaRPr>
                    </a:p>
                    <a:p>
                      <a:pPr algn="ctr"/>
                      <a:r>
                        <a:rPr lang="ru-RU" sz="1000" dirty="0">
                          <a:solidFill>
                            <a:schemeClr val="tx1">
                              <a:lumMod val="85000"/>
                              <a:lumOff val="15000"/>
                            </a:schemeClr>
                          </a:solidFill>
                        </a:rPr>
                        <a:t>1 100,0</a:t>
                      </a:r>
                    </a:p>
                  </a:txBody>
                  <a:tcPr marL="84407" marR="84407" marT="45723" marB="45723"/>
                </a:tc>
                <a:tc>
                  <a:txBody>
                    <a:bodyPr/>
                    <a:lstStyle/>
                    <a:p>
                      <a:pPr algn="ctr"/>
                      <a:endParaRPr lang="ru-RU" sz="1000" dirty="0">
                        <a:solidFill>
                          <a:schemeClr val="tx1">
                            <a:lumMod val="85000"/>
                            <a:lumOff val="15000"/>
                          </a:schemeClr>
                        </a:solidFill>
                      </a:endParaRPr>
                    </a:p>
                    <a:p>
                      <a:pPr algn="ctr"/>
                      <a:r>
                        <a:rPr lang="ru-RU" sz="1000" dirty="0">
                          <a:solidFill>
                            <a:schemeClr val="tx1">
                              <a:lumMod val="85000"/>
                              <a:lumOff val="15000"/>
                            </a:schemeClr>
                          </a:solidFill>
                        </a:rPr>
                        <a:t>1 100,0</a:t>
                      </a:r>
                    </a:p>
                  </a:txBody>
                  <a:tcPr marL="84407" marR="84407" marT="45723" marB="45723"/>
                </a:tc>
                <a:extLst>
                  <a:ext uri="{0D108BD9-81ED-4DB2-BD59-A6C34878D82A}">
                    <a16:rowId xmlns:a16="http://schemas.microsoft.com/office/drawing/2014/main" val="10001"/>
                  </a:ext>
                </a:extLst>
              </a:tr>
              <a:tr h="1005901">
                <a:tc>
                  <a:txBody>
                    <a:bodyPr/>
                    <a:lstStyle/>
                    <a:p>
                      <a:r>
                        <a:rPr lang="ru-RU" sz="1000" i="1" dirty="0">
                          <a:solidFill>
                            <a:schemeClr val="tx1">
                              <a:lumMod val="85000"/>
                              <a:lumOff val="15000"/>
                            </a:schemeClr>
                          </a:solidFill>
                          <a:latin typeface="Times New Roman" pitchFamily="18" charset="0"/>
                          <a:cs typeface="Times New Roman" pitchFamily="18" charset="0"/>
                        </a:rPr>
                        <a:t>Выравнивание бюджетной обеспеченности бюджетов поселений района. Создание условий для эффективного и ответственного управления муниципальными финансами, повышения устойчивости бюджетов муниципальных образований – сельских поселений в Соболевском муниципальном районе</a:t>
                      </a:r>
                    </a:p>
                  </a:txBody>
                  <a:tcPr marL="84407" marR="84407" marT="45723" marB="45723"/>
                </a:tc>
                <a:tc>
                  <a:txBody>
                    <a:bodyPr/>
                    <a:lstStyle/>
                    <a:p>
                      <a:pPr algn="ctr"/>
                      <a:endParaRPr lang="ru-RU" sz="1000" dirty="0">
                        <a:solidFill>
                          <a:schemeClr val="tx1">
                            <a:lumMod val="85000"/>
                            <a:lumOff val="15000"/>
                          </a:schemeClr>
                        </a:solidFill>
                      </a:endParaRPr>
                    </a:p>
                    <a:p>
                      <a:pPr algn="ctr"/>
                      <a:endParaRPr lang="ru-RU" sz="1000" dirty="0">
                        <a:solidFill>
                          <a:schemeClr val="tx1">
                            <a:lumMod val="85000"/>
                            <a:lumOff val="15000"/>
                          </a:schemeClr>
                        </a:solidFill>
                      </a:endParaRPr>
                    </a:p>
                    <a:p>
                      <a:pPr algn="ctr"/>
                      <a:r>
                        <a:rPr lang="ru-RU" sz="1000" dirty="0">
                          <a:solidFill>
                            <a:schemeClr val="tx1">
                              <a:lumMod val="85000"/>
                              <a:lumOff val="15000"/>
                            </a:schemeClr>
                          </a:solidFill>
                        </a:rPr>
                        <a:t>100 916,1</a:t>
                      </a:r>
                    </a:p>
                  </a:txBody>
                  <a:tcPr marL="84407" marR="84407" marT="45723" marB="45723"/>
                </a:tc>
                <a:tc>
                  <a:txBody>
                    <a:bodyPr/>
                    <a:lstStyle/>
                    <a:p>
                      <a:pPr algn="ctr"/>
                      <a:endParaRPr lang="ru-RU" sz="1000" dirty="0">
                        <a:solidFill>
                          <a:schemeClr val="tx1">
                            <a:lumMod val="85000"/>
                            <a:lumOff val="15000"/>
                          </a:schemeClr>
                        </a:solidFill>
                      </a:endParaRPr>
                    </a:p>
                    <a:p>
                      <a:pPr algn="ctr"/>
                      <a:endParaRPr lang="ru-RU" sz="1000" dirty="0">
                        <a:solidFill>
                          <a:schemeClr val="tx1">
                            <a:lumMod val="85000"/>
                            <a:lumOff val="15000"/>
                          </a:schemeClr>
                        </a:solidFill>
                      </a:endParaRPr>
                    </a:p>
                    <a:p>
                      <a:pPr algn="ctr"/>
                      <a:r>
                        <a:rPr lang="ru-RU" sz="1000" dirty="0">
                          <a:solidFill>
                            <a:schemeClr val="tx1">
                              <a:lumMod val="85000"/>
                              <a:lumOff val="15000"/>
                            </a:schemeClr>
                          </a:solidFill>
                        </a:rPr>
                        <a:t>100 916,1</a:t>
                      </a:r>
                    </a:p>
                  </a:txBody>
                  <a:tcPr marL="84407" marR="84407" marT="45723" marB="45723"/>
                </a:tc>
                <a:tc>
                  <a:txBody>
                    <a:bodyPr/>
                    <a:lstStyle/>
                    <a:p>
                      <a:pPr algn="ctr"/>
                      <a:endParaRPr lang="ru-RU" sz="1000" dirty="0">
                        <a:solidFill>
                          <a:schemeClr val="tx1">
                            <a:lumMod val="85000"/>
                            <a:lumOff val="15000"/>
                          </a:schemeClr>
                        </a:solidFill>
                      </a:endParaRPr>
                    </a:p>
                    <a:p>
                      <a:pPr algn="ctr"/>
                      <a:endParaRPr lang="ru-RU" sz="1000" dirty="0">
                        <a:solidFill>
                          <a:schemeClr val="tx1">
                            <a:lumMod val="85000"/>
                            <a:lumOff val="15000"/>
                          </a:schemeClr>
                        </a:solidFill>
                      </a:endParaRPr>
                    </a:p>
                    <a:p>
                      <a:pPr algn="ctr"/>
                      <a:r>
                        <a:rPr lang="ru-RU" sz="1000" dirty="0">
                          <a:solidFill>
                            <a:schemeClr val="tx1">
                              <a:lumMod val="85000"/>
                              <a:lumOff val="15000"/>
                            </a:schemeClr>
                          </a:solidFill>
                        </a:rPr>
                        <a:t>100 916,1</a:t>
                      </a:r>
                    </a:p>
                  </a:txBody>
                  <a:tcPr marL="84407" marR="84407" marT="45723" marB="45723"/>
                </a:tc>
                <a:extLst>
                  <a:ext uri="{0D108BD9-81ED-4DB2-BD59-A6C34878D82A}">
                    <a16:rowId xmlns:a16="http://schemas.microsoft.com/office/drawing/2014/main" val="10002"/>
                  </a:ext>
                </a:extLst>
              </a:tr>
              <a:tr h="258953">
                <a:tc>
                  <a:txBody>
                    <a:bodyPr/>
                    <a:lstStyle/>
                    <a:p>
                      <a:r>
                        <a:rPr lang="ru-RU" sz="1000" i="1" dirty="0">
                          <a:solidFill>
                            <a:schemeClr val="tx1">
                              <a:lumMod val="85000"/>
                              <a:lumOff val="15000"/>
                            </a:schemeClr>
                          </a:solidFill>
                          <a:latin typeface="Times New Roman" pitchFamily="18" charset="0"/>
                          <a:cs typeface="Times New Roman" pitchFamily="18" charset="0"/>
                        </a:rPr>
                        <a:t>Обеспечение реализации муниципальной программы</a:t>
                      </a:r>
                    </a:p>
                  </a:txBody>
                  <a:tcPr marL="84407" marR="84407" marT="45723" marB="45723"/>
                </a:tc>
                <a:tc>
                  <a:txBody>
                    <a:bodyPr/>
                    <a:lstStyle/>
                    <a:p>
                      <a:pPr algn="ctr"/>
                      <a:r>
                        <a:rPr lang="ru-RU" sz="1000" dirty="0">
                          <a:solidFill>
                            <a:schemeClr val="tx1">
                              <a:lumMod val="85000"/>
                              <a:lumOff val="15000"/>
                            </a:schemeClr>
                          </a:solidFill>
                        </a:rPr>
                        <a:t>10 677,258</a:t>
                      </a:r>
                    </a:p>
                  </a:txBody>
                  <a:tcPr marL="84407" marR="84407" marT="45723" marB="45723"/>
                </a:tc>
                <a:tc>
                  <a:txBody>
                    <a:bodyPr/>
                    <a:lstStyle/>
                    <a:p>
                      <a:pPr algn="ctr"/>
                      <a:r>
                        <a:rPr lang="ru-RU" sz="1000" dirty="0">
                          <a:solidFill>
                            <a:schemeClr val="tx1">
                              <a:lumMod val="85000"/>
                              <a:lumOff val="15000"/>
                            </a:schemeClr>
                          </a:solidFill>
                        </a:rPr>
                        <a:t>10 605,558</a:t>
                      </a:r>
                    </a:p>
                  </a:txBody>
                  <a:tcPr marL="84407" marR="84407" marT="45723" marB="45723"/>
                </a:tc>
                <a:tc>
                  <a:txBody>
                    <a:bodyPr/>
                    <a:lstStyle/>
                    <a:p>
                      <a:pPr algn="ctr"/>
                      <a:r>
                        <a:rPr lang="ru-RU" sz="1000" dirty="0">
                          <a:solidFill>
                            <a:schemeClr val="tx1">
                              <a:lumMod val="85000"/>
                              <a:lumOff val="15000"/>
                            </a:schemeClr>
                          </a:solidFill>
                        </a:rPr>
                        <a:t>10 605,558</a:t>
                      </a:r>
                    </a:p>
                  </a:txBody>
                  <a:tcPr marL="84407" marR="84407" marT="45723" marB="45723"/>
                </a:tc>
                <a:extLst>
                  <a:ext uri="{0D108BD9-81ED-4DB2-BD59-A6C34878D82A}">
                    <a16:rowId xmlns:a16="http://schemas.microsoft.com/office/drawing/2014/main" val="10003"/>
                  </a:ext>
                </a:extLst>
              </a:tr>
            </a:tbl>
          </a:graphicData>
        </a:graphic>
      </p:graphicFrame>
      <p:sp>
        <p:nvSpPr>
          <p:cNvPr id="10" name="Блок-схема: узел 9"/>
          <p:cNvSpPr/>
          <p:nvPr/>
        </p:nvSpPr>
        <p:spPr>
          <a:xfrm>
            <a:off x="3626828" y="634070"/>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2023</a:t>
            </a:r>
          </a:p>
          <a:p>
            <a:pPr algn="ctr" defTabSz="963856" latinLnBrk="0">
              <a:defRPr/>
            </a:pPr>
            <a:r>
              <a:rPr lang="ru-RU" sz="1050" dirty="0">
                <a:solidFill>
                  <a:prstClr val="white"/>
                </a:solidFill>
              </a:rPr>
              <a:t>год</a:t>
            </a:r>
          </a:p>
        </p:txBody>
      </p:sp>
      <p:sp>
        <p:nvSpPr>
          <p:cNvPr id="9" name="Блок-схема: узел 8"/>
          <p:cNvSpPr/>
          <p:nvPr/>
        </p:nvSpPr>
        <p:spPr>
          <a:xfrm>
            <a:off x="5424848" y="634070"/>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2024 год</a:t>
            </a:r>
          </a:p>
        </p:txBody>
      </p:sp>
      <p:sp>
        <p:nvSpPr>
          <p:cNvPr id="11" name="Блок-схема: узел 10"/>
          <p:cNvSpPr/>
          <p:nvPr/>
        </p:nvSpPr>
        <p:spPr>
          <a:xfrm>
            <a:off x="7064614" y="609699"/>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2025</a:t>
            </a:r>
          </a:p>
          <a:p>
            <a:pPr algn="ctr" defTabSz="963856" latinLnBrk="0">
              <a:defRPr/>
            </a:pPr>
            <a:r>
              <a:rPr lang="ru-RU" sz="1050" dirty="0">
                <a:solidFill>
                  <a:prstClr val="white"/>
                </a:solidFill>
              </a:rPr>
              <a:t> год</a:t>
            </a:r>
          </a:p>
        </p:txBody>
      </p:sp>
      <p:sp>
        <p:nvSpPr>
          <p:cNvPr id="8" name="Блок-схема: узел 7"/>
          <p:cNvSpPr/>
          <p:nvPr/>
        </p:nvSpPr>
        <p:spPr>
          <a:xfrm>
            <a:off x="3548682" y="3187493"/>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2023 год</a:t>
            </a:r>
          </a:p>
        </p:txBody>
      </p:sp>
      <p:sp>
        <p:nvSpPr>
          <p:cNvPr id="6" name="Блок-схема: узел 5"/>
          <p:cNvSpPr/>
          <p:nvPr/>
        </p:nvSpPr>
        <p:spPr>
          <a:xfrm>
            <a:off x="5416168" y="3188227"/>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2024 год</a:t>
            </a:r>
          </a:p>
        </p:txBody>
      </p:sp>
      <p:sp>
        <p:nvSpPr>
          <p:cNvPr id="7" name="Блок-схема: узел 6"/>
          <p:cNvSpPr/>
          <p:nvPr/>
        </p:nvSpPr>
        <p:spPr>
          <a:xfrm>
            <a:off x="7064614" y="3187493"/>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2025</a:t>
            </a:r>
          </a:p>
          <a:p>
            <a:pPr algn="ctr" defTabSz="963856" latinLnBrk="0">
              <a:defRPr/>
            </a:pPr>
            <a:r>
              <a:rPr lang="ru-RU" sz="1050" dirty="0">
                <a:solidFill>
                  <a:prstClr val="white"/>
                </a:solidFill>
              </a:rPr>
              <a:t> год</a:t>
            </a:r>
          </a:p>
        </p:txBody>
      </p:sp>
      <p:sp>
        <p:nvSpPr>
          <p:cNvPr id="44122" name="TextBox 23"/>
          <p:cNvSpPr txBox="1">
            <a:spLocks noChangeArrowheads="1"/>
          </p:cNvSpPr>
          <p:nvPr/>
        </p:nvSpPr>
        <p:spPr bwMode="auto">
          <a:xfrm>
            <a:off x="7927975" y="390525"/>
            <a:ext cx="7572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a:solidFill>
                  <a:srgbClr val="000000"/>
                </a:solidFill>
                <a:latin typeface="Verdana" pitchFamily="34" charset="0"/>
              </a:rPr>
              <a:t>тыс.руб.</a:t>
            </a:r>
          </a:p>
        </p:txBody>
      </p:sp>
    </p:spTree>
    <p:extLst>
      <p:ext uri="{BB962C8B-B14F-4D97-AF65-F5344CB8AC3E}">
        <p14:creationId xmlns:p14="http://schemas.microsoft.com/office/powerpoint/2010/main" val="17112530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www.privacyitalia.eu/wp-content/uploads/2017/01/contatti.jpg"/>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1131" r="5010"/>
          <a:stretch/>
        </p:blipFill>
        <p:spPr bwMode="auto">
          <a:xfrm>
            <a:off x="77638" y="0"/>
            <a:ext cx="8997351" cy="6813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idx="4294967295"/>
          </p:nvPr>
        </p:nvSpPr>
        <p:spPr>
          <a:xfrm>
            <a:off x="298450" y="922338"/>
            <a:ext cx="8512175" cy="51149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pPr marL="0" indent="0">
              <a:buFont typeface="Arial" charset="0"/>
              <a:buNone/>
              <a:defRPr/>
            </a:pPr>
            <a:r>
              <a:rPr lang="ru-RU" b="1" i="1" dirty="0">
                <a:solidFill>
                  <a:srgbClr val="000000"/>
                </a:solidFill>
                <a:latin typeface="Times New Roman" pitchFamily="18" charset="0"/>
                <a:cs typeface="Arial" charset="0"/>
              </a:rPr>
              <a:t>Администрация Соболевского муниципального района</a:t>
            </a:r>
          </a:p>
          <a:p>
            <a:pPr>
              <a:buFont typeface="Arial" charset="0"/>
              <a:buChar char="•"/>
              <a:defRPr/>
            </a:pPr>
            <a:r>
              <a:rPr lang="ru-RU" dirty="0">
                <a:solidFill>
                  <a:srgbClr val="000000"/>
                </a:solidFill>
                <a:latin typeface="Times New Roman" pitchFamily="18" charset="0"/>
                <a:cs typeface="Times New Roman" pitchFamily="18" charset="0"/>
              </a:rPr>
              <a:t>684200, Камчатский край, Соболевский район, с.</a:t>
            </a:r>
            <a:r>
              <a:rPr lang="en-US" dirty="0">
                <a:solidFill>
                  <a:srgbClr val="000000"/>
                </a:solidFill>
                <a:latin typeface="Times New Roman" pitchFamily="18" charset="0"/>
                <a:cs typeface="Times New Roman" pitchFamily="18" charset="0"/>
              </a:rPr>
              <a:t> </a:t>
            </a:r>
            <a:r>
              <a:rPr lang="ru-RU" dirty="0">
                <a:solidFill>
                  <a:srgbClr val="000000"/>
                </a:solidFill>
                <a:latin typeface="Times New Roman" pitchFamily="18" charset="0"/>
                <a:cs typeface="Times New Roman" pitchFamily="18" charset="0"/>
              </a:rPr>
              <a:t>Соболево,  </a:t>
            </a:r>
            <a:r>
              <a:rPr lang="en-US" dirty="0">
                <a:solidFill>
                  <a:srgbClr val="000000"/>
                </a:solidFill>
                <a:latin typeface="Times New Roman" pitchFamily="18" charset="0"/>
                <a:cs typeface="Times New Roman" pitchFamily="18" charset="0"/>
              </a:rPr>
              <a:t>  </a:t>
            </a:r>
            <a:r>
              <a:rPr lang="ru-RU" dirty="0">
                <a:solidFill>
                  <a:srgbClr val="000000"/>
                </a:solidFill>
                <a:latin typeface="Times New Roman" pitchFamily="18" charset="0"/>
                <a:cs typeface="Times New Roman" pitchFamily="18" charset="0"/>
              </a:rPr>
              <a:t>ул. Советская, 23 </a:t>
            </a:r>
          </a:p>
          <a:p>
            <a:pPr>
              <a:buFont typeface="Arial" charset="0"/>
              <a:buChar char="•"/>
              <a:defRPr/>
            </a:pPr>
            <a:r>
              <a:rPr lang="ru-RU" dirty="0">
                <a:solidFill>
                  <a:srgbClr val="000000"/>
                </a:solidFill>
                <a:latin typeface="Times New Roman" pitchFamily="18" charset="0"/>
                <a:cs typeface="Times New Roman" pitchFamily="18" charset="0"/>
              </a:rPr>
              <a:t>Электронный адрес: </a:t>
            </a:r>
            <a:br>
              <a:rPr lang="en-US" cap="all" dirty="0">
                <a:hlinkClick r:id="rId4"/>
              </a:rPr>
            </a:br>
            <a:r>
              <a:rPr lang="en-US" cap="all" dirty="0">
                <a:hlinkClick r:id="rId5"/>
              </a:rPr>
              <a:t>SOBOLEVOMR@SOBOLEVOMR.RU</a:t>
            </a:r>
            <a:endParaRPr lang="ru-RU" cap="all" dirty="0"/>
          </a:p>
          <a:p>
            <a:pPr>
              <a:buFont typeface="Arial" charset="0"/>
              <a:buChar char="•"/>
              <a:defRPr/>
            </a:pPr>
            <a:r>
              <a:rPr lang="ru-RU" dirty="0">
                <a:solidFill>
                  <a:srgbClr val="000000"/>
                </a:solidFill>
                <a:latin typeface="Times New Roman" pitchFamily="18" charset="0"/>
                <a:cs typeface="Times New Roman" pitchFamily="18" charset="0"/>
              </a:rPr>
              <a:t>Тел. </a:t>
            </a:r>
            <a:r>
              <a:rPr lang="en-US" dirty="0">
                <a:solidFill>
                  <a:srgbClr val="000000"/>
                </a:solidFill>
                <a:latin typeface="Times New Roman" pitchFamily="18" charset="0"/>
                <a:cs typeface="Times New Roman" pitchFamily="18" charset="0"/>
              </a:rPr>
              <a:t>8</a:t>
            </a:r>
            <a:r>
              <a:rPr lang="ru-RU" dirty="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415 36</a:t>
            </a:r>
            <a:r>
              <a:rPr lang="ru-RU" dirty="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3</a:t>
            </a:r>
            <a:r>
              <a:rPr lang="ru-RU" dirty="0">
                <a:solidFill>
                  <a:srgbClr val="000000"/>
                </a:solidFill>
                <a:latin typeface="Times New Roman" pitchFamily="18" charset="0"/>
                <a:cs typeface="Times New Roman" pitchFamily="18" charset="0"/>
              </a:rPr>
              <a:t>2-</a:t>
            </a:r>
            <a:r>
              <a:rPr lang="en-US" dirty="0">
                <a:solidFill>
                  <a:srgbClr val="000000"/>
                </a:solidFill>
                <a:latin typeface="Times New Roman" pitchFamily="18" charset="0"/>
                <a:cs typeface="Times New Roman" pitchFamily="18" charset="0"/>
              </a:rPr>
              <a:t>2</a:t>
            </a:r>
            <a:r>
              <a:rPr lang="ru-RU" dirty="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98</a:t>
            </a:r>
            <a:r>
              <a:rPr lang="ru-RU" dirty="0">
                <a:solidFill>
                  <a:srgbClr val="000000"/>
                </a:solidFill>
                <a:latin typeface="Times New Roman" pitchFamily="18" charset="0"/>
                <a:cs typeface="Times New Roman" pitchFamily="18" charset="0"/>
              </a:rPr>
              <a:t>, факс</a:t>
            </a:r>
            <a:r>
              <a:rPr lang="en-US" dirty="0">
                <a:solidFill>
                  <a:srgbClr val="000000"/>
                </a:solidFill>
                <a:latin typeface="Times New Roman" pitchFamily="18" charset="0"/>
                <a:cs typeface="Times New Roman" pitchFamily="18" charset="0"/>
              </a:rPr>
              <a:t>:</a:t>
            </a:r>
            <a:r>
              <a:rPr lang="ru-RU" dirty="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8</a:t>
            </a:r>
            <a:r>
              <a:rPr lang="ru-RU" dirty="0">
                <a:solidFill>
                  <a:srgbClr val="000000"/>
                </a:solidFill>
                <a:latin typeface="Times New Roman" pitchFamily="18" charset="0"/>
                <a:cs typeface="Times New Roman" pitchFamily="18" charset="0"/>
              </a:rPr>
              <a:t> (415 36) 32-3-01</a:t>
            </a:r>
          </a:p>
          <a:p>
            <a:pPr marL="0" indent="0">
              <a:buFont typeface="Arial" charset="0"/>
              <a:buNone/>
              <a:defRPr/>
            </a:pPr>
            <a:endParaRPr lang="ru-RU" dirty="0">
              <a:solidFill>
                <a:srgbClr val="000000"/>
              </a:solidFill>
              <a:latin typeface="Times New Roman" pitchFamily="18" charset="0"/>
              <a:cs typeface="Arial" charset="0"/>
            </a:endParaRPr>
          </a:p>
          <a:p>
            <a:pPr marL="0" indent="0">
              <a:buFont typeface="Arial" charset="0"/>
              <a:buNone/>
              <a:defRPr/>
            </a:pPr>
            <a:r>
              <a:rPr lang="ru-RU" b="1" i="1" dirty="0">
                <a:solidFill>
                  <a:srgbClr val="000000"/>
                </a:solidFill>
                <a:latin typeface="Times New Roman" pitchFamily="18" charset="0"/>
                <a:cs typeface="Arial" charset="0"/>
              </a:rPr>
              <a:t>Комитет по бюджету и финансам администрации Соболевского муниципального района  </a:t>
            </a:r>
            <a:r>
              <a:rPr lang="ru-RU" sz="2300" b="1" i="1" dirty="0">
                <a:solidFill>
                  <a:srgbClr val="000000"/>
                </a:solidFill>
                <a:latin typeface="Times New Roman" pitchFamily="18" charset="0"/>
                <a:cs typeface="Arial" charset="0"/>
              </a:rPr>
              <a:t>      </a:t>
            </a:r>
            <a:r>
              <a:rPr lang="ru-RU" sz="2300" dirty="0">
                <a:solidFill>
                  <a:srgbClr val="000000"/>
                </a:solidFill>
                <a:latin typeface="Times New Roman" pitchFamily="18" charset="0"/>
                <a:cs typeface="Arial" charset="0"/>
              </a:rPr>
              <a:t>                   </a:t>
            </a:r>
          </a:p>
          <a:p>
            <a:pPr>
              <a:buFont typeface="Arial" charset="0"/>
              <a:buChar char="•"/>
              <a:defRPr/>
            </a:pPr>
            <a:r>
              <a:rPr lang="ru-RU" dirty="0">
                <a:solidFill>
                  <a:srgbClr val="000000"/>
                </a:solidFill>
                <a:latin typeface="Times New Roman" pitchFamily="18" charset="0"/>
                <a:cs typeface="Times New Roman" pitchFamily="18" charset="0"/>
              </a:rPr>
              <a:t>684200, Камчатский край, Соболевский район, с. Соболево, </a:t>
            </a:r>
            <a:r>
              <a:rPr lang="en-US" dirty="0">
                <a:solidFill>
                  <a:srgbClr val="000000"/>
                </a:solidFill>
                <a:latin typeface="Times New Roman" pitchFamily="18" charset="0"/>
                <a:cs typeface="Times New Roman" pitchFamily="18" charset="0"/>
              </a:rPr>
              <a:t>   </a:t>
            </a:r>
            <a:r>
              <a:rPr lang="ru-RU" dirty="0">
                <a:solidFill>
                  <a:srgbClr val="000000"/>
                </a:solidFill>
                <a:latin typeface="Times New Roman" pitchFamily="18" charset="0"/>
                <a:cs typeface="Times New Roman" pitchFamily="18" charset="0"/>
              </a:rPr>
              <a:t>ул. Советская, 23</a:t>
            </a:r>
          </a:p>
          <a:p>
            <a:pPr>
              <a:buFont typeface="Arial" charset="0"/>
              <a:buChar char="•"/>
              <a:defRPr/>
            </a:pPr>
            <a:r>
              <a:rPr lang="ru-RU" dirty="0">
                <a:solidFill>
                  <a:srgbClr val="000000"/>
                </a:solidFill>
                <a:latin typeface="Times New Roman" pitchFamily="18" charset="0"/>
                <a:cs typeface="Times New Roman" pitchFamily="18" charset="0"/>
              </a:rPr>
              <a:t>Тел. 8 (415 36) 32-0-34;факс:  8 (415 36) 32-4-34</a:t>
            </a:r>
          </a:p>
          <a:p>
            <a:pPr>
              <a:buFont typeface="Arial" charset="0"/>
              <a:buChar char="•"/>
              <a:defRPr/>
            </a:pPr>
            <a:r>
              <a:rPr lang="ru-RU" dirty="0">
                <a:solidFill>
                  <a:srgbClr val="000000"/>
                </a:solidFill>
                <a:latin typeface="Times New Roman" pitchFamily="18" charset="0"/>
                <a:cs typeface="Times New Roman" pitchFamily="18" charset="0"/>
              </a:rPr>
              <a:t>Электронный адрес: </a:t>
            </a:r>
            <a:r>
              <a:rPr lang="en-US" b="1" dirty="0">
                <a:solidFill>
                  <a:srgbClr val="000000"/>
                </a:solidFill>
                <a:latin typeface="Times New Roman" pitchFamily="18" charset="0"/>
                <a:cs typeface="Times New Roman" pitchFamily="18" charset="0"/>
                <a:hlinkClick r:id="rId6"/>
              </a:rPr>
              <a:t>srmo-fin</a:t>
            </a:r>
            <a:r>
              <a:rPr lang="ru-RU" b="1" dirty="0">
                <a:solidFill>
                  <a:srgbClr val="000000"/>
                </a:solidFill>
                <a:latin typeface="Times New Roman" pitchFamily="18" charset="0"/>
                <a:cs typeface="Times New Roman" pitchFamily="18" charset="0"/>
                <a:hlinkClick r:id="rId6"/>
              </a:rPr>
              <a:t>@</a:t>
            </a:r>
            <a:r>
              <a:rPr lang="en-US" b="1" dirty="0">
                <a:solidFill>
                  <a:srgbClr val="000000"/>
                </a:solidFill>
                <a:latin typeface="Times New Roman" pitchFamily="18" charset="0"/>
                <a:cs typeface="Times New Roman" pitchFamily="18" charset="0"/>
                <a:hlinkClick r:id="rId6"/>
              </a:rPr>
              <a:t>yandex</a:t>
            </a:r>
            <a:r>
              <a:rPr lang="ru-RU" b="1" dirty="0">
                <a:solidFill>
                  <a:srgbClr val="000000"/>
                </a:solidFill>
                <a:latin typeface="Times New Roman" pitchFamily="18" charset="0"/>
                <a:cs typeface="Times New Roman" pitchFamily="18" charset="0"/>
                <a:hlinkClick r:id="rId6"/>
              </a:rPr>
              <a:t>.</a:t>
            </a:r>
            <a:r>
              <a:rPr lang="en-US" b="1" dirty="0">
                <a:solidFill>
                  <a:srgbClr val="000000"/>
                </a:solidFill>
                <a:latin typeface="Times New Roman" pitchFamily="18" charset="0"/>
                <a:cs typeface="Times New Roman" pitchFamily="18" charset="0"/>
                <a:hlinkClick r:id="rId6"/>
              </a:rPr>
              <a:t>ru</a:t>
            </a:r>
            <a:r>
              <a:rPr lang="en-US" b="1" dirty="0">
                <a:solidFill>
                  <a:srgbClr val="000000"/>
                </a:solidFill>
                <a:latin typeface="Times New Roman" pitchFamily="18" charset="0"/>
                <a:cs typeface="Times New Roman" pitchFamily="18" charset="0"/>
              </a:rPr>
              <a:t> </a:t>
            </a:r>
            <a:endParaRPr lang="ru-RU" b="1" dirty="0">
              <a:solidFill>
                <a:srgbClr val="000000"/>
              </a:solidFill>
              <a:latin typeface="Times New Roman" pitchFamily="18" charset="0"/>
              <a:cs typeface="Times New Roman" pitchFamily="18" charset="0"/>
            </a:endParaRPr>
          </a:p>
        </p:txBody>
      </p:sp>
      <p:sp>
        <p:nvSpPr>
          <p:cNvPr id="45060" name="AutoShape 12" descr="ÐÐ°ÑÑÐ¸Ð½ÐºÐ¸ Ð¿Ð¾ Ð·Ð°Ð¿ÑÐ¾ÑÑ ÐºÐ°ÑÑÐ¸Ð½ÐºÐ¸ ÐºÐ¾Ð½ÑÐ°ÐºÑÐ½Ð¾Ð¹ Ð¸Ð½ÑÐ¾ÑÐ¼Ð°ÑÐ¸Ñ"/>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a:solidFill>
                <a:prstClr val="black"/>
              </a:solidFill>
              <a:latin typeface="Arial" pitchFamily="34" charset="0"/>
            </a:endParaRPr>
          </a:p>
        </p:txBody>
      </p:sp>
      <p:sp>
        <p:nvSpPr>
          <p:cNvPr id="45061" name="AutoShape 14" descr="ÐÐ°ÑÑÐ¸Ð½ÐºÐ¸ Ð¿Ð¾ Ð·Ð°Ð¿ÑÐ¾ÑÑ ÐºÐ°ÑÑÐ¸Ð½ÐºÐ¸ ÐºÐ¾Ð½ÑÐ°ÐºÑÐ½Ð¾Ð¹ Ð¸Ð½ÑÐ¾ÑÐ¼Ð°ÑÐ¸Ñ"/>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a:solidFill>
                <a:prstClr val="black"/>
              </a:solidFill>
              <a:latin typeface="Arial" pitchFamily="34" charset="0"/>
            </a:endParaRPr>
          </a:p>
        </p:txBody>
      </p:sp>
      <p:sp>
        <p:nvSpPr>
          <p:cNvPr id="45062" name="AutoShape 16" descr="ÐÐ°ÑÑÐ¸Ð½ÐºÐ¸ Ð¿Ð¾ Ð·Ð°Ð¿ÑÐ¾ÑÑ ÐºÐ°ÑÑÐ¸Ð½ÐºÐ¸ ÐºÐ¾Ð½ÑÐ°ÐºÑÐ½Ð¾Ð¹ Ð¸Ð½ÑÐ¾ÑÐ¼Ð°ÑÐ¸Ñ"/>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a:solidFill>
                <a:prstClr val="black"/>
              </a:solidFill>
              <a:latin typeface="Arial" pitchFamily="34" charset="0"/>
            </a:endParaRPr>
          </a:p>
        </p:txBody>
      </p:sp>
      <p:sp>
        <p:nvSpPr>
          <p:cNvPr id="45063" name="AutoShape 18" descr="ÐÐ°ÑÑÐ¸Ð½ÐºÐ¸ Ð¿Ð¾ Ð·Ð°Ð¿ÑÐ¾ÑÑ ÐºÐ°ÑÑÐ¸Ð½ÐºÐ¸ ÐºÐ¾Ð½ÑÐ°ÐºÑÐ½Ð¾Ð¹ Ð¸Ð½ÑÐ¾ÑÐ¼Ð°ÑÐ¸Ñ"/>
          <p:cNvSpPr>
            <a:spLocks noChangeAspect="1" noChangeArrowheads="1"/>
          </p:cNvSpPr>
          <p:nvPr/>
        </p:nvSpPr>
        <p:spPr bwMode="auto">
          <a:xfrm>
            <a:off x="917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a:solidFill>
                <a:prstClr val="black"/>
              </a:solidFill>
              <a:latin typeface="Arial" pitchFamily="34" charset="0"/>
            </a:endParaRPr>
          </a:p>
        </p:txBody>
      </p:sp>
      <p:sp>
        <p:nvSpPr>
          <p:cNvPr id="45064" name="AutoShape 20" descr="ÐÐ¾ÑÐ¾Ð¶ÐµÐµ Ð¸Ð·Ð¾Ð±ÑÐ°Ð¶ÐµÐ½Ð¸Ðµ"/>
          <p:cNvSpPr>
            <a:spLocks noChangeAspect="1" noChangeArrowheads="1"/>
          </p:cNvSpPr>
          <p:nvPr/>
        </p:nvSpPr>
        <p:spPr bwMode="auto">
          <a:xfrm>
            <a:off x="1069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a:solidFill>
                <a:prstClr val="black"/>
              </a:solidFill>
              <a:latin typeface="Arial" pitchFamily="34" charset="0"/>
            </a:endParaRPr>
          </a:p>
        </p:txBody>
      </p:sp>
      <p:sp>
        <p:nvSpPr>
          <p:cNvPr id="11" name="Прямоугольник 10"/>
          <p:cNvSpPr/>
          <p:nvPr/>
        </p:nvSpPr>
        <p:spPr bwMode="auto">
          <a:xfrm>
            <a:off x="-859745" y="54391"/>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54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Контактная информация</a:t>
            </a:r>
          </a:p>
        </p:txBody>
      </p:sp>
    </p:spTree>
    <p:extLst>
      <p:ext uri="{BB962C8B-B14F-4D97-AF65-F5344CB8AC3E}">
        <p14:creationId xmlns:p14="http://schemas.microsoft.com/office/powerpoint/2010/main" val="3951492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radio-online.ru/graph/s/176/993_denezhnyie_otnosheniya_kota_i_krolika.jpg"/>
          <p:cNvPicPr>
            <a:picLocks noChangeAspect="1" noChangeArrowheads="1"/>
          </p:cNvPicPr>
          <p:nvPr/>
        </p:nvPicPr>
        <p:blipFill>
          <a:blip r:embed="rId2" cstate="print"/>
          <a:srcRect/>
          <a:stretch>
            <a:fillRect/>
          </a:stretch>
        </p:blipFill>
        <p:spPr bwMode="auto">
          <a:xfrm>
            <a:off x="179512" y="3284984"/>
            <a:ext cx="8856984" cy="3384376"/>
          </a:xfrm>
          <a:prstGeom prst="rect">
            <a:avLst/>
          </a:prstGeom>
          <a:ln>
            <a:noFill/>
          </a:ln>
          <a:effectLst>
            <a:softEdge rad="112500"/>
          </a:effectLst>
        </p:spPr>
      </p:pic>
      <p:sp>
        <p:nvSpPr>
          <p:cNvPr id="2" name="Прямоугольник 1"/>
          <p:cNvSpPr/>
          <p:nvPr/>
        </p:nvSpPr>
        <p:spPr>
          <a:xfrm>
            <a:off x="179512" y="332656"/>
            <a:ext cx="8784976" cy="3600986"/>
          </a:xfrm>
          <a:prstGeom prst="rect">
            <a:avLst/>
          </a:prstGeom>
        </p:spPr>
        <p:txBody>
          <a:bodyPr wrap="square">
            <a:spAutoFit/>
          </a:bodyPr>
          <a:lstStyle/>
          <a:p>
            <a:pPr lvl="0" algn="just" latinLnBrk="0">
              <a:spcBef>
                <a:spcPct val="20000"/>
              </a:spcBef>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Расходные обязательства</a:t>
            </a:r>
            <a:r>
              <a:rPr lang="ru-RU" sz="1500" i="1" u="sng" kern="0" dirty="0">
                <a:solidFill>
                  <a:srgbClr val="FFC000"/>
                </a:solidFill>
                <a:latin typeface="Times New Roman" pitchFamily="18" charset="0"/>
                <a:cs typeface="Times New Roman" pitchFamily="18" charset="0"/>
              </a:rPr>
              <a:t> </a:t>
            </a:r>
            <a:r>
              <a:rPr lang="ru-RU" sz="1500" i="1" kern="0" dirty="0">
                <a:solidFill>
                  <a:sysClr val="windowText" lastClr="000000">
                    <a:lumMod val="85000"/>
                    <a:lumOff val="15000"/>
                  </a:sys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p>
          <a:p>
            <a:pPr lvl="0" algn="just" latinLnBrk="0">
              <a:spcBef>
                <a:spcPct val="20000"/>
              </a:spcBef>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Публичные нормативные обязательства</a:t>
            </a:r>
            <a:r>
              <a:rPr lang="ru-RU" sz="1500" i="1" kern="0" dirty="0">
                <a:solidFill>
                  <a:prstClr val="black">
                    <a:lumMod val="50000"/>
                    <a:lumOff val="50000"/>
                  </a:prstClr>
                </a:solidFill>
                <a:latin typeface="Times New Roman" pitchFamily="18" charset="0"/>
                <a:cs typeface="Times New Roman" pitchFamily="18" charset="0"/>
              </a:rPr>
              <a:t> </a:t>
            </a:r>
            <a:r>
              <a:rPr lang="ru-RU" sz="1500" i="1" kern="0" dirty="0">
                <a:solidFill>
                  <a:sysClr val="windowText" lastClr="000000">
                    <a:lumMod val="85000"/>
                    <a:lumOff val="15000"/>
                  </a:sys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a:t>
            </a:r>
          </a:p>
          <a:p>
            <a:pPr lvl="0" algn="just" latinLnBrk="0">
              <a:spcBef>
                <a:spcPct val="0"/>
              </a:spcBef>
              <a:defRPr/>
            </a:pPr>
            <a:endParaRPr lang="ru-RU" sz="1500" i="1" dirty="0">
              <a:solidFill>
                <a:sysClr val="windowText" lastClr="000000">
                  <a:lumMod val="85000"/>
                  <a:lumOff val="15000"/>
                </a:sysClr>
              </a:solidFill>
              <a:latin typeface="Verdana"/>
            </a:endParaRPr>
          </a:p>
        </p:txBody>
      </p:sp>
    </p:spTree>
    <p:extLst>
      <p:ext uri="{BB962C8B-B14F-4D97-AF65-F5344CB8AC3E}">
        <p14:creationId xmlns:p14="http://schemas.microsoft.com/office/powerpoint/2010/main" val="378441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a:extLst>
              <a:ext uri="{FF2B5EF4-FFF2-40B4-BE49-F238E27FC236}">
                <a16:creationId xmlns:a16="http://schemas.microsoft.com/office/drawing/2014/main" id="{23D34A41-A3CB-447A-BDE3-14FA5F0933E4}"/>
              </a:ext>
            </a:extLst>
          </p:cNvPr>
          <p:cNvPicPr/>
          <p:nvPr/>
        </p:nvPicPr>
        <p:blipFill rotWithShape="1">
          <a:blip r:embed="rId2">
            <a:extLst>
              <a:ext uri="{28A0092B-C50C-407E-A947-70E740481C1C}">
                <a14:useLocalDpi xmlns:a14="http://schemas.microsoft.com/office/drawing/2010/main" val="0"/>
              </a:ext>
            </a:extLst>
          </a:blip>
          <a:srcRect l="14285" t="7424" r="13043" b="47242"/>
          <a:stretch/>
        </p:blipFill>
        <p:spPr bwMode="auto">
          <a:xfrm>
            <a:off x="4319972" y="1329598"/>
            <a:ext cx="1549554" cy="155367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pic>
        <p:nvPicPr>
          <p:cNvPr id="17" name="Рисунок 16">
            <a:extLst>
              <a:ext uri="{FF2B5EF4-FFF2-40B4-BE49-F238E27FC236}">
                <a16:creationId xmlns:a16="http://schemas.microsoft.com/office/drawing/2014/main" id="{CB974A35-E930-44E1-A3A3-85FC7C9B0800}"/>
              </a:ext>
            </a:extLst>
          </p:cNvPr>
          <p:cNvPicPr/>
          <p:nvPr/>
        </p:nvPicPr>
        <p:blipFill rotWithShape="1">
          <a:blip r:embed="rId3" cstate="print">
            <a:extLst>
              <a:ext uri="{28A0092B-C50C-407E-A947-70E740481C1C}">
                <a14:useLocalDpi xmlns:a14="http://schemas.microsoft.com/office/drawing/2010/main" val="0"/>
              </a:ext>
            </a:extLst>
          </a:blip>
          <a:srcRect t="14581"/>
          <a:stretch/>
        </p:blipFill>
        <p:spPr bwMode="auto">
          <a:xfrm>
            <a:off x="3491880" y="2928795"/>
            <a:ext cx="1656184" cy="156015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2" name="Схема 1">
            <a:extLst>
              <a:ext uri="{FF2B5EF4-FFF2-40B4-BE49-F238E27FC236}">
                <a16:creationId xmlns:a16="http://schemas.microsoft.com/office/drawing/2014/main" id="{E7A8073D-459A-4F8F-B41E-826E3B172A77}"/>
              </a:ext>
            </a:extLst>
          </p:cNvPr>
          <p:cNvGraphicFramePr/>
          <p:nvPr>
            <p:extLst>
              <p:ext uri="{D42A27DB-BD31-4B8C-83A1-F6EECF244321}">
                <p14:modId xmlns:p14="http://schemas.microsoft.com/office/powerpoint/2010/main" val="2857436906"/>
              </p:ext>
            </p:extLst>
          </p:nvPr>
        </p:nvGraphicFramePr>
        <p:xfrm>
          <a:off x="539552" y="731837"/>
          <a:ext cx="8352928" cy="57935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Заголовок 10">
            <a:extLst>
              <a:ext uri="{FF2B5EF4-FFF2-40B4-BE49-F238E27FC236}">
                <a16:creationId xmlns:a16="http://schemas.microsoft.com/office/drawing/2014/main" id="{1E316D47-5FE9-498A-A286-AB182A0882E1}"/>
              </a:ext>
            </a:extLst>
          </p:cNvPr>
          <p:cNvSpPr>
            <a:spLocks noGrp="1"/>
          </p:cNvSpPr>
          <p:nvPr>
            <p:ph type="title"/>
          </p:nvPr>
        </p:nvSpPr>
        <p:spPr>
          <a:xfrm>
            <a:off x="467544" y="183598"/>
            <a:ext cx="8229600" cy="457199"/>
          </a:xfrm>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r>
              <a:rPr lang="ru-RU" b="1" i="1" kern="0" dirty="0">
                <a:ln/>
                <a:solidFill>
                  <a:schemeClr val="bg1">
                    <a:lumMod val="75000"/>
                  </a:schemeClr>
                </a:solidFill>
                <a:latin typeface="Times New Roman" pitchFamily="18" charset="0"/>
                <a:cs typeface="Times New Roman" pitchFamily="18" charset="0"/>
              </a:rPr>
              <a:t>Бюджетная система</a:t>
            </a:r>
            <a:endParaRPr lang="ru-RU" b="1" dirty="0">
              <a:ln/>
              <a:solidFill>
                <a:schemeClr val="bg1">
                  <a:lumMod val="75000"/>
                </a:schemeClr>
              </a:solidFill>
            </a:endParaRPr>
          </a:p>
        </p:txBody>
      </p:sp>
      <p:sp>
        <p:nvSpPr>
          <p:cNvPr id="13" name="Объект 12">
            <a:extLst>
              <a:ext uri="{FF2B5EF4-FFF2-40B4-BE49-F238E27FC236}">
                <a16:creationId xmlns:a16="http://schemas.microsoft.com/office/drawing/2014/main" id="{C84AC60B-9CB6-4AF1-B0DE-0ABDE78396BB}"/>
              </a:ext>
            </a:extLst>
          </p:cNvPr>
          <p:cNvSpPr>
            <a:spLocks noGrp="1"/>
          </p:cNvSpPr>
          <p:nvPr>
            <p:ph sz="half" idx="2"/>
          </p:nvPr>
        </p:nvSpPr>
        <p:spPr>
          <a:xfrm>
            <a:off x="311252" y="3282795"/>
            <a:ext cx="2314600" cy="974542"/>
          </a:xfrm>
        </p:spPr>
        <p:txBody>
          <a:bodyPr>
            <a:normAutofit/>
          </a:bodyPr>
          <a:lstStyle/>
          <a:p>
            <a:pPr marL="0" indent="0">
              <a:buNone/>
            </a:pPr>
            <a:r>
              <a:rPr lang="ru-RU" sz="900" dirty="0"/>
              <a:t>Бюджеты субъектов РФ</a:t>
            </a:r>
          </a:p>
          <a:p>
            <a:pPr marL="0" indent="0">
              <a:buNone/>
            </a:pPr>
            <a:endParaRPr lang="ru-RU" sz="900" dirty="0"/>
          </a:p>
          <a:p>
            <a:pPr marL="0" indent="0">
              <a:buNone/>
            </a:pPr>
            <a:r>
              <a:rPr lang="ru-RU" sz="900" dirty="0"/>
              <a:t>Бюджеты территориальных государственных внебюджетных фондов РФ</a:t>
            </a:r>
          </a:p>
        </p:txBody>
      </p:sp>
      <p:sp>
        <p:nvSpPr>
          <p:cNvPr id="14" name="Текст 13">
            <a:extLst>
              <a:ext uri="{FF2B5EF4-FFF2-40B4-BE49-F238E27FC236}">
                <a16:creationId xmlns:a16="http://schemas.microsoft.com/office/drawing/2014/main" id="{6A94486B-96F7-4F30-B5B0-38C536351E47}"/>
              </a:ext>
            </a:extLst>
          </p:cNvPr>
          <p:cNvSpPr>
            <a:spLocks noGrp="1"/>
          </p:cNvSpPr>
          <p:nvPr>
            <p:ph type="body" sz="quarter" idx="3"/>
          </p:nvPr>
        </p:nvSpPr>
        <p:spPr>
          <a:xfrm>
            <a:off x="6907127" y="1351709"/>
            <a:ext cx="1790017" cy="1288975"/>
          </a:xfrm>
        </p:spPr>
        <p:txBody>
          <a:bodyPr>
            <a:normAutofit lnSpcReduction="10000"/>
          </a:bodyPr>
          <a:lstStyle/>
          <a:p>
            <a:endParaRPr lang="ru-RU" sz="1200" b="0" dirty="0"/>
          </a:p>
          <a:p>
            <a:endParaRPr lang="ru-RU" sz="1200" b="0" dirty="0"/>
          </a:p>
          <a:p>
            <a:r>
              <a:rPr lang="ru-RU" sz="900" b="0" dirty="0"/>
              <a:t>Федеральный бюджет</a:t>
            </a:r>
          </a:p>
          <a:p>
            <a:endParaRPr lang="ru-RU" sz="1000" dirty="0"/>
          </a:p>
          <a:p>
            <a:endParaRPr lang="ru-RU" sz="1000" dirty="0"/>
          </a:p>
          <a:p>
            <a:r>
              <a:rPr lang="ru-RU" sz="900" b="0" dirty="0"/>
              <a:t>Бюджет государственных внебюджетных фондов</a:t>
            </a:r>
          </a:p>
          <a:p>
            <a:endParaRPr lang="ru-RU" sz="1200" dirty="0"/>
          </a:p>
        </p:txBody>
      </p:sp>
      <p:sp>
        <p:nvSpPr>
          <p:cNvPr id="15" name="Объект 14">
            <a:extLst>
              <a:ext uri="{FF2B5EF4-FFF2-40B4-BE49-F238E27FC236}">
                <a16:creationId xmlns:a16="http://schemas.microsoft.com/office/drawing/2014/main" id="{E326DCC1-F2D5-4DE4-898A-C20DA6EC4190}"/>
              </a:ext>
            </a:extLst>
          </p:cNvPr>
          <p:cNvSpPr>
            <a:spLocks noGrp="1"/>
          </p:cNvSpPr>
          <p:nvPr>
            <p:ph sz="quarter" idx="4"/>
          </p:nvPr>
        </p:nvSpPr>
        <p:spPr>
          <a:xfrm>
            <a:off x="6793904" y="4610256"/>
            <a:ext cx="2098576" cy="1500188"/>
          </a:xfrm>
        </p:spPr>
        <p:txBody>
          <a:bodyPr>
            <a:normAutofit/>
          </a:bodyPr>
          <a:lstStyle/>
          <a:p>
            <a:pPr marL="0" indent="0">
              <a:buNone/>
            </a:pPr>
            <a:r>
              <a:rPr lang="ru-RU" sz="900" dirty="0"/>
              <a:t>Бюджеты городских округов с внутригородским делением</a:t>
            </a:r>
          </a:p>
          <a:p>
            <a:pPr marL="0" indent="0">
              <a:buNone/>
            </a:pPr>
            <a:endParaRPr lang="ru-RU" sz="900" dirty="0"/>
          </a:p>
          <a:p>
            <a:pPr marL="0" indent="0">
              <a:buNone/>
            </a:pPr>
            <a:r>
              <a:rPr lang="ru-RU" sz="900" dirty="0"/>
              <a:t>Бюджеты внутригородских муниципальных образований</a:t>
            </a:r>
          </a:p>
          <a:p>
            <a:pPr marL="0" indent="0">
              <a:buNone/>
            </a:pPr>
            <a:endParaRPr lang="ru-RU" sz="900" dirty="0"/>
          </a:p>
          <a:p>
            <a:pPr marL="0" indent="0">
              <a:buNone/>
            </a:pPr>
            <a:r>
              <a:rPr lang="ru-RU" sz="900" dirty="0"/>
              <a:t>Бюджеты внутригородских районов</a:t>
            </a:r>
          </a:p>
          <a:p>
            <a:pPr marL="0" indent="0">
              <a:buNone/>
            </a:pPr>
            <a:endParaRPr lang="ru-RU" sz="900" dirty="0"/>
          </a:p>
          <a:p>
            <a:pPr marL="0" indent="0">
              <a:buNone/>
            </a:pPr>
            <a:r>
              <a:rPr lang="ru-RU" sz="900" dirty="0"/>
              <a:t>Бюджету муниципальных районов </a:t>
            </a:r>
          </a:p>
        </p:txBody>
      </p:sp>
      <p:sp>
        <p:nvSpPr>
          <p:cNvPr id="6" name="Текст 3">
            <a:extLst>
              <a:ext uri="{FF2B5EF4-FFF2-40B4-BE49-F238E27FC236}">
                <a16:creationId xmlns:a16="http://schemas.microsoft.com/office/drawing/2014/main" id="{61724BD9-1C7A-488E-90B9-3CA2EEE3F775}"/>
              </a:ext>
            </a:extLst>
          </p:cNvPr>
          <p:cNvSpPr txBox="1">
            <a:spLocks/>
          </p:cNvSpPr>
          <p:nvPr/>
        </p:nvSpPr>
        <p:spPr>
          <a:xfrm>
            <a:off x="6588224" y="4717016"/>
            <a:ext cx="1906489" cy="150018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ru-RU" dirty="0"/>
          </a:p>
        </p:txBody>
      </p:sp>
      <p:sp>
        <p:nvSpPr>
          <p:cNvPr id="7" name="Текст 3">
            <a:extLst>
              <a:ext uri="{FF2B5EF4-FFF2-40B4-BE49-F238E27FC236}">
                <a16:creationId xmlns:a16="http://schemas.microsoft.com/office/drawing/2014/main" id="{C36447AD-620F-4D9C-944D-193004FA5386}"/>
              </a:ext>
            </a:extLst>
          </p:cNvPr>
          <p:cNvSpPr txBox="1">
            <a:spLocks/>
          </p:cNvSpPr>
          <p:nvPr/>
        </p:nvSpPr>
        <p:spPr>
          <a:xfrm>
            <a:off x="6444208" y="1168665"/>
            <a:ext cx="1906489" cy="150018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ru-RU" dirty="0"/>
          </a:p>
        </p:txBody>
      </p:sp>
      <p:pic>
        <p:nvPicPr>
          <p:cNvPr id="22" name="Рисунок 21">
            <a:extLst>
              <a:ext uri="{FF2B5EF4-FFF2-40B4-BE49-F238E27FC236}">
                <a16:creationId xmlns:a16="http://schemas.microsoft.com/office/drawing/2014/main" id="{E1FA9194-9078-4BFC-A8DD-B53113F4899E}"/>
              </a:ext>
            </a:extLst>
          </p:cNvPr>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10152" t="18458" r="10603" b="23107"/>
          <a:stretch/>
        </p:blipFill>
        <p:spPr bwMode="auto">
          <a:xfrm>
            <a:off x="4319972" y="4579991"/>
            <a:ext cx="1537222" cy="154617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36" name="Соединитель: уступ 35">
            <a:extLst>
              <a:ext uri="{FF2B5EF4-FFF2-40B4-BE49-F238E27FC236}">
                <a16:creationId xmlns:a16="http://schemas.microsoft.com/office/drawing/2014/main" id="{9A9D2F2B-66F5-4EB3-84EF-C258D4B8C0E4}"/>
              </a:ext>
            </a:extLst>
          </p:cNvPr>
          <p:cNvCxnSpPr>
            <a:cxnSpLocks/>
          </p:cNvCxnSpPr>
          <p:nvPr/>
        </p:nvCxnSpPr>
        <p:spPr>
          <a:xfrm>
            <a:off x="6392515" y="2166992"/>
            <a:ext cx="532576" cy="113431"/>
          </a:xfrm>
          <a:prstGeom prst="bentConnector3">
            <a:avLst>
              <a:gd name="adj1" fmla="val 50000"/>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42" name="Соединитель: уступ 41">
            <a:extLst>
              <a:ext uri="{FF2B5EF4-FFF2-40B4-BE49-F238E27FC236}">
                <a16:creationId xmlns:a16="http://schemas.microsoft.com/office/drawing/2014/main" id="{751AB7F1-ACD0-4B45-BE59-50B4D4A8D8D2}"/>
              </a:ext>
            </a:extLst>
          </p:cNvPr>
          <p:cNvCxnSpPr>
            <a:cxnSpLocks/>
          </p:cNvCxnSpPr>
          <p:nvPr/>
        </p:nvCxnSpPr>
        <p:spPr>
          <a:xfrm flipV="1">
            <a:off x="6392515" y="1722729"/>
            <a:ext cx="523240" cy="121832"/>
          </a:xfrm>
          <a:prstGeom prst="bentConnector3">
            <a:avLst>
              <a:gd name="adj1" fmla="val 50000"/>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75" name="Соединитель: уступ 74">
            <a:extLst>
              <a:ext uri="{FF2B5EF4-FFF2-40B4-BE49-F238E27FC236}">
                <a16:creationId xmlns:a16="http://schemas.microsoft.com/office/drawing/2014/main" id="{03C3FBDA-CF97-4C35-8966-7E8560D3F3B2}"/>
              </a:ext>
            </a:extLst>
          </p:cNvPr>
          <p:cNvCxnSpPr>
            <a:cxnSpLocks/>
          </p:cNvCxnSpPr>
          <p:nvPr/>
        </p:nvCxnSpPr>
        <p:spPr>
          <a:xfrm flipV="1">
            <a:off x="2483768" y="3705722"/>
            <a:ext cx="561429" cy="128688"/>
          </a:xfrm>
          <a:prstGeom prst="bentConnector3">
            <a:avLst>
              <a:gd name="adj1" fmla="val 50000"/>
            </a:avLst>
          </a:prstGeom>
          <a:ln>
            <a:solidFill>
              <a:srgbClr val="008080"/>
            </a:solidFill>
            <a:prstDash val="sysDash"/>
          </a:ln>
        </p:spPr>
        <p:style>
          <a:lnRef idx="1">
            <a:schemeClr val="accent3"/>
          </a:lnRef>
          <a:fillRef idx="0">
            <a:schemeClr val="accent3"/>
          </a:fillRef>
          <a:effectRef idx="0">
            <a:schemeClr val="accent3"/>
          </a:effectRef>
          <a:fontRef idx="minor">
            <a:schemeClr val="tx1"/>
          </a:fontRef>
        </p:style>
      </p:cxnSp>
      <p:cxnSp>
        <p:nvCxnSpPr>
          <p:cNvPr id="76" name="Соединитель: уступ 75">
            <a:extLst>
              <a:ext uri="{FF2B5EF4-FFF2-40B4-BE49-F238E27FC236}">
                <a16:creationId xmlns:a16="http://schemas.microsoft.com/office/drawing/2014/main" id="{79203753-516C-4E9D-90A6-D51D7E77F5E2}"/>
              </a:ext>
            </a:extLst>
          </p:cNvPr>
          <p:cNvCxnSpPr>
            <a:cxnSpLocks/>
          </p:cNvCxnSpPr>
          <p:nvPr/>
        </p:nvCxnSpPr>
        <p:spPr>
          <a:xfrm>
            <a:off x="2471413" y="3362720"/>
            <a:ext cx="566305" cy="132560"/>
          </a:xfrm>
          <a:prstGeom prst="bentConnector3">
            <a:avLst>
              <a:gd name="adj1" fmla="val 50000"/>
            </a:avLst>
          </a:prstGeom>
          <a:ln>
            <a:solidFill>
              <a:srgbClr val="008080"/>
            </a:solidFill>
            <a:prstDash val="sysDash"/>
          </a:ln>
        </p:spPr>
        <p:style>
          <a:lnRef idx="1">
            <a:schemeClr val="accent5"/>
          </a:lnRef>
          <a:fillRef idx="0">
            <a:schemeClr val="accent5"/>
          </a:fillRef>
          <a:effectRef idx="0">
            <a:schemeClr val="accent5"/>
          </a:effectRef>
          <a:fontRef idx="minor">
            <a:schemeClr val="tx1"/>
          </a:fontRef>
        </p:style>
      </p:cxnSp>
      <p:sp>
        <p:nvSpPr>
          <p:cNvPr id="78" name="Текст 13">
            <a:extLst>
              <a:ext uri="{FF2B5EF4-FFF2-40B4-BE49-F238E27FC236}">
                <a16:creationId xmlns:a16="http://schemas.microsoft.com/office/drawing/2014/main" id="{12033563-4EED-4414-83BD-DB81AEA08E2F}"/>
              </a:ext>
            </a:extLst>
          </p:cNvPr>
          <p:cNvSpPr txBox="1">
            <a:spLocks/>
          </p:cNvSpPr>
          <p:nvPr/>
        </p:nvSpPr>
        <p:spPr>
          <a:xfrm>
            <a:off x="6623974" y="3988850"/>
            <a:ext cx="1790017" cy="551334"/>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ru-RU" sz="900" b="0" dirty="0"/>
              <a:t>Бюджеты городских округов</a:t>
            </a:r>
            <a:endParaRPr lang="ru-RU" sz="900" dirty="0"/>
          </a:p>
        </p:txBody>
      </p:sp>
      <p:sp>
        <p:nvSpPr>
          <p:cNvPr id="79" name="Объект 12">
            <a:extLst>
              <a:ext uri="{FF2B5EF4-FFF2-40B4-BE49-F238E27FC236}">
                <a16:creationId xmlns:a16="http://schemas.microsoft.com/office/drawing/2014/main" id="{F164F895-C9EF-47E7-AB3D-C0B5BF7F1092}"/>
              </a:ext>
            </a:extLst>
          </p:cNvPr>
          <p:cNvSpPr txBox="1">
            <a:spLocks/>
          </p:cNvSpPr>
          <p:nvPr/>
        </p:nvSpPr>
        <p:spPr>
          <a:xfrm>
            <a:off x="1699190" y="6320886"/>
            <a:ext cx="2314600" cy="4149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ru-RU" sz="3400" dirty="0"/>
              <a:t>Бюджеты сельских поселений, входящих в состав муниципальных районов</a:t>
            </a:r>
          </a:p>
          <a:p>
            <a:pPr marL="0" indent="0">
              <a:buFont typeface="Arial" pitchFamily="34" charset="0"/>
              <a:buNone/>
            </a:pPr>
            <a:endParaRPr lang="ru-RU" sz="1100" dirty="0"/>
          </a:p>
        </p:txBody>
      </p:sp>
      <p:sp>
        <p:nvSpPr>
          <p:cNvPr id="80" name="Объект 12">
            <a:extLst>
              <a:ext uri="{FF2B5EF4-FFF2-40B4-BE49-F238E27FC236}">
                <a16:creationId xmlns:a16="http://schemas.microsoft.com/office/drawing/2014/main" id="{80DA69BF-0E57-4A09-8571-B8C21C8D86A3}"/>
              </a:ext>
            </a:extLst>
          </p:cNvPr>
          <p:cNvSpPr txBox="1">
            <a:spLocks/>
          </p:cNvSpPr>
          <p:nvPr/>
        </p:nvSpPr>
        <p:spPr>
          <a:xfrm>
            <a:off x="6516216" y="6259502"/>
            <a:ext cx="2314600" cy="4149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ru-RU" sz="1100" dirty="0"/>
              <a:t>Бюджеты городских поселений, входящих в состав муниципального района</a:t>
            </a:r>
          </a:p>
          <a:p>
            <a:pPr marL="0" indent="0">
              <a:buFont typeface="Arial" pitchFamily="34" charset="0"/>
              <a:buNone/>
            </a:pPr>
            <a:endParaRPr lang="ru-RU" sz="1100" dirty="0"/>
          </a:p>
        </p:txBody>
      </p:sp>
      <p:cxnSp>
        <p:nvCxnSpPr>
          <p:cNvPr id="81" name="Соединитель: уступ 80">
            <a:extLst>
              <a:ext uri="{FF2B5EF4-FFF2-40B4-BE49-F238E27FC236}">
                <a16:creationId xmlns:a16="http://schemas.microsoft.com/office/drawing/2014/main" id="{B5D8146A-EAC0-4256-BA22-6E202C1FA0A1}"/>
              </a:ext>
            </a:extLst>
          </p:cNvPr>
          <p:cNvCxnSpPr>
            <a:cxnSpLocks/>
          </p:cNvCxnSpPr>
          <p:nvPr/>
        </p:nvCxnSpPr>
        <p:spPr>
          <a:xfrm flipV="1">
            <a:off x="6084168" y="4424608"/>
            <a:ext cx="514910" cy="64343"/>
          </a:xfrm>
          <a:prstGeom prst="bentConnector3">
            <a:avLst>
              <a:gd name="adj1" fmla="val 50000"/>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85" name="Соединитель: уступ 84">
            <a:extLst>
              <a:ext uri="{FF2B5EF4-FFF2-40B4-BE49-F238E27FC236}">
                <a16:creationId xmlns:a16="http://schemas.microsoft.com/office/drawing/2014/main" id="{D1DF1173-C94F-4C28-B8DC-3682AF6A9F23}"/>
              </a:ext>
            </a:extLst>
          </p:cNvPr>
          <p:cNvCxnSpPr>
            <a:cxnSpLocks/>
          </p:cNvCxnSpPr>
          <p:nvPr/>
        </p:nvCxnSpPr>
        <p:spPr>
          <a:xfrm flipV="1">
            <a:off x="6444208" y="5280599"/>
            <a:ext cx="381666" cy="72453"/>
          </a:xfrm>
          <a:prstGeom prst="bentConnector3">
            <a:avLst>
              <a:gd name="adj1" fmla="val 50000"/>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90" name="Соединитель: уступ 89">
            <a:extLst>
              <a:ext uri="{FF2B5EF4-FFF2-40B4-BE49-F238E27FC236}">
                <a16:creationId xmlns:a16="http://schemas.microsoft.com/office/drawing/2014/main" id="{3AC1FF7A-632C-4384-9990-9BDEF0A7D034}"/>
              </a:ext>
            </a:extLst>
          </p:cNvPr>
          <p:cNvCxnSpPr>
            <a:cxnSpLocks/>
          </p:cNvCxnSpPr>
          <p:nvPr/>
        </p:nvCxnSpPr>
        <p:spPr>
          <a:xfrm>
            <a:off x="6012160" y="6348060"/>
            <a:ext cx="475001" cy="105234"/>
          </a:xfrm>
          <a:prstGeom prst="bentConnector3">
            <a:avLst>
              <a:gd name="adj1" fmla="val 50000"/>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91" name="Соединитель: уступ 90">
            <a:extLst>
              <a:ext uri="{FF2B5EF4-FFF2-40B4-BE49-F238E27FC236}">
                <a16:creationId xmlns:a16="http://schemas.microsoft.com/office/drawing/2014/main" id="{FBCAA0FF-B548-41F2-BE13-1AB861220173}"/>
              </a:ext>
            </a:extLst>
          </p:cNvPr>
          <p:cNvCxnSpPr>
            <a:cxnSpLocks/>
          </p:cNvCxnSpPr>
          <p:nvPr/>
        </p:nvCxnSpPr>
        <p:spPr>
          <a:xfrm flipV="1">
            <a:off x="3866379" y="6400677"/>
            <a:ext cx="489597" cy="81131"/>
          </a:xfrm>
          <a:prstGeom prst="bentConnector3">
            <a:avLst>
              <a:gd name="adj1" fmla="val 50000"/>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92" name="Соединитель: уступ 91">
            <a:extLst>
              <a:ext uri="{FF2B5EF4-FFF2-40B4-BE49-F238E27FC236}">
                <a16:creationId xmlns:a16="http://schemas.microsoft.com/office/drawing/2014/main" id="{14C74291-6F7C-4D4F-9F91-39667A68179F}"/>
              </a:ext>
            </a:extLst>
          </p:cNvPr>
          <p:cNvCxnSpPr>
            <a:cxnSpLocks/>
          </p:cNvCxnSpPr>
          <p:nvPr/>
        </p:nvCxnSpPr>
        <p:spPr>
          <a:xfrm flipV="1">
            <a:off x="6141320" y="5996017"/>
            <a:ext cx="616253" cy="85708"/>
          </a:xfrm>
          <a:prstGeom prst="bentConnector3">
            <a:avLst>
              <a:gd name="adj1" fmla="val 50000"/>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96" name="Соединитель: уступ 95">
            <a:extLst>
              <a:ext uri="{FF2B5EF4-FFF2-40B4-BE49-F238E27FC236}">
                <a16:creationId xmlns:a16="http://schemas.microsoft.com/office/drawing/2014/main" id="{26201F3F-CDB8-4DBF-8992-CDC868602B9C}"/>
              </a:ext>
            </a:extLst>
          </p:cNvPr>
          <p:cNvCxnSpPr>
            <a:cxnSpLocks/>
          </p:cNvCxnSpPr>
          <p:nvPr/>
        </p:nvCxnSpPr>
        <p:spPr>
          <a:xfrm>
            <a:off x="6298155" y="4718767"/>
            <a:ext cx="527719" cy="98640"/>
          </a:xfrm>
          <a:prstGeom prst="bentConnector3">
            <a:avLst>
              <a:gd name="adj1" fmla="val 50000"/>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97" name="Соединитель: уступ 96">
            <a:extLst>
              <a:ext uri="{FF2B5EF4-FFF2-40B4-BE49-F238E27FC236}">
                <a16:creationId xmlns:a16="http://schemas.microsoft.com/office/drawing/2014/main" id="{301116AD-D6AF-4EB9-B707-4103187DA9B9}"/>
              </a:ext>
            </a:extLst>
          </p:cNvPr>
          <p:cNvCxnSpPr>
            <a:cxnSpLocks/>
          </p:cNvCxnSpPr>
          <p:nvPr/>
        </p:nvCxnSpPr>
        <p:spPr>
          <a:xfrm>
            <a:off x="6397255" y="5581117"/>
            <a:ext cx="435513" cy="66136"/>
          </a:xfrm>
          <a:prstGeom prst="bentConnector3">
            <a:avLst>
              <a:gd name="adj1" fmla="val 50000"/>
            </a:avLst>
          </a:prstGeom>
          <a:ln>
            <a:prstDash val="sysDash"/>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152247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901" y="4232052"/>
            <a:ext cx="1440160" cy="190579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3"/>
          <p:cNvSpPr>
            <a:spLocks noChangeArrowheads="1"/>
          </p:cNvSpPr>
          <p:nvPr/>
        </p:nvSpPr>
        <p:spPr bwMode="auto">
          <a:xfrm>
            <a:off x="107504" y="444500"/>
            <a:ext cx="9036496" cy="93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5" tIns="48193" rIns="96385" bIns="48193">
            <a:spAutoFit/>
          </a:bodyPr>
          <a:lstStyle/>
          <a:p>
            <a:pPr algn="ctr">
              <a:spcBef>
                <a:spcPct val="20000"/>
              </a:spcBef>
            </a:pPr>
            <a:endParaRPr lang="ru-RU" sz="1600" dirty="0">
              <a:solidFill>
                <a:srgbClr val="000000"/>
              </a:solidFill>
              <a:cs typeface="Times New Roman" pitchFamily="18" charset="0"/>
            </a:endParaRPr>
          </a:p>
          <a:p>
            <a:pPr algn="ctr">
              <a:spcBef>
                <a:spcPct val="20000"/>
              </a:spcBef>
            </a:pPr>
            <a:r>
              <a:rPr lang="ru-RU" sz="1600" dirty="0">
                <a:solidFill>
                  <a:srgbClr val="000000"/>
                </a:solidFill>
                <a:cs typeface="Times New Roman" pitchFamily="18" charset="0"/>
              </a:rPr>
              <a:t>Представляет собой деятельность по составлению проекта бюджета, его рассмотрению, </a:t>
            </a:r>
          </a:p>
          <a:p>
            <a:pPr algn="ctr">
              <a:spcBef>
                <a:spcPct val="20000"/>
              </a:spcBef>
            </a:pPr>
            <a:r>
              <a:rPr lang="ru-RU" sz="1600" dirty="0">
                <a:solidFill>
                  <a:srgbClr val="000000"/>
                </a:solidFill>
                <a:cs typeface="Times New Roman" pitchFamily="18" charset="0"/>
              </a:rPr>
              <a:t>утверждению, исполнению, составлению отчета об исполнении и его утверждению</a:t>
            </a:r>
          </a:p>
        </p:txBody>
      </p:sp>
      <p:graphicFrame>
        <p:nvGraphicFramePr>
          <p:cNvPr id="6" name="Схема 5"/>
          <p:cNvGraphicFramePr/>
          <p:nvPr>
            <p:extLst>
              <p:ext uri="{D42A27DB-BD31-4B8C-83A1-F6EECF244321}">
                <p14:modId xmlns:p14="http://schemas.microsoft.com/office/powerpoint/2010/main" val="4003290358"/>
              </p:ext>
            </p:extLst>
          </p:nvPr>
        </p:nvGraphicFramePr>
        <p:xfrm>
          <a:off x="3995936" y="141189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Прямоугольник 3"/>
          <p:cNvSpPr>
            <a:spLocks noChangeArrowheads="1"/>
          </p:cNvSpPr>
          <p:nvPr/>
        </p:nvSpPr>
        <p:spPr bwMode="auto">
          <a:xfrm>
            <a:off x="1043608" y="5013175"/>
            <a:ext cx="4960168" cy="3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5" tIns="48193" rIns="96385" bIns="48193">
            <a:spAutoFit/>
          </a:bodyPr>
          <a:lstStyle/>
          <a:p>
            <a:pPr algn="ctr">
              <a:spcBef>
                <a:spcPct val="20000"/>
              </a:spcBef>
            </a:pPr>
            <a:r>
              <a:rPr lang="ru-RU" sz="1600" dirty="0">
                <a:solidFill>
                  <a:srgbClr val="000000"/>
                </a:solidFill>
                <a:cs typeface="Times New Roman" pitchFamily="18" charset="0"/>
              </a:rPr>
              <a:t>Основы составления проекта районного бюджета </a:t>
            </a:r>
          </a:p>
        </p:txBody>
      </p:sp>
      <p:graphicFrame>
        <p:nvGraphicFramePr>
          <p:cNvPr id="8" name="Схема 7"/>
          <p:cNvGraphicFramePr/>
          <p:nvPr>
            <p:extLst>
              <p:ext uri="{D42A27DB-BD31-4B8C-83A1-F6EECF244321}">
                <p14:modId xmlns:p14="http://schemas.microsoft.com/office/powerpoint/2010/main" val="1279518652"/>
              </p:ext>
            </p:extLst>
          </p:nvPr>
        </p:nvGraphicFramePr>
        <p:xfrm>
          <a:off x="683568" y="5356724"/>
          <a:ext cx="6096000" cy="12406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Выноска-облако 8"/>
          <p:cNvSpPr/>
          <p:nvPr/>
        </p:nvSpPr>
        <p:spPr>
          <a:xfrm>
            <a:off x="129746" y="1412776"/>
            <a:ext cx="4010206" cy="2448272"/>
          </a:xfrm>
          <a:prstGeom prst="cloudCallout">
            <a:avLst/>
          </a:prstGeom>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1" name="Прямоугольник 3"/>
          <p:cNvSpPr>
            <a:spLocks noChangeArrowheads="1"/>
          </p:cNvSpPr>
          <p:nvPr/>
        </p:nvSpPr>
        <p:spPr bwMode="auto">
          <a:xfrm rot="21007807">
            <a:off x="261420" y="1844967"/>
            <a:ext cx="3654443" cy="158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5" tIns="48193" rIns="96385" bIns="48193">
            <a:spAutoFit/>
          </a:bodyPr>
          <a:lstStyle/>
          <a:p>
            <a:pPr algn="ctr">
              <a:spcBef>
                <a:spcPct val="20000"/>
              </a:spcBef>
            </a:pPr>
            <a:r>
              <a:rPr lang="ru-RU" sz="900" dirty="0">
                <a:latin typeface="Times New Roman" pitchFamily="18" charset="0"/>
                <a:cs typeface="Times New Roman" pitchFamily="18" charset="0"/>
              </a:rPr>
              <a:t>Цели публичных слушаний по проекту бюджета: </a:t>
            </a:r>
          </a:p>
          <a:p>
            <a:pPr algn="ctr">
              <a:spcBef>
                <a:spcPct val="20000"/>
              </a:spcBef>
            </a:pPr>
            <a:r>
              <a:rPr lang="ru-RU" sz="900" dirty="0">
                <a:latin typeface="Times New Roman" pitchFamily="18" charset="0"/>
                <a:cs typeface="Times New Roman" pitchFamily="18" charset="0"/>
              </a:rPr>
              <a:t>- информирование жителей муниципального образования о </a:t>
            </a:r>
          </a:p>
          <a:p>
            <a:pPr algn="ctr">
              <a:spcBef>
                <a:spcPct val="20000"/>
              </a:spcBef>
            </a:pPr>
            <a:r>
              <a:rPr lang="ru-RU" sz="900" dirty="0">
                <a:latin typeface="Times New Roman" pitchFamily="18" charset="0"/>
                <a:cs typeface="Times New Roman" pitchFamily="18" charset="0"/>
              </a:rPr>
              <a:t>деятельности органов местного самоуправления; </a:t>
            </a:r>
          </a:p>
          <a:p>
            <a:pPr algn="ctr">
              <a:spcBef>
                <a:spcPct val="20000"/>
              </a:spcBef>
            </a:pPr>
            <a:r>
              <a:rPr lang="ru-RU" sz="900" dirty="0">
                <a:latin typeface="Times New Roman" pitchFamily="18" charset="0"/>
                <a:cs typeface="Times New Roman" pitchFamily="18" charset="0"/>
              </a:rPr>
              <a:t>- выяснение мнения граждан и их объединений по проектам решений </a:t>
            </a:r>
          </a:p>
          <a:p>
            <a:pPr algn="ctr">
              <a:spcBef>
                <a:spcPct val="20000"/>
              </a:spcBef>
            </a:pPr>
            <a:r>
              <a:rPr lang="ru-RU" sz="900" dirty="0">
                <a:latin typeface="Times New Roman" pitchFamily="18" charset="0"/>
                <a:cs typeface="Times New Roman" pitchFamily="18" charset="0"/>
              </a:rPr>
              <a:t>органов местного самоуправления и должностных </a:t>
            </a:r>
          </a:p>
          <a:p>
            <a:pPr algn="ctr">
              <a:spcBef>
                <a:spcPct val="20000"/>
              </a:spcBef>
            </a:pPr>
            <a:r>
              <a:rPr lang="ru-RU" sz="900" dirty="0">
                <a:latin typeface="Times New Roman" pitchFamily="18" charset="0"/>
                <a:cs typeface="Times New Roman" pitchFamily="18" charset="0"/>
              </a:rPr>
              <a:t>лиц местного самоуправления; </a:t>
            </a:r>
          </a:p>
          <a:p>
            <a:pPr marL="171450" indent="-171450" algn="ctr">
              <a:spcBef>
                <a:spcPct val="20000"/>
              </a:spcBef>
              <a:buFontTx/>
              <a:buChar char="-"/>
            </a:pPr>
            <a:r>
              <a:rPr lang="ru-RU" sz="900" dirty="0">
                <a:latin typeface="Times New Roman" pitchFamily="18" charset="0"/>
                <a:cs typeface="Times New Roman" pitchFamily="18" charset="0"/>
              </a:rPr>
              <a:t>предоставление жителям муниципального </a:t>
            </a:r>
          </a:p>
          <a:p>
            <a:pPr algn="ctr">
              <a:spcBef>
                <a:spcPct val="20000"/>
              </a:spcBef>
            </a:pPr>
            <a:r>
              <a:rPr lang="ru-RU" sz="900" dirty="0">
                <a:latin typeface="Times New Roman" pitchFamily="18" charset="0"/>
                <a:cs typeface="Times New Roman" pitchFamily="18" charset="0"/>
              </a:rPr>
              <a:t>образования возможности участвовать в выработке </a:t>
            </a:r>
          </a:p>
          <a:p>
            <a:pPr algn="ctr">
              <a:spcBef>
                <a:spcPct val="20000"/>
              </a:spcBef>
            </a:pPr>
            <a:r>
              <a:rPr lang="ru-RU" sz="900" dirty="0">
                <a:latin typeface="Times New Roman" pitchFamily="18" charset="0"/>
                <a:cs typeface="Times New Roman" pitchFamily="18" charset="0"/>
              </a:rPr>
              <a:t>решений по вопросам  местного значения.</a:t>
            </a:r>
            <a:r>
              <a:rPr lang="ru-RU" sz="1000" dirty="0">
                <a:latin typeface="Open Sans"/>
              </a:rPr>
              <a:t> </a:t>
            </a:r>
            <a:r>
              <a:rPr lang="ru-RU" sz="1000" dirty="0">
                <a:latin typeface="Times New Roman" pitchFamily="18" charset="0"/>
                <a:cs typeface="Times New Roman" pitchFamily="18" charset="0"/>
              </a:rPr>
              <a:t> </a:t>
            </a:r>
          </a:p>
        </p:txBody>
      </p:sp>
      <p:sp>
        <p:nvSpPr>
          <p:cNvPr id="10" name="Прямоугольник 9"/>
          <p:cNvSpPr/>
          <p:nvPr/>
        </p:nvSpPr>
        <p:spPr bwMode="auto">
          <a:xfrm>
            <a:off x="133106" y="44624"/>
            <a:ext cx="8896241"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48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Бюджетный процесс</a:t>
            </a:r>
          </a:p>
        </p:txBody>
      </p:sp>
    </p:spTree>
    <p:extLst>
      <p:ext uri="{BB962C8B-B14F-4D97-AF65-F5344CB8AC3E}">
        <p14:creationId xmlns:p14="http://schemas.microsoft.com/office/powerpoint/2010/main" val="1168774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4" name="Picture 18"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0102" y="5661248"/>
            <a:ext cx="1700050" cy="1107237"/>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8503" y="5661248"/>
            <a:ext cx="1762858" cy="110723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https://leonardo.osnova.io/ff61974d-aff9-be24-48ec-5e50e648d0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3602" y="1493671"/>
            <a:ext cx="4824536" cy="11020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 name="Picture 2" descr="ÐÐ¾ÑÐ¾Ð¶ÐµÐµ Ð¸Ð·Ð¾Ð±ÑÐ°Ð¶ÐµÐ½Ð¸Ðµ"/>
          <p:cNvPicPr>
            <a:picLocks noChangeAspect="1" noChangeArrowheads="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0"/>
                    </a14:imgEffect>
                    <a14:imgEffect>
                      <a14:brightnessContrast contrast="40000"/>
                    </a14:imgEffect>
                  </a14:imgLayer>
                </a14:imgProps>
              </a:ext>
              <a:ext uri="{28A0092B-C50C-407E-A947-70E740481C1C}">
                <a14:useLocalDpi xmlns:a14="http://schemas.microsoft.com/office/drawing/2010/main" val="0"/>
              </a:ext>
            </a:extLst>
          </a:blip>
          <a:srcRect t="46274"/>
          <a:stretch/>
        </p:blipFill>
        <p:spPr bwMode="auto">
          <a:xfrm>
            <a:off x="1547664" y="2595680"/>
            <a:ext cx="4204979" cy="28234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80" y="3046010"/>
            <a:ext cx="2232248" cy="2115673"/>
          </a:xfrm>
          <a:prstGeom prst="rect">
            <a:avLst/>
          </a:prstGeom>
          <a:solidFill>
            <a:sysClr val="window" lastClr="FFFFFF">
              <a:lumMod val="95000"/>
            </a:sysClr>
          </a:solidFill>
          <a:ln>
            <a:noFill/>
          </a:ln>
          <a:effectLst>
            <a:softEdge rad="112500"/>
          </a:effectLst>
          <a:extLst/>
        </p:spPr>
      </p:pic>
      <p:sp>
        <p:nvSpPr>
          <p:cNvPr id="4" name="Прямоугольник 3"/>
          <p:cNvSpPr/>
          <p:nvPr/>
        </p:nvSpPr>
        <p:spPr>
          <a:xfrm>
            <a:off x="34925" y="901700"/>
            <a:ext cx="9109075" cy="650875"/>
          </a:xfrm>
          <a:prstGeom prst="rect">
            <a:avLst/>
          </a:prstGeom>
        </p:spPr>
        <p:txBody>
          <a:bodyPr lIns="96385" tIns="48193" rIns="96385" bIns="48193">
            <a:spAutoFit/>
          </a:bodyPr>
          <a:lstStyle/>
          <a:p>
            <a:pPr algn="ctr" latinLnBrk="0">
              <a:defRPr/>
            </a:pPr>
            <a:r>
              <a:rPr lang="ru-RU" sz="1200" kern="0" dirty="0">
                <a:solidFill>
                  <a:sysClr val="windowText" lastClr="000000"/>
                </a:solidFill>
                <a:latin typeface="Arial" charset="0"/>
              </a:rPr>
              <a:t>Граждане – и как налогоплательщики, и как потребители общественных услуг – должны быть уверены в том, что </a:t>
            </a:r>
          </a:p>
          <a:p>
            <a:pPr algn="ctr" latinLnBrk="0">
              <a:defRPr/>
            </a:pPr>
            <a:r>
              <a:rPr lang="ru-RU" sz="1200" kern="0" dirty="0">
                <a:solidFill>
                  <a:sysClr val="windowText" lastClr="000000"/>
                </a:solidFill>
                <a:latin typeface="Arial" charset="0"/>
              </a:rPr>
              <a:t>передаваемые ими в распоряжение государства средства используются прозрачно и эффективно, приносят </a:t>
            </a:r>
          </a:p>
          <a:p>
            <a:pPr algn="ctr" latinLnBrk="0">
              <a:defRPr/>
            </a:pPr>
            <a:r>
              <a:rPr lang="ru-RU" sz="1200" kern="0" dirty="0">
                <a:solidFill>
                  <a:sysClr val="windowText" lastClr="000000"/>
                </a:solidFill>
                <a:latin typeface="Arial" charset="0"/>
              </a:rPr>
              <a:t>конкретные результаты как для общества в целом, так и каждой семьи, для каждого человека     </a:t>
            </a:r>
          </a:p>
        </p:txBody>
      </p:sp>
      <p:sp>
        <p:nvSpPr>
          <p:cNvPr id="10288" name="AutoShape 48" descr="ÐÐ°ÑÑÐ¸Ð½ÐºÐ¸ Ð¿Ð¾ Ð·Ð°Ð¿ÑÐ¾ÑÑ ÐºÐ°ÑÑÐ¸Ð½ÐºÐ¸ ÑÐ¾Ð·Ð½Ð¸ÑÐ½Ð°Ñ ÑÐ¾ÑÐ³Ð¾Ð²Ð»Ñ"/>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a:solidFill>
                <a:prstClr val="black"/>
              </a:solidFill>
              <a:latin typeface="Arial" charset="0"/>
            </a:endParaRPr>
          </a:p>
        </p:txBody>
      </p:sp>
      <p:pic>
        <p:nvPicPr>
          <p:cNvPr id="4098" name="Picture 2" descr="ÐÐ¾ÑÐ¾Ð¶ÐµÐµ Ð¸Ð·Ð¾Ð±ÑÐ°Ð¶ÐµÐ½Ð¸Ðµ"/>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312" y="3046010"/>
            <a:ext cx="1428750" cy="2286001"/>
          </a:xfrm>
          <a:prstGeom prst="rect">
            <a:avLst/>
          </a:prstGeom>
          <a:noFill/>
          <a:extLst>
            <a:ext uri="{909E8E84-426E-40DD-AFC4-6F175D3DCCD1}">
              <a14:hiddenFill xmlns:a14="http://schemas.microsoft.com/office/drawing/2010/main">
                <a:solidFill>
                  <a:srgbClr val="FFFFFF"/>
                </a:solidFill>
              </a14:hiddenFill>
            </a:ext>
          </a:extLst>
        </p:spPr>
      </p:pic>
      <p:sp>
        <p:nvSpPr>
          <p:cNvPr id="28" name="Прямоугольник 27"/>
          <p:cNvSpPr/>
          <p:nvPr/>
        </p:nvSpPr>
        <p:spPr>
          <a:xfrm>
            <a:off x="7452320" y="2702461"/>
            <a:ext cx="1284734" cy="405104"/>
          </a:xfrm>
          <a:prstGeom prst="rect">
            <a:avLst/>
          </a:prstGeom>
          <a:noFill/>
        </p:spPr>
        <p:txBody>
          <a:bodyPr wrap="square" lIns="96385" tIns="48193" rIns="96385" bIns="48193">
            <a:spAutoFit/>
          </a:bodyPr>
          <a:lstStyle/>
          <a:p>
            <a:pPr algn="ctr" fontAlgn="auto">
              <a:spcBef>
                <a:spcPts val="0"/>
              </a:spcBef>
              <a:spcAft>
                <a:spcPts val="0"/>
              </a:spcAft>
              <a:defRPr/>
            </a:pPr>
            <a:r>
              <a:rPr lang="ru-RU" sz="2000" b="1" i="1" kern="0" dirty="0">
                <a:solidFill>
                  <a:sysClr val="windowText" lastClr="000000"/>
                </a:solidFill>
                <a:ea typeface="+mj-ea"/>
                <a:cs typeface="+mj-cs"/>
              </a:rPr>
              <a:t>БЮДЖЕТ</a:t>
            </a:r>
            <a:endParaRPr lang="ru-RU" sz="2000" b="1" i="1" kern="0" dirty="0">
              <a:solidFill>
                <a:sysClr val="windowText" lastClr="000000"/>
              </a:solidFill>
            </a:endParaRPr>
          </a:p>
        </p:txBody>
      </p:sp>
      <p:sp>
        <p:nvSpPr>
          <p:cNvPr id="29" name="Прямоугольник 28"/>
          <p:cNvSpPr/>
          <p:nvPr/>
        </p:nvSpPr>
        <p:spPr>
          <a:xfrm>
            <a:off x="156478" y="2764017"/>
            <a:ext cx="1800771" cy="281993"/>
          </a:xfrm>
          <a:prstGeom prst="rect">
            <a:avLst/>
          </a:prstGeom>
          <a:noFill/>
        </p:spPr>
        <p:txBody>
          <a:bodyPr wrap="square" lIns="96385" tIns="48193" rIns="96385" bIns="48193">
            <a:spAutoFit/>
          </a:bodyPr>
          <a:lstStyle/>
          <a:p>
            <a:pPr algn="ctr" fontAlgn="auto">
              <a:spcBef>
                <a:spcPts val="0"/>
              </a:spcBef>
              <a:spcAft>
                <a:spcPts val="0"/>
              </a:spcAft>
              <a:defRPr/>
            </a:pPr>
            <a:r>
              <a:rPr lang="ru-RU" sz="1200" b="1" i="1" kern="0" dirty="0">
                <a:solidFill>
                  <a:sysClr val="windowText" lastClr="000000"/>
                </a:solidFill>
                <a:ea typeface="+mj-ea"/>
                <a:cs typeface="+mj-cs"/>
              </a:rPr>
              <a:t>НАЛОГОПЛАТЕЛЬЩИК</a:t>
            </a:r>
            <a:endParaRPr lang="ru-RU" sz="1200" b="1" i="1" kern="0" dirty="0">
              <a:solidFill>
                <a:sysClr val="windowText" lastClr="000000"/>
              </a:solidFill>
            </a:endParaRPr>
          </a:p>
        </p:txBody>
      </p:sp>
      <p:sp>
        <p:nvSpPr>
          <p:cNvPr id="2" name="Нашивка 1"/>
          <p:cNvSpPr/>
          <p:nvPr/>
        </p:nvSpPr>
        <p:spPr>
          <a:xfrm>
            <a:off x="2139153" y="3718231"/>
            <a:ext cx="349349" cy="515541"/>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schemeClr val="tx1"/>
              </a:solidFill>
            </a:endParaRPr>
          </a:p>
        </p:txBody>
      </p:sp>
      <p:sp>
        <p:nvSpPr>
          <p:cNvPr id="31" name="Нашивка 30"/>
          <p:cNvSpPr/>
          <p:nvPr/>
        </p:nvSpPr>
        <p:spPr>
          <a:xfrm>
            <a:off x="6834696" y="3718230"/>
            <a:ext cx="349349" cy="515541"/>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schemeClr val="tx1"/>
              </a:solidFill>
            </a:endParaRPr>
          </a:p>
        </p:txBody>
      </p:sp>
      <p:sp>
        <p:nvSpPr>
          <p:cNvPr id="32" name="Прямоугольник 31"/>
          <p:cNvSpPr/>
          <p:nvPr/>
        </p:nvSpPr>
        <p:spPr>
          <a:xfrm>
            <a:off x="2699792" y="3157896"/>
            <a:ext cx="3672408" cy="1636210"/>
          </a:xfrm>
          <a:prstGeom prst="rect">
            <a:avLst/>
          </a:prstGeom>
        </p:spPr>
        <p:txBody>
          <a:bodyPr wrap="square" lIns="96385" tIns="48193" rIns="96385" bIns="48193">
            <a:spAutoFit/>
          </a:bodyPr>
          <a:lstStyle/>
          <a:p>
            <a:pPr lvl="0" algn="ctr" latinLnBrk="0">
              <a:defRPr/>
            </a:pPr>
            <a:r>
              <a:rPr lang="ru-RU" sz="1100" b="1" kern="0" dirty="0">
                <a:solidFill>
                  <a:sysClr val="windowText" lastClr="000000"/>
                </a:solidFill>
                <a:latin typeface="Arial" charset="0"/>
              </a:rPr>
              <a:t>ВОЗМОЖНОСТЬ ВЛИЯНИЯ ГРАЖДАНИНА НА СОСТАВ БЮДЖЕТА</a:t>
            </a:r>
          </a:p>
          <a:p>
            <a:pPr lvl="0" algn="ctr" latinLnBrk="0">
              <a:defRPr/>
            </a:pPr>
            <a:endParaRPr lang="ru-RU" sz="1100" b="1" kern="0" dirty="0">
              <a:solidFill>
                <a:sysClr val="windowText" lastClr="000000"/>
              </a:solidFill>
              <a:latin typeface="Arial" charset="0"/>
            </a:endParaRPr>
          </a:p>
          <a:p>
            <a:pPr marL="171450" lvl="0" indent="-171450" algn="ctr" latinLnBrk="0">
              <a:buFont typeface="Wingdings" pitchFamily="2" charset="2"/>
              <a:buChar char="ü"/>
              <a:defRPr/>
            </a:pPr>
            <a:r>
              <a:rPr lang="ru-RU" sz="1100" b="1" kern="0" dirty="0">
                <a:solidFill>
                  <a:sysClr val="windowText" lastClr="000000"/>
                </a:solidFill>
                <a:latin typeface="Arial" charset="0"/>
              </a:rPr>
              <a:t>Публичные слушания проекта решения о местном бюджете на очередной финансовый год</a:t>
            </a:r>
          </a:p>
          <a:p>
            <a:pPr marL="171450" lvl="0" indent="-171450" algn="ctr" latinLnBrk="0">
              <a:buFont typeface="Wingdings" pitchFamily="2" charset="2"/>
              <a:buChar char="ü"/>
              <a:defRPr/>
            </a:pPr>
            <a:r>
              <a:rPr lang="ru-RU" sz="1100" b="1" kern="0" dirty="0">
                <a:solidFill>
                  <a:sysClr val="windowText" lastClr="000000"/>
                </a:solidFill>
                <a:latin typeface="Arial" charset="0"/>
              </a:rPr>
              <a:t>Публичные слушания по проекту решения об исполнении бюджета</a:t>
            </a:r>
          </a:p>
          <a:p>
            <a:pPr algn="ctr" latinLnBrk="0">
              <a:defRPr/>
            </a:pPr>
            <a:r>
              <a:rPr lang="ru-RU" sz="1200" kern="0" dirty="0">
                <a:solidFill>
                  <a:sysClr val="windowText" lastClr="000000"/>
                </a:solidFill>
                <a:latin typeface="Arial" charset="0"/>
              </a:rPr>
              <a:t>    </a:t>
            </a:r>
          </a:p>
        </p:txBody>
      </p:sp>
      <p:sp>
        <p:nvSpPr>
          <p:cNvPr id="20" name="Выгнутая вверх стрелка 19"/>
          <p:cNvSpPr/>
          <p:nvPr/>
        </p:nvSpPr>
        <p:spPr>
          <a:xfrm>
            <a:off x="899592" y="1670029"/>
            <a:ext cx="7488832" cy="925651"/>
          </a:xfrm>
          <a:prstGeom prst="curved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22" name="Выгнутая вправо стрелка 21"/>
          <p:cNvSpPr/>
          <p:nvPr/>
        </p:nvSpPr>
        <p:spPr>
          <a:xfrm rot="5400000">
            <a:off x="4177514" y="2311318"/>
            <a:ext cx="932986" cy="7344816"/>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37" name="Прямоугольник 36"/>
          <p:cNvSpPr/>
          <p:nvPr/>
        </p:nvSpPr>
        <p:spPr>
          <a:xfrm>
            <a:off x="2411761" y="5877272"/>
            <a:ext cx="4824536" cy="466659"/>
          </a:xfrm>
          <a:prstGeom prst="rect">
            <a:avLst/>
          </a:prstGeom>
          <a:noFill/>
        </p:spPr>
        <p:txBody>
          <a:bodyPr wrap="square" lIns="96385" tIns="48193" rIns="96385" bIns="4819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1200" b="1" i="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Получает социальные гарантии – расходная часть бюджета </a:t>
            </a:r>
          </a:p>
          <a:p>
            <a:pPr algn="ctr" fontAlgn="auto">
              <a:spcBef>
                <a:spcPts val="0"/>
              </a:spcBef>
              <a:spcAft>
                <a:spcPts val="0"/>
              </a:spcAft>
              <a:defRPr/>
            </a:pPr>
            <a:r>
              <a:rPr lang="ru-RU" sz="1200" b="1" i="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(образование, социальные льготы и др.)</a:t>
            </a:r>
            <a:endParaRPr lang="ru-RU" sz="1200" b="1" i="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6" name="AutoShape 4" descr="https://leonardo.osnova.io/ff61974d-aff9-be24-48ec-5e50e648d068/-/scale_crop/600x393/center/-/format/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 name="AutoShape 6" descr="ÐÐ°ÑÑÐ¸Ð½ÐºÐ¸ Ð¿Ð¾ Ð·Ð°Ð¿ÑÐ¾ÑÑ ÐºÐ°ÑÑÐ¸Ð½ÐºÐ¸ ÐÐÐ¤Ð"/>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 name="AutoShape 8" descr="C:\Users\%D0%A4%D0%B8%D0%BD-06\Downloads\%D0%B7%D0%B0%D0%B3%D1%80%D1%83%D0%B6%D0%B5%D0%BD%D0%BD%D0%BE%D0%B5.web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4" name="AutoShape 10" descr="C:\Users\%D0%A4%D0%B8%D0%BD-06\Downloads\%D0%B7%D0%B0%D0%B3%D1%80%D1%83%D0%B6%D0%B5%D0%BD%D0%BD%D0%BE%D0%B5.webp"/>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5" name="AutoShape 12" descr="ÐÐ°ÑÑÐ¸Ð½ÐºÐ¸ Ð¿Ð¾ Ð·Ð°Ð¿ÑÐ¾ÑÑ ÐºÐ°ÑÑÐ¸Ð½ÐºÐ¸ ÐÐÐ¤Ð"/>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8" name="AutoShape 14" descr="C:\Users\%D0%A4%D0%B8%D0%BD-06\Downloads\%D0%B7%D0%B0%D0%B3%D1%80%D1%83%D0%B6%D0%B5%D0%BD%D0%BD%D0%BE%D0%B5 (1).webp"/>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5" name="Прямоугольник 44"/>
          <p:cNvSpPr/>
          <p:nvPr/>
        </p:nvSpPr>
        <p:spPr>
          <a:xfrm>
            <a:off x="2233602" y="1786570"/>
            <a:ext cx="4824536" cy="281993"/>
          </a:xfrm>
          <a:prstGeom prst="rect">
            <a:avLst/>
          </a:prstGeom>
          <a:noFill/>
        </p:spPr>
        <p:txBody>
          <a:bodyPr wrap="square" lIns="96385" tIns="48193" rIns="96385" bIns="4819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1200" b="1" i="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Формирует доходную часть бюджета, уплачивая налоги</a:t>
            </a:r>
            <a:endParaRPr lang="ru-RU" sz="1200" b="1" i="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9" name="Прямоугольник 48"/>
          <p:cNvSpPr/>
          <p:nvPr/>
        </p:nvSpPr>
        <p:spPr>
          <a:xfrm>
            <a:off x="14003" y="5801258"/>
            <a:ext cx="1800771" cy="466659"/>
          </a:xfrm>
          <a:prstGeom prst="rect">
            <a:avLst/>
          </a:prstGeom>
          <a:noFill/>
        </p:spPr>
        <p:txBody>
          <a:bodyPr wrap="square" lIns="96385" tIns="48193" rIns="96385" bIns="48193">
            <a:spAutoFit/>
          </a:bodyPr>
          <a:lstStyle/>
          <a:p>
            <a:pPr algn="ctr" fontAlgn="auto">
              <a:spcBef>
                <a:spcPts val="0"/>
              </a:spcBef>
              <a:spcAft>
                <a:spcPts val="0"/>
              </a:spcAft>
              <a:defRPr/>
            </a:pPr>
            <a:r>
              <a:rPr lang="ru-RU" sz="1200" b="1" i="1" kern="0" dirty="0">
                <a:solidFill>
                  <a:sysClr val="windowText" lastClr="000000"/>
                </a:solidFill>
                <a:ea typeface="+mj-ea"/>
                <a:cs typeface="+mj-cs"/>
              </a:rPr>
              <a:t>ПОЛУЧАТЕЛЬ </a:t>
            </a:r>
          </a:p>
          <a:p>
            <a:pPr algn="ctr" fontAlgn="auto">
              <a:spcBef>
                <a:spcPts val="0"/>
              </a:spcBef>
              <a:spcAft>
                <a:spcPts val="0"/>
              </a:spcAft>
              <a:defRPr/>
            </a:pPr>
            <a:r>
              <a:rPr lang="ru-RU" sz="1200" b="1" i="1" kern="0" dirty="0">
                <a:solidFill>
                  <a:sysClr val="windowText" lastClr="000000"/>
                </a:solidFill>
                <a:ea typeface="+mj-ea"/>
                <a:cs typeface="+mj-cs"/>
              </a:rPr>
              <a:t>СОЦИАЛЬНЫХ ВЫПЛАТ</a:t>
            </a:r>
            <a:endParaRPr lang="ru-RU" sz="1200" b="1" i="1" kern="0" dirty="0">
              <a:solidFill>
                <a:sysClr val="windowText" lastClr="000000"/>
              </a:solidFill>
            </a:endParaRPr>
          </a:p>
        </p:txBody>
      </p:sp>
      <p:sp>
        <p:nvSpPr>
          <p:cNvPr id="36" name="Прямоугольник 35"/>
          <p:cNvSpPr/>
          <p:nvPr/>
        </p:nvSpPr>
        <p:spPr bwMode="auto">
          <a:xfrm>
            <a:off x="-681187" y="135657"/>
            <a:ext cx="9865095"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0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Гражданин</a:t>
            </a:r>
            <a:r>
              <a:rPr kumimoji="0" lang="ru-RU" sz="3000" b="1" i="1" u="none" strike="noStrike" kern="0" cap="none" spc="0" normalizeH="0" noProof="0" dirty="0">
                <a:ln/>
                <a:solidFill>
                  <a:srgbClr val="EEECE1">
                    <a:lumMod val="50000"/>
                  </a:srgbClr>
                </a:solidFill>
                <a:effectLst/>
                <a:uLnTx/>
                <a:uFillTx/>
                <a:latin typeface="Times New Roman" pitchFamily="18" charset="0"/>
                <a:ea typeface="+mn-ea"/>
                <a:cs typeface="Times New Roman" pitchFamily="18" charset="0"/>
              </a:rPr>
              <a:t> и его участие в бюджетном процессе</a:t>
            </a:r>
            <a:endParaRPr kumimoji="0" lang="ru-RU" sz="30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02614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0" name="Picture 10" descr="ÐÐ°ÑÑÐ¸Ð½ÐºÐ¸ Ð¿Ð¾ Ð·Ð°Ð¿ÑÐ¾ÑÑ ÑÐ±Ð°Ð»Ð°Ð½ÑÐ¸ÑÐ¾Ð²Ð°Ð½Ð½ÑÐ¹ Ð±ÑÐ´Ð¶ÐµÑ ÐºÐ°ÑÑÐ¸Ð½ÐºÐ¸"/>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6683" y="5801099"/>
            <a:ext cx="4109427" cy="1031362"/>
          </a:xfrm>
          <a:prstGeom prst="rect">
            <a:avLst/>
          </a:prstGeom>
          <a:noFill/>
          <a:extLst>
            <a:ext uri="{909E8E84-426E-40DD-AFC4-6F175D3DCCD1}">
              <a14:hiddenFill xmlns:a14="http://schemas.microsoft.com/office/drawing/2010/main">
                <a:solidFill>
                  <a:srgbClr val="FFFFFF"/>
                </a:solidFill>
              </a14:hiddenFill>
            </a:ext>
          </a:extLst>
        </p:spPr>
      </p:pic>
      <p:pic>
        <p:nvPicPr>
          <p:cNvPr id="40968" name="Picture 8" descr="ÐÐ°ÑÑÐ¸Ð½ÐºÐ¸ Ð¿Ð¾ Ð·Ð°Ð¿ÑÐ¾ÑÑ ÑÐ±Ð°Ð»Ð°Ð½ÑÐ¸ÑÐ¾Ð²Ð°Ð½Ð½ÑÐ¹ Ð±ÑÐ´Ð¶ÐµÑ ÐºÐ°ÑÑÐ¸Ð½ÐºÐ¸"/>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13748" y="5801098"/>
            <a:ext cx="4157054" cy="1031362"/>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6" descr="ÐÐ°ÑÑÐ¸Ð½ÐºÐ¸ Ð¿Ð¾ Ð·Ð°Ð¿ÑÐ¾ÑÑ ÑÐ±Ð°Ð»Ð°Ð½ÑÐ¸ÑÐ¾Ð²Ð°Ð½Ð½ÑÐ¹ Ð±ÑÐ´Ð¶ÐµÑ ÐºÐ°ÑÑÐ¸Ð½Ðº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687388"/>
            <a:ext cx="9109075"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620925" y="2204864"/>
            <a:ext cx="8487579" cy="523220"/>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Доходы = Расходы</a:t>
            </a:r>
          </a:p>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СБАЛАНСИРОВАННЫЙ БЮДЖЕТ</a:t>
            </a:r>
          </a:p>
        </p:txBody>
      </p:sp>
      <p:sp>
        <p:nvSpPr>
          <p:cNvPr id="8" name="Прямоугольник 7"/>
          <p:cNvSpPr/>
          <p:nvPr/>
        </p:nvSpPr>
        <p:spPr>
          <a:xfrm>
            <a:off x="1259632" y="2069043"/>
            <a:ext cx="1206387" cy="30777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ДОХОДЫ</a:t>
            </a:r>
          </a:p>
        </p:txBody>
      </p:sp>
      <p:sp>
        <p:nvSpPr>
          <p:cNvPr id="9" name="Прямоугольник 8"/>
          <p:cNvSpPr/>
          <p:nvPr/>
        </p:nvSpPr>
        <p:spPr>
          <a:xfrm>
            <a:off x="6948263" y="2149173"/>
            <a:ext cx="1369031" cy="30777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РАСХОДЫ</a:t>
            </a:r>
          </a:p>
        </p:txBody>
      </p:sp>
      <p:sp>
        <p:nvSpPr>
          <p:cNvPr id="10" name="Горизонтальный свиток 9"/>
          <p:cNvSpPr/>
          <p:nvPr/>
        </p:nvSpPr>
        <p:spPr>
          <a:xfrm>
            <a:off x="467544" y="2636912"/>
            <a:ext cx="8538553" cy="757238"/>
          </a:xfrm>
          <a:prstGeom prst="horizontalScroll">
            <a:avLst/>
          </a:prstGeom>
          <a:solidFill>
            <a:schemeClr val="accent6">
              <a:lumMod val="40000"/>
              <a:lumOff val="60000"/>
            </a:schemeClr>
          </a:solidFill>
          <a:ln>
            <a:solidFill>
              <a:srgbClr val="EAEBDE">
                <a:lumMod val="50000"/>
              </a:srgbClr>
            </a:solid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anchor="ctr"/>
          <a:lstStyle/>
          <a:p>
            <a:pPr algn="ctr" latinLnBrk="0">
              <a:defRPr/>
            </a:pPr>
            <a:r>
              <a:rPr lang="ru-RU" sz="2900" b="1" kern="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Palatino Linotype" panose="02040502050505030304" pitchFamily="18" charset="0"/>
              </a:rPr>
              <a:t>Доходы – Расходы = Дефицит (Профицит)</a:t>
            </a:r>
          </a:p>
          <a:p>
            <a:pPr algn="ctr" latinLnBrk="0">
              <a:defRPr/>
            </a:pPr>
            <a:endParaRPr lang="ru-RU" sz="800" b="1" kern="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Palatino Linotype" panose="02040502050505030304" pitchFamily="18" charset="0"/>
            </a:endParaRPr>
          </a:p>
        </p:txBody>
      </p:sp>
      <p:pic>
        <p:nvPicPr>
          <p:cNvPr id="1127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3752850"/>
            <a:ext cx="23241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3762375"/>
            <a:ext cx="23241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2663" y="3500438"/>
            <a:ext cx="15382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рямоугольная выноска 14"/>
          <p:cNvSpPr/>
          <p:nvPr/>
        </p:nvSpPr>
        <p:spPr>
          <a:xfrm>
            <a:off x="276683" y="5131932"/>
            <a:ext cx="4109428" cy="669166"/>
          </a:xfrm>
          <a:prstGeom prst="wedgeRectCallout">
            <a:avLst>
              <a:gd name="adj1" fmla="val -20833"/>
              <a:gd name="adj2" fmla="val 69618"/>
            </a:avLst>
          </a:prstGeom>
          <a:solidFill>
            <a:srgbClr val="A8CDD7">
              <a:lumMod val="75000"/>
              <a:alpha val="46000"/>
            </a:srgbClr>
          </a:solidFill>
          <a:ln w="42500" cap="flat" cmpd="sng" algn="ctr">
            <a:noFill/>
            <a:prstDash val="solid"/>
          </a:ln>
          <a:effectLst/>
          <a:scene3d>
            <a:camera prst="orthographicFront"/>
            <a:lightRig rig="threePt" dir="t"/>
          </a:scene3d>
          <a:sp3d>
            <a:bevelT w="165100" prst="coolSlant"/>
          </a:sp3d>
        </p:spPr>
        <p:txBody>
          <a:bodyPr anchor="ctr"/>
          <a:lstStyle/>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ДЕФИЦИТ</a:t>
            </a:r>
          </a:p>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(расходы больше доходов)</a:t>
            </a:r>
          </a:p>
        </p:txBody>
      </p:sp>
      <p:sp>
        <p:nvSpPr>
          <p:cNvPr id="16" name="Прямоугольная выноска 15"/>
          <p:cNvSpPr/>
          <p:nvPr/>
        </p:nvSpPr>
        <p:spPr>
          <a:xfrm>
            <a:off x="4713748" y="5131932"/>
            <a:ext cx="4157054" cy="669166"/>
          </a:xfrm>
          <a:prstGeom prst="wedgeRectCallout">
            <a:avLst>
              <a:gd name="adj1" fmla="val -20355"/>
              <a:gd name="adj2" fmla="val 71017"/>
            </a:avLst>
          </a:prstGeom>
          <a:solidFill>
            <a:srgbClr val="FD9DB4">
              <a:alpha val="46000"/>
            </a:srgbClr>
          </a:solidFill>
          <a:ln w="42500" cap="flat" cmpd="sng" algn="ctr">
            <a:noFill/>
            <a:prstDash val="solid"/>
          </a:ln>
          <a:effectLst/>
          <a:scene3d>
            <a:camera prst="orthographicFront"/>
            <a:lightRig rig="threePt" dir="t"/>
          </a:scene3d>
          <a:sp3d>
            <a:bevelT w="165100" prst="coolSlant"/>
          </a:sp3d>
        </p:spPr>
        <p:txBody>
          <a:bodyPr anchor="ctr"/>
          <a:lstStyle/>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ПРОФИЦИТ</a:t>
            </a:r>
          </a:p>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(доходы больше расходов)</a:t>
            </a:r>
          </a:p>
        </p:txBody>
      </p:sp>
      <p:sp>
        <p:nvSpPr>
          <p:cNvPr id="17" name="Прямоугольник 16"/>
          <p:cNvSpPr/>
          <p:nvPr/>
        </p:nvSpPr>
        <p:spPr>
          <a:xfrm>
            <a:off x="179388" y="5876925"/>
            <a:ext cx="4217987" cy="892175"/>
          </a:xfrm>
          <a:prstGeom prst="rect">
            <a:avLst/>
          </a:prstGeom>
        </p:spPr>
        <p:txBody>
          <a:bodyPr>
            <a:spAutoFit/>
          </a:bodyPr>
          <a:lstStyle/>
          <a:p>
            <a:pPr algn="ctr" fontAlgn="base" latinLnBrk="0">
              <a:spcBef>
                <a:spcPct val="0"/>
              </a:spcBef>
              <a:spcAft>
                <a:spcPct val="0"/>
              </a:spcAft>
              <a:defRPr/>
            </a:pPr>
            <a:r>
              <a:rPr lang="ru-RU" sz="1300" b="1" dirty="0">
                <a:solidFill>
                  <a:srgbClr val="1F497D">
                    <a:lumMod val="60000"/>
                    <a:lumOff val="40000"/>
                  </a:srgbClr>
                </a:solidFill>
                <a:latin typeface="Palatino Linotype" panose="02040502050505030304"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взять в долг).</a:t>
            </a:r>
          </a:p>
        </p:txBody>
      </p:sp>
      <p:sp>
        <p:nvSpPr>
          <p:cNvPr id="11284" name="Прямоугольник 17"/>
          <p:cNvSpPr>
            <a:spLocks noChangeArrowheads="1"/>
          </p:cNvSpPr>
          <p:nvPr/>
        </p:nvSpPr>
        <p:spPr bwMode="auto">
          <a:xfrm>
            <a:off x="4849813" y="5876925"/>
            <a:ext cx="41560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latinLnBrk="0">
              <a:spcBef>
                <a:spcPct val="0"/>
              </a:spcBef>
              <a:spcAft>
                <a:spcPct val="0"/>
              </a:spcAft>
            </a:pPr>
            <a:r>
              <a:rPr lang="ru-RU" sz="1300" b="1">
                <a:solidFill>
                  <a:srgbClr val="C0504D"/>
                </a:solidFill>
                <a:latin typeface="Palatino Linotype" pitchFamily="18" charset="0"/>
              </a:rPr>
              <a:t>При превышении доходов над расходами принимается решение, как их использовать (например, накапливать резервы, остатки, погашать долг).</a:t>
            </a:r>
          </a:p>
        </p:txBody>
      </p:sp>
      <p:pic>
        <p:nvPicPr>
          <p:cNvPr id="1128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8" y="3500438"/>
            <a:ext cx="15382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Выгнутая вверх стрелка 20"/>
          <p:cNvSpPr/>
          <p:nvPr/>
        </p:nvSpPr>
        <p:spPr>
          <a:xfrm>
            <a:off x="501650" y="3379788"/>
            <a:ext cx="622300" cy="325437"/>
          </a:xfrm>
          <a:prstGeom prst="curvedDownArrow">
            <a:avLst>
              <a:gd name="adj1" fmla="val 46697"/>
              <a:gd name="adj2" fmla="val 109469"/>
              <a:gd name="adj3" fmla="val 54295"/>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kern="0">
              <a:solidFill>
                <a:sysClr val="windowText" lastClr="000000"/>
              </a:solidFill>
              <a:latin typeface="Verdana"/>
            </a:endParaRPr>
          </a:p>
        </p:txBody>
      </p:sp>
      <p:sp>
        <p:nvSpPr>
          <p:cNvPr id="22" name="Выгнутая вверх стрелка 21"/>
          <p:cNvSpPr/>
          <p:nvPr/>
        </p:nvSpPr>
        <p:spPr>
          <a:xfrm>
            <a:off x="3203575" y="3762375"/>
            <a:ext cx="847725" cy="304800"/>
          </a:xfrm>
          <a:prstGeom prst="curvedDownArrow">
            <a:avLst>
              <a:gd name="adj1" fmla="val 55820"/>
              <a:gd name="adj2" fmla="val 137623"/>
              <a:gd name="adj3" fmla="val 60681"/>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kern="0">
              <a:solidFill>
                <a:sysClr val="windowText" lastClr="000000"/>
              </a:solidFill>
              <a:latin typeface="Verdana"/>
            </a:endParaRPr>
          </a:p>
        </p:txBody>
      </p:sp>
      <p:sp>
        <p:nvSpPr>
          <p:cNvPr id="23" name="Выгнутая вверх стрелка 22"/>
          <p:cNvSpPr/>
          <p:nvPr/>
        </p:nvSpPr>
        <p:spPr>
          <a:xfrm>
            <a:off x="8158163" y="3400425"/>
            <a:ext cx="847725" cy="304800"/>
          </a:xfrm>
          <a:prstGeom prst="curvedDownArrow">
            <a:avLst>
              <a:gd name="adj1" fmla="val 55820"/>
              <a:gd name="adj2" fmla="val 137623"/>
              <a:gd name="adj3" fmla="val 60681"/>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sz="1600" kern="0" dirty="0">
              <a:solidFill>
                <a:sysClr val="windowText" lastClr="000000"/>
              </a:solidFill>
              <a:latin typeface="Verdana"/>
            </a:endParaRPr>
          </a:p>
        </p:txBody>
      </p:sp>
      <p:sp>
        <p:nvSpPr>
          <p:cNvPr id="24" name="Выгнутая вверх стрелка 23"/>
          <p:cNvSpPr/>
          <p:nvPr/>
        </p:nvSpPr>
        <p:spPr>
          <a:xfrm>
            <a:off x="5292725" y="3675063"/>
            <a:ext cx="620713" cy="323850"/>
          </a:xfrm>
          <a:prstGeom prst="curvedDownArrow">
            <a:avLst>
              <a:gd name="adj1" fmla="val 46697"/>
              <a:gd name="adj2" fmla="val 109469"/>
              <a:gd name="adj3" fmla="val 54295"/>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kern="0">
              <a:solidFill>
                <a:sysClr val="windowText" lastClr="000000"/>
              </a:solidFill>
              <a:latin typeface="Verdana"/>
            </a:endParaRPr>
          </a:p>
        </p:txBody>
      </p:sp>
      <p:sp>
        <p:nvSpPr>
          <p:cNvPr id="25" name="Прямоугольник 24"/>
          <p:cNvSpPr/>
          <p:nvPr/>
        </p:nvSpPr>
        <p:spPr bwMode="auto">
          <a:xfrm>
            <a:off x="-44450" y="0"/>
            <a:ext cx="8896241"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Основные характеристики бюджета</a:t>
            </a:r>
          </a:p>
        </p:txBody>
      </p:sp>
    </p:spTree>
    <p:extLst>
      <p:ext uri="{BB962C8B-B14F-4D97-AF65-F5344CB8AC3E}">
        <p14:creationId xmlns:p14="http://schemas.microsoft.com/office/powerpoint/2010/main" val="86523049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9569</TotalTime>
  <Words>6573</Words>
  <Application>Microsoft Office PowerPoint</Application>
  <PresentationFormat>Экран (4:3)</PresentationFormat>
  <Paragraphs>1049</Paragraphs>
  <Slides>48</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5</vt:i4>
      </vt:variant>
      <vt:variant>
        <vt:lpstr>Заголовки слайдов</vt:lpstr>
      </vt:variant>
      <vt:variant>
        <vt:i4>48</vt:i4>
      </vt:variant>
    </vt:vector>
  </HeadingPairs>
  <TitlesOfParts>
    <vt:vector size="62" baseType="lpstr">
      <vt:lpstr>宋体</vt:lpstr>
      <vt:lpstr>Arial</vt:lpstr>
      <vt:lpstr>Calibri</vt:lpstr>
      <vt:lpstr>Century Gothic</vt:lpstr>
      <vt:lpstr>Open Sans</vt:lpstr>
      <vt:lpstr>Palatino Linotype</vt:lpstr>
      <vt:lpstr>Times New Roman</vt:lpstr>
      <vt:lpstr>Verdana</vt:lpstr>
      <vt:lpstr>Wingdings</vt:lpstr>
      <vt:lpstr>Custom Design</vt:lpstr>
      <vt:lpstr>Thème Office</vt:lpstr>
      <vt:lpstr>1_Thème Office</vt:lpstr>
      <vt:lpstr>Тема Office</vt:lpstr>
      <vt:lpstr>2_Thème Office</vt:lpstr>
      <vt:lpstr>Бюджет для граждан</vt:lpstr>
      <vt:lpstr>Презентация PowerPoint</vt:lpstr>
      <vt:lpstr>Презентация PowerPoint</vt:lpstr>
      <vt:lpstr>Презентация PowerPoint</vt:lpstr>
      <vt:lpstr>Презентация PowerPoint</vt:lpstr>
      <vt:lpstr>Бюджетная система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Муниципальные программы Соболевского муниципального района Камчатского края в 2023 году и на 2024-2025 годы</vt:lpstr>
      <vt:lpstr>Муниципальные программы Соболевского муниципального района Камчатского края в 2023 году и на 2024-2025 годы</vt:lpstr>
      <vt:lpstr>Муниципальные программы Соболевского муниципального района Камчатского края в 2023 году и на 2024-2025 годы</vt:lpstr>
      <vt:lpstr>Муниципальные программы Соболевского муниципального района Камчатского края в 2023 году и на 2024-2025 годы</vt:lpstr>
      <vt:lpstr>Муниципальные программы Соболевского муниципального района Камчатского края в 2023 году и на 2024-2025 годы</vt:lpstr>
      <vt:lpstr>Муниципальные программы Соболевского муниципального района Камчатского края в 2023 году и на 2024-2025 годы</vt:lpstr>
      <vt:lpstr>Муниципальные программы Соболевского муниципального района Камчатского края в 2023 году и на 2024-2025 годы</vt:lpstr>
      <vt:lpstr>Муниципальные программы Соболевского муниципального района Камчатского края в 2023 году и на 2024-2025 годы</vt:lpstr>
      <vt:lpstr>Муниципальные программы Соболевского муниципального района Камчатского края в 2023 году и на 2024-2025 годы</vt:lpstr>
      <vt:lpstr>Муниципальные программы Соболевского муниципального района Камчатского края в 2023 году и на 2024-2025 годы</vt:lpstr>
      <vt:lpstr>Муниципальные программы Соболевского муниципального района Камчатского края в 2023 году и на 2024-2025 годы</vt:lpstr>
      <vt:lpstr>Муниципальные программы Соболевского муниципального района Камчатского края в 2023 году и на 2024-2025 годы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GSFin</cp:lastModifiedBy>
  <cp:revision>461</cp:revision>
  <cp:lastPrinted>2021-11-16T04:10:45Z</cp:lastPrinted>
  <dcterms:created xsi:type="dcterms:W3CDTF">2014-04-01T16:35:38Z</dcterms:created>
  <dcterms:modified xsi:type="dcterms:W3CDTF">2023-04-11T22:10:15Z</dcterms:modified>
</cp:coreProperties>
</file>