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57" r:id="rId3"/>
    <p:sldId id="259" r:id="rId4"/>
    <p:sldId id="258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AE"/>
    <a:srgbClr val="CC99FF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28833803412568"/>
          <c:y val="9.568972220100655E-3"/>
          <c:w val="0.81107643505560323"/>
          <c:h val="0.8302795147347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628349.14456999896</c:v>
                </c:pt>
                <c:pt idx="1">
                  <c:v>627466.78850999882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915045.45521000004</c:v>
                </c:pt>
                <c:pt idx="1">
                  <c:v>624624.28461999865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/ профицит (+)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189104.90235000011</c:v>
                </c:pt>
                <c:pt idx="1">
                  <c:v>-97591.408289999978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690368"/>
        <c:axId val="173955840"/>
        <c:axId val="0"/>
      </c:bar3DChart>
      <c:catAx>
        <c:axId val="133690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3955840"/>
        <c:crosses val="autoZero"/>
        <c:auto val="1"/>
        <c:lblAlgn val="ctr"/>
        <c:lblOffset val="100"/>
        <c:noMultiLvlLbl val="0"/>
      </c:catAx>
      <c:valAx>
        <c:axId val="17395584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33690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 организаций</c:v>
                </c:pt>
                <c:pt idx="2">
                  <c:v>Налог на товары</c:v>
                </c:pt>
                <c:pt idx="3">
                  <c:v>Налог на совокупный доход</c:v>
                </c:pt>
                <c:pt idx="4">
                  <c:v>Налог на имущество</c:v>
                </c:pt>
                <c:pt idx="5">
                  <c:v>Государственная пошлина</c:v>
                </c:pt>
                <c:pt idx="6">
                  <c:v>Доход от использ. имущ-ва</c:v>
                </c:pt>
                <c:pt idx="7">
                  <c:v> Платежи при пол-нии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матер-х и нематер-х активов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136575.92641999989</c:v>
                </c:pt>
                <c:pt idx="1">
                  <c:v>2385.9023000000002</c:v>
                </c:pt>
                <c:pt idx="2">
                  <c:v>267.66606000000002</c:v>
                </c:pt>
                <c:pt idx="3">
                  <c:v>95791.237339999978</c:v>
                </c:pt>
                <c:pt idx="4">
                  <c:v>67126.951190000007</c:v>
                </c:pt>
                <c:pt idx="5">
                  <c:v>276.70778999999999</c:v>
                </c:pt>
                <c:pt idx="6">
                  <c:v>5793.0696100000014</c:v>
                </c:pt>
                <c:pt idx="7">
                  <c:v>364.44018</c:v>
                </c:pt>
                <c:pt idx="8">
                  <c:v>6551.9909300000008</c:v>
                </c:pt>
                <c:pt idx="9">
                  <c:v>2788.5054100000002</c:v>
                </c:pt>
                <c:pt idx="10">
                  <c:v>2618.5631899999998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 организаций</c:v>
                </c:pt>
                <c:pt idx="2">
                  <c:v>Налог на товары</c:v>
                </c:pt>
                <c:pt idx="3">
                  <c:v>Налог на совокупный доход</c:v>
                </c:pt>
                <c:pt idx="4">
                  <c:v>Налог на имущество</c:v>
                </c:pt>
                <c:pt idx="5">
                  <c:v>Государственная пошлина</c:v>
                </c:pt>
                <c:pt idx="6">
                  <c:v>Доход от использ. имущ-ва</c:v>
                </c:pt>
                <c:pt idx="7">
                  <c:v> Платежи при пол-нии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матер-х и нематер-х активов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127400</c:v>
                </c:pt>
                <c:pt idx="1">
                  <c:v>3500</c:v>
                </c:pt>
                <c:pt idx="2">
                  <c:v>268.58094</c:v>
                </c:pt>
                <c:pt idx="3">
                  <c:v>93001</c:v>
                </c:pt>
                <c:pt idx="4">
                  <c:v>67090</c:v>
                </c:pt>
                <c:pt idx="5">
                  <c:v>250</c:v>
                </c:pt>
                <c:pt idx="6">
                  <c:v>5733.3911600000029</c:v>
                </c:pt>
                <c:pt idx="7">
                  <c:v>370.37</c:v>
                </c:pt>
                <c:pt idx="8">
                  <c:v>5969.7157300000008</c:v>
                </c:pt>
                <c:pt idx="9">
                  <c:v>3000</c:v>
                </c:pt>
                <c:pt idx="10">
                  <c:v>1017.5890800000003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18016"/>
        <c:axId val="134247488"/>
      </c:barChart>
      <c:catAx>
        <c:axId val="473180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247488"/>
        <c:crosses val="autoZero"/>
        <c:auto val="1"/>
        <c:lblAlgn val="ctr"/>
        <c:lblOffset val="100"/>
        <c:noMultiLvlLbl val="0"/>
      </c:catAx>
      <c:valAx>
        <c:axId val="134247488"/>
        <c:scaling>
          <c:orientation val="minMax"/>
          <c:max val="160000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73180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421286523719679"/>
          <c:y val="0.19572207640711575"/>
        </c:manualLayout>
      </c:layout>
      <c:overlay val="0"/>
    </c:title>
    <c:autoTitleDeleted val="0"/>
    <c:view3D>
      <c:rotX val="3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2231673649655368"/>
          <c:h val="0.92407407407407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2007379697537411E-2"/>
                  <c:y val="3.172936716243804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4724863143060233E-4"/>
                  <c:y val="-2.659667541557307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1641781050202955E-2"/>
                  <c:y val="-2.86901428988043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1.2902771077186273E-2"/>
                  <c:y val="-2.79918343540390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126532.7</c:v>
                </c:pt>
                <c:pt idx="1">
                  <c:v>462</c:v>
                </c:pt>
                <c:pt idx="2">
                  <c:v>12792.2</c:v>
                </c:pt>
                <c:pt idx="3">
                  <c:v>101058.9</c:v>
                </c:pt>
                <c:pt idx="4">
                  <c:v>136187.6</c:v>
                </c:pt>
                <c:pt idx="5">
                  <c:v>26737.1</c:v>
                </c:pt>
                <c:pt idx="6">
                  <c:v>220075.9</c:v>
                </c:pt>
                <c:pt idx="7">
                  <c:v>9784.6</c:v>
                </c:pt>
                <c:pt idx="8">
                  <c:v>19289.2</c:v>
                </c:pt>
                <c:pt idx="9">
                  <c:v>24092.9</c:v>
                </c:pt>
                <c:pt idx="10">
                  <c:v>83973.6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13184836388042E-2"/>
          <c:y val="0.64561650627004963"/>
          <c:w val="0.92971576217558893"/>
          <c:h val="0.3469670457859435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659662323211083"/>
          <c:y val="0.19086539851736462"/>
        </c:manualLayout>
      </c:layout>
      <c:overlay val="0"/>
    </c:title>
    <c:autoTitleDeleted val="0"/>
    <c:view3D>
      <c:rotX val="3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48874081487564E-2"/>
          <c:y val="0.17884257152553829"/>
          <c:w val="0.93735967170586532"/>
          <c:h val="0.82115742847446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5.9545639370408861E-2"/>
                  <c:y val="4.68867233929867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2533021700312229E-2"/>
                  <c:y val="-1.2292013216187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051876852392745E-2"/>
                  <c:y val="-9.76451627140366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4534675358651905E-3"/>
                  <c:y val="-1.135566367816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9360453054593833E-2"/>
                  <c:y val="3.28856154491206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142250</c:v>
                </c:pt>
                <c:pt idx="1">
                  <c:v>497.3</c:v>
                </c:pt>
                <c:pt idx="2">
                  <c:v>10465.700000000004</c:v>
                </c:pt>
                <c:pt idx="3">
                  <c:v>130054</c:v>
                </c:pt>
                <c:pt idx="4">
                  <c:v>237025</c:v>
                </c:pt>
                <c:pt idx="5">
                  <c:v>13473.7</c:v>
                </c:pt>
                <c:pt idx="6">
                  <c:v>226408.8</c:v>
                </c:pt>
                <c:pt idx="7">
                  <c:v>45044.7</c:v>
                </c:pt>
                <c:pt idx="8">
                  <c:v>19994.599999999991</c:v>
                </c:pt>
                <c:pt idx="9">
                  <c:v>25962.6</c:v>
                </c:pt>
                <c:pt idx="10">
                  <c:v>63869.1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4068241469819E-2"/>
          <c:y val="3.5260702046009611E-2"/>
          <c:w val="0.54098173665791771"/>
          <c:h val="0.793087951989575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explosion val="11"/>
          <c:dLbls>
            <c:dLbl>
              <c:idx val="0"/>
              <c:layout>
                <c:manualLayout>
                  <c:x val="4.9573053368328963E-2"/>
                  <c:y val="7.8163612439423644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221 360,6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284776902887141E-2"/>
                  <c:y val="-3.7757609734013551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14 129,0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3291994750656221E-2"/>
                  <c:y val="1.6937321480150206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210 771,6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8660651793525815E-2"/>
                  <c:y val="-7.022492050041209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5 624,9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1.3291462732664327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12 887,7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85498687664042E-3"/>
                  <c:y val="3.031039151967979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9 402,6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38888888888889E-3"/>
                  <c:y val="1.652386216748278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27 069,4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4687226596675415E-3"/>
                  <c:y val="9.3446584539284786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26 737,1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4137139107611567E-3"/>
                  <c:y val="9.3912249379220023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14 788,4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"/>
                  <c:y val="5.863264453304203E-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3 652,8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6.9721128608923781E-3"/>
                  <c:y val="2.4746103205726573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13 522,6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1.9704724409448857E-3"/>
                  <c:y val="-2.0005091937039535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143 085,1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7.7777777777777779E-2"/>
                  <c:y val="-1.8207915065692182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57 955,1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 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Непрограммные расходы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211670.32634</c:v>
                </c:pt>
                <c:pt idx="1">
                  <c:v>15940.169</c:v>
                </c:pt>
                <c:pt idx="2">
                  <c:v>277454.33865000005</c:v>
                </c:pt>
                <c:pt idx="3">
                  <c:v>10389.75</c:v>
                </c:pt>
                <c:pt idx="4">
                  <c:v>11404.129000000004</c:v>
                </c:pt>
                <c:pt idx="5">
                  <c:v>43014.952670000013</c:v>
                </c:pt>
                <c:pt idx="6">
                  <c:v>36260.271329999996</c:v>
                </c:pt>
                <c:pt idx="7">
                  <c:v>13473.725</c:v>
                </c:pt>
                <c:pt idx="8">
                  <c:v>57457.486400000002</c:v>
                </c:pt>
                <c:pt idx="9">
                  <c:v>8367.9809999999925</c:v>
                </c:pt>
                <c:pt idx="10">
                  <c:v>55489.689580000006</c:v>
                </c:pt>
                <c:pt idx="11">
                  <c:v>75194.752239999958</c:v>
                </c:pt>
                <c:pt idx="12">
                  <c:v>98927.884000000005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98"/>
      </c:pieChart>
    </c:plotArea>
    <c:legend>
      <c:legendPos val="r"/>
      <c:layout>
        <c:manualLayout>
          <c:xMode val="edge"/>
          <c:yMode val="edge"/>
          <c:x val="0.5928280839895016"/>
          <c:y val="9.0199111412095584E-4"/>
          <c:w val="0.39856856955380709"/>
          <c:h val="0.99882866209033661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8" r:id="rId12"/>
    <p:sldLayoutId id="2147483649" r:id="rId13"/>
    <p:sldLayoutId id="214748366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&quot;картинка гора рубле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8"/>
          <a:stretch/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картинки человечки 3д с буквами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832648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117584" y="1124744"/>
            <a:ext cx="2880320" cy="37444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          ПРОЕКТ</a:t>
            </a: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Отчет </a:t>
            </a:r>
            <a:endParaRPr lang="ru-RU" sz="21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об исполнении бюджета Соболевского муниципального района Камчатского </a:t>
            </a: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края </a:t>
            </a: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 2019 год</a:t>
            </a:r>
            <a:endParaRPr lang="ru-RU" sz="2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Desktop\EGHq5yGWoAEjx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671517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3000" y="142852"/>
            <a:ext cx="9001000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5011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бюджета Соболевского</a:t>
            </a:r>
            <a:r>
              <a:rPr lang="ru-RU" sz="2800" b="1" i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</a:rPr>
              <a:t> </a:t>
            </a:r>
            <a:endParaRPr lang="ru-RU" sz="2800" b="1" i="1" dirty="0" smtClean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муниципального </a:t>
            </a:r>
            <a:r>
              <a:rPr kumimoji="0" lang="ru-RU" sz="2800" b="1" i="1" u="none" strike="noStrike" kern="1200" normalizeH="0" baseline="0" noProof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района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за 2019 </a:t>
            </a:r>
            <a:r>
              <a:rPr kumimoji="0" lang="ru-RU" sz="2800" b="1" i="1" u="none" strike="noStrike" kern="1200" normalizeH="0" baseline="0" noProof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год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63652486"/>
              </p:ext>
            </p:extLst>
          </p:nvPr>
        </p:nvGraphicFramePr>
        <p:xfrm>
          <a:off x="107504" y="500042"/>
          <a:ext cx="8928992" cy="631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7715272" y="6072206"/>
            <a:ext cx="7960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42984"/>
            <a:ext cx="1942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это важнейший этап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    бюджетного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процесса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 действия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по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мобилизации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использованию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бюджетных средств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в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процессе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исполнения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которых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    участвуют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органы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исполнительной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власти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финансовые и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налоговые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органы,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кредитные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учреждения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,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юридические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физические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лица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—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плательщики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налогов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в бюджет,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получатели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бюджетных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средств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20" y="500042"/>
            <a:ext cx="5143536" cy="7302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78563" y="821513"/>
            <a:ext cx="64294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20468"/>
              </p:ext>
            </p:extLst>
          </p:nvPr>
        </p:nvGraphicFramePr>
        <p:xfrm>
          <a:off x="71406" y="1124746"/>
          <a:ext cx="8929750" cy="55944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25733"/>
                <a:gridCol w="958649"/>
                <a:gridCol w="884906"/>
                <a:gridCol w="1202942"/>
                <a:gridCol w="928694"/>
                <a:gridCol w="785818"/>
                <a:gridCol w="1143008"/>
              </a:tblGrid>
              <a:tr h="429597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 дохода</a:t>
                      </a:r>
                      <a:endParaRPr lang="ru-RU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58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Факт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Удельный вес в 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Сравнение с 2017 годом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Удельный вес в %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Сравнение с 2018 годом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Налоговые и неналоговые доходы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305 731,4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50,7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+ 25 671,5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541,0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+ 14 809,6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66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289 229,2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+ 30 252,2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302 424,4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+ 13 195,2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3366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Неналоговые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16 502,2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2,7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- 4 580,0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18 116,6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+ 1 614,4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Безвозмездные поступления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296 703,1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+ 22 965,5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306 925,8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+ 10 222,7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Дотации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95 164,0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15,8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- 2 092,4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96 511,0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+ 1 347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Субсидии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81 963,5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13,6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+ 18 457,0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70 232,7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- 11 730,8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Субвенции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116 563,5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19,4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+ 8 404,3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123 335,0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+ 6 771,5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Иные межбюджетные трансферты</a:t>
                      </a:r>
                      <a:endParaRPr kumimoji="0" lang="ru-RU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2 457,7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0,4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- 1 357,8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14 951,8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+ 12 494,1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Прочие безвозмездные поступления</a:t>
                      </a:r>
                      <a:endParaRPr kumimoji="0" lang="ru-RU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2 000,0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0,3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- 1 000,0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3 025,1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+ 1 025,1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Возврат остатков субсидий, субвенции и ИМТ имеющих целевое назначение, прошлых лет</a:t>
                      </a:r>
                      <a:endParaRPr kumimoji="0" lang="ru-RU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1 445,2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- 0,2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- 1 129,8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+ 315,4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 ДОХОДОВ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602 434,6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100,0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+ 171 573,4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627 466,8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+ 25 032,2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8316416" y="908720"/>
            <a:ext cx="7960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000" y="142852"/>
            <a:ext cx="9001000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бюджета Соболевского</a:t>
            </a:r>
            <a:r>
              <a:rPr lang="ru-RU" sz="2800" b="1" i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</a:rPr>
              <a:t>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 района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по основным параметрам 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517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Desktop\че-овек-d-си-я-на-бе-ой-зем-е-и-испо-ьзуя-портативный-компьютер-на-его-по-49348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650085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04957230"/>
              </p:ext>
            </p:extLst>
          </p:nvPr>
        </p:nvGraphicFramePr>
        <p:xfrm>
          <a:off x="107504" y="857232"/>
          <a:ext cx="8928992" cy="588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7929586" y="1214422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Структура налоговых и неналоговых доходов бюджета района на 2019 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559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36635"/>
              </p:ext>
            </p:extLst>
          </p:nvPr>
        </p:nvGraphicFramePr>
        <p:xfrm>
          <a:off x="0" y="1124744"/>
          <a:ext cx="9144000" cy="57332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1295400"/>
                <a:gridCol w="1219200"/>
                <a:gridCol w="990600"/>
                <a:gridCol w="1676400"/>
                <a:gridCol w="1219200"/>
              </a:tblGrid>
              <a:tr h="796026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Первоначальный план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Исполнено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Отклонения  первоначального плана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уточенного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 исполнения от уточненного плана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3931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Общегосударственные вопросы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92 021,8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142 250,0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106 757,4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+ 50 228,2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оборона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547,8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497,3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497,3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- 50,5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75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безопасность и правоохранительная деятельность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7 357,0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10 465,7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5 115,3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+ 3 108,7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48,9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экономика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102 426,4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130 054,0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106 602,0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+ 27 627,6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82,0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18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Жилищно-коммунальное хозяйство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52 603,7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237 025,0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67 418,7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+ 184 421,3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Охрана окружающей среды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12 249,6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13 473,7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2 035,0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+ 1 224,1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Образование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215 159,6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226 408,8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210 308,1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+ 11 249,2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92,9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Культура, кинематография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32 039,5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45 044,7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33 108,6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+ 13 005,2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Социальная политика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19 328,4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19 994,6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17 065,1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+ 666,2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85,3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Физическая культура и спорт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1 024,0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25 962,6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11 847,6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+ 24 938,6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86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62 085,8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63 869,1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63 869,1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+ 1 783,3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753">
                <a:tc>
                  <a:txBody>
                    <a:bodyPr/>
                    <a:lstStyle/>
                    <a:p>
                      <a:endParaRPr lang="ru-RU" sz="1000" b="1" dirty="0" smtClean="0"/>
                    </a:p>
                    <a:p>
                      <a:r>
                        <a:rPr lang="ru-RU" sz="1000" b="1" dirty="0" smtClean="0"/>
                        <a:t>ВСЕГО РАСХОДОВ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596 843,6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915 045,5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624 624,2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+ 318 201,9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68,3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8244408" y="908720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расходной части районного бюджета  по разделам классификации за 2019 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620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763337"/>
              </p:ext>
            </p:extLst>
          </p:nvPr>
        </p:nvGraphicFramePr>
        <p:xfrm>
          <a:off x="12238" y="0"/>
          <a:ext cx="525658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03873458"/>
              </p:ext>
            </p:extLst>
          </p:nvPr>
        </p:nvGraphicFramePr>
        <p:xfrm>
          <a:off x="3571868" y="1601416"/>
          <a:ext cx="55721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 descr="Картинки по запросу &quot;картинка доходы и расход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Структура расходов районного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за 2018-2019 годы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351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8303723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4"/>
          <p:cNvSpPr txBox="1">
            <a:spLocks noChangeArrowheads="1"/>
          </p:cNvSpPr>
          <p:nvPr/>
        </p:nvSpPr>
        <p:spPr bwMode="auto">
          <a:xfrm>
            <a:off x="142844" y="1357298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Структура муниципальных программ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за 2019 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106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34824"/>
              </p:ext>
            </p:extLst>
          </p:nvPr>
        </p:nvGraphicFramePr>
        <p:xfrm>
          <a:off x="0" y="1071550"/>
          <a:ext cx="9144001" cy="57864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73613"/>
                <a:gridCol w="1024539"/>
                <a:gridCol w="1024538"/>
                <a:gridCol w="1024539"/>
                <a:gridCol w="998924"/>
                <a:gridCol w="998924"/>
                <a:gridCol w="998924"/>
              </a:tblGrid>
              <a:tr h="334753">
                <a:tc rowSpan="2"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Наименование доходов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 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год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360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Удельный </a:t>
                      </a:r>
                    </a:p>
                    <a:p>
                      <a:pPr algn="ctr"/>
                      <a:r>
                        <a:rPr lang="ru-RU" sz="1100" dirty="0" smtClean="0"/>
                        <a:t>вес в %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Сравнение с  2017 годом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Удельный </a:t>
                      </a:r>
                    </a:p>
                    <a:p>
                      <a:pPr algn="ctr"/>
                      <a:r>
                        <a:rPr lang="ru-RU" sz="1100" dirty="0" smtClean="0"/>
                        <a:t>вес в %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Сравнение с 2018 годом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4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Налоговые и неналоговые доходы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25 073,3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11,5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</a:t>
                      </a:r>
                      <a:r>
                        <a:rPr lang="ru-RU" sz="1200" baseline="0" dirty="0" smtClean="0"/>
                        <a:t> 552,6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49 039,9</a:t>
                      </a: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+ 23 966,6</a:t>
                      </a: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 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19 389,5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8,9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+ 1</a:t>
                      </a:r>
                      <a:r>
                        <a:rPr lang="ru-RU" sz="1100" baseline="0" dirty="0" smtClean="0"/>
                        <a:t> 859,3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42 988,7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+ 23</a:t>
                      </a:r>
                      <a:r>
                        <a:rPr lang="ru-RU" sz="11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599,2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 Неналоговые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5 683,8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2,6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- 306,7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6 051,2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+ 367,4</a:t>
                      </a:r>
                    </a:p>
                  </a:txBody>
                  <a:tcPr/>
                </a:tc>
              </a:tr>
              <a:tr h="2819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Безвозмездные поступления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193 670,7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88,5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+ 2 020,7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95 663,2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- 98 007,5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Дотации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69 386,8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31,7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+ 5 180,5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58 133,3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- 11 253,5</a:t>
                      </a:r>
                    </a:p>
                  </a:txBody>
                  <a:tcPr/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Субсидии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31 915,3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14,6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- 49</a:t>
                      </a:r>
                      <a:r>
                        <a:rPr lang="ru-RU" sz="1100" baseline="0" dirty="0" smtClean="0"/>
                        <a:t> 641,8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1 083,3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- 30 832,0</a:t>
                      </a:r>
                    </a:p>
                  </a:txBody>
                  <a:tcPr>
                    <a:noFill/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Субвенции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523,5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0,2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+ 17,4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+ 37,7</a:t>
                      </a:r>
                    </a:p>
                  </a:txBody>
                  <a:tcPr/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Иные межбюджетные трансферты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90 120,9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41,2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+ 44</a:t>
                      </a:r>
                      <a:r>
                        <a:rPr lang="ru-RU" sz="1100" baseline="0" dirty="0" smtClean="0"/>
                        <a:t> 880,4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34 197,6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- 55 923,3</a:t>
                      </a:r>
                    </a:p>
                  </a:txBody>
                  <a:tcPr>
                    <a:noFill/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Прочие безвозмездные поступления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383,0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0,2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+ 243,0</a:t>
                      </a:r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845,0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+ 462,0</a:t>
                      </a:r>
                    </a:p>
                  </a:txBody>
                  <a:tcPr/>
                </a:tc>
              </a:tr>
              <a:tr h="95541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Доходы бюджетов бюджетной системы РФ </a:t>
                      </a:r>
                    </a:p>
                    <a:p>
                      <a:pPr algn="l"/>
                      <a:r>
                        <a:rPr lang="ru-RU" sz="1100" dirty="0" smtClean="0"/>
                        <a:t>от возврата  бюджетами бюджетной </a:t>
                      </a:r>
                    </a:p>
                    <a:p>
                      <a:pPr algn="l"/>
                      <a:r>
                        <a:rPr lang="ru-RU" sz="1100" dirty="0" smtClean="0"/>
                        <a:t>системы РФ остатков субсидий, субвенций и </a:t>
                      </a:r>
                    </a:p>
                    <a:p>
                      <a:pPr algn="l"/>
                      <a:r>
                        <a:rPr lang="ru-RU" sz="1100" dirty="0" smtClean="0"/>
                        <a:t>иных межбюджетных трансфертов, имеющих целевое назначение, прошлых лет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1 341,2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995,6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- 345,6</a:t>
                      </a:r>
                    </a:p>
                  </a:txBody>
                  <a:tcPr>
                    <a:noFill/>
                  </a:tcPr>
                </a:tc>
              </a:tr>
              <a:tr h="610836">
                <a:tc>
                  <a:txBody>
                    <a:bodyPr/>
                    <a:lstStyle/>
                    <a:p>
                      <a:pPr algn="l"/>
                      <a:r>
                        <a:rPr lang="ru-RU" sz="1100" i="0" dirty="0" smtClean="0">
                          <a:latin typeface="Calibri" pitchFamily="34" charset="0"/>
                          <a:cs typeface="Calibri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- 152,8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444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ВСЕГО ДОХОДОВ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218 744,0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+ 3573,3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144 703,1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- 74 040,9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8347919" y="857232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доходов сельских поселений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Соболевского района за 2019 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402768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742</Words>
  <Application>Microsoft Office PowerPoint</Application>
  <PresentationFormat>Экран (4:3)</PresentationFormat>
  <Paragraphs>351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Леоненко Наталья</cp:lastModifiedBy>
  <cp:revision>131</cp:revision>
  <dcterms:created xsi:type="dcterms:W3CDTF">2014-04-01T16:35:38Z</dcterms:created>
  <dcterms:modified xsi:type="dcterms:W3CDTF">2020-04-22T21:17:04Z</dcterms:modified>
</cp:coreProperties>
</file>