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57" r:id="rId3"/>
    <p:sldId id="259" r:id="rId4"/>
    <p:sldId id="258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AE"/>
    <a:srgbClr val="CC99FF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28833803412568"/>
          <c:y val="9.568972220100655E-3"/>
          <c:w val="0.81107643505560323"/>
          <c:h val="0.8302795147347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763537.41662000003</c:v>
                </c:pt>
                <c:pt idx="1">
                  <c:v>722886.61019000004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1053076.2311499999</c:v>
                </c:pt>
                <c:pt idx="1">
                  <c:v>757186.58562999999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 профицит (+)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-289538.81452999986</c:v>
                </c:pt>
                <c:pt idx="1">
                  <c:v>-34299.975439999951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290112"/>
        <c:axId val="134489216"/>
        <c:axId val="0"/>
      </c:bar3DChart>
      <c:catAx>
        <c:axId val="13929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489216"/>
        <c:crosses val="autoZero"/>
        <c:auto val="1"/>
        <c:lblAlgn val="ctr"/>
        <c:lblOffset val="100"/>
        <c:noMultiLvlLbl val="0"/>
      </c:catAx>
      <c:valAx>
        <c:axId val="1344892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392901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6157541635157"/>
          <c:y val="4.3166915244651043E-3"/>
          <c:w val="0.71778180560582872"/>
          <c:h val="0.71728559639002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 организаций</c:v>
                </c:pt>
                <c:pt idx="2">
                  <c:v>Налог на товары</c:v>
                </c:pt>
                <c:pt idx="3">
                  <c:v>Налог на совокупный доход</c:v>
                </c:pt>
                <c:pt idx="4">
                  <c:v>Налог на имущество</c:v>
                </c:pt>
                <c:pt idx="5">
                  <c:v>Государственная пошлина</c:v>
                </c:pt>
                <c:pt idx="6">
                  <c:v>Доход от использ. имущ-ва</c:v>
                </c:pt>
                <c:pt idx="7">
                  <c:v> Платежи при пол-нии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матер-х и нематер-х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326037.62667999999</c:v>
                </c:pt>
                <c:pt idx="1">
                  <c:v>3377.2155400000001</c:v>
                </c:pt>
                <c:pt idx="2">
                  <c:v>225.24173999999999</c:v>
                </c:pt>
                <c:pt idx="3">
                  <c:v>133238.56289999999</c:v>
                </c:pt>
                <c:pt idx="4">
                  <c:v>65734.855580000003</c:v>
                </c:pt>
                <c:pt idx="5">
                  <c:v>231.54782</c:v>
                </c:pt>
                <c:pt idx="6">
                  <c:v>6359.0222599999997</c:v>
                </c:pt>
                <c:pt idx="7">
                  <c:v>386.59553</c:v>
                </c:pt>
                <c:pt idx="8">
                  <c:v>5025.3676599999999</c:v>
                </c:pt>
                <c:pt idx="9">
                  <c:v>1765.7018499999999</c:v>
                </c:pt>
                <c:pt idx="10">
                  <c:v>2530.07996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 организаций</c:v>
                </c:pt>
                <c:pt idx="2">
                  <c:v>Налог на товары</c:v>
                </c:pt>
                <c:pt idx="3">
                  <c:v>Налог на совокупный доход</c:v>
                </c:pt>
                <c:pt idx="4">
                  <c:v>Налог на имущество</c:v>
                </c:pt>
                <c:pt idx="5">
                  <c:v>Государственная пошлина</c:v>
                </c:pt>
                <c:pt idx="6">
                  <c:v>Доход от использ. имущ-ва</c:v>
                </c:pt>
                <c:pt idx="7">
                  <c:v> Платежи при пол-нии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матер-х и нематер-х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333800</c:v>
                </c:pt>
                <c:pt idx="1">
                  <c:v>2830</c:v>
                </c:pt>
                <c:pt idx="2">
                  <c:v>209.78</c:v>
                </c:pt>
                <c:pt idx="3">
                  <c:v>133018</c:v>
                </c:pt>
                <c:pt idx="4">
                  <c:v>65715</c:v>
                </c:pt>
                <c:pt idx="5">
                  <c:v>230</c:v>
                </c:pt>
                <c:pt idx="6">
                  <c:v>5910.3620000000001</c:v>
                </c:pt>
                <c:pt idx="7">
                  <c:v>271.49</c:v>
                </c:pt>
                <c:pt idx="8">
                  <c:v>5354.3217599999998</c:v>
                </c:pt>
                <c:pt idx="9">
                  <c:v>1777</c:v>
                </c:pt>
                <c:pt idx="10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96512"/>
        <c:axId val="131191296"/>
      </c:barChart>
      <c:catAx>
        <c:axId val="1976965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1191296"/>
        <c:crosses val="autoZero"/>
        <c:auto val="1"/>
        <c:lblAlgn val="ctr"/>
        <c:lblOffset val="100"/>
        <c:noMultiLvlLbl val="0"/>
      </c:catAx>
      <c:valAx>
        <c:axId val="131191296"/>
        <c:scaling>
          <c:orientation val="minMax"/>
          <c:max val="335000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97696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421286523719679"/>
          <c:y val="0.19572207640711575"/>
        </c:manualLayout>
      </c:layout>
      <c:overlay val="0"/>
    </c:title>
    <c:autoTitleDeleted val="0"/>
    <c:view3D>
      <c:rotX val="3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2231673649655368"/>
          <c:h val="0.92407407407407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2007379697537411E-2"/>
                  <c:y val="3.172936716243804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724863143060233E-4"/>
                  <c:y val="-2.659667541557307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641781050202955E-2"/>
                  <c:y val="-2.8690142898804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2902771077186273E-2"/>
                  <c:y val="-2.79918343540390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106757.35705999999</c:v>
                </c:pt>
                <c:pt idx="1">
                  <c:v>497.34</c:v>
                </c:pt>
                <c:pt idx="2">
                  <c:v>5115.3483999999999</c:v>
                </c:pt>
                <c:pt idx="3">
                  <c:v>106602.02004</c:v>
                </c:pt>
                <c:pt idx="4">
                  <c:v>67418.654850000006</c:v>
                </c:pt>
                <c:pt idx="5">
                  <c:v>2035.03387</c:v>
                </c:pt>
                <c:pt idx="6">
                  <c:v>210308.11116</c:v>
                </c:pt>
                <c:pt idx="7">
                  <c:v>33108.634839999999</c:v>
                </c:pt>
                <c:pt idx="8">
                  <c:v>17065.077860000001</c:v>
                </c:pt>
                <c:pt idx="9">
                  <c:v>11847.582630000001</c:v>
                </c:pt>
                <c:pt idx="10">
                  <c:v>63869.124239999997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13184836388042E-2"/>
          <c:y val="0.64561650627004963"/>
          <c:w val="0.92971576217558893"/>
          <c:h val="0.3469670457859435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59662323211083"/>
          <c:y val="0.19086539851736462"/>
        </c:manualLayout>
      </c:layout>
      <c:overlay val="0"/>
    </c:title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48874081487564E-2"/>
          <c:y val="0.17884257152553829"/>
          <c:w val="0.93735967170586532"/>
          <c:h val="0.82115742847446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5.9545639370408861E-2"/>
                  <c:y val="4.68867233929867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2533021700312229E-2"/>
                  <c:y val="-1.229201321618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051876852392745E-2"/>
                  <c:y val="-9.76451627140366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4534675358651905E-3"/>
                  <c:y val="-1.135566367816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9360453054593833E-2"/>
                  <c:y val="3.2885615449120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103905.78856</c:v>
                </c:pt>
                <c:pt idx="1">
                  <c:v>634.46549000000005</c:v>
                </c:pt>
                <c:pt idx="2">
                  <c:v>12109.8423</c:v>
                </c:pt>
                <c:pt idx="3">
                  <c:v>96120.686260000002</c:v>
                </c:pt>
                <c:pt idx="4">
                  <c:v>178989.51579</c:v>
                </c:pt>
                <c:pt idx="5">
                  <c:v>739.13373000000001</c:v>
                </c:pt>
                <c:pt idx="6">
                  <c:v>198917.06810999999</c:v>
                </c:pt>
                <c:pt idx="7">
                  <c:v>41046.767939999998</c:v>
                </c:pt>
                <c:pt idx="8">
                  <c:v>20478.773099999999</c:v>
                </c:pt>
                <c:pt idx="9">
                  <c:v>9975.4093499999999</c:v>
                </c:pt>
                <c:pt idx="10">
                  <c:v>94269.134999999995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4068241469819E-2"/>
          <c:y val="3.5260702046009611E-2"/>
          <c:w val="0.54098173665791771"/>
          <c:h val="0.793087951989575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explosion val="11"/>
          <c:dLbls>
            <c:dLbl>
              <c:idx val="0"/>
              <c:layout>
                <c:manualLayout>
                  <c:x val="4.9573053368328963E-2"/>
                  <c:y val="7.8163612439423644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221 360,6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284776902887141E-2"/>
                  <c:y val="-3.7757609734013551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14 129,0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291994750656221E-2"/>
                  <c:y val="1.693732148015020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210 771,6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8660651793525815E-2"/>
                  <c:y val="-7.022492050041209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5 624,9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3291462732664327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12 887,7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85498687664042E-3"/>
                  <c:y val="3.031039151967979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9 402,6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38888888888889E-3"/>
                  <c:y val="1.652386216748278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27 069,4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4687226596675415E-3"/>
                  <c:y val="9.3446584539284786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26 737,1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4137139107611567E-3"/>
                  <c:y val="9.3912249379220023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14 788,4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"/>
                  <c:y val="5.863264453304203E-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3 652,8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6.9721128608923781E-3"/>
                  <c:y val="2.4746103205726573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13 522,6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9704724409448857E-3"/>
                  <c:y val="-2.0005091937039535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143 085,1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7.7777777777777779E-2"/>
                  <c:y val="-1.820791506569218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57 955,1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 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Непрограммные расходы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199702.45468</c:v>
                </c:pt>
                <c:pt idx="1">
                  <c:v>16991.984219999998</c:v>
                </c:pt>
                <c:pt idx="2">
                  <c:v>226682.57861</c:v>
                </c:pt>
                <c:pt idx="3">
                  <c:v>6750.3380900000002</c:v>
                </c:pt>
                <c:pt idx="4">
                  <c:v>7679.6013000000003</c:v>
                </c:pt>
                <c:pt idx="5">
                  <c:v>40678.312940000003</c:v>
                </c:pt>
                <c:pt idx="6">
                  <c:v>10380.02435</c:v>
                </c:pt>
                <c:pt idx="7">
                  <c:v>739.13374999999996</c:v>
                </c:pt>
                <c:pt idx="8">
                  <c:v>22704.076529999998</c:v>
                </c:pt>
                <c:pt idx="9">
                  <c:v>5539.3602300000002</c:v>
                </c:pt>
                <c:pt idx="10">
                  <c:v>28156.998510000001</c:v>
                </c:pt>
                <c:pt idx="11">
                  <c:v>103935.00031</c:v>
                </c:pt>
                <c:pt idx="12">
                  <c:v>87246.722129999995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98"/>
      </c:pieChart>
    </c:plotArea>
    <c:legend>
      <c:legendPos val="r"/>
      <c:layout>
        <c:manualLayout>
          <c:xMode val="edge"/>
          <c:yMode val="edge"/>
          <c:x val="0.5928280839895016"/>
          <c:y val="9.0199111412095584E-4"/>
          <c:w val="0.39856856955380709"/>
          <c:h val="0.99882866209033661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8" r:id="rId12"/>
    <p:sldLayoutId id="2147483649" r:id="rId13"/>
    <p:sldLayoutId id="21474836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&quot;картинка гора рублей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8"/>
          <a:stretch/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картинки человечки 3д с буквами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832648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117584" y="1124744"/>
            <a:ext cx="2880320" cy="37444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     ПРОЕКТ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Отчет 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об исполнении бюджета Соболевского муниципального района Камчатского 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края </a:t>
            </a:r>
          </a:p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год</a:t>
            </a:r>
            <a:endParaRPr lang="ru-RU" sz="2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esktop\EGHq5yGWoAEjx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671517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000" y="142852"/>
            <a:ext cx="9001000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5011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бюджета Соболевского</a:t>
            </a:r>
            <a:r>
              <a:rPr lang="ru-RU" sz="2800" b="1" i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 </a:t>
            </a:r>
            <a:endParaRPr lang="ru-RU" sz="2800" b="1" i="1" dirty="0" smtClean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муниципального </a:t>
            </a:r>
            <a:r>
              <a:rPr kumimoji="0" lang="ru-RU" sz="2800" b="1" i="1" u="none" strike="noStrike" kern="1200" normalizeH="0" baseline="0" noProof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района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2020 </a:t>
            </a:r>
            <a:r>
              <a:rPr kumimoji="0" lang="ru-RU" sz="2800" b="1" i="1" u="none" strike="noStrike" kern="1200" normalizeH="0" baseline="0" noProof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5671550"/>
              </p:ext>
            </p:extLst>
          </p:nvPr>
        </p:nvGraphicFramePr>
        <p:xfrm>
          <a:off x="107504" y="500042"/>
          <a:ext cx="8928992" cy="63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7715272" y="6072206"/>
            <a:ext cx="7960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84"/>
            <a:ext cx="1942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это важнейший этап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   бюджетного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процесса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действия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по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мобилизации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использованию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бюджетных средств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в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процессе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исполнения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которых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    участвуют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органы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исполнительной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власти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финансовые и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налоговые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органы,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кредитные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учреждения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,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юридические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физические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лица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—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плательщики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налогов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в бюджет,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получатели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бюджетных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Roboto"/>
              </a:rPr>
              <a:t>средств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20" y="500042"/>
            <a:ext cx="5143536" cy="7302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78563" y="821513"/>
            <a:ext cx="64294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4791"/>
              </p:ext>
            </p:extLst>
          </p:nvPr>
        </p:nvGraphicFramePr>
        <p:xfrm>
          <a:off x="71406" y="1124746"/>
          <a:ext cx="8929750" cy="55944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25733"/>
                <a:gridCol w="958649"/>
                <a:gridCol w="884906"/>
                <a:gridCol w="1202942"/>
                <a:gridCol w="928694"/>
                <a:gridCol w="785818"/>
                <a:gridCol w="1143008"/>
              </a:tblGrid>
              <a:tr h="429597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 дохода</a:t>
                      </a:r>
                      <a:endParaRPr lang="ru-RU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58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вес в 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</a:t>
                      </a:r>
                      <a:r>
                        <a:rPr lang="ru-RU" sz="1100" dirty="0" smtClean="0"/>
                        <a:t>2018 </a:t>
                      </a:r>
                      <a:r>
                        <a:rPr lang="ru-RU" sz="1100" dirty="0" smtClean="0"/>
                        <a:t>годом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Факт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Удельный вес в %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Сравнение с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2019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годом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Налоговые и неналоговые доходы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541,0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+ 14 809,6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544 911,8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224 370,8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6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302 424,4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+ 13 195,2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528 845,0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226 420,6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336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Неналоговые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18 116,6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+ 1 614,4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16 066,8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-2 049,8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II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Безвозмездные поступления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306 925,8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+ 10 222,7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177 974,8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-128 951,0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Дотации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96 511,0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+ 1 347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40 777,3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-55 733,7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Субсидии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70 232,7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- 11 730,8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10 888,9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-59 343,8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Субвенции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123 335,0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+ 6 771,5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123 893,8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+558,8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Иные межбюджетные трансферты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14 951,8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+ 12 494,1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1 680,6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-13 271,2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Прочие безвозмездные поступления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3 025,1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+ 1 025,1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-2 025,1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Возврат остатков субсидий, субвенции и ИМТ имеющих целевое назначение, прошлых лет</a:t>
                      </a:r>
                      <a:endParaRPr kumimoji="0" lang="ru-RU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- 1 129,8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+ 315,4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-265,8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+ 864,0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29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 ДОХОДОВ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627 466,8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+ 25 032,2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722 886,6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+95 419,8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8316416" y="908720"/>
            <a:ext cx="7960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000" y="142852"/>
            <a:ext cx="9001000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бюджета Соболевского</a:t>
            </a:r>
            <a:r>
              <a:rPr lang="ru-RU" sz="2800" b="1" i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 района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по основным параметрам 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17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esktop\че-овек-d-си-я-на-бе-ой-зем-е-и-испо-ьзуя-портативный-компьютер-на-его-по-49348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650085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05851379"/>
              </p:ext>
            </p:extLst>
          </p:nvPr>
        </p:nvGraphicFramePr>
        <p:xfrm>
          <a:off x="0" y="838153"/>
          <a:ext cx="8928992" cy="588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7929586" y="1214422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налоговых и неналоговых доходов бюджета района на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2020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559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59278"/>
              </p:ext>
            </p:extLst>
          </p:nvPr>
        </p:nvGraphicFramePr>
        <p:xfrm>
          <a:off x="0" y="1124744"/>
          <a:ext cx="9144000" cy="5733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1295400"/>
                <a:gridCol w="1219200"/>
                <a:gridCol w="990600"/>
                <a:gridCol w="1676400"/>
                <a:gridCol w="1219200"/>
              </a:tblGrid>
              <a:tr h="796026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Первоначальный план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Уточненный </a:t>
                      </a:r>
                    </a:p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Исполнено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Отклонения  первоначального плана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уточенного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исполнения от уточненного плана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931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Общегосударственные вопросы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133 276,6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224 981,8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103 905,8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+ 91 705,2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оборона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+15,0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5175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безопасность и правоохранительная деятельность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7 690,0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14 461,2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12 109,8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+ 6 771,2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Национальная экономика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33 836,7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106 876,1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96 120,7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+ 73 039,4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51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Жилищно-коммунальное хозяйство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8 145,1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304 186,2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178 989,5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+ 296 041,1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Охрана окружающей среды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7 341,5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7 002,7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- 338,8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Образование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216 630,7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211 653,3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198 917,1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- 4 977,4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Культура, кинематография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33 374,3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53 343,5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41 046,8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+ 19 969,2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2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Социальная политика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24 083,7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21 945,7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20 478,8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- 2 138,0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5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Физическая культура и спорт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6 043,6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13 722,1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9 975,4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+ 7 678,5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4886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93 359,1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94 269,1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94 269,1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+ 910,0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51753">
                <a:tc>
                  <a:txBody>
                    <a:bodyPr/>
                    <a:lstStyle/>
                    <a:p>
                      <a:endParaRPr lang="ru-RU" sz="1000" b="1" dirty="0" smtClean="0"/>
                    </a:p>
                    <a:p>
                      <a:r>
                        <a:rPr lang="ru-RU" sz="1000" b="1" dirty="0" smtClean="0"/>
                        <a:t>ВСЕГО РАСХОДОВ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564 400,9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1 053 076,2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smtClean="0"/>
                        <a:t>757 186,6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+ 488 675,3</a:t>
                      </a:r>
                      <a:endParaRPr kumimoji="0" lang="ru-RU" sz="1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8244408" y="90872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расходной части районного бюджета  по разделам классификации за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2020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62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20469930"/>
              </p:ext>
            </p:extLst>
          </p:nvPr>
        </p:nvGraphicFramePr>
        <p:xfrm>
          <a:off x="12238" y="0"/>
          <a:ext cx="525658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3758011"/>
              </p:ext>
            </p:extLst>
          </p:nvPr>
        </p:nvGraphicFramePr>
        <p:xfrm>
          <a:off x="3571868" y="1601416"/>
          <a:ext cx="55721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 descr="Картинки по запросу &quot;картинка доходы и расход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расходов районного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2019-2020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годы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351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9239230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/>
          <p:cNvSpPr txBox="1">
            <a:spLocks noChangeArrowheads="1"/>
          </p:cNvSpPr>
          <p:nvPr/>
        </p:nvSpPr>
        <p:spPr bwMode="auto">
          <a:xfrm>
            <a:off x="142844" y="1357298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Структура муниципальных программ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за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2020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106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97185"/>
              </p:ext>
            </p:extLst>
          </p:nvPr>
        </p:nvGraphicFramePr>
        <p:xfrm>
          <a:off x="0" y="1071550"/>
          <a:ext cx="9144001" cy="59617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73613"/>
                <a:gridCol w="1024539"/>
                <a:gridCol w="1024538"/>
                <a:gridCol w="1024539"/>
                <a:gridCol w="998924"/>
                <a:gridCol w="998924"/>
                <a:gridCol w="998924"/>
              </a:tblGrid>
              <a:tr h="334753">
                <a:tc rowSpan="2"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Наименование доходов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год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360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</a:t>
                      </a:r>
                    </a:p>
                    <a:p>
                      <a:pPr algn="ctr"/>
                      <a:r>
                        <a:rPr lang="ru-RU" sz="1100" dirty="0" smtClean="0"/>
                        <a:t>вес в %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2018 годом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</a:t>
                      </a:r>
                    </a:p>
                    <a:p>
                      <a:pPr algn="ctr"/>
                      <a:r>
                        <a:rPr lang="ru-RU" sz="1100" dirty="0" smtClean="0"/>
                        <a:t>вес в %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Сравнение с </a:t>
                      </a:r>
                      <a:r>
                        <a:rPr lang="ru-RU" sz="1100" dirty="0" smtClean="0"/>
                        <a:t>2019 </a:t>
                      </a:r>
                      <a:r>
                        <a:rPr lang="ru-RU" sz="1100" dirty="0" smtClean="0"/>
                        <a:t>годом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4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Налоговые и неналоговые доходы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49 039,9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+ 23 966,6</a:t>
                      </a: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73 897,3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+ 24 857,4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42 988,7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+ 23</a:t>
                      </a:r>
                      <a:r>
                        <a:rPr lang="ru-RU" sz="11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599,2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66 679,9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+ 23 691,2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Неналоговые доходы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6 051,2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7 217,4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+ 1 166,2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9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95 663,2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- 98 007,5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209 643,2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73,9</a:t>
                      </a:r>
                    </a:p>
                    <a:p>
                      <a:pPr algn="ctr"/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+ 113 980,0</a:t>
                      </a:r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Дотации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58 133,3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- 11 253,5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95 206,5</a:t>
                      </a:r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+ 37 073,2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Субсидии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- 30 832,0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5 993,7</a:t>
                      </a:r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+ 4 910,4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Субвенции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698,4</a:t>
                      </a:r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+ 137,2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Иные межбюджетные трансферты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34 197,6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- 55 923,3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107 714,6</a:t>
                      </a:r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+ 73 517,0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347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Прочие безвозмездные поступления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+ 462,0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- 815,0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541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Доходы бюджетов бюджетной системы РФ </a:t>
                      </a:r>
                    </a:p>
                    <a:p>
                      <a:pPr algn="l"/>
                      <a:r>
                        <a:rPr lang="ru-RU" sz="1100" dirty="0" smtClean="0"/>
                        <a:t>от возврата  бюджетами бюджетной </a:t>
                      </a:r>
                    </a:p>
                    <a:p>
                      <a:pPr algn="l"/>
                      <a:r>
                        <a:rPr lang="ru-RU" sz="1100" dirty="0" smtClean="0"/>
                        <a:t>системы РФ остатков субсидий, субвенций и </a:t>
                      </a:r>
                    </a:p>
                    <a:p>
                      <a:pPr algn="l"/>
                      <a:r>
                        <a:rPr lang="ru-RU" sz="1100" dirty="0" smtClean="0"/>
                        <a:t>иных межбюджетных трансфертов, имеющих целевое назначение, прошлых лет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995,6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- 345,6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-995,6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10836">
                <a:tc>
                  <a:txBody>
                    <a:bodyPr/>
                    <a:lstStyle/>
                    <a:p>
                      <a:pPr algn="l"/>
                      <a:r>
                        <a:rPr lang="ru-RU" sz="1100" i="0" dirty="0" smtClean="0">
                          <a:latin typeface="Calibri" pitchFamily="34" charset="0"/>
                          <a:cs typeface="Calibri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- 152,8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+ 152,8</a:t>
                      </a:r>
                      <a:endParaRPr lang="ru-RU" sz="11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444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ВСЕГО ДОХОДОВ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144 703,1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- 74 040,9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283 540,5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+ 138 837,4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8347919" y="857232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86718" cy="1000108"/>
          </a:xfrm>
          <a:prstGeom prst="rect">
            <a:avLst/>
          </a:prstGeom>
        </p:spPr>
        <p:txBody>
          <a:bodyPr>
            <a:prstTxWarp prst="textInflateBottom">
              <a:avLst>
                <a:gd name="adj" fmla="val 7228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Исполнение доходов сельских поселений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Соболевского района за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2020 </a:t>
            </a:r>
            <a:r>
              <a:rPr kumimoji="0" lang="ru-RU" sz="2800" b="1" i="1" u="none" strike="noStrike" kern="1200" normalizeH="0" baseline="0" noProof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ndara"/>
              </a:rPr>
              <a:t>год</a:t>
            </a:r>
            <a:endParaRPr kumimoji="0" lang="ru-RU" sz="2800" b="1" i="1" u="none" strike="noStrike" kern="1200" normalizeH="0" baseline="0" noProof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402768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</TotalTime>
  <Words>743</Words>
  <Application>Microsoft Office PowerPoint</Application>
  <PresentationFormat>Экран (4:3)</PresentationFormat>
  <Paragraphs>347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Леоненко Наталья</cp:lastModifiedBy>
  <cp:revision>147</cp:revision>
  <cp:lastPrinted>2021-03-23T03:47:00Z</cp:lastPrinted>
  <dcterms:created xsi:type="dcterms:W3CDTF">2014-04-01T16:35:38Z</dcterms:created>
  <dcterms:modified xsi:type="dcterms:W3CDTF">2021-03-23T03:53:53Z</dcterms:modified>
</cp:coreProperties>
</file>