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4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CA3"/>
    <a:srgbClr val="4A2427"/>
    <a:srgbClr val="36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41592728049531"/>
          <c:y val="2.9855675169802226E-2"/>
          <c:w val="0.59572702930657917"/>
          <c:h val="0.818613609787236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2016 года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13028.939</c:v>
                </c:pt>
                <c:pt idx="1">
                  <c:v>12845.19785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2016 года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55773.525549999998</c:v>
                </c:pt>
                <c:pt idx="1">
                  <c:v>66893.00099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План 2016 года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311251.30245000002</c:v>
                </c:pt>
                <c:pt idx="1">
                  <c:v>302485.90120000002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718720"/>
        <c:axId val="66736896"/>
        <c:axId val="0"/>
      </c:bar3DChart>
      <c:catAx>
        <c:axId val="6671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36896"/>
        <c:crosses val="autoZero"/>
        <c:auto val="1"/>
        <c:lblAlgn val="ctr"/>
        <c:lblOffset val="100"/>
        <c:noMultiLvlLbl val="0"/>
      </c:catAx>
      <c:valAx>
        <c:axId val="66736896"/>
        <c:scaling>
          <c:orientation val="minMax"/>
          <c:max val="3500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18720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0.7437603357531426"/>
          <c:y val="0.22152505653797414"/>
          <c:w val="0.23869880924757556"/>
          <c:h val="0.34769794881548"/>
        </c:manualLayout>
      </c:layout>
      <c:overlay val="0"/>
      <c:spPr>
        <a:noFill/>
      </c:spPr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товары (работы, услуги)</c:v>
                </c:pt>
                <c:pt idx="2">
                  <c:v>Налоги на совок-й доход</c:v>
                </c:pt>
                <c:pt idx="3">
                  <c:v>Налоги на имущ-во</c:v>
                </c:pt>
                <c:pt idx="4">
                  <c:v>Госуд-ная пошлина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44274</c:v>
                </c:pt>
                <c:pt idx="1">
                  <c:v>261.52555000000001</c:v>
                </c:pt>
                <c:pt idx="2">
                  <c:v>10780</c:v>
                </c:pt>
                <c:pt idx="3">
                  <c:v>60</c:v>
                </c:pt>
                <c:pt idx="4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товары (работы, услуги)</c:v>
                </c:pt>
                <c:pt idx="2">
                  <c:v>Налоги на совок-й доход</c:v>
                </c:pt>
                <c:pt idx="3">
                  <c:v>Налоги на имущ-во</c:v>
                </c:pt>
                <c:pt idx="4">
                  <c:v>Госуд-ная пошлина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51822.958259999999</c:v>
                </c:pt>
                <c:pt idx="1">
                  <c:v>272.92351000000002</c:v>
                </c:pt>
                <c:pt idx="2">
                  <c:v>11208.48451</c:v>
                </c:pt>
                <c:pt idx="3">
                  <c:v>67.543409999999994</c:v>
                </c:pt>
                <c:pt idx="4">
                  <c:v>201.84486000000001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50112"/>
        <c:axId val="28672384"/>
        <c:axId val="0"/>
      </c:bar3DChart>
      <c:catAx>
        <c:axId val="2865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8672384"/>
        <c:crosses val="autoZero"/>
        <c:auto val="1"/>
        <c:lblAlgn val="ctr"/>
        <c:lblOffset val="100"/>
        <c:noMultiLvlLbl val="0"/>
      </c:catAx>
      <c:valAx>
        <c:axId val="28672384"/>
        <c:scaling>
          <c:orientation val="minMax"/>
          <c:max val="55000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50112"/>
        <c:crosses val="autoZero"/>
        <c:crossBetween val="between"/>
        <c:majorUnit val="5000"/>
        <c:minorUnit val="2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Доходы от использ. имущ-а</c:v>
                </c:pt>
                <c:pt idx="1">
                  <c:v>Плата за негатив. возд-е на окруж. среду</c:v>
                </c:pt>
                <c:pt idx="2">
                  <c:v>Доходы от оказ-я платных услуг</c:v>
                </c:pt>
                <c:pt idx="3">
                  <c:v>Доходы от продажи имущ-ва</c:v>
                </c:pt>
                <c:pt idx="4">
                  <c:v>Штрафы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5777.1890000000003</c:v>
                </c:pt>
                <c:pt idx="1">
                  <c:v>259.39999999999998</c:v>
                </c:pt>
                <c:pt idx="2">
                  <c:v>4719.0200000000004</c:v>
                </c:pt>
                <c:pt idx="3">
                  <c:v>1113.33</c:v>
                </c:pt>
                <c:pt idx="4">
                  <c:v>1160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Доходы от использ. имущ-а</c:v>
                </c:pt>
                <c:pt idx="1">
                  <c:v>Плата за негатив. возд-е на окруж. среду</c:v>
                </c:pt>
                <c:pt idx="2">
                  <c:v>Доходы от оказ-я платных услуг</c:v>
                </c:pt>
                <c:pt idx="3">
                  <c:v>Доходы от продажи имущ-ва</c:v>
                </c:pt>
                <c:pt idx="4">
                  <c:v>Штрафы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5060.6679299999996</c:v>
                </c:pt>
                <c:pt idx="1">
                  <c:v>302.29072000000002</c:v>
                </c:pt>
                <c:pt idx="2">
                  <c:v>4696.7783600000002</c:v>
                </c:pt>
                <c:pt idx="3">
                  <c:v>1159.6766500000001</c:v>
                </c:pt>
                <c:pt idx="4">
                  <c:v>1745.2641900000001</c:v>
                </c:pt>
                <c:pt idx="5">
                  <c:v>-119.48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03360"/>
        <c:axId val="66748800"/>
        <c:axId val="0"/>
      </c:bar3DChart>
      <c:catAx>
        <c:axId val="28703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66748800"/>
        <c:crosses val="autoZero"/>
        <c:auto val="1"/>
        <c:lblAlgn val="ctr"/>
        <c:lblOffset val="100"/>
        <c:noMultiLvlLbl val="0"/>
      </c:catAx>
      <c:valAx>
        <c:axId val="66748800"/>
        <c:scaling>
          <c:orientation val="minMax"/>
          <c:min val="-5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033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 иные МБТ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131602.5</c:v>
                </c:pt>
                <c:pt idx="1">
                  <c:v>73346.336769999994</c:v>
                </c:pt>
                <c:pt idx="2">
                  <c:v>102803.40192</c:v>
                </c:pt>
                <c:pt idx="3">
                  <c:v>1826.9390000000001</c:v>
                </c:pt>
                <c:pt idx="4">
                  <c:v>2500</c:v>
                </c:pt>
                <c:pt idx="5">
                  <c:v>-827.87523999999996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 иные МБТ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125602.5</c:v>
                </c:pt>
                <c:pt idx="1">
                  <c:v>73346.336769999994</c:v>
                </c:pt>
                <c:pt idx="2">
                  <c:v>100821.27154</c:v>
                </c:pt>
                <c:pt idx="3">
                  <c:v>816.16813000000002</c:v>
                </c:pt>
                <c:pt idx="4">
                  <c:v>2740</c:v>
                </c:pt>
                <c:pt idx="5">
                  <c:v>-840.37523999999996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48512"/>
        <c:axId val="28850048"/>
        <c:axId val="0"/>
      </c:bar3DChart>
      <c:catAx>
        <c:axId val="28848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8850048"/>
        <c:crosses val="autoZero"/>
        <c:auto val="1"/>
        <c:lblAlgn val="ctr"/>
        <c:lblOffset val="100"/>
        <c:noMultiLvlLbl val="0"/>
      </c:catAx>
      <c:valAx>
        <c:axId val="28850048"/>
        <c:scaling>
          <c:orientation val="minMax"/>
          <c:min val="-15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848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44164422502185"/>
          <c:y val="2.7133737277054686E-2"/>
          <c:w val="0.70191523714995852"/>
          <c:h val="0.689961799116337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МБТ общего характера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 и кинематография</c:v>
                </c:pt>
                <c:pt idx="4">
                  <c:v>Образование</c:v>
                </c:pt>
                <c:pt idx="5">
                  <c:v>Охрана окружающей среды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Национальная оборона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90983.264999999999</c:v>
                </c:pt>
                <c:pt idx="1">
                  <c:v>569.79999999999995</c:v>
                </c:pt>
                <c:pt idx="2">
                  <c:v>15890.6603</c:v>
                </c:pt>
                <c:pt idx="3">
                  <c:v>7890.7960000000003</c:v>
                </c:pt>
                <c:pt idx="4">
                  <c:v>176611.98710999999</c:v>
                </c:pt>
                <c:pt idx="5">
                  <c:v>234.08099999999999</c:v>
                </c:pt>
                <c:pt idx="6">
                  <c:v>19148.848170000001</c:v>
                </c:pt>
                <c:pt idx="7">
                  <c:v>8080.3650100000004</c:v>
                </c:pt>
                <c:pt idx="8">
                  <c:v>6417.1806399999996</c:v>
                </c:pt>
                <c:pt idx="9">
                  <c:v>271</c:v>
                </c:pt>
                <c:pt idx="10">
                  <c:v>84807.22941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МБТ общего характера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 и кинематография</c:v>
                </c:pt>
                <c:pt idx="4">
                  <c:v>Образование</c:v>
                </c:pt>
                <c:pt idx="5">
                  <c:v>Охрана окружающей среды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Национальная оборона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89243.264999999999</c:v>
                </c:pt>
                <c:pt idx="1">
                  <c:v>509.40499999999997</c:v>
                </c:pt>
                <c:pt idx="2">
                  <c:v>14168.83545</c:v>
                </c:pt>
                <c:pt idx="3">
                  <c:v>6652.9272899999996</c:v>
                </c:pt>
                <c:pt idx="4">
                  <c:v>169069.74066000001</c:v>
                </c:pt>
                <c:pt idx="5">
                  <c:v>233.12100000000001</c:v>
                </c:pt>
                <c:pt idx="6">
                  <c:v>7002.1100800000004</c:v>
                </c:pt>
                <c:pt idx="7">
                  <c:v>7314.9440000000004</c:v>
                </c:pt>
                <c:pt idx="8">
                  <c:v>5291.3575000000001</c:v>
                </c:pt>
                <c:pt idx="9">
                  <c:v>271</c:v>
                </c:pt>
                <c:pt idx="10">
                  <c:v>53907.450539999998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906624"/>
        <c:axId val="70908160"/>
        <c:axId val="0"/>
      </c:bar3DChart>
      <c:catAx>
        <c:axId val="709066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08160"/>
        <c:crosses val="autoZero"/>
        <c:auto val="1"/>
        <c:lblAlgn val="ctr"/>
        <c:lblOffset val="100"/>
        <c:noMultiLvlLbl val="0"/>
      </c:catAx>
      <c:valAx>
        <c:axId val="70908160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06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44718168815338"/>
          <c:y val="0.11639061709192806"/>
          <c:w val="0.78350452580182528"/>
          <c:h val="0.74272303077435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62ACA3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9.0131432312007917E-2"/>
                  <c:y val="3.212220247133034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3955037318303E-3"/>
                  <c:y val="4.98058086138577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</a:t>
                    </a:r>
                    <a:r>
                      <a:rPr lang="ru-RU" dirty="0" smtClean="0"/>
                      <a:t>на</a:t>
                    </a:r>
                  </a:p>
                  <a:p>
                    <a:r>
                      <a:rPr lang="ru-RU" dirty="0" smtClean="0"/>
                      <a:t> товары;</a:t>
                    </a:r>
                  </a:p>
                  <a:p>
                    <a:r>
                      <a:rPr lang="ru-RU" dirty="0" smtClean="0"/>
                      <a:t>2 884,8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791513474547856E-2"/>
                  <c:y val="-2.74772710439580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46905436432988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37348422631539"/>
                  <c:y val="3.12966769124418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товары</c:v>
                </c:pt>
                <c:pt idx="2">
                  <c:v>Единый сельскохоз-ный налог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3508.7176599999998</c:v>
                </c:pt>
                <c:pt idx="1">
                  <c:v>2884.7721000000001</c:v>
                </c:pt>
                <c:pt idx="2">
                  <c:v>3416.92029</c:v>
                </c:pt>
                <c:pt idx="3">
                  <c:v>512.73820999999998</c:v>
                </c:pt>
                <c:pt idx="4">
                  <c:v>4381.1020399999998</c:v>
                </c:pt>
                <c:pt idx="5">
                  <c:v>2922.0776599999999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88884627509723E-2"/>
          <c:y val="5.3455242864752922E-2"/>
          <c:w val="0.85906191203844084"/>
          <c:h val="0.8252551710778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explosion val="13"/>
          </c:dPt>
          <c:dLbls>
            <c:dLbl>
              <c:idx val="0"/>
              <c:layout>
                <c:manualLayout>
                  <c:x val="-6.9463297142845659E-2"/>
                  <c:y val="-0.296434299322867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74 </a:t>
                    </a:r>
                    <a:r>
                      <a:rPr lang="ru-RU" dirty="0"/>
                      <a:t>388,0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755238317072044"/>
                  <c:y val="6.797286056535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199 </a:t>
                    </a:r>
                    <a:r>
                      <a:rPr lang="ru-RU" dirty="0"/>
                      <a:t>206,7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289517542714747E-2"/>
                  <c:y val="-0.115237908038707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385510016806787E-2"/>
                  <c:y val="1.93764083193035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422080347300173E-2"/>
                  <c:y val="2.050698070584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9120396957509142"/>
                  <c:y val="-9.60897507114594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 </c:v>
                </c:pt>
                <c:pt idx="5">
                  <c:v>Остаток сусидий, субвенций и иных МБТ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74387.964999999997</c:v>
                </c:pt>
                <c:pt idx="1">
                  <c:v>199206.69475</c:v>
                </c:pt>
                <c:pt idx="2">
                  <c:v>332.5</c:v>
                </c:pt>
                <c:pt idx="3">
                  <c:v>17184.58238</c:v>
                </c:pt>
                <c:pt idx="4">
                  <c:v>100</c:v>
                </c:pt>
                <c:pt idx="5">
                  <c:v>827.87523999999996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76524166786361E-2"/>
          <c:y val="0.11194647491553972"/>
          <c:w val="0.92469908916463173"/>
          <c:h val="0.81849016011026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3.3389777134459632E-3"/>
                  <c:y val="-9.122155409129503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Налоговые доходы; </a:t>
                    </a:r>
                    <a:endParaRPr lang="ru-RU" smtClean="0"/>
                  </a:p>
                  <a:p>
                    <a:r>
                      <a:rPr lang="ru-RU" smtClean="0"/>
                      <a:t>14 </a:t>
                    </a:r>
                    <a:r>
                      <a:rPr lang="ru-RU"/>
                      <a:t>785,7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467568294237017E-3"/>
                  <c:y val="0.149505586004896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48456773071978E-2"/>
                  <c:y val="-0.334596298096764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14785.702799999999</c:v>
                </c:pt>
                <c:pt idx="1">
                  <c:v>2922.0776599999999</c:v>
                </c:pt>
                <c:pt idx="2">
                  <c:v>292039.61736999999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CDDF-1F93-401D-B6CC-E974767BF91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BC65D-69AA-472F-804E-FCD2B6F17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BC65D-69AA-472F-804E-FCD2B6F176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0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62000" y="189000"/>
            <a:ext cx="8820000" cy="64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27432" y="6662404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bg1">
                  <a:lumMod val="65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12" y="30778"/>
            <a:ext cx="9108000" cy="67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 rot="21167190">
            <a:off x="631272" y="1605979"/>
            <a:ext cx="7992888" cy="37653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4000" b="1" i="1" spc="50" dirty="0">
                <a:ln w="135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Соболевского муниципального района Камчатского края </a:t>
            </a:r>
            <a:endParaRPr lang="ru-RU" sz="4000" b="1" i="1" spc="50" dirty="0" smtClean="0">
              <a:ln w="135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4000" b="1" i="1" spc="50" dirty="0" smtClean="0">
                <a:ln w="135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5400" b="1" i="1" cap="all" dirty="0">
              <a:ln w="135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06641">
            <a:off x="462565" y="546458"/>
            <a:ext cx="8600228" cy="954647"/>
          </a:xfrm>
        </p:spPr>
        <p:txBody>
          <a:bodyPr>
            <a:prstTxWarp prst="textFadeRight">
              <a:avLst>
                <a:gd name="adj" fmla="val 33573"/>
              </a:avLst>
            </a:prstTxWarp>
          </a:bodyPr>
          <a:lstStyle/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ДОХОДНОЙ ЧАСТИ РАЙОННОГО БЮДЖЕТА ЗА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2016  ГОД</a:t>
            </a:r>
            <a:endParaRPr lang="ru-RU" sz="1800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6094845"/>
              </p:ext>
            </p:extLst>
          </p:nvPr>
        </p:nvGraphicFramePr>
        <p:xfrm>
          <a:off x="179512" y="2132856"/>
          <a:ext cx="56166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899592" y="1772816"/>
            <a:ext cx="2592288" cy="360040"/>
          </a:xfrm>
          <a:prstGeom prst="homePlate">
            <a:avLst/>
          </a:prstGeom>
          <a:noFill/>
          <a:ln w="9525">
            <a:solidFill>
              <a:srgbClr val="62A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380 053,8 (план)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275856" y="1772816"/>
            <a:ext cx="2736304" cy="360040"/>
          </a:xfrm>
          <a:prstGeom prst="chevron">
            <a:avLst/>
          </a:prstGeom>
          <a:noFill/>
          <a:ln w="9525">
            <a:solidFill>
              <a:srgbClr val="62A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382 224,1 (факт)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796136" y="1772816"/>
            <a:ext cx="2952328" cy="360040"/>
          </a:xfrm>
          <a:prstGeom prst="chevron">
            <a:avLst/>
          </a:prstGeom>
          <a:noFill/>
          <a:ln w="9525">
            <a:solidFill>
              <a:srgbClr val="62A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100,6% (+2 170,3)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68144" y="2420888"/>
            <a:ext cx="2880320" cy="2952328"/>
          </a:xfrm>
          <a:prstGeom prst="wedgeRoundRectCallout">
            <a:avLst>
              <a:gd name="adj1" fmla="val 23138"/>
              <a:gd name="adj2" fmla="val -58670"/>
              <a:gd name="adj3" fmla="val 16667"/>
            </a:avLst>
          </a:prstGeom>
          <a:noFill/>
          <a:ln w="9525">
            <a:solidFill>
              <a:srgbClr val="62A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района исполнена на 100,6%, отклонение +2 170,3 тыс.рублей, из них: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исполнены на 119,9%     (+11 119,5 тыс.рублей);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неналоговые доходы – на 98,6% (- 183,7 тыс.рублей)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– на 97,2%     (-8 765,4 тыс.рублей)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7740352" y="1483316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16169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 rot="21197979">
            <a:off x="440972" y="615570"/>
            <a:ext cx="8691163" cy="921307"/>
          </a:xfrm>
        </p:spPr>
        <p:txBody>
          <a:bodyPr>
            <a:prstTxWarp prst="textFadeRight">
              <a:avLst>
                <a:gd name="adj" fmla="val 28750"/>
              </a:avLst>
            </a:prstTxWarp>
          </a:bodyPr>
          <a:lstStyle/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 ЗА 2016 ГОД</a:t>
            </a:r>
            <a:endParaRPr lang="ru-RU" sz="1800" i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3208421"/>
              </p:ext>
            </p:extLst>
          </p:nvPr>
        </p:nvGraphicFramePr>
        <p:xfrm>
          <a:off x="179512" y="1700808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2626098"/>
              </p:ext>
            </p:extLst>
          </p:nvPr>
        </p:nvGraphicFramePr>
        <p:xfrm>
          <a:off x="4355976" y="1340768"/>
          <a:ext cx="46085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7920372" y="1163087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707904" y="4437112"/>
            <a:ext cx="648072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+1,8 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100,9%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87824" y="4437112"/>
            <a:ext cx="648072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+7,5т.р.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112,6%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26931" y="3933056"/>
            <a:ext cx="660893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+428,5т.р.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104%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71600" y="2039634"/>
            <a:ext cx="707259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+7 549,т.р.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117,1%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78859" y="4437112"/>
            <a:ext cx="648072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+11,4 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104,4%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596336" y="3148009"/>
            <a:ext cx="648072" cy="288032"/>
          </a:xfrm>
          <a:prstGeom prst="wedgeRoundRectCallout">
            <a:avLst>
              <a:gd name="adj1" fmla="val -15289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+585,3т.р.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150,5%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23014" y="3356992"/>
            <a:ext cx="648072" cy="288032"/>
          </a:xfrm>
          <a:prstGeom prst="wedgeRoundRectCallout">
            <a:avLst>
              <a:gd name="adj1" fmla="val -9654"/>
              <a:gd name="adj2" fmla="val 58544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+46,3т.р.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104,2%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372200" y="2135294"/>
            <a:ext cx="648072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-22,2 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99,5%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724128" y="3645024"/>
            <a:ext cx="648072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+42,9 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116,5%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076056" y="1781804"/>
            <a:ext cx="720080" cy="288032"/>
          </a:xfrm>
          <a:prstGeom prst="wedgeRoundRectCallout">
            <a:avLst>
              <a:gd name="adj1" fmla="val -11333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-716,5т.р.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87,6%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01110">
            <a:off x="435989" y="611322"/>
            <a:ext cx="8628044" cy="848345"/>
          </a:xfrm>
        </p:spPr>
        <p:txBody>
          <a:bodyPr>
            <a:prstTxWarp prst="textFadeRight">
              <a:avLst>
                <a:gd name="adj" fmla="val 27864"/>
              </a:avLst>
            </a:prstTxWarp>
          </a:bodyPr>
          <a:lstStyle/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БЕЗВОЗМЕЗДНЫМ ПОСТУПЛЕНИЯМ ЗА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6968839"/>
              </p:ext>
            </p:extLst>
          </p:nvPr>
        </p:nvGraphicFramePr>
        <p:xfrm>
          <a:off x="179512" y="1484784"/>
          <a:ext cx="87849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7740352" y="1556792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72200" y="4221088"/>
            <a:ext cx="660893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+240,0т.р.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109,6%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20072" y="4221088"/>
            <a:ext cx="720080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-1 010,8т.р.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44,7%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80755" y="4221088"/>
            <a:ext cx="660893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-12,5т.р.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101,5%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95936" y="2077616"/>
            <a:ext cx="735995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-1 982,1т.р.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98,1%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771800" y="2723358"/>
            <a:ext cx="660893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100%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19672" y="1540670"/>
            <a:ext cx="720080" cy="288032"/>
          </a:xfrm>
          <a:prstGeom prst="wedgeRoundRectCallout">
            <a:avLst>
              <a:gd name="adj1" fmla="val -12651"/>
              <a:gd name="adj2" fmla="val 61511"/>
              <a:gd name="adj3" fmla="val 16667"/>
            </a:avLst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-6 000,0т.р.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95,4%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6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9313361"/>
              </p:ext>
            </p:extLst>
          </p:nvPr>
        </p:nvGraphicFramePr>
        <p:xfrm>
          <a:off x="251520" y="1556792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7740352" y="1433761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 rot="21162017">
            <a:off x="436784" y="615151"/>
            <a:ext cx="8705312" cy="946816"/>
          </a:xfrm>
          <a:ln>
            <a:noFill/>
          </a:ln>
        </p:spPr>
        <p:txBody>
          <a:bodyPr>
            <a:prstTxWarp prst="textFadeRight">
              <a:avLst>
                <a:gd name="adj" fmla="val 34735"/>
              </a:avLst>
            </a:prstTxWarp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РАЙОНА 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  ГОД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2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1162017">
            <a:off x="437044" y="474419"/>
            <a:ext cx="8705312" cy="1232355"/>
          </a:xfrm>
          <a:ln>
            <a:noFill/>
          </a:ln>
        </p:spPr>
        <p:txBody>
          <a:bodyPr>
            <a:prstTxWarp prst="textFadeRight">
              <a:avLst>
                <a:gd name="adj" fmla="val 34735"/>
              </a:avLst>
            </a:prstTxWarp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СЕЛЬСКИХ ПОСЕЛЕНИЙ ЗА 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 ГОД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0021077"/>
              </p:ext>
            </p:extLst>
          </p:nvPr>
        </p:nvGraphicFramePr>
        <p:xfrm>
          <a:off x="4680012" y="3645024"/>
          <a:ext cx="41641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0570599"/>
              </p:ext>
            </p:extLst>
          </p:nvPr>
        </p:nvGraphicFramePr>
        <p:xfrm>
          <a:off x="251520" y="3645024"/>
          <a:ext cx="39841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706208" y="319488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37956" y="3409317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37956" y="3410910"/>
            <a:ext cx="0" cy="162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74460" y="34919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74460" y="3409317"/>
            <a:ext cx="0" cy="163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5364088" y="3573016"/>
            <a:ext cx="33843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Налоговые и неналоговые доходы – 17 707,8 тыс.руб. </a:t>
            </a:r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755576" y="3573016"/>
            <a:ext cx="3024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Безвозмездные поступления  - 292 039,6 тыс.руб</a:t>
            </a: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19065899"/>
              </p:ext>
            </p:extLst>
          </p:nvPr>
        </p:nvGraphicFramePr>
        <p:xfrm>
          <a:off x="2534136" y="1397000"/>
          <a:ext cx="4344144" cy="20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Блок-схема: узел 27"/>
          <p:cNvSpPr/>
          <p:nvPr/>
        </p:nvSpPr>
        <p:spPr>
          <a:xfrm>
            <a:off x="4067944" y="1916832"/>
            <a:ext cx="1224136" cy="64807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доходов 309 747,4 тыс.руб.</a:t>
            </a:r>
          </a:p>
        </p:txBody>
      </p: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7740352" y="1556792"/>
            <a:ext cx="100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39724"/>
              </p:ext>
            </p:extLst>
          </p:nvPr>
        </p:nvGraphicFramePr>
        <p:xfrm>
          <a:off x="429402" y="1556792"/>
          <a:ext cx="8535086" cy="47498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324"/>
                <a:gridCol w="7032868"/>
                <a:gridCol w="1226894"/>
              </a:tblGrid>
              <a:tr h="434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8" marB="45708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8" marB="45708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Сумма, тыс.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8" marB="45708">
                    <a:noFill/>
                  </a:tcPr>
                </a:tc>
              </a:tr>
              <a:tr h="492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«Развитие образования в Соболевском муниципальном районе Камчатского края на 2014-2016 годы»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178 758,7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492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«Социальная поддержка граждан в Соболевском муниципальном районе Камчатского края на 2014-2018 годы»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12 435,5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694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</a:t>
                      </a:r>
                      <a:r>
                        <a:rPr lang="ru-RU" sz="1400" dirty="0" err="1" smtClean="0"/>
                        <a:t>Энергоэффективность</a:t>
                      </a:r>
                      <a:r>
                        <a:rPr lang="ru-RU" sz="1400" dirty="0" smtClean="0"/>
                        <a:t>, развитие энергетики и коммунального хозяйства, обеспечение жителей Соболевского муниципального района Камчатского края коммунальными услугам и услугами по благоустройству территорий на 2014-2018 годы»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 </a:t>
                      </a:r>
                    </a:p>
                    <a:p>
                      <a:pPr algn="ctr" defTabSz="540000"/>
                      <a:r>
                        <a:rPr lang="ru-RU" sz="1400" dirty="0" smtClean="0"/>
                        <a:t>14 097,0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492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«Профилактика правонарушений, терроризма, экстремизма, наркомании и алкоголизма в Соболевском муниципальном районе Камчатского края на 2014-2018годы»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1 854,4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694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«Зашита населения,  территорий от чрезвычайных ситуаций, обеспечение пожарной безопасности, развитие гражданской обороны и поддержка российского казачества на 2014-2018 годы на территории Соболевского муниципального района Камчатского края»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5 971,9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541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«Развитие культуры в Соболевском муниципальном районе Камчатского края на 2014-2018 годы»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7 890,8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  <a:tr h="520819">
                <a:tc>
                  <a:txBody>
                    <a:bodyPr/>
                    <a:lstStyle/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pPr defTabSz="540000"/>
                      <a:r>
                        <a:rPr lang="ru-RU" sz="1400" dirty="0" smtClean="0"/>
                        <a:t>МП "Физическая культура, спорт, молодежная политика, отдых и оздоровление детей в Соболевском муниципальном районе на 2014-2018 г.г.»</a:t>
                      </a:r>
                      <a:endParaRPr lang="ru-RU" sz="1400" b="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pPr algn="ctr" defTabSz="540000"/>
                      <a:r>
                        <a:rPr lang="ru-RU" sz="1400" dirty="0" smtClean="0"/>
                        <a:t>2 918,8</a:t>
                      </a:r>
                      <a:endParaRPr lang="ru-RU" sz="1400" dirty="0"/>
                    </a:p>
                  </a:txBody>
                  <a:tcPr marL="91446" marR="91446" marT="45708" marB="45708"/>
                </a:tc>
              </a:tr>
            </a:tbl>
          </a:graphicData>
        </a:graphic>
      </p:graphicFrame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 rot="21162017">
            <a:off x="436784" y="615151"/>
            <a:ext cx="8705312" cy="946816"/>
          </a:xfrm>
          <a:ln>
            <a:noFill/>
          </a:ln>
        </p:spPr>
        <p:txBody>
          <a:bodyPr>
            <a:prstTxWarp prst="textFadeRight">
              <a:avLst>
                <a:gd name="adj" fmla="val 34735"/>
              </a:avLst>
            </a:prstTxWarp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7073"/>
            <a:ext cx="858805" cy="720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2481170"/>
            <a:ext cx="714789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3077882"/>
            <a:ext cx="713310" cy="73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Картинки по запросу картинка или рисунок профилактика правонарушений, терроризма, экстремизма, наркомании и алкоголиз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3809688"/>
            <a:ext cx="713309" cy="699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4509120"/>
            <a:ext cx="681346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utoShape 4" descr="Картинки по запросу картинка или рисунок Совершенствование патриотического воспитания граждан, укрепление национального единства и межнациональных отношений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8" y="5229200"/>
            <a:ext cx="691618" cy="57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733256"/>
            <a:ext cx="663761" cy="57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4067"/>
              </p:ext>
            </p:extLst>
          </p:nvPr>
        </p:nvGraphicFramePr>
        <p:xfrm>
          <a:off x="179512" y="1126544"/>
          <a:ext cx="8784828" cy="50294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2538"/>
                <a:gridCol w="7110980"/>
                <a:gridCol w="1171310"/>
              </a:tblGrid>
              <a:tr h="444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8" marB="45708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8" marB="45708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Сумма, тыс. руб.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8" marB="45708">
                    <a:noFill/>
                  </a:tcPr>
                </a:tc>
              </a:tr>
              <a:tr h="649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91441" marR="91441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l" defTabSz="54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МП «Охрана окружающей среды, воспроизводство и использование природных ресурсов в Соболевском муниципальном районе Камчатского края на 2014-2018 годы»</a:t>
                      </a:r>
                      <a:endParaRPr lang="ru-RU" sz="1400" b="0" dirty="0" smtClean="0"/>
                    </a:p>
                  </a:txBody>
                  <a:tcPr marL="91441" marR="91441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234,1</a:t>
                      </a:r>
                      <a:endParaRPr lang="ru-RU" sz="1400" dirty="0"/>
                    </a:p>
                  </a:txBody>
                  <a:tcPr marL="91441" marR="91441" marT="45708" marB="45708"/>
                </a:tc>
              </a:tr>
              <a:tr h="536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91441" marR="91441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l" defTabSz="54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МП«Развитие экономики, промышленности Соболевского муниципального района Камчатского края, повышение их конкурентоспособности на 2014-2018 годы»</a:t>
                      </a:r>
                    </a:p>
                  </a:txBody>
                  <a:tcPr marL="91441" marR="91441" marT="45708" marB="45708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7 525,0</a:t>
                      </a:r>
                      <a:endParaRPr lang="ru-RU" sz="1400" dirty="0"/>
                    </a:p>
                  </a:txBody>
                  <a:tcPr marL="91441" marR="91441" marT="45708" marB="45708"/>
                </a:tc>
              </a:tr>
              <a:tr h="527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10</a:t>
                      </a:r>
                      <a:endParaRPr lang="ru-RU" sz="1400" b="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u="none" dirty="0" smtClean="0"/>
                        <a:t>МП «Информационное общество в Соболевском муниципальном районе  на 2014-2018 годы»</a:t>
                      </a:r>
                      <a:endParaRPr lang="ru-RU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2 400,0</a:t>
                      </a:r>
                      <a:endParaRPr lang="ru-RU" sz="1400" b="0" dirty="0"/>
                    </a:p>
                  </a:txBody>
                  <a:tcPr marL="91445" marR="91445" marT="45711" marB="45711"/>
                </a:tc>
              </a:tr>
              <a:tr h="545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«Развитие транспортной системы в Соболевском муниципальном районе Камчатского края на 2014-2025 годы»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1 337,5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</a:tr>
              <a:tr h="545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«Управление муниципальными финансами Соболевского муниципального района на 2014-2016 г.г. »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r>
                        <a:rPr lang="ru-RU" sz="1400" dirty="0" smtClean="0"/>
                        <a:t>125 318,4</a:t>
                      </a:r>
                    </a:p>
                  </a:txBody>
                  <a:tcPr marL="91445" marR="91445" marT="45711" marB="45711"/>
                </a:tc>
              </a:tr>
              <a:tr h="71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r>
                        <a:rPr lang="ru-RU" sz="1400" dirty="0" smtClean="0"/>
                        <a:t>МП «Совершенствование патриотического воспитания граждан, укрепление национального единства и межнациональных отношений  в Соболевском муниципальном районе на 2014-2016 г.г.»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4 415,0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</a:tr>
              <a:tr h="50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endParaRPr lang="ru-RU" sz="1400" dirty="0" smtClean="0"/>
                    </a:p>
                    <a:p>
                      <a:pPr defTabSz="540000"/>
                      <a:r>
                        <a:rPr lang="ru-RU" sz="1400" dirty="0" smtClean="0"/>
                        <a:t>Непрограммные расходы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45 748,1</a:t>
                      </a:r>
                      <a:endParaRPr lang="ru-RU" sz="1400" dirty="0"/>
                    </a:p>
                  </a:txBody>
                  <a:tcPr marL="91445" marR="91445" marT="45711" marB="45711"/>
                </a:tc>
              </a:tr>
              <a:tr h="50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defTabSz="540000"/>
                      <a:endParaRPr lang="ru-RU" sz="1100" dirty="0" smtClean="0"/>
                    </a:p>
                    <a:p>
                      <a:pPr defTabSz="540000"/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defTabSz="540000"/>
                      <a:endParaRPr lang="ru-RU" sz="1400" dirty="0" smtClean="0"/>
                    </a:p>
                    <a:p>
                      <a:pPr algn="ctr" defTabSz="540000"/>
                      <a:r>
                        <a:rPr lang="ru-RU" sz="1400" dirty="0" smtClean="0"/>
                        <a:t>410 905,2</a:t>
                      </a:r>
                      <a:endParaRPr lang="ru-RU" sz="1400" b="1" dirty="0"/>
                    </a:p>
                  </a:txBody>
                  <a:tcPr marL="91445" marR="91445" marT="45711" marB="45711"/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792089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5"/>
            <a:ext cx="720080" cy="57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2780929"/>
            <a:ext cx="720081" cy="57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720080" cy="64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Картинки по запросу картинки и рисунки  Развитие транспортной системы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5"/>
            <a:ext cx="648071" cy="63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и рисунки  Совершенствование патриотического воспитания граждан, укрепление национального единства и межнациональных отношен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4365104"/>
            <a:ext cx="792089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43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610</Words>
  <Application>Microsoft Office PowerPoint</Application>
  <PresentationFormat>Экран (4:3)</PresentationFormat>
  <Paragraphs>139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ИСПОЛНЕНИЕ ДОХОДНОЙ ЧАСТИ РАЙОННОГО БЮДЖЕТА ЗА 2016  ГОД</vt:lpstr>
      <vt:lpstr>ИСПОЛНЕНИЕ НАЛОГОВЫХ И НЕНАЛОГОВЫХ ДОХОДОВ ЗА 2016 ГОД</vt:lpstr>
      <vt:lpstr>ИСПОЛНЕНИЕ ПО БЕЗВОЗМЕЗДНЫМ ПОСТУПЛЕНИЯМ ЗА 2016 ГОД</vt:lpstr>
      <vt:lpstr>РАСХОДЫ МУНИЦИПАЛЬНОГО РАЙОНА  ЗА 2016  ГОД</vt:lpstr>
      <vt:lpstr>СТРУКТУРА ДОХОДОВ СЕЛЬСКИХ ПОСЕЛЕНИЙ ЗА  2016  ГОД</vt:lpstr>
      <vt:lpstr>ИСПОЛНЕНИЕ МУНИЦИПАЛЬНЫХ ПРОГРАММ  ЗА 2016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Фин-06</cp:lastModifiedBy>
  <cp:revision>109</cp:revision>
  <dcterms:created xsi:type="dcterms:W3CDTF">2017-02-23T13:11:39Z</dcterms:created>
  <dcterms:modified xsi:type="dcterms:W3CDTF">2017-05-11T21:44:12Z</dcterms:modified>
</cp:coreProperties>
</file>