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drawings/drawing1.xml" ContentType="application/vnd.openxmlformats-officedocument.drawingml.chartshapes+xml"/>
  <Override PartName="/ppt/charts/chart13.xml" ContentType="application/vnd.openxmlformats-officedocument.drawingml.chart+xml"/>
  <Override PartName="/ppt/drawings/drawing2.xml" ContentType="application/vnd.openxmlformats-officedocument.drawingml.chartshapes+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drawings/drawing3.xml" ContentType="application/vnd.openxmlformats-officedocument.drawingml.chartshapes+xml"/>
  <Override PartName="/ppt/charts/chart17.xml" ContentType="application/vnd.openxmlformats-officedocument.drawingml.chart+xml"/>
  <Override PartName="/ppt/charts/chart18.xml" ContentType="application/vnd.openxmlformats-officedocument.drawingml.chart+xml"/>
  <Override PartName="/ppt/drawings/drawing4.xml" ContentType="application/vnd.openxmlformats-officedocument.drawingml.chartshape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3" r:id="rId2"/>
    <p:sldMasterId id="2147483685" r:id="rId3"/>
    <p:sldMasterId id="2147483697" r:id="rId4"/>
    <p:sldMasterId id="2147483709" r:id="rId5"/>
    <p:sldMasterId id="2147483735" r:id="rId6"/>
  </p:sldMasterIdLst>
  <p:notesMasterIdLst>
    <p:notesMasterId r:id="rId50"/>
  </p:notesMasterIdLst>
  <p:sldIdLst>
    <p:sldId id="256" r:id="rId7"/>
    <p:sldId id="304" r:id="rId8"/>
    <p:sldId id="260" r:id="rId9"/>
    <p:sldId id="261" r:id="rId10"/>
    <p:sldId id="262" r:id="rId11"/>
    <p:sldId id="263" r:id="rId12"/>
    <p:sldId id="264" r:id="rId13"/>
    <p:sldId id="265" r:id="rId14"/>
    <p:sldId id="267" r:id="rId15"/>
    <p:sldId id="269" r:id="rId16"/>
    <p:sldId id="268" r:id="rId17"/>
    <p:sldId id="270" r:id="rId18"/>
    <p:sldId id="271" r:id="rId19"/>
    <p:sldId id="272" r:id="rId20"/>
    <p:sldId id="273" r:id="rId21"/>
    <p:sldId id="274" r:id="rId22"/>
    <p:sldId id="275" r:id="rId23"/>
    <p:sldId id="276" r:id="rId24"/>
    <p:sldId id="278" r:id="rId25"/>
    <p:sldId id="305"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Средний стиль 1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6682" autoAdjust="0"/>
  </p:normalViewPr>
  <p:slideViewPr>
    <p:cSldViewPr>
      <p:cViewPr>
        <p:scale>
          <a:sx n="100" d="100"/>
          <a:sy n="100" d="100"/>
        </p:scale>
        <p:origin x="-1944" y="-3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_____Microsoft_Excel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_____Microsoft_Excel11.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Excel12.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_____Microsoft_Excel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_____Microsoft_Excel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_____Microsoft_Excel15.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_____Microsoft_Excel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_____Microsoft_Excel17.xlsx"/></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_____Microsoft_Excel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Microsoft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_____Microsoft_Excel8.xlsx"/></Relationships>
</file>

<file path=ppt/charts/_rels/chart9.xml.rels><?xml version="1.0" encoding="UTF-8" standalone="yes"?>
<Relationships xmlns="http://schemas.openxmlformats.org/package/2006/relationships"><Relationship Id="rId1" Type="http://schemas.openxmlformats.org/officeDocument/2006/relationships/package" Target="../embeddings/_____Microsoft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0437007874015814E-2"/>
          <c:y val="5.5190242955201703E-2"/>
          <c:w val="0.74368079951544552"/>
          <c:h val="0.85253582015099072"/>
        </c:manualLayout>
      </c:layout>
      <c:lineChart>
        <c:grouping val="standard"/>
        <c:varyColors val="0"/>
        <c:ser>
          <c:idx val="0"/>
          <c:order val="0"/>
          <c:tx>
            <c:strRef>
              <c:f>Лист1!$B$1</c:f>
              <c:strCache>
                <c:ptCount val="1"/>
                <c:pt idx="0">
                  <c:v>Рождаемость</c:v>
                </c:pt>
              </c:strCache>
            </c:strRef>
          </c:tx>
          <c:marker>
            <c:symbol val="diamond"/>
            <c:size val="4"/>
            <c:spPr>
              <a:solidFill>
                <a:srgbClr val="FFFF00"/>
              </a:solidFill>
            </c:spPr>
          </c:marker>
          <c:cat>
            <c:strRef>
              <c:f>Лист1!$A$2:$A$5</c:f>
              <c:strCache>
                <c:ptCount val="4"/>
                <c:pt idx="0">
                  <c:v>2020 оценка</c:v>
                </c:pt>
                <c:pt idx="1">
                  <c:v>2021 прогноз</c:v>
                </c:pt>
                <c:pt idx="2">
                  <c:v>2022 прогноз</c:v>
                </c:pt>
                <c:pt idx="3">
                  <c:v>2023 прогноз</c:v>
                </c:pt>
              </c:strCache>
            </c:strRef>
          </c:cat>
          <c:val>
            <c:numRef>
              <c:f>Лист1!$B$2:$B$5</c:f>
              <c:numCache>
                <c:formatCode>General</c:formatCode>
                <c:ptCount val="4"/>
                <c:pt idx="0">
                  <c:v>5.4</c:v>
                </c:pt>
                <c:pt idx="1">
                  <c:v>4.9000000000000004</c:v>
                </c:pt>
                <c:pt idx="2">
                  <c:v>4.9000000000000004</c:v>
                </c:pt>
                <c:pt idx="3">
                  <c:v>4.9000000000000004</c:v>
                </c:pt>
              </c:numCache>
            </c:numRef>
          </c:val>
          <c:smooth val="0"/>
        </c:ser>
        <c:ser>
          <c:idx val="1"/>
          <c:order val="1"/>
          <c:tx>
            <c:strRef>
              <c:f>Лист1!$C$1</c:f>
              <c:strCache>
                <c:ptCount val="1"/>
                <c:pt idx="0">
                  <c:v>Смертность</c:v>
                </c:pt>
              </c:strCache>
            </c:strRef>
          </c:tx>
          <c:spPr>
            <a:ln>
              <a:solidFill>
                <a:schemeClr val="accent6">
                  <a:lumMod val="75000"/>
                </a:schemeClr>
              </a:solidFill>
            </a:ln>
          </c:spPr>
          <c:marker>
            <c:symbol val="circle"/>
            <c:size val="3"/>
            <c:spPr>
              <a:solidFill>
                <a:srgbClr val="FFFF00"/>
              </a:solidFill>
              <a:ln>
                <a:solidFill>
                  <a:schemeClr val="accent6">
                    <a:lumMod val="75000"/>
                  </a:schemeClr>
                </a:solidFill>
              </a:ln>
            </c:spPr>
          </c:marker>
          <c:cat>
            <c:strRef>
              <c:f>Лист1!$A$2:$A$5</c:f>
              <c:strCache>
                <c:ptCount val="4"/>
                <c:pt idx="0">
                  <c:v>2020 оценка</c:v>
                </c:pt>
                <c:pt idx="1">
                  <c:v>2021 прогноз</c:v>
                </c:pt>
                <c:pt idx="2">
                  <c:v>2022 прогноз</c:v>
                </c:pt>
                <c:pt idx="3">
                  <c:v>2023 прогноз</c:v>
                </c:pt>
              </c:strCache>
            </c:strRef>
          </c:cat>
          <c:val>
            <c:numRef>
              <c:f>Лист1!$C$2:$C$5</c:f>
              <c:numCache>
                <c:formatCode>General</c:formatCode>
                <c:ptCount val="4"/>
                <c:pt idx="0">
                  <c:v>15</c:v>
                </c:pt>
                <c:pt idx="1">
                  <c:v>11.1</c:v>
                </c:pt>
                <c:pt idx="2">
                  <c:v>11.1</c:v>
                </c:pt>
                <c:pt idx="3">
                  <c:v>11.1</c:v>
                </c:pt>
              </c:numCache>
            </c:numRef>
          </c:val>
          <c:smooth val="0"/>
        </c:ser>
        <c:ser>
          <c:idx val="2"/>
          <c:order val="2"/>
          <c:tx>
            <c:strRef>
              <c:f>Лист1!$D$1</c:f>
              <c:strCache>
                <c:ptCount val="1"/>
                <c:pt idx="0">
                  <c:v>Естественный прирост (убыль)</c:v>
                </c:pt>
              </c:strCache>
            </c:strRef>
          </c:tx>
          <c:spPr>
            <a:ln>
              <a:solidFill>
                <a:srgbClr val="FF0000"/>
              </a:solidFill>
            </a:ln>
          </c:spPr>
          <c:marker>
            <c:symbol val="triangle"/>
            <c:size val="4"/>
            <c:spPr>
              <a:solidFill>
                <a:srgbClr val="FFFF00"/>
              </a:solidFill>
              <a:ln>
                <a:solidFill>
                  <a:srgbClr val="FF0000"/>
                </a:solidFill>
              </a:ln>
            </c:spPr>
          </c:marker>
          <c:cat>
            <c:strRef>
              <c:f>Лист1!$A$2:$A$5</c:f>
              <c:strCache>
                <c:ptCount val="4"/>
                <c:pt idx="0">
                  <c:v>2020 оценка</c:v>
                </c:pt>
                <c:pt idx="1">
                  <c:v>2021 прогноз</c:v>
                </c:pt>
                <c:pt idx="2">
                  <c:v>2022 прогноз</c:v>
                </c:pt>
                <c:pt idx="3">
                  <c:v>2023 прогноз</c:v>
                </c:pt>
              </c:strCache>
            </c:strRef>
          </c:cat>
          <c:val>
            <c:numRef>
              <c:f>Лист1!$D$2:$D$5</c:f>
              <c:numCache>
                <c:formatCode>General</c:formatCode>
                <c:ptCount val="4"/>
                <c:pt idx="0">
                  <c:v>-9.6</c:v>
                </c:pt>
                <c:pt idx="1">
                  <c:v>-6.1999999999999993</c:v>
                </c:pt>
                <c:pt idx="2">
                  <c:v>-6.1999999999999993</c:v>
                </c:pt>
                <c:pt idx="3">
                  <c:v>-6.1999999999999993</c:v>
                </c:pt>
              </c:numCache>
            </c:numRef>
          </c:val>
          <c:smooth val="0"/>
        </c:ser>
        <c:ser>
          <c:idx val="3"/>
          <c:order val="3"/>
          <c:tx>
            <c:strRef>
              <c:f>Лист1!$E$1</c:f>
              <c:strCache>
                <c:ptCount val="1"/>
                <c:pt idx="0">
                  <c:v>Миграционный прирост</c:v>
                </c:pt>
              </c:strCache>
            </c:strRef>
          </c:tx>
          <c:marker>
            <c:symbol val="x"/>
            <c:size val="4"/>
            <c:spPr>
              <a:solidFill>
                <a:srgbClr val="FFFF00"/>
              </a:solidFill>
            </c:spPr>
          </c:marker>
          <c:cat>
            <c:strRef>
              <c:f>Лист1!$A$2:$A$5</c:f>
              <c:strCache>
                <c:ptCount val="4"/>
                <c:pt idx="0">
                  <c:v>2020 оценка</c:v>
                </c:pt>
                <c:pt idx="1">
                  <c:v>2021 прогноз</c:v>
                </c:pt>
                <c:pt idx="2">
                  <c:v>2022 прогноз</c:v>
                </c:pt>
                <c:pt idx="3">
                  <c:v>2023 прогноз</c:v>
                </c:pt>
              </c:strCache>
            </c:strRef>
          </c:cat>
          <c:val>
            <c:numRef>
              <c:f>Лист1!$E$2:$E$5</c:f>
              <c:numCache>
                <c:formatCode>General</c:formatCode>
                <c:ptCount val="4"/>
                <c:pt idx="0">
                  <c:v>21</c:v>
                </c:pt>
                <c:pt idx="1">
                  <c:v>11</c:v>
                </c:pt>
                <c:pt idx="2">
                  <c:v>16</c:v>
                </c:pt>
                <c:pt idx="3">
                  <c:v>21</c:v>
                </c:pt>
              </c:numCache>
            </c:numRef>
          </c:val>
          <c:smooth val="0"/>
        </c:ser>
        <c:ser>
          <c:idx val="4"/>
          <c:order val="4"/>
          <c:tx>
            <c:strRef>
              <c:f>Лист1!$F$1</c:f>
              <c:strCache>
                <c:ptCount val="1"/>
                <c:pt idx="0">
                  <c:v>Численность населения</c:v>
                </c:pt>
              </c:strCache>
            </c:strRef>
          </c:tx>
          <c:cat>
            <c:strRef>
              <c:f>Лист1!$A$2:$A$5</c:f>
              <c:strCache>
                <c:ptCount val="4"/>
                <c:pt idx="0">
                  <c:v>2020 оценка</c:v>
                </c:pt>
                <c:pt idx="1">
                  <c:v>2021 прогноз</c:v>
                </c:pt>
                <c:pt idx="2">
                  <c:v>2022 прогноз</c:v>
                </c:pt>
                <c:pt idx="3">
                  <c:v>2023 прогноз</c:v>
                </c:pt>
              </c:strCache>
            </c:strRef>
          </c:cat>
          <c:val>
            <c:numRef>
              <c:f>Лист1!$F$2:$F$5</c:f>
              <c:numCache>
                <c:formatCode>General</c:formatCode>
                <c:ptCount val="4"/>
                <c:pt idx="0">
                  <c:v>2.4430000000000001</c:v>
                </c:pt>
                <c:pt idx="1">
                  <c:v>2.4380000000000002</c:v>
                </c:pt>
                <c:pt idx="2">
                  <c:v>2.4430000000000001</c:v>
                </c:pt>
                <c:pt idx="3">
                  <c:v>2.4500000000000002</c:v>
                </c:pt>
              </c:numCache>
            </c:numRef>
          </c:val>
          <c:smooth val="0"/>
        </c:ser>
        <c:dLbls>
          <c:showLegendKey val="0"/>
          <c:showVal val="0"/>
          <c:showCatName val="0"/>
          <c:showSerName val="0"/>
          <c:showPercent val="0"/>
          <c:showBubbleSize val="0"/>
        </c:dLbls>
        <c:marker val="1"/>
        <c:smooth val="0"/>
        <c:axId val="169756928"/>
        <c:axId val="169758720"/>
      </c:lineChart>
      <c:catAx>
        <c:axId val="169756928"/>
        <c:scaling>
          <c:orientation val="minMax"/>
        </c:scaling>
        <c:delete val="0"/>
        <c:axPos val="b"/>
        <c:numFmt formatCode="General" sourceLinked="1"/>
        <c:majorTickMark val="out"/>
        <c:minorTickMark val="none"/>
        <c:tickLblPos val="low"/>
        <c:txPr>
          <a:bodyPr anchor="b" anchorCtr="0"/>
          <a:lstStyle/>
          <a:p>
            <a:pPr>
              <a:defRPr sz="800"/>
            </a:pPr>
            <a:endParaRPr lang="ru-RU"/>
          </a:p>
        </c:txPr>
        <c:crossAx val="169758720"/>
        <c:crosses val="autoZero"/>
        <c:auto val="1"/>
        <c:lblAlgn val="ctr"/>
        <c:lblOffset val="100"/>
        <c:noMultiLvlLbl val="0"/>
      </c:catAx>
      <c:valAx>
        <c:axId val="169758720"/>
        <c:scaling>
          <c:orientation val="minMax"/>
        </c:scaling>
        <c:delete val="0"/>
        <c:axPos val="l"/>
        <c:majorGridlines>
          <c:spPr>
            <a:effectLst>
              <a:softEdge rad="0"/>
            </a:effectLst>
          </c:spPr>
        </c:majorGridlines>
        <c:numFmt formatCode="General" sourceLinked="1"/>
        <c:majorTickMark val="out"/>
        <c:minorTickMark val="none"/>
        <c:tickLblPos val="nextTo"/>
        <c:txPr>
          <a:bodyPr/>
          <a:lstStyle/>
          <a:p>
            <a:pPr>
              <a:defRPr sz="800"/>
            </a:pPr>
            <a:endParaRPr lang="ru-RU"/>
          </a:p>
        </c:txPr>
        <c:crossAx val="169756928"/>
        <c:crosses val="autoZero"/>
        <c:crossBetween val="between"/>
      </c:valAx>
      <c:spPr>
        <a:noFill/>
        <a:ln w="25385">
          <a:noFill/>
        </a:ln>
      </c:spPr>
    </c:plotArea>
    <c:legend>
      <c:legendPos val="r"/>
      <c:layout>
        <c:manualLayout>
          <c:xMode val="edge"/>
          <c:yMode val="edge"/>
          <c:x val="0.81399616092764471"/>
          <c:y val="0.25860954715752876"/>
          <c:w val="0.18600384017352725"/>
          <c:h val="0.52244926250415924"/>
        </c:manualLayout>
      </c:layout>
      <c:overlay val="0"/>
      <c:txPr>
        <a:bodyPr/>
        <a:lstStyle/>
        <a:p>
          <a:pPr>
            <a:defRPr sz="900"/>
          </a:pPr>
          <a:endParaRPr lang="ru-RU"/>
        </a:p>
      </c:txPr>
    </c:legend>
    <c:plotVisOnly val="1"/>
    <c:dispBlanksAs val="gap"/>
    <c:showDLblsOverMax val="0"/>
  </c:chart>
  <c:txPr>
    <a:bodyPr/>
    <a:lstStyle/>
    <a:p>
      <a:pPr>
        <a:defRPr sz="1799"/>
      </a:pPr>
      <a:endParaRPr lang="ru-RU"/>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0" b="0" i="0" u="none" strike="noStrike" kern="1200" spc="0" baseline="0">
                <a:solidFill>
                  <a:srgbClr val="FF0000"/>
                </a:solidFill>
                <a:latin typeface="+mn-lt"/>
                <a:ea typeface="+mn-ea"/>
                <a:cs typeface="+mn-cs"/>
              </a:defRPr>
            </a:pPr>
            <a:r>
              <a:rPr lang="ru-RU" sz="900" u="sng" dirty="0" smtClean="0">
                <a:solidFill>
                  <a:schemeClr val="tx1"/>
                </a:solidFill>
              </a:rPr>
              <a:t>2024 </a:t>
            </a:r>
            <a:r>
              <a:rPr lang="ru-RU" sz="900" u="sng" dirty="0">
                <a:solidFill>
                  <a:schemeClr val="tx1"/>
                </a:solidFill>
              </a:rPr>
              <a:t>год</a:t>
            </a:r>
          </a:p>
        </c:rich>
      </c:tx>
      <c:layout>
        <c:manualLayout>
          <c:xMode val="edge"/>
          <c:yMode val="edge"/>
          <c:x val="0.42005435868739754"/>
          <c:y val="2.3493148765656988E-2"/>
        </c:manualLayout>
      </c:layout>
      <c:overlay val="0"/>
      <c:spPr>
        <a:noFill/>
        <a:ln w="25374">
          <a:noFill/>
        </a:ln>
      </c:spPr>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3.1585593043310795E-2"/>
          <c:y val="0.1540014019986633"/>
          <c:w val="0.96841440695668923"/>
          <c:h val="0.73484357933519229"/>
        </c:manualLayout>
      </c:layout>
      <c:pie3DChart>
        <c:varyColors val="1"/>
        <c:ser>
          <c:idx val="0"/>
          <c:order val="0"/>
          <c:tx>
            <c:strRef>
              <c:f>Лист1!$B$1</c:f>
              <c:strCache>
                <c:ptCount val="1"/>
                <c:pt idx="0">
                  <c:v>2024 год</c:v>
                </c:pt>
              </c:strCache>
            </c:strRef>
          </c:tx>
          <c:spPr>
            <a:scene3d>
              <a:camera prst="orthographicFront"/>
              <a:lightRig rig="threePt" dir="t"/>
            </a:scene3d>
            <a:sp3d prstMaterial="metal">
              <a:bevelT w="165100" prst="coolSlant"/>
              <a:contourClr>
                <a:srgbClr val="000000"/>
              </a:contourClr>
            </a:sp3d>
          </c:spPr>
          <c:dPt>
            <c:idx val="0"/>
            <c:bubble3D val="0"/>
            <c:explosion val="6"/>
            <c:spPr>
              <a:solidFill>
                <a:schemeClr val="accent5">
                  <a:lumMod val="60000"/>
                  <a:lumOff val="40000"/>
                </a:schemeClr>
              </a:solidFill>
              <a:ln w="25374">
                <a:solidFill>
                  <a:schemeClr val="lt1"/>
                </a:solidFill>
              </a:ln>
              <a:effectLst/>
              <a:scene3d>
                <a:camera prst="orthographicFront"/>
                <a:lightRig rig="threePt" dir="t"/>
              </a:scene3d>
              <a:sp3d contourW="25400" prstMaterial="metal">
                <a:bevelT w="165100" prst="coolSlant"/>
                <a:contourClr>
                  <a:schemeClr val="lt1"/>
                </a:contourClr>
              </a:sp3d>
            </c:spPr>
          </c:dPt>
          <c:dPt>
            <c:idx val="1"/>
            <c:bubble3D val="0"/>
            <c:spPr>
              <a:solidFill>
                <a:srgbClr val="FFCC00"/>
              </a:solidFill>
              <a:ln w="25374">
                <a:solidFill>
                  <a:schemeClr val="lt1"/>
                </a:solidFill>
              </a:ln>
              <a:effectLst/>
              <a:scene3d>
                <a:camera prst="orthographicFront"/>
                <a:lightRig rig="threePt" dir="t"/>
              </a:scene3d>
              <a:sp3d contourW="25400" prstMaterial="metal">
                <a:bevelT w="165100" prst="coolSlant"/>
                <a:contourClr>
                  <a:schemeClr val="lt1"/>
                </a:contourClr>
              </a:sp3d>
            </c:spPr>
          </c:dPt>
          <c:dPt>
            <c:idx val="2"/>
            <c:bubble3D val="0"/>
            <c:explosion val="5"/>
            <c:spPr>
              <a:solidFill>
                <a:srgbClr val="C80883"/>
              </a:solidFill>
              <a:ln w="25374">
                <a:solidFill>
                  <a:schemeClr val="lt1"/>
                </a:solidFill>
              </a:ln>
              <a:effectLst/>
              <a:scene3d>
                <a:camera prst="orthographicFront"/>
                <a:lightRig rig="threePt" dir="t"/>
              </a:scene3d>
              <a:sp3d contourW="25400" prstMaterial="metal">
                <a:bevelT w="165100" prst="coolSlant"/>
                <a:contourClr>
                  <a:schemeClr val="lt1"/>
                </a:contourClr>
              </a:sp3d>
            </c:spPr>
          </c:dPt>
          <c:dLbls>
            <c:dLbl>
              <c:idx val="0"/>
              <c:layout>
                <c:manualLayout>
                  <c:x val="-1.8508457344855421E-2"/>
                  <c:y val="-0.18739190088317675"/>
                </c:manualLayout>
              </c:layout>
              <c:dLblPos val="bestFit"/>
              <c:showLegendKey val="0"/>
              <c:showVal val="1"/>
              <c:showCatName val="0"/>
              <c:showSerName val="0"/>
              <c:showPercent val="0"/>
              <c:showBubbleSize val="0"/>
            </c:dLbl>
            <c:dLbl>
              <c:idx val="1"/>
              <c:layout>
                <c:manualLayout>
                  <c:x val="3.9848913483244791E-2"/>
                  <c:y val="-8.2815734989648056E-3"/>
                </c:manualLayout>
              </c:layout>
              <c:spPr>
                <a:noFill/>
                <a:ln w="25374">
                  <a:noFill/>
                </a:ln>
              </c:spPr>
              <c:txPr>
                <a:bodyPr rot="0" spcFirstLastPara="1" vertOverflow="ellipsis" vert="horz" wrap="square" lIns="38100" tIns="19050" rIns="38100" bIns="19050" anchor="ctr" anchorCtr="1">
                  <a:noAutofit/>
                </a:bodyPr>
                <a:lstStyle/>
                <a:p>
                  <a:pPr>
                    <a:defRPr sz="998" b="0" i="0" u="none" strike="noStrike" kern="1200" baseline="0">
                      <a:solidFill>
                        <a:srgbClr val="00B050"/>
                      </a:solidFill>
                      <a:latin typeface="+mn-lt"/>
                      <a:ea typeface="+mn-ea"/>
                      <a:cs typeface="+mn-cs"/>
                    </a:defRPr>
                  </a:pPr>
                  <a:endParaRPr lang="ru-RU"/>
                </a:p>
              </c:txPr>
              <c:dLblPos val="bestFit"/>
              <c:showLegendKey val="0"/>
              <c:showVal val="1"/>
              <c:showCatName val="0"/>
              <c:showSerName val="0"/>
              <c:showPercent val="0"/>
              <c:showBubbleSize val="0"/>
            </c:dLbl>
            <c:dLbl>
              <c:idx val="2"/>
              <c:layout>
                <c:manualLayout>
                  <c:x val="3.7818736649048376E-2"/>
                  <c:y val="-0.27918475873078247"/>
                </c:manualLayout>
              </c:layout>
              <c:dLblPos val="bestFit"/>
              <c:showLegendKey val="0"/>
              <c:showVal val="1"/>
              <c:showCatName val="0"/>
              <c:showSerName val="0"/>
              <c:showPercent val="0"/>
              <c:showBubbleSize val="0"/>
            </c:dLbl>
            <c:spPr>
              <a:noFill/>
              <a:ln w="25374">
                <a:noFill/>
              </a:ln>
            </c:spPr>
            <c:txPr>
              <a:bodyPr rot="0" spcFirstLastPara="1" vertOverflow="ellipsis" vert="horz" wrap="square" lIns="38100" tIns="19050" rIns="38100" bIns="19050" anchor="ctr" anchorCtr="1">
                <a:spAutoFit/>
              </a:bodyPr>
              <a:lstStyle/>
              <a:p>
                <a:pPr>
                  <a:defRPr sz="998" b="0" i="0" u="none" strike="noStrike" kern="1200" baseline="0">
                    <a:solidFill>
                      <a:srgbClr val="00B050"/>
                    </a:solidFill>
                    <a:latin typeface="+mn-lt"/>
                    <a:ea typeface="+mn-ea"/>
                    <a:cs typeface="+mn-cs"/>
                  </a:defRPr>
                </a:pPr>
                <a:endParaRPr lang="ru-RU"/>
              </a:p>
            </c:txPr>
            <c:showLegendKey val="0"/>
            <c:showVal val="1"/>
            <c:showCatName val="0"/>
            <c:showSerName val="0"/>
            <c:showPercent val="0"/>
            <c:showBubbleSize val="0"/>
            <c:showLeaderLines val="0"/>
          </c:dLbls>
          <c:cat>
            <c:strRef>
              <c:f>Лист1!$A$2:$A$4</c:f>
              <c:strCache>
                <c:ptCount val="3"/>
                <c:pt idx="0">
                  <c:v>налоговые доходы </c:v>
                </c:pt>
                <c:pt idx="1">
                  <c:v>неналоговые доходы</c:v>
                </c:pt>
                <c:pt idx="2">
                  <c:v>безвозмездные поступления</c:v>
                </c:pt>
              </c:strCache>
            </c:strRef>
          </c:cat>
          <c:val>
            <c:numRef>
              <c:f>Лист1!$B$2:$B$4</c:f>
              <c:numCache>
                <c:formatCode>0.0%</c:formatCode>
                <c:ptCount val="3"/>
                <c:pt idx="0">
                  <c:v>0.75970000000000004</c:v>
                </c:pt>
                <c:pt idx="1">
                  <c:v>1.5900000000000001E-2</c:v>
                </c:pt>
                <c:pt idx="2">
                  <c:v>0.22439999999999999</c:v>
                </c:pt>
              </c:numCache>
            </c:numRef>
          </c:val>
        </c:ser>
        <c:ser>
          <c:idx val="1"/>
          <c:order val="1"/>
          <c:tx>
            <c:strRef>
              <c:f>Лист1!$C$1</c:f>
              <c:strCache>
                <c:ptCount val="1"/>
                <c:pt idx="0">
                  <c:v>Столбец1</c:v>
                </c:pt>
              </c:strCache>
            </c:strRef>
          </c:tx>
          <c:dPt>
            <c:idx val="0"/>
            <c:bubble3D val="0"/>
            <c:spPr>
              <a:solidFill>
                <a:schemeClr val="accent1"/>
              </a:solidFill>
              <a:ln w="25374">
                <a:solidFill>
                  <a:schemeClr val="lt1"/>
                </a:solidFill>
              </a:ln>
              <a:effectLst/>
              <a:sp3d contourW="25400">
                <a:contourClr>
                  <a:schemeClr val="lt1"/>
                </a:contourClr>
              </a:sp3d>
            </c:spPr>
          </c:dPt>
          <c:dPt>
            <c:idx val="1"/>
            <c:bubble3D val="0"/>
            <c:spPr>
              <a:solidFill>
                <a:schemeClr val="accent2"/>
              </a:solidFill>
              <a:ln w="25374">
                <a:solidFill>
                  <a:schemeClr val="lt1"/>
                </a:solidFill>
              </a:ln>
              <a:effectLst/>
              <a:sp3d contourW="25400">
                <a:contourClr>
                  <a:schemeClr val="lt1"/>
                </a:contourClr>
              </a:sp3d>
            </c:spPr>
          </c:dPt>
          <c:dPt>
            <c:idx val="2"/>
            <c:bubble3D val="0"/>
            <c:spPr>
              <a:solidFill>
                <a:schemeClr val="accent3"/>
              </a:solidFill>
              <a:ln w="25374">
                <a:solidFill>
                  <a:schemeClr val="lt1"/>
                </a:solidFill>
              </a:ln>
              <a:effectLst/>
              <a:sp3d contourW="25400">
                <a:contourClr>
                  <a:schemeClr val="lt1"/>
                </a:contourClr>
              </a:sp3d>
            </c:spPr>
          </c:dPt>
          <c:cat>
            <c:strRef>
              <c:f>Лист1!$A$2:$A$4</c:f>
              <c:strCache>
                <c:ptCount val="3"/>
                <c:pt idx="0">
                  <c:v>налоговые доходы </c:v>
                </c:pt>
                <c:pt idx="1">
                  <c:v>неналоговые доходы</c:v>
                </c:pt>
                <c:pt idx="2">
                  <c:v>безвозмездные поступления</c:v>
                </c:pt>
              </c:strCache>
            </c:strRef>
          </c:cat>
          <c:val>
            <c:numRef>
              <c:f>Лист1!$C$2:$C$4</c:f>
              <c:numCache>
                <c:formatCode>#,##0</c:formatCode>
                <c:ptCount val="3"/>
                <c:pt idx="0">
                  <c:v>662083</c:v>
                </c:pt>
                <c:pt idx="1">
                  <c:v>13875.499</c:v>
                </c:pt>
                <c:pt idx="2">
                  <c:v>195541.76853999999</c:v>
                </c:pt>
              </c:numCache>
            </c:numRef>
          </c:val>
        </c:ser>
        <c:dLbls>
          <c:showLegendKey val="0"/>
          <c:showVal val="0"/>
          <c:showCatName val="0"/>
          <c:showSerName val="0"/>
          <c:showPercent val="0"/>
          <c:showBubbleSize val="0"/>
          <c:showLeaderLines val="0"/>
        </c:dLbls>
      </c:pie3DChart>
      <c:spPr>
        <a:noFill/>
        <a:ln w="25387">
          <a:noFill/>
        </a:ln>
      </c:spPr>
    </c:plotArea>
    <c:plotVisOnly val="1"/>
    <c:dispBlanksAs val="zero"/>
    <c:showDLblsOverMax val="0"/>
  </c:chart>
  <c:spPr>
    <a:noFill/>
    <a:ln>
      <a:noFill/>
    </a:ln>
  </c:spPr>
  <c:txPr>
    <a:bodyPr/>
    <a:lstStyle/>
    <a:p>
      <a:pPr>
        <a:defRPr/>
      </a:pPr>
      <a:endParaRPr lang="ru-RU"/>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0" b="0" i="0" u="none" strike="noStrike" kern="1200" spc="0" baseline="0">
                <a:solidFill>
                  <a:srgbClr val="FF0000"/>
                </a:solidFill>
                <a:latin typeface="+mn-lt"/>
                <a:ea typeface="+mn-ea"/>
                <a:cs typeface="+mn-cs"/>
              </a:defRPr>
            </a:pPr>
            <a:r>
              <a:rPr lang="ru-RU" sz="900" u="sng" dirty="0" smtClean="0">
                <a:solidFill>
                  <a:schemeClr val="tx1"/>
                </a:solidFill>
              </a:rPr>
              <a:t>2023 год</a:t>
            </a:r>
            <a:endParaRPr lang="ru-RU" sz="900" u="sng" dirty="0">
              <a:solidFill>
                <a:schemeClr val="tx1"/>
              </a:solidFill>
            </a:endParaRPr>
          </a:p>
        </c:rich>
      </c:tx>
      <c:layout>
        <c:manualLayout>
          <c:xMode val="edge"/>
          <c:yMode val="edge"/>
          <c:x val="0.42005435868739754"/>
          <c:y val="2.3493148765656988E-2"/>
        </c:manualLayout>
      </c:layout>
      <c:overlay val="0"/>
      <c:spPr>
        <a:noFill/>
        <a:ln w="25374">
          <a:noFill/>
        </a:ln>
      </c:spPr>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3.1585593043310795E-2"/>
          <c:y val="0.1540014019986633"/>
          <c:w val="0.96841440695668923"/>
          <c:h val="0.73484357933519229"/>
        </c:manualLayout>
      </c:layout>
      <c:pie3DChart>
        <c:varyColors val="1"/>
        <c:ser>
          <c:idx val="0"/>
          <c:order val="0"/>
          <c:tx>
            <c:strRef>
              <c:f>Лист1!$B$1</c:f>
              <c:strCache>
                <c:ptCount val="1"/>
                <c:pt idx="0">
                  <c:v>2023 год</c:v>
                </c:pt>
              </c:strCache>
            </c:strRef>
          </c:tx>
          <c:spPr>
            <a:scene3d>
              <a:camera prst="orthographicFront"/>
              <a:lightRig rig="threePt" dir="t"/>
            </a:scene3d>
            <a:sp3d prstMaterial="metal">
              <a:bevelT w="165100" prst="coolSlant"/>
              <a:contourClr>
                <a:srgbClr val="000000"/>
              </a:contourClr>
            </a:sp3d>
          </c:spPr>
          <c:dPt>
            <c:idx val="0"/>
            <c:bubble3D val="0"/>
            <c:explosion val="6"/>
            <c:spPr>
              <a:solidFill>
                <a:schemeClr val="accent5">
                  <a:lumMod val="60000"/>
                  <a:lumOff val="40000"/>
                </a:schemeClr>
              </a:solidFill>
              <a:ln w="25374">
                <a:solidFill>
                  <a:schemeClr val="lt1"/>
                </a:solidFill>
              </a:ln>
              <a:effectLst/>
              <a:scene3d>
                <a:camera prst="orthographicFront"/>
                <a:lightRig rig="threePt" dir="t"/>
              </a:scene3d>
              <a:sp3d contourW="25400" prstMaterial="metal">
                <a:bevelT w="165100" prst="coolSlant"/>
                <a:contourClr>
                  <a:schemeClr val="lt1"/>
                </a:contourClr>
              </a:sp3d>
            </c:spPr>
          </c:dPt>
          <c:dPt>
            <c:idx val="1"/>
            <c:bubble3D val="0"/>
            <c:spPr>
              <a:solidFill>
                <a:srgbClr val="FFCC00"/>
              </a:solidFill>
              <a:ln w="25374">
                <a:solidFill>
                  <a:schemeClr val="lt1"/>
                </a:solidFill>
              </a:ln>
              <a:effectLst/>
              <a:scene3d>
                <a:camera prst="orthographicFront"/>
                <a:lightRig rig="threePt" dir="t"/>
              </a:scene3d>
              <a:sp3d contourW="25400" prstMaterial="metal">
                <a:bevelT w="165100" prst="coolSlant"/>
                <a:contourClr>
                  <a:schemeClr val="lt1"/>
                </a:contourClr>
              </a:sp3d>
            </c:spPr>
          </c:dPt>
          <c:dPt>
            <c:idx val="2"/>
            <c:bubble3D val="0"/>
            <c:explosion val="5"/>
            <c:spPr>
              <a:solidFill>
                <a:srgbClr val="C80883"/>
              </a:solidFill>
              <a:ln w="25374">
                <a:solidFill>
                  <a:schemeClr val="lt1"/>
                </a:solidFill>
              </a:ln>
              <a:effectLst/>
              <a:scene3d>
                <a:camera prst="orthographicFront"/>
                <a:lightRig rig="threePt" dir="t"/>
              </a:scene3d>
              <a:sp3d contourW="25400" prstMaterial="metal">
                <a:bevelT w="165100" prst="coolSlant"/>
                <a:contourClr>
                  <a:schemeClr val="lt1"/>
                </a:contourClr>
              </a:sp3d>
            </c:spPr>
          </c:dPt>
          <c:dLbls>
            <c:dLbl>
              <c:idx val="0"/>
              <c:layout>
                <c:manualLayout>
                  <c:x val="-1.8508457344855421E-2"/>
                  <c:y val="-0.18739190088317675"/>
                </c:manualLayout>
              </c:layout>
              <c:dLblPos val="bestFit"/>
              <c:showLegendKey val="0"/>
              <c:showVal val="1"/>
              <c:showCatName val="0"/>
              <c:showSerName val="0"/>
              <c:showPercent val="0"/>
              <c:showBubbleSize val="0"/>
            </c:dLbl>
            <c:dLbl>
              <c:idx val="1"/>
              <c:layout>
                <c:manualLayout>
                  <c:x val="3.9848913483244791E-2"/>
                  <c:y val="-8.2815734989648056E-3"/>
                </c:manualLayout>
              </c:layout>
              <c:spPr>
                <a:noFill/>
                <a:ln w="25374">
                  <a:noFill/>
                </a:ln>
              </c:spPr>
              <c:txPr>
                <a:bodyPr rot="0" spcFirstLastPara="1" vertOverflow="ellipsis" vert="horz" wrap="square" lIns="38100" tIns="19050" rIns="38100" bIns="19050" anchor="ctr" anchorCtr="1">
                  <a:noAutofit/>
                </a:bodyPr>
                <a:lstStyle/>
                <a:p>
                  <a:pPr>
                    <a:defRPr sz="998" b="0" i="0" u="none" strike="noStrike" kern="1200" baseline="0">
                      <a:solidFill>
                        <a:srgbClr val="00B050"/>
                      </a:solidFill>
                      <a:latin typeface="+mn-lt"/>
                      <a:ea typeface="+mn-ea"/>
                      <a:cs typeface="+mn-cs"/>
                    </a:defRPr>
                  </a:pPr>
                  <a:endParaRPr lang="ru-RU"/>
                </a:p>
              </c:txPr>
              <c:dLblPos val="bestFit"/>
              <c:showLegendKey val="0"/>
              <c:showVal val="1"/>
              <c:showCatName val="0"/>
              <c:showSerName val="0"/>
              <c:showPercent val="0"/>
              <c:showBubbleSize val="0"/>
            </c:dLbl>
            <c:dLbl>
              <c:idx val="2"/>
              <c:layout>
                <c:manualLayout>
                  <c:x val="3.7818736649048376E-2"/>
                  <c:y val="-0.27918475873078247"/>
                </c:manualLayout>
              </c:layout>
              <c:dLblPos val="bestFit"/>
              <c:showLegendKey val="0"/>
              <c:showVal val="1"/>
              <c:showCatName val="0"/>
              <c:showSerName val="0"/>
              <c:showPercent val="0"/>
              <c:showBubbleSize val="0"/>
            </c:dLbl>
            <c:spPr>
              <a:noFill/>
              <a:ln w="25374">
                <a:noFill/>
              </a:ln>
            </c:spPr>
            <c:txPr>
              <a:bodyPr rot="0" spcFirstLastPara="1" vertOverflow="ellipsis" vert="horz" wrap="square" lIns="38100" tIns="19050" rIns="38100" bIns="19050" anchor="ctr" anchorCtr="1">
                <a:spAutoFit/>
              </a:bodyPr>
              <a:lstStyle/>
              <a:p>
                <a:pPr>
                  <a:defRPr sz="998" b="0" i="0" u="none" strike="noStrike" kern="1200" baseline="0">
                    <a:solidFill>
                      <a:srgbClr val="00B050"/>
                    </a:solidFill>
                    <a:latin typeface="+mn-lt"/>
                    <a:ea typeface="+mn-ea"/>
                    <a:cs typeface="+mn-cs"/>
                  </a:defRPr>
                </a:pPr>
                <a:endParaRPr lang="ru-RU"/>
              </a:p>
            </c:txPr>
            <c:showLegendKey val="0"/>
            <c:showVal val="1"/>
            <c:showCatName val="0"/>
            <c:showSerName val="0"/>
            <c:showPercent val="0"/>
            <c:showBubbleSize val="0"/>
            <c:showLeaderLines val="0"/>
          </c:dLbls>
          <c:cat>
            <c:strRef>
              <c:f>Лист1!$A$2:$A$4</c:f>
              <c:strCache>
                <c:ptCount val="3"/>
                <c:pt idx="0">
                  <c:v>налоговые доходы </c:v>
                </c:pt>
                <c:pt idx="1">
                  <c:v>неналоговые доходы</c:v>
                </c:pt>
                <c:pt idx="2">
                  <c:v>безвозмездные поступления</c:v>
                </c:pt>
              </c:strCache>
            </c:strRef>
          </c:cat>
          <c:val>
            <c:numRef>
              <c:f>Лист1!$B$2:$B$4</c:f>
              <c:numCache>
                <c:formatCode>0.0%</c:formatCode>
                <c:ptCount val="3"/>
                <c:pt idx="0">
                  <c:v>0.51670000000000005</c:v>
                </c:pt>
                <c:pt idx="1">
                  <c:v>1.18E-2</c:v>
                </c:pt>
                <c:pt idx="2">
                  <c:v>0.47139999999999999</c:v>
                </c:pt>
              </c:numCache>
            </c:numRef>
          </c:val>
        </c:ser>
        <c:ser>
          <c:idx val="1"/>
          <c:order val="1"/>
          <c:tx>
            <c:strRef>
              <c:f>Лист1!$C$1</c:f>
              <c:strCache>
                <c:ptCount val="1"/>
                <c:pt idx="0">
                  <c:v>Столбец1</c:v>
                </c:pt>
              </c:strCache>
            </c:strRef>
          </c:tx>
          <c:dPt>
            <c:idx val="0"/>
            <c:bubble3D val="0"/>
            <c:spPr>
              <a:solidFill>
                <a:schemeClr val="accent1"/>
              </a:solidFill>
              <a:ln w="25374">
                <a:solidFill>
                  <a:schemeClr val="lt1"/>
                </a:solidFill>
              </a:ln>
              <a:effectLst/>
              <a:sp3d contourW="25400">
                <a:contourClr>
                  <a:schemeClr val="lt1"/>
                </a:contourClr>
              </a:sp3d>
            </c:spPr>
          </c:dPt>
          <c:dPt>
            <c:idx val="1"/>
            <c:bubble3D val="0"/>
            <c:spPr>
              <a:solidFill>
                <a:schemeClr val="accent2"/>
              </a:solidFill>
              <a:ln w="25374">
                <a:solidFill>
                  <a:schemeClr val="lt1"/>
                </a:solidFill>
              </a:ln>
              <a:effectLst/>
              <a:sp3d contourW="25400">
                <a:contourClr>
                  <a:schemeClr val="lt1"/>
                </a:contourClr>
              </a:sp3d>
            </c:spPr>
          </c:dPt>
          <c:dPt>
            <c:idx val="2"/>
            <c:bubble3D val="0"/>
            <c:spPr>
              <a:solidFill>
                <a:schemeClr val="accent3"/>
              </a:solidFill>
              <a:ln w="25374">
                <a:solidFill>
                  <a:schemeClr val="lt1"/>
                </a:solidFill>
              </a:ln>
              <a:effectLst/>
              <a:sp3d contourW="25400">
                <a:contourClr>
                  <a:schemeClr val="lt1"/>
                </a:contourClr>
              </a:sp3d>
            </c:spPr>
          </c:dPt>
          <c:cat>
            <c:strRef>
              <c:f>Лист1!$A$2:$A$4</c:f>
              <c:strCache>
                <c:ptCount val="3"/>
                <c:pt idx="0">
                  <c:v>налоговые доходы </c:v>
                </c:pt>
                <c:pt idx="1">
                  <c:v>неналоговые доходы</c:v>
                </c:pt>
                <c:pt idx="2">
                  <c:v>безвозмездные поступления</c:v>
                </c:pt>
              </c:strCache>
            </c:strRef>
          </c:cat>
          <c:val>
            <c:numRef>
              <c:f>Лист1!$C$2:$C$4</c:f>
              <c:numCache>
                <c:formatCode>#,##0</c:formatCode>
                <c:ptCount val="3"/>
                <c:pt idx="0">
                  <c:v>610887</c:v>
                </c:pt>
                <c:pt idx="1">
                  <c:v>13993.708000000001</c:v>
                </c:pt>
                <c:pt idx="2">
                  <c:v>557332.07999999996</c:v>
                </c:pt>
              </c:numCache>
            </c:numRef>
          </c:val>
        </c:ser>
        <c:dLbls>
          <c:showLegendKey val="0"/>
          <c:showVal val="0"/>
          <c:showCatName val="0"/>
          <c:showSerName val="0"/>
          <c:showPercent val="0"/>
          <c:showBubbleSize val="0"/>
          <c:showLeaderLines val="0"/>
        </c:dLbls>
      </c:pie3DChart>
      <c:spPr>
        <a:noFill/>
        <a:ln w="25387">
          <a:noFill/>
        </a:ln>
      </c:spPr>
    </c:plotArea>
    <c:plotVisOnly val="1"/>
    <c:dispBlanksAs val="zero"/>
    <c:showDLblsOverMax val="0"/>
  </c:chart>
  <c:spPr>
    <a:noFill/>
    <a:ln>
      <a:noFill/>
    </a:ln>
  </c:spPr>
  <c:txPr>
    <a:bodyPr/>
    <a:lstStyle/>
    <a:p>
      <a:pPr>
        <a:defRPr/>
      </a:pPr>
      <a:endParaRPr lang="ru-RU"/>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spPr>
        <a:noFill/>
        <a:ln w="9525">
          <a:noFill/>
        </a:ln>
      </c:spPr>
    </c:floor>
    <c:sideWall>
      <c:thickness val="0"/>
      <c:spPr>
        <a:noFill/>
        <a:ln w="25400">
          <a:noFill/>
        </a:ln>
      </c:spPr>
    </c:sideWall>
    <c:backWall>
      <c:thickness val="0"/>
      <c:spPr>
        <a:noFill/>
        <a:ln w="25400">
          <a:noFill/>
        </a:ln>
      </c:spPr>
    </c:backWall>
    <c:plotArea>
      <c:layout>
        <c:manualLayout>
          <c:layoutTarget val="inner"/>
          <c:xMode val="edge"/>
          <c:yMode val="edge"/>
          <c:x val="6.3696951342620683E-2"/>
          <c:y val="2.5633034601880194E-2"/>
          <c:w val="0.70411334682736115"/>
          <c:h val="0.8417742666213619"/>
        </c:manualLayout>
      </c:layout>
      <c:bar3DChart>
        <c:barDir val="col"/>
        <c:grouping val="stacked"/>
        <c:varyColors val="0"/>
        <c:ser>
          <c:idx val="0"/>
          <c:order val="0"/>
          <c:tx>
            <c:strRef>
              <c:f>Лист1!$B$1</c:f>
              <c:strCache>
                <c:ptCount val="1"/>
                <c:pt idx="0">
                  <c:v>Налог на имущество организаций</c:v>
                </c:pt>
              </c:strCache>
            </c:strRef>
          </c:tx>
          <c:spPr>
            <a:solidFill>
              <a:srgbClr val="00B0F0">
                <a:alpha val="70000"/>
              </a:srgbClr>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1.4907984712969789E-3"/>
                  <c:y val="-1.0458392980280043E-2"/>
                </c:manualLayout>
              </c:layout>
              <c:showLegendKey val="0"/>
              <c:showVal val="1"/>
              <c:showCatName val="0"/>
              <c:showSerName val="0"/>
              <c:showPercent val="0"/>
              <c:showBubbleSize val="0"/>
            </c:dLbl>
            <c:dLbl>
              <c:idx val="1"/>
              <c:layout>
                <c:manualLayout>
                  <c:x val="3.8938103463485576E-3"/>
                  <c:y val="-1.1655579768322061E-2"/>
                </c:manualLayout>
              </c:layout>
              <c:showLegendKey val="0"/>
              <c:showVal val="1"/>
              <c:showCatName val="0"/>
              <c:showSerName val="0"/>
              <c:showPercent val="0"/>
              <c:showBubbleSize val="0"/>
            </c:dLbl>
            <c:dLbl>
              <c:idx val="2"/>
              <c:layout>
                <c:manualLayout>
                  <c:x val="-5.1233747570494773E-4"/>
                  <c:y val="-9.549529267004515E-3"/>
                </c:manualLayout>
              </c:layout>
              <c:showLegendKey val="0"/>
              <c:showVal val="1"/>
              <c:showCatName val="0"/>
              <c:showSerName val="0"/>
              <c:showPercent val="0"/>
              <c:showBubbleSize val="0"/>
            </c:dLbl>
            <c:dLbl>
              <c:idx val="3"/>
              <c:layout>
                <c:manualLayout>
                  <c:x val="1.4550566433984334E-3"/>
                  <c:y val="-9.7663468032776479E-3"/>
                </c:manualLayout>
              </c:layout>
              <c:showLegendKey val="0"/>
              <c:showVal val="1"/>
              <c:showCatName val="0"/>
              <c:showSerName val="0"/>
              <c:showPercent val="0"/>
              <c:showBubbleSize val="0"/>
            </c:dLbl>
            <c:dLbl>
              <c:idx val="4"/>
              <c:layout>
                <c:manualLayout>
                  <c:x val="9.4394819055063917E-3"/>
                  <c:y val="-0.14940059038396203"/>
                </c:manualLayout>
              </c:layout>
              <c:showLegendKey val="0"/>
              <c:showVal val="1"/>
              <c:showCatName val="0"/>
              <c:showSerName val="0"/>
              <c:showPercent val="0"/>
              <c:showBubbleSize val="0"/>
            </c:dLbl>
            <c:numFmt formatCode="#,##0.0" sourceLinked="0"/>
            <c:spPr>
              <a:noFill/>
              <a:ln w="25379">
                <a:noFill/>
              </a:ln>
            </c:spPr>
            <c:txPr>
              <a:bodyPr rot="0" spcFirstLastPara="1" vertOverflow="ellipsis" vert="horz" wrap="square" lIns="38100" tIns="19050" rIns="38100" bIns="19050" anchor="ctr" anchorCtr="0">
                <a:spAutoFit/>
              </a:bodyPr>
              <a:lstStyle/>
              <a:p>
                <a:pPr>
                  <a:defRPr sz="799"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dLbls>
          <c:cat>
            <c:strRef>
              <c:f>Лист1!$A$2:$A$5</c:f>
              <c:strCache>
                <c:ptCount val="4"/>
                <c:pt idx="0">
                  <c:v>2021 год план</c:v>
                </c:pt>
                <c:pt idx="1">
                  <c:v>2022</c:v>
                </c:pt>
                <c:pt idx="2">
                  <c:v>2023</c:v>
                </c:pt>
                <c:pt idx="3">
                  <c:v>2024</c:v>
                </c:pt>
              </c:strCache>
            </c:strRef>
          </c:cat>
          <c:val>
            <c:numRef>
              <c:f>Лист1!$B$2:$B$5</c:f>
              <c:numCache>
                <c:formatCode>#,##0.0</c:formatCode>
                <c:ptCount val="4"/>
                <c:pt idx="0">
                  <c:v>67350</c:v>
                </c:pt>
                <c:pt idx="1">
                  <c:v>69116</c:v>
                </c:pt>
                <c:pt idx="2">
                  <c:v>70360</c:v>
                </c:pt>
                <c:pt idx="3">
                  <c:v>71625</c:v>
                </c:pt>
              </c:numCache>
            </c:numRef>
          </c:val>
        </c:ser>
        <c:ser>
          <c:idx val="1"/>
          <c:order val="1"/>
          <c:tx>
            <c:strRef>
              <c:f>Лист1!$C$1</c:f>
              <c:strCache>
                <c:ptCount val="1"/>
                <c:pt idx="0">
                  <c:v>Налог на доходы физических лиц</c:v>
                </c:pt>
              </c:strCache>
            </c:strRef>
          </c:tx>
          <c:spPr>
            <a:solidFill>
              <a:srgbClr val="FD9DB4">
                <a:alpha val="56000"/>
              </a:srgbClr>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6.1651238300669577E-3"/>
                  <c:y val="-7.5178339060856164E-2"/>
                </c:manualLayout>
              </c:layout>
              <c:showLegendKey val="0"/>
              <c:showVal val="1"/>
              <c:showCatName val="0"/>
              <c:showSerName val="0"/>
              <c:showPercent val="0"/>
              <c:showBubbleSize val="0"/>
            </c:dLbl>
            <c:dLbl>
              <c:idx val="1"/>
              <c:layout>
                <c:manualLayout>
                  <c:x val="9.1593875726012318E-3"/>
                  <c:y val="-8.9353975535168273E-4"/>
                </c:manualLayout>
              </c:layout>
              <c:showLegendKey val="0"/>
              <c:showVal val="1"/>
              <c:showCatName val="0"/>
              <c:showSerName val="0"/>
              <c:showPercent val="0"/>
              <c:showBubbleSize val="0"/>
            </c:dLbl>
            <c:dLbl>
              <c:idx val="2"/>
              <c:layout>
                <c:manualLayout>
                  <c:x val="2.5401739852992347E-3"/>
                  <c:y val="1.023803556586368E-2"/>
                </c:manualLayout>
              </c:layout>
              <c:showLegendKey val="0"/>
              <c:showVal val="1"/>
              <c:showCatName val="0"/>
              <c:showSerName val="0"/>
              <c:showPercent val="0"/>
              <c:showBubbleSize val="0"/>
            </c:dLbl>
            <c:dLbl>
              <c:idx val="3"/>
              <c:layout>
                <c:manualLayout>
                  <c:x val="5.1075527376931154E-3"/>
                  <c:y val="2.5973147900356687E-2"/>
                </c:manualLayout>
              </c:layout>
              <c:showLegendKey val="0"/>
              <c:showVal val="1"/>
              <c:showCatName val="0"/>
              <c:showSerName val="0"/>
              <c:showPercent val="0"/>
              <c:showBubbleSize val="0"/>
            </c:dLbl>
            <c:dLbl>
              <c:idx val="4"/>
              <c:layout>
                <c:manualLayout>
                  <c:x val="6.3016321455729518E-3"/>
                  <c:y val="-1.000799415653304E-3"/>
                </c:manualLayout>
              </c:layout>
              <c:showLegendKey val="0"/>
              <c:showVal val="1"/>
              <c:showCatName val="0"/>
              <c:showSerName val="0"/>
              <c:showPercent val="0"/>
              <c:showBubbleSize val="0"/>
            </c:dLbl>
            <c:spPr>
              <a:noFill/>
              <a:ln w="25379">
                <a:noFill/>
              </a:ln>
            </c:spPr>
            <c:txPr>
              <a:bodyPr rot="0" spcFirstLastPara="1" vertOverflow="ellipsis" vert="horz" wrap="square" lIns="38100" tIns="19050" rIns="38100" bIns="19050" anchor="ctr" anchorCtr="1">
                <a:spAutoFit/>
              </a:bodyPr>
              <a:lstStyle/>
              <a:p>
                <a:pPr>
                  <a:defRPr sz="799"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dLbls>
          <c:cat>
            <c:strRef>
              <c:f>Лист1!$A$2:$A$5</c:f>
              <c:strCache>
                <c:ptCount val="4"/>
                <c:pt idx="0">
                  <c:v>2021 год план</c:v>
                </c:pt>
                <c:pt idx="1">
                  <c:v>2022</c:v>
                </c:pt>
                <c:pt idx="2">
                  <c:v>2023</c:v>
                </c:pt>
                <c:pt idx="3">
                  <c:v>2024</c:v>
                </c:pt>
              </c:strCache>
            </c:strRef>
          </c:cat>
          <c:val>
            <c:numRef>
              <c:f>Лист1!$C$2:$C$5</c:f>
              <c:numCache>
                <c:formatCode>#,##0.0</c:formatCode>
                <c:ptCount val="4"/>
                <c:pt idx="0">
                  <c:v>220000</c:v>
                </c:pt>
                <c:pt idx="1">
                  <c:v>356764</c:v>
                </c:pt>
                <c:pt idx="2">
                  <c:v>395841</c:v>
                </c:pt>
                <c:pt idx="3">
                  <c:v>439496</c:v>
                </c:pt>
              </c:numCache>
            </c:numRef>
          </c:val>
        </c:ser>
        <c:ser>
          <c:idx val="2"/>
          <c:order val="2"/>
          <c:tx>
            <c:strRef>
              <c:f>Лист1!$D$1</c:f>
              <c:strCache>
                <c:ptCount val="1"/>
                <c:pt idx="0">
                  <c:v>Единый сельхозналог</c:v>
                </c:pt>
              </c:strCache>
            </c:strRef>
          </c:tx>
          <c:spPr>
            <a:solidFill>
              <a:srgbClr val="CCFF99"/>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1.226172351874881E-2"/>
                  <c:y val="-2.1691311298299876E-2"/>
                </c:manualLayout>
              </c:layout>
              <c:showLegendKey val="0"/>
              <c:showVal val="1"/>
              <c:showCatName val="0"/>
              <c:showSerName val="0"/>
              <c:showPercent val="0"/>
              <c:showBubbleSize val="0"/>
            </c:dLbl>
            <c:dLbl>
              <c:idx val="1"/>
              <c:layout>
                <c:manualLayout>
                  <c:x val="1.5258004205925289E-2"/>
                  <c:y val="-2.1476971676727009E-2"/>
                </c:manualLayout>
              </c:layout>
              <c:showLegendKey val="0"/>
              <c:showVal val="1"/>
              <c:showCatName val="0"/>
              <c:showSerName val="0"/>
              <c:showPercent val="0"/>
              <c:showBubbleSize val="0"/>
            </c:dLbl>
            <c:dLbl>
              <c:idx val="2"/>
              <c:layout>
                <c:manualLayout>
                  <c:x val="9.495374335887815E-3"/>
                  <c:y val="-1.6981680422633136E-2"/>
                </c:manualLayout>
              </c:layout>
              <c:showLegendKey val="0"/>
              <c:showVal val="1"/>
              <c:showCatName val="0"/>
              <c:showSerName val="0"/>
              <c:showPercent val="0"/>
              <c:showBubbleSize val="0"/>
            </c:dLbl>
            <c:dLbl>
              <c:idx val="3"/>
              <c:layout>
                <c:manualLayout>
                  <c:x val="1.1292254893870108E-2"/>
                  <c:y val="-2.1584583972281336E-2"/>
                </c:manualLayout>
              </c:layout>
              <c:showLegendKey val="0"/>
              <c:showVal val="1"/>
              <c:showCatName val="0"/>
              <c:showSerName val="0"/>
              <c:showPercent val="0"/>
              <c:showBubbleSize val="0"/>
            </c:dLbl>
            <c:dLbl>
              <c:idx val="4"/>
              <c:layout>
                <c:manualLayout>
                  <c:x val="5.1075535718180009E-3"/>
                  <c:y val="3.3560251666654613E-3"/>
                </c:manualLayout>
              </c:layout>
              <c:showLegendKey val="0"/>
              <c:showVal val="1"/>
              <c:showCatName val="0"/>
              <c:showSerName val="0"/>
              <c:showPercent val="0"/>
              <c:showBubbleSize val="0"/>
            </c:dLbl>
            <c:spPr>
              <a:noFill/>
              <a:ln w="25379">
                <a:noFill/>
              </a:ln>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dLbls>
          <c:cat>
            <c:strRef>
              <c:f>Лист1!$A$2:$A$5</c:f>
              <c:strCache>
                <c:ptCount val="4"/>
                <c:pt idx="0">
                  <c:v>2021 год план</c:v>
                </c:pt>
                <c:pt idx="1">
                  <c:v>2022</c:v>
                </c:pt>
                <c:pt idx="2">
                  <c:v>2023</c:v>
                </c:pt>
                <c:pt idx="3">
                  <c:v>2024</c:v>
                </c:pt>
              </c:strCache>
            </c:strRef>
          </c:cat>
          <c:val>
            <c:numRef>
              <c:f>Лист1!$D$2:$D$5</c:f>
              <c:numCache>
                <c:formatCode>#,##0.0</c:formatCode>
                <c:ptCount val="4"/>
                <c:pt idx="0">
                  <c:v>159373</c:v>
                </c:pt>
                <c:pt idx="1">
                  <c:v>127525</c:v>
                </c:pt>
                <c:pt idx="2">
                  <c:v>132200</c:v>
                </c:pt>
                <c:pt idx="3">
                  <c:v>137350</c:v>
                </c:pt>
              </c:numCache>
            </c:numRef>
          </c:val>
        </c:ser>
        <c:dLbls>
          <c:showLegendKey val="0"/>
          <c:showVal val="0"/>
          <c:showCatName val="0"/>
          <c:showSerName val="0"/>
          <c:showPercent val="0"/>
          <c:showBubbleSize val="0"/>
        </c:dLbls>
        <c:gapWidth val="150"/>
        <c:shape val="box"/>
        <c:axId val="181662080"/>
        <c:axId val="181663616"/>
        <c:axId val="0"/>
      </c:bar3DChart>
      <c:catAx>
        <c:axId val="181662080"/>
        <c:scaling>
          <c:orientation val="minMax"/>
        </c:scaling>
        <c:delete val="0"/>
        <c:axPos val="b"/>
        <c:numFmt formatCode="General" sourceLinked="0"/>
        <c:majorTickMark val="none"/>
        <c:minorTickMark val="none"/>
        <c:tickLblPos val="nextTo"/>
        <c:spPr>
          <a:noFill/>
          <a:ln w="12689" cap="flat" cmpd="sng" algn="ctr">
            <a:solidFill>
              <a:schemeClr val="tx1">
                <a:lumMod val="15000"/>
                <a:lumOff val="85000"/>
              </a:schemeClr>
            </a:solidFill>
            <a:round/>
          </a:ln>
          <a:effectLst/>
        </c:spPr>
        <c:txPr>
          <a:bodyPr rot="-60000000" spcFirstLastPara="1" vertOverflow="ellipsis" vert="horz" wrap="square" anchor="ctr" anchorCtr="1"/>
          <a:lstStyle/>
          <a:p>
            <a:pPr>
              <a:defRPr sz="1196" b="0" i="0" u="none" strike="noStrike" kern="1200" baseline="0">
                <a:solidFill>
                  <a:schemeClr val="tx1"/>
                </a:solidFill>
                <a:latin typeface="+mn-lt"/>
                <a:ea typeface="+mn-ea"/>
                <a:cs typeface="+mn-cs"/>
              </a:defRPr>
            </a:pPr>
            <a:endParaRPr lang="ru-RU"/>
          </a:p>
        </c:txPr>
        <c:crossAx val="181663616"/>
        <c:crosses val="autoZero"/>
        <c:auto val="1"/>
        <c:lblAlgn val="ctr"/>
        <c:lblOffset val="100"/>
        <c:noMultiLvlLbl val="0"/>
      </c:catAx>
      <c:valAx>
        <c:axId val="181663616"/>
        <c:scaling>
          <c:orientation val="minMax"/>
        </c:scaling>
        <c:delete val="0"/>
        <c:axPos val="l"/>
        <c:majorGridlines>
          <c:spPr>
            <a:ln w="9517" cap="flat" cmpd="sng" algn="ctr">
              <a:solidFill>
                <a:schemeClr val="tx1">
                  <a:lumMod val="15000"/>
                  <a:lumOff val="85000"/>
                </a:schemeClr>
              </a:solidFill>
              <a:round/>
            </a:ln>
            <a:effectLst/>
          </c:spPr>
        </c:majorGridlines>
        <c:numFmt formatCode="#,##0" sourceLinked="0"/>
        <c:majorTickMark val="none"/>
        <c:minorTickMark val="none"/>
        <c:tickLblPos val="nextTo"/>
        <c:spPr>
          <a:ln w="9517">
            <a:noFill/>
          </a:ln>
        </c:spPr>
        <c:txPr>
          <a:bodyPr rot="-60000000" spcFirstLastPara="1" vertOverflow="ellipsis" vert="horz" wrap="square" anchor="ctr" anchorCtr="1"/>
          <a:lstStyle/>
          <a:p>
            <a:pPr>
              <a:defRPr sz="1196" b="0" i="0" u="none" strike="noStrike" kern="1200" baseline="0">
                <a:solidFill>
                  <a:schemeClr val="tx1"/>
                </a:solidFill>
                <a:latin typeface="+mn-lt"/>
                <a:ea typeface="+mn-ea"/>
                <a:cs typeface="+mn-cs"/>
              </a:defRPr>
            </a:pPr>
            <a:endParaRPr lang="ru-RU"/>
          </a:p>
        </c:txPr>
        <c:crossAx val="181662080"/>
        <c:crosses val="autoZero"/>
        <c:crossBetween val="between"/>
      </c:valAx>
      <c:spPr>
        <a:noFill/>
        <a:ln w="25395">
          <a:noFill/>
        </a:ln>
      </c:spPr>
    </c:plotArea>
    <c:legend>
      <c:legendPos val="tr"/>
      <c:layout>
        <c:manualLayout>
          <c:xMode val="edge"/>
          <c:yMode val="edge"/>
          <c:x val="0.78263212223065826"/>
          <c:y val="0.1893705206041163"/>
          <c:w val="0.20771602357939295"/>
          <c:h val="0.28566646340924595"/>
        </c:manualLayout>
      </c:layout>
      <c:overlay val="0"/>
      <c:spPr>
        <a:noFill/>
        <a:ln w="25379">
          <a:noFill/>
        </a:ln>
      </c:spPr>
      <c:txPr>
        <a:bodyPr rot="0" spcFirstLastPara="1" vertOverflow="ellipsis" vert="horz" wrap="square" anchor="ctr" anchorCtr="1"/>
        <a:lstStyle/>
        <a:p>
          <a:pPr>
            <a:defRPr sz="999" b="0" i="0" u="none" strike="noStrike" kern="1200" baseline="0">
              <a:solidFill>
                <a:schemeClr val="tx1"/>
              </a:solidFill>
              <a:latin typeface="+mn-lt"/>
              <a:ea typeface="+mn-ea"/>
              <a:cs typeface="+mn-cs"/>
            </a:defRPr>
          </a:pPr>
          <a:endParaRPr lang="ru-RU"/>
        </a:p>
      </c:txPr>
    </c:legend>
    <c:plotVisOnly val="1"/>
    <c:dispBlanksAs val="gap"/>
    <c:showDLblsOverMax val="0"/>
  </c:chart>
  <c:spPr>
    <a:noFill/>
    <a:ln>
      <a:noFill/>
    </a:ln>
  </c:spPr>
  <c:txPr>
    <a:bodyPr/>
    <a:lstStyle/>
    <a:p>
      <a:pPr>
        <a:defRPr/>
      </a:pPr>
      <a:endParaRPr lang="ru-RU"/>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663796317111971E-2"/>
          <c:y val="2.6920448055674631E-2"/>
          <c:w val="0.9585544061680068"/>
          <c:h val="0.75319321539425466"/>
        </c:manualLayout>
      </c:layout>
      <c:barChart>
        <c:barDir val="col"/>
        <c:grouping val="stacked"/>
        <c:varyColors val="0"/>
        <c:ser>
          <c:idx val="0"/>
          <c:order val="0"/>
          <c:tx>
            <c:strRef>
              <c:f>Лист1!$B$1</c:f>
              <c:strCache>
                <c:ptCount val="1"/>
                <c:pt idx="0">
                  <c:v>Дотации</c:v>
                </c:pt>
              </c:strCache>
            </c:strRef>
          </c:tx>
          <c:spPr>
            <a:solidFill>
              <a:schemeClr val="accent5"/>
            </a:solidFill>
            <a:ln>
              <a:noFill/>
            </a:ln>
            <a:effectLst>
              <a:glow>
                <a:schemeClr val="accent1"/>
              </a:glow>
              <a:outerShdw blurRad="76200" dir="18900000" sy="23000" kx="-1200000" algn="bl" rotWithShape="0">
                <a:prstClr val="black">
                  <a:alpha val="20000"/>
                </a:prstClr>
              </a:outerShdw>
            </a:effectLst>
            <a:scene3d>
              <a:camera prst="orthographicFront"/>
              <a:lightRig rig="threePt" dir="t"/>
            </a:scene3d>
            <a:sp3d>
              <a:bevelT w="127000"/>
            </a:sp3d>
          </c:spPr>
          <c:invertIfNegative val="0"/>
          <c:dLbls>
            <c:spPr>
              <a:noFill/>
              <a:ln w="25390">
                <a:noFill/>
              </a:ln>
            </c:spPr>
            <c:txPr>
              <a:bodyPr rot="0" vert="horz"/>
              <a:lstStyle/>
              <a:p>
                <a:pPr>
                  <a:defRPr/>
                </a:pPr>
                <a:endParaRPr lang="ru-RU"/>
              </a:p>
            </c:txPr>
            <c:dLblPos val="ctr"/>
            <c:showLegendKey val="0"/>
            <c:showVal val="1"/>
            <c:showCatName val="0"/>
            <c:showSerName val="0"/>
            <c:showPercent val="0"/>
            <c:showBubbleSize val="0"/>
            <c:showLeaderLines val="0"/>
          </c:dLbls>
          <c:cat>
            <c:strRef>
              <c:f>Лист1!$A$2:$A$5</c:f>
              <c:strCache>
                <c:ptCount val="4"/>
                <c:pt idx="0">
                  <c:v>План 2021 год</c:v>
                </c:pt>
                <c:pt idx="1">
                  <c:v>2022</c:v>
                </c:pt>
                <c:pt idx="2">
                  <c:v>2023</c:v>
                </c:pt>
                <c:pt idx="3">
                  <c:v>2024</c:v>
                </c:pt>
              </c:strCache>
            </c:strRef>
          </c:cat>
          <c:val>
            <c:numRef>
              <c:f>Лист1!$B$2:$B$5</c:f>
              <c:numCache>
                <c:formatCode>#,##0.0\ _₽</c:formatCode>
                <c:ptCount val="4"/>
                <c:pt idx="0">
                  <c:v>69282.8</c:v>
                </c:pt>
                <c:pt idx="1">
                  <c:v>45748</c:v>
                </c:pt>
                <c:pt idx="2">
                  <c:v>13570</c:v>
                </c:pt>
                <c:pt idx="3">
                  <c:v>13570</c:v>
                </c:pt>
              </c:numCache>
            </c:numRef>
          </c:val>
        </c:ser>
        <c:ser>
          <c:idx val="1"/>
          <c:order val="1"/>
          <c:tx>
            <c:strRef>
              <c:f>Лист1!$C$1</c:f>
              <c:strCache>
                <c:ptCount val="1"/>
                <c:pt idx="0">
                  <c:v>Субсидии</c:v>
                </c:pt>
              </c:strCache>
            </c:strRef>
          </c:tx>
          <c:spPr>
            <a:solidFill>
              <a:srgbClr val="FD9DB4"/>
            </a:solidFill>
            <a:ln>
              <a:noFill/>
            </a:ln>
            <a:effectLst/>
            <a:scene3d>
              <a:camera prst="orthographicFront"/>
              <a:lightRig rig="threePt" dir="t"/>
            </a:scene3d>
            <a:sp3d>
              <a:bevelT w="127000"/>
            </a:sp3d>
          </c:spPr>
          <c:invertIfNegative val="0"/>
          <c:dLbls>
            <c:dLbl>
              <c:idx val="0"/>
              <c:layout>
                <c:manualLayout>
                  <c:x val="-1.6901900010465858E-3"/>
                  <c:y val="-8.1214516416960392E-4"/>
                </c:manualLayout>
              </c:layout>
              <c:dLblPos val="ctr"/>
              <c:showLegendKey val="0"/>
              <c:showVal val="1"/>
              <c:showCatName val="0"/>
              <c:showSerName val="0"/>
              <c:showPercent val="0"/>
              <c:showBubbleSize val="0"/>
            </c:dLbl>
            <c:dLbl>
              <c:idx val="1"/>
              <c:layout>
                <c:manualLayout>
                  <c:x val="-1.4778221388752142E-3"/>
                  <c:y val="1.0013460660382235E-3"/>
                </c:manualLayout>
              </c:layout>
              <c:dLblPos val="ctr"/>
              <c:showLegendKey val="0"/>
              <c:showVal val="1"/>
              <c:showCatName val="0"/>
              <c:showSerName val="0"/>
              <c:showPercent val="0"/>
              <c:showBubbleSize val="0"/>
            </c:dLbl>
            <c:dLbl>
              <c:idx val="2"/>
              <c:layout>
                <c:manualLayout>
                  <c:x val="1.4846517875182481E-3"/>
                  <c:y val="1.2179523878011484E-3"/>
                </c:manualLayout>
              </c:layout>
              <c:dLblPos val="ctr"/>
              <c:showLegendKey val="0"/>
              <c:showVal val="1"/>
              <c:showCatName val="0"/>
              <c:showSerName val="0"/>
              <c:showPercent val="0"/>
              <c:showBubbleSize val="0"/>
            </c:dLbl>
            <c:dLbl>
              <c:idx val="3"/>
              <c:layout>
                <c:manualLayout>
                  <c:x val="-1.6116832522786839E-3"/>
                  <c:y val="-3.0878182419874873E-3"/>
                </c:manualLayout>
              </c:layout>
              <c:dLblPos val="ctr"/>
              <c:showLegendKey val="0"/>
              <c:showVal val="1"/>
              <c:showCatName val="0"/>
              <c:showSerName val="0"/>
              <c:showPercent val="0"/>
              <c:showBubbleSize val="0"/>
            </c:dLbl>
            <c:dLbl>
              <c:idx val="4"/>
              <c:layout>
                <c:manualLayout>
                  <c:x val="1.6796803669964226E-3"/>
                  <c:y val="1.3990624390959373E-2"/>
                </c:manualLayout>
              </c:layout>
              <c:dLblPos val="ctr"/>
              <c:showLegendKey val="0"/>
              <c:showVal val="1"/>
              <c:showCatName val="0"/>
              <c:showSerName val="0"/>
              <c:showPercent val="0"/>
              <c:showBubbleSize val="0"/>
            </c:dLbl>
            <c:spPr>
              <a:noFill/>
              <a:ln w="25390">
                <a:noFill/>
              </a:ln>
            </c:spPr>
            <c:txPr>
              <a:bodyPr rot="0" vert="horz"/>
              <a:lstStyle/>
              <a:p>
                <a:pPr>
                  <a:defRPr/>
                </a:pPr>
                <a:endParaRPr lang="ru-RU"/>
              </a:p>
            </c:txPr>
            <c:dLblPos val="ctr"/>
            <c:showLegendKey val="0"/>
            <c:showVal val="1"/>
            <c:showCatName val="0"/>
            <c:showSerName val="0"/>
            <c:showPercent val="0"/>
            <c:showBubbleSize val="0"/>
            <c:showLeaderLines val="0"/>
          </c:dLbls>
          <c:cat>
            <c:strRef>
              <c:f>Лист1!$A$2:$A$5</c:f>
              <c:strCache>
                <c:ptCount val="4"/>
                <c:pt idx="0">
                  <c:v>План 2021 год</c:v>
                </c:pt>
                <c:pt idx="1">
                  <c:v>2022</c:v>
                </c:pt>
                <c:pt idx="2">
                  <c:v>2023</c:v>
                </c:pt>
                <c:pt idx="3">
                  <c:v>2024</c:v>
                </c:pt>
              </c:strCache>
            </c:strRef>
          </c:cat>
          <c:val>
            <c:numRef>
              <c:f>Лист1!$C$2:$C$5</c:f>
              <c:numCache>
                <c:formatCode>#,##0.0\ _₽</c:formatCode>
                <c:ptCount val="4"/>
                <c:pt idx="0">
                  <c:v>15704.338</c:v>
                </c:pt>
                <c:pt idx="1">
                  <c:v>32273.9</c:v>
                </c:pt>
                <c:pt idx="2">
                  <c:v>392302.6</c:v>
                </c:pt>
                <c:pt idx="3">
                  <c:v>29713</c:v>
                </c:pt>
              </c:numCache>
            </c:numRef>
          </c:val>
        </c:ser>
        <c:ser>
          <c:idx val="2"/>
          <c:order val="2"/>
          <c:tx>
            <c:strRef>
              <c:f>Лист1!$D$1</c:f>
              <c:strCache>
                <c:ptCount val="1"/>
                <c:pt idx="0">
                  <c:v>Субвенции</c:v>
                </c:pt>
              </c:strCache>
            </c:strRef>
          </c:tx>
          <c:spPr>
            <a:solidFill>
              <a:schemeClr val="accent3"/>
            </a:solidFill>
            <a:ln>
              <a:noFill/>
            </a:ln>
            <a:effectLst/>
            <a:scene3d>
              <a:camera prst="orthographicFront"/>
              <a:lightRig rig="threePt" dir="t"/>
            </a:scene3d>
            <a:sp3d>
              <a:bevelT w="127000"/>
            </a:sp3d>
          </c:spPr>
          <c:invertIfNegative val="0"/>
          <c:dLbls>
            <c:dLbl>
              <c:idx val="0"/>
              <c:layout>
                <c:manualLayout>
                  <c:x val="-1.7846672321433661E-3"/>
                  <c:y val="4.9969765198515208E-4"/>
                </c:manualLayout>
              </c:layout>
              <c:dLblPos val="ctr"/>
              <c:showLegendKey val="0"/>
              <c:showVal val="1"/>
              <c:showCatName val="0"/>
              <c:showSerName val="0"/>
              <c:showPercent val="0"/>
              <c:showBubbleSize val="0"/>
            </c:dLbl>
            <c:dLbl>
              <c:idx val="1"/>
              <c:layout>
                <c:manualLayout>
                  <c:x val="1.6577852960585815E-3"/>
                  <c:y val="-1.0621759630871567E-3"/>
                </c:manualLayout>
              </c:layout>
              <c:dLblPos val="ctr"/>
              <c:showLegendKey val="0"/>
              <c:showVal val="1"/>
              <c:showCatName val="0"/>
              <c:showSerName val="0"/>
              <c:showPercent val="0"/>
              <c:showBubbleSize val="0"/>
            </c:dLbl>
            <c:dLbl>
              <c:idx val="2"/>
              <c:layout>
                <c:manualLayout>
                  <c:x val="2.9535355941599731E-3"/>
                  <c:y val="6.1208413045056292E-3"/>
                </c:manualLayout>
              </c:layout>
              <c:dLblPos val="ctr"/>
              <c:showLegendKey val="0"/>
              <c:showVal val="1"/>
              <c:showCatName val="0"/>
              <c:showSerName val="0"/>
              <c:showPercent val="0"/>
              <c:showBubbleSize val="0"/>
            </c:dLbl>
            <c:dLbl>
              <c:idx val="3"/>
              <c:layout>
                <c:manualLayout>
                  <c:x val="1.3351963097142435E-4"/>
                  <c:y val="-5.2045559587858024E-2"/>
                </c:manualLayout>
              </c:layout>
              <c:dLblPos val="ctr"/>
              <c:showLegendKey val="0"/>
              <c:showVal val="1"/>
              <c:showCatName val="0"/>
              <c:showSerName val="0"/>
              <c:showPercent val="0"/>
              <c:showBubbleSize val="0"/>
            </c:dLbl>
            <c:dLbl>
              <c:idx val="4"/>
              <c:layout>
                <c:manualLayout>
                  <c:x val="9.2539517318782235E-4"/>
                  <c:y val="1.230464524105317E-2"/>
                </c:manualLayout>
              </c:layout>
              <c:dLblPos val="ctr"/>
              <c:showLegendKey val="0"/>
              <c:showVal val="1"/>
              <c:showCatName val="0"/>
              <c:showSerName val="0"/>
              <c:showPercent val="0"/>
              <c:showBubbleSize val="0"/>
            </c:dLbl>
            <c:spPr>
              <a:noFill/>
              <a:ln w="25390">
                <a:noFill/>
              </a:ln>
            </c:spPr>
            <c:txPr>
              <a:bodyPr rot="0" vert="horz"/>
              <a:lstStyle/>
              <a:p>
                <a:pPr>
                  <a:defRPr/>
                </a:pPr>
                <a:endParaRPr lang="ru-RU"/>
              </a:p>
            </c:txPr>
            <c:dLblPos val="ctr"/>
            <c:showLegendKey val="0"/>
            <c:showVal val="1"/>
            <c:showCatName val="0"/>
            <c:showSerName val="0"/>
            <c:showPercent val="0"/>
            <c:showBubbleSize val="0"/>
            <c:showLeaderLines val="0"/>
          </c:dLbls>
          <c:cat>
            <c:strRef>
              <c:f>Лист1!$A$2:$A$5</c:f>
              <c:strCache>
                <c:ptCount val="4"/>
                <c:pt idx="0">
                  <c:v>План 2021 год</c:v>
                </c:pt>
                <c:pt idx="1">
                  <c:v>2022</c:v>
                </c:pt>
                <c:pt idx="2">
                  <c:v>2023</c:v>
                </c:pt>
                <c:pt idx="3">
                  <c:v>2024</c:v>
                </c:pt>
              </c:strCache>
            </c:strRef>
          </c:cat>
          <c:val>
            <c:numRef>
              <c:f>Лист1!$D$2:$D$5</c:f>
              <c:numCache>
                <c:formatCode>#,##0.0\ _₽</c:formatCode>
                <c:ptCount val="4"/>
                <c:pt idx="0">
                  <c:v>146995.67300000001</c:v>
                </c:pt>
                <c:pt idx="1">
                  <c:v>146946.9</c:v>
                </c:pt>
                <c:pt idx="2">
                  <c:v>146823.4</c:v>
                </c:pt>
                <c:pt idx="3">
                  <c:v>146880.6</c:v>
                </c:pt>
              </c:numCache>
            </c:numRef>
          </c:val>
        </c:ser>
        <c:ser>
          <c:idx val="3"/>
          <c:order val="3"/>
          <c:tx>
            <c:strRef>
              <c:f>Лист1!$E$1</c:f>
              <c:strCache>
                <c:ptCount val="1"/>
                <c:pt idx="0">
                  <c:v>Иные межбюджетные трансферты</c:v>
                </c:pt>
              </c:strCache>
            </c:strRef>
          </c:tx>
          <c:spPr>
            <a:solidFill>
              <a:srgbClr val="7030A0"/>
            </a:solidFill>
            <a:ln>
              <a:noFill/>
            </a:ln>
            <a:effectLst/>
            <a:scene3d>
              <a:camera prst="orthographicFront"/>
              <a:lightRig rig="threePt" dir="t"/>
            </a:scene3d>
            <a:sp3d>
              <a:bevelT w="127000"/>
              <a:bevelB/>
            </a:sp3d>
          </c:spPr>
          <c:invertIfNegative val="0"/>
          <c:dLbls>
            <c:dLbl>
              <c:idx val="0"/>
              <c:layout>
                <c:manualLayout>
                  <c:x val="-1.6163959924307151E-5"/>
                  <c:y val="-9.6811533383735823E-3"/>
                </c:manualLayout>
              </c:layout>
              <c:dLblPos val="ctr"/>
              <c:showLegendKey val="0"/>
              <c:showVal val="1"/>
              <c:showCatName val="0"/>
              <c:showSerName val="0"/>
              <c:showPercent val="0"/>
              <c:showBubbleSize val="0"/>
            </c:dLbl>
            <c:dLbl>
              <c:idx val="1"/>
              <c:layout>
                <c:manualLayout>
                  <c:x val="3.6197137808081188E-4"/>
                  <c:y val="-9.6792131936813096E-3"/>
                </c:manualLayout>
              </c:layout>
              <c:dLblPos val="ctr"/>
              <c:showLegendKey val="0"/>
              <c:showVal val="1"/>
              <c:showCatName val="0"/>
              <c:showSerName val="0"/>
              <c:showPercent val="0"/>
              <c:showBubbleSize val="0"/>
            </c:dLbl>
            <c:dLbl>
              <c:idx val="2"/>
              <c:layout>
                <c:manualLayout>
                  <c:x val="1.6577852960585815E-3"/>
                  <c:y val="-9.1814439296834839E-3"/>
                </c:manualLayout>
              </c:layout>
              <c:dLblPos val="ctr"/>
              <c:showLegendKey val="0"/>
              <c:showVal val="1"/>
              <c:showCatName val="0"/>
              <c:showSerName val="0"/>
              <c:showPercent val="0"/>
              <c:showBubbleSize val="0"/>
            </c:dLbl>
            <c:dLbl>
              <c:idx val="3"/>
              <c:layout>
                <c:manualLayout>
                  <c:x val="7.3860722084213098E-2"/>
                  <c:y val="-2.8169536652458877E-2"/>
                </c:manualLayout>
              </c:layout>
              <c:dLblPos val="ctr"/>
              <c:showLegendKey val="0"/>
              <c:showVal val="1"/>
              <c:showCatName val="0"/>
              <c:showSerName val="0"/>
              <c:showPercent val="0"/>
              <c:showBubbleSize val="0"/>
            </c:dLbl>
            <c:dLbl>
              <c:idx val="4"/>
              <c:layout>
                <c:manualLayout>
                  <c:x val="7.1269117800556461E-2"/>
                  <c:y val="-3.0730403620864263E-2"/>
                </c:manualLayout>
              </c:layout>
              <c:dLblPos val="ctr"/>
              <c:showLegendKey val="0"/>
              <c:showVal val="1"/>
              <c:showCatName val="0"/>
              <c:showSerName val="0"/>
              <c:showPercent val="0"/>
              <c:showBubbleSize val="0"/>
            </c:dLbl>
            <c:spPr>
              <a:noFill/>
              <a:ln w="25390">
                <a:noFill/>
              </a:ln>
            </c:spPr>
            <c:txPr>
              <a:bodyPr rot="0" vert="horz"/>
              <a:lstStyle/>
              <a:p>
                <a:pPr>
                  <a:defRPr/>
                </a:pPr>
                <a:endParaRPr lang="ru-RU"/>
              </a:p>
            </c:txPr>
            <c:dLblPos val="ctr"/>
            <c:showLegendKey val="0"/>
            <c:showVal val="1"/>
            <c:showCatName val="0"/>
            <c:showSerName val="0"/>
            <c:showPercent val="0"/>
            <c:showBubbleSize val="0"/>
            <c:showLeaderLines val="0"/>
          </c:dLbls>
          <c:cat>
            <c:strRef>
              <c:f>Лист1!$A$2:$A$5</c:f>
              <c:strCache>
                <c:ptCount val="4"/>
                <c:pt idx="0">
                  <c:v>План 2021 год</c:v>
                </c:pt>
                <c:pt idx="1">
                  <c:v>2022</c:v>
                </c:pt>
                <c:pt idx="2">
                  <c:v>2023</c:v>
                </c:pt>
                <c:pt idx="3">
                  <c:v>2024</c:v>
                </c:pt>
              </c:strCache>
            </c:strRef>
          </c:cat>
          <c:val>
            <c:numRef>
              <c:f>Лист1!$E$2:$E$5</c:f>
              <c:numCache>
                <c:formatCode>#,##0.0\ _₽</c:formatCode>
                <c:ptCount val="4"/>
                <c:pt idx="0">
                  <c:v>4636.1170000000002</c:v>
                </c:pt>
                <c:pt idx="1">
                  <c:v>4636.1000000000004</c:v>
                </c:pt>
                <c:pt idx="2">
                  <c:v>4636.1000000000004</c:v>
                </c:pt>
                <c:pt idx="3">
                  <c:v>5378.2</c:v>
                </c:pt>
              </c:numCache>
            </c:numRef>
          </c:val>
        </c:ser>
        <c:dLbls>
          <c:showLegendKey val="0"/>
          <c:showVal val="0"/>
          <c:showCatName val="0"/>
          <c:showSerName val="0"/>
          <c:showPercent val="0"/>
          <c:showBubbleSize val="0"/>
        </c:dLbls>
        <c:gapWidth val="150"/>
        <c:overlap val="100"/>
        <c:axId val="182011776"/>
        <c:axId val="182013312"/>
      </c:barChart>
      <c:catAx>
        <c:axId val="182011776"/>
        <c:scaling>
          <c:orientation val="minMax"/>
        </c:scaling>
        <c:delete val="0"/>
        <c:axPos val="b"/>
        <c:numFmt formatCode="General" sourceLinked="1"/>
        <c:majorTickMark val="none"/>
        <c:minorTickMark val="none"/>
        <c:tickLblPos val="nextTo"/>
        <c:spPr>
          <a:noFill/>
          <a:ln w="9521" cap="flat" cmpd="sng" algn="ctr">
            <a:solidFill>
              <a:schemeClr val="tx1">
                <a:lumMod val="15000"/>
                <a:lumOff val="85000"/>
              </a:schemeClr>
            </a:solidFill>
            <a:round/>
          </a:ln>
          <a:effectLst/>
        </c:spPr>
        <c:txPr>
          <a:bodyPr rot="-60000000" vert="horz"/>
          <a:lstStyle/>
          <a:p>
            <a:pPr>
              <a:defRPr/>
            </a:pPr>
            <a:endParaRPr lang="ru-RU"/>
          </a:p>
        </c:txPr>
        <c:crossAx val="182013312"/>
        <c:crosses val="autoZero"/>
        <c:auto val="1"/>
        <c:lblAlgn val="ctr"/>
        <c:lblOffset val="100"/>
        <c:noMultiLvlLbl val="0"/>
      </c:catAx>
      <c:valAx>
        <c:axId val="182013312"/>
        <c:scaling>
          <c:orientation val="minMax"/>
        </c:scaling>
        <c:delete val="0"/>
        <c:axPos val="l"/>
        <c:majorGridlines>
          <c:spPr>
            <a:ln w="9521" cap="flat" cmpd="sng" algn="ctr">
              <a:solidFill>
                <a:schemeClr val="tx1">
                  <a:lumMod val="15000"/>
                  <a:lumOff val="85000"/>
                </a:schemeClr>
              </a:solidFill>
              <a:round/>
            </a:ln>
            <a:effectLst/>
          </c:spPr>
        </c:majorGridlines>
        <c:minorGridlines>
          <c:spPr>
            <a:ln w="9521" cap="flat" cmpd="sng" algn="ctr">
              <a:solidFill>
                <a:schemeClr val="tx1">
                  <a:lumMod val="5000"/>
                  <a:lumOff val="95000"/>
                </a:schemeClr>
              </a:solidFill>
              <a:round/>
            </a:ln>
            <a:effectLst/>
          </c:spPr>
        </c:minorGridlines>
        <c:numFmt formatCode="#,##0.0\ _₽" sourceLinked="1"/>
        <c:majorTickMark val="none"/>
        <c:minorTickMark val="none"/>
        <c:tickLblPos val="nextTo"/>
        <c:spPr>
          <a:ln w="9521">
            <a:noFill/>
          </a:ln>
        </c:spPr>
        <c:txPr>
          <a:bodyPr rot="0" vert="horz"/>
          <a:lstStyle/>
          <a:p>
            <a:pPr>
              <a:defRPr/>
            </a:pPr>
            <a:endParaRPr lang="ru-RU"/>
          </a:p>
        </c:txPr>
        <c:crossAx val="182011776"/>
        <c:crosses val="autoZero"/>
        <c:crossBetween val="between"/>
      </c:valAx>
      <c:spPr>
        <a:noFill/>
        <a:ln w="25395">
          <a:noFill/>
        </a:ln>
      </c:spPr>
    </c:plotArea>
    <c:legend>
      <c:legendPos val="b"/>
      <c:layout>
        <c:manualLayout>
          <c:xMode val="edge"/>
          <c:yMode val="edge"/>
          <c:x val="0"/>
          <c:y val="0.83807167662020199"/>
          <c:w val="0.99135217523594965"/>
          <c:h val="0.15489749827783181"/>
        </c:manualLayout>
      </c:layout>
      <c:overlay val="0"/>
      <c:spPr>
        <a:noFill/>
        <a:ln w="25390">
          <a:noFill/>
        </a:ln>
      </c:spPr>
      <c:txPr>
        <a:bodyPr rot="0" vert="horz"/>
        <a:lstStyle/>
        <a:p>
          <a:pPr>
            <a:defRPr sz="900"/>
          </a:pPr>
          <a:endParaRPr lang="ru-RU"/>
        </a:p>
      </c:txPr>
    </c:legend>
    <c:plotVisOnly val="1"/>
    <c:dispBlanksAs val="gap"/>
    <c:showDLblsOverMax val="0"/>
  </c:chart>
  <c:spPr>
    <a:noFill/>
    <a:ln>
      <a:noFill/>
    </a:ln>
  </c:spPr>
  <c:txPr>
    <a:bodyPr/>
    <a:lstStyle/>
    <a:p>
      <a:pPr>
        <a:defRPr sz="800"/>
      </a:pPr>
      <a:endParaRPr lang="ru-RU"/>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view3D>
      <c:rotX val="10"/>
      <c:rotY val="20"/>
      <c:depthPercent val="100"/>
      <c:rAngAx val="1"/>
    </c:view3D>
    <c:floor>
      <c:thickness val="0"/>
      <c:spPr>
        <a:noFill/>
        <a:ln w="9525">
          <a:noFill/>
        </a:ln>
      </c:spPr>
    </c:floor>
    <c:sideWall>
      <c:thickness val="0"/>
      <c:spPr>
        <a:noFill/>
        <a:ln w="25400">
          <a:noFill/>
        </a:ln>
      </c:spPr>
    </c:sideWall>
    <c:backWall>
      <c:thickness val="0"/>
      <c:spPr>
        <a:noFill/>
        <a:ln w="25400">
          <a:noFill/>
        </a:ln>
      </c:spPr>
    </c:backWall>
    <c:plotArea>
      <c:layout>
        <c:manualLayout>
          <c:layoutTarget val="inner"/>
          <c:xMode val="edge"/>
          <c:yMode val="edge"/>
          <c:x val="0.10337549692808101"/>
          <c:y val="3.8143123326663211E-2"/>
          <c:w val="0.8966245030719191"/>
          <c:h val="0.87411713664742363"/>
        </c:manualLayout>
      </c:layout>
      <c:bar3DChart>
        <c:barDir val="col"/>
        <c:grouping val="stacked"/>
        <c:varyColors val="0"/>
        <c:ser>
          <c:idx val="0"/>
          <c:order val="0"/>
          <c:tx>
            <c:strRef>
              <c:f>Лист1!$B$1</c:f>
              <c:strCache>
                <c:ptCount val="1"/>
                <c:pt idx="0">
                  <c:v>Ряд 1</c:v>
                </c:pt>
              </c:strCache>
            </c:strRef>
          </c:tx>
          <c:spPr>
            <a:solidFill>
              <a:schemeClr val="accent6">
                <a:alpha val="68000"/>
              </a:schemeClr>
            </a:solidFill>
            <a:ln>
              <a:noFill/>
            </a:ln>
            <a:effectLst/>
            <a:scene3d>
              <a:camera prst="orthographicFront"/>
              <a:lightRig rig="threePt" dir="t"/>
            </a:scene3d>
            <a:sp3d>
              <a:bevelT/>
              <a:bevelB/>
            </a:sp3d>
          </c:spPr>
          <c:invertIfNegative val="0"/>
          <c:dLbls>
            <c:dLbl>
              <c:idx val="0"/>
              <c:layout>
                <c:manualLayout>
                  <c:x val="1.3946711666462743E-2"/>
                  <c:y val="-0.31990539411705388"/>
                </c:manualLayout>
              </c:layout>
              <c:showLegendKey val="0"/>
              <c:showVal val="1"/>
              <c:showCatName val="0"/>
              <c:showSerName val="0"/>
              <c:showPercent val="0"/>
              <c:showBubbleSize val="0"/>
            </c:dLbl>
            <c:dLbl>
              <c:idx val="1"/>
              <c:layout>
                <c:manualLayout>
                  <c:x val="1.5939146098879052E-2"/>
                  <c:y val="-0.20723007924052228"/>
                </c:manualLayout>
              </c:layout>
              <c:showLegendKey val="0"/>
              <c:showVal val="1"/>
              <c:showCatName val="0"/>
              <c:showSerName val="0"/>
              <c:showPercent val="0"/>
              <c:showBubbleSize val="0"/>
            </c:dLbl>
            <c:dLbl>
              <c:idx val="2"/>
              <c:layout>
                <c:manualLayout>
                  <c:x val="1.4871300145987901E-2"/>
                  <c:y val="-0.18573663726640827"/>
                </c:manualLayout>
              </c:layout>
              <c:showLegendKey val="0"/>
              <c:showVal val="1"/>
              <c:showCatName val="0"/>
              <c:showSerName val="0"/>
              <c:showPercent val="0"/>
              <c:showBubbleSize val="0"/>
            </c:dLbl>
            <c:dLbl>
              <c:idx val="3"/>
              <c:layout>
                <c:manualLayout>
                  <c:x val="1.4877788496836929E-2"/>
                  <c:y val="-0.19395598619131527"/>
                </c:manualLayout>
              </c:layout>
              <c:showLegendKey val="0"/>
              <c:showVal val="1"/>
              <c:showCatName val="0"/>
              <c:showSerName val="0"/>
              <c:showPercent val="0"/>
              <c:showBubbleSize val="0"/>
            </c:dLbl>
            <c:dLbl>
              <c:idx val="4"/>
              <c:layout>
                <c:manualLayout>
                  <c:x val="1.6988330969081419E-2"/>
                  <c:y val="-0.33995783860350792"/>
                </c:manualLayout>
              </c:layout>
              <c:showLegendKey val="0"/>
              <c:showVal val="1"/>
              <c:showCatName val="0"/>
              <c:showSerName val="0"/>
              <c:showPercent val="0"/>
              <c:showBubbleSize val="0"/>
            </c:dLbl>
            <c:numFmt formatCode="#,##0.0" sourceLinked="0"/>
            <c:spPr>
              <a:noFill/>
              <a:ln w="25388">
                <a:noFill/>
              </a:ln>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dLbls>
          <c:cat>
            <c:strRef>
              <c:f>Лист1!$A$2:$A$5</c:f>
              <c:strCache>
                <c:ptCount val="4"/>
                <c:pt idx="0">
                  <c:v>2021 год план</c:v>
                </c:pt>
                <c:pt idx="1">
                  <c:v>2022</c:v>
                </c:pt>
                <c:pt idx="2">
                  <c:v>2023</c:v>
                </c:pt>
                <c:pt idx="3">
                  <c:v>2024</c:v>
                </c:pt>
              </c:strCache>
            </c:strRef>
          </c:cat>
          <c:val>
            <c:numRef>
              <c:f>Лист1!$B$2:$B$5</c:f>
              <c:numCache>
                <c:formatCode>General</c:formatCode>
                <c:ptCount val="4"/>
                <c:pt idx="0">
                  <c:v>960845.7</c:v>
                </c:pt>
                <c:pt idx="1">
                  <c:v>808522.4</c:v>
                </c:pt>
                <c:pt idx="2">
                  <c:v>1182212.8</c:v>
                </c:pt>
                <c:pt idx="3">
                  <c:v>871500.3</c:v>
                </c:pt>
              </c:numCache>
            </c:numRef>
          </c:val>
        </c:ser>
        <c:dLbls>
          <c:showLegendKey val="0"/>
          <c:showVal val="0"/>
          <c:showCatName val="0"/>
          <c:showSerName val="0"/>
          <c:showPercent val="0"/>
          <c:showBubbleSize val="0"/>
        </c:dLbls>
        <c:gapWidth val="150"/>
        <c:shape val="cylinder"/>
        <c:axId val="182207616"/>
        <c:axId val="182209152"/>
        <c:axId val="0"/>
      </c:bar3DChart>
      <c:catAx>
        <c:axId val="182207616"/>
        <c:scaling>
          <c:orientation val="minMax"/>
        </c:scaling>
        <c:delete val="0"/>
        <c:axPos val="b"/>
        <c:numFmt formatCode="General" sourceLinked="0"/>
        <c:majorTickMark val="none"/>
        <c:minorTickMark val="none"/>
        <c:tickLblPos val="nextTo"/>
        <c:spPr>
          <a:ln w="9520">
            <a:noFill/>
          </a:ln>
        </c:spPr>
        <c:txPr>
          <a:bodyPr rot="-60000000" spcFirstLastPara="1" vertOverflow="ellipsis" vert="horz" wrap="square" anchor="ctr" anchorCtr="1"/>
          <a:lstStyle/>
          <a:p>
            <a:pPr>
              <a:defRPr sz="1196" b="0" i="0" u="none" strike="noStrike" kern="1200" baseline="0">
                <a:solidFill>
                  <a:schemeClr val="tx1"/>
                </a:solidFill>
                <a:latin typeface="+mn-lt"/>
                <a:ea typeface="+mn-ea"/>
                <a:cs typeface="+mn-cs"/>
              </a:defRPr>
            </a:pPr>
            <a:endParaRPr lang="ru-RU"/>
          </a:p>
        </c:txPr>
        <c:crossAx val="182209152"/>
        <c:crosses val="autoZero"/>
        <c:auto val="1"/>
        <c:lblAlgn val="ctr"/>
        <c:lblOffset val="100"/>
        <c:noMultiLvlLbl val="0"/>
      </c:catAx>
      <c:valAx>
        <c:axId val="182209152"/>
        <c:scaling>
          <c:orientation val="minMax"/>
        </c:scaling>
        <c:delete val="0"/>
        <c:axPos val="l"/>
        <c:majorGridlines>
          <c:spPr>
            <a:ln w="9525" cap="flat" cmpd="sng" algn="ctr">
              <a:solidFill>
                <a:schemeClr val="accent2">
                  <a:shade val="95000"/>
                  <a:satMod val="105000"/>
                </a:schemeClr>
              </a:solidFill>
              <a:prstDash val="solid"/>
            </a:ln>
            <a:effectLst/>
          </c:spPr>
        </c:majorGridlines>
        <c:numFmt formatCode="#,##0" sourceLinked="0"/>
        <c:majorTickMark val="none"/>
        <c:minorTickMark val="none"/>
        <c:tickLblPos val="nextTo"/>
        <c:spPr>
          <a:ln w="9520">
            <a:noFill/>
          </a:ln>
        </c:spPr>
        <c:txPr>
          <a:bodyPr rot="-60000000" spcFirstLastPara="1" vertOverflow="ellipsis" vert="horz" wrap="square" anchor="ctr" anchorCtr="1"/>
          <a:lstStyle/>
          <a:p>
            <a:pPr>
              <a:defRPr sz="1196" b="0" i="0" u="none" strike="noStrike" kern="1200" baseline="0">
                <a:solidFill>
                  <a:schemeClr val="tx1"/>
                </a:solidFill>
                <a:latin typeface="+mn-lt"/>
                <a:ea typeface="+mn-ea"/>
                <a:cs typeface="+mn-cs"/>
              </a:defRPr>
            </a:pPr>
            <a:endParaRPr lang="ru-RU"/>
          </a:p>
        </c:txPr>
        <c:crossAx val="182207616"/>
        <c:crosses val="autoZero"/>
        <c:crossBetween val="between"/>
      </c:valAx>
      <c:spPr>
        <a:noFill/>
        <a:ln w="25388">
          <a:noFill/>
        </a:ln>
      </c:spPr>
    </c:plotArea>
    <c:plotVisOnly val="1"/>
    <c:dispBlanksAs val="gap"/>
    <c:showDLblsOverMax val="0"/>
  </c:chart>
  <c:spPr>
    <a:noFill/>
    <a:ln>
      <a:noFill/>
    </a:ln>
  </c:spPr>
  <c:txPr>
    <a:bodyPr/>
    <a:lstStyle/>
    <a:p>
      <a:pPr>
        <a:defRPr/>
      </a:pPr>
      <a:endParaRPr lang="ru-RU"/>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0"/>
      <c:rotY val="0"/>
      <c:depthPercent val="100"/>
      <c:rAngAx val="0"/>
      <c:perspective val="20"/>
    </c:view3D>
    <c:floor>
      <c:thickness val="0"/>
    </c:floor>
    <c:sideWall>
      <c:thickness val="0"/>
      <c:spPr>
        <a:scene3d>
          <a:camera prst="orthographicFront"/>
          <a:lightRig rig="threePt" dir="t"/>
        </a:scene3d>
        <a:sp3d/>
      </c:spPr>
    </c:sideWall>
    <c:backWall>
      <c:thickness val="0"/>
    </c:backWall>
    <c:plotArea>
      <c:layout>
        <c:manualLayout>
          <c:layoutTarget val="inner"/>
          <c:xMode val="edge"/>
          <c:yMode val="edge"/>
          <c:x val="7.609970148744058E-2"/>
          <c:y val="5.5027425041385976E-2"/>
          <c:w val="0.90094314904650452"/>
          <c:h val="0.5374303598276472"/>
        </c:manualLayout>
      </c:layout>
      <c:bar3DChart>
        <c:barDir val="col"/>
        <c:grouping val="clustered"/>
        <c:varyColors val="0"/>
        <c:ser>
          <c:idx val="0"/>
          <c:order val="0"/>
          <c:tx>
            <c:strRef>
              <c:f>Лист1!$B$1</c:f>
              <c:strCache>
                <c:ptCount val="1"/>
                <c:pt idx="0">
                  <c:v>2022</c:v>
                </c:pt>
              </c:strCache>
            </c:strRef>
          </c:tx>
          <c:spPr>
            <a:solidFill>
              <a:schemeClr val="accent2">
                <a:lumMod val="60000"/>
                <a:lumOff val="40000"/>
              </a:schemeClr>
            </a:solidFill>
          </c:spPr>
          <c:invertIfNegative val="0"/>
          <c:cat>
            <c:strRef>
              <c:f>Лист1!$A$2:$A$12</c:f>
              <c:strCache>
                <c:ptCount val="11"/>
                <c:pt idx="0">
                  <c:v>Общегосударственные вопросы</c:v>
                </c:pt>
                <c:pt idx="1">
                  <c:v>Национальная оборона</c:v>
                </c:pt>
                <c:pt idx="2">
                  <c:v>Национальная безопасность и правоохранительная деятельность</c:v>
                </c:pt>
                <c:pt idx="3">
                  <c:v>Национальная экономика</c:v>
                </c:pt>
                <c:pt idx="4">
                  <c:v>Жилищно-коммунальное хозяйство</c:v>
                </c:pt>
                <c:pt idx="5">
                  <c:v>Охрана окружающей среды</c:v>
                </c:pt>
                <c:pt idx="6">
                  <c:v>Образование</c:v>
                </c:pt>
                <c:pt idx="7">
                  <c:v>Культура, кинематография</c:v>
                </c:pt>
                <c:pt idx="8">
                  <c:v>Социальная политика</c:v>
                </c:pt>
                <c:pt idx="9">
                  <c:v>Физическая культура и спорт</c:v>
                </c:pt>
                <c:pt idx="10">
                  <c:v>Межбюджетные трансферты общего характера</c:v>
                </c:pt>
              </c:strCache>
            </c:strRef>
          </c:cat>
          <c:val>
            <c:numRef>
              <c:f>Лист1!$B$2:$B$12</c:f>
              <c:numCache>
                <c:formatCode>0.0</c:formatCode>
                <c:ptCount val="11"/>
                <c:pt idx="0">
                  <c:v>261261.56177999999</c:v>
                </c:pt>
                <c:pt idx="1">
                  <c:v>627</c:v>
                </c:pt>
                <c:pt idx="2">
                  <c:v>5948.0379999999996</c:v>
                </c:pt>
                <c:pt idx="3">
                  <c:v>43119.625999999997</c:v>
                </c:pt>
                <c:pt idx="4">
                  <c:v>70903.539999999994</c:v>
                </c:pt>
                <c:pt idx="5">
                  <c:v>3500</c:v>
                </c:pt>
                <c:pt idx="6">
                  <c:v>255954.01918999999</c:v>
                </c:pt>
                <c:pt idx="7">
                  <c:v>45193.911</c:v>
                </c:pt>
                <c:pt idx="8">
                  <c:v>24731.508969999999</c:v>
                </c:pt>
                <c:pt idx="9">
                  <c:v>1248.8</c:v>
                </c:pt>
                <c:pt idx="10">
                  <c:v>95984</c:v>
                </c:pt>
              </c:numCache>
            </c:numRef>
          </c:val>
        </c:ser>
        <c:ser>
          <c:idx val="1"/>
          <c:order val="1"/>
          <c:tx>
            <c:strRef>
              <c:f>Лист1!$C$1</c:f>
              <c:strCache>
                <c:ptCount val="1"/>
                <c:pt idx="0">
                  <c:v>2023</c:v>
                </c:pt>
              </c:strCache>
            </c:strRef>
          </c:tx>
          <c:spPr>
            <a:solidFill>
              <a:srgbClr val="FFC000"/>
            </a:solidFill>
          </c:spPr>
          <c:invertIfNegative val="0"/>
          <c:cat>
            <c:strRef>
              <c:f>Лист1!$A$2:$A$12</c:f>
              <c:strCache>
                <c:ptCount val="11"/>
                <c:pt idx="0">
                  <c:v>Общегосударственные вопросы</c:v>
                </c:pt>
                <c:pt idx="1">
                  <c:v>Национальная оборона</c:v>
                </c:pt>
                <c:pt idx="2">
                  <c:v>Национальная безопасность и правоохранительная деятельность</c:v>
                </c:pt>
                <c:pt idx="3">
                  <c:v>Национальная экономика</c:v>
                </c:pt>
                <c:pt idx="4">
                  <c:v>Жилищно-коммунальное хозяйство</c:v>
                </c:pt>
                <c:pt idx="5">
                  <c:v>Охрана окружающей среды</c:v>
                </c:pt>
                <c:pt idx="6">
                  <c:v>Образование</c:v>
                </c:pt>
                <c:pt idx="7">
                  <c:v>Культура, кинематография</c:v>
                </c:pt>
                <c:pt idx="8">
                  <c:v>Социальная политика</c:v>
                </c:pt>
                <c:pt idx="9">
                  <c:v>Физическая культура и спорт</c:v>
                </c:pt>
                <c:pt idx="10">
                  <c:v>Межбюджетные трансферты общего характера</c:v>
                </c:pt>
              </c:strCache>
            </c:strRef>
          </c:cat>
          <c:val>
            <c:numRef>
              <c:f>Лист1!$C$2:$C$12</c:f>
              <c:numCache>
                <c:formatCode>0.0</c:formatCode>
                <c:ptCount val="11"/>
                <c:pt idx="0">
                  <c:v>324814.51429999998</c:v>
                </c:pt>
                <c:pt idx="1">
                  <c:v>673.2</c:v>
                </c:pt>
                <c:pt idx="2">
                  <c:v>5491.8729999999996</c:v>
                </c:pt>
                <c:pt idx="3">
                  <c:v>47766.546999999999</c:v>
                </c:pt>
                <c:pt idx="4">
                  <c:v>375434.5</c:v>
                </c:pt>
                <c:pt idx="5">
                  <c:v>3500</c:v>
                </c:pt>
                <c:pt idx="6">
                  <c:v>243849.67499999999</c:v>
                </c:pt>
                <c:pt idx="7">
                  <c:v>42148.443599999999</c:v>
                </c:pt>
                <c:pt idx="8">
                  <c:v>25739.968000000001</c:v>
                </c:pt>
                <c:pt idx="9" formatCode="General">
                  <c:v>1248.8</c:v>
                </c:pt>
                <c:pt idx="10">
                  <c:v>95584</c:v>
                </c:pt>
              </c:numCache>
            </c:numRef>
          </c:val>
        </c:ser>
        <c:ser>
          <c:idx val="2"/>
          <c:order val="2"/>
          <c:tx>
            <c:strRef>
              <c:f>Лист1!$D$1</c:f>
              <c:strCache>
                <c:ptCount val="1"/>
                <c:pt idx="0">
                  <c:v>2024</c:v>
                </c:pt>
              </c:strCache>
            </c:strRef>
          </c:tx>
          <c:spPr>
            <a:solidFill>
              <a:srgbClr val="92D050"/>
            </a:solidFill>
          </c:spPr>
          <c:invertIfNegative val="0"/>
          <c:cat>
            <c:strRef>
              <c:f>Лист1!$A$2:$A$12</c:f>
              <c:strCache>
                <c:ptCount val="11"/>
                <c:pt idx="0">
                  <c:v>Общегосударственные вопросы</c:v>
                </c:pt>
                <c:pt idx="1">
                  <c:v>Национальная оборона</c:v>
                </c:pt>
                <c:pt idx="2">
                  <c:v>Национальная безопасность и правоохранительная деятельность</c:v>
                </c:pt>
                <c:pt idx="3">
                  <c:v>Национальная экономика</c:v>
                </c:pt>
                <c:pt idx="4">
                  <c:v>Жилищно-коммунальное хозяйство</c:v>
                </c:pt>
                <c:pt idx="5">
                  <c:v>Охрана окружающей среды</c:v>
                </c:pt>
                <c:pt idx="6">
                  <c:v>Образование</c:v>
                </c:pt>
                <c:pt idx="7">
                  <c:v>Культура, кинематография</c:v>
                </c:pt>
                <c:pt idx="8">
                  <c:v>Социальная политика</c:v>
                </c:pt>
                <c:pt idx="9">
                  <c:v>Физическая культура и спорт</c:v>
                </c:pt>
                <c:pt idx="10">
                  <c:v>Межбюджетные трансферты общего характера</c:v>
                </c:pt>
              </c:strCache>
            </c:strRef>
          </c:cat>
          <c:val>
            <c:numRef>
              <c:f>Лист1!$D$2:$D$12</c:f>
              <c:numCache>
                <c:formatCode>General</c:formatCode>
                <c:ptCount val="11"/>
                <c:pt idx="0">
                  <c:v>357809.05605000001</c:v>
                </c:pt>
                <c:pt idx="1">
                  <c:v>700.2</c:v>
                </c:pt>
                <c:pt idx="2">
                  <c:v>6398.9250000000002</c:v>
                </c:pt>
                <c:pt idx="3">
                  <c:v>47998.413999999997</c:v>
                </c:pt>
                <c:pt idx="4">
                  <c:v>5751.4</c:v>
                </c:pt>
                <c:pt idx="5">
                  <c:v>3500</c:v>
                </c:pt>
                <c:pt idx="6">
                  <c:v>256609.05600000001</c:v>
                </c:pt>
                <c:pt idx="7">
                  <c:v>35466.322999999997</c:v>
                </c:pt>
                <c:pt idx="8">
                  <c:v>25957.668539999999</c:v>
                </c:pt>
                <c:pt idx="9">
                  <c:v>1248.8</c:v>
                </c:pt>
                <c:pt idx="10">
                  <c:v>95584</c:v>
                </c:pt>
              </c:numCache>
            </c:numRef>
          </c:val>
        </c:ser>
        <c:dLbls>
          <c:showLegendKey val="0"/>
          <c:showVal val="0"/>
          <c:showCatName val="0"/>
          <c:showSerName val="0"/>
          <c:showPercent val="0"/>
          <c:showBubbleSize val="0"/>
        </c:dLbls>
        <c:gapWidth val="150"/>
        <c:shape val="cylinder"/>
        <c:axId val="182269056"/>
        <c:axId val="182270592"/>
        <c:axId val="0"/>
      </c:bar3DChart>
      <c:catAx>
        <c:axId val="182269056"/>
        <c:scaling>
          <c:orientation val="minMax"/>
        </c:scaling>
        <c:delete val="0"/>
        <c:axPos val="b"/>
        <c:numFmt formatCode="General" sourceLinked="1"/>
        <c:majorTickMark val="out"/>
        <c:minorTickMark val="none"/>
        <c:tickLblPos val="low"/>
        <c:spPr>
          <a:ln w="3173">
            <a:round/>
          </a:ln>
        </c:spPr>
        <c:txPr>
          <a:bodyPr rot="-5400000" anchor="t" anchorCtr="0"/>
          <a:lstStyle/>
          <a:p>
            <a:pPr>
              <a:defRPr sz="1000" baseline="0">
                <a:solidFill>
                  <a:schemeClr val="tx1"/>
                </a:solidFill>
                <a:latin typeface="Segoe Print" pitchFamily="2" charset="0"/>
                <a:cs typeface="Times New Roman" pitchFamily="18" charset="0"/>
              </a:defRPr>
            </a:pPr>
            <a:endParaRPr lang="ru-RU"/>
          </a:p>
        </c:txPr>
        <c:crossAx val="182270592"/>
        <c:crossesAt val="0"/>
        <c:auto val="0"/>
        <c:lblAlgn val="ctr"/>
        <c:lblOffset val="100"/>
        <c:tickLblSkip val="1"/>
        <c:noMultiLvlLbl val="0"/>
      </c:catAx>
      <c:valAx>
        <c:axId val="182270592"/>
        <c:scaling>
          <c:orientation val="minMax"/>
        </c:scaling>
        <c:delete val="0"/>
        <c:axPos val="l"/>
        <c:majorGridlines/>
        <c:numFmt formatCode="#,##0" sourceLinked="0"/>
        <c:majorTickMark val="out"/>
        <c:minorTickMark val="out"/>
        <c:tickLblPos val="nextTo"/>
        <c:txPr>
          <a:bodyPr/>
          <a:lstStyle/>
          <a:p>
            <a:pPr>
              <a:defRPr sz="1100"/>
            </a:pPr>
            <a:endParaRPr lang="ru-RU"/>
          </a:p>
        </c:txPr>
        <c:crossAx val="182269056"/>
        <c:crosses val="autoZero"/>
        <c:crossBetween val="between"/>
      </c:valAx>
      <c:spPr>
        <a:noFill/>
        <a:ln w="25393">
          <a:noFill/>
        </a:ln>
      </c:spPr>
    </c:plotArea>
    <c:legend>
      <c:legendPos val="r"/>
      <c:layout>
        <c:manualLayout>
          <c:xMode val="edge"/>
          <c:yMode val="edge"/>
          <c:x val="0.8713102032343466"/>
          <c:y val="4.7381033892502619E-4"/>
          <c:w val="0.11023019197356566"/>
          <c:h val="0.16718165011982197"/>
        </c:manualLayout>
      </c:layout>
      <c:overlay val="0"/>
      <c:txPr>
        <a:bodyPr/>
        <a:lstStyle/>
        <a:p>
          <a:pPr>
            <a:defRPr sz="120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40"/>
      <c:rotY val="130"/>
      <c:rAngAx val="0"/>
      <c:perspective val="30"/>
    </c:view3D>
    <c:floor>
      <c:thickness val="0"/>
    </c:floor>
    <c:sideWall>
      <c:thickness val="0"/>
    </c:sideWall>
    <c:backWall>
      <c:thickness val="0"/>
    </c:backWall>
    <c:plotArea>
      <c:layout>
        <c:manualLayout>
          <c:layoutTarget val="inner"/>
          <c:xMode val="edge"/>
          <c:yMode val="edge"/>
          <c:x val="2.1063067239946804E-4"/>
          <c:y val="0.13918273146891122"/>
          <c:w val="0.7184169451535215"/>
          <c:h val="0.69227362151962524"/>
        </c:manualLayout>
      </c:layout>
      <c:pie3DChart>
        <c:varyColors val="1"/>
        <c:ser>
          <c:idx val="0"/>
          <c:order val="0"/>
          <c:tx>
            <c:strRef>
              <c:f>Лист1!$B$1</c:f>
              <c:strCache>
                <c:ptCount val="1"/>
                <c:pt idx="0">
                  <c:v>Продажи</c:v>
                </c:pt>
              </c:strCache>
            </c:strRef>
          </c:tx>
          <c:spPr>
            <a:effectLst>
              <a:glow rad="12700">
                <a:schemeClr val="accent1"/>
              </a:glow>
              <a:outerShdw blurRad="50800" dist="38100" dir="18900000" algn="bl" rotWithShape="0">
                <a:prstClr val="black">
                  <a:alpha val="40000"/>
                </a:prstClr>
              </a:outerShdw>
            </a:effectLst>
            <a:scene3d>
              <a:camera prst="orthographicFront"/>
              <a:lightRig rig="threePt" dir="t"/>
            </a:scene3d>
            <a:sp3d prstMaterial="metal"/>
          </c:spPr>
          <c:dPt>
            <c:idx val="0"/>
            <c:bubble3D val="0"/>
            <c:spPr>
              <a:solidFill>
                <a:srgbClr val="7030A0">
                  <a:alpha val="86000"/>
                </a:srgbClr>
              </a:solidFill>
              <a:ln>
                <a:noFill/>
              </a:ln>
              <a:effectLst>
                <a:glow rad="12700">
                  <a:schemeClr val="accent1"/>
                </a:glow>
                <a:outerShdw blurRad="50800" dist="38100" dir="18900000" algn="bl" rotWithShape="0">
                  <a:prstClr val="black">
                    <a:alpha val="40000"/>
                  </a:prstClr>
                </a:outerShdw>
              </a:effectLst>
              <a:scene3d>
                <a:camera prst="orthographicFront"/>
                <a:lightRig rig="threePt" dir="t"/>
              </a:scene3d>
              <a:sp3d prstMaterial="metal"/>
            </c:spPr>
          </c:dPt>
          <c:dPt>
            <c:idx val="1"/>
            <c:bubble3D val="0"/>
            <c:spPr>
              <a:solidFill>
                <a:srgbClr val="FF0000"/>
              </a:solidFill>
              <a:ln>
                <a:noFill/>
              </a:ln>
              <a:effectLst>
                <a:glow rad="12700">
                  <a:schemeClr val="accent1"/>
                </a:glow>
                <a:outerShdw blurRad="50800" dist="38100" dir="18900000" algn="bl" rotWithShape="0">
                  <a:prstClr val="black">
                    <a:alpha val="40000"/>
                  </a:prstClr>
                </a:outerShdw>
              </a:effectLst>
              <a:scene3d>
                <a:camera prst="orthographicFront"/>
                <a:lightRig rig="threePt" dir="t"/>
              </a:scene3d>
              <a:sp3d prstMaterial="metal"/>
            </c:spPr>
          </c:dPt>
          <c:dPt>
            <c:idx val="2"/>
            <c:bubble3D val="0"/>
            <c:spPr>
              <a:solidFill>
                <a:srgbClr val="4BACC6">
                  <a:alpha val="87000"/>
                </a:srgbClr>
              </a:solidFill>
              <a:effectLst>
                <a:glow rad="12700">
                  <a:schemeClr val="accent1"/>
                </a:glow>
                <a:outerShdw blurRad="50800" dist="38100" dir="18900000" algn="bl" rotWithShape="0">
                  <a:prstClr val="black">
                    <a:alpha val="40000"/>
                  </a:prstClr>
                </a:outerShdw>
              </a:effectLst>
              <a:scene3d>
                <a:camera prst="orthographicFront"/>
                <a:lightRig rig="threePt" dir="t"/>
              </a:scene3d>
              <a:sp3d prstMaterial="metal"/>
            </c:spPr>
          </c:dPt>
          <c:dPt>
            <c:idx val="3"/>
            <c:bubble3D val="0"/>
            <c:spPr>
              <a:solidFill>
                <a:srgbClr val="FFC000">
                  <a:alpha val="87000"/>
                </a:srgbClr>
              </a:solidFill>
              <a:effectLst>
                <a:glow rad="12700">
                  <a:schemeClr val="accent1"/>
                </a:glow>
                <a:outerShdw blurRad="50800" dist="38100" dir="18900000" algn="bl" rotWithShape="0">
                  <a:prstClr val="black">
                    <a:alpha val="40000"/>
                  </a:prstClr>
                </a:outerShdw>
              </a:effectLst>
              <a:scene3d>
                <a:camera prst="orthographicFront"/>
                <a:lightRig rig="threePt" dir="t"/>
              </a:scene3d>
              <a:sp3d prstMaterial="metal"/>
            </c:spPr>
          </c:dPt>
          <c:dPt>
            <c:idx val="4"/>
            <c:bubble3D val="0"/>
            <c:spPr>
              <a:solidFill>
                <a:srgbClr val="6F6F6F">
                  <a:alpha val="87000"/>
                </a:srgbClr>
              </a:solidFill>
              <a:effectLst>
                <a:glow rad="12700">
                  <a:schemeClr val="accent1"/>
                </a:glow>
                <a:outerShdw blurRad="50800" dist="38100" dir="18900000" algn="bl" rotWithShape="0">
                  <a:prstClr val="black">
                    <a:alpha val="40000"/>
                  </a:prstClr>
                </a:outerShdw>
              </a:effectLst>
              <a:scene3d>
                <a:camera prst="orthographicFront"/>
                <a:lightRig rig="threePt" dir="t"/>
              </a:scene3d>
              <a:sp3d prstMaterial="metal"/>
            </c:spPr>
          </c:dPt>
          <c:dPt>
            <c:idx val="5"/>
            <c:bubble3D val="0"/>
            <c:spPr>
              <a:solidFill>
                <a:srgbClr val="FD9DB4">
                  <a:alpha val="87000"/>
                </a:srgbClr>
              </a:solidFill>
              <a:effectLst>
                <a:glow rad="12700">
                  <a:schemeClr val="accent1"/>
                </a:glow>
                <a:outerShdw blurRad="50800" dist="38100" dir="18900000" algn="bl" rotWithShape="0">
                  <a:prstClr val="black">
                    <a:alpha val="40000"/>
                  </a:prstClr>
                </a:outerShdw>
              </a:effectLst>
              <a:scene3d>
                <a:camera prst="orthographicFront"/>
                <a:lightRig rig="threePt" dir="t"/>
              </a:scene3d>
              <a:sp3d prstMaterial="metal"/>
            </c:spPr>
          </c:dPt>
          <c:dPt>
            <c:idx val="6"/>
            <c:bubble3D val="0"/>
            <c:spPr>
              <a:solidFill>
                <a:srgbClr val="FFFF00">
                  <a:alpha val="87000"/>
                </a:srgbClr>
              </a:solidFill>
              <a:effectLst>
                <a:glow rad="12700">
                  <a:schemeClr val="accent1"/>
                </a:glow>
                <a:outerShdw blurRad="50800" dist="38100" dir="18900000" algn="bl" rotWithShape="0">
                  <a:prstClr val="black">
                    <a:alpha val="40000"/>
                  </a:prstClr>
                </a:outerShdw>
              </a:effectLst>
              <a:scene3d>
                <a:camera prst="orthographicFront"/>
                <a:lightRig rig="threePt" dir="t"/>
              </a:scene3d>
              <a:sp3d prstMaterial="metal"/>
            </c:spPr>
          </c:dPt>
          <c:dPt>
            <c:idx val="7"/>
            <c:bubble3D val="0"/>
            <c:spPr>
              <a:solidFill>
                <a:srgbClr val="C0504D">
                  <a:lumMod val="75000"/>
                  <a:alpha val="87000"/>
                </a:srgbClr>
              </a:solidFill>
              <a:effectLst>
                <a:glow rad="12700">
                  <a:schemeClr val="accent1"/>
                </a:glow>
                <a:outerShdw blurRad="50800" dist="38100" dir="18900000" algn="bl" rotWithShape="0">
                  <a:prstClr val="black">
                    <a:alpha val="40000"/>
                  </a:prstClr>
                </a:outerShdw>
              </a:effectLst>
              <a:scene3d>
                <a:camera prst="orthographicFront"/>
                <a:lightRig rig="threePt" dir="t"/>
              </a:scene3d>
              <a:sp3d prstMaterial="metal"/>
            </c:spPr>
          </c:dPt>
          <c:dPt>
            <c:idx val="8"/>
            <c:bubble3D val="0"/>
            <c:spPr>
              <a:solidFill>
                <a:srgbClr val="9BBB59">
                  <a:lumMod val="75000"/>
                  <a:alpha val="87000"/>
                </a:srgbClr>
              </a:solidFill>
              <a:effectLst>
                <a:glow rad="12700">
                  <a:schemeClr val="accent1"/>
                </a:glow>
                <a:outerShdw blurRad="50800" dist="38100" dir="18900000" algn="bl" rotWithShape="0">
                  <a:prstClr val="black">
                    <a:alpha val="40000"/>
                  </a:prstClr>
                </a:outerShdw>
              </a:effectLst>
              <a:scene3d>
                <a:camera prst="orthographicFront"/>
                <a:lightRig rig="threePt" dir="t"/>
              </a:scene3d>
              <a:sp3d prstMaterial="metal"/>
            </c:spPr>
          </c:dPt>
          <c:dPt>
            <c:idx val="9"/>
            <c:bubble3D val="0"/>
            <c:spPr>
              <a:solidFill>
                <a:srgbClr val="002060"/>
              </a:solidFill>
              <a:effectLst>
                <a:glow rad="12700">
                  <a:schemeClr val="accent1"/>
                </a:glow>
                <a:outerShdw blurRad="50800" dist="38100" dir="18900000" algn="bl" rotWithShape="0">
                  <a:prstClr val="black">
                    <a:alpha val="40000"/>
                  </a:prstClr>
                </a:outerShdw>
              </a:effectLst>
              <a:scene3d>
                <a:camera prst="orthographicFront"/>
                <a:lightRig rig="threePt" dir="t"/>
              </a:scene3d>
              <a:sp3d prstMaterial="metal"/>
            </c:spPr>
          </c:dPt>
          <c:dPt>
            <c:idx val="10"/>
            <c:bubble3D val="0"/>
            <c:spPr>
              <a:solidFill>
                <a:srgbClr val="66FF66">
                  <a:alpha val="87000"/>
                </a:srgbClr>
              </a:solidFill>
              <a:effectLst>
                <a:glow rad="12700">
                  <a:schemeClr val="accent1"/>
                </a:glow>
                <a:outerShdw blurRad="50800" dist="38100" dir="18900000" algn="bl" rotWithShape="0">
                  <a:prstClr val="black">
                    <a:alpha val="40000"/>
                  </a:prstClr>
                </a:outerShdw>
              </a:effectLst>
              <a:scene3d>
                <a:camera prst="orthographicFront"/>
                <a:lightRig rig="threePt" dir="t"/>
              </a:scene3d>
              <a:sp3d prstMaterial="metal"/>
            </c:spPr>
          </c:dPt>
          <c:dLbls>
            <c:dLbl>
              <c:idx val="0"/>
              <c:layout>
                <c:manualLayout>
                  <c:x val="3.6336985759617836E-2"/>
                  <c:y val="1.6364428880812257E-2"/>
                </c:manualLayout>
              </c:layout>
              <c:dLblPos val="bestFit"/>
              <c:showLegendKey val="0"/>
              <c:showVal val="0"/>
              <c:showCatName val="0"/>
              <c:showSerName val="0"/>
              <c:showPercent val="1"/>
              <c:showBubbleSize val="0"/>
            </c:dLbl>
            <c:dLbl>
              <c:idx val="1"/>
              <c:layout>
                <c:manualLayout>
                  <c:x val="2.9502701999995513E-2"/>
                  <c:y val="2.9873110688750159E-2"/>
                </c:manualLayout>
              </c:layout>
              <c:dLblPos val="bestFit"/>
              <c:showLegendKey val="0"/>
              <c:showVal val="0"/>
              <c:showCatName val="0"/>
              <c:showSerName val="0"/>
              <c:showPercent val="1"/>
              <c:showBubbleSize val="0"/>
            </c:dLbl>
            <c:dLbl>
              <c:idx val="2"/>
              <c:layout>
                <c:manualLayout>
                  <c:x val="-2.5703892060243761E-3"/>
                  <c:y val="1.7360161836758765E-2"/>
                </c:manualLayout>
              </c:layout>
              <c:dLblPos val="bestFit"/>
              <c:showLegendKey val="0"/>
              <c:showVal val="0"/>
              <c:showCatName val="0"/>
              <c:showSerName val="0"/>
              <c:showPercent val="1"/>
              <c:showBubbleSize val="0"/>
            </c:dLbl>
            <c:dLbl>
              <c:idx val="3"/>
              <c:layout>
                <c:manualLayout>
                  <c:x val="-4.0372933992225878E-2"/>
                  <c:y val="3.6449119788148798E-2"/>
                </c:manualLayout>
              </c:layout>
              <c:dLblPos val="bestFit"/>
              <c:showLegendKey val="0"/>
              <c:showVal val="0"/>
              <c:showCatName val="0"/>
              <c:showSerName val="0"/>
              <c:showPercent val="1"/>
              <c:showBubbleSize val="0"/>
            </c:dLbl>
            <c:dLbl>
              <c:idx val="4"/>
              <c:layout>
                <c:manualLayout>
                  <c:x val="-1.6385362434966803E-2"/>
                  <c:y val="-6.7685550748876958E-2"/>
                </c:manualLayout>
              </c:layout>
              <c:dLblPos val="bestFit"/>
              <c:showLegendKey val="0"/>
              <c:showVal val="0"/>
              <c:showCatName val="0"/>
              <c:showSerName val="0"/>
              <c:showPercent val="1"/>
              <c:showBubbleSize val="0"/>
            </c:dLbl>
            <c:dLbl>
              <c:idx val="5"/>
              <c:layout>
                <c:manualLayout>
                  <c:x val="-5.9100474848506439E-3"/>
                  <c:y val="4.7642320571997471E-4"/>
                </c:manualLayout>
              </c:layout>
              <c:dLblPos val="bestFit"/>
              <c:showLegendKey val="0"/>
              <c:showVal val="0"/>
              <c:showCatName val="0"/>
              <c:showSerName val="0"/>
              <c:showPercent val="1"/>
              <c:showBubbleSize val="0"/>
            </c:dLbl>
            <c:dLbl>
              <c:idx val="6"/>
              <c:layout>
                <c:manualLayout>
                  <c:x val="1.9590811182761004E-2"/>
                  <c:y val="-3.1067245904606775E-2"/>
                </c:manualLayout>
              </c:layout>
              <c:dLblPos val="bestFit"/>
              <c:showLegendKey val="0"/>
              <c:showVal val="0"/>
              <c:showCatName val="0"/>
              <c:showSerName val="0"/>
              <c:showPercent val="1"/>
              <c:showBubbleSize val="0"/>
            </c:dLbl>
            <c:dLbl>
              <c:idx val="7"/>
              <c:layout>
                <c:manualLayout>
                  <c:x val="2.8123662168189688E-3"/>
                  <c:y val="-5.9943886324554264E-3"/>
                </c:manualLayout>
              </c:layout>
              <c:dLblPos val="bestFit"/>
              <c:showLegendKey val="0"/>
              <c:showVal val="0"/>
              <c:showCatName val="0"/>
              <c:showSerName val="0"/>
              <c:showPercent val="1"/>
              <c:showBubbleSize val="0"/>
            </c:dLbl>
            <c:dLbl>
              <c:idx val="8"/>
              <c:layout>
                <c:manualLayout>
                  <c:x val="-6.7293360319712415E-3"/>
                  <c:y val="-2.1987148158204389E-2"/>
                </c:manualLayout>
              </c:layout>
              <c:dLblPos val="bestFit"/>
              <c:showLegendKey val="0"/>
              <c:showVal val="0"/>
              <c:showCatName val="0"/>
              <c:showSerName val="0"/>
              <c:showPercent val="1"/>
              <c:showBubbleSize val="0"/>
            </c:dLbl>
            <c:dLbl>
              <c:idx val="9"/>
              <c:layout>
                <c:manualLayout>
                  <c:x val="4.47962902098326E-3"/>
                  <c:y val="-6.7700627459179027E-2"/>
                </c:manualLayout>
              </c:layout>
              <c:dLblPos val="bestFit"/>
              <c:showLegendKey val="0"/>
              <c:showVal val="0"/>
              <c:showCatName val="0"/>
              <c:showSerName val="0"/>
              <c:showPercent val="1"/>
              <c:showBubbleSize val="0"/>
            </c:dLbl>
            <c:dLbl>
              <c:idx val="10"/>
              <c:layout>
                <c:manualLayout>
                  <c:x val="-5.7681865405318881E-3"/>
                  <c:y val="9.2949594201966225E-3"/>
                </c:manualLayout>
              </c:layout>
              <c:dLblPos val="bestFit"/>
              <c:showLegendKey val="0"/>
              <c:showVal val="0"/>
              <c:showCatName val="0"/>
              <c:showSerName val="0"/>
              <c:showPercent val="1"/>
              <c:showBubbleSize val="0"/>
            </c:dLbl>
            <c:txPr>
              <a:bodyPr/>
              <a:lstStyle/>
              <a:p>
                <a:pPr>
                  <a:defRPr sz="1200"/>
                </a:pPr>
                <a:endParaRPr lang="ru-RU"/>
              </a:p>
            </c:txPr>
            <c:showLegendKey val="0"/>
            <c:showVal val="0"/>
            <c:showCatName val="0"/>
            <c:showSerName val="0"/>
            <c:showPercent val="1"/>
            <c:showBubbleSize val="0"/>
            <c:showLeaderLines val="1"/>
          </c:dLbls>
          <c:cat>
            <c:strRef>
              <c:f>Лист1!$A$2:$A$12</c:f>
              <c:strCache>
                <c:ptCount val="11"/>
                <c:pt idx="0">
                  <c:v>Общегосударственные вопросы</c:v>
                </c:pt>
                <c:pt idx="1">
                  <c:v>Национальная оборона</c:v>
                </c:pt>
                <c:pt idx="2">
                  <c:v>Национальная безопасность и правоохранительная деятельность</c:v>
                </c:pt>
                <c:pt idx="3">
                  <c:v>Национальная экономика</c:v>
                </c:pt>
                <c:pt idx="4">
                  <c:v>Жилищно-коммунальное хозяйство</c:v>
                </c:pt>
                <c:pt idx="5">
                  <c:v>Охрана окружающей среды</c:v>
                </c:pt>
                <c:pt idx="6">
                  <c:v>Образование</c:v>
                </c:pt>
                <c:pt idx="7">
                  <c:v>Культура, кинематография</c:v>
                </c:pt>
                <c:pt idx="8">
                  <c:v>Социальная политика</c:v>
                </c:pt>
                <c:pt idx="9">
                  <c:v>Физическая культура и спорт</c:v>
                </c:pt>
                <c:pt idx="10">
                  <c:v>Межбюджетные трансферты общего характера</c:v>
                </c:pt>
              </c:strCache>
            </c:strRef>
          </c:cat>
          <c:val>
            <c:numRef>
              <c:f>Лист1!$B$2:$B$12</c:f>
              <c:numCache>
                <c:formatCode>0.0%</c:formatCode>
                <c:ptCount val="11"/>
                <c:pt idx="0">
                  <c:v>0.32300000000000001</c:v>
                </c:pt>
                <c:pt idx="1">
                  <c:v>1E-3</c:v>
                </c:pt>
                <c:pt idx="2">
                  <c:v>7.0000000000000001E-3</c:v>
                </c:pt>
                <c:pt idx="3">
                  <c:v>5.2999999999999999E-2</c:v>
                </c:pt>
                <c:pt idx="4">
                  <c:v>8.7999999999999995E-2</c:v>
                </c:pt>
                <c:pt idx="5">
                  <c:v>4.0000000000000001E-3</c:v>
                </c:pt>
                <c:pt idx="6">
                  <c:v>0.317</c:v>
                </c:pt>
                <c:pt idx="7">
                  <c:v>5.6000000000000001E-2</c:v>
                </c:pt>
                <c:pt idx="8">
                  <c:v>3.1E-2</c:v>
                </c:pt>
                <c:pt idx="9">
                  <c:v>2E-3</c:v>
                </c:pt>
                <c:pt idx="10">
                  <c:v>0.11899999999999999</c:v>
                </c:pt>
              </c:numCache>
            </c:numRef>
          </c:val>
        </c:ser>
        <c:dLbls>
          <c:showLegendKey val="0"/>
          <c:showVal val="0"/>
          <c:showCatName val="0"/>
          <c:showSerName val="0"/>
          <c:showPercent val="0"/>
          <c:showBubbleSize val="0"/>
          <c:showLeaderLines val="1"/>
        </c:dLbls>
      </c:pie3DChart>
      <c:spPr>
        <a:noFill/>
        <a:ln w="25394">
          <a:noFill/>
        </a:ln>
      </c:spPr>
    </c:plotArea>
    <c:legend>
      <c:legendPos val="t"/>
      <c:layout>
        <c:manualLayout>
          <c:xMode val="edge"/>
          <c:yMode val="edge"/>
          <c:x val="0.69601145107661966"/>
          <c:y val="6.9287319946250786E-2"/>
          <c:w val="0.29642994198830813"/>
          <c:h val="0.8428523946468417"/>
        </c:manualLayout>
      </c:layout>
      <c:overlay val="0"/>
      <c:txPr>
        <a:bodyPr/>
        <a:lstStyle/>
        <a:p>
          <a:pPr>
            <a:defRPr sz="900">
              <a:latin typeface="Segoe Print" pitchFamily="2" charset="0"/>
            </a:defRPr>
          </a:pPr>
          <a:endParaRPr lang="ru-RU"/>
        </a:p>
      </c:txPr>
    </c:legend>
    <c:plotVisOnly val="1"/>
    <c:dispBlanksAs val="zero"/>
    <c:showDLblsOverMax val="0"/>
  </c:chart>
  <c:spPr>
    <a:scene3d>
      <a:camera prst="orthographicFront"/>
      <a:lightRig rig="threePt" dir="t"/>
    </a:scene3d>
  </c:spPr>
  <c:txPr>
    <a:bodyPr/>
    <a:lstStyle/>
    <a:p>
      <a:pPr>
        <a:defRPr sz="1800"/>
      </a:pPr>
      <a:endParaRPr lang="ru-RU"/>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227413992515753E-2"/>
          <c:y val="7.338617770271752E-2"/>
          <c:w val="0.91569795047710534"/>
          <c:h val="0.92661382229728262"/>
        </c:manualLayout>
      </c:layout>
      <c:ofPieChart>
        <c:ofPieType val="pie"/>
        <c:varyColors val="1"/>
        <c:ser>
          <c:idx val="0"/>
          <c:order val="0"/>
          <c:tx>
            <c:strRef>
              <c:f>Лист1!$B$1</c:f>
              <c:strCache>
                <c:ptCount val="1"/>
                <c:pt idx="0">
                  <c:v>Столбец1</c:v>
                </c:pt>
              </c:strCache>
            </c:strRef>
          </c:tx>
          <c:spPr>
            <a:solidFill>
              <a:schemeClr val="accent5">
                <a:lumMod val="60000"/>
                <a:lumOff val="40000"/>
              </a:schemeClr>
            </a:solidFill>
            <a:scene3d>
              <a:camera prst="orthographicFront"/>
              <a:lightRig rig="threePt" dir="t">
                <a:rot lat="0" lon="0" rev="0"/>
              </a:lightRig>
            </a:scene3d>
            <a:sp3d prstMaterial="metal">
              <a:bevelT prst="angle"/>
              <a:bevelB/>
            </a:sp3d>
          </c:spPr>
          <c:explosion val="10"/>
          <c:dPt>
            <c:idx val="0"/>
            <c:bubble3D val="0"/>
            <c:spPr>
              <a:gradFill flip="none" rotWithShape="1">
                <a:gsLst>
                  <a:gs pos="0">
                    <a:srgbClr val="FFFF66"/>
                  </a:gs>
                  <a:gs pos="60000">
                    <a:srgbClr val="FFFFCC"/>
                  </a:gs>
                  <a:gs pos="100000">
                    <a:srgbClr val="FFFFFF"/>
                  </a:gs>
                </a:gsLst>
                <a:lin ang="8100000" scaled="1"/>
                <a:tileRect/>
              </a:gradFill>
              <a:scene3d>
                <a:camera prst="orthographicFront"/>
                <a:lightRig rig="threePt" dir="t">
                  <a:rot lat="0" lon="0" rev="0"/>
                </a:lightRig>
              </a:scene3d>
              <a:sp3d prstMaterial="metal">
                <a:bevelT prst="angle"/>
                <a:bevelB/>
              </a:sp3d>
            </c:spPr>
          </c:dPt>
          <c:dPt>
            <c:idx val="1"/>
            <c:bubble3D val="0"/>
            <c:spPr>
              <a:gradFill flip="none" rotWithShape="1">
                <a:gsLst>
                  <a:gs pos="0">
                    <a:srgbClr val="AE78D6"/>
                  </a:gs>
                  <a:gs pos="56000">
                    <a:srgbClr val="D9B3FF"/>
                  </a:gs>
                  <a:gs pos="100000">
                    <a:srgbClr val="F8EAFA"/>
                  </a:gs>
                </a:gsLst>
                <a:lin ang="10800000" scaled="1"/>
                <a:tileRect/>
              </a:gradFill>
              <a:scene3d>
                <a:camera prst="orthographicFront"/>
                <a:lightRig rig="threePt" dir="t">
                  <a:rot lat="0" lon="0" rev="0"/>
                </a:lightRig>
              </a:scene3d>
              <a:sp3d prstMaterial="metal">
                <a:bevelT prst="angle"/>
                <a:bevelB/>
              </a:sp3d>
            </c:spPr>
          </c:dPt>
          <c:dPt>
            <c:idx val="2"/>
            <c:bubble3D val="0"/>
            <c:spPr>
              <a:solidFill>
                <a:srgbClr val="FD9DB4"/>
              </a:solidFill>
              <a:scene3d>
                <a:camera prst="orthographicFront"/>
                <a:lightRig rig="threePt" dir="t">
                  <a:rot lat="0" lon="0" rev="0"/>
                </a:lightRig>
              </a:scene3d>
              <a:sp3d prstMaterial="metal">
                <a:bevelT prst="angle"/>
                <a:bevelB/>
              </a:sp3d>
            </c:spPr>
          </c:dPt>
          <c:dPt>
            <c:idx val="3"/>
            <c:bubble3D val="0"/>
            <c:spPr>
              <a:gradFill flip="none" rotWithShape="1">
                <a:gsLst>
                  <a:gs pos="0">
                    <a:srgbClr val="69EB35"/>
                  </a:gs>
                  <a:gs pos="100000">
                    <a:srgbClr val="D0F9B1"/>
                  </a:gs>
                </a:gsLst>
                <a:path path="circle">
                  <a:fillToRect l="100000" t="100000"/>
                </a:path>
                <a:tileRect r="-100000" b="-100000"/>
              </a:gradFill>
              <a:scene3d>
                <a:camera prst="orthographicFront"/>
                <a:lightRig rig="threePt" dir="t">
                  <a:rot lat="0" lon="0" rev="0"/>
                </a:lightRig>
              </a:scene3d>
              <a:sp3d prstMaterial="metal">
                <a:bevelT prst="angle"/>
                <a:bevelB/>
              </a:sp3d>
            </c:spPr>
          </c:dPt>
          <c:dPt>
            <c:idx val="4"/>
            <c:bubble3D val="0"/>
            <c:spPr>
              <a:gradFill flip="none" rotWithShape="1">
                <a:gsLst>
                  <a:gs pos="0">
                    <a:schemeClr val="accent1">
                      <a:lumMod val="20000"/>
                      <a:lumOff val="80000"/>
                    </a:schemeClr>
                  </a:gs>
                  <a:gs pos="100000">
                    <a:schemeClr val="accent1">
                      <a:lumMod val="75000"/>
                    </a:schemeClr>
                  </a:gs>
                </a:gsLst>
                <a:path path="circle">
                  <a:fillToRect l="50000" t="-80000" r="50000" b="180000"/>
                </a:path>
                <a:tileRect/>
              </a:gradFill>
              <a:scene3d>
                <a:camera prst="orthographicFront"/>
                <a:lightRig rig="threePt" dir="t">
                  <a:rot lat="0" lon="0" rev="0"/>
                </a:lightRig>
              </a:scene3d>
              <a:sp3d prstMaterial="metal">
                <a:bevelT prst="angle"/>
                <a:bevelB/>
              </a:sp3d>
            </c:spPr>
          </c:dPt>
          <c:dLbls>
            <c:dLbl>
              <c:idx val="0"/>
              <c:layout>
                <c:manualLayout>
                  <c:x val="1.523183828796894E-2"/>
                  <c:y val="0.11742229826062159"/>
                </c:manualLayout>
              </c:layout>
              <c:numFmt formatCode="#,##0.0" sourceLinked="0"/>
              <c:spPr>
                <a:noFill/>
                <a:ln w="25386">
                  <a:noFill/>
                </a:ln>
              </c:spPr>
              <c:txPr>
                <a:bodyPr/>
                <a:lstStyle/>
                <a:p>
                  <a:pPr>
                    <a:defRPr sz="1399" b="0">
                      <a:solidFill>
                        <a:schemeClr val="tx1"/>
                      </a:solidFill>
                      <a:latin typeface="Palatino Linotype" panose="02040502050505030304" pitchFamily="18" charset="0"/>
                    </a:defRPr>
                  </a:pPr>
                  <a:endParaRPr lang="ru-RU"/>
                </a:p>
              </c:txPr>
              <c:dLblPos val="bestFit"/>
              <c:showLegendKey val="0"/>
              <c:showVal val="1"/>
              <c:showCatName val="0"/>
              <c:showSerName val="0"/>
              <c:showPercent val="0"/>
              <c:showBubbleSize val="0"/>
            </c:dLbl>
            <c:dLbl>
              <c:idx val="1"/>
              <c:layout>
                <c:manualLayout>
                  <c:x val="1.0585452202202014E-2"/>
                  <c:y val="-1.4036024434543946E-3"/>
                </c:manualLayout>
              </c:layout>
              <c:numFmt formatCode="#,##0.0" sourceLinked="0"/>
              <c:spPr>
                <a:noFill/>
                <a:ln w="25386">
                  <a:noFill/>
                </a:ln>
              </c:spPr>
              <c:txPr>
                <a:bodyPr/>
                <a:lstStyle/>
                <a:p>
                  <a:pPr>
                    <a:defRPr sz="1399" b="0">
                      <a:solidFill>
                        <a:schemeClr val="tx1"/>
                      </a:solidFill>
                      <a:latin typeface="Palatino Linotype" panose="02040502050505030304" pitchFamily="18" charset="0"/>
                    </a:defRPr>
                  </a:pPr>
                  <a:endParaRPr lang="ru-RU"/>
                </a:p>
              </c:txPr>
              <c:dLblPos val="bestFit"/>
              <c:showLegendKey val="0"/>
              <c:showVal val="1"/>
              <c:showCatName val="0"/>
              <c:showSerName val="0"/>
              <c:showPercent val="0"/>
              <c:showBubbleSize val="0"/>
            </c:dLbl>
            <c:dLbl>
              <c:idx val="2"/>
              <c:layout>
                <c:manualLayout>
                  <c:x val="6.1617197314794503E-4"/>
                  <c:y val="1.1566363797219306E-2"/>
                </c:manualLayout>
              </c:layout>
              <c:numFmt formatCode="#,##0.0" sourceLinked="0"/>
              <c:spPr>
                <a:noFill/>
                <a:ln w="25386">
                  <a:noFill/>
                </a:ln>
              </c:spPr>
              <c:txPr>
                <a:bodyPr/>
                <a:lstStyle/>
                <a:p>
                  <a:pPr>
                    <a:defRPr sz="1399" b="0">
                      <a:solidFill>
                        <a:schemeClr val="tx1"/>
                      </a:solidFill>
                      <a:latin typeface="Palatino Linotype" panose="02040502050505030304" pitchFamily="18" charset="0"/>
                    </a:defRPr>
                  </a:pPr>
                  <a:endParaRPr lang="ru-RU"/>
                </a:p>
              </c:txPr>
              <c:dLblPos val="bestFit"/>
              <c:showLegendKey val="0"/>
              <c:showVal val="1"/>
              <c:showCatName val="0"/>
              <c:showSerName val="0"/>
              <c:showPercent val="0"/>
              <c:showBubbleSize val="0"/>
            </c:dLbl>
            <c:dLbl>
              <c:idx val="3"/>
              <c:layout>
                <c:manualLayout>
                  <c:x val="7.0197301406275392E-3"/>
                  <c:y val="4.9476016055096253E-3"/>
                </c:manualLayout>
              </c:layout>
              <c:numFmt formatCode="#,##0.0" sourceLinked="0"/>
              <c:spPr>
                <a:noFill/>
                <a:ln w="25386">
                  <a:noFill/>
                </a:ln>
              </c:spPr>
              <c:txPr>
                <a:bodyPr/>
                <a:lstStyle/>
                <a:p>
                  <a:pPr>
                    <a:defRPr sz="1399" b="0">
                      <a:solidFill>
                        <a:schemeClr val="tx1"/>
                      </a:solidFill>
                      <a:latin typeface="Palatino Linotype" panose="02040502050505030304" pitchFamily="18" charset="0"/>
                    </a:defRPr>
                  </a:pPr>
                  <a:endParaRPr lang="ru-RU"/>
                </a:p>
              </c:txPr>
              <c:dLblPos val="bestFit"/>
              <c:showLegendKey val="0"/>
              <c:showVal val="1"/>
              <c:showCatName val="0"/>
              <c:showSerName val="0"/>
              <c:showPercent val="0"/>
              <c:showBubbleSize val="0"/>
            </c:dLbl>
            <c:dLbl>
              <c:idx val="4"/>
              <c:layout>
                <c:manualLayout>
                  <c:x val="4.1759143997703516E-3"/>
                  <c:y val="2.5877357724527011E-2"/>
                </c:manualLayout>
              </c:layout>
              <c:tx>
                <c:rich>
                  <a:bodyPr/>
                  <a:lstStyle/>
                  <a:p>
                    <a:pPr>
                      <a:defRPr sz="1399" b="0">
                        <a:solidFill>
                          <a:schemeClr val="tx1"/>
                        </a:solidFill>
                        <a:latin typeface="Palatino Linotype" panose="02040502050505030304" pitchFamily="18" charset="0"/>
                      </a:defRPr>
                    </a:pPr>
                    <a:r>
                      <a:rPr lang="ru-RU" dirty="0" smtClean="0"/>
                      <a:t>19,2</a:t>
                    </a:r>
                    <a:endParaRPr lang="en-US" dirty="0"/>
                  </a:p>
                </c:rich>
              </c:tx>
              <c:numFmt formatCode="#,##0.0" sourceLinked="0"/>
              <c:spPr>
                <a:noFill/>
                <a:ln w="25386">
                  <a:noFill/>
                </a:ln>
              </c:spPr>
              <c:dLblPos val="bestFit"/>
              <c:showLegendKey val="0"/>
              <c:showVal val="1"/>
              <c:showCatName val="0"/>
              <c:showSerName val="0"/>
              <c:showPercent val="0"/>
              <c:showBubbleSize val="0"/>
            </c:dLbl>
            <c:showLegendKey val="0"/>
            <c:showVal val="0"/>
            <c:showCatName val="0"/>
            <c:showSerName val="0"/>
            <c:showPercent val="0"/>
            <c:showBubbleSize val="0"/>
          </c:dLbls>
          <c:cat>
            <c:strRef>
              <c:f>Лист1!$A$2:$A$5</c:f>
              <c:strCache>
                <c:ptCount val="4"/>
                <c:pt idx="0">
                  <c:v>образование</c:v>
                </c:pt>
                <c:pt idx="1">
                  <c:v>культура, кинематография</c:v>
                </c:pt>
                <c:pt idx="2">
                  <c:v>социальная политика</c:v>
                </c:pt>
                <c:pt idx="3">
                  <c:v>физическая культура и спорт</c:v>
                </c:pt>
              </c:strCache>
            </c:strRef>
          </c:cat>
          <c:val>
            <c:numRef>
              <c:f>Лист1!$B$2:$B$5</c:f>
              <c:numCache>
                <c:formatCode>0.0</c:formatCode>
                <c:ptCount val="4"/>
                <c:pt idx="0">
                  <c:v>255.9</c:v>
                </c:pt>
                <c:pt idx="1">
                  <c:v>45.2</c:v>
                </c:pt>
                <c:pt idx="2">
                  <c:v>24.7</c:v>
                </c:pt>
                <c:pt idx="3">
                  <c:v>1.2</c:v>
                </c:pt>
              </c:numCache>
            </c:numRef>
          </c:val>
        </c:ser>
        <c:dLbls>
          <c:showLegendKey val="0"/>
          <c:showVal val="0"/>
          <c:showCatName val="0"/>
          <c:showSerName val="0"/>
          <c:showPercent val="0"/>
          <c:showBubbleSize val="0"/>
          <c:showLeaderLines val="1"/>
        </c:dLbls>
        <c:gapWidth val="90"/>
        <c:secondPieSize val="42"/>
        <c:serLines/>
      </c:ofPieChart>
      <c:spPr>
        <a:noFill/>
        <a:ln w="25386">
          <a:noFill/>
        </a:ln>
      </c:spPr>
    </c:plotArea>
    <c:legend>
      <c:legendPos val="r"/>
      <c:layout>
        <c:manualLayout>
          <c:xMode val="edge"/>
          <c:yMode val="edge"/>
          <c:x val="7.3991234841242308E-3"/>
          <c:y val="1.0347871535167927E-2"/>
          <c:w val="0.33126552165872597"/>
          <c:h val="0.21239784017426838"/>
        </c:manualLayout>
      </c:layout>
      <c:overlay val="0"/>
      <c:txPr>
        <a:bodyPr/>
        <a:lstStyle/>
        <a:p>
          <a:pPr>
            <a:defRPr sz="1199" b="0" i="0">
              <a:solidFill>
                <a:schemeClr val="tx1"/>
              </a:solidFill>
              <a:latin typeface="Palatino Linotype" panose="02040502050505030304" pitchFamily="18" charset="0"/>
            </a:defRPr>
          </a:pPr>
          <a:endParaRPr lang="ru-RU"/>
        </a:p>
      </c:txPr>
    </c:legend>
    <c:plotVisOnly val="1"/>
    <c:dispBlanksAs val="zero"/>
    <c:showDLblsOverMax val="0"/>
  </c:chart>
  <c:txPr>
    <a:bodyPr/>
    <a:lstStyle/>
    <a:p>
      <a:pPr>
        <a:defRPr sz="1799"/>
      </a:pPr>
      <a:endParaRPr lang="ru-RU"/>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w="9525">
          <a:noFill/>
        </a:ln>
      </c:spPr>
    </c:floor>
    <c:sideWall>
      <c:thickness val="0"/>
      <c:spPr>
        <a:noFill/>
        <a:ln w="25400">
          <a:noFill/>
        </a:ln>
      </c:spPr>
    </c:sideWall>
    <c:backWall>
      <c:thickness val="0"/>
      <c:spPr>
        <a:noFill/>
        <a:ln w="25400">
          <a:noFill/>
        </a:ln>
      </c:spPr>
    </c:backWall>
    <c:plotArea>
      <c:layout>
        <c:manualLayout>
          <c:layoutTarget val="inner"/>
          <c:xMode val="edge"/>
          <c:yMode val="edge"/>
          <c:x val="7.1804742800157889E-2"/>
          <c:y val="3.0758783851608941E-2"/>
          <c:w val="0.74964908418705745"/>
          <c:h val="0.87875895559866046"/>
        </c:manualLayout>
      </c:layout>
      <c:bar3DChart>
        <c:barDir val="col"/>
        <c:grouping val="clustered"/>
        <c:varyColors val="0"/>
        <c:ser>
          <c:idx val="0"/>
          <c:order val="0"/>
          <c:tx>
            <c:strRef>
              <c:f>Лист1!$B$1</c:f>
              <c:strCache>
                <c:ptCount val="1"/>
                <c:pt idx="0">
                  <c:v>Объем расходов Соболевского бюджета на исполнение муниципальных программ</c:v>
                </c:pt>
              </c:strCache>
            </c:strRef>
          </c:tx>
          <c:spPr>
            <a:gradFill flip="none" rotWithShape="1">
              <a:gsLst>
                <a:gs pos="0">
                  <a:schemeClr val="tx2">
                    <a:lumMod val="60000"/>
                    <a:lumOff val="40000"/>
                    <a:alpha val="50000"/>
                  </a:schemeClr>
                </a:gs>
                <a:gs pos="98000">
                  <a:srgbClr val="D1FBA7"/>
                </a:gs>
                <a:gs pos="99000">
                  <a:schemeClr val="accent6">
                    <a:lumMod val="100000"/>
                  </a:schemeClr>
                </a:gs>
              </a:gsLst>
              <a:path path="circle">
                <a:fillToRect r="100000" b="100000"/>
              </a:path>
              <a:tileRect l="-100000" t="-100000"/>
            </a:gradFill>
            <a:ln>
              <a:noFill/>
            </a:ln>
            <a:effectLst/>
            <a:scene3d>
              <a:camera prst="orthographicFront"/>
              <a:lightRig rig="threePt" dir="t"/>
            </a:scene3d>
            <a:sp3d prstMaterial="plastic">
              <a:bevelT w="127000"/>
              <a:bevelB/>
            </a:sp3d>
          </c:spPr>
          <c:invertIfNegative val="0"/>
          <c:dLbls>
            <c:dLbl>
              <c:idx val="0"/>
              <c:layout>
                <c:manualLayout>
                  <c:x val="2.2569999716628916E-2"/>
                  <c:y val="-2.0473743448442664E-2"/>
                </c:manualLayout>
              </c:layout>
              <c:showLegendKey val="0"/>
              <c:showVal val="1"/>
              <c:showCatName val="0"/>
              <c:showSerName val="0"/>
              <c:showPercent val="0"/>
              <c:showBubbleSize val="0"/>
            </c:dLbl>
            <c:dLbl>
              <c:idx val="1"/>
              <c:layout>
                <c:manualLayout>
                  <c:x val="1.5633558840900275E-2"/>
                  <c:y val="-2.7496663210508487E-2"/>
                </c:manualLayout>
              </c:layout>
              <c:showLegendKey val="0"/>
              <c:showVal val="1"/>
              <c:showCatName val="0"/>
              <c:showSerName val="0"/>
              <c:showPercent val="0"/>
              <c:showBubbleSize val="0"/>
            </c:dLbl>
            <c:dLbl>
              <c:idx val="2"/>
              <c:layout>
                <c:manualLayout>
                  <c:x val="1.92427762368521E-2"/>
                  <c:y val="-2.9906171471611929E-2"/>
                </c:manualLayout>
              </c:layout>
              <c:showLegendKey val="0"/>
              <c:showVal val="1"/>
              <c:showCatName val="0"/>
              <c:showSerName val="0"/>
              <c:showPercent val="0"/>
              <c:showBubbleSize val="0"/>
            </c:dLbl>
            <c:dLbl>
              <c:idx val="3"/>
              <c:layout>
                <c:manualLayout>
                  <c:x val="1.9249407621268588E-2"/>
                  <c:y val="-2.7496589989824096E-2"/>
                </c:manualLayout>
              </c:layout>
              <c:showLegendKey val="0"/>
              <c:showVal val="1"/>
              <c:showCatName val="0"/>
              <c:showSerName val="0"/>
              <c:showPercent val="0"/>
              <c:showBubbleSize val="0"/>
            </c:dLbl>
            <c:dLbl>
              <c:idx val="4"/>
              <c:layout>
                <c:manualLayout>
                  <c:x val="9.6247038106343323E-3"/>
                  <c:y val="-2.7496589989824096E-2"/>
                </c:manualLayout>
              </c:layout>
              <c:showLegendKey val="0"/>
              <c:showVal val="1"/>
              <c:showCatName val="0"/>
              <c:showSerName val="0"/>
              <c:showPercent val="0"/>
              <c:showBubbleSize val="0"/>
            </c:dLbl>
            <c:spPr>
              <a:noFill/>
              <a:ln w="25376">
                <a:noFill/>
              </a:ln>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Palatino Linotype" panose="02040502050505030304" pitchFamily="18" charset="0"/>
                    <a:ea typeface="+mn-ea"/>
                    <a:cs typeface="+mn-cs"/>
                  </a:defRPr>
                </a:pPr>
                <a:endParaRPr lang="ru-RU"/>
              </a:p>
            </c:txPr>
            <c:showLegendKey val="0"/>
            <c:showVal val="1"/>
            <c:showCatName val="0"/>
            <c:showSerName val="0"/>
            <c:showPercent val="0"/>
            <c:showBubbleSize val="0"/>
            <c:showLeaderLines val="0"/>
          </c:dLbls>
          <c:cat>
            <c:numRef>
              <c:f>Лист1!$A$2:$A$5</c:f>
              <c:numCache>
                <c:formatCode>General</c:formatCode>
                <c:ptCount val="4"/>
                <c:pt idx="0">
                  <c:v>2021</c:v>
                </c:pt>
                <c:pt idx="1">
                  <c:v>2022</c:v>
                </c:pt>
                <c:pt idx="2">
                  <c:v>2023</c:v>
                </c:pt>
                <c:pt idx="3">
                  <c:v>2024</c:v>
                </c:pt>
              </c:numCache>
            </c:numRef>
          </c:cat>
          <c:val>
            <c:numRef>
              <c:f>Лист1!$B$2:$B$5</c:f>
              <c:numCache>
                <c:formatCode>#,##0.0</c:formatCode>
                <c:ptCount val="4"/>
                <c:pt idx="0">
                  <c:v>867.05600000000004</c:v>
                </c:pt>
                <c:pt idx="1">
                  <c:v>739.45299999999997</c:v>
                </c:pt>
                <c:pt idx="2">
                  <c:v>1071.682</c:v>
                </c:pt>
                <c:pt idx="3">
                  <c:v>742.30499999999995</c:v>
                </c:pt>
              </c:numCache>
            </c:numRef>
          </c:val>
        </c:ser>
        <c:dLbls>
          <c:showLegendKey val="0"/>
          <c:showVal val="0"/>
          <c:showCatName val="0"/>
          <c:showSerName val="0"/>
          <c:showPercent val="0"/>
          <c:showBubbleSize val="0"/>
        </c:dLbls>
        <c:gapWidth val="150"/>
        <c:shape val="box"/>
        <c:axId val="194309120"/>
        <c:axId val="101384960"/>
        <c:axId val="0"/>
      </c:bar3DChart>
      <c:catAx>
        <c:axId val="194309120"/>
        <c:scaling>
          <c:orientation val="minMax"/>
        </c:scaling>
        <c:delete val="0"/>
        <c:axPos val="b"/>
        <c:numFmt formatCode="General" sourceLinked="1"/>
        <c:majorTickMark val="none"/>
        <c:minorTickMark val="none"/>
        <c:tickLblPos val="nextTo"/>
        <c:spPr>
          <a:noFill/>
          <a:ln w="9517"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cap="none" spc="0" normalizeH="0" baseline="0">
                <a:solidFill>
                  <a:schemeClr val="tx1"/>
                </a:solidFill>
                <a:latin typeface="+mn-lt"/>
                <a:ea typeface="+mn-ea"/>
                <a:cs typeface="+mn-cs"/>
              </a:defRPr>
            </a:pPr>
            <a:endParaRPr lang="ru-RU"/>
          </a:p>
        </c:txPr>
        <c:crossAx val="101384960"/>
        <c:crosses val="autoZero"/>
        <c:auto val="1"/>
        <c:lblAlgn val="ctr"/>
        <c:lblOffset val="100"/>
        <c:noMultiLvlLbl val="0"/>
      </c:catAx>
      <c:valAx>
        <c:axId val="101384960"/>
        <c:scaling>
          <c:orientation val="minMax"/>
        </c:scaling>
        <c:delete val="0"/>
        <c:axPos val="l"/>
        <c:majorGridlines>
          <c:spPr>
            <a:ln w="9517" cap="flat" cmpd="sng" algn="ctr">
              <a:solidFill>
                <a:schemeClr val="tx1">
                  <a:lumMod val="15000"/>
                  <a:lumOff val="85000"/>
                </a:schemeClr>
              </a:solidFill>
              <a:round/>
            </a:ln>
            <a:effectLst/>
          </c:spPr>
        </c:majorGridlines>
        <c:minorGridlines>
          <c:spPr>
            <a:ln w="9517" cap="flat" cmpd="sng" algn="ctr">
              <a:solidFill>
                <a:schemeClr val="tx1">
                  <a:lumMod val="5000"/>
                  <a:lumOff val="95000"/>
                </a:schemeClr>
              </a:solidFill>
              <a:round/>
            </a:ln>
            <a:effectLst/>
          </c:spPr>
        </c:minorGridlines>
        <c:numFmt formatCode="#,##0.0" sourceLinked="1"/>
        <c:majorTickMark val="none"/>
        <c:minorTickMark val="none"/>
        <c:tickLblPos val="nextTo"/>
        <c:spPr>
          <a:ln w="9517">
            <a:noFill/>
          </a:ln>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ru-RU"/>
          </a:p>
        </c:txPr>
        <c:crossAx val="194309120"/>
        <c:crosses val="autoZero"/>
        <c:crossBetween val="between"/>
      </c:valAx>
      <c:spPr>
        <a:noFill/>
        <a:ln w="25391">
          <a:noFill/>
        </a:ln>
      </c:spPr>
    </c:plotArea>
    <c:legend>
      <c:legendPos val="r"/>
      <c:layout>
        <c:manualLayout>
          <c:xMode val="edge"/>
          <c:yMode val="edge"/>
          <c:x val="0.82625607889239372"/>
          <c:y val="5.6395266381176062E-2"/>
          <c:w val="0.15947777204541166"/>
          <c:h val="0.16229958097343106"/>
        </c:manualLayout>
      </c:layout>
      <c:overlay val="0"/>
      <c:spPr>
        <a:noFill/>
        <a:ln w="25376">
          <a:noFill/>
        </a:ln>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Palatino Linotype" panose="02040502050505030304" pitchFamily="18" charset="0"/>
              <a:ea typeface="+mn-ea"/>
              <a:cs typeface="+mn-cs"/>
            </a:defRPr>
          </a:pPr>
          <a:endParaRPr lang="ru-RU"/>
        </a:p>
      </c:txPr>
    </c:legend>
    <c:plotVisOnly val="1"/>
    <c:dispBlanksAs val="gap"/>
    <c:showDLblsOverMax val="0"/>
  </c:chart>
  <c:spPr>
    <a:noFill/>
    <a:ln>
      <a:noFill/>
    </a:ln>
  </c:spPr>
  <c:txPr>
    <a:bodyPr/>
    <a:lstStyle/>
    <a:p>
      <a:pPr>
        <a:defRPr/>
      </a:pPr>
      <a:endParaRPr lang="ru-RU"/>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6.9511269854154831E-2"/>
          <c:y val="2.6436283616995414E-2"/>
          <c:w val="0.87445420353383696"/>
          <c:h val="0.75035501428168139"/>
        </c:manualLayout>
      </c:layout>
      <c:barChart>
        <c:barDir val="col"/>
        <c:grouping val="clustered"/>
        <c:varyColors val="0"/>
        <c:ser>
          <c:idx val="0"/>
          <c:order val="0"/>
          <c:tx>
            <c:strRef>
              <c:f>Лист1!$A$4:$C$4</c:f>
              <c:strCache>
                <c:ptCount val="1"/>
                <c:pt idx="0">
                  <c:v>Величина прожиточного минимума (в среднем на душу населения)</c:v>
                </c:pt>
              </c:strCache>
            </c:strRef>
          </c:tx>
          <c:spPr>
            <a:solidFill>
              <a:schemeClr val="accent4">
                <a:lumMod val="60000"/>
                <a:lumOff val="40000"/>
                <a:alpha val="65000"/>
              </a:schemeClr>
            </a:solidFill>
            <a:ln>
              <a:noFill/>
            </a:ln>
          </c:spPr>
          <c:invertIfNegative val="0"/>
          <c:cat>
            <c:strRef>
              <c:f>Лист1!$H$2:$M$3</c:f>
              <c:strCache>
                <c:ptCount val="4"/>
                <c:pt idx="0">
                  <c:v>2021 оценка</c:v>
                </c:pt>
                <c:pt idx="1">
                  <c:v>2022 базовый</c:v>
                </c:pt>
                <c:pt idx="2">
                  <c:v>2023 базовый</c:v>
                </c:pt>
                <c:pt idx="3">
                  <c:v>2024 базовый</c:v>
                </c:pt>
              </c:strCache>
            </c:strRef>
          </c:cat>
          <c:val>
            <c:numRef>
              <c:f>Лист1!$H$4:$M$4</c:f>
              <c:numCache>
                <c:formatCode>#,##0</c:formatCode>
                <c:ptCount val="4"/>
                <c:pt idx="0">
                  <c:v>21979</c:v>
                </c:pt>
                <c:pt idx="1">
                  <c:v>22669</c:v>
                </c:pt>
                <c:pt idx="2" formatCode="General">
                  <c:v>23576</c:v>
                </c:pt>
                <c:pt idx="3" formatCode="General">
                  <c:v>24519</c:v>
                </c:pt>
              </c:numCache>
            </c:numRef>
          </c:val>
        </c:ser>
        <c:dLbls>
          <c:showLegendKey val="0"/>
          <c:showVal val="0"/>
          <c:showCatName val="0"/>
          <c:showSerName val="0"/>
          <c:showPercent val="0"/>
          <c:showBubbleSize val="0"/>
        </c:dLbls>
        <c:gapWidth val="75"/>
        <c:overlap val="40"/>
        <c:axId val="169794944"/>
        <c:axId val="169821312"/>
      </c:barChart>
      <c:lineChart>
        <c:grouping val="standard"/>
        <c:varyColors val="0"/>
        <c:ser>
          <c:idx val="1"/>
          <c:order val="1"/>
          <c:tx>
            <c:strRef>
              <c:f>Лист1!$A$5:$C$5</c:f>
              <c:strCache>
                <c:ptCount val="1"/>
                <c:pt idx="0">
                  <c:v>% Численность населения с денежными доходами ниже прожиточного минимума к общей численности населения </c:v>
                </c:pt>
              </c:strCache>
            </c:strRef>
          </c:tx>
          <c:spPr>
            <a:ln>
              <a:solidFill>
                <a:schemeClr val="accent6"/>
              </a:solidFill>
            </a:ln>
          </c:spPr>
          <c:marker>
            <c:symbol val="square"/>
            <c:size val="7"/>
            <c:spPr>
              <a:solidFill>
                <a:schemeClr val="accent6"/>
              </a:solidFill>
              <a:ln w="6386">
                <a:solidFill>
                  <a:schemeClr val="accent6"/>
                </a:solidFill>
              </a:ln>
            </c:spPr>
          </c:marker>
          <c:dLbls>
            <c:dLbl>
              <c:idx val="0"/>
              <c:layout>
                <c:manualLayout>
                  <c:x val="-8.4538549289112802E-4"/>
                  <c:y val="-2.6562699706961478E-2"/>
                </c:manualLayout>
              </c:layout>
              <c:dLblPos val="r"/>
              <c:showLegendKey val="0"/>
              <c:showVal val="1"/>
              <c:showCatName val="0"/>
              <c:showSerName val="0"/>
              <c:showPercent val="0"/>
              <c:showBubbleSize val="0"/>
            </c:dLbl>
            <c:dLbl>
              <c:idx val="1"/>
              <c:layout>
                <c:manualLayout>
                  <c:x val="-1.0352077015108102E-2"/>
                  <c:y val="-6.6078077213156061E-2"/>
                </c:manualLayout>
              </c:layout>
              <c:dLblPos val="r"/>
              <c:showLegendKey val="0"/>
              <c:showVal val="1"/>
              <c:showCatName val="0"/>
              <c:showSerName val="0"/>
              <c:showPercent val="0"/>
              <c:showBubbleSize val="0"/>
            </c:dLbl>
            <c:dLbl>
              <c:idx val="2"/>
              <c:layout>
                <c:manualLayout>
                  <c:x val="3.5780863081160815E-3"/>
                  <c:y val="-2.4221502673557545E-2"/>
                </c:manualLayout>
              </c:layout>
              <c:tx>
                <c:rich>
                  <a:bodyPr/>
                  <a:lstStyle/>
                  <a:p>
                    <a:r>
                      <a:rPr lang="ru-RU" sz="1207" dirty="0" smtClean="0"/>
                      <a:t>2,7</a:t>
                    </a:r>
                    <a:endParaRPr lang="en-US" dirty="0"/>
                  </a:p>
                </c:rich>
              </c:tx>
              <c:dLblPos val="r"/>
              <c:showLegendKey val="0"/>
              <c:showVal val="0"/>
              <c:showCatName val="0"/>
              <c:showSerName val="0"/>
              <c:showPercent val="0"/>
              <c:showBubbleSize val="0"/>
            </c:dLbl>
            <c:dLbl>
              <c:idx val="3"/>
              <c:layout>
                <c:manualLayout>
                  <c:x val="-1.0558192593416983E-2"/>
                  <c:y val="-2.6334818277790526E-2"/>
                </c:manualLayout>
              </c:layout>
              <c:dLblPos val="r"/>
              <c:showLegendKey val="0"/>
              <c:showVal val="1"/>
              <c:showCatName val="0"/>
              <c:showSerName val="0"/>
              <c:showPercent val="0"/>
              <c:showBubbleSize val="0"/>
            </c:dLbl>
            <c:numFmt formatCode="#,##0.0" sourceLinked="0"/>
            <c:txPr>
              <a:bodyPr/>
              <a:lstStyle/>
              <a:p>
                <a:pPr>
                  <a:defRPr sz="1207"/>
                </a:pPr>
                <a:endParaRPr lang="ru-RU"/>
              </a:p>
            </c:txPr>
            <c:showLegendKey val="0"/>
            <c:showVal val="1"/>
            <c:showCatName val="0"/>
            <c:showSerName val="0"/>
            <c:showPercent val="0"/>
            <c:showBubbleSize val="0"/>
            <c:showLeaderLines val="0"/>
          </c:dLbls>
          <c:cat>
            <c:strRef>
              <c:f>Лист1!$H$2:$M$3</c:f>
              <c:strCache>
                <c:ptCount val="4"/>
                <c:pt idx="0">
                  <c:v>2021 оценка</c:v>
                </c:pt>
                <c:pt idx="1">
                  <c:v>2022 базовый</c:v>
                </c:pt>
                <c:pt idx="2">
                  <c:v>2023 базовый</c:v>
                </c:pt>
                <c:pt idx="3">
                  <c:v>2024 базовый</c:v>
                </c:pt>
              </c:strCache>
            </c:strRef>
          </c:cat>
          <c:val>
            <c:numRef>
              <c:f>Лист1!$H$5:$M$5</c:f>
              <c:numCache>
                <c:formatCode>#,##0.00</c:formatCode>
                <c:ptCount val="4"/>
                <c:pt idx="0">
                  <c:v>3.2</c:v>
                </c:pt>
                <c:pt idx="1">
                  <c:v>1.8</c:v>
                </c:pt>
                <c:pt idx="2">
                  <c:v>1.6</c:v>
                </c:pt>
                <c:pt idx="3">
                  <c:v>1.4</c:v>
                </c:pt>
              </c:numCache>
            </c:numRef>
          </c:val>
          <c:smooth val="0"/>
        </c:ser>
        <c:dLbls>
          <c:showLegendKey val="0"/>
          <c:showVal val="0"/>
          <c:showCatName val="0"/>
          <c:showSerName val="0"/>
          <c:showPercent val="0"/>
          <c:showBubbleSize val="0"/>
        </c:dLbls>
        <c:marker val="1"/>
        <c:smooth val="0"/>
        <c:axId val="169822848"/>
        <c:axId val="169824640"/>
      </c:lineChart>
      <c:catAx>
        <c:axId val="169794944"/>
        <c:scaling>
          <c:orientation val="minMax"/>
        </c:scaling>
        <c:delete val="0"/>
        <c:axPos val="b"/>
        <c:numFmt formatCode="General" sourceLinked="0"/>
        <c:majorTickMark val="none"/>
        <c:minorTickMark val="none"/>
        <c:tickLblPos val="nextTo"/>
        <c:txPr>
          <a:bodyPr/>
          <a:lstStyle/>
          <a:p>
            <a:pPr>
              <a:defRPr sz="1006"/>
            </a:pPr>
            <a:endParaRPr lang="ru-RU"/>
          </a:p>
        </c:txPr>
        <c:crossAx val="169821312"/>
        <c:crosses val="autoZero"/>
        <c:auto val="1"/>
        <c:lblAlgn val="ctr"/>
        <c:lblOffset val="100"/>
        <c:noMultiLvlLbl val="0"/>
      </c:catAx>
      <c:valAx>
        <c:axId val="169821312"/>
        <c:scaling>
          <c:orientation val="minMax"/>
        </c:scaling>
        <c:delete val="0"/>
        <c:axPos val="l"/>
        <c:majorGridlines/>
        <c:numFmt formatCode="#,##0" sourceLinked="1"/>
        <c:majorTickMark val="none"/>
        <c:minorTickMark val="none"/>
        <c:tickLblPos val="nextTo"/>
        <c:txPr>
          <a:bodyPr/>
          <a:lstStyle/>
          <a:p>
            <a:pPr>
              <a:defRPr sz="1207"/>
            </a:pPr>
            <a:endParaRPr lang="ru-RU"/>
          </a:p>
        </c:txPr>
        <c:crossAx val="169794944"/>
        <c:crosses val="autoZero"/>
        <c:crossBetween val="between"/>
      </c:valAx>
      <c:catAx>
        <c:axId val="169822848"/>
        <c:scaling>
          <c:orientation val="minMax"/>
        </c:scaling>
        <c:delete val="1"/>
        <c:axPos val="b"/>
        <c:majorTickMark val="out"/>
        <c:minorTickMark val="none"/>
        <c:tickLblPos val="nextTo"/>
        <c:crossAx val="169824640"/>
        <c:crosses val="autoZero"/>
        <c:auto val="1"/>
        <c:lblAlgn val="ctr"/>
        <c:lblOffset val="100"/>
        <c:noMultiLvlLbl val="0"/>
      </c:catAx>
      <c:valAx>
        <c:axId val="169824640"/>
        <c:scaling>
          <c:orientation val="minMax"/>
        </c:scaling>
        <c:delete val="0"/>
        <c:axPos val="r"/>
        <c:numFmt formatCode="0" sourceLinked="0"/>
        <c:majorTickMark val="out"/>
        <c:minorTickMark val="none"/>
        <c:tickLblPos val="nextTo"/>
        <c:txPr>
          <a:bodyPr/>
          <a:lstStyle/>
          <a:p>
            <a:pPr>
              <a:defRPr sz="1207" b="0"/>
            </a:pPr>
            <a:endParaRPr lang="ru-RU"/>
          </a:p>
        </c:txPr>
        <c:crossAx val="169822848"/>
        <c:crosses val="max"/>
        <c:crossBetween val="between"/>
      </c:valAx>
      <c:spPr>
        <a:noFill/>
        <a:ln w="25546">
          <a:noFill/>
        </a:ln>
      </c:spPr>
    </c:plotArea>
    <c:legend>
      <c:legendPos val="r"/>
      <c:layout>
        <c:manualLayout>
          <c:xMode val="edge"/>
          <c:yMode val="edge"/>
          <c:x val="3.9640521966556298E-2"/>
          <c:y val="0.82631881662940343"/>
          <c:w val="0.89544319857544308"/>
          <c:h val="0.16725721784776912"/>
        </c:manualLayout>
      </c:layout>
      <c:overlay val="0"/>
      <c:txPr>
        <a:bodyPr/>
        <a:lstStyle/>
        <a:p>
          <a:pPr>
            <a:defRPr sz="1207"/>
          </a:pPr>
          <a:endParaRPr lang="ru-RU"/>
        </a:p>
      </c:txPr>
    </c:legend>
    <c:plotVisOnly val="1"/>
    <c:dispBlanksAs val="gap"/>
    <c:showDLblsOverMax val="0"/>
  </c:chart>
  <c:txPr>
    <a:bodyPr/>
    <a:lstStyle/>
    <a:p>
      <a:pPr>
        <a:defRPr sz="181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6.4983286028077E-2"/>
          <c:y val="3.3394717552197854E-2"/>
          <c:w val="0.87877035388727753"/>
          <c:h val="0.72347503556047643"/>
        </c:manualLayout>
      </c:layout>
      <c:barChart>
        <c:barDir val="col"/>
        <c:grouping val="clustered"/>
        <c:varyColors val="0"/>
        <c:ser>
          <c:idx val="0"/>
          <c:order val="0"/>
          <c:tx>
            <c:strRef>
              <c:f>Лист1!$A$4:$C$4</c:f>
              <c:strCache>
                <c:ptCount val="1"/>
                <c:pt idx="0">
                  <c:v>Численность безработных, зарегистрированных в  государственных учреждениях службы занятости населения (на конец года)</c:v>
                </c:pt>
              </c:strCache>
            </c:strRef>
          </c:tx>
          <c:spPr>
            <a:solidFill>
              <a:schemeClr val="accent2">
                <a:lumMod val="60000"/>
                <a:lumOff val="40000"/>
                <a:alpha val="83000"/>
              </a:schemeClr>
            </a:solidFill>
          </c:spPr>
          <c:invertIfNegative val="0"/>
          <c:cat>
            <c:strRef>
              <c:f>Лист1!$H$2:$M$3</c:f>
              <c:strCache>
                <c:ptCount val="4"/>
                <c:pt idx="0">
                  <c:v>2021     оценка</c:v>
                </c:pt>
                <c:pt idx="1">
                  <c:v>2022 базовый</c:v>
                </c:pt>
                <c:pt idx="2">
                  <c:v>2023 базовый</c:v>
                </c:pt>
                <c:pt idx="3">
                  <c:v>2024 базовый</c:v>
                </c:pt>
              </c:strCache>
            </c:strRef>
          </c:cat>
          <c:val>
            <c:numRef>
              <c:f>Лист1!$H$4:$M$4</c:f>
              <c:numCache>
                <c:formatCode>#,##0.00</c:formatCode>
                <c:ptCount val="4"/>
                <c:pt idx="0">
                  <c:v>46</c:v>
                </c:pt>
                <c:pt idx="1">
                  <c:v>41</c:v>
                </c:pt>
                <c:pt idx="2">
                  <c:v>39</c:v>
                </c:pt>
                <c:pt idx="3">
                  <c:v>38</c:v>
                </c:pt>
              </c:numCache>
            </c:numRef>
          </c:val>
        </c:ser>
        <c:dLbls>
          <c:showLegendKey val="0"/>
          <c:showVal val="0"/>
          <c:showCatName val="0"/>
          <c:showSerName val="0"/>
          <c:showPercent val="0"/>
          <c:showBubbleSize val="0"/>
        </c:dLbls>
        <c:gapWidth val="75"/>
        <c:overlap val="40"/>
        <c:axId val="174077056"/>
        <c:axId val="174078592"/>
      </c:barChart>
      <c:lineChart>
        <c:grouping val="standard"/>
        <c:varyColors val="0"/>
        <c:ser>
          <c:idx val="1"/>
          <c:order val="1"/>
          <c:tx>
            <c:strRef>
              <c:f>Лист1!$A$5:$C$5</c:f>
              <c:strCache>
                <c:ptCount val="1"/>
                <c:pt idx="0">
                  <c:v>Уровень зарегистрированной безработицы в % </c:v>
                </c:pt>
              </c:strCache>
            </c:strRef>
          </c:tx>
          <c:spPr>
            <a:ln w="47606">
              <a:solidFill>
                <a:schemeClr val="accent5">
                  <a:alpha val="85000"/>
                </a:schemeClr>
              </a:solidFill>
            </a:ln>
          </c:spPr>
          <c:marker>
            <c:symbol val="diamond"/>
            <c:size val="5"/>
            <c:spPr>
              <a:solidFill>
                <a:schemeClr val="accent5"/>
              </a:solidFill>
              <a:ln>
                <a:solidFill>
                  <a:schemeClr val="accent5">
                    <a:alpha val="85000"/>
                  </a:schemeClr>
                </a:solidFill>
              </a:ln>
            </c:spPr>
          </c:marker>
          <c:dLbls>
            <c:dLbl>
              <c:idx val="0"/>
              <c:layout>
                <c:manualLayout>
                  <c:x val="-2.5000045162100352E-2"/>
                  <c:y val="-1.8920164184774421E-2"/>
                </c:manualLayout>
              </c:layout>
              <c:dLblPos val="r"/>
              <c:showLegendKey val="0"/>
              <c:showVal val="1"/>
              <c:showCatName val="0"/>
              <c:showSerName val="0"/>
              <c:showPercent val="0"/>
              <c:showBubbleSize val="0"/>
            </c:dLbl>
            <c:dLbl>
              <c:idx val="1"/>
              <c:layout>
                <c:manualLayout>
                  <c:x val="-2.5045094357176216E-2"/>
                  <c:y val="-1.865719226515522E-2"/>
                </c:manualLayout>
              </c:layout>
              <c:dLblPos val="r"/>
              <c:showLegendKey val="0"/>
              <c:showVal val="1"/>
              <c:showCatName val="0"/>
              <c:showSerName val="0"/>
              <c:showPercent val="0"/>
              <c:showBubbleSize val="0"/>
            </c:dLbl>
            <c:dLbl>
              <c:idx val="2"/>
              <c:layout>
                <c:manualLayout>
                  <c:x val="-2.3656133961628474E-2"/>
                  <c:y val="-1.8920164184774421E-2"/>
                </c:manualLayout>
              </c:layout>
              <c:tx>
                <c:rich>
                  <a:bodyPr/>
                  <a:lstStyle/>
                  <a:p>
                    <a:r>
                      <a:rPr lang="ru-RU" sz="800" dirty="0" smtClean="0">
                        <a:solidFill>
                          <a:srgbClr val="FF0000"/>
                        </a:solidFill>
                      </a:rPr>
                      <a:t>3,6</a:t>
                    </a:r>
                    <a:endParaRPr lang="en-US" dirty="0"/>
                  </a:p>
                </c:rich>
              </c:tx>
              <c:dLblPos val="r"/>
              <c:showLegendKey val="0"/>
              <c:showVal val="0"/>
              <c:showCatName val="0"/>
              <c:showSerName val="0"/>
              <c:showPercent val="0"/>
              <c:showBubbleSize val="0"/>
            </c:dLbl>
            <c:dLbl>
              <c:idx val="3"/>
              <c:layout>
                <c:manualLayout>
                  <c:x val="-2.3746119446529348E-2"/>
                  <c:y val="-1.8920164184774421E-2"/>
                </c:manualLayout>
              </c:layout>
              <c:dLblPos val="r"/>
              <c:showLegendKey val="0"/>
              <c:showVal val="1"/>
              <c:showCatName val="0"/>
              <c:showSerName val="0"/>
              <c:showPercent val="0"/>
              <c:showBubbleSize val="0"/>
            </c:dLbl>
            <c:numFmt formatCode="#,##0.0" sourceLinked="0"/>
            <c:txPr>
              <a:bodyPr/>
              <a:lstStyle/>
              <a:p>
                <a:pPr>
                  <a:defRPr sz="800">
                    <a:solidFill>
                      <a:srgbClr val="FF0000"/>
                    </a:solidFill>
                  </a:defRPr>
                </a:pPr>
                <a:endParaRPr lang="ru-RU"/>
              </a:p>
            </c:txPr>
            <c:showLegendKey val="0"/>
            <c:showVal val="1"/>
            <c:showCatName val="0"/>
            <c:showSerName val="0"/>
            <c:showPercent val="0"/>
            <c:showBubbleSize val="0"/>
            <c:showLeaderLines val="0"/>
          </c:dLbls>
          <c:cat>
            <c:strRef>
              <c:f>Лист1!$H$2:$M$3</c:f>
              <c:strCache>
                <c:ptCount val="4"/>
                <c:pt idx="0">
                  <c:v>2021     оценка</c:v>
                </c:pt>
                <c:pt idx="1">
                  <c:v>2022 базовый</c:v>
                </c:pt>
                <c:pt idx="2">
                  <c:v>2023 базовый</c:v>
                </c:pt>
                <c:pt idx="3">
                  <c:v>2024 базовый</c:v>
                </c:pt>
              </c:strCache>
            </c:strRef>
          </c:cat>
          <c:val>
            <c:numRef>
              <c:f>Лист1!$H$5:$M$5</c:f>
              <c:numCache>
                <c:formatCode>#,##0.00</c:formatCode>
                <c:ptCount val="4"/>
                <c:pt idx="0">
                  <c:v>4.2</c:v>
                </c:pt>
                <c:pt idx="1">
                  <c:v>3.8</c:v>
                </c:pt>
                <c:pt idx="2">
                  <c:v>3.7</c:v>
                </c:pt>
                <c:pt idx="3">
                  <c:v>3.6</c:v>
                </c:pt>
              </c:numCache>
            </c:numRef>
          </c:val>
          <c:smooth val="0"/>
        </c:ser>
        <c:dLbls>
          <c:showLegendKey val="0"/>
          <c:showVal val="0"/>
          <c:showCatName val="0"/>
          <c:showSerName val="0"/>
          <c:showPercent val="0"/>
          <c:showBubbleSize val="0"/>
        </c:dLbls>
        <c:marker val="1"/>
        <c:smooth val="0"/>
        <c:axId val="174084480"/>
        <c:axId val="174086016"/>
      </c:lineChart>
      <c:catAx>
        <c:axId val="174077056"/>
        <c:scaling>
          <c:orientation val="minMax"/>
        </c:scaling>
        <c:delete val="0"/>
        <c:axPos val="b"/>
        <c:numFmt formatCode="General" sourceLinked="0"/>
        <c:majorTickMark val="none"/>
        <c:minorTickMark val="none"/>
        <c:tickLblPos val="nextTo"/>
        <c:txPr>
          <a:bodyPr/>
          <a:lstStyle/>
          <a:p>
            <a:pPr>
              <a:defRPr sz="1000"/>
            </a:pPr>
            <a:endParaRPr lang="ru-RU"/>
          </a:p>
        </c:txPr>
        <c:crossAx val="174078592"/>
        <c:crosses val="autoZero"/>
        <c:auto val="1"/>
        <c:lblAlgn val="ctr"/>
        <c:lblOffset val="100"/>
        <c:noMultiLvlLbl val="0"/>
      </c:catAx>
      <c:valAx>
        <c:axId val="174078592"/>
        <c:scaling>
          <c:orientation val="minMax"/>
        </c:scaling>
        <c:delete val="0"/>
        <c:axPos val="l"/>
        <c:majorGridlines/>
        <c:numFmt formatCode="#,##0.00" sourceLinked="1"/>
        <c:majorTickMark val="none"/>
        <c:minorTickMark val="none"/>
        <c:tickLblPos val="nextTo"/>
        <c:txPr>
          <a:bodyPr/>
          <a:lstStyle/>
          <a:p>
            <a:pPr>
              <a:defRPr sz="1200"/>
            </a:pPr>
            <a:endParaRPr lang="ru-RU"/>
          </a:p>
        </c:txPr>
        <c:crossAx val="174077056"/>
        <c:crosses val="autoZero"/>
        <c:crossBetween val="between"/>
      </c:valAx>
      <c:catAx>
        <c:axId val="174084480"/>
        <c:scaling>
          <c:orientation val="minMax"/>
        </c:scaling>
        <c:delete val="1"/>
        <c:axPos val="b"/>
        <c:majorTickMark val="out"/>
        <c:minorTickMark val="none"/>
        <c:tickLblPos val="nextTo"/>
        <c:crossAx val="174086016"/>
        <c:crosses val="autoZero"/>
        <c:auto val="1"/>
        <c:lblAlgn val="ctr"/>
        <c:lblOffset val="100"/>
        <c:noMultiLvlLbl val="0"/>
      </c:catAx>
      <c:valAx>
        <c:axId val="174086016"/>
        <c:scaling>
          <c:orientation val="minMax"/>
        </c:scaling>
        <c:delete val="0"/>
        <c:axPos val="r"/>
        <c:numFmt formatCode="0" sourceLinked="0"/>
        <c:majorTickMark val="out"/>
        <c:minorTickMark val="none"/>
        <c:tickLblPos val="nextTo"/>
        <c:txPr>
          <a:bodyPr/>
          <a:lstStyle/>
          <a:p>
            <a:pPr>
              <a:defRPr sz="1200"/>
            </a:pPr>
            <a:endParaRPr lang="ru-RU"/>
          </a:p>
        </c:txPr>
        <c:crossAx val="174084480"/>
        <c:crosses val="max"/>
        <c:crossBetween val="between"/>
      </c:valAx>
      <c:spPr>
        <a:noFill/>
        <a:ln w="25390">
          <a:noFill/>
        </a:ln>
      </c:spPr>
    </c:plotArea>
    <c:legend>
      <c:legendPos val="r"/>
      <c:layout>
        <c:manualLayout>
          <c:xMode val="edge"/>
          <c:yMode val="edge"/>
          <c:x val="4.7057909627803367E-2"/>
          <c:y val="0.84202607189794931"/>
          <c:w val="0.87966775744631565"/>
          <c:h val="0.15797392810205038"/>
        </c:manualLayout>
      </c:layout>
      <c:overlay val="0"/>
      <c:txPr>
        <a:bodyPr/>
        <a:lstStyle/>
        <a:p>
          <a:pPr>
            <a:defRPr sz="1100"/>
          </a:pPr>
          <a:endParaRPr lang="ru-RU"/>
        </a:p>
      </c:txPr>
    </c:legend>
    <c:plotVisOnly val="1"/>
    <c:dispBlanksAs val="gap"/>
    <c:showDLblsOverMax val="0"/>
  </c:chart>
  <c:txPr>
    <a:bodyPr/>
    <a:lstStyle/>
    <a:p>
      <a:pPr>
        <a:defRPr sz="1799"/>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0"/>
    <c:plotArea>
      <c:layout>
        <c:manualLayout>
          <c:layoutTarget val="inner"/>
          <c:xMode val="edge"/>
          <c:yMode val="edge"/>
          <c:x val="9.4451348799238055E-2"/>
          <c:y val="5.0292420915165836E-2"/>
          <c:w val="0.83873907225701394"/>
          <c:h val="0.78168803178305968"/>
        </c:manualLayout>
      </c:layout>
      <c:barChart>
        <c:barDir val="col"/>
        <c:grouping val="clustered"/>
        <c:varyColors val="0"/>
        <c:ser>
          <c:idx val="0"/>
          <c:order val="0"/>
          <c:tx>
            <c:strRef>
              <c:f>Лист1!$A$4:$C$4</c:f>
              <c:strCache>
                <c:ptCount val="1"/>
                <c:pt idx="0">
                  <c:v>Объем отгруженной продукции (работ. услуг) , млн. руб.</c:v>
                </c:pt>
              </c:strCache>
            </c:strRef>
          </c:tx>
          <c:spPr>
            <a:solidFill>
              <a:srgbClr val="7030A0">
                <a:alpha val="70000"/>
              </a:srgbClr>
            </a:solidFill>
            <a:ln>
              <a:solidFill>
                <a:sysClr val="window" lastClr="FFFFFF">
                  <a:lumMod val="85000"/>
                </a:sysClr>
              </a:solidFill>
            </a:ln>
          </c:spPr>
          <c:invertIfNegative val="0"/>
          <c:cat>
            <c:strRef>
              <c:f>Лист1!$H$2:$M$3</c:f>
              <c:strCache>
                <c:ptCount val="4"/>
                <c:pt idx="0">
                  <c:v>2021     оценка</c:v>
                </c:pt>
                <c:pt idx="1">
                  <c:v>2022 базовый</c:v>
                </c:pt>
                <c:pt idx="2">
                  <c:v>2023 базовый</c:v>
                </c:pt>
                <c:pt idx="3">
                  <c:v>2024 базовый</c:v>
                </c:pt>
              </c:strCache>
            </c:strRef>
          </c:cat>
          <c:val>
            <c:numRef>
              <c:f>Лист1!$H$4:$M$4</c:f>
              <c:numCache>
                <c:formatCode>#,##0.00</c:formatCode>
                <c:ptCount val="4"/>
                <c:pt idx="0">
                  <c:v>13414.5</c:v>
                </c:pt>
                <c:pt idx="1">
                  <c:v>13588.9</c:v>
                </c:pt>
                <c:pt idx="2">
                  <c:v>13833.5</c:v>
                </c:pt>
                <c:pt idx="3">
                  <c:v>14110.2</c:v>
                </c:pt>
              </c:numCache>
            </c:numRef>
          </c:val>
        </c:ser>
        <c:dLbls>
          <c:showLegendKey val="0"/>
          <c:showVal val="0"/>
          <c:showCatName val="0"/>
          <c:showSerName val="0"/>
          <c:showPercent val="0"/>
          <c:showBubbleSize val="0"/>
        </c:dLbls>
        <c:gapWidth val="149"/>
        <c:overlap val="33"/>
        <c:axId val="174179456"/>
        <c:axId val="174180992"/>
      </c:barChart>
      <c:lineChart>
        <c:grouping val="standard"/>
        <c:varyColors val="0"/>
        <c:ser>
          <c:idx val="1"/>
          <c:order val="1"/>
          <c:tx>
            <c:strRef>
              <c:f>Лист1!$A$5:$C$5</c:f>
              <c:strCache>
                <c:ptCount val="1"/>
                <c:pt idx="0">
                  <c:v>Индекс промышленного производства , % к предыдущему году</c:v>
                </c:pt>
              </c:strCache>
            </c:strRef>
          </c:tx>
          <c:spPr>
            <a:ln w="38079">
              <a:solidFill>
                <a:srgbClr val="9BBB59">
                  <a:lumMod val="60000"/>
                  <a:lumOff val="40000"/>
                  <a:alpha val="87000"/>
                </a:srgbClr>
              </a:solidFill>
            </a:ln>
          </c:spPr>
          <c:marker>
            <c:symbol val="circle"/>
            <c:size val="6"/>
            <c:spPr>
              <a:solidFill>
                <a:srgbClr val="00B050"/>
              </a:solidFill>
            </c:spPr>
          </c:marker>
          <c:dLbls>
            <c:dLbl>
              <c:idx val="0"/>
              <c:layout>
                <c:manualLayout>
                  <c:x val="-1.8481942546027846E-2"/>
                  <c:y val="-2.7172287932053778E-2"/>
                </c:manualLayout>
              </c:layout>
              <c:dLblPos val="r"/>
              <c:showLegendKey val="0"/>
              <c:showVal val="1"/>
              <c:showCatName val="0"/>
              <c:showSerName val="0"/>
              <c:showPercent val="0"/>
              <c:showBubbleSize val="0"/>
            </c:dLbl>
            <c:dLbl>
              <c:idx val="1"/>
              <c:layout>
                <c:manualLayout>
                  <c:x val="-2.9900426691373994E-2"/>
                  <c:y val="-3.1590384433376736E-2"/>
                </c:manualLayout>
              </c:layout>
              <c:dLblPos val="r"/>
              <c:showLegendKey val="0"/>
              <c:showVal val="1"/>
              <c:showCatName val="0"/>
              <c:showSerName val="0"/>
              <c:showPercent val="0"/>
              <c:showBubbleSize val="0"/>
            </c:dLbl>
            <c:dLbl>
              <c:idx val="2"/>
              <c:layout>
                <c:manualLayout>
                  <c:x val="-3.0400215065219775E-2"/>
                  <c:y val="-3.8122885081483086E-2"/>
                </c:manualLayout>
              </c:layout>
              <c:tx>
                <c:rich>
                  <a:bodyPr/>
                  <a:lstStyle/>
                  <a:p>
                    <a:r>
                      <a:rPr lang="ru-RU" sz="1199" dirty="0" smtClean="0"/>
                      <a:t>101,5</a:t>
                    </a:r>
                    <a:endParaRPr lang="en-US" dirty="0"/>
                  </a:p>
                </c:rich>
              </c:tx>
              <c:dLblPos val="r"/>
              <c:showLegendKey val="0"/>
              <c:showVal val="0"/>
              <c:showCatName val="0"/>
              <c:showSerName val="0"/>
              <c:showPercent val="0"/>
              <c:showBubbleSize val="0"/>
            </c:dLbl>
            <c:dLbl>
              <c:idx val="3"/>
              <c:layout>
                <c:manualLayout>
                  <c:x val="-3.4126768449518674E-2"/>
                  <c:y val="-2.9412884217341267E-2"/>
                </c:manualLayout>
              </c:layout>
              <c:dLblPos val="r"/>
              <c:showLegendKey val="0"/>
              <c:showVal val="1"/>
              <c:showCatName val="0"/>
              <c:showSerName val="0"/>
              <c:showPercent val="0"/>
              <c:showBubbleSize val="0"/>
            </c:dLbl>
            <c:numFmt formatCode="#,##0.0" sourceLinked="0"/>
            <c:txPr>
              <a:bodyPr/>
              <a:lstStyle/>
              <a:p>
                <a:pPr>
                  <a:defRPr sz="1199"/>
                </a:pPr>
                <a:endParaRPr lang="ru-RU"/>
              </a:p>
            </c:txPr>
            <c:showLegendKey val="0"/>
            <c:showVal val="1"/>
            <c:showCatName val="0"/>
            <c:showSerName val="0"/>
            <c:showPercent val="0"/>
            <c:showBubbleSize val="0"/>
            <c:showLeaderLines val="0"/>
          </c:dLbls>
          <c:cat>
            <c:strRef>
              <c:f>Лист1!$H$2:$M$3</c:f>
              <c:strCache>
                <c:ptCount val="4"/>
                <c:pt idx="0">
                  <c:v>2021     оценка</c:v>
                </c:pt>
                <c:pt idx="1">
                  <c:v>2022 базовый</c:v>
                </c:pt>
                <c:pt idx="2">
                  <c:v>2023 базовый</c:v>
                </c:pt>
                <c:pt idx="3">
                  <c:v>2024 базовый</c:v>
                </c:pt>
              </c:strCache>
            </c:strRef>
          </c:cat>
          <c:val>
            <c:numRef>
              <c:f>Лист1!$H$5:$M$5</c:f>
              <c:numCache>
                <c:formatCode>#,##0.0</c:formatCode>
                <c:ptCount val="4"/>
                <c:pt idx="0">
                  <c:v>100.8</c:v>
                </c:pt>
                <c:pt idx="1">
                  <c:v>101.3</c:v>
                </c:pt>
                <c:pt idx="2">
                  <c:v>101.8</c:v>
                </c:pt>
                <c:pt idx="3">
                  <c:v>102</c:v>
                </c:pt>
              </c:numCache>
            </c:numRef>
          </c:val>
          <c:smooth val="0"/>
        </c:ser>
        <c:dLbls>
          <c:showLegendKey val="0"/>
          <c:showVal val="0"/>
          <c:showCatName val="0"/>
          <c:showSerName val="0"/>
          <c:showPercent val="0"/>
          <c:showBubbleSize val="0"/>
        </c:dLbls>
        <c:marker val="1"/>
        <c:smooth val="0"/>
        <c:axId val="174182784"/>
        <c:axId val="174184320"/>
      </c:lineChart>
      <c:catAx>
        <c:axId val="174179456"/>
        <c:scaling>
          <c:orientation val="minMax"/>
        </c:scaling>
        <c:delete val="0"/>
        <c:axPos val="b"/>
        <c:numFmt formatCode="General" sourceLinked="0"/>
        <c:majorTickMark val="none"/>
        <c:minorTickMark val="none"/>
        <c:tickLblPos val="nextTo"/>
        <c:txPr>
          <a:bodyPr/>
          <a:lstStyle/>
          <a:p>
            <a:pPr>
              <a:defRPr sz="999"/>
            </a:pPr>
            <a:endParaRPr lang="ru-RU"/>
          </a:p>
        </c:txPr>
        <c:crossAx val="174180992"/>
        <c:crosses val="autoZero"/>
        <c:auto val="1"/>
        <c:lblAlgn val="ctr"/>
        <c:lblOffset val="100"/>
        <c:noMultiLvlLbl val="0"/>
      </c:catAx>
      <c:valAx>
        <c:axId val="174180992"/>
        <c:scaling>
          <c:orientation val="minMax"/>
        </c:scaling>
        <c:delete val="0"/>
        <c:axPos val="l"/>
        <c:majorGridlines/>
        <c:numFmt formatCode="#,##0.00" sourceLinked="1"/>
        <c:majorTickMark val="none"/>
        <c:minorTickMark val="none"/>
        <c:tickLblPos val="nextTo"/>
        <c:txPr>
          <a:bodyPr/>
          <a:lstStyle/>
          <a:p>
            <a:pPr>
              <a:defRPr sz="1199"/>
            </a:pPr>
            <a:endParaRPr lang="ru-RU"/>
          </a:p>
        </c:txPr>
        <c:crossAx val="174179456"/>
        <c:crosses val="autoZero"/>
        <c:crossBetween val="between"/>
      </c:valAx>
      <c:catAx>
        <c:axId val="174182784"/>
        <c:scaling>
          <c:orientation val="minMax"/>
        </c:scaling>
        <c:delete val="1"/>
        <c:axPos val="b"/>
        <c:majorTickMark val="out"/>
        <c:minorTickMark val="none"/>
        <c:tickLblPos val="nextTo"/>
        <c:crossAx val="174184320"/>
        <c:crosses val="autoZero"/>
        <c:auto val="1"/>
        <c:lblAlgn val="ctr"/>
        <c:lblOffset val="100"/>
        <c:noMultiLvlLbl val="0"/>
      </c:catAx>
      <c:valAx>
        <c:axId val="174184320"/>
        <c:scaling>
          <c:orientation val="minMax"/>
        </c:scaling>
        <c:delete val="0"/>
        <c:axPos val="r"/>
        <c:numFmt formatCode="0" sourceLinked="0"/>
        <c:majorTickMark val="out"/>
        <c:minorTickMark val="none"/>
        <c:tickLblPos val="nextTo"/>
        <c:txPr>
          <a:bodyPr/>
          <a:lstStyle/>
          <a:p>
            <a:pPr>
              <a:defRPr sz="1199"/>
            </a:pPr>
            <a:endParaRPr lang="ru-RU"/>
          </a:p>
        </c:txPr>
        <c:crossAx val="174182784"/>
        <c:crosses val="max"/>
        <c:crossBetween val="between"/>
      </c:valAx>
      <c:spPr>
        <a:noFill/>
        <a:ln w="25386">
          <a:noFill/>
        </a:ln>
      </c:spPr>
    </c:plotArea>
    <c:legend>
      <c:legendPos val="r"/>
      <c:layout>
        <c:manualLayout>
          <c:xMode val="edge"/>
          <c:yMode val="edge"/>
          <c:x val="6.1800777576599712E-3"/>
          <c:y val="0.89829328195264635"/>
          <c:w val="0.98398764860274779"/>
          <c:h val="0.10070979621519313"/>
        </c:manualLayout>
      </c:layout>
      <c:overlay val="0"/>
      <c:txPr>
        <a:bodyPr/>
        <a:lstStyle/>
        <a:p>
          <a:pPr>
            <a:defRPr sz="1099"/>
          </a:pPr>
          <a:endParaRPr lang="ru-RU"/>
        </a:p>
      </c:txPr>
    </c:legend>
    <c:plotVisOnly val="1"/>
    <c:dispBlanksAs val="gap"/>
    <c:showDLblsOverMax val="0"/>
  </c:chart>
  <c:txPr>
    <a:bodyPr/>
    <a:lstStyle/>
    <a:p>
      <a:pPr>
        <a:defRPr sz="1799"/>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0"/>
      <c:perspective val="30"/>
    </c:view3D>
    <c:floor>
      <c:thickness val="0"/>
    </c:floor>
    <c:sideWall>
      <c:thickness val="0"/>
    </c:sideWall>
    <c:backWall>
      <c:thickness val="0"/>
    </c:backWall>
    <c:plotArea>
      <c:layout>
        <c:manualLayout>
          <c:layoutTarget val="inner"/>
          <c:xMode val="edge"/>
          <c:yMode val="edge"/>
          <c:x val="5.8134014185088512E-2"/>
          <c:y val="1.7301348333875401E-2"/>
          <c:w val="0.92361882949084961"/>
          <c:h val="0.86673345303030314"/>
        </c:manualLayout>
      </c:layout>
      <c:bar3DChart>
        <c:barDir val="col"/>
        <c:grouping val="standard"/>
        <c:varyColors val="0"/>
        <c:ser>
          <c:idx val="0"/>
          <c:order val="0"/>
          <c:tx>
            <c:strRef>
              <c:f>Лист1!$B$1</c:f>
              <c:strCache>
                <c:ptCount val="1"/>
                <c:pt idx="0">
                  <c:v>Консервативный</c:v>
                </c:pt>
              </c:strCache>
            </c:strRef>
          </c:tx>
          <c:spPr>
            <a:solidFill>
              <a:schemeClr val="bg2">
                <a:lumMod val="50000"/>
                <a:alpha val="86000"/>
              </a:schemeClr>
            </a:solidFill>
          </c:spPr>
          <c:invertIfNegative val="0"/>
          <c:cat>
            <c:strRef>
              <c:f>Лист1!$A$2:$A$5</c:f>
              <c:strCache>
                <c:ptCount val="4"/>
                <c:pt idx="0">
                  <c:v>2021 оценка</c:v>
                </c:pt>
                <c:pt idx="1">
                  <c:v>2022</c:v>
                </c:pt>
                <c:pt idx="2">
                  <c:v>2023</c:v>
                </c:pt>
                <c:pt idx="3">
                  <c:v>2024</c:v>
                </c:pt>
              </c:strCache>
            </c:strRef>
          </c:cat>
          <c:val>
            <c:numRef>
              <c:f>Лист1!$B$2:$B$5</c:f>
              <c:numCache>
                <c:formatCode>General</c:formatCode>
                <c:ptCount val="4"/>
              </c:numCache>
            </c:numRef>
          </c:val>
        </c:ser>
        <c:ser>
          <c:idx val="1"/>
          <c:order val="1"/>
          <c:tx>
            <c:strRef>
              <c:f>Лист1!$C$1</c:f>
              <c:strCache>
                <c:ptCount val="1"/>
                <c:pt idx="0">
                  <c:v>Базовый</c:v>
                </c:pt>
              </c:strCache>
            </c:strRef>
          </c:tx>
          <c:spPr>
            <a:solidFill>
              <a:schemeClr val="accent2">
                <a:lumMod val="60000"/>
                <a:lumOff val="40000"/>
                <a:alpha val="82000"/>
              </a:schemeClr>
            </a:solidFill>
          </c:spPr>
          <c:invertIfNegative val="0"/>
          <c:cat>
            <c:strRef>
              <c:f>Лист1!$A$2:$A$5</c:f>
              <c:strCache>
                <c:ptCount val="4"/>
                <c:pt idx="0">
                  <c:v>2021 оценка</c:v>
                </c:pt>
                <c:pt idx="1">
                  <c:v>2022</c:v>
                </c:pt>
                <c:pt idx="2">
                  <c:v>2023</c:v>
                </c:pt>
                <c:pt idx="3">
                  <c:v>2024</c:v>
                </c:pt>
              </c:strCache>
            </c:strRef>
          </c:cat>
          <c:val>
            <c:numRef>
              <c:f>Лист1!$C$2:$C$5</c:f>
              <c:numCache>
                <c:formatCode>General</c:formatCode>
                <c:ptCount val="4"/>
                <c:pt idx="0">
                  <c:v>70</c:v>
                </c:pt>
                <c:pt idx="1">
                  <c:v>70.8</c:v>
                </c:pt>
                <c:pt idx="2">
                  <c:v>72.5</c:v>
                </c:pt>
                <c:pt idx="3">
                  <c:v>74.2</c:v>
                </c:pt>
              </c:numCache>
            </c:numRef>
          </c:val>
        </c:ser>
        <c:dLbls>
          <c:showLegendKey val="0"/>
          <c:showVal val="0"/>
          <c:showCatName val="0"/>
          <c:showSerName val="0"/>
          <c:showPercent val="0"/>
          <c:showBubbleSize val="0"/>
        </c:dLbls>
        <c:gapWidth val="214"/>
        <c:gapDepth val="60"/>
        <c:shape val="cylinder"/>
        <c:axId val="174225280"/>
        <c:axId val="174226816"/>
        <c:axId val="174151872"/>
      </c:bar3DChart>
      <c:catAx>
        <c:axId val="174225280"/>
        <c:scaling>
          <c:orientation val="minMax"/>
        </c:scaling>
        <c:delete val="0"/>
        <c:axPos val="b"/>
        <c:numFmt formatCode="General" sourceLinked="1"/>
        <c:majorTickMark val="none"/>
        <c:minorTickMark val="none"/>
        <c:tickLblPos val="nextTo"/>
        <c:txPr>
          <a:bodyPr/>
          <a:lstStyle/>
          <a:p>
            <a:pPr>
              <a:defRPr sz="1199"/>
            </a:pPr>
            <a:endParaRPr lang="ru-RU"/>
          </a:p>
        </c:txPr>
        <c:crossAx val="174226816"/>
        <c:crosses val="autoZero"/>
        <c:auto val="1"/>
        <c:lblAlgn val="ctr"/>
        <c:lblOffset val="100"/>
        <c:noMultiLvlLbl val="0"/>
      </c:catAx>
      <c:valAx>
        <c:axId val="174226816"/>
        <c:scaling>
          <c:orientation val="minMax"/>
        </c:scaling>
        <c:delete val="0"/>
        <c:axPos val="l"/>
        <c:majorGridlines/>
        <c:numFmt formatCode="General" sourceLinked="1"/>
        <c:majorTickMark val="none"/>
        <c:minorTickMark val="none"/>
        <c:tickLblPos val="nextTo"/>
        <c:txPr>
          <a:bodyPr/>
          <a:lstStyle/>
          <a:p>
            <a:pPr>
              <a:defRPr sz="1199">
                <a:solidFill>
                  <a:schemeClr val="tx1"/>
                </a:solidFill>
              </a:defRPr>
            </a:pPr>
            <a:endParaRPr lang="ru-RU"/>
          </a:p>
        </c:txPr>
        <c:crossAx val="174225280"/>
        <c:crosses val="autoZero"/>
        <c:crossBetween val="between"/>
      </c:valAx>
      <c:serAx>
        <c:axId val="174151872"/>
        <c:scaling>
          <c:orientation val="minMax"/>
        </c:scaling>
        <c:delete val="1"/>
        <c:axPos val="b"/>
        <c:majorTickMark val="out"/>
        <c:minorTickMark val="none"/>
        <c:tickLblPos val="nextTo"/>
        <c:crossAx val="174226816"/>
        <c:crosses val="autoZero"/>
      </c:serAx>
      <c:spPr>
        <a:noFill/>
        <a:ln w="25377">
          <a:noFill/>
        </a:ln>
      </c:spPr>
    </c:plotArea>
    <c:plotVisOnly val="1"/>
    <c:dispBlanksAs val="gap"/>
    <c:showDLblsOverMax val="0"/>
  </c:chart>
  <c:txPr>
    <a:bodyPr/>
    <a:lstStyle/>
    <a:p>
      <a:pPr>
        <a:defRPr sz="1798"/>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0"/>
      <c:perspective val="30"/>
    </c:view3D>
    <c:floor>
      <c:thickness val="0"/>
    </c:floor>
    <c:sideWall>
      <c:thickness val="0"/>
    </c:sideWall>
    <c:backWall>
      <c:thickness val="0"/>
    </c:backWall>
    <c:plotArea>
      <c:layout>
        <c:manualLayout>
          <c:layoutTarget val="inner"/>
          <c:xMode val="edge"/>
          <c:yMode val="edge"/>
          <c:x val="6.4560881498054293E-2"/>
          <c:y val="8.6244413705043627E-2"/>
          <c:w val="0.92714817656666082"/>
          <c:h val="0.7927796694332131"/>
        </c:manualLayout>
      </c:layout>
      <c:bar3DChart>
        <c:barDir val="col"/>
        <c:grouping val="standard"/>
        <c:varyColors val="0"/>
        <c:ser>
          <c:idx val="0"/>
          <c:order val="0"/>
          <c:tx>
            <c:strRef>
              <c:f>Лист1!$B$1</c:f>
              <c:strCache>
                <c:ptCount val="1"/>
                <c:pt idx="0">
                  <c:v>Консервативный</c:v>
                </c:pt>
              </c:strCache>
            </c:strRef>
          </c:tx>
          <c:spPr>
            <a:solidFill>
              <a:srgbClr val="C0504D">
                <a:lumMod val="60000"/>
                <a:lumOff val="40000"/>
                <a:alpha val="79000"/>
              </a:srgbClr>
            </a:solidFill>
          </c:spPr>
          <c:invertIfNegative val="0"/>
          <c:dLbls>
            <c:dLbl>
              <c:idx val="0"/>
              <c:layout>
                <c:manualLayout>
                  <c:x val="1.1904760664837649E-2"/>
                  <c:y val="6.3063063063063071E-2"/>
                </c:manualLayout>
              </c:layout>
              <c:showLegendKey val="0"/>
              <c:showVal val="1"/>
              <c:showCatName val="0"/>
              <c:showSerName val="0"/>
              <c:showPercent val="0"/>
              <c:showBubbleSize val="0"/>
            </c:dLbl>
            <c:dLbl>
              <c:idx val="1"/>
              <c:layout>
                <c:manualLayout>
                  <c:x val="1.4550263034801536E-2"/>
                  <c:y val="6.3063063063063071E-2"/>
                </c:manualLayout>
              </c:layout>
              <c:showLegendKey val="0"/>
              <c:showVal val="1"/>
              <c:showCatName val="0"/>
              <c:showSerName val="0"/>
              <c:showPercent val="0"/>
              <c:showBubbleSize val="0"/>
            </c:dLbl>
            <c:dLbl>
              <c:idx val="2"/>
              <c:layout>
                <c:manualLayout>
                  <c:x val="1.4550263034801577E-2"/>
                  <c:y val="6.9819819819819814E-2"/>
                </c:manualLayout>
              </c:layout>
              <c:showLegendKey val="0"/>
              <c:showVal val="1"/>
              <c:showCatName val="0"/>
              <c:showSerName val="0"/>
              <c:showPercent val="0"/>
              <c:showBubbleSize val="0"/>
            </c:dLbl>
            <c:dLbl>
              <c:idx val="3"/>
              <c:layout>
                <c:manualLayout>
                  <c:x val="1.8518516589747472E-2"/>
                  <c:y val="6.7567567567567571E-2"/>
                </c:manualLayout>
              </c:layout>
              <c:showLegendKey val="0"/>
              <c:showVal val="1"/>
              <c:showCatName val="0"/>
              <c:showSerName val="0"/>
              <c:showPercent val="0"/>
              <c:showBubbleSize val="0"/>
            </c:dLbl>
            <c:txPr>
              <a:bodyPr/>
              <a:lstStyle/>
              <a:p>
                <a:pPr>
                  <a:defRPr sz="1200"/>
                </a:pPr>
                <a:endParaRPr lang="ru-RU"/>
              </a:p>
            </c:txPr>
            <c:showLegendKey val="0"/>
            <c:showVal val="1"/>
            <c:showCatName val="0"/>
            <c:showSerName val="0"/>
            <c:showPercent val="0"/>
            <c:showBubbleSize val="0"/>
            <c:showLeaderLines val="0"/>
          </c:dLbls>
          <c:cat>
            <c:strRef>
              <c:f>Лист1!$A$2:$A$5</c:f>
              <c:strCache>
                <c:ptCount val="4"/>
                <c:pt idx="0">
                  <c:v>2021 оценка</c:v>
                </c:pt>
                <c:pt idx="1">
                  <c:v>2022</c:v>
                </c:pt>
                <c:pt idx="2">
                  <c:v>2023</c:v>
                </c:pt>
                <c:pt idx="3">
                  <c:v>2024</c:v>
                </c:pt>
              </c:strCache>
            </c:strRef>
          </c:cat>
          <c:val>
            <c:numRef>
              <c:f>Лист1!$B$2:$B$5</c:f>
              <c:numCache>
                <c:formatCode>0.00</c:formatCode>
                <c:ptCount val="4"/>
                <c:pt idx="0">
                  <c:v>3043</c:v>
                </c:pt>
                <c:pt idx="1">
                  <c:v>2848.2</c:v>
                </c:pt>
                <c:pt idx="2">
                  <c:v>2691.6</c:v>
                </c:pt>
                <c:pt idx="3">
                  <c:v>2734.7</c:v>
                </c:pt>
              </c:numCache>
            </c:numRef>
          </c:val>
        </c:ser>
        <c:ser>
          <c:idx val="1"/>
          <c:order val="1"/>
          <c:tx>
            <c:strRef>
              <c:f>Лист1!$C$1</c:f>
              <c:strCache>
                <c:ptCount val="1"/>
                <c:pt idx="0">
                  <c:v>Базовый</c:v>
                </c:pt>
              </c:strCache>
            </c:strRef>
          </c:tx>
          <c:spPr>
            <a:solidFill>
              <a:srgbClr val="9BBB59">
                <a:lumMod val="60000"/>
                <a:lumOff val="40000"/>
                <a:alpha val="67000"/>
              </a:srgbClr>
            </a:solidFill>
          </c:spPr>
          <c:invertIfNegative val="0"/>
          <c:dLbls>
            <c:dLbl>
              <c:idx val="1"/>
              <c:layout>
                <c:manualLayout>
                  <c:x val="1.5873014219783557E-2"/>
                  <c:y val="6.5315315315315314E-2"/>
                </c:manualLayout>
              </c:layout>
              <c:showLegendKey val="0"/>
              <c:showVal val="1"/>
              <c:showCatName val="0"/>
              <c:showSerName val="0"/>
              <c:showPercent val="0"/>
              <c:showBubbleSize val="0"/>
            </c:dLbl>
            <c:dLbl>
              <c:idx val="2"/>
              <c:layout>
                <c:manualLayout>
                  <c:x val="1.3320214880787665E-2"/>
                  <c:y val="6.7340568487577565E-2"/>
                </c:manualLayout>
              </c:layout>
              <c:showLegendKey val="0"/>
              <c:showVal val="1"/>
              <c:showCatName val="0"/>
              <c:showSerName val="0"/>
              <c:showPercent val="0"/>
              <c:showBubbleSize val="0"/>
            </c:dLbl>
            <c:dLbl>
              <c:idx val="3"/>
              <c:layout>
                <c:manualLayout>
                  <c:x val="2.01192526093474E-2"/>
                  <c:y val="6.3135808958480186E-2"/>
                </c:manualLayout>
              </c:layout>
              <c:showLegendKey val="0"/>
              <c:showVal val="1"/>
              <c:showCatName val="0"/>
              <c:showSerName val="0"/>
              <c:showPercent val="0"/>
              <c:showBubbleSize val="0"/>
            </c:dLbl>
            <c:txPr>
              <a:bodyPr/>
              <a:lstStyle/>
              <a:p>
                <a:pPr>
                  <a:defRPr sz="1200"/>
                </a:pPr>
                <a:endParaRPr lang="ru-RU"/>
              </a:p>
            </c:txPr>
            <c:showLegendKey val="0"/>
            <c:showVal val="1"/>
            <c:showCatName val="0"/>
            <c:showSerName val="0"/>
            <c:showPercent val="0"/>
            <c:showBubbleSize val="0"/>
            <c:showLeaderLines val="0"/>
          </c:dLbls>
          <c:cat>
            <c:strRef>
              <c:f>Лист1!$A$2:$A$5</c:f>
              <c:strCache>
                <c:ptCount val="4"/>
                <c:pt idx="0">
                  <c:v>2021 оценка</c:v>
                </c:pt>
                <c:pt idx="1">
                  <c:v>2022</c:v>
                </c:pt>
                <c:pt idx="2">
                  <c:v>2023</c:v>
                </c:pt>
                <c:pt idx="3">
                  <c:v>2024</c:v>
                </c:pt>
              </c:strCache>
            </c:strRef>
          </c:cat>
          <c:val>
            <c:numRef>
              <c:f>Лист1!$C$2:$C$5</c:f>
              <c:numCache>
                <c:formatCode>0.00</c:formatCode>
                <c:ptCount val="4"/>
                <c:pt idx="1">
                  <c:v>2976.1</c:v>
                </c:pt>
                <c:pt idx="2">
                  <c:v>3011.8</c:v>
                </c:pt>
                <c:pt idx="3">
                  <c:v>3050.9</c:v>
                </c:pt>
              </c:numCache>
            </c:numRef>
          </c:val>
        </c:ser>
        <c:dLbls>
          <c:showLegendKey val="0"/>
          <c:showVal val="0"/>
          <c:showCatName val="0"/>
          <c:showSerName val="0"/>
          <c:showPercent val="0"/>
          <c:showBubbleSize val="0"/>
        </c:dLbls>
        <c:gapWidth val="150"/>
        <c:shape val="cylinder"/>
        <c:axId val="174322048"/>
        <c:axId val="174323584"/>
        <c:axId val="174240640"/>
      </c:bar3DChart>
      <c:catAx>
        <c:axId val="174322048"/>
        <c:scaling>
          <c:orientation val="minMax"/>
        </c:scaling>
        <c:delete val="0"/>
        <c:axPos val="b"/>
        <c:numFmt formatCode="General" sourceLinked="1"/>
        <c:majorTickMark val="none"/>
        <c:minorTickMark val="none"/>
        <c:tickLblPos val="nextTo"/>
        <c:txPr>
          <a:bodyPr/>
          <a:lstStyle/>
          <a:p>
            <a:pPr>
              <a:defRPr sz="1200"/>
            </a:pPr>
            <a:endParaRPr lang="ru-RU"/>
          </a:p>
        </c:txPr>
        <c:crossAx val="174323584"/>
        <c:crosses val="autoZero"/>
        <c:auto val="1"/>
        <c:lblAlgn val="ctr"/>
        <c:lblOffset val="100"/>
        <c:noMultiLvlLbl val="0"/>
      </c:catAx>
      <c:valAx>
        <c:axId val="174323584"/>
        <c:scaling>
          <c:orientation val="minMax"/>
        </c:scaling>
        <c:delete val="0"/>
        <c:axPos val="l"/>
        <c:majorGridlines/>
        <c:numFmt formatCode="0.00" sourceLinked="1"/>
        <c:majorTickMark val="out"/>
        <c:minorTickMark val="none"/>
        <c:tickLblPos val="nextTo"/>
        <c:txPr>
          <a:bodyPr/>
          <a:lstStyle/>
          <a:p>
            <a:pPr>
              <a:defRPr sz="1200"/>
            </a:pPr>
            <a:endParaRPr lang="ru-RU"/>
          </a:p>
        </c:txPr>
        <c:crossAx val="174322048"/>
        <c:crosses val="autoZero"/>
        <c:crossBetween val="between"/>
      </c:valAx>
      <c:serAx>
        <c:axId val="174240640"/>
        <c:scaling>
          <c:orientation val="minMax"/>
        </c:scaling>
        <c:delete val="1"/>
        <c:axPos val="b"/>
        <c:majorTickMark val="out"/>
        <c:minorTickMark val="none"/>
        <c:tickLblPos val="nextTo"/>
        <c:crossAx val="174323584"/>
        <c:crosses val="autoZero"/>
      </c:serAx>
      <c:spPr>
        <a:noFill/>
        <a:ln w="25407">
          <a:noFill/>
        </a:ln>
      </c:spPr>
    </c:plotArea>
    <c:legend>
      <c:legendPos val="t"/>
      <c:layout>
        <c:manualLayout>
          <c:xMode val="edge"/>
          <c:yMode val="edge"/>
          <c:x val="1.595221594119399E-2"/>
          <c:y val="2.0951386312313056E-2"/>
          <c:w val="0.42457427710189494"/>
          <c:h val="4.7580858675388069E-2"/>
        </c:manualLayout>
      </c:layout>
      <c:overlay val="0"/>
      <c:txPr>
        <a:bodyPr/>
        <a:lstStyle/>
        <a:p>
          <a:pPr>
            <a:defRPr sz="120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0.15118840380067042"/>
          <c:y val="3.4796453452246565E-2"/>
          <c:w val="0.83329208127026699"/>
          <c:h val="0.85223483533983435"/>
        </c:manualLayout>
      </c:layout>
      <c:bar3DChart>
        <c:barDir val="col"/>
        <c:grouping val="stacked"/>
        <c:varyColors val="0"/>
        <c:ser>
          <c:idx val="0"/>
          <c:order val="0"/>
          <c:tx>
            <c:strRef>
              <c:f>Лист1!$B$1</c:f>
              <c:strCache>
                <c:ptCount val="1"/>
                <c:pt idx="0">
                  <c:v>Доход</c:v>
                </c:pt>
              </c:strCache>
            </c:strRef>
          </c:tx>
          <c:spPr>
            <a:solidFill>
              <a:srgbClr val="FD9DB4"/>
            </a:solidFill>
            <a:scene3d>
              <a:camera prst="orthographicFront"/>
              <a:lightRig rig="threePt" dir="t"/>
            </a:scene3d>
            <a:sp3d>
              <a:bevelT w="114300" prst="artDeco"/>
              <a:bevelB w="114300" prst="artDeco"/>
            </a:sp3d>
          </c:spPr>
          <c:invertIfNegative val="0"/>
          <c:dLbls>
            <c:dLbl>
              <c:idx val="0"/>
              <c:layout>
                <c:manualLayout>
                  <c:x val="1.6326530612244903E-2"/>
                  <c:y val="0"/>
                </c:manualLayout>
              </c:layout>
              <c:showLegendKey val="0"/>
              <c:showVal val="1"/>
              <c:showCatName val="0"/>
              <c:showSerName val="0"/>
              <c:showPercent val="0"/>
              <c:showBubbleSize val="0"/>
            </c:dLbl>
            <c:dLbl>
              <c:idx val="1"/>
              <c:layout>
                <c:manualLayout>
                  <c:x val="2.0408163265306187E-2"/>
                  <c:y val="8.6026518637963509E-17"/>
                </c:manualLayout>
              </c:layout>
              <c:showLegendKey val="0"/>
              <c:showVal val="1"/>
              <c:showCatName val="0"/>
              <c:showSerName val="0"/>
              <c:showPercent val="0"/>
              <c:showBubbleSize val="0"/>
            </c:dLbl>
            <c:dLbl>
              <c:idx val="2"/>
              <c:layout>
                <c:manualLayout>
                  <c:x val="1.5041560250141047E-2"/>
                  <c:y val="-2.3462784291948054E-3"/>
                </c:manualLayout>
              </c:layout>
              <c:showLegendKey val="0"/>
              <c:showVal val="1"/>
              <c:showCatName val="0"/>
              <c:showSerName val="0"/>
              <c:showPercent val="0"/>
              <c:showBubbleSize val="0"/>
            </c:dLbl>
            <c:dLbl>
              <c:idx val="3"/>
              <c:layout>
                <c:manualLayout>
                  <c:x val="1.6326530612244903E-2"/>
                  <c:y val="0"/>
                </c:manualLayout>
              </c:layout>
              <c:showLegendKey val="0"/>
              <c:showVal val="1"/>
              <c:showCatName val="0"/>
              <c:showSerName val="0"/>
              <c:showPercent val="0"/>
              <c:showBubbleSize val="0"/>
            </c:dLbl>
            <c:numFmt formatCode="#,##0.0" sourceLinked="0"/>
            <c:spPr>
              <a:noFill/>
              <a:ln w="25390">
                <a:noFill/>
              </a:ln>
            </c:spPr>
            <c:txPr>
              <a:bodyPr/>
              <a:lstStyle/>
              <a:p>
                <a:pPr>
                  <a:defRPr sz="1200" b="0"/>
                </a:pPr>
                <a:endParaRPr lang="ru-RU"/>
              </a:p>
            </c:txPr>
            <c:showLegendKey val="0"/>
            <c:showVal val="1"/>
            <c:showCatName val="0"/>
            <c:showSerName val="0"/>
            <c:showPercent val="0"/>
            <c:showBubbleSize val="0"/>
            <c:showLeaderLines val="0"/>
          </c:dLbls>
          <c:cat>
            <c:strRef>
              <c:f>Лист1!$A$2:$A$5</c:f>
              <c:strCache>
                <c:ptCount val="4"/>
                <c:pt idx="0">
                  <c:v>2021 год</c:v>
                </c:pt>
                <c:pt idx="1">
                  <c:v>2022</c:v>
                </c:pt>
                <c:pt idx="2">
                  <c:v>2023</c:v>
                </c:pt>
                <c:pt idx="3">
                  <c:v>2024</c:v>
                </c:pt>
              </c:strCache>
            </c:strRef>
          </c:cat>
          <c:val>
            <c:numRef>
              <c:f>Лист1!$B$2:$B$5</c:f>
              <c:numCache>
                <c:formatCode>General</c:formatCode>
                <c:ptCount val="4"/>
                <c:pt idx="0">
                  <c:v>705606.89575999998</c:v>
                </c:pt>
                <c:pt idx="1">
                  <c:v>808522.40494000004</c:v>
                </c:pt>
                <c:pt idx="2">
                  <c:v>1182212.78828</c:v>
                </c:pt>
                <c:pt idx="3">
                  <c:v>871500.26754000003</c:v>
                </c:pt>
              </c:numCache>
            </c:numRef>
          </c:val>
        </c:ser>
        <c:ser>
          <c:idx val="1"/>
          <c:order val="1"/>
          <c:tx>
            <c:strRef>
              <c:f>Лист1!$C$1</c:f>
              <c:strCache>
                <c:ptCount val="1"/>
                <c:pt idx="0">
                  <c:v>Расход</c:v>
                </c:pt>
              </c:strCache>
            </c:strRef>
          </c:tx>
          <c:spPr>
            <a:solidFill>
              <a:srgbClr val="92D050"/>
            </a:solidFill>
            <a:scene3d>
              <a:camera prst="orthographicFront"/>
              <a:lightRig rig="threePt" dir="t"/>
            </a:scene3d>
            <a:sp3d>
              <a:bevelT w="114300" prst="artDeco"/>
              <a:bevelB w="114300" prst="artDeco"/>
            </a:sp3d>
          </c:spPr>
          <c:invertIfNegative val="0"/>
          <c:dLbls>
            <c:dLbl>
              <c:idx val="0"/>
              <c:layout>
                <c:manualLayout>
                  <c:x val="1.7687074829931981E-2"/>
                  <c:y val="-4.6924097685625494E-3"/>
                </c:manualLayout>
              </c:layout>
              <c:showLegendKey val="0"/>
              <c:showVal val="1"/>
              <c:showCatName val="0"/>
              <c:showSerName val="0"/>
              <c:showPercent val="0"/>
              <c:showBubbleSize val="0"/>
            </c:dLbl>
            <c:dLbl>
              <c:idx val="1"/>
              <c:layout>
                <c:manualLayout>
                  <c:x val="2.0408163265306187E-2"/>
                  <c:y val="-4.692409768562591E-3"/>
                </c:manualLayout>
              </c:layout>
              <c:showLegendKey val="0"/>
              <c:showVal val="1"/>
              <c:showCatName val="0"/>
              <c:showSerName val="0"/>
              <c:showPercent val="0"/>
              <c:showBubbleSize val="0"/>
            </c:dLbl>
            <c:dLbl>
              <c:idx val="2"/>
              <c:layout>
                <c:manualLayout>
                  <c:x val="1.5041560250141047E-2"/>
                  <c:y val="0"/>
                </c:manualLayout>
              </c:layout>
              <c:showLegendKey val="0"/>
              <c:showVal val="1"/>
              <c:showCatName val="0"/>
              <c:showSerName val="0"/>
              <c:showPercent val="0"/>
              <c:showBubbleSize val="0"/>
            </c:dLbl>
            <c:dLbl>
              <c:idx val="3"/>
              <c:layout>
                <c:manualLayout>
                  <c:x val="1.9047619047619063E-2"/>
                  <c:y val="0"/>
                </c:manualLayout>
              </c:layout>
              <c:showLegendKey val="0"/>
              <c:showVal val="1"/>
              <c:showCatName val="0"/>
              <c:showSerName val="0"/>
              <c:showPercent val="0"/>
              <c:showBubbleSize val="0"/>
            </c:dLbl>
            <c:numFmt formatCode="#,##0.0" sourceLinked="0"/>
            <c:spPr>
              <a:noFill/>
              <a:ln w="25390">
                <a:noFill/>
              </a:ln>
            </c:spPr>
            <c:txPr>
              <a:bodyPr/>
              <a:lstStyle/>
              <a:p>
                <a:pPr>
                  <a:defRPr sz="1200" b="0"/>
                </a:pPr>
                <a:endParaRPr lang="ru-RU"/>
              </a:p>
            </c:txPr>
            <c:showLegendKey val="0"/>
            <c:showVal val="1"/>
            <c:showCatName val="0"/>
            <c:showSerName val="0"/>
            <c:showPercent val="0"/>
            <c:showBubbleSize val="0"/>
            <c:showLeaderLines val="0"/>
          </c:dLbls>
          <c:cat>
            <c:strRef>
              <c:f>Лист1!$A$2:$A$5</c:f>
              <c:strCache>
                <c:ptCount val="4"/>
                <c:pt idx="0">
                  <c:v>2021 год</c:v>
                </c:pt>
                <c:pt idx="1">
                  <c:v>2022</c:v>
                </c:pt>
                <c:pt idx="2">
                  <c:v>2023</c:v>
                </c:pt>
                <c:pt idx="3">
                  <c:v>2024</c:v>
                </c:pt>
              </c:strCache>
            </c:strRef>
          </c:cat>
          <c:val>
            <c:numRef>
              <c:f>Лист1!$C$2:$C$5</c:f>
              <c:numCache>
                <c:formatCode>General</c:formatCode>
                <c:ptCount val="4"/>
                <c:pt idx="0">
                  <c:v>960845.73485000001</c:v>
                </c:pt>
                <c:pt idx="1">
                  <c:v>808522.40494000004</c:v>
                </c:pt>
                <c:pt idx="2">
                  <c:v>1182212.78828</c:v>
                </c:pt>
                <c:pt idx="3">
                  <c:v>871500.26754000003</c:v>
                </c:pt>
              </c:numCache>
            </c:numRef>
          </c:val>
        </c:ser>
        <c:ser>
          <c:idx val="2"/>
          <c:order val="2"/>
          <c:tx>
            <c:strRef>
              <c:f>Лист1!$D$1</c:f>
              <c:strCache>
                <c:ptCount val="1"/>
                <c:pt idx="0">
                  <c:v>Дефицит</c:v>
                </c:pt>
              </c:strCache>
            </c:strRef>
          </c:tx>
          <c:spPr>
            <a:solidFill>
              <a:srgbClr val="FFFF00"/>
            </a:solidFill>
            <a:scene3d>
              <a:camera prst="orthographicFront"/>
              <a:lightRig rig="threePt" dir="t"/>
            </a:scene3d>
            <a:sp3d>
              <a:bevelT prst="convex"/>
            </a:sp3d>
          </c:spPr>
          <c:invertIfNegative val="0"/>
          <c:dLbls>
            <c:dLbl>
              <c:idx val="0"/>
              <c:layout>
                <c:manualLayout>
                  <c:x val="2.0521488320717485E-2"/>
                  <c:y val="-1.3478031466512309E-3"/>
                </c:manualLayout>
              </c:layout>
              <c:tx>
                <c:rich>
                  <a:bodyPr/>
                  <a:lstStyle/>
                  <a:p>
                    <a:r>
                      <a:rPr lang="ru-RU" sz="1200" dirty="0" smtClean="0"/>
                      <a:t>255 238,8</a:t>
                    </a:r>
                  </a:p>
                  <a:p>
                    <a:endParaRPr lang="en-US" sz="1200" dirty="0"/>
                  </a:p>
                </c:rich>
              </c:tx>
              <c:showLegendKey val="0"/>
              <c:showVal val="0"/>
              <c:showCatName val="0"/>
              <c:showSerName val="0"/>
              <c:showPercent val="0"/>
              <c:showBubbleSize val="0"/>
            </c:dLbl>
            <c:dLbl>
              <c:idx val="1"/>
              <c:layout>
                <c:manualLayout>
                  <c:x val="1.6288720090515168E-2"/>
                  <c:y val="-1.849204612651139E-2"/>
                </c:manualLayout>
              </c:layout>
              <c:tx>
                <c:rich>
                  <a:bodyPr/>
                  <a:lstStyle/>
                  <a:p>
                    <a:r>
                      <a:rPr lang="en-US" sz="1200" dirty="0"/>
                      <a:t>0</a:t>
                    </a:r>
                  </a:p>
                </c:rich>
              </c:tx>
              <c:showLegendKey val="0"/>
              <c:showVal val="0"/>
              <c:showCatName val="0"/>
              <c:showSerName val="0"/>
              <c:showPercent val="0"/>
              <c:showBubbleSize val="0"/>
            </c:dLbl>
            <c:dLbl>
              <c:idx val="2"/>
              <c:layout>
                <c:manualLayout>
                  <c:x val="1.6439894316773982E-2"/>
                  <c:y val="-1.6589092107613754E-2"/>
                </c:manualLayout>
              </c:layout>
              <c:spPr/>
              <c:txPr>
                <a:bodyPr/>
                <a:lstStyle/>
                <a:p>
                  <a:pPr>
                    <a:defRPr sz="1200"/>
                  </a:pPr>
                  <a:endParaRPr lang="ru-RU"/>
                </a:p>
              </c:txPr>
              <c:showLegendKey val="0"/>
              <c:showVal val="1"/>
              <c:showCatName val="0"/>
              <c:showSerName val="0"/>
              <c:showPercent val="0"/>
              <c:showBubbleSize val="0"/>
            </c:dLbl>
            <c:dLbl>
              <c:idx val="3"/>
              <c:layout>
                <c:manualLayout>
                  <c:x val="2.1806524296439877E-2"/>
                  <c:y val="-2.0690492050281048E-2"/>
                </c:manualLayout>
              </c:layout>
              <c:spPr/>
              <c:txPr>
                <a:bodyPr/>
                <a:lstStyle/>
                <a:p>
                  <a:pPr>
                    <a:defRPr sz="1200"/>
                  </a:pPr>
                  <a:endParaRPr lang="ru-RU"/>
                </a:p>
              </c:txPr>
              <c:showLegendKey val="0"/>
              <c:showVal val="1"/>
              <c:showCatName val="0"/>
              <c:showSerName val="0"/>
              <c:showPercent val="0"/>
              <c:showBubbleSize val="0"/>
            </c:dLbl>
            <c:txPr>
              <a:bodyPr/>
              <a:lstStyle/>
              <a:p>
                <a:pPr>
                  <a:defRPr sz="1299"/>
                </a:pPr>
                <a:endParaRPr lang="ru-RU"/>
              </a:p>
            </c:txPr>
            <c:showLegendKey val="0"/>
            <c:showVal val="1"/>
            <c:showCatName val="0"/>
            <c:showSerName val="0"/>
            <c:showPercent val="0"/>
            <c:showBubbleSize val="0"/>
            <c:showLeaderLines val="0"/>
          </c:dLbls>
          <c:cat>
            <c:strRef>
              <c:f>Лист1!$A$2:$A$5</c:f>
              <c:strCache>
                <c:ptCount val="4"/>
                <c:pt idx="0">
                  <c:v>2021 год</c:v>
                </c:pt>
                <c:pt idx="1">
                  <c:v>2022</c:v>
                </c:pt>
                <c:pt idx="2">
                  <c:v>2023</c:v>
                </c:pt>
                <c:pt idx="3">
                  <c:v>2024</c:v>
                </c:pt>
              </c:strCache>
            </c:strRef>
          </c:cat>
          <c:val>
            <c:numRef>
              <c:f>Лист1!$D$2:$D$5</c:f>
              <c:numCache>
                <c:formatCode>General</c:formatCode>
                <c:ptCount val="4"/>
                <c:pt idx="0" formatCode="#,##0.00">
                  <c:v>255238.83909000002</c:v>
                </c:pt>
                <c:pt idx="1">
                  <c:v>0</c:v>
                </c:pt>
                <c:pt idx="2">
                  <c:v>0</c:v>
                </c:pt>
                <c:pt idx="3">
                  <c:v>0</c:v>
                </c:pt>
              </c:numCache>
            </c:numRef>
          </c:val>
        </c:ser>
        <c:dLbls>
          <c:showLegendKey val="0"/>
          <c:showVal val="0"/>
          <c:showCatName val="0"/>
          <c:showSerName val="0"/>
          <c:showPercent val="0"/>
          <c:showBubbleSize val="0"/>
        </c:dLbls>
        <c:gapWidth val="75"/>
        <c:shape val="cylinder"/>
        <c:axId val="182345088"/>
        <c:axId val="182346880"/>
        <c:axId val="0"/>
      </c:bar3DChart>
      <c:catAx>
        <c:axId val="182345088"/>
        <c:scaling>
          <c:orientation val="minMax"/>
        </c:scaling>
        <c:delete val="0"/>
        <c:axPos val="b"/>
        <c:numFmt formatCode="General" sourceLinked="0"/>
        <c:majorTickMark val="none"/>
        <c:minorTickMark val="none"/>
        <c:tickLblPos val="nextTo"/>
        <c:crossAx val="182346880"/>
        <c:crosses val="autoZero"/>
        <c:auto val="1"/>
        <c:lblAlgn val="ctr"/>
        <c:lblOffset val="100"/>
        <c:noMultiLvlLbl val="0"/>
      </c:catAx>
      <c:valAx>
        <c:axId val="182346880"/>
        <c:scaling>
          <c:orientation val="minMax"/>
        </c:scaling>
        <c:delete val="0"/>
        <c:axPos val="l"/>
        <c:numFmt formatCode="#,##0" sourceLinked="0"/>
        <c:majorTickMark val="none"/>
        <c:minorTickMark val="none"/>
        <c:tickLblPos val="nextTo"/>
        <c:crossAx val="182345088"/>
        <c:crosses val="autoZero"/>
        <c:crossBetween val="between"/>
      </c:valAx>
      <c:spPr>
        <a:noFill/>
        <a:ln w="25390">
          <a:noFill/>
        </a:ln>
      </c:spPr>
    </c:plotArea>
    <c:legend>
      <c:legendPos val="b"/>
      <c:layout>
        <c:manualLayout>
          <c:xMode val="edge"/>
          <c:yMode val="edge"/>
          <c:x val="0.26335772537457353"/>
          <c:y val="0.10037568097952367"/>
          <c:w val="0.31950026495378031"/>
          <c:h val="0.10406828251197131"/>
        </c:manualLayout>
      </c:layout>
      <c:overlay val="0"/>
      <c:txPr>
        <a:bodyPr/>
        <a:lstStyle/>
        <a:p>
          <a:pPr>
            <a:defRPr sz="1599"/>
          </a:pPr>
          <a:endParaRPr lang="ru-RU"/>
        </a:p>
      </c:txPr>
    </c:legend>
    <c:plotVisOnly val="1"/>
    <c:dispBlanksAs val="gap"/>
    <c:showDLblsOverMax val="0"/>
  </c:chart>
  <c:spPr>
    <a:noFill/>
  </c:spPr>
  <c:txPr>
    <a:bodyPr/>
    <a:lstStyle/>
    <a:p>
      <a:pPr>
        <a:defRPr sz="1799"/>
      </a:pPr>
      <a:endParaRPr lang="ru-R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0" b="0" i="0" u="none" strike="noStrike" kern="1200" spc="0" baseline="0">
                <a:solidFill>
                  <a:schemeClr val="tx1">
                    <a:lumMod val="65000"/>
                    <a:lumOff val="35000"/>
                  </a:schemeClr>
                </a:solidFill>
                <a:latin typeface="+mn-lt"/>
                <a:ea typeface="+mn-ea"/>
                <a:cs typeface="+mn-cs"/>
              </a:defRPr>
            </a:pPr>
            <a:r>
              <a:rPr lang="ru-RU" sz="900" u="sng" dirty="0" smtClean="0">
                <a:solidFill>
                  <a:schemeClr val="tx1"/>
                </a:solidFill>
              </a:rPr>
              <a:t>2021 </a:t>
            </a:r>
            <a:r>
              <a:rPr lang="ru-RU" sz="900" u="sng" dirty="0">
                <a:solidFill>
                  <a:schemeClr val="tx1"/>
                </a:solidFill>
              </a:rPr>
              <a:t>год</a:t>
            </a:r>
          </a:p>
        </c:rich>
      </c:tx>
      <c:layout>
        <c:manualLayout>
          <c:xMode val="edge"/>
          <c:yMode val="edge"/>
          <c:x val="0.42005435868739754"/>
          <c:y val="2.3493148765656988E-2"/>
        </c:manualLayout>
      </c:layout>
      <c:overlay val="0"/>
      <c:spPr>
        <a:noFill/>
        <a:ln w="25374">
          <a:noFill/>
        </a:ln>
      </c:spPr>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3.1585593043310795E-2"/>
          <c:y val="0.1540014019986633"/>
          <c:w val="0.96841440695668923"/>
          <c:h val="0.73484357933519229"/>
        </c:manualLayout>
      </c:layout>
      <c:pie3DChart>
        <c:varyColors val="1"/>
        <c:ser>
          <c:idx val="0"/>
          <c:order val="0"/>
          <c:tx>
            <c:strRef>
              <c:f>Лист1!$B$1</c:f>
              <c:strCache>
                <c:ptCount val="1"/>
                <c:pt idx="0">
                  <c:v>2021</c:v>
                </c:pt>
              </c:strCache>
            </c:strRef>
          </c:tx>
          <c:spPr>
            <a:scene3d>
              <a:camera prst="orthographicFront"/>
              <a:lightRig rig="threePt" dir="t"/>
            </a:scene3d>
            <a:sp3d prstMaterial="metal">
              <a:bevelT w="165100" prst="coolSlant"/>
              <a:contourClr>
                <a:srgbClr val="000000"/>
              </a:contourClr>
            </a:sp3d>
          </c:spPr>
          <c:dPt>
            <c:idx val="0"/>
            <c:bubble3D val="0"/>
            <c:explosion val="6"/>
            <c:spPr>
              <a:solidFill>
                <a:schemeClr val="accent5">
                  <a:lumMod val="60000"/>
                  <a:lumOff val="40000"/>
                </a:schemeClr>
              </a:solidFill>
              <a:ln w="25374">
                <a:solidFill>
                  <a:schemeClr val="lt1"/>
                </a:solidFill>
              </a:ln>
              <a:effectLst/>
              <a:scene3d>
                <a:camera prst="orthographicFront"/>
                <a:lightRig rig="threePt" dir="t"/>
              </a:scene3d>
              <a:sp3d contourW="25400" prstMaterial="metal">
                <a:bevelT w="165100" prst="coolSlant"/>
                <a:contourClr>
                  <a:schemeClr val="lt1"/>
                </a:contourClr>
              </a:sp3d>
            </c:spPr>
          </c:dPt>
          <c:dPt>
            <c:idx val="1"/>
            <c:bubble3D val="0"/>
            <c:spPr>
              <a:solidFill>
                <a:srgbClr val="FFCC00"/>
              </a:solidFill>
              <a:ln w="25374">
                <a:solidFill>
                  <a:schemeClr val="lt1"/>
                </a:solidFill>
              </a:ln>
              <a:effectLst/>
              <a:scene3d>
                <a:camera prst="orthographicFront"/>
                <a:lightRig rig="threePt" dir="t"/>
              </a:scene3d>
              <a:sp3d contourW="25400" prstMaterial="metal">
                <a:bevelT w="165100" prst="coolSlant"/>
                <a:contourClr>
                  <a:schemeClr val="lt1"/>
                </a:contourClr>
              </a:sp3d>
            </c:spPr>
          </c:dPt>
          <c:dPt>
            <c:idx val="2"/>
            <c:bubble3D val="0"/>
            <c:explosion val="5"/>
            <c:spPr>
              <a:solidFill>
                <a:srgbClr val="C80883"/>
              </a:solidFill>
              <a:ln w="25374">
                <a:solidFill>
                  <a:schemeClr val="lt1"/>
                </a:solidFill>
              </a:ln>
              <a:effectLst/>
              <a:scene3d>
                <a:camera prst="orthographicFront"/>
                <a:lightRig rig="threePt" dir="t"/>
              </a:scene3d>
              <a:sp3d contourW="25400" prstMaterial="metal">
                <a:bevelT w="165100" prst="coolSlant"/>
                <a:contourClr>
                  <a:schemeClr val="lt1"/>
                </a:contourClr>
              </a:sp3d>
            </c:spPr>
          </c:dPt>
          <c:dLbls>
            <c:dLbl>
              <c:idx val="0"/>
              <c:layout>
                <c:manualLayout>
                  <c:x val="-1.8508457344855421E-2"/>
                  <c:y val="-0.18739190088317675"/>
                </c:manualLayout>
              </c:layout>
              <c:dLblPos val="bestFit"/>
              <c:showLegendKey val="0"/>
              <c:showVal val="1"/>
              <c:showCatName val="0"/>
              <c:showSerName val="0"/>
              <c:showPercent val="0"/>
              <c:showBubbleSize val="0"/>
            </c:dLbl>
            <c:dLbl>
              <c:idx val="1"/>
              <c:layout>
                <c:manualLayout>
                  <c:x val="3.9848913483244791E-2"/>
                  <c:y val="-8.2815734989648056E-3"/>
                </c:manualLayout>
              </c:layout>
              <c:spPr>
                <a:noFill/>
                <a:ln w="25374">
                  <a:noFill/>
                </a:ln>
              </c:spPr>
              <c:txPr>
                <a:bodyPr rot="0" spcFirstLastPara="1" vertOverflow="ellipsis" vert="horz" wrap="square" lIns="38100" tIns="19050" rIns="38100" bIns="19050" anchor="ctr" anchorCtr="1">
                  <a:noAutofit/>
                </a:bodyPr>
                <a:lstStyle/>
                <a:p>
                  <a:pPr>
                    <a:defRPr sz="998" b="0" i="0" u="none" strike="noStrike" kern="1200" baseline="0">
                      <a:solidFill>
                        <a:srgbClr val="00B050"/>
                      </a:solidFill>
                      <a:latin typeface="+mn-lt"/>
                      <a:ea typeface="+mn-ea"/>
                      <a:cs typeface="+mn-cs"/>
                    </a:defRPr>
                  </a:pPr>
                  <a:endParaRPr lang="ru-RU"/>
                </a:p>
              </c:txPr>
              <c:dLblPos val="bestFit"/>
              <c:showLegendKey val="0"/>
              <c:showVal val="1"/>
              <c:showCatName val="0"/>
              <c:showSerName val="0"/>
              <c:showPercent val="0"/>
              <c:showBubbleSize val="0"/>
            </c:dLbl>
            <c:dLbl>
              <c:idx val="2"/>
              <c:layout>
                <c:manualLayout>
                  <c:x val="3.7818736649048376E-2"/>
                  <c:y val="-0.27918475873078247"/>
                </c:manualLayout>
              </c:layout>
              <c:dLblPos val="bestFit"/>
              <c:showLegendKey val="0"/>
              <c:showVal val="1"/>
              <c:showCatName val="0"/>
              <c:showSerName val="0"/>
              <c:showPercent val="0"/>
              <c:showBubbleSize val="0"/>
            </c:dLbl>
            <c:spPr>
              <a:noFill/>
              <a:ln w="25374">
                <a:noFill/>
              </a:ln>
            </c:spPr>
            <c:txPr>
              <a:bodyPr rot="0" spcFirstLastPara="1" vertOverflow="ellipsis" vert="horz" wrap="square" lIns="38100" tIns="19050" rIns="38100" bIns="19050" anchor="ctr" anchorCtr="1">
                <a:spAutoFit/>
              </a:bodyPr>
              <a:lstStyle/>
              <a:p>
                <a:pPr>
                  <a:defRPr sz="998" b="0" i="0" u="none" strike="noStrike" kern="1200" baseline="0">
                    <a:solidFill>
                      <a:srgbClr val="00B050"/>
                    </a:solidFill>
                    <a:latin typeface="+mn-lt"/>
                    <a:ea typeface="+mn-ea"/>
                    <a:cs typeface="+mn-cs"/>
                  </a:defRPr>
                </a:pPr>
                <a:endParaRPr lang="ru-RU"/>
              </a:p>
            </c:txPr>
            <c:showLegendKey val="0"/>
            <c:showVal val="1"/>
            <c:showCatName val="0"/>
            <c:showSerName val="0"/>
            <c:showPercent val="0"/>
            <c:showBubbleSize val="0"/>
            <c:showLeaderLines val="0"/>
          </c:dLbls>
          <c:cat>
            <c:strRef>
              <c:f>Лист1!$A$2:$A$4</c:f>
              <c:strCache>
                <c:ptCount val="3"/>
                <c:pt idx="0">
                  <c:v>налоговые доходы </c:v>
                </c:pt>
                <c:pt idx="1">
                  <c:v>неналоговые доходы</c:v>
                </c:pt>
                <c:pt idx="2">
                  <c:v>безвозмездные поступления</c:v>
                </c:pt>
              </c:strCache>
            </c:strRef>
          </c:cat>
          <c:val>
            <c:numRef>
              <c:f>Лист1!$B$2:$B$4</c:f>
              <c:numCache>
                <c:formatCode>0.0%</c:formatCode>
                <c:ptCount val="3"/>
                <c:pt idx="0">
                  <c:v>0.64039999999999997</c:v>
                </c:pt>
                <c:pt idx="1">
                  <c:v>2.18E-2</c:v>
                </c:pt>
                <c:pt idx="2">
                  <c:v>0.33779999999999999</c:v>
                </c:pt>
              </c:numCache>
            </c:numRef>
          </c:val>
        </c:ser>
        <c:ser>
          <c:idx val="1"/>
          <c:order val="1"/>
          <c:tx>
            <c:strRef>
              <c:f>Лист1!$C$1</c:f>
              <c:strCache>
                <c:ptCount val="1"/>
                <c:pt idx="0">
                  <c:v>Столбец1</c:v>
                </c:pt>
              </c:strCache>
            </c:strRef>
          </c:tx>
          <c:dPt>
            <c:idx val="0"/>
            <c:bubble3D val="0"/>
            <c:spPr>
              <a:solidFill>
                <a:schemeClr val="accent1"/>
              </a:solidFill>
              <a:ln w="25374">
                <a:solidFill>
                  <a:schemeClr val="lt1"/>
                </a:solidFill>
              </a:ln>
              <a:effectLst/>
              <a:sp3d contourW="25400">
                <a:contourClr>
                  <a:schemeClr val="lt1"/>
                </a:contourClr>
              </a:sp3d>
            </c:spPr>
          </c:dPt>
          <c:dPt>
            <c:idx val="1"/>
            <c:bubble3D val="0"/>
            <c:spPr>
              <a:solidFill>
                <a:schemeClr val="accent2"/>
              </a:solidFill>
              <a:ln w="25374">
                <a:solidFill>
                  <a:schemeClr val="lt1"/>
                </a:solidFill>
              </a:ln>
              <a:effectLst/>
              <a:sp3d contourW="25400">
                <a:contourClr>
                  <a:schemeClr val="lt1"/>
                </a:contourClr>
              </a:sp3d>
            </c:spPr>
          </c:dPt>
          <c:dPt>
            <c:idx val="2"/>
            <c:bubble3D val="0"/>
            <c:spPr>
              <a:solidFill>
                <a:schemeClr val="accent3"/>
              </a:solidFill>
              <a:ln w="25374">
                <a:solidFill>
                  <a:schemeClr val="lt1"/>
                </a:solidFill>
              </a:ln>
              <a:effectLst/>
              <a:sp3d contourW="25400">
                <a:contourClr>
                  <a:schemeClr val="lt1"/>
                </a:contourClr>
              </a:sp3d>
            </c:spPr>
          </c:dPt>
          <c:cat>
            <c:strRef>
              <c:f>Лист1!$A$2:$A$4</c:f>
              <c:strCache>
                <c:ptCount val="3"/>
                <c:pt idx="0">
                  <c:v>налоговые доходы </c:v>
                </c:pt>
                <c:pt idx="1">
                  <c:v>неналоговые доходы</c:v>
                </c:pt>
                <c:pt idx="2">
                  <c:v>безвозмездные поступления</c:v>
                </c:pt>
              </c:strCache>
            </c:strRef>
          </c:cat>
          <c:val>
            <c:numRef>
              <c:f>Лист1!$C$2:$C$4</c:f>
              <c:numCache>
                <c:formatCode>#,##0.0</c:formatCode>
                <c:ptCount val="3"/>
                <c:pt idx="0" formatCode="#,##0">
                  <c:v>451802.4</c:v>
                </c:pt>
                <c:pt idx="1">
                  <c:v>15413.538</c:v>
                </c:pt>
                <c:pt idx="2" formatCode="#,##0">
                  <c:v>238291.4</c:v>
                </c:pt>
              </c:numCache>
            </c:numRef>
          </c:val>
        </c:ser>
        <c:dLbls>
          <c:showLegendKey val="0"/>
          <c:showVal val="0"/>
          <c:showCatName val="0"/>
          <c:showSerName val="0"/>
          <c:showPercent val="0"/>
          <c:showBubbleSize val="0"/>
          <c:showLeaderLines val="0"/>
        </c:dLbls>
      </c:pie3DChart>
      <c:spPr>
        <a:noFill/>
        <a:ln w="25387">
          <a:noFill/>
        </a:ln>
      </c:spPr>
    </c:plotArea>
    <c:plotVisOnly val="1"/>
    <c:dispBlanksAs val="zero"/>
    <c:showDLblsOverMax val="0"/>
  </c:chart>
  <c:spPr>
    <a:noFill/>
    <a:ln>
      <a:noFill/>
    </a:ln>
  </c:spPr>
  <c:txPr>
    <a:bodyPr/>
    <a:lstStyle/>
    <a:p>
      <a:pPr>
        <a:defRPr/>
      </a:pPr>
      <a:endParaRPr lang="ru-RU"/>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0" b="0" i="0" u="none" strike="noStrike" kern="1200" spc="0" baseline="0">
                <a:solidFill>
                  <a:srgbClr val="FF0000"/>
                </a:solidFill>
                <a:latin typeface="+mn-lt"/>
                <a:ea typeface="+mn-ea"/>
                <a:cs typeface="+mn-cs"/>
              </a:defRPr>
            </a:pPr>
            <a:r>
              <a:rPr lang="ru-RU" sz="900" u="sng" dirty="0" smtClean="0">
                <a:solidFill>
                  <a:schemeClr val="tx1"/>
                </a:solidFill>
              </a:rPr>
              <a:t>2022 </a:t>
            </a:r>
            <a:r>
              <a:rPr lang="ru-RU" sz="900" u="sng" dirty="0">
                <a:solidFill>
                  <a:schemeClr val="tx1"/>
                </a:solidFill>
              </a:rPr>
              <a:t>год</a:t>
            </a:r>
          </a:p>
        </c:rich>
      </c:tx>
      <c:layout>
        <c:manualLayout>
          <c:xMode val="edge"/>
          <c:yMode val="edge"/>
          <c:x val="0.42005435868739754"/>
          <c:y val="2.3493148765656988E-2"/>
        </c:manualLayout>
      </c:layout>
      <c:overlay val="0"/>
      <c:spPr>
        <a:noFill/>
        <a:ln w="25374">
          <a:noFill/>
        </a:ln>
      </c:spPr>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2.1407438573995043E-2"/>
          <c:y val="0.15400130924786365"/>
          <c:w val="0.96841440695668923"/>
          <c:h val="0.73484357933519229"/>
        </c:manualLayout>
      </c:layout>
      <c:pie3DChart>
        <c:varyColors val="1"/>
        <c:ser>
          <c:idx val="0"/>
          <c:order val="0"/>
          <c:tx>
            <c:strRef>
              <c:f>Лист1!$B$1</c:f>
              <c:strCache>
                <c:ptCount val="1"/>
                <c:pt idx="0">
                  <c:v>2022</c:v>
                </c:pt>
              </c:strCache>
            </c:strRef>
          </c:tx>
          <c:spPr>
            <a:scene3d>
              <a:camera prst="orthographicFront"/>
              <a:lightRig rig="threePt" dir="t"/>
            </a:scene3d>
            <a:sp3d prstMaterial="metal">
              <a:bevelT w="165100" prst="coolSlant"/>
              <a:contourClr>
                <a:srgbClr val="000000"/>
              </a:contourClr>
            </a:sp3d>
          </c:spPr>
          <c:dPt>
            <c:idx val="0"/>
            <c:bubble3D val="0"/>
            <c:explosion val="6"/>
            <c:spPr>
              <a:solidFill>
                <a:schemeClr val="accent5">
                  <a:lumMod val="60000"/>
                  <a:lumOff val="40000"/>
                </a:schemeClr>
              </a:solidFill>
              <a:ln w="25374">
                <a:solidFill>
                  <a:schemeClr val="lt1"/>
                </a:solidFill>
              </a:ln>
              <a:effectLst/>
              <a:scene3d>
                <a:camera prst="orthographicFront"/>
                <a:lightRig rig="threePt" dir="t"/>
              </a:scene3d>
              <a:sp3d contourW="25400" prstMaterial="metal">
                <a:bevelT w="165100" prst="coolSlant"/>
                <a:contourClr>
                  <a:schemeClr val="lt1"/>
                </a:contourClr>
              </a:sp3d>
            </c:spPr>
          </c:dPt>
          <c:dPt>
            <c:idx val="1"/>
            <c:bubble3D val="0"/>
            <c:spPr>
              <a:solidFill>
                <a:srgbClr val="FFCC00"/>
              </a:solidFill>
              <a:ln w="25374">
                <a:solidFill>
                  <a:schemeClr val="lt1"/>
                </a:solidFill>
              </a:ln>
              <a:effectLst/>
              <a:scene3d>
                <a:camera prst="orthographicFront"/>
                <a:lightRig rig="threePt" dir="t"/>
              </a:scene3d>
              <a:sp3d contourW="25400" prstMaterial="metal">
                <a:bevelT w="165100" prst="coolSlant"/>
                <a:contourClr>
                  <a:schemeClr val="lt1"/>
                </a:contourClr>
              </a:sp3d>
            </c:spPr>
          </c:dPt>
          <c:dPt>
            <c:idx val="2"/>
            <c:bubble3D val="0"/>
            <c:explosion val="5"/>
            <c:spPr>
              <a:solidFill>
                <a:srgbClr val="C80883"/>
              </a:solidFill>
              <a:ln w="25374">
                <a:solidFill>
                  <a:schemeClr val="lt1"/>
                </a:solidFill>
              </a:ln>
              <a:effectLst/>
              <a:scene3d>
                <a:camera prst="orthographicFront"/>
                <a:lightRig rig="threePt" dir="t"/>
              </a:scene3d>
              <a:sp3d contourW="25400" prstMaterial="metal">
                <a:bevelT w="165100" prst="coolSlant"/>
                <a:contourClr>
                  <a:schemeClr val="lt1"/>
                </a:contourClr>
              </a:sp3d>
            </c:spPr>
          </c:dPt>
          <c:dLbls>
            <c:dLbl>
              <c:idx val="0"/>
              <c:layout>
                <c:manualLayout>
                  <c:x val="-1.8508457344855421E-2"/>
                  <c:y val="-0.18739190088317675"/>
                </c:manualLayout>
              </c:layout>
              <c:dLblPos val="bestFit"/>
              <c:showLegendKey val="0"/>
              <c:showVal val="1"/>
              <c:showCatName val="0"/>
              <c:showSerName val="0"/>
              <c:showPercent val="0"/>
              <c:showBubbleSize val="0"/>
            </c:dLbl>
            <c:dLbl>
              <c:idx val="1"/>
              <c:layout>
                <c:manualLayout>
                  <c:x val="3.9848913483244791E-2"/>
                  <c:y val="-8.2815734989648056E-3"/>
                </c:manualLayout>
              </c:layout>
              <c:spPr>
                <a:noFill/>
                <a:ln w="25374">
                  <a:noFill/>
                </a:ln>
              </c:spPr>
              <c:txPr>
                <a:bodyPr rot="0" spcFirstLastPara="1" vertOverflow="ellipsis" vert="horz" wrap="square" lIns="38100" tIns="19050" rIns="38100" bIns="19050" anchor="ctr" anchorCtr="1">
                  <a:noAutofit/>
                </a:bodyPr>
                <a:lstStyle/>
                <a:p>
                  <a:pPr>
                    <a:defRPr sz="998" b="0" i="0" u="none" strike="noStrike" kern="1200" baseline="0">
                      <a:solidFill>
                        <a:srgbClr val="00B050"/>
                      </a:solidFill>
                      <a:latin typeface="+mn-lt"/>
                      <a:ea typeface="+mn-ea"/>
                      <a:cs typeface="+mn-cs"/>
                    </a:defRPr>
                  </a:pPr>
                  <a:endParaRPr lang="ru-RU"/>
                </a:p>
              </c:txPr>
              <c:dLblPos val="bestFit"/>
              <c:showLegendKey val="0"/>
              <c:showVal val="1"/>
              <c:showCatName val="0"/>
              <c:showSerName val="0"/>
              <c:showPercent val="0"/>
              <c:showBubbleSize val="0"/>
            </c:dLbl>
            <c:dLbl>
              <c:idx val="2"/>
              <c:layout>
                <c:manualLayout>
                  <c:x val="3.7818736649048376E-2"/>
                  <c:y val="-0.27918475873078247"/>
                </c:manualLayout>
              </c:layout>
              <c:dLblPos val="bestFit"/>
              <c:showLegendKey val="0"/>
              <c:showVal val="1"/>
              <c:showCatName val="0"/>
              <c:showSerName val="0"/>
              <c:showPercent val="0"/>
              <c:showBubbleSize val="0"/>
            </c:dLbl>
            <c:spPr>
              <a:noFill/>
              <a:ln w="25374">
                <a:noFill/>
              </a:ln>
            </c:spPr>
            <c:txPr>
              <a:bodyPr rot="0" spcFirstLastPara="1" vertOverflow="ellipsis" vert="horz" wrap="square" lIns="38100" tIns="19050" rIns="38100" bIns="19050" anchor="ctr" anchorCtr="1">
                <a:spAutoFit/>
              </a:bodyPr>
              <a:lstStyle/>
              <a:p>
                <a:pPr>
                  <a:defRPr sz="998" b="0" i="0" u="none" strike="noStrike" kern="1200" baseline="0">
                    <a:solidFill>
                      <a:srgbClr val="00B050"/>
                    </a:solidFill>
                    <a:latin typeface="+mn-lt"/>
                    <a:ea typeface="+mn-ea"/>
                    <a:cs typeface="+mn-cs"/>
                  </a:defRPr>
                </a:pPr>
                <a:endParaRPr lang="ru-RU"/>
              </a:p>
            </c:txPr>
            <c:showLegendKey val="0"/>
            <c:showVal val="1"/>
            <c:showCatName val="0"/>
            <c:showSerName val="0"/>
            <c:showPercent val="0"/>
            <c:showBubbleSize val="0"/>
            <c:showLeaderLines val="0"/>
          </c:dLbls>
          <c:cat>
            <c:strRef>
              <c:f>Лист1!$A$2:$A$4</c:f>
              <c:strCache>
                <c:ptCount val="3"/>
                <c:pt idx="0">
                  <c:v>налоговые доходы </c:v>
                </c:pt>
                <c:pt idx="1">
                  <c:v>неналоговые доходы</c:v>
                </c:pt>
                <c:pt idx="2">
                  <c:v>безвозмездные поступления</c:v>
                </c:pt>
              </c:strCache>
            </c:strRef>
          </c:cat>
          <c:val>
            <c:numRef>
              <c:f>Лист1!$B$2:$B$4</c:f>
              <c:numCache>
                <c:formatCode>0.0%</c:formatCode>
                <c:ptCount val="3"/>
                <c:pt idx="0">
                  <c:v>0.69869999999999999</c:v>
                </c:pt>
                <c:pt idx="1">
                  <c:v>1.72E-2</c:v>
                </c:pt>
                <c:pt idx="2">
                  <c:v>0.28410000000000002</c:v>
                </c:pt>
              </c:numCache>
            </c:numRef>
          </c:val>
        </c:ser>
        <c:ser>
          <c:idx val="1"/>
          <c:order val="1"/>
          <c:tx>
            <c:strRef>
              <c:f>Лист1!$C$1</c:f>
              <c:strCache>
                <c:ptCount val="1"/>
                <c:pt idx="0">
                  <c:v>Столбец1</c:v>
                </c:pt>
              </c:strCache>
            </c:strRef>
          </c:tx>
          <c:dPt>
            <c:idx val="0"/>
            <c:bubble3D val="0"/>
            <c:spPr>
              <a:solidFill>
                <a:schemeClr val="accent1"/>
              </a:solidFill>
              <a:ln w="25374">
                <a:solidFill>
                  <a:schemeClr val="lt1"/>
                </a:solidFill>
              </a:ln>
              <a:effectLst/>
              <a:sp3d contourW="25400">
                <a:contourClr>
                  <a:schemeClr val="lt1"/>
                </a:contourClr>
              </a:sp3d>
            </c:spPr>
          </c:dPt>
          <c:dPt>
            <c:idx val="1"/>
            <c:bubble3D val="0"/>
            <c:spPr>
              <a:solidFill>
                <a:schemeClr val="accent2"/>
              </a:solidFill>
              <a:ln w="25374">
                <a:solidFill>
                  <a:schemeClr val="lt1"/>
                </a:solidFill>
              </a:ln>
              <a:effectLst/>
              <a:sp3d contourW="25400">
                <a:contourClr>
                  <a:schemeClr val="lt1"/>
                </a:contourClr>
              </a:sp3d>
            </c:spPr>
          </c:dPt>
          <c:dPt>
            <c:idx val="2"/>
            <c:bubble3D val="0"/>
            <c:spPr>
              <a:solidFill>
                <a:schemeClr val="accent3"/>
              </a:solidFill>
              <a:ln w="25374">
                <a:solidFill>
                  <a:schemeClr val="lt1"/>
                </a:solidFill>
              </a:ln>
              <a:effectLst/>
              <a:sp3d contourW="25400">
                <a:contourClr>
                  <a:schemeClr val="lt1"/>
                </a:contourClr>
              </a:sp3d>
            </c:spPr>
          </c:dPt>
          <c:cat>
            <c:strRef>
              <c:f>Лист1!$A$2:$A$4</c:f>
              <c:strCache>
                <c:ptCount val="3"/>
                <c:pt idx="0">
                  <c:v>налоговые доходы </c:v>
                </c:pt>
                <c:pt idx="1">
                  <c:v>неналоговые доходы</c:v>
                </c:pt>
                <c:pt idx="2">
                  <c:v>безвозмездные поступления</c:v>
                </c:pt>
              </c:strCache>
            </c:strRef>
          </c:cat>
          <c:val>
            <c:numRef>
              <c:f>Лист1!$C$2:$C$4</c:f>
              <c:numCache>
                <c:formatCode>#,##0</c:formatCode>
                <c:ptCount val="3"/>
                <c:pt idx="0">
                  <c:v>564898</c:v>
                </c:pt>
                <c:pt idx="1">
                  <c:v>13902.29</c:v>
                </c:pt>
                <c:pt idx="2">
                  <c:v>229722.1</c:v>
                </c:pt>
              </c:numCache>
            </c:numRef>
          </c:val>
        </c:ser>
        <c:dLbls>
          <c:showLegendKey val="0"/>
          <c:showVal val="0"/>
          <c:showCatName val="0"/>
          <c:showSerName val="0"/>
          <c:showPercent val="0"/>
          <c:showBubbleSize val="0"/>
          <c:showLeaderLines val="0"/>
        </c:dLbls>
      </c:pie3DChart>
      <c:spPr>
        <a:noFill/>
        <a:ln w="25387">
          <a:noFill/>
        </a:ln>
      </c:spPr>
    </c:plotArea>
    <c:plotVisOnly val="1"/>
    <c:dispBlanksAs val="zero"/>
    <c:showDLblsOverMax val="0"/>
  </c:chart>
  <c:spPr>
    <a:noFill/>
    <a:ln>
      <a:noFill/>
    </a:ln>
  </c:spPr>
  <c:txPr>
    <a:bodyPr/>
    <a:lstStyle/>
    <a:p>
      <a:pPr>
        <a:defRPr/>
      </a:pPr>
      <a:endParaRPr lang="ru-RU"/>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5361A2-A01D-4574-AE02-591CBF834195}" type="doc">
      <dgm:prSet loTypeId="urn:microsoft.com/office/officeart/2005/8/layout/cycle8" loCatId="cycle" qsTypeId="urn:microsoft.com/office/officeart/2005/8/quickstyle/3d3" qsCatId="3D" csTypeId="urn:microsoft.com/office/officeart/2005/8/colors/accent1_2" csCatId="accent1" phldr="1"/>
      <dgm:spPr/>
    </dgm:pt>
    <dgm:pt modelId="{6E69ADBA-BD2A-482B-AAD1-E68F979A1191}">
      <dgm:prSet phldrT="[Текст]"/>
      <dgm:spPr/>
      <dgm:t>
        <a:bodyPr/>
        <a:lstStyle/>
        <a:p>
          <a:r>
            <a:rPr lang="ru-RU" smtClean="0">
              <a:solidFill>
                <a:prstClr val="black"/>
              </a:solidFill>
              <a:latin typeface="Verdana"/>
            </a:rPr>
            <a:t>Разработка проекта бюджета</a:t>
          </a:r>
          <a:endParaRPr lang="ru-RU" dirty="0"/>
        </a:p>
      </dgm:t>
    </dgm:pt>
    <dgm:pt modelId="{FFE18814-38A9-4BFE-BEC7-C2D1746A7840}" type="parTrans" cxnId="{0515FA50-1B93-4FBB-AE85-6BDD98787D6E}">
      <dgm:prSet/>
      <dgm:spPr/>
      <dgm:t>
        <a:bodyPr/>
        <a:lstStyle/>
        <a:p>
          <a:endParaRPr lang="ru-RU"/>
        </a:p>
      </dgm:t>
    </dgm:pt>
    <dgm:pt modelId="{3D1A8959-3A4D-4596-AB55-018D2D0442E5}" type="sibTrans" cxnId="{0515FA50-1B93-4FBB-AE85-6BDD98787D6E}">
      <dgm:prSet/>
      <dgm:spPr/>
      <dgm:t>
        <a:bodyPr/>
        <a:lstStyle/>
        <a:p>
          <a:endParaRPr lang="ru-RU"/>
        </a:p>
      </dgm:t>
    </dgm:pt>
    <dgm:pt modelId="{3379294A-74AF-4A40-BF48-1B29739ACB69}">
      <dgm:prSet phldrT="[Текст]"/>
      <dgm:spPr/>
      <dgm:t>
        <a:bodyPr/>
        <a:lstStyle/>
        <a:p>
          <a:r>
            <a:rPr lang="ru-RU" dirty="0" smtClean="0">
              <a:solidFill>
                <a:prstClr val="black"/>
              </a:solidFill>
              <a:latin typeface="Verdana"/>
            </a:rPr>
            <a:t>Рассмотрение проекта бюджета </a:t>
          </a:r>
          <a:r>
            <a:rPr lang="ru-RU" dirty="0" smtClean="0">
              <a:solidFill>
                <a:srgbClr val="FF0000"/>
              </a:solidFill>
            </a:rPr>
            <a:t>(Публичные слушания)</a:t>
          </a:r>
          <a:endParaRPr lang="ru-RU" dirty="0">
            <a:solidFill>
              <a:srgbClr val="FF0000"/>
            </a:solidFill>
          </a:endParaRPr>
        </a:p>
      </dgm:t>
    </dgm:pt>
    <dgm:pt modelId="{C404A8A6-0676-4771-99A4-B786836EB7DE}" type="parTrans" cxnId="{6D715D4B-3A90-4484-9D18-E8C425B0600E}">
      <dgm:prSet/>
      <dgm:spPr/>
      <dgm:t>
        <a:bodyPr/>
        <a:lstStyle/>
        <a:p>
          <a:endParaRPr lang="ru-RU"/>
        </a:p>
      </dgm:t>
    </dgm:pt>
    <dgm:pt modelId="{23F93CB0-DB33-4D8E-A128-99C707E6B849}" type="sibTrans" cxnId="{6D715D4B-3A90-4484-9D18-E8C425B0600E}">
      <dgm:prSet/>
      <dgm:spPr/>
      <dgm:t>
        <a:bodyPr/>
        <a:lstStyle/>
        <a:p>
          <a:endParaRPr lang="ru-RU"/>
        </a:p>
      </dgm:t>
    </dgm:pt>
    <dgm:pt modelId="{9B45F3C9-3B0C-4820-8D83-ADB767B4E245}">
      <dgm:prSet phldrT="[Текст]"/>
      <dgm:spPr/>
      <dgm:t>
        <a:bodyPr/>
        <a:lstStyle/>
        <a:p>
          <a:r>
            <a:rPr lang="ru-RU" dirty="0" smtClean="0">
              <a:solidFill>
                <a:prstClr val="black"/>
              </a:solidFill>
              <a:latin typeface="Verdana"/>
            </a:rPr>
            <a:t>Утверждение проекта бюджета</a:t>
          </a:r>
          <a:endParaRPr lang="ru-RU" dirty="0"/>
        </a:p>
      </dgm:t>
    </dgm:pt>
    <dgm:pt modelId="{84B10820-EE01-40E0-9EAF-D6BEEC27370C}" type="parTrans" cxnId="{1F175F71-A81F-4670-8B5E-C3F18279C4A0}">
      <dgm:prSet/>
      <dgm:spPr/>
      <dgm:t>
        <a:bodyPr/>
        <a:lstStyle/>
        <a:p>
          <a:endParaRPr lang="ru-RU"/>
        </a:p>
      </dgm:t>
    </dgm:pt>
    <dgm:pt modelId="{D19DE58E-33B7-4164-BACF-DF8376A9D0B8}" type="sibTrans" cxnId="{1F175F71-A81F-4670-8B5E-C3F18279C4A0}">
      <dgm:prSet/>
      <dgm:spPr/>
      <dgm:t>
        <a:bodyPr/>
        <a:lstStyle/>
        <a:p>
          <a:endParaRPr lang="ru-RU"/>
        </a:p>
      </dgm:t>
    </dgm:pt>
    <dgm:pt modelId="{3E7DB60D-73B3-40ED-9C79-AAFE42E6D5BF}">
      <dgm:prSet phldrT="[Текст]"/>
      <dgm:spPr/>
      <dgm:t>
        <a:bodyPr/>
        <a:lstStyle/>
        <a:p>
          <a:r>
            <a:rPr lang="ru-RU" smtClean="0">
              <a:solidFill>
                <a:prstClr val="black"/>
              </a:solidFill>
              <a:latin typeface="Verdana"/>
            </a:rPr>
            <a:t>Исполнение бюджета</a:t>
          </a:r>
          <a:endParaRPr lang="ru-RU" dirty="0"/>
        </a:p>
      </dgm:t>
    </dgm:pt>
    <dgm:pt modelId="{267DC08D-0C17-478A-A695-314B673BF3EF}" type="parTrans" cxnId="{CF2251C3-62A9-43EE-B436-A1082883895F}">
      <dgm:prSet/>
      <dgm:spPr/>
      <dgm:t>
        <a:bodyPr/>
        <a:lstStyle/>
        <a:p>
          <a:endParaRPr lang="ru-RU"/>
        </a:p>
      </dgm:t>
    </dgm:pt>
    <dgm:pt modelId="{71A3B6BF-46DE-4FF3-9BF1-1FD96D6CA0BB}" type="sibTrans" cxnId="{CF2251C3-62A9-43EE-B436-A1082883895F}">
      <dgm:prSet/>
      <dgm:spPr/>
      <dgm:t>
        <a:bodyPr/>
        <a:lstStyle/>
        <a:p>
          <a:endParaRPr lang="ru-RU"/>
        </a:p>
      </dgm:t>
    </dgm:pt>
    <dgm:pt modelId="{5A7044BE-9FA8-4A98-9678-6D049F3A7C6F}">
      <dgm:prSet phldrT="[Текст]"/>
      <dgm:spPr/>
      <dgm:t>
        <a:bodyPr/>
        <a:lstStyle/>
        <a:p>
          <a:r>
            <a:rPr lang="ru-RU" dirty="0" smtClean="0">
              <a:solidFill>
                <a:srgbClr val="000000"/>
              </a:solidFill>
              <a:latin typeface="Verdana"/>
            </a:rPr>
            <a:t>Рассмотрение и утверждение отчета об исполнении бюджета </a:t>
          </a:r>
          <a:r>
            <a:rPr lang="ru-RU" dirty="0" smtClean="0">
              <a:solidFill>
                <a:srgbClr val="FF0000"/>
              </a:solidFill>
            </a:rPr>
            <a:t>(Публичные слушания)</a:t>
          </a:r>
          <a:endParaRPr lang="ru-RU" dirty="0"/>
        </a:p>
      </dgm:t>
    </dgm:pt>
    <dgm:pt modelId="{EBEBEE49-7352-4054-AA33-36BDB43504AE}" type="parTrans" cxnId="{BA49EBCB-FCD5-4D40-B99D-621D8E88A2F8}">
      <dgm:prSet/>
      <dgm:spPr/>
      <dgm:t>
        <a:bodyPr/>
        <a:lstStyle/>
        <a:p>
          <a:endParaRPr lang="ru-RU"/>
        </a:p>
      </dgm:t>
    </dgm:pt>
    <dgm:pt modelId="{65DDD600-B15B-4E76-B462-73CD0E162D9A}" type="sibTrans" cxnId="{BA49EBCB-FCD5-4D40-B99D-621D8E88A2F8}">
      <dgm:prSet/>
      <dgm:spPr/>
      <dgm:t>
        <a:bodyPr/>
        <a:lstStyle/>
        <a:p>
          <a:endParaRPr lang="ru-RU"/>
        </a:p>
      </dgm:t>
    </dgm:pt>
    <dgm:pt modelId="{056394E8-6792-4F92-8F26-13E4252C5C0E}" type="pres">
      <dgm:prSet presAssocID="{005361A2-A01D-4574-AE02-591CBF834195}" presName="compositeShape" presStyleCnt="0">
        <dgm:presLayoutVars>
          <dgm:chMax val="7"/>
          <dgm:dir/>
          <dgm:resizeHandles val="exact"/>
        </dgm:presLayoutVars>
      </dgm:prSet>
      <dgm:spPr/>
    </dgm:pt>
    <dgm:pt modelId="{8E34E397-BA9C-40C7-AC1C-97699CD4D4DA}" type="pres">
      <dgm:prSet presAssocID="{005361A2-A01D-4574-AE02-591CBF834195}" presName="wedge1" presStyleLbl="node1" presStyleIdx="0" presStyleCnt="5"/>
      <dgm:spPr/>
      <dgm:t>
        <a:bodyPr/>
        <a:lstStyle/>
        <a:p>
          <a:endParaRPr lang="ru-RU"/>
        </a:p>
      </dgm:t>
    </dgm:pt>
    <dgm:pt modelId="{EFB40689-D3DC-499C-9C66-6BC529CF56D5}" type="pres">
      <dgm:prSet presAssocID="{005361A2-A01D-4574-AE02-591CBF834195}" presName="dummy1a" presStyleCnt="0"/>
      <dgm:spPr/>
    </dgm:pt>
    <dgm:pt modelId="{5886681B-372F-4757-9AF6-0C85B9BAD46D}" type="pres">
      <dgm:prSet presAssocID="{005361A2-A01D-4574-AE02-591CBF834195}" presName="dummy1b" presStyleCnt="0"/>
      <dgm:spPr/>
    </dgm:pt>
    <dgm:pt modelId="{06E06303-928E-4EF4-959B-90B2DB64F6A3}" type="pres">
      <dgm:prSet presAssocID="{005361A2-A01D-4574-AE02-591CBF834195}" presName="wedge1Tx" presStyleLbl="node1" presStyleIdx="0" presStyleCnt="5">
        <dgm:presLayoutVars>
          <dgm:chMax val="0"/>
          <dgm:chPref val="0"/>
          <dgm:bulletEnabled val="1"/>
        </dgm:presLayoutVars>
      </dgm:prSet>
      <dgm:spPr/>
      <dgm:t>
        <a:bodyPr/>
        <a:lstStyle/>
        <a:p>
          <a:endParaRPr lang="ru-RU"/>
        </a:p>
      </dgm:t>
    </dgm:pt>
    <dgm:pt modelId="{0B1A75D0-33D7-4D76-9757-9B7BA0CA5B4C}" type="pres">
      <dgm:prSet presAssocID="{005361A2-A01D-4574-AE02-591CBF834195}" presName="wedge2" presStyleLbl="node1" presStyleIdx="1" presStyleCnt="5"/>
      <dgm:spPr/>
      <dgm:t>
        <a:bodyPr/>
        <a:lstStyle/>
        <a:p>
          <a:endParaRPr lang="ru-RU"/>
        </a:p>
      </dgm:t>
    </dgm:pt>
    <dgm:pt modelId="{5C5E2860-3A13-4F99-B18D-945DBB42DC0D}" type="pres">
      <dgm:prSet presAssocID="{005361A2-A01D-4574-AE02-591CBF834195}" presName="dummy2a" presStyleCnt="0"/>
      <dgm:spPr/>
    </dgm:pt>
    <dgm:pt modelId="{6A6412FA-04C1-441D-A2C1-9115E3E24B63}" type="pres">
      <dgm:prSet presAssocID="{005361A2-A01D-4574-AE02-591CBF834195}" presName="dummy2b" presStyleCnt="0"/>
      <dgm:spPr/>
    </dgm:pt>
    <dgm:pt modelId="{92863247-CCFC-4C11-8EA0-D5F81139396C}" type="pres">
      <dgm:prSet presAssocID="{005361A2-A01D-4574-AE02-591CBF834195}" presName="wedge2Tx" presStyleLbl="node1" presStyleIdx="1" presStyleCnt="5">
        <dgm:presLayoutVars>
          <dgm:chMax val="0"/>
          <dgm:chPref val="0"/>
          <dgm:bulletEnabled val="1"/>
        </dgm:presLayoutVars>
      </dgm:prSet>
      <dgm:spPr/>
      <dgm:t>
        <a:bodyPr/>
        <a:lstStyle/>
        <a:p>
          <a:endParaRPr lang="ru-RU"/>
        </a:p>
      </dgm:t>
    </dgm:pt>
    <dgm:pt modelId="{4B1B65A3-5BDD-4698-AF07-30C2263CB007}" type="pres">
      <dgm:prSet presAssocID="{005361A2-A01D-4574-AE02-591CBF834195}" presName="wedge3" presStyleLbl="node1" presStyleIdx="2" presStyleCnt="5"/>
      <dgm:spPr/>
      <dgm:t>
        <a:bodyPr/>
        <a:lstStyle/>
        <a:p>
          <a:endParaRPr lang="ru-RU"/>
        </a:p>
      </dgm:t>
    </dgm:pt>
    <dgm:pt modelId="{6EF92C9E-5A59-42A2-BD94-93AB720A51F2}" type="pres">
      <dgm:prSet presAssocID="{005361A2-A01D-4574-AE02-591CBF834195}" presName="dummy3a" presStyleCnt="0"/>
      <dgm:spPr/>
    </dgm:pt>
    <dgm:pt modelId="{4F6EC1A1-5D26-4F4C-9CA3-EB65B937FEE4}" type="pres">
      <dgm:prSet presAssocID="{005361A2-A01D-4574-AE02-591CBF834195}" presName="dummy3b" presStyleCnt="0"/>
      <dgm:spPr/>
    </dgm:pt>
    <dgm:pt modelId="{5FEDF030-48F9-4446-930C-535E49D8D7C0}" type="pres">
      <dgm:prSet presAssocID="{005361A2-A01D-4574-AE02-591CBF834195}" presName="wedge3Tx" presStyleLbl="node1" presStyleIdx="2" presStyleCnt="5">
        <dgm:presLayoutVars>
          <dgm:chMax val="0"/>
          <dgm:chPref val="0"/>
          <dgm:bulletEnabled val="1"/>
        </dgm:presLayoutVars>
      </dgm:prSet>
      <dgm:spPr/>
      <dgm:t>
        <a:bodyPr/>
        <a:lstStyle/>
        <a:p>
          <a:endParaRPr lang="ru-RU"/>
        </a:p>
      </dgm:t>
    </dgm:pt>
    <dgm:pt modelId="{52BBD65B-CE1E-47CE-9114-81D3573AAE3C}" type="pres">
      <dgm:prSet presAssocID="{005361A2-A01D-4574-AE02-591CBF834195}" presName="wedge4" presStyleLbl="node1" presStyleIdx="3" presStyleCnt="5"/>
      <dgm:spPr/>
      <dgm:t>
        <a:bodyPr/>
        <a:lstStyle/>
        <a:p>
          <a:endParaRPr lang="ru-RU"/>
        </a:p>
      </dgm:t>
    </dgm:pt>
    <dgm:pt modelId="{C7EB0FB1-C5CB-4105-B1AA-8F7E3847A59D}" type="pres">
      <dgm:prSet presAssocID="{005361A2-A01D-4574-AE02-591CBF834195}" presName="dummy4a" presStyleCnt="0"/>
      <dgm:spPr/>
    </dgm:pt>
    <dgm:pt modelId="{3DE2748C-828E-4527-ADFC-F3FA95FA0154}" type="pres">
      <dgm:prSet presAssocID="{005361A2-A01D-4574-AE02-591CBF834195}" presName="dummy4b" presStyleCnt="0"/>
      <dgm:spPr/>
    </dgm:pt>
    <dgm:pt modelId="{121A083B-753C-4921-94F2-2F7FA1958916}" type="pres">
      <dgm:prSet presAssocID="{005361A2-A01D-4574-AE02-591CBF834195}" presName="wedge4Tx" presStyleLbl="node1" presStyleIdx="3" presStyleCnt="5">
        <dgm:presLayoutVars>
          <dgm:chMax val="0"/>
          <dgm:chPref val="0"/>
          <dgm:bulletEnabled val="1"/>
        </dgm:presLayoutVars>
      </dgm:prSet>
      <dgm:spPr/>
      <dgm:t>
        <a:bodyPr/>
        <a:lstStyle/>
        <a:p>
          <a:endParaRPr lang="ru-RU"/>
        </a:p>
      </dgm:t>
    </dgm:pt>
    <dgm:pt modelId="{F8C70646-B389-4B2D-ABA8-B5DCD7B8A0A1}" type="pres">
      <dgm:prSet presAssocID="{005361A2-A01D-4574-AE02-591CBF834195}" presName="wedge5" presStyleLbl="node1" presStyleIdx="4" presStyleCnt="5"/>
      <dgm:spPr/>
      <dgm:t>
        <a:bodyPr/>
        <a:lstStyle/>
        <a:p>
          <a:endParaRPr lang="ru-RU"/>
        </a:p>
      </dgm:t>
    </dgm:pt>
    <dgm:pt modelId="{DE20C7E9-9251-4776-AB7F-28198342E9F2}" type="pres">
      <dgm:prSet presAssocID="{005361A2-A01D-4574-AE02-591CBF834195}" presName="dummy5a" presStyleCnt="0"/>
      <dgm:spPr/>
    </dgm:pt>
    <dgm:pt modelId="{1F3E68A8-35D6-42F3-BEF0-BCC2C8CE7579}" type="pres">
      <dgm:prSet presAssocID="{005361A2-A01D-4574-AE02-591CBF834195}" presName="dummy5b" presStyleCnt="0"/>
      <dgm:spPr/>
    </dgm:pt>
    <dgm:pt modelId="{B2B2C2EB-1FAD-43A6-A9CD-8E0FF44F224A}" type="pres">
      <dgm:prSet presAssocID="{005361A2-A01D-4574-AE02-591CBF834195}" presName="wedge5Tx" presStyleLbl="node1" presStyleIdx="4" presStyleCnt="5">
        <dgm:presLayoutVars>
          <dgm:chMax val="0"/>
          <dgm:chPref val="0"/>
          <dgm:bulletEnabled val="1"/>
        </dgm:presLayoutVars>
      </dgm:prSet>
      <dgm:spPr/>
      <dgm:t>
        <a:bodyPr/>
        <a:lstStyle/>
        <a:p>
          <a:endParaRPr lang="ru-RU"/>
        </a:p>
      </dgm:t>
    </dgm:pt>
    <dgm:pt modelId="{36AE1E30-4972-460F-93AC-778C6083BE16}" type="pres">
      <dgm:prSet presAssocID="{3D1A8959-3A4D-4596-AB55-018D2D0442E5}" presName="arrowWedge1" presStyleLbl="fgSibTrans2D1" presStyleIdx="0" presStyleCnt="5"/>
      <dgm:spPr/>
    </dgm:pt>
    <dgm:pt modelId="{87BD91AE-9F5D-4DC5-B280-84A3BA602D66}" type="pres">
      <dgm:prSet presAssocID="{23F93CB0-DB33-4D8E-A128-99C707E6B849}" presName="arrowWedge2" presStyleLbl="fgSibTrans2D1" presStyleIdx="1" presStyleCnt="5"/>
      <dgm:spPr/>
    </dgm:pt>
    <dgm:pt modelId="{34F58A9A-1EC3-40AB-A24D-B0429757B8EA}" type="pres">
      <dgm:prSet presAssocID="{D19DE58E-33B7-4164-BACF-DF8376A9D0B8}" presName="arrowWedge3" presStyleLbl="fgSibTrans2D1" presStyleIdx="2" presStyleCnt="5"/>
      <dgm:spPr/>
    </dgm:pt>
    <dgm:pt modelId="{D22B4DBB-5C39-4710-B7C2-A8878C702D4C}" type="pres">
      <dgm:prSet presAssocID="{71A3B6BF-46DE-4FF3-9BF1-1FD96D6CA0BB}" presName="arrowWedge4" presStyleLbl="fgSibTrans2D1" presStyleIdx="3" presStyleCnt="5"/>
      <dgm:spPr/>
    </dgm:pt>
    <dgm:pt modelId="{58605786-A1EA-45F0-B9D3-D1C7B293A107}" type="pres">
      <dgm:prSet presAssocID="{65DDD600-B15B-4E76-B462-73CD0E162D9A}" presName="arrowWedge5" presStyleLbl="fgSibTrans2D1" presStyleIdx="4" presStyleCnt="5"/>
      <dgm:spPr/>
    </dgm:pt>
  </dgm:ptLst>
  <dgm:cxnLst>
    <dgm:cxn modelId="{47BA21C4-6EDA-489C-BC0D-35ACB700816E}" type="presOf" srcId="{5A7044BE-9FA8-4A98-9678-6D049F3A7C6F}" destId="{F8C70646-B389-4B2D-ABA8-B5DCD7B8A0A1}" srcOrd="0" destOrd="0" presId="urn:microsoft.com/office/officeart/2005/8/layout/cycle8"/>
    <dgm:cxn modelId="{28AF637F-88F9-41B5-B18B-460BC30100A1}" type="presOf" srcId="{3E7DB60D-73B3-40ED-9C79-AAFE42E6D5BF}" destId="{121A083B-753C-4921-94F2-2F7FA1958916}" srcOrd="1" destOrd="0" presId="urn:microsoft.com/office/officeart/2005/8/layout/cycle8"/>
    <dgm:cxn modelId="{0515FA50-1B93-4FBB-AE85-6BDD98787D6E}" srcId="{005361A2-A01D-4574-AE02-591CBF834195}" destId="{6E69ADBA-BD2A-482B-AAD1-E68F979A1191}" srcOrd="0" destOrd="0" parTransId="{FFE18814-38A9-4BFE-BEC7-C2D1746A7840}" sibTransId="{3D1A8959-3A4D-4596-AB55-018D2D0442E5}"/>
    <dgm:cxn modelId="{5028AA13-5693-444C-99F7-A77AA0BD9FB4}" type="presOf" srcId="{6E69ADBA-BD2A-482B-AAD1-E68F979A1191}" destId="{8E34E397-BA9C-40C7-AC1C-97699CD4D4DA}" srcOrd="0" destOrd="0" presId="urn:microsoft.com/office/officeart/2005/8/layout/cycle8"/>
    <dgm:cxn modelId="{40FD7B97-19AA-48EB-9145-701A872FD9B9}" type="presOf" srcId="{3E7DB60D-73B3-40ED-9C79-AAFE42E6D5BF}" destId="{52BBD65B-CE1E-47CE-9114-81D3573AAE3C}" srcOrd="0" destOrd="0" presId="urn:microsoft.com/office/officeart/2005/8/layout/cycle8"/>
    <dgm:cxn modelId="{CF2251C3-62A9-43EE-B436-A1082883895F}" srcId="{005361A2-A01D-4574-AE02-591CBF834195}" destId="{3E7DB60D-73B3-40ED-9C79-AAFE42E6D5BF}" srcOrd="3" destOrd="0" parTransId="{267DC08D-0C17-478A-A695-314B673BF3EF}" sibTransId="{71A3B6BF-46DE-4FF3-9BF1-1FD96D6CA0BB}"/>
    <dgm:cxn modelId="{6C488DE9-2C82-46D3-AF70-2D311C147EF0}" type="presOf" srcId="{3379294A-74AF-4A40-BF48-1B29739ACB69}" destId="{92863247-CCFC-4C11-8EA0-D5F81139396C}" srcOrd="1" destOrd="0" presId="urn:microsoft.com/office/officeart/2005/8/layout/cycle8"/>
    <dgm:cxn modelId="{EF543DD8-3750-4B2C-A109-690EB58A0B6C}" type="presOf" srcId="{9B45F3C9-3B0C-4820-8D83-ADB767B4E245}" destId="{5FEDF030-48F9-4446-930C-535E49D8D7C0}" srcOrd="1" destOrd="0" presId="urn:microsoft.com/office/officeart/2005/8/layout/cycle8"/>
    <dgm:cxn modelId="{1F175F71-A81F-4670-8B5E-C3F18279C4A0}" srcId="{005361A2-A01D-4574-AE02-591CBF834195}" destId="{9B45F3C9-3B0C-4820-8D83-ADB767B4E245}" srcOrd="2" destOrd="0" parTransId="{84B10820-EE01-40E0-9EAF-D6BEEC27370C}" sibTransId="{D19DE58E-33B7-4164-BACF-DF8376A9D0B8}"/>
    <dgm:cxn modelId="{0D8B52A9-2373-4B0B-AF17-632743984FBA}" type="presOf" srcId="{5A7044BE-9FA8-4A98-9678-6D049F3A7C6F}" destId="{B2B2C2EB-1FAD-43A6-A9CD-8E0FF44F224A}" srcOrd="1" destOrd="0" presId="urn:microsoft.com/office/officeart/2005/8/layout/cycle8"/>
    <dgm:cxn modelId="{6D715D4B-3A90-4484-9D18-E8C425B0600E}" srcId="{005361A2-A01D-4574-AE02-591CBF834195}" destId="{3379294A-74AF-4A40-BF48-1B29739ACB69}" srcOrd="1" destOrd="0" parTransId="{C404A8A6-0676-4771-99A4-B786836EB7DE}" sibTransId="{23F93CB0-DB33-4D8E-A128-99C707E6B849}"/>
    <dgm:cxn modelId="{9B7F9672-FA8E-43EC-873D-B622BAE22616}" type="presOf" srcId="{005361A2-A01D-4574-AE02-591CBF834195}" destId="{056394E8-6792-4F92-8F26-13E4252C5C0E}" srcOrd="0" destOrd="0" presId="urn:microsoft.com/office/officeart/2005/8/layout/cycle8"/>
    <dgm:cxn modelId="{4C9BD6BD-A919-4EE8-BFA8-112F85EE0285}" type="presOf" srcId="{9B45F3C9-3B0C-4820-8D83-ADB767B4E245}" destId="{4B1B65A3-5BDD-4698-AF07-30C2263CB007}" srcOrd="0" destOrd="0" presId="urn:microsoft.com/office/officeart/2005/8/layout/cycle8"/>
    <dgm:cxn modelId="{BAD33A97-187B-45BB-ABB3-BE7EA5EBEE94}" type="presOf" srcId="{3379294A-74AF-4A40-BF48-1B29739ACB69}" destId="{0B1A75D0-33D7-4D76-9757-9B7BA0CA5B4C}" srcOrd="0" destOrd="0" presId="urn:microsoft.com/office/officeart/2005/8/layout/cycle8"/>
    <dgm:cxn modelId="{A1DEDF98-11E5-4768-B4D3-28AEB87441D7}" type="presOf" srcId="{6E69ADBA-BD2A-482B-AAD1-E68F979A1191}" destId="{06E06303-928E-4EF4-959B-90B2DB64F6A3}" srcOrd="1" destOrd="0" presId="urn:microsoft.com/office/officeart/2005/8/layout/cycle8"/>
    <dgm:cxn modelId="{BA49EBCB-FCD5-4D40-B99D-621D8E88A2F8}" srcId="{005361A2-A01D-4574-AE02-591CBF834195}" destId="{5A7044BE-9FA8-4A98-9678-6D049F3A7C6F}" srcOrd="4" destOrd="0" parTransId="{EBEBEE49-7352-4054-AA33-36BDB43504AE}" sibTransId="{65DDD600-B15B-4E76-B462-73CD0E162D9A}"/>
    <dgm:cxn modelId="{3E74023A-DAC4-485E-B588-A1CA21DD528D}" type="presParOf" srcId="{056394E8-6792-4F92-8F26-13E4252C5C0E}" destId="{8E34E397-BA9C-40C7-AC1C-97699CD4D4DA}" srcOrd="0" destOrd="0" presId="urn:microsoft.com/office/officeart/2005/8/layout/cycle8"/>
    <dgm:cxn modelId="{58F396CE-38E3-4C16-AB26-0AB66A5F8569}" type="presParOf" srcId="{056394E8-6792-4F92-8F26-13E4252C5C0E}" destId="{EFB40689-D3DC-499C-9C66-6BC529CF56D5}" srcOrd="1" destOrd="0" presId="urn:microsoft.com/office/officeart/2005/8/layout/cycle8"/>
    <dgm:cxn modelId="{8B16605A-75A8-40E0-8319-09D1174BF702}" type="presParOf" srcId="{056394E8-6792-4F92-8F26-13E4252C5C0E}" destId="{5886681B-372F-4757-9AF6-0C85B9BAD46D}" srcOrd="2" destOrd="0" presId="urn:microsoft.com/office/officeart/2005/8/layout/cycle8"/>
    <dgm:cxn modelId="{590026CC-AE74-4D52-8C3C-F6167CCABF4B}" type="presParOf" srcId="{056394E8-6792-4F92-8F26-13E4252C5C0E}" destId="{06E06303-928E-4EF4-959B-90B2DB64F6A3}" srcOrd="3" destOrd="0" presId="urn:microsoft.com/office/officeart/2005/8/layout/cycle8"/>
    <dgm:cxn modelId="{D32AECFF-83B4-4A6F-B286-37BD1A9FAD6F}" type="presParOf" srcId="{056394E8-6792-4F92-8F26-13E4252C5C0E}" destId="{0B1A75D0-33D7-4D76-9757-9B7BA0CA5B4C}" srcOrd="4" destOrd="0" presId="urn:microsoft.com/office/officeart/2005/8/layout/cycle8"/>
    <dgm:cxn modelId="{659A31DB-3B59-4BA5-8F08-D1076F5C16BA}" type="presParOf" srcId="{056394E8-6792-4F92-8F26-13E4252C5C0E}" destId="{5C5E2860-3A13-4F99-B18D-945DBB42DC0D}" srcOrd="5" destOrd="0" presId="urn:microsoft.com/office/officeart/2005/8/layout/cycle8"/>
    <dgm:cxn modelId="{93F19040-189F-4BFB-85F7-725AE1550C9A}" type="presParOf" srcId="{056394E8-6792-4F92-8F26-13E4252C5C0E}" destId="{6A6412FA-04C1-441D-A2C1-9115E3E24B63}" srcOrd="6" destOrd="0" presId="urn:microsoft.com/office/officeart/2005/8/layout/cycle8"/>
    <dgm:cxn modelId="{92E0C620-3AB3-4748-9928-5EE268FE0435}" type="presParOf" srcId="{056394E8-6792-4F92-8F26-13E4252C5C0E}" destId="{92863247-CCFC-4C11-8EA0-D5F81139396C}" srcOrd="7" destOrd="0" presId="urn:microsoft.com/office/officeart/2005/8/layout/cycle8"/>
    <dgm:cxn modelId="{9DAA77CA-488F-49AC-AF21-7A85A21EF1AD}" type="presParOf" srcId="{056394E8-6792-4F92-8F26-13E4252C5C0E}" destId="{4B1B65A3-5BDD-4698-AF07-30C2263CB007}" srcOrd="8" destOrd="0" presId="urn:microsoft.com/office/officeart/2005/8/layout/cycle8"/>
    <dgm:cxn modelId="{030768C4-2BE1-4341-970B-EF8E9DD823CF}" type="presParOf" srcId="{056394E8-6792-4F92-8F26-13E4252C5C0E}" destId="{6EF92C9E-5A59-42A2-BD94-93AB720A51F2}" srcOrd="9" destOrd="0" presId="urn:microsoft.com/office/officeart/2005/8/layout/cycle8"/>
    <dgm:cxn modelId="{310DBC77-5B9A-4617-A35F-E5E9DBA47804}" type="presParOf" srcId="{056394E8-6792-4F92-8F26-13E4252C5C0E}" destId="{4F6EC1A1-5D26-4F4C-9CA3-EB65B937FEE4}" srcOrd="10" destOrd="0" presId="urn:microsoft.com/office/officeart/2005/8/layout/cycle8"/>
    <dgm:cxn modelId="{7179BFAE-CECB-4156-B9B9-3199C0DE14B1}" type="presParOf" srcId="{056394E8-6792-4F92-8F26-13E4252C5C0E}" destId="{5FEDF030-48F9-4446-930C-535E49D8D7C0}" srcOrd="11" destOrd="0" presId="urn:microsoft.com/office/officeart/2005/8/layout/cycle8"/>
    <dgm:cxn modelId="{A3B2D57C-F885-4C15-8C76-8E77BF8739A1}" type="presParOf" srcId="{056394E8-6792-4F92-8F26-13E4252C5C0E}" destId="{52BBD65B-CE1E-47CE-9114-81D3573AAE3C}" srcOrd="12" destOrd="0" presId="urn:microsoft.com/office/officeart/2005/8/layout/cycle8"/>
    <dgm:cxn modelId="{4755ECFC-9C8E-4342-8396-09661320DB54}" type="presParOf" srcId="{056394E8-6792-4F92-8F26-13E4252C5C0E}" destId="{C7EB0FB1-C5CB-4105-B1AA-8F7E3847A59D}" srcOrd="13" destOrd="0" presId="urn:microsoft.com/office/officeart/2005/8/layout/cycle8"/>
    <dgm:cxn modelId="{337CBC2C-4A87-4BE6-9B6F-7E7B205E8CF7}" type="presParOf" srcId="{056394E8-6792-4F92-8F26-13E4252C5C0E}" destId="{3DE2748C-828E-4527-ADFC-F3FA95FA0154}" srcOrd="14" destOrd="0" presId="urn:microsoft.com/office/officeart/2005/8/layout/cycle8"/>
    <dgm:cxn modelId="{7EFD1321-1CC2-452D-95B7-97892255D60F}" type="presParOf" srcId="{056394E8-6792-4F92-8F26-13E4252C5C0E}" destId="{121A083B-753C-4921-94F2-2F7FA1958916}" srcOrd="15" destOrd="0" presId="urn:microsoft.com/office/officeart/2005/8/layout/cycle8"/>
    <dgm:cxn modelId="{94C0FD64-2312-4004-8B80-C16D28B1D12F}" type="presParOf" srcId="{056394E8-6792-4F92-8F26-13E4252C5C0E}" destId="{F8C70646-B389-4B2D-ABA8-B5DCD7B8A0A1}" srcOrd="16" destOrd="0" presId="urn:microsoft.com/office/officeart/2005/8/layout/cycle8"/>
    <dgm:cxn modelId="{A677B8D1-8F18-4210-84CA-AABACDCCDDD3}" type="presParOf" srcId="{056394E8-6792-4F92-8F26-13E4252C5C0E}" destId="{DE20C7E9-9251-4776-AB7F-28198342E9F2}" srcOrd="17" destOrd="0" presId="urn:microsoft.com/office/officeart/2005/8/layout/cycle8"/>
    <dgm:cxn modelId="{3C37B364-1371-4D23-BEA6-50A42FCB5298}" type="presParOf" srcId="{056394E8-6792-4F92-8F26-13E4252C5C0E}" destId="{1F3E68A8-35D6-42F3-BEF0-BCC2C8CE7579}" srcOrd="18" destOrd="0" presId="urn:microsoft.com/office/officeart/2005/8/layout/cycle8"/>
    <dgm:cxn modelId="{3F400844-1180-40D7-9AE6-1C8DFA4B5EF7}" type="presParOf" srcId="{056394E8-6792-4F92-8F26-13E4252C5C0E}" destId="{B2B2C2EB-1FAD-43A6-A9CD-8E0FF44F224A}" srcOrd="19" destOrd="0" presId="urn:microsoft.com/office/officeart/2005/8/layout/cycle8"/>
    <dgm:cxn modelId="{AAF0A125-0A58-4633-8D54-4645F8C8ECF0}" type="presParOf" srcId="{056394E8-6792-4F92-8F26-13E4252C5C0E}" destId="{36AE1E30-4972-460F-93AC-778C6083BE16}" srcOrd="20" destOrd="0" presId="urn:microsoft.com/office/officeart/2005/8/layout/cycle8"/>
    <dgm:cxn modelId="{1DAF6790-A9CE-49D9-AF14-399E1E154B64}" type="presParOf" srcId="{056394E8-6792-4F92-8F26-13E4252C5C0E}" destId="{87BD91AE-9F5D-4DC5-B280-84A3BA602D66}" srcOrd="21" destOrd="0" presId="urn:microsoft.com/office/officeart/2005/8/layout/cycle8"/>
    <dgm:cxn modelId="{6C61E19E-B45C-4EF5-A5CB-0879C0779A58}" type="presParOf" srcId="{056394E8-6792-4F92-8F26-13E4252C5C0E}" destId="{34F58A9A-1EC3-40AB-A24D-B0429757B8EA}" srcOrd="22" destOrd="0" presId="urn:microsoft.com/office/officeart/2005/8/layout/cycle8"/>
    <dgm:cxn modelId="{C6DAF869-A561-443B-8396-708758AC6A1A}" type="presParOf" srcId="{056394E8-6792-4F92-8F26-13E4252C5C0E}" destId="{D22B4DBB-5C39-4710-B7C2-A8878C702D4C}" srcOrd="23" destOrd="0" presId="urn:microsoft.com/office/officeart/2005/8/layout/cycle8"/>
    <dgm:cxn modelId="{DCACFCD9-9487-4C8C-ABBE-C1AD1DC29E6E}" type="presParOf" srcId="{056394E8-6792-4F92-8F26-13E4252C5C0E}" destId="{58605786-A1EA-45F0-B9D3-D1C7B293A107}" srcOrd="2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8FD64F-9B05-443E-9854-D4D53086C05A}"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ru-RU"/>
        </a:p>
      </dgm:t>
    </dgm:pt>
    <dgm:pt modelId="{DA4CE0AB-2A36-4C3C-8170-21A1B218B306}">
      <dgm:prSet phldrT="[Текст]"/>
      <dgm:spPr/>
      <dgm:t>
        <a:bodyPr/>
        <a:lstStyle/>
        <a:p>
          <a:r>
            <a:rPr lang="ru-RU" dirty="0" smtClean="0"/>
            <a:t>Бюджетное послание Президента Российской Федерации Федеральному Собранию</a:t>
          </a:r>
          <a:endParaRPr lang="ru-RU" dirty="0"/>
        </a:p>
      </dgm:t>
    </dgm:pt>
    <dgm:pt modelId="{72497167-2073-401F-885A-947EDA264C5E}" type="parTrans" cxnId="{B7D11D63-0091-4DCE-8FA1-5B002EFC876B}">
      <dgm:prSet/>
      <dgm:spPr/>
      <dgm:t>
        <a:bodyPr/>
        <a:lstStyle/>
        <a:p>
          <a:endParaRPr lang="ru-RU"/>
        </a:p>
      </dgm:t>
    </dgm:pt>
    <dgm:pt modelId="{9B9EF643-2434-436F-900A-D18DB34A4592}" type="sibTrans" cxnId="{B7D11D63-0091-4DCE-8FA1-5B002EFC876B}">
      <dgm:prSet/>
      <dgm:spPr/>
      <dgm:t>
        <a:bodyPr/>
        <a:lstStyle/>
        <a:p>
          <a:endParaRPr lang="ru-RU"/>
        </a:p>
      </dgm:t>
    </dgm:pt>
    <dgm:pt modelId="{F4CFEB0B-1E1E-40B2-B1EE-522702ED8B80}">
      <dgm:prSet phldrT="[Текст]"/>
      <dgm:spPr/>
      <dgm:t>
        <a:bodyPr/>
        <a:lstStyle/>
        <a:p>
          <a:r>
            <a:rPr lang="ru-RU" dirty="0" smtClean="0"/>
            <a:t>Прогноз социально-экономического развития района</a:t>
          </a:r>
          <a:endParaRPr lang="ru-RU" dirty="0"/>
        </a:p>
      </dgm:t>
    </dgm:pt>
    <dgm:pt modelId="{A62C7803-C9AF-429E-978E-E9D59FC866DA}" type="parTrans" cxnId="{D93E3DC6-9938-42C4-A500-F777986D56C3}">
      <dgm:prSet/>
      <dgm:spPr/>
      <dgm:t>
        <a:bodyPr/>
        <a:lstStyle/>
        <a:p>
          <a:endParaRPr lang="ru-RU"/>
        </a:p>
      </dgm:t>
    </dgm:pt>
    <dgm:pt modelId="{4BF3B025-7555-4676-A2ED-DDC6C98E41C0}" type="sibTrans" cxnId="{D93E3DC6-9938-42C4-A500-F777986D56C3}">
      <dgm:prSet/>
      <dgm:spPr/>
      <dgm:t>
        <a:bodyPr/>
        <a:lstStyle/>
        <a:p>
          <a:endParaRPr lang="ru-RU"/>
        </a:p>
      </dgm:t>
    </dgm:pt>
    <dgm:pt modelId="{D2C4794D-9EB5-41A1-B440-C4F341F4093A}">
      <dgm:prSet phldrT="[Текст]"/>
      <dgm:spPr/>
      <dgm:t>
        <a:bodyPr/>
        <a:lstStyle/>
        <a:p>
          <a:r>
            <a:rPr lang="ru-RU" dirty="0" smtClean="0"/>
            <a:t>Основное направления бюджетной и налоговой политики</a:t>
          </a:r>
          <a:endParaRPr lang="ru-RU" dirty="0"/>
        </a:p>
      </dgm:t>
    </dgm:pt>
    <dgm:pt modelId="{BBFE948D-ABE1-416C-8456-C775C14EA0C8}" type="parTrans" cxnId="{F259DA11-F9B4-4338-89D4-1559C2B3E1C2}">
      <dgm:prSet/>
      <dgm:spPr/>
      <dgm:t>
        <a:bodyPr/>
        <a:lstStyle/>
        <a:p>
          <a:endParaRPr lang="ru-RU"/>
        </a:p>
      </dgm:t>
    </dgm:pt>
    <dgm:pt modelId="{24726CEF-B7D0-4F91-89BE-769918C3AA99}" type="sibTrans" cxnId="{F259DA11-F9B4-4338-89D4-1559C2B3E1C2}">
      <dgm:prSet/>
      <dgm:spPr/>
      <dgm:t>
        <a:bodyPr/>
        <a:lstStyle/>
        <a:p>
          <a:endParaRPr lang="ru-RU"/>
        </a:p>
      </dgm:t>
    </dgm:pt>
    <dgm:pt modelId="{43094FEC-DCCB-457F-A4BD-F84CD2882CF5}">
      <dgm:prSet phldrT="[Текст]"/>
      <dgm:spPr/>
      <dgm:t>
        <a:bodyPr/>
        <a:lstStyle/>
        <a:p>
          <a:r>
            <a:rPr lang="ru-RU" dirty="0" smtClean="0"/>
            <a:t>Муниципальные программы района</a:t>
          </a:r>
          <a:endParaRPr lang="ru-RU" dirty="0"/>
        </a:p>
      </dgm:t>
    </dgm:pt>
    <dgm:pt modelId="{57FE9306-8CAA-4DE1-A810-CFE32DF2CE97}" type="parTrans" cxnId="{B0720792-E96F-49C6-8F31-FFB98E44D253}">
      <dgm:prSet/>
      <dgm:spPr/>
      <dgm:t>
        <a:bodyPr/>
        <a:lstStyle/>
        <a:p>
          <a:endParaRPr lang="ru-RU"/>
        </a:p>
      </dgm:t>
    </dgm:pt>
    <dgm:pt modelId="{C032C4D7-5453-4EAD-A6BB-C32FB5E12B07}" type="sibTrans" cxnId="{B0720792-E96F-49C6-8F31-FFB98E44D253}">
      <dgm:prSet/>
      <dgm:spPr/>
      <dgm:t>
        <a:bodyPr/>
        <a:lstStyle/>
        <a:p>
          <a:endParaRPr lang="ru-RU"/>
        </a:p>
      </dgm:t>
    </dgm:pt>
    <dgm:pt modelId="{292766FC-508D-4E1E-A3EF-72CC72C77E74}" type="pres">
      <dgm:prSet presAssocID="{AA8FD64F-9B05-443E-9854-D4D53086C05A}" presName="Name0" presStyleCnt="0">
        <dgm:presLayoutVars>
          <dgm:dir/>
          <dgm:resizeHandles val="exact"/>
        </dgm:presLayoutVars>
      </dgm:prSet>
      <dgm:spPr/>
      <dgm:t>
        <a:bodyPr/>
        <a:lstStyle/>
        <a:p>
          <a:endParaRPr lang="ru-RU"/>
        </a:p>
      </dgm:t>
    </dgm:pt>
    <dgm:pt modelId="{2C9AEEA7-FC95-458E-8F09-5F3B073AB11D}" type="pres">
      <dgm:prSet presAssocID="{DA4CE0AB-2A36-4C3C-8170-21A1B218B306}" presName="Name5" presStyleLbl="vennNode1" presStyleIdx="0" presStyleCnt="4">
        <dgm:presLayoutVars>
          <dgm:bulletEnabled val="1"/>
        </dgm:presLayoutVars>
      </dgm:prSet>
      <dgm:spPr/>
      <dgm:t>
        <a:bodyPr/>
        <a:lstStyle/>
        <a:p>
          <a:endParaRPr lang="ru-RU"/>
        </a:p>
      </dgm:t>
    </dgm:pt>
    <dgm:pt modelId="{F7D9ACAA-3A4B-442D-AC67-4703CF04F762}" type="pres">
      <dgm:prSet presAssocID="{9B9EF643-2434-436F-900A-D18DB34A4592}" presName="space" presStyleCnt="0"/>
      <dgm:spPr/>
    </dgm:pt>
    <dgm:pt modelId="{AFD6E2C4-7E5E-4430-A5FE-17F90CF23E57}" type="pres">
      <dgm:prSet presAssocID="{F4CFEB0B-1E1E-40B2-B1EE-522702ED8B80}" presName="Name5" presStyleLbl="vennNode1" presStyleIdx="1" presStyleCnt="4">
        <dgm:presLayoutVars>
          <dgm:bulletEnabled val="1"/>
        </dgm:presLayoutVars>
      </dgm:prSet>
      <dgm:spPr/>
      <dgm:t>
        <a:bodyPr/>
        <a:lstStyle/>
        <a:p>
          <a:endParaRPr lang="ru-RU"/>
        </a:p>
      </dgm:t>
    </dgm:pt>
    <dgm:pt modelId="{462A6AEF-2731-41F9-8D70-E1124A090167}" type="pres">
      <dgm:prSet presAssocID="{4BF3B025-7555-4676-A2ED-DDC6C98E41C0}" presName="space" presStyleCnt="0"/>
      <dgm:spPr/>
    </dgm:pt>
    <dgm:pt modelId="{38766FA8-1C6B-40CE-98E3-4912BED9F362}" type="pres">
      <dgm:prSet presAssocID="{D2C4794D-9EB5-41A1-B440-C4F341F4093A}" presName="Name5" presStyleLbl="vennNode1" presStyleIdx="2" presStyleCnt="4">
        <dgm:presLayoutVars>
          <dgm:bulletEnabled val="1"/>
        </dgm:presLayoutVars>
      </dgm:prSet>
      <dgm:spPr/>
      <dgm:t>
        <a:bodyPr/>
        <a:lstStyle/>
        <a:p>
          <a:endParaRPr lang="ru-RU"/>
        </a:p>
      </dgm:t>
    </dgm:pt>
    <dgm:pt modelId="{D58A998C-B517-488A-ACCE-941D414E2F71}" type="pres">
      <dgm:prSet presAssocID="{24726CEF-B7D0-4F91-89BE-769918C3AA99}" presName="space" presStyleCnt="0"/>
      <dgm:spPr/>
    </dgm:pt>
    <dgm:pt modelId="{BDE8B947-89C8-407B-AD9A-F18C0DFF1523}" type="pres">
      <dgm:prSet presAssocID="{43094FEC-DCCB-457F-A4BD-F84CD2882CF5}" presName="Name5" presStyleLbl="vennNode1" presStyleIdx="3" presStyleCnt="4">
        <dgm:presLayoutVars>
          <dgm:bulletEnabled val="1"/>
        </dgm:presLayoutVars>
      </dgm:prSet>
      <dgm:spPr/>
      <dgm:t>
        <a:bodyPr/>
        <a:lstStyle/>
        <a:p>
          <a:endParaRPr lang="ru-RU"/>
        </a:p>
      </dgm:t>
    </dgm:pt>
  </dgm:ptLst>
  <dgm:cxnLst>
    <dgm:cxn modelId="{DD8D2E73-1472-474D-8C27-9E446FD8292A}" type="presOf" srcId="{D2C4794D-9EB5-41A1-B440-C4F341F4093A}" destId="{38766FA8-1C6B-40CE-98E3-4912BED9F362}" srcOrd="0" destOrd="0" presId="urn:microsoft.com/office/officeart/2005/8/layout/venn3"/>
    <dgm:cxn modelId="{D7CAB178-0A10-454F-A777-7CCB28FFBB1E}" type="presOf" srcId="{DA4CE0AB-2A36-4C3C-8170-21A1B218B306}" destId="{2C9AEEA7-FC95-458E-8F09-5F3B073AB11D}" srcOrd="0" destOrd="0" presId="urn:microsoft.com/office/officeart/2005/8/layout/venn3"/>
    <dgm:cxn modelId="{8D59B66E-32A5-4295-B5DA-BCBC72963B46}" type="presOf" srcId="{AA8FD64F-9B05-443E-9854-D4D53086C05A}" destId="{292766FC-508D-4E1E-A3EF-72CC72C77E74}" srcOrd="0" destOrd="0" presId="urn:microsoft.com/office/officeart/2005/8/layout/venn3"/>
    <dgm:cxn modelId="{D93E3DC6-9938-42C4-A500-F777986D56C3}" srcId="{AA8FD64F-9B05-443E-9854-D4D53086C05A}" destId="{F4CFEB0B-1E1E-40B2-B1EE-522702ED8B80}" srcOrd="1" destOrd="0" parTransId="{A62C7803-C9AF-429E-978E-E9D59FC866DA}" sibTransId="{4BF3B025-7555-4676-A2ED-DDC6C98E41C0}"/>
    <dgm:cxn modelId="{B0720792-E96F-49C6-8F31-FFB98E44D253}" srcId="{AA8FD64F-9B05-443E-9854-D4D53086C05A}" destId="{43094FEC-DCCB-457F-A4BD-F84CD2882CF5}" srcOrd="3" destOrd="0" parTransId="{57FE9306-8CAA-4DE1-A810-CFE32DF2CE97}" sibTransId="{C032C4D7-5453-4EAD-A6BB-C32FB5E12B07}"/>
    <dgm:cxn modelId="{F259DA11-F9B4-4338-89D4-1559C2B3E1C2}" srcId="{AA8FD64F-9B05-443E-9854-D4D53086C05A}" destId="{D2C4794D-9EB5-41A1-B440-C4F341F4093A}" srcOrd="2" destOrd="0" parTransId="{BBFE948D-ABE1-416C-8456-C775C14EA0C8}" sibTransId="{24726CEF-B7D0-4F91-89BE-769918C3AA99}"/>
    <dgm:cxn modelId="{E324664D-2EC6-4369-8854-03C4EFABEF73}" type="presOf" srcId="{F4CFEB0B-1E1E-40B2-B1EE-522702ED8B80}" destId="{AFD6E2C4-7E5E-4430-A5FE-17F90CF23E57}" srcOrd="0" destOrd="0" presId="urn:microsoft.com/office/officeart/2005/8/layout/venn3"/>
    <dgm:cxn modelId="{7EB2CE71-3999-4974-B11B-F265E3A4CC3D}" type="presOf" srcId="{43094FEC-DCCB-457F-A4BD-F84CD2882CF5}" destId="{BDE8B947-89C8-407B-AD9A-F18C0DFF1523}" srcOrd="0" destOrd="0" presId="urn:microsoft.com/office/officeart/2005/8/layout/venn3"/>
    <dgm:cxn modelId="{B7D11D63-0091-4DCE-8FA1-5B002EFC876B}" srcId="{AA8FD64F-9B05-443E-9854-D4D53086C05A}" destId="{DA4CE0AB-2A36-4C3C-8170-21A1B218B306}" srcOrd="0" destOrd="0" parTransId="{72497167-2073-401F-885A-947EDA264C5E}" sibTransId="{9B9EF643-2434-436F-900A-D18DB34A4592}"/>
    <dgm:cxn modelId="{BB34ACAE-207F-4A52-82BD-063777D0EDA2}" type="presParOf" srcId="{292766FC-508D-4E1E-A3EF-72CC72C77E74}" destId="{2C9AEEA7-FC95-458E-8F09-5F3B073AB11D}" srcOrd="0" destOrd="0" presId="urn:microsoft.com/office/officeart/2005/8/layout/venn3"/>
    <dgm:cxn modelId="{F712664B-69F3-4D9E-8C64-92E661869553}" type="presParOf" srcId="{292766FC-508D-4E1E-A3EF-72CC72C77E74}" destId="{F7D9ACAA-3A4B-442D-AC67-4703CF04F762}" srcOrd="1" destOrd="0" presId="urn:microsoft.com/office/officeart/2005/8/layout/venn3"/>
    <dgm:cxn modelId="{07FEB796-B7A0-4B42-834E-E0BEF968A8F6}" type="presParOf" srcId="{292766FC-508D-4E1E-A3EF-72CC72C77E74}" destId="{AFD6E2C4-7E5E-4430-A5FE-17F90CF23E57}" srcOrd="2" destOrd="0" presId="urn:microsoft.com/office/officeart/2005/8/layout/venn3"/>
    <dgm:cxn modelId="{8D354D63-8089-43AF-B2EC-42A7A934B033}" type="presParOf" srcId="{292766FC-508D-4E1E-A3EF-72CC72C77E74}" destId="{462A6AEF-2731-41F9-8D70-E1124A090167}" srcOrd="3" destOrd="0" presId="urn:microsoft.com/office/officeart/2005/8/layout/venn3"/>
    <dgm:cxn modelId="{5AFD022C-7AE1-4F44-85B9-89C85540C053}" type="presParOf" srcId="{292766FC-508D-4E1E-A3EF-72CC72C77E74}" destId="{38766FA8-1C6B-40CE-98E3-4912BED9F362}" srcOrd="4" destOrd="0" presId="urn:microsoft.com/office/officeart/2005/8/layout/venn3"/>
    <dgm:cxn modelId="{85D2D198-F740-4398-A49F-1E25A9A6F4E5}" type="presParOf" srcId="{292766FC-508D-4E1E-A3EF-72CC72C77E74}" destId="{D58A998C-B517-488A-ACCE-941D414E2F71}" srcOrd="5" destOrd="0" presId="urn:microsoft.com/office/officeart/2005/8/layout/venn3"/>
    <dgm:cxn modelId="{88D334D3-D83F-4DCA-A4F8-7E51C15D67B3}" type="presParOf" srcId="{292766FC-508D-4E1E-A3EF-72CC72C77E74}" destId="{BDE8B947-89C8-407B-AD9A-F18C0DFF1523}" srcOrd="6" destOrd="0" presId="urn:microsoft.com/office/officeart/2005/8/layout/ven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91B58E-588A-48D5-BE5F-F98726A7FC73}"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ru-RU"/>
        </a:p>
      </dgm:t>
    </dgm:pt>
    <dgm:pt modelId="{471A1617-61C0-472E-9529-D94D71CA25F9}">
      <dgm:prSet phldrT="[Текст]">
        <dgm:style>
          <a:lnRef idx="1">
            <a:schemeClr val="accent3"/>
          </a:lnRef>
          <a:fillRef idx="2">
            <a:schemeClr val="accent3"/>
          </a:fillRef>
          <a:effectRef idx="1">
            <a:schemeClr val="accent3"/>
          </a:effectRef>
          <a:fontRef idx="minor">
            <a:schemeClr val="dk1"/>
          </a:fontRef>
        </dgm:style>
      </dgm:prSet>
      <dgm:spPr>
        <a:xfrm>
          <a:off x="1628231" y="403865"/>
          <a:ext cx="608335" cy="608335"/>
        </a:xfrm>
        <a:gradFill rotWithShape="0">
          <a:gsLst>
            <a:gs pos="0">
              <a:srgbClr val="A8CDD7">
                <a:tint val="65000"/>
                <a:satMod val="270000"/>
                <a:alpha val="50000"/>
              </a:srgbClr>
            </a:gs>
            <a:gs pos="25000">
              <a:srgbClr val="A8CDD7">
                <a:tint val="60000"/>
                <a:satMod val="300000"/>
              </a:srgbClr>
            </a:gs>
            <a:gs pos="100000">
              <a:srgbClr val="A8CDD7">
                <a:tint val="29000"/>
                <a:satMod val="400000"/>
              </a:srgbClr>
            </a:gs>
          </a:gsLst>
          <a:lin ang="16200000" scaled="1"/>
        </a:gradFill>
        <a:ln w="9525" cap="flat" cmpd="sng" algn="ctr">
          <a:solidFill>
            <a:srgbClr val="A8CDD7">
              <a:satMod val="150000"/>
            </a:srgbClr>
          </a:solidFill>
          <a:prstDash val="solid"/>
        </a:ln>
        <a:effectLst>
          <a:outerShdw blurRad="65500" dist="38100" dir="5400000" rotWithShape="0">
            <a:srgbClr val="000000">
              <a:alpha val="40000"/>
            </a:srgbClr>
          </a:outerShdw>
        </a:effectLst>
      </dgm:spPr>
      <dgm:t>
        <a:bodyPr/>
        <a:lstStyle/>
        <a:p>
          <a:endParaRPr lang="ru-RU" dirty="0">
            <a:solidFill>
              <a:sysClr val="windowText" lastClr="000000"/>
            </a:solidFill>
            <a:latin typeface="Verdana"/>
            <a:ea typeface="+mn-ea"/>
            <a:cs typeface="+mn-cs"/>
          </a:endParaRPr>
        </a:p>
      </dgm:t>
    </dgm:pt>
    <dgm:pt modelId="{BC194C22-6EA6-47D6-BB00-940409890242}" type="parTrans" cxnId="{BFF38B4A-8EFB-45BC-AD0A-D92D255D5488}">
      <dgm:prSet/>
      <dgm:spPr/>
      <dgm:t>
        <a:bodyPr/>
        <a:lstStyle/>
        <a:p>
          <a:endParaRPr lang="ru-RU"/>
        </a:p>
      </dgm:t>
    </dgm:pt>
    <dgm:pt modelId="{047956D5-8A3F-4B5C-890D-DBACED192A6B}" type="sibTrans" cxnId="{BFF38B4A-8EFB-45BC-AD0A-D92D255D5488}">
      <dgm:prSet/>
      <dgm:spPr/>
      <dgm:t>
        <a:bodyPr/>
        <a:lstStyle/>
        <a:p>
          <a:endParaRPr lang="ru-RU"/>
        </a:p>
      </dgm:t>
    </dgm:pt>
    <dgm:pt modelId="{EB3E6AE2-A1F0-4B9D-9D6E-A74577EBC7C4}">
      <dgm:prSet phldrT="[Текст]"/>
      <dgm:spPr>
        <a:xfrm>
          <a:off x="977084" y="1623829"/>
          <a:ext cx="1622227" cy="405556"/>
        </a:xfrm>
        <a:noFill/>
        <a:ln>
          <a:noFill/>
        </a:ln>
        <a:effectLst/>
      </dgm:spPr>
      <dgm:t>
        <a:bodyPr/>
        <a:lstStyle/>
        <a:p>
          <a:r>
            <a:rPr lang="ru-RU" b="1" dirty="0" smtClean="0">
              <a:solidFill>
                <a:sysClr val="windowText" lastClr="000000"/>
              </a:solidFill>
              <a:latin typeface="Verdana"/>
              <a:ea typeface="+mn-ea"/>
              <a:cs typeface="+mn-cs"/>
            </a:rPr>
            <a:t>Бюджет Камчатского края</a:t>
          </a:r>
          <a:endParaRPr lang="ru-RU" b="1" dirty="0">
            <a:solidFill>
              <a:sysClr val="windowText" lastClr="000000"/>
            </a:solidFill>
            <a:latin typeface="Verdana"/>
            <a:ea typeface="+mn-ea"/>
            <a:cs typeface="+mn-cs"/>
          </a:endParaRPr>
        </a:p>
      </dgm:t>
    </dgm:pt>
    <dgm:pt modelId="{10114892-CE62-44D0-9F13-0244C0B4F3F7}" type="parTrans" cxnId="{4C528FB2-8ACB-41F6-A14A-31609AB61A09}">
      <dgm:prSet/>
      <dgm:spPr/>
      <dgm:t>
        <a:bodyPr/>
        <a:lstStyle/>
        <a:p>
          <a:endParaRPr lang="ru-RU"/>
        </a:p>
      </dgm:t>
    </dgm:pt>
    <dgm:pt modelId="{052D0B64-0AD1-49F4-B32F-4A2A07A161AD}" type="sibTrans" cxnId="{4C528FB2-8ACB-41F6-A14A-31609AB61A09}">
      <dgm:prSet/>
      <dgm:spPr/>
      <dgm:t>
        <a:bodyPr/>
        <a:lstStyle/>
        <a:p>
          <a:endParaRPr lang="ru-RU"/>
        </a:p>
      </dgm:t>
    </dgm:pt>
    <dgm:pt modelId="{B26D76D9-D47E-4945-8E17-3D56E69D5442}">
      <dgm:prSet phldrT="[Текст]">
        <dgm:style>
          <a:lnRef idx="1">
            <a:schemeClr val="accent5"/>
          </a:lnRef>
          <a:fillRef idx="2">
            <a:schemeClr val="accent5"/>
          </a:fillRef>
          <a:effectRef idx="1">
            <a:schemeClr val="accent5"/>
          </a:effectRef>
          <a:fontRef idx="minor">
            <a:schemeClr val="dk1"/>
          </a:fontRef>
        </dgm:style>
      </dgm:prSet>
      <dgm:spPr>
        <a:xfrm>
          <a:off x="1176972" y="114919"/>
          <a:ext cx="608335" cy="608335"/>
        </a:xfrm>
        <a:gradFill rotWithShape="0">
          <a:gsLst>
            <a:gs pos="0">
              <a:srgbClr val="CEC597">
                <a:tint val="65000"/>
                <a:satMod val="270000"/>
                <a:alpha val="50000"/>
              </a:srgbClr>
            </a:gs>
            <a:gs pos="25000">
              <a:srgbClr val="CEC597">
                <a:tint val="60000"/>
                <a:satMod val="300000"/>
              </a:srgbClr>
            </a:gs>
            <a:gs pos="100000">
              <a:srgbClr val="CEC597">
                <a:tint val="29000"/>
                <a:satMod val="400000"/>
              </a:srgbClr>
            </a:gs>
          </a:gsLst>
          <a:lin ang="16200000" scaled="1"/>
        </a:gradFill>
        <a:ln w="9525" cap="flat" cmpd="sng" algn="ctr">
          <a:solidFill>
            <a:srgbClr val="CEC597">
              <a:satMod val="150000"/>
            </a:srgbClr>
          </a:solidFill>
          <a:prstDash val="solid"/>
        </a:ln>
        <a:effectLst>
          <a:outerShdw blurRad="65500" dist="38100" dir="5400000" rotWithShape="0">
            <a:srgbClr val="000000">
              <a:alpha val="40000"/>
            </a:srgbClr>
          </a:outerShdw>
        </a:effectLst>
      </dgm:spPr>
      <dgm:t>
        <a:bodyPr/>
        <a:lstStyle/>
        <a:p>
          <a:endParaRPr lang="ru-RU" dirty="0">
            <a:solidFill>
              <a:sysClr val="windowText" lastClr="000000"/>
            </a:solidFill>
            <a:latin typeface="Verdana"/>
            <a:ea typeface="+mn-ea"/>
            <a:cs typeface="+mn-cs"/>
          </a:endParaRPr>
        </a:p>
      </dgm:t>
    </dgm:pt>
    <dgm:pt modelId="{8DA13F91-18A1-4BBA-A631-583E8C1E35AE}" type="sibTrans" cxnId="{DEF2CA62-C0F8-4D21-91C3-847FA996C606}">
      <dgm:prSet/>
      <dgm:spPr/>
      <dgm:t>
        <a:bodyPr/>
        <a:lstStyle/>
        <a:p>
          <a:endParaRPr lang="ru-RU"/>
        </a:p>
      </dgm:t>
    </dgm:pt>
    <dgm:pt modelId="{E90DCF42-F5E5-46A8-9C88-3C53122418A0}" type="parTrans" cxnId="{DEF2CA62-C0F8-4D21-91C3-847FA996C606}">
      <dgm:prSet/>
      <dgm:spPr/>
      <dgm:t>
        <a:bodyPr/>
        <a:lstStyle/>
        <a:p>
          <a:endParaRPr lang="ru-RU"/>
        </a:p>
      </dgm:t>
    </dgm:pt>
    <dgm:pt modelId="{78ED7DC9-4082-471D-8F28-B0B5F5246919}" type="pres">
      <dgm:prSet presAssocID="{B891B58E-588A-48D5-BE5F-F98726A7FC73}" presName="Name0" presStyleCnt="0">
        <dgm:presLayoutVars>
          <dgm:chMax val="4"/>
          <dgm:resizeHandles val="exact"/>
        </dgm:presLayoutVars>
      </dgm:prSet>
      <dgm:spPr/>
      <dgm:t>
        <a:bodyPr/>
        <a:lstStyle/>
        <a:p>
          <a:endParaRPr lang="ru-RU"/>
        </a:p>
      </dgm:t>
    </dgm:pt>
    <dgm:pt modelId="{B40FF9C1-10BF-44C9-BACC-27329753F12D}" type="pres">
      <dgm:prSet presAssocID="{B891B58E-588A-48D5-BE5F-F98726A7FC73}" presName="ellipse" presStyleLbl="trBgShp" presStyleIdx="0" presStyleCnt="1"/>
      <dgm:spPr>
        <a:xfrm>
          <a:off x="839849" y="111717"/>
          <a:ext cx="1743894" cy="605631"/>
        </a:xfrm>
        <a:prstGeom prst="ellipse">
          <a:avLst/>
        </a:prstGeom>
        <a:solidFill>
          <a:srgbClr val="72A376">
            <a:tint val="50000"/>
            <a:alpha val="40000"/>
            <a:hueOff val="0"/>
            <a:satOff val="0"/>
            <a:lumOff val="0"/>
            <a:alphaOff val="0"/>
          </a:srgbClr>
        </a:solidFill>
        <a:ln>
          <a:noFill/>
        </a:ln>
        <a:effectLst/>
      </dgm:spPr>
      <dgm:t>
        <a:bodyPr/>
        <a:lstStyle/>
        <a:p>
          <a:endParaRPr lang="ru-RU"/>
        </a:p>
      </dgm:t>
    </dgm:pt>
    <dgm:pt modelId="{A61B55E8-B245-4859-95DD-6A749E92D8D4}" type="pres">
      <dgm:prSet presAssocID="{B891B58E-588A-48D5-BE5F-F98726A7FC73}" presName="arrow1" presStyleLbl="fgShp" presStyleIdx="0" presStyleCnt="1" custLinFactY="-100000" custLinFactNeighborX="-19436" custLinFactNeighborY="-145052"/>
      <dgm:spPr>
        <a:xfrm>
          <a:off x="1479831" y="1064663"/>
          <a:ext cx="337964" cy="216297"/>
        </a:xfrm>
        <a:prstGeom prst="downArrow">
          <a:avLst/>
        </a:prstGeom>
        <a:solidFill>
          <a:srgbClr val="72A376">
            <a:tint val="60000"/>
            <a:hueOff val="0"/>
            <a:satOff val="0"/>
            <a:lumOff val="0"/>
            <a:alphaOff val="0"/>
          </a:srgbClr>
        </a:solidFill>
        <a:ln w="42500" cap="flat" cmpd="sng" algn="ctr">
          <a:solidFill>
            <a:sysClr val="window" lastClr="FFFFFF">
              <a:hueOff val="0"/>
              <a:satOff val="0"/>
              <a:lumOff val="0"/>
              <a:alphaOff val="0"/>
            </a:sysClr>
          </a:solidFill>
          <a:prstDash val="solid"/>
        </a:ln>
        <a:effectLst/>
      </dgm:spPr>
      <dgm:t>
        <a:bodyPr/>
        <a:lstStyle/>
        <a:p>
          <a:endParaRPr lang="ru-RU"/>
        </a:p>
      </dgm:t>
    </dgm:pt>
    <dgm:pt modelId="{16BE7DBA-F358-40B1-B103-88EE454B8224}" type="pres">
      <dgm:prSet presAssocID="{B891B58E-588A-48D5-BE5F-F98726A7FC73}" presName="rectangle" presStyleLbl="revTx" presStyleIdx="0" presStyleCnt="1" custLinFactNeighborX="1332" custLinFactNeighborY="-32573">
        <dgm:presLayoutVars>
          <dgm:bulletEnabled val="1"/>
        </dgm:presLayoutVars>
      </dgm:prSet>
      <dgm:spPr>
        <a:prstGeom prst="rect">
          <a:avLst/>
        </a:prstGeom>
      </dgm:spPr>
      <dgm:t>
        <a:bodyPr/>
        <a:lstStyle/>
        <a:p>
          <a:endParaRPr lang="ru-RU"/>
        </a:p>
      </dgm:t>
    </dgm:pt>
    <dgm:pt modelId="{EF83BE10-8D0A-4FA2-ABAF-0C46F298B507}" type="pres">
      <dgm:prSet presAssocID="{B26D76D9-D47E-4945-8E17-3D56E69D5442}" presName="item1" presStyleLbl="node1" presStyleIdx="0" presStyleCnt="2" custLinFactY="-6718" custLinFactNeighborX="-48805" custLinFactNeighborY="-100000">
        <dgm:presLayoutVars>
          <dgm:bulletEnabled val="1"/>
        </dgm:presLayoutVars>
      </dgm:prSet>
      <dgm:spPr>
        <a:prstGeom prst="ellipse">
          <a:avLst/>
        </a:prstGeom>
      </dgm:spPr>
      <dgm:t>
        <a:bodyPr/>
        <a:lstStyle/>
        <a:p>
          <a:endParaRPr lang="ru-RU"/>
        </a:p>
      </dgm:t>
    </dgm:pt>
    <dgm:pt modelId="{2088B445-D483-48E9-8C72-7548286DD546}" type="pres">
      <dgm:prSet presAssocID="{EB3E6AE2-A1F0-4B9D-9D6E-A74577EBC7C4}" presName="item2" presStyleLbl="node1" presStyleIdx="1" presStyleCnt="2" custLinFactNeighborX="96930" custLinFactNeighborY="15802">
        <dgm:presLayoutVars>
          <dgm:bulletEnabled val="1"/>
        </dgm:presLayoutVars>
      </dgm:prSet>
      <dgm:spPr>
        <a:prstGeom prst="ellipse">
          <a:avLst/>
        </a:prstGeom>
      </dgm:spPr>
      <dgm:t>
        <a:bodyPr/>
        <a:lstStyle/>
        <a:p>
          <a:endParaRPr lang="ru-RU"/>
        </a:p>
      </dgm:t>
    </dgm:pt>
    <dgm:pt modelId="{7D4ADD9C-5677-4E4B-9347-6251F136E4DA}" type="pres">
      <dgm:prSet presAssocID="{B891B58E-588A-48D5-BE5F-F98726A7FC73}" presName="funnel" presStyleLbl="trAlignAcc1" presStyleIdx="0" presStyleCnt="1" custScaleX="107968" custScaleY="106300"/>
      <dgm:spPr>
        <a:xfrm>
          <a:off x="692799" y="-10328"/>
          <a:ext cx="2043401" cy="1609465"/>
        </a:xfrm>
        <a:prstGeom prst="funnel">
          <a:avLst/>
        </a:prstGeom>
        <a:solidFill>
          <a:sysClr val="window" lastClr="FFFFFF">
            <a:alpha val="40000"/>
            <a:hueOff val="0"/>
            <a:satOff val="0"/>
            <a:lumOff val="0"/>
            <a:alphaOff val="0"/>
          </a:sysClr>
        </a:solidFill>
        <a:ln w="9525" cap="flat" cmpd="sng" algn="ctr">
          <a:solidFill>
            <a:srgbClr val="72A376">
              <a:hueOff val="0"/>
              <a:satOff val="0"/>
              <a:lumOff val="0"/>
              <a:alphaOff val="0"/>
            </a:srgbClr>
          </a:solidFill>
          <a:prstDash val="solid"/>
        </a:ln>
        <a:effectLst/>
      </dgm:spPr>
      <dgm:t>
        <a:bodyPr/>
        <a:lstStyle/>
        <a:p>
          <a:endParaRPr lang="ru-RU"/>
        </a:p>
      </dgm:t>
    </dgm:pt>
  </dgm:ptLst>
  <dgm:cxnLst>
    <dgm:cxn modelId="{D0CF807F-69C2-40E8-BF7F-2E2C8E94112D}" type="presOf" srcId="{471A1617-61C0-472E-9529-D94D71CA25F9}" destId="{2088B445-D483-48E9-8C72-7548286DD546}" srcOrd="0" destOrd="0" presId="urn:microsoft.com/office/officeart/2005/8/layout/funnel1"/>
    <dgm:cxn modelId="{C585DB9E-C93D-41E5-A434-07C38475650A}" type="presOf" srcId="{EB3E6AE2-A1F0-4B9D-9D6E-A74577EBC7C4}" destId="{16BE7DBA-F358-40B1-B103-88EE454B8224}" srcOrd="0" destOrd="0" presId="urn:microsoft.com/office/officeart/2005/8/layout/funnel1"/>
    <dgm:cxn modelId="{DEF2CA62-C0F8-4D21-91C3-847FA996C606}" srcId="{B891B58E-588A-48D5-BE5F-F98726A7FC73}" destId="{B26D76D9-D47E-4945-8E17-3D56E69D5442}" srcOrd="1" destOrd="0" parTransId="{E90DCF42-F5E5-46A8-9C88-3C53122418A0}" sibTransId="{8DA13F91-18A1-4BBA-A631-583E8C1E35AE}"/>
    <dgm:cxn modelId="{C136E70F-3344-49D8-BFED-25B199DDEA8A}" type="presOf" srcId="{B891B58E-588A-48D5-BE5F-F98726A7FC73}" destId="{78ED7DC9-4082-471D-8F28-B0B5F5246919}" srcOrd="0" destOrd="0" presId="urn:microsoft.com/office/officeart/2005/8/layout/funnel1"/>
    <dgm:cxn modelId="{4C528FB2-8ACB-41F6-A14A-31609AB61A09}" srcId="{B891B58E-588A-48D5-BE5F-F98726A7FC73}" destId="{EB3E6AE2-A1F0-4B9D-9D6E-A74577EBC7C4}" srcOrd="2" destOrd="0" parTransId="{10114892-CE62-44D0-9F13-0244C0B4F3F7}" sibTransId="{052D0B64-0AD1-49F4-B32F-4A2A07A161AD}"/>
    <dgm:cxn modelId="{171E8245-C208-44B0-B887-0505A30FC597}" type="presOf" srcId="{B26D76D9-D47E-4945-8E17-3D56E69D5442}" destId="{EF83BE10-8D0A-4FA2-ABAF-0C46F298B507}" srcOrd="0" destOrd="0" presId="urn:microsoft.com/office/officeart/2005/8/layout/funnel1"/>
    <dgm:cxn modelId="{BFF38B4A-8EFB-45BC-AD0A-D92D255D5488}" srcId="{B891B58E-588A-48D5-BE5F-F98726A7FC73}" destId="{471A1617-61C0-472E-9529-D94D71CA25F9}" srcOrd="0" destOrd="0" parTransId="{BC194C22-6EA6-47D6-BB00-940409890242}" sibTransId="{047956D5-8A3F-4B5C-890D-DBACED192A6B}"/>
    <dgm:cxn modelId="{FBCB8CBF-58AC-4883-AD56-A91F8E490009}" type="presParOf" srcId="{78ED7DC9-4082-471D-8F28-B0B5F5246919}" destId="{B40FF9C1-10BF-44C9-BACC-27329753F12D}" srcOrd="0" destOrd="0" presId="urn:microsoft.com/office/officeart/2005/8/layout/funnel1"/>
    <dgm:cxn modelId="{7109736A-8F57-4313-895D-FF303346F637}" type="presParOf" srcId="{78ED7DC9-4082-471D-8F28-B0B5F5246919}" destId="{A61B55E8-B245-4859-95DD-6A749E92D8D4}" srcOrd="1" destOrd="0" presId="urn:microsoft.com/office/officeart/2005/8/layout/funnel1"/>
    <dgm:cxn modelId="{68AA336D-71C4-4E12-8B60-044633E882F4}" type="presParOf" srcId="{78ED7DC9-4082-471D-8F28-B0B5F5246919}" destId="{16BE7DBA-F358-40B1-B103-88EE454B8224}" srcOrd="2" destOrd="0" presId="urn:microsoft.com/office/officeart/2005/8/layout/funnel1"/>
    <dgm:cxn modelId="{00132547-F917-4D7B-8E8E-6B5E097D25E0}" type="presParOf" srcId="{78ED7DC9-4082-471D-8F28-B0B5F5246919}" destId="{EF83BE10-8D0A-4FA2-ABAF-0C46F298B507}" srcOrd="3" destOrd="0" presId="urn:microsoft.com/office/officeart/2005/8/layout/funnel1"/>
    <dgm:cxn modelId="{43408D33-A2DD-4280-B9DF-D46BBB215EFD}" type="presParOf" srcId="{78ED7DC9-4082-471D-8F28-B0B5F5246919}" destId="{2088B445-D483-48E9-8C72-7548286DD546}" srcOrd="4" destOrd="0" presId="urn:microsoft.com/office/officeart/2005/8/layout/funnel1"/>
    <dgm:cxn modelId="{FCD41DEC-D794-4093-B3BB-60D7286DFB97}" type="presParOf" srcId="{78ED7DC9-4082-471D-8F28-B0B5F5246919}" destId="{7D4ADD9C-5677-4E4B-9347-6251F136E4DA}" srcOrd="5" destOrd="0" presId="urn:microsoft.com/office/officeart/2005/8/layout/funnel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891B58E-588A-48D5-BE5F-F98726A7FC73}"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ru-RU"/>
        </a:p>
      </dgm:t>
    </dgm:pt>
    <dgm:pt modelId="{A758E023-0441-475B-BE5A-B12CFA03AA3C}">
      <dgm:prSet phldrT="[Текст]">
        <dgm:style>
          <a:lnRef idx="1">
            <a:schemeClr val="accent5"/>
          </a:lnRef>
          <a:fillRef idx="2">
            <a:schemeClr val="accent5"/>
          </a:fillRef>
          <a:effectRef idx="1">
            <a:schemeClr val="accent5"/>
          </a:effectRef>
          <a:fontRef idx="minor">
            <a:schemeClr val="dk1"/>
          </a:fontRef>
        </dgm:style>
      </dgm:prSet>
      <dgm:spPr>
        <a:xfrm>
          <a:off x="1205880" y="160653"/>
          <a:ext cx="754211" cy="733939"/>
        </a:xfrm>
        <a:gradFill rotWithShape="0">
          <a:gsLst>
            <a:gs pos="0">
              <a:srgbClr val="CEC597">
                <a:tint val="65000"/>
                <a:satMod val="270000"/>
                <a:alpha val="50000"/>
              </a:srgbClr>
            </a:gs>
            <a:gs pos="25000">
              <a:srgbClr val="CEC597">
                <a:tint val="60000"/>
                <a:satMod val="300000"/>
              </a:srgbClr>
            </a:gs>
            <a:gs pos="100000">
              <a:srgbClr val="CEC597">
                <a:tint val="29000"/>
                <a:satMod val="400000"/>
              </a:srgbClr>
            </a:gs>
          </a:gsLst>
          <a:lin ang="16200000" scaled="1"/>
        </a:gradFill>
        <a:ln w="9525" cap="flat" cmpd="sng" algn="ctr">
          <a:solidFill>
            <a:srgbClr val="CEC597">
              <a:satMod val="150000"/>
            </a:srgbClr>
          </a:solidFill>
          <a:prstDash val="solid"/>
        </a:ln>
        <a:effectLst>
          <a:outerShdw blurRad="65500" dist="38100" dir="5400000" rotWithShape="0">
            <a:srgbClr val="000000">
              <a:alpha val="40000"/>
            </a:srgbClr>
          </a:outerShdw>
        </a:effectLst>
      </dgm:spPr>
      <dgm:t>
        <a:bodyPr/>
        <a:lstStyle/>
        <a:p>
          <a:endParaRPr lang="ru-RU" dirty="0">
            <a:solidFill>
              <a:sysClr val="windowText" lastClr="000000"/>
            </a:solidFill>
            <a:latin typeface="Verdana"/>
            <a:ea typeface="+mn-ea"/>
            <a:cs typeface="+mn-cs"/>
          </a:endParaRPr>
        </a:p>
      </dgm:t>
    </dgm:pt>
    <dgm:pt modelId="{D4372B14-FBF8-4FA7-B16F-C57E0AD8C2A8}" type="parTrans" cxnId="{044C75A2-5D18-402D-8181-153AE408AB52}">
      <dgm:prSet/>
      <dgm:spPr/>
      <dgm:t>
        <a:bodyPr/>
        <a:lstStyle/>
        <a:p>
          <a:endParaRPr lang="ru-RU"/>
        </a:p>
      </dgm:t>
    </dgm:pt>
    <dgm:pt modelId="{33D15AD8-D874-41BA-9E44-44E2FC46E05B}" type="sibTrans" cxnId="{044C75A2-5D18-402D-8181-153AE408AB52}">
      <dgm:prSet/>
      <dgm:spPr/>
      <dgm:t>
        <a:bodyPr/>
        <a:lstStyle/>
        <a:p>
          <a:endParaRPr lang="ru-RU"/>
        </a:p>
      </dgm:t>
    </dgm:pt>
    <dgm:pt modelId="{EB3E6AE2-A1F0-4B9D-9D6E-A74577EBC7C4}">
      <dgm:prSet phldrT="[Текст]"/>
      <dgm:spPr>
        <a:xfrm>
          <a:off x="925413" y="1586784"/>
          <a:ext cx="1578173" cy="394543"/>
        </a:xfrm>
        <a:noFill/>
        <a:ln>
          <a:noFill/>
        </a:ln>
        <a:effectLst/>
      </dgm:spPr>
      <dgm:t>
        <a:bodyPr/>
        <a:lstStyle/>
        <a:p>
          <a:r>
            <a:rPr lang="ru-RU" b="1" dirty="0" smtClean="0">
              <a:solidFill>
                <a:sysClr val="windowText" lastClr="000000">
                  <a:hueOff val="0"/>
                  <a:satOff val="0"/>
                  <a:lumOff val="0"/>
                  <a:alphaOff val="0"/>
                </a:sysClr>
              </a:solidFill>
              <a:latin typeface="Verdana"/>
              <a:ea typeface="+mn-ea"/>
              <a:cs typeface="+mn-cs"/>
            </a:rPr>
            <a:t>Бюджет Соболевского района</a:t>
          </a:r>
          <a:endParaRPr lang="ru-RU" b="1" dirty="0">
            <a:solidFill>
              <a:sysClr val="windowText" lastClr="000000">
                <a:hueOff val="0"/>
                <a:satOff val="0"/>
                <a:lumOff val="0"/>
                <a:alphaOff val="0"/>
              </a:sysClr>
            </a:solidFill>
            <a:latin typeface="Verdana"/>
            <a:ea typeface="+mn-ea"/>
            <a:cs typeface="+mn-cs"/>
          </a:endParaRPr>
        </a:p>
      </dgm:t>
    </dgm:pt>
    <dgm:pt modelId="{10114892-CE62-44D0-9F13-0244C0B4F3F7}" type="parTrans" cxnId="{4C528FB2-8ACB-41F6-A14A-31609AB61A09}">
      <dgm:prSet/>
      <dgm:spPr/>
      <dgm:t>
        <a:bodyPr/>
        <a:lstStyle/>
        <a:p>
          <a:endParaRPr lang="ru-RU"/>
        </a:p>
      </dgm:t>
    </dgm:pt>
    <dgm:pt modelId="{052D0B64-0AD1-49F4-B32F-4A2A07A161AD}" type="sibTrans" cxnId="{4C528FB2-8ACB-41F6-A14A-31609AB61A09}">
      <dgm:prSet/>
      <dgm:spPr/>
      <dgm:t>
        <a:bodyPr/>
        <a:lstStyle/>
        <a:p>
          <a:endParaRPr lang="ru-RU"/>
        </a:p>
      </dgm:t>
    </dgm:pt>
    <dgm:pt modelId="{78ED7DC9-4082-471D-8F28-B0B5F5246919}" type="pres">
      <dgm:prSet presAssocID="{B891B58E-588A-48D5-BE5F-F98726A7FC73}" presName="Name0" presStyleCnt="0">
        <dgm:presLayoutVars>
          <dgm:chMax val="4"/>
          <dgm:resizeHandles val="exact"/>
        </dgm:presLayoutVars>
      </dgm:prSet>
      <dgm:spPr/>
      <dgm:t>
        <a:bodyPr/>
        <a:lstStyle/>
        <a:p>
          <a:endParaRPr lang="ru-RU"/>
        </a:p>
      </dgm:t>
    </dgm:pt>
    <dgm:pt modelId="{B40FF9C1-10BF-44C9-BACC-27329753F12D}" type="pres">
      <dgm:prSet presAssocID="{B891B58E-588A-48D5-BE5F-F98726A7FC73}" presName="ellipse" presStyleLbl="trBgShp" presStyleIdx="0" presStyleCnt="1"/>
      <dgm:spPr>
        <a:xfrm>
          <a:off x="863602" y="112023"/>
          <a:ext cx="1696536" cy="589184"/>
        </a:xfrm>
        <a:prstGeom prst="ellipse">
          <a:avLst/>
        </a:prstGeom>
        <a:solidFill>
          <a:srgbClr val="72A376">
            <a:tint val="50000"/>
            <a:alpha val="40000"/>
            <a:hueOff val="0"/>
            <a:satOff val="0"/>
            <a:lumOff val="0"/>
            <a:alphaOff val="0"/>
          </a:srgbClr>
        </a:solidFill>
        <a:ln>
          <a:noFill/>
        </a:ln>
        <a:effectLst/>
      </dgm:spPr>
      <dgm:t>
        <a:bodyPr/>
        <a:lstStyle/>
        <a:p>
          <a:endParaRPr lang="ru-RU"/>
        </a:p>
      </dgm:t>
    </dgm:pt>
    <dgm:pt modelId="{A61B55E8-B245-4859-95DD-6A749E92D8D4}" type="pres">
      <dgm:prSet presAssocID="{B891B58E-588A-48D5-BE5F-F98726A7FC73}" presName="arrow1" presStyleLbl="fgShp" presStyleIdx="0" presStyleCnt="1" custLinFactY="-100000" custLinFactNeighborX="-49999" custLinFactNeighborY="-157612"/>
      <dgm:spPr>
        <a:xfrm>
          <a:off x="1385717" y="1012661"/>
          <a:ext cx="328786" cy="210423"/>
        </a:xfrm>
        <a:prstGeom prst="downArrow">
          <a:avLst/>
        </a:prstGeom>
        <a:solidFill>
          <a:srgbClr val="72A376">
            <a:tint val="60000"/>
            <a:hueOff val="0"/>
            <a:satOff val="0"/>
            <a:lumOff val="0"/>
            <a:alphaOff val="0"/>
          </a:srgbClr>
        </a:solidFill>
        <a:ln w="42500" cap="flat" cmpd="sng" algn="ctr">
          <a:solidFill>
            <a:sysClr val="window" lastClr="FFFFFF">
              <a:hueOff val="0"/>
              <a:satOff val="0"/>
              <a:lumOff val="0"/>
              <a:alphaOff val="0"/>
            </a:sysClr>
          </a:solidFill>
          <a:prstDash val="solid"/>
        </a:ln>
        <a:effectLst/>
      </dgm:spPr>
      <dgm:t>
        <a:bodyPr/>
        <a:lstStyle/>
        <a:p>
          <a:endParaRPr lang="ru-RU"/>
        </a:p>
      </dgm:t>
    </dgm:pt>
    <dgm:pt modelId="{16BE7DBA-F358-40B1-B103-88EE454B8224}" type="pres">
      <dgm:prSet presAssocID="{B891B58E-588A-48D5-BE5F-F98726A7FC73}" presName="rectangle" presStyleLbl="revTx" presStyleIdx="0" presStyleCnt="1" custLinFactNeighborX="-6810" custLinFactNeighborY="-26607">
        <dgm:presLayoutVars>
          <dgm:bulletEnabled val="1"/>
        </dgm:presLayoutVars>
      </dgm:prSet>
      <dgm:spPr>
        <a:prstGeom prst="rect">
          <a:avLst/>
        </a:prstGeom>
      </dgm:spPr>
      <dgm:t>
        <a:bodyPr/>
        <a:lstStyle/>
        <a:p>
          <a:endParaRPr lang="ru-RU"/>
        </a:p>
      </dgm:t>
    </dgm:pt>
    <dgm:pt modelId="{CCC15DD5-6043-4010-82EB-AA84EE0AE64E}" type="pres">
      <dgm:prSet presAssocID="{EB3E6AE2-A1F0-4B9D-9D6E-A74577EBC7C4}" presName="item1" presStyleLbl="node1" presStyleIdx="0" presStyleCnt="1" custScaleX="81926" custScaleY="79724" custLinFactNeighborX="0" custLinFactNeighborY="-8427">
        <dgm:presLayoutVars>
          <dgm:bulletEnabled val="1"/>
        </dgm:presLayoutVars>
      </dgm:prSet>
      <dgm:spPr>
        <a:prstGeom prst="ellipse">
          <a:avLst/>
        </a:prstGeom>
      </dgm:spPr>
      <dgm:t>
        <a:bodyPr/>
        <a:lstStyle/>
        <a:p>
          <a:endParaRPr lang="ru-RU"/>
        </a:p>
      </dgm:t>
    </dgm:pt>
    <dgm:pt modelId="{7D4ADD9C-5677-4E4B-9347-6251F136E4DA}" type="pres">
      <dgm:prSet presAssocID="{B891B58E-588A-48D5-BE5F-F98726A7FC73}" presName="funnel" presStyleLbl="trAlignAcc1" presStyleIdx="0" presStyleCnt="1" custScaleX="107968" custScaleY="107207"/>
      <dgm:spPr>
        <a:xfrm>
          <a:off x="720545" y="-13387"/>
          <a:ext cx="1987909" cy="1579118"/>
        </a:xfrm>
        <a:prstGeom prst="funnel">
          <a:avLst/>
        </a:prstGeom>
        <a:solidFill>
          <a:sysClr val="window" lastClr="FFFFFF">
            <a:alpha val="40000"/>
            <a:hueOff val="0"/>
            <a:satOff val="0"/>
            <a:lumOff val="0"/>
            <a:alphaOff val="0"/>
          </a:sysClr>
        </a:solidFill>
        <a:ln w="9525" cap="flat" cmpd="sng" algn="ctr">
          <a:solidFill>
            <a:srgbClr val="72A376">
              <a:hueOff val="0"/>
              <a:satOff val="0"/>
              <a:lumOff val="0"/>
              <a:alphaOff val="0"/>
            </a:srgbClr>
          </a:solidFill>
          <a:prstDash val="solid"/>
        </a:ln>
        <a:effectLst/>
      </dgm:spPr>
      <dgm:t>
        <a:bodyPr/>
        <a:lstStyle/>
        <a:p>
          <a:endParaRPr lang="ru-RU"/>
        </a:p>
      </dgm:t>
    </dgm:pt>
  </dgm:ptLst>
  <dgm:cxnLst>
    <dgm:cxn modelId="{044C75A2-5D18-402D-8181-153AE408AB52}" srcId="{B891B58E-588A-48D5-BE5F-F98726A7FC73}" destId="{A758E023-0441-475B-BE5A-B12CFA03AA3C}" srcOrd="0" destOrd="0" parTransId="{D4372B14-FBF8-4FA7-B16F-C57E0AD8C2A8}" sibTransId="{33D15AD8-D874-41BA-9E44-44E2FC46E05B}"/>
    <dgm:cxn modelId="{59E30B03-85A4-490B-B3C9-BD4AA42AFBDF}" type="presOf" srcId="{A758E023-0441-475B-BE5A-B12CFA03AA3C}" destId="{CCC15DD5-6043-4010-82EB-AA84EE0AE64E}" srcOrd="0" destOrd="0" presId="urn:microsoft.com/office/officeart/2005/8/layout/funnel1"/>
    <dgm:cxn modelId="{B05E8CF1-3376-459D-9849-2748A433D2B3}" type="presOf" srcId="{B891B58E-588A-48D5-BE5F-F98726A7FC73}" destId="{78ED7DC9-4082-471D-8F28-B0B5F5246919}" srcOrd="0" destOrd="0" presId="urn:microsoft.com/office/officeart/2005/8/layout/funnel1"/>
    <dgm:cxn modelId="{4D3C8269-7987-4A81-84E9-061FC122E07F}" type="presOf" srcId="{EB3E6AE2-A1F0-4B9D-9D6E-A74577EBC7C4}" destId="{16BE7DBA-F358-40B1-B103-88EE454B8224}" srcOrd="0" destOrd="0" presId="urn:microsoft.com/office/officeart/2005/8/layout/funnel1"/>
    <dgm:cxn modelId="{4C528FB2-8ACB-41F6-A14A-31609AB61A09}" srcId="{B891B58E-588A-48D5-BE5F-F98726A7FC73}" destId="{EB3E6AE2-A1F0-4B9D-9D6E-A74577EBC7C4}" srcOrd="1" destOrd="0" parTransId="{10114892-CE62-44D0-9F13-0244C0B4F3F7}" sibTransId="{052D0B64-0AD1-49F4-B32F-4A2A07A161AD}"/>
    <dgm:cxn modelId="{9158E975-0B80-474D-A965-B0C4AE0C10CA}" type="presParOf" srcId="{78ED7DC9-4082-471D-8F28-B0B5F5246919}" destId="{B40FF9C1-10BF-44C9-BACC-27329753F12D}" srcOrd="0" destOrd="0" presId="urn:microsoft.com/office/officeart/2005/8/layout/funnel1"/>
    <dgm:cxn modelId="{1652CBD5-E111-4BD4-9830-334BBD8298FB}" type="presParOf" srcId="{78ED7DC9-4082-471D-8F28-B0B5F5246919}" destId="{A61B55E8-B245-4859-95DD-6A749E92D8D4}" srcOrd="1" destOrd="0" presId="urn:microsoft.com/office/officeart/2005/8/layout/funnel1"/>
    <dgm:cxn modelId="{022F28EF-3A2F-4170-BB5D-3AA0FDCAD371}" type="presParOf" srcId="{78ED7DC9-4082-471D-8F28-B0B5F5246919}" destId="{16BE7DBA-F358-40B1-B103-88EE454B8224}" srcOrd="2" destOrd="0" presId="urn:microsoft.com/office/officeart/2005/8/layout/funnel1"/>
    <dgm:cxn modelId="{FD770496-C55C-4E10-A479-0D628494C263}" type="presParOf" srcId="{78ED7DC9-4082-471D-8F28-B0B5F5246919}" destId="{CCC15DD5-6043-4010-82EB-AA84EE0AE64E}" srcOrd="3" destOrd="0" presId="urn:microsoft.com/office/officeart/2005/8/layout/funnel1"/>
    <dgm:cxn modelId="{1F017CF0-52E6-41FD-A5E7-95646D5D3F5D}" type="presParOf" srcId="{78ED7DC9-4082-471D-8F28-B0B5F5246919}" destId="{7D4ADD9C-5677-4E4B-9347-6251F136E4DA}" srcOrd="4" destOrd="0" presId="urn:microsoft.com/office/officeart/2005/8/layout/funnel1"/>
  </dgm:cxnLst>
  <dgm:bg/>
  <dgm:whole>
    <a:effectLst/>
  </dgm:whole>
  <dgm:extLst>
    <a:ext uri="http://schemas.microsoft.com/office/drawing/2008/diagram">
      <dsp:dataModelExt xmlns:dsp="http://schemas.microsoft.com/office/drawing/2008/diagram" relId="rId14"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891B58E-588A-48D5-BE5F-F98726A7FC73}"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ru-RU"/>
        </a:p>
      </dgm:t>
    </dgm:pt>
    <dgm:pt modelId="{A758E023-0441-475B-BE5A-B12CFA03AA3C}">
      <dgm:prSet phldrT="[Текст]">
        <dgm:style>
          <a:lnRef idx="1">
            <a:schemeClr val="accent4"/>
          </a:lnRef>
          <a:fillRef idx="2">
            <a:schemeClr val="accent4"/>
          </a:fillRef>
          <a:effectRef idx="1">
            <a:schemeClr val="accent4"/>
          </a:effectRef>
          <a:fontRef idx="minor">
            <a:schemeClr val="dk1"/>
          </a:fontRef>
        </dgm:style>
      </dgm:prSet>
      <dgm:spPr>
        <a:xfrm>
          <a:off x="1781174" y="281485"/>
          <a:ext cx="670364" cy="660033"/>
        </a:xfrm>
        <a:gradFill rotWithShape="0">
          <a:gsLst>
            <a:gs pos="0">
              <a:srgbClr val="C0BEAF">
                <a:tint val="65000"/>
                <a:satMod val="270000"/>
                <a:alpha val="50000"/>
              </a:srgbClr>
            </a:gs>
            <a:gs pos="25000">
              <a:srgbClr val="C0BEAF">
                <a:tint val="60000"/>
                <a:satMod val="300000"/>
              </a:srgbClr>
            </a:gs>
            <a:gs pos="100000">
              <a:srgbClr val="C0BEAF">
                <a:tint val="29000"/>
                <a:satMod val="400000"/>
              </a:srgbClr>
            </a:gs>
          </a:gsLst>
          <a:lin ang="16200000" scaled="1"/>
        </a:gradFill>
        <a:ln w="9525" cap="flat" cmpd="sng" algn="ctr">
          <a:solidFill>
            <a:srgbClr val="C0BEAF">
              <a:satMod val="150000"/>
            </a:srgbClr>
          </a:solidFill>
          <a:prstDash val="solid"/>
        </a:ln>
        <a:effectLst>
          <a:outerShdw blurRad="65500" dist="38100" dir="5400000" rotWithShape="0">
            <a:srgbClr val="000000">
              <a:alpha val="40000"/>
            </a:srgbClr>
          </a:outerShdw>
        </a:effectLst>
      </dgm:spPr>
      <dgm:t>
        <a:bodyPr/>
        <a:lstStyle/>
        <a:p>
          <a:endParaRPr lang="ru-RU" dirty="0">
            <a:solidFill>
              <a:sysClr val="windowText" lastClr="000000"/>
            </a:solidFill>
            <a:latin typeface="Verdana"/>
            <a:ea typeface="+mn-ea"/>
            <a:cs typeface="+mn-cs"/>
          </a:endParaRPr>
        </a:p>
      </dgm:t>
    </dgm:pt>
    <dgm:pt modelId="{D4372B14-FBF8-4FA7-B16F-C57E0AD8C2A8}" type="parTrans" cxnId="{044C75A2-5D18-402D-8181-153AE408AB52}">
      <dgm:prSet/>
      <dgm:spPr/>
      <dgm:t>
        <a:bodyPr/>
        <a:lstStyle/>
        <a:p>
          <a:endParaRPr lang="ru-RU"/>
        </a:p>
      </dgm:t>
    </dgm:pt>
    <dgm:pt modelId="{33D15AD8-D874-41BA-9E44-44E2FC46E05B}" type="sibTrans" cxnId="{044C75A2-5D18-402D-8181-153AE408AB52}">
      <dgm:prSet/>
      <dgm:spPr/>
      <dgm:t>
        <a:bodyPr/>
        <a:lstStyle/>
        <a:p>
          <a:endParaRPr lang="ru-RU"/>
        </a:p>
      </dgm:t>
    </dgm:pt>
    <dgm:pt modelId="{471A1617-61C0-472E-9529-D94D71CA25F9}">
      <dgm:prSet phldrT="[Текст]">
        <dgm:style>
          <a:lnRef idx="1">
            <a:schemeClr val="accent5"/>
          </a:lnRef>
          <a:fillRef idx="2">
            <a:schemeClr val="accent5"/>
          </a:fillRef>
          <a:effectRef idx="1">
            <a:schemeClr val="accent5"/>
          </a:effectRef>
          <a:fontRef idx="minor">
            <a:schemeClr val="dk1"/>
          </a:fontRef>
        </dgm:style>
      </dgm:prSet>
      <dgm:spPr>
        <a:xfrm>
          <a:off x="1327037" y="115738"/>
          <a:ext cx="717662" cy="616225"/>
        </a:xfrm>
        <a:gradFill rotWithShape="0">
          <a:gsLst>
            <a:gs pos="0">
              <a:srgbClr val="CEC597">
                <a:tint val="65000"/>
                <a:satMod val="270000"/>
                <a:alpha val="50000"/>
              </a:srgbClr>
            </a:gs>
            <a:gs pos="25000">
              <a:srgbClr val="CEC597">
                <a:tint val="60000"/>
                <a:satMod val="300000"/>
              </a:srgbClr>
            </a:gs>
            <a:gs pos="100000">
              <a:srgbClr val="CEC597">
                <a:tint val="29000"/>
                <a:satMod val="400000"/>
              </a:srgbClr>
            </a:gs>
          </a:gsLst>
          <a:lin ang="16200000" scaled="1"/>
        </a:gradFill>
        <a:ln w="9525" cap="flat" cmpd="sng" algn="ctr">
          <a:solidFill>
            <a:srgbClr val="CEC597">
              <a:satMod val="150000"/>
            </a:srgbClr>
          </a:solidFill>
          <a:prstDash val="solid"/>
        </a:ln>
        <a:effectLst>
          <a:outerShdw blurRad="65500" dist="38100" dir="5400000" rotWithShape="0">
            <a:srgbClr val="000000">
              <a:alpha val="40000"/>
            </a:srgbClr>
          </a:outerShdw>
        </a:effectLst>
      </dgm:spPr>
      <dgm:t>
        <a:bodyPr/>
        <a:lstStyle/>
        <a:p>
          <a:endParaRPr lang="ru-RU" dirty="0">
            <a:solidFill>
              <a:sysClr val="windowText" lastClr="000000"/>
            </a:solidFill>
            <a:latin typeface="Verdana"/>
            <a:ea typeface="+mn-ea"/>
            <a:cs typeface="+mn-cs"/>
          </a:endParaRPr>
        </a:p>
      </dgm:t>
    </dgm:pt>
    <dgm:pt modelId="{BC194C22-6EA6-47D6-BB00-940409890242}" type="parTrans" cxnId="{BFF38B4A-8EFB-45BC-AD0A-D92D255D5488}">
      <dgm:prSet/>
      <dgm:spPr/>
      <dgm:t>
        <a:bodyPr/>
        <a:lstStyle/>
        <a:p>
          <a:endParaRPr lang="ru-RU"/>
        </a:p>
      </dgm:t>
    </dgm:pt>
    <dgm:pt modelId="{047956D5-8A3F-4B5C-890D-DBACED192A6B}" type="sibTrans" cxnId="{BFF38B4A-8EFB-45BC-AD0A-D92D255D5488}">
      <dgm:prSet/>
      <dgm:spPr/>
      <dgm:t>
        <a:bodyPr/>
        <a:lstStyle/>
        <a:p>
          <a:endParaRPr lang="ru-RU"/>
        </a:p>
      </dgm:t>
    </dgm:pt>
    <dgm:pt modelId="{B26D76D9-D47E-4945-8E17-3D56E69D5442}">
      <dgm:prSet phldrT="[Текст]">
        <dgm:style>
          <a:lnRef idx="1">
            <a:schemeClr val="accent6"/>
          </a:lnRef>
          <a:fillRef idx="2">
            <a:schemeClr val="accent6"/>
          </a:fillRef>
          <a:effectRef idx="1">
            <a:schemeClr val="accent6"/>
          </a:effectRef>
          <a:fontRef idx="minor">
            <a:schemeClr val="dk1"/>
          </a:fontRef>
        </dgm:style>
      </dgm:prSet>
      <dgm:spPr>
        <a:xfrm>
          <a:off x="990601" y="303344"/>
          <a:ext cx="621800" cy="640847"/>
        </a:xfrm>
        <a:gradFill rotWithShape="0">
          <a:gsLst>
            <a:gs pos="0">
              <a:srgbClr val="E8B7B7">
                <a:tint val="65000"/>
                <a:satMod val="270000"/>
                <a:alpha val="50000"/>
              </a:srgbClr>
            </a:gs>
            <a:gs pos="25000">
              <a:srgbClr val="E8B7B7">
                <a:tint val="60000"/>
                <a:satMod val="300000"/>
              </a:srgbClr>
            </a:gs>
            <a:gs pos="100000">
              <a:srgbClr val="E8B7B7">
                <a:tint val="29000"/>
                <a:satMod val="400000"/>
              </a:srgbClr>
            </a:gs>
          </a:gsLst>
          <a:lin ang="16200000" scaled="1"/>
        </a:gradFill>
        <a:ln w="9525" cap="flat" cmpd="sng" algn="ctr">
          <a:solidFill>
            <a:srgbClr val="E8B7B7">
              <a:satMod val="150000"/>
            </a:srgbClr>
          </a:solidFill>
          <a:prstDash val="solid"/>
        </a:ln>
        <a:effectLst>
          <a:outerShdw blurRad="65500" dist="38100" dir="5400000" rotWithShape="0">
            <a:srgbClr val="000000">
              <a:alpha val="40000"/>
            </a:srgbClr>
          </a:outerShdw>
        </a:effectLst>
      </dgm:spPr>
      <dgm:t>
        <a:bodyPr/>
        <a:lstStyle/>
        <a:p>
          <a:endParaRPr lang="ru-RU" dirty="0">
            <a:solidFill>
              <a:sysClr val="windowText" lastClr="000000"/>
            </a:solidFill>
            <a:latin typeface="Verdana"/>
            <a:ea typeface="+mn-ea"/>
            <a:cs typeface="+mn-cs"/>
          </a:endParaRPr>
        </a:p>
      </dgm:t>
    </dgm:pt>
    <dgm:pt modelId="{E90DCF42-F5E5-46A8-9C88-3C53122418A0}" type="parTrans" cxnId="{DEF2CA62-C0F8-4D21-91C3-847FA996C606}">
      <dgm:prSet/>
      <dgm:spPr/>
      <dgm:t>
        <a:bodyPr/>
        <a:lstStyle/>
        <a:p>
          <a:endParaRPr lang="ru-RU"/>
        </a:p>
      </dgm:t>
    </dgm:pt>
    <dgm:pt modelId="{8DA13F91-18A1-4BBA-A631-583E8C1E35AE}" type="sibTrans" cxnId="{DEF2CA62-C0F8-4D21-91C3-847FA996C606}">
      <dgm:prSet/>
      <dgm:spPr/>
      <dgm:t>
        <a:bodyPr/>
        <a:lstStyle/>
        <a:p>
          <a:endParaRPr lang="ru-RU"/>
        </a:p>
      </dgm:t>
    </dgm:pt>
    <dgm:pt modelId="{EB3E6AE2-A1F0-4B9D-9D6E-A74577EBC7C4}">
      <dgm:prSet phldrT="[Текст]"/>
      <dgm:spPr>
        <a:xfrm>
          <a:off x="967985" y="1549994"/>
          <a:ext cx="1607343" cy="401835"/>
        </a:xfrm>
        <a:noFill/>
        <a:ln>
          <a:noFill/>
        </a:ln>
        <a:effectLst/>
      </dgm:spPr>
      <dgm:t>
        <a:bodyPr/>
        <a:lstStyle/>
        <a:p>
          <a:r>
            <a:rPr lang="ru-RU" b="1" dirty="0" smtClean="0">
              <a:solidFill>
                <a:sysClr val="windowText" lastClr="000000">
                  <a:hueOff val="0"/>
                  <a:satOff val="0"/>
                  <a:lumOff val="0"/>
                  <a:alphaOff val="0"/>
                </a:sysClr>
              </a:solidFill>
              <a:latin typeface="Verdana"/>
              <a:ea typeface="+mn-ea"/>
              <a:cs typeface="+mn-cs"/>
            </a:rPr>
            <a:t>Бюджет сельских поселений</a:t>
          </a:r>
          <a:endParaRPr lang="ru-RU" b="1" dirty="0">
            <a:solidFill>
              <a:sysClr val="windowText" lastClr="000000">
                <a:hueOff val="0"/>
                <a:satOff val="0"/>
                <a:lumOff val="0"/>
                <a:alphaOff val="0"/>
              </a:sysClr>
            </a:solidFill>
            <a:latin typeface="Verdana"/>
            <a:ea typeface="+mn-ea"/>
            <a:cs typeface="+mn-cs"/>
          </a:endParaRPr>
        </a:p>
      </dgm:t>
    </dgm:pt>
    <dgm:pt modelId="{10114892-CE62-44D0-9F13-0244C0B4F3F7}" type="parTrans" cxnId="{4C528FB2-8ACB-41F6-A14A-31609AB61A09}">
      <dgm:prSet/>
      <dgm:spPr/>
      <dgm:t>
        <a:bodyPr/>
        <a:lstStyle/>
        <a:p>
          <a:endParaRPr lang="ru-RU"/>
        </a:p>
      </dgm:t>
    </dgm:pt>
    <dgm:pt modelId="{052D0B64-0AD1-49F4-B32F-4A2A07A161AD}" type="sibTrans" cxnId="{4C528FB2-8ACB-41F6-A14A-31609AB61A09}">
      <dgm:prSet/>
      <dgm:spPr/>
      <dgm:t>
        <a:bodyPr/>
        <a:lstStyle/>
        <a:p>
          <a:endParaRPr lang="ru-RU"/>
        </a:p>
      </dgm:t>
    </dgm:pt>
    <dgm:pt modelId="{78ED7DC9-4082-471D-8F28-B0B5F5246919}" type="pres">
      <dgm:prSet presAssocID="{B891B58E-588A-48D5-BE5F-F98726A7FC73}" presName="Name0" presStyleCnt="0">
        <dgm:presLayoutVars>
          <dgm:chMax val="4"/>
          <dgm:resizeHandles val="exact"/>
        </dgm:presLayoutVars>
      </dgm:prSet>
      <dgm:spPr/>
      <dgm:t>
        <a:bodyPr/>
        <a:lstStyle/>
        <a:p>
          <a:endParaRPr lang="ru-RU"/>
        </a:p>
      </dgm:t>
    </dgm:pt>
    <dgm:pt modelId="{B40FF9C1-10BF-44C9-BACC-27329753F12D}" type="pres">
      <dgm:prSet presAssocID="{B891B58E-588A-48D5-BE5F-F98726A7FC73}" presName="ellipse" presStyleLbl="trBgShp" presStyleIdx="0" presStyleCnt="1"/>
      <dgm:spPr>
        <a:xfrm>
          <a:off x="847874" y="99707"/>
          <a:ext cx="1727894" cy="600075"/>
        </a:xfrm>
        <a:prstGeom prst="ellipse">
          <a:avLst/>
        </a:prstGeom>
        <a:solidFill>
          <a:srgbClr val="72A376">
            <a:tint val="50000"/>
            <a:alpha val="40000"/>
            <a:hueOff val="0"/>
            <a:satOff val="0"/>
            <a:lumOff val="0"/>
            <a:alphaOff val="0"/>
          </a:srgbClr>
        </a:solidFill>
        <a:ln>
          <a:noFill/>
        </a:ln>
        <a:effectLst/>
      </dgm:spPr>
      <dgm:t>
        <a:bodyPr/>
        <a:lstStyle/>
        <a:p>
          <a:endParaRPr lang="ru-RU"/>
        </a:p>
      </dgm:t>
    </dgm:pt>
    <dgm:pt modelId="{A61B55E8-B245-4859-95DD-6A749E92D8D4}" type="pres">
      <dgm:prSet presAssocID="{B891B58E-588A-48D5-BE5F-F98726A7FC73}" presName="arrow1" presStyleLbl="fgShp" presStyleIdx="0" presStyleCnt="1" custLinFactY="-100000" custLinFactNeighborX="-16814" custLinFactNeighborY="-175482"/>
      <dgm:spPr>
        <a:xfrm>
          <a:off x="1490764" y="978695"/>
          <a:ext cx="334863" cy="214312"/>
        </a:xfrm>
        <a:prstGeom prst="downArrow">
          <a:avLst/>
        </a:prstGeom>
        <a:solidFill>
          <a:srgbClr val="72A376">
            <a:tint val="60000"/>
            <a:hueOff val="0"/>
            <a:satOff val="0"/>
            <a:lumOff val="0"/>
            <a:alphaOff val="0"/>
          </a:srgbClr>
        </a:solidFill>
        <a:ln w="42500" cap="flat" cmpd="sng" algn="ctr">
          <a:solidFill>
            <a:sysClr val="window" lastClr="FFFFFF">
              <a:hueOff val="0"/>
              <a:satOff val="0"/>
              <a:lumOff val="0"/>
              <a:alphaOff val="0"/>
            </a:sysClr>
          </a:solidFill>
          <a:prstDash val="solid"/>
        </a:ln>
        <a:effectLst/>
      </dgm:spPr>
      <dgm:t>
        <a:bodyPr/>
        <a:lstStyle/>
        <a:p>
          <a:endParaRPr lang="ru-RU"/>
        </a:p>
      </dgm:t>
    </dgm:pt>
    <dgm:pt modelId="{16BE7DBA-F358-40B1-B103-88EE454B8224}" type="pres">
      <dgm:prSet presAssocID="{B891B58E-588A-48D5-BE5F-F98726A7FC73}" presName="rectangle" presStyleLbl="revTx" presStyleIdx="0" presStyleCnt="1" custLinFactNeighborX="2223" custLinFactNeighborY="-32393">
        <dgm:presLayoutVars>
          <dgm:bulletEnabled val="1"/>
        </dgm:presLayoutVars>
      </dgm:prSet>
      <dgm:spPr>
        <a:prstGeom prst="rect">
          <a:avLst/>
        </a:prstGeom>
      </dgm:spPr>
      <dgm:t>
        <a:bodyPr/>
        <a:lstStyle/>
        <a:p>
          <a:endParaRPr lang="ru-RU"/>
        </a:p>
      </dgm:t>
    </dgm:pt>
    <dgm:pt modelId="{B9B81F4A-5DBD-4420-9ED7-DFEFAE537671}" type="pres">
      <dgm:prSet presAssocID="{471A1617-61C0-472E-9529-D94D71CA25F9}" presName="item1" presStyleLbl="node1" presStyleIdx="0" presStyleCnt="3" custScaleX="103160" custScaleY="106320" custLinFactNeighborX="-78963" custLinFactNeighborY="-70300">
        <dgm:presLayoutVars>
          <dgm:bulletEnabled val="1"/>
        </dgm:presLayoutVars>
      </dgm:prSet>
      <dgm:spPr>
        <a:prstGeom prst="ellipse">
          <a:avLst/>
        </a:prstGeom>
      </dgm:spPr>
      <dgm:t>
        <a:bodyPr/>
        <a:lstStyle/>
        <a:p>
          <a:endParaRPr lang="ru-RU"/>
        </a:p>
      </dgm:t>
    </dgm:pt>
    <dgm:pt modelId="{65CFEB7F-C6D7-4A7B-86D9-5F6ADBC1466D}" type="pres">
      <dgm:prSet presAssocID="{B26D76D9-D47E-4945-8E17-3D56E69D5442}" presName="item2" presStyleLbl="node1" presStyleIdx="1" presStyleCnt="3" custScaleX="119064" custScaleY="102235" custLinFactNeighborX="56361" custLinFactNeighborY="-28445">
        <dgm:presLayoutVars>
          <dgm:bulletEnabled val="1"/>
        </dgm:presLayoutVars>
      </dgm:prSet>
      <dgm:spPr>
        <a:prstGeom prst="ellipse">
          <a:avLst/>
        </a:prstGeom>
      </dgm:spPr>
      <dgm:t>
        <a:bodyPr/>
        <a:lstStyle/>
        <a:p>
          <a:endParaRPr lang="ru-RU"/>
        </a:p>
      </dgm:t>
    </dgm:pt>
    <dgm:pt modelId="{609E3147-F46C-4E4A-9AE0-957FED8E7863}" type="pres">
      <dgm:prSet presAssocID="{EB3E6AE2-A1F0-4B9D-9D6E-A74577EBC7C4}" presName="item3" presStyleLbl="node1" presStyleIdx="2" presStyleCnt="3" custScaleX="111217" custScaleY="109503" custLinFactNeighborX="25559" custLinFactNeighborY="26865">
        <dgm:presLayoutVars>
          <dgm:bulletEnabled val="1"/>
        </dgm:presLayoutVars>
      </dgm:prSet>
      <dgm:spPr>
        <a:prstGeom prst="ellipse">
          <a:avLst/>
        </a:prstGeom>
      </dgm:spPr>
      <dgm:t>
        <a:bodyPr/>
        <a:lstStyle/>
        <a:p>
          <a:endParaRPr lang="ru-RU"/>
        </a:p>
      </dgm:t>
    </dgm:pt>
    <dgm:pt modelId="{7D4ADD9C-5677-4E4B-9347-6251F136E4DA}" type="pres">
      <dgm:prSet presAssocID="{B891B58E-588A-48D5-BE5F-F98726A7FC73}" presName="funnel" presStyleLbl="trAlignAcc1" presStyleIdx="0" presStyleCnt="1" custScaleX="107968" custScaleY="103371" custLinFactNeighborX="2032" custLinFactNeighborY="1270"/>
      <dgm:spPr>
        <a:xfrm>
          <a:off x="740278" y="19804"/>
          <a:ext cx="2024653" cy="1550758"/>
        </a:xfrm>
        <a:prstGeom prst="funnel">
          <a:avLst/>
        </a:prstGeom>
        <a:solidFill>
          <a:sysClr val="window" lastClr="FFFFFF">
            <a:alpha val="40000"/>
            <a:hueOff val="0"/>
            <a:satOff val="0"/>
            <a:lumOff val="0"/>
            <a:alphaOff val="0"/>
          </a:sysClr>
        </a:solidFill>
        <a:ln w="9525" cap="flat" cmpd="sng" algn="ctr">
          <a:solidFill>
            <a:srgbClr val="72A376">
              <a:hueOff val="0"/>
              <a:satOff val="0"/>
              <a:lumOff val="0"/>
              <a:alphaOff val="0"/>
            </a:srgbClr>
          </a:solidFill>
          <a:prstDash val="solid"/>
        </a:ln>
        <a:effectLst/>
      </dgm:spPr>
      <dgm:t>
        <a:bodyPr/>
        <a:lstStyle/>
        <a:p>
          <a:endParaRPr lang="ru-RU"/>
        </a:p>
      </dgm:t>
    </dgm:pt>
  </dgm:ptLst>
  <dgm:cxnLst>
    <dgm:cxn modelId="{A9373A5F-7D08-4921-B8D0-CA52331D8B2D}" type="presOf" srcId="{A758E023-0441-475B-BE5A-B12CFA03AA3C}" destId="{609E3147-F46C-4E4A-9AE0-957FED8E7863}" srcOrd="0" destOrd="0" presId="urn:microsoft.com/office/officeart/2005/8/layout/funnel1"/>
    <dgm:cxn modelId="{DEF2CA62-C0F8-4D21-91C3-847FA996C606}" srcId="{B891B58E-588A-48D5-BE5F-F98726A7FC73}" destId="{B26D76D9-D47E-4945-8E17-3D56E69D5442}" srcOrd="2" destOrd="0" parTransId="{E90DCF42-F5E5-46A8-9C88-3C53122418A0}" sibTransId="{8DA13F91-18A1-4BBA-A631-583E8C1E35AE}"/>
    <dgm:cxn modelId="{66126E0D-26D1-42E5-92D4-E33BE792EE3A}" type="presOf" srcId="{EB3E6AE2-A1F0-4B9D-9D6E-A74577EBC7C4}" destId="{16BE7DBA-F358-40B1-B103-88EE454B8224}" srcOrd="0" destOrd="0" presId="urn:microsoft.com/office/officeart/2005/8/layout/funnel1"/>
    <dgm:cxn modelId="{4C528FB2-8ACB-41F6-A14A-31609AB61A09}" srcId="{B891B58E-588A-48D5-BE5F-F98726A7FC73}" destId="{EB3E6AE2-A1F0-4B9D-9D6E-A74577EBC7C4}" srcOrd="3" destOrd="0" parTransId="{10114892-CE62-44D0-9F13-0244C0B4F3F7}" sibTransId="{052D0B64-0AD1-49F4-B32F-4A2A07A161AD}"/>
    <dgm:cxn modelId="{2327E440-36C2-4C4D-A5BD-BDE03605135E}" type="presOf" srcId="{B26D76D9-D47E-4945-8E17-3D56E69D5442}" destId="{B9B81F4A-5DBD-4420-9ED7-DFEFAE537671}" srcOrd="0" destOrd="0" presId="urn:microsoft.com/office/officeart/2005/8/layout/funnel1"/>
    <dgm:cxn modelId="{044C75A2-5D18-402D-8181-153AE408AB52}" srcId="{B891B58E-588A-48D5-BE5F-F98726A7FC73}" destId="{A758E023-0441-475B-BE5A-B12CFA03AA3C}" srcOrd="0" destOrd="0" parTransId="{D4372B14-FBF8-4FA7-B16F-C57E0AD8C2A8}" sibTransId="{33D15AD8-D874-41BA-9E44-44E2FC46E05B}"/>
    <dgm:cxn modelId="{BFF38B4A-8EFB-45BC-AD0A-D92D255D5488}" srcId="{B891B58E-588A-48D5-BE5F-F98726A7FC73}" destId="{471A1617-61C0-472E-9529-D94D71CA25F9}" srcOrd="1" destOrd="0" parTransId="{BC194C22-6EA6-47D6-BB00-940409890242}" sibTransId="{047956D5-8A3F-4B5C-890D-DBACED192A6B}"/>
    <dgm:cxn modelId="{D3EA3532-7B63-4828-9EA1-60BBA7956BE9}" type="presOf" srcId="{B891B58E-588A-48D5-BE5F-F98726A7FC73}" destId="{78ED7DC9-4082-471D-8F28-B0B5F5246919}" srcOrd="0" destOrd="0" presId="urn:microsoft.com/office/officeart/2005/8/layout/funnel1"/>
    <dgm:cxn modelId="{F33EF98A-05F3-477A-8887-1E2CDA85CD9E}" type="presOf" srcId="{471A1617-61C0-472E-9529-D94D71CA25F9}" destId="{65CFEB7F-C6D7-4A7B-86D9-5F6ADBC1466D}" srcOrd="0" destOrd="0" presId="urn:microsoft.com/office/officeart/2005/8/layout/funnel1"/>
    <dgm:cxn modelId="{DEF753A8-319D-4DF2-A119-55E1BF842A0D}" type="presParOf" srcId="{78ED7DC9-4082-471D-8F28-B0B5F5246919}" destId="{B40FF9C1-10BF-44C9-BACC-27329753F12D}" srcOrd="0" destOrd="0" presId="urn:microsoft.com/office/officeart/2005/8/layout/funnel1"/>
    <dgm:cxn modelId="{E6C885A0-E030-41B7-A50A-0E1028830794}" type="presParOf" srcId="{78ED7DC9-4082-471D-8F28-B0B5F5246919}" destId="{A61B55E8-B245-4859-95DD-6A749E92D8D4}" srcOrd="1" destOrd="0" presId="urn:microsoft.com/office/officeart/2005/8/layout/funnel1"/>
    <dgm:cxn modelId="{86B28935-5107-48E7-AE61-66DF04EED3BC}" type="presParOf" srcId="{78ED7DC9-4082-471D-8F28-B0B5F5246919}" destId="{16BE7DBA-F358-40B1-B103-88EE454B8224}" srcOrd="2" destOrd="0" presId="urn:microsoft.com/office/officeart/2005/8/layout/funnel1"/>
    <dgm:cxn modelId="{6461C0F5-A20A-47AA-9C86-309C0910E862}" type="presParOf" srcId="{78ED7DC9-4082-471D-8F28-B0B5F5246919}" destId="{B9B81F4A-5DBD-4420-9ED7-DFEFAE537671}" srcOrd="3" destOrd="0" presId="urn:microsoft.com/office/officeart/2005/8/layout/funnel1"/>
    <dgm:cxn modelId="{7F6DC03D-669D-405F-A1CB-5F32670105A6}" type="presParOf" srcId="{78ED7DC9-4082-471D-8F28-B0B5F5246919}" destId="{65CFEB7F-C6D7-4A7B-86D9-5F6ADBC1466D}" srcOrd="4" destOrd="0" presId="urn:microsoft.com/office/officeart/2005/8/layout/funnel1"/>
    <dgm:cxn modelId="{DE41B1E1-5AF7-49C8-9367-BB9749C93E31}" type="presParOf" srcId="{78ED7DC9-4082-471D-8F28-B0B5F5246919}" destId="{609E3147-F46C-4E4A-9AE0-957FED8E7863}" srcOrd="5" destOrd="0" presId="urn:microsoft.com/office/officeart/2005/8/layout/funnel1"/>
    <dgm:cxn modelId="{7BDC4E09-D62F-45A3-B410-BE680EBD0FF9}" type="presParOf" srcId="{78ED7DC9-4082-471D-8F28-B0B5F5246919}" destId="{7D4ADD9C-5677-4E4B-9347-6251F136E4DA}" srcOrd="6" destOrd="0" presId="urn:microsoft.com/office/officeart/2005/8/layout/funnel1"/>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7F58B53-C832-48CB-BB77-2F6D0A53E207}" type="doc">
      <dgm:prSet loTypeId="urn:microsoft.com/office/officeart/2005/8/layout/target3" loCatId="relationship" qsTypeId="urn:microsoft.com/office/officeart/2005/8/quickstyle/3d1" qsCatId="3D" csTypeId="urn:microsoft.com/office/officeart/2005/8/colors/colorful5" csCatId="colorful" phldr="1"/>
      <dgm:spPr/>
      <dgm:t>
        <a:bodyPr/>
        <a:lstStyle/>
        <a:p>
          <a:endParaRPr lang="ru-RU"/>
        </a:p>
      </dgm:t>
    </dgm:pt>
    <dgm:pt modelId="{C3777170-BC8C-4294-9AE6-EDAB24C75BA0}">
      <dgm:prSet/>
      <dgm:spPr/>
      <dgm:t>
        <a:bodyPr/>
        <a:lstStyle/>
        <a:p>
          <a:pPr rtl="0"/>
          <a:r>
            <a:rPr lang="ru-RU" b="1" i="1" dirty="0" smtClean="0"/>
            <a:t>Основной целью бюджетной и налоговой политики на 2022 год и на плановый период 2023 и 2024 годов остается обеспечение сбалансированности и устойчивости районного бюджета.</a:t>
          </a:r>
          <a:endParaRPr lang="ru-RU" b="1" i="1" dirty="0"/>
        </a:p>
      </dgm:t>
    </dgm:pt>
    <dgm:pt modelId="{14411861-35C3-446F-9445-05A5C3760D78}" type="parTrans" cxnId="{141F4019-414D-48ED-94F7-90809BD2160C}">
      <dgm:prSet/>
      <dgm:spPr/>
      <dgm:t>
        <a:bodyPr/>
        <a:lstStyle/>
        <a:p>
          <a:endParaRPr lang="ru-RU"/>
        </a:p>
      </dgm:t>
    </dgm:pt>
    <dgm:pt modelId="{A9E4A3DB-8889-4C6B-BD71-82F7A71E251A}" type="sibTrans" cxnId="{141F4019-414D-48ED-94F7-90809BD2160C}">
      <dgm:prSet/>
      <dgm:spPr/>
      <dgm:t>
        <a:bodyPr/>
        <a:lstStyle/>
        <a:p>
          <a:endParaRPr lang="ru-RU"/>
        </a:p>
      </dgm:t>
    </dgm:pt>
    <dgm:pt modelId="{117C9CCC-2927-4BA3-962D-D225D4F55E4D}">
      <dgm:prSet custT="1"/>
      <dgm:spPr/>
      <dgm:t>
        <a:bodyPr/>
        <a:lstStyle/>
        <a:p>
          <a:pPr rtl="0"/>
          <a:r>
            <a:rPr lang="ru-RU" sz="1600" i="1" dirty="0" smtClean="0"/>
            <a:t>Для достижения указанной цели необходимо решить следующие задачи:</a:t>
          </a:r>
          <a:br>
            <a:rPr lang="ru-RU" sz="1600" i="1" dirty="0" smtClean="0"/>
          </a:br>
          <a:r>
            <a:rPr lang="ru-RU" sz="1400" i="1" dirty="0" smtClean="0"/>
            <a:t>-сохранение и развитие доходных источников районного бюджета;</a:t>
          </a:r>
          <a:br>
            <a:rPr lang="ru-RU" sz="1400" i="1" dirty="0" smtClean="0"/>
          </a:br>
          <a:r>
            <a:rPr lang="ru-RU" sz="1400" i="1" dirty="0" smtClean="0"/>
            <a:t>-повышение эффективности расходов районного бюджета.</a:t>
          </a:r>
          <a:endParaRPr lang="ru-RU" sz="1400" i="1" dirty="0"/>
        </a:p>
      </dgm:t>
    </dgm:pt>
    <dgm:pt modelId="{D47659C1-E8FD-47EF-82E5-E958FCA9F754}" type="parTrans" cxnId="{81616F5F-2281-4D6E-8CCC-30EBF1FC92E6}">
      <dgm:prSet/>
      <dgm:spPr/>
      <dgm:t>
        <a:bodyPr/>
        <a:lstStyle/>
        <a:p>
          <a:endParaRPr lang="ru-RU"/>
        </a:p>
      </dgm:t>
    </dgm:pt>
    <dgm:pt modelId="{8E6C13BE-BBEB-4223-AFE0-6040FE29DE09}" type="sibTrans" cxnId="{81616F5F-2281-4D6E-8CCC-30EBF1FC92E6}">
      <dgm:prSet/>
      <dgm:spPr/>
      <dgm:t>
        <a:bodyPr/>
        <a:lstStyle/>
        <a:p>
          <a:endParaRPr lang="ru-RU"/>
        </a:p>
      </dgm:t>
    </dgm:pt>
    <dgm:pt modelId="{F02BF712-52F6-4115-9DD5-69A049811B5B}" type="pres">
      <dgm:prSet presAssocID="{47F58B53-C832-48CB-BB77-2F6D0A53E207}" presName="Name0" presStyleCnt="0">
        <dgm:presLayoutVars>
          <dgm:chMax val="7"/>
          <dgm:dir/>
          <dgm:animLvl val="lvl"/>
          <dgm:resizeHandles val="exact"/>
        </dgm:presLayoutVars>
      </dgm:prSet>
      <dgm:spPr/>
      <dgm:t>
        <a:bodyPr/>
        <a:lstStyle/>
        <a:p>
          <a:endParaRPr lang="ru-RU"/>
        </a:p>
      </dgm:t>
    </dgm:pt>
    <dgm:pt modelId="{965E06C1-3E41-4AA5-88DA-F7983C60D01B}" type="pres">
      <dgm:prSet presAssocID="{C3777170-BC8C-4294-9AE6-EDAB24C75BA0}" presName="circle1" presStyleLbl="node1" presStyleIdx="0" presStyleCnt="2" custScaleX="110788" custLinFactNeighborX="2697"/>
      <dgm:spPr/>
    </dgm:pt>
    <dgm:pt modelId="{B441DFB1-F3C3-4818-B1B6-2B36B1A0A5A5}" type="pres">
      <dgm:prSet presAssocID="{C3777170-BC8C-4294-9AE6-EDAB24C75BA0}" presName="space" presStyleCnt="0"/>
      <dgm:spPr/>
    </dgm:pt>
    <dgm:pt modelId="{FBD4C3C8-6CFD-4B43-B071-0F4FB05CAAE5}" type="pres">
      <dgm:prSet presAssocID="{C3777170-BC8C-4294-9AE6-EDAB24C75BA0}" presName="rect1" presStyleLbl="alignAcc1" presStyleIdx="0" presStyleCnt="2" custScaleX="100000" custScaleY="100000"/>
      <dgm:spPr/>
      <dgm:t>
        <a:bodyPr/>
        <a:lstStyle/>
        <a:p>
          <a:endParaRPr lang="ru-RU"/>
        </a:p>
      </dgm:t>
    </dgm:pt>
    <dgm:pt modelId="{F2370B38-F8BC-4E70-883E-6935B95B999B}" type="pres">
      <dgm:prSet presAssocID="{117C9CCC-2927-4BA3-962D-D225D4F55E4D}" presName="vertSpace2" presStyleLbl="node1" presStyleIdx="0" presStyleCnt="2"/>
      <dgm:spPr/>
    </dgm:pt>
    <dgm:pt modelId="{3C615EE6-F1A9-4352-AC7C-0B939C471C05}" type="pres">
      <dgm:prSet presAssocID="{117C9CCC-2927-4BA3-962D-D225D4F55E4D}" presName="circle2" presStyleLbl="node1" presStyleIdx="1" presStyleCnt="2"/>
      <dgm:spPr/>
    </dgm:pt>
    <dgm:pt modelId="{A41D2B3E-E7FE-435C-B31B-9E34D1479F82}" type="pres">
      <dgm:prSet presAssocID="{117C9CCC-2927-4BA3-962D-D225D4F55E4D}" presName="rect2" presStyleLbl="alignAcc1" presStyleIdx="1" presStyleCnt="2"/>
      <dgm:spPr/>
      <dgm:t>
        <a:bodyPr/>
        <a:lstStyle/>
        <a:p>
          <a:endParaRPr lang="ru-RU"/>
        </a:p>
      </dgm:t>
    </dgm:pt>
    <dgm:pt modelId="{F623415E-4167-4B0C-AD44-8BCDD172827B}" type="pres">
      <dgm:prSet presAssocID="{C3777170-BC8C-4294-9AE6-EDAB24C75BA0}" presName="rect1ParTxNoCh" presStyleLbl="alignAcc1" presStyleIdx="1" presStyleCnt="2">
        <dgm:presLayoutVars>
          <dgm:chMax val="1"/>
          <dgm:bulletEnabled val="1"/>
        </dgm:presLayoutVars>
      </dgm:prSet>
      <dgm:spPr/>
      <dgm:t>
        <a:bodyPr/>
        <a:lstStyle/>
        <a:p>
          <a:endParaRPr lang="ru-RU"/>
        </a:p>
      </dgm:t>
    </dgm:pt>
    <dgm:pt modelId="{6ED8D5D4-7124-42ED-AAF3-02C5261DE508}" type="pres">
      <dgm:prSet presAssocID="{117C9CCC-2927-4BA3-962D-D225D4F55E4D}" presName="rect2ParTxNoCh" presStyleLbl="alignAcc1" presStyleIdx="1" presStyleCnt="2">
        <dgm:presLayoutVars>
          <dgm:chMax val="1"/>
          <dgm:bulletEnabled val="1"/>
        </dgm:presLayoutVars>
      </dgm:prSet>
      <dgm:spPr/>
      <dgm:t>
        <a:bodyPr/>
        <a:lstStyle/>
        <a:p>
          <a:endParaRPr lang="ru-RU"/>
        </a:p>
      </dgm:t>
    </dgm:pt>
  </dgm:ptLst>
  <dgm:cxnLst>
    <dgm:cxn modelId="{D2486586-CDE8-4CAF-BBBE-1D6AA16EE7FE}" type="presOf" srcId="{47F58B53-C832-48CB-BB77-2F6D0A53E207}" destId="{F02BF712-52F6-4115-9DD5-69A049811B5B}" srcOrd="0" destOrd="0" presId="urn:microsoft.com/office/officeart/2005/8/layout/target3"/>
    <dgm:cxn modelId="{0EF71FE5-2DE5-42AA-825D-5982D92D1969}" type="presOf" srcId="{117C9CCC-2927-4BA3-962D-D225D4F55E4D}" destId="{6ED8D5D4-7124-42ED-AAF3-02C5261DE508}" srcOrd="1" destOrd="0" presId="urn:microsoft.com/office/officeart/2005/8/layout/target3"/>
    <dgm:cxn modelId="{141F4019-414D-48ED-94F7-90809BD2160C}" srcId="{47F58B53-C832-48CB-BB77-2F6D0A53E207}" destId="{C3777170-BC8C-4294-9AE6-EDAB24C75BA0}" srcOrd="0" destOrd="0" parTransId="{14411861-35C3-446F-9445-05A5C3760D78}" sibTransId="{A9E4A3DB-8889-4C6B-BD71-82F7A71E251A}"/>
    <dgm:cxn modelId="{D04FF680-0BDF-4551-95A1-F51CBF036888}" type="presOf" srcId="{117C9CCC-2927-4BA3-962D-D225D4F55E4D}" destId="{A41D2B3E-E7FE-435C-B31B-9E34D1479F82}" srcOrd="0" destOrd="0" presId="urn:microsoft.com/office/officeart/2005/8/layout/target3"/>
    <dgm:cxn modelId="{35FC40FF-D07F-479D-AABD-05B413C845B8}" type="presOf" srcId="{C3777170-BC8C-4294-9AE6-EDAB24C75BA0}" destId="{F623415E-4167-4B0C-AD44-8BCDD172827B}" srcOrd="1" destOrd="0" presId="urn:microsoft.com/office/officeart/2005/8/layout/target3"/>
    <dgm:cxn modelId="{81616F5F-2281-4D6E-8CCC-30EBF1FC92E6}" srcId="{47F58B53-C832-48CB-BB77-2F6D0A53E207}" destId="{117C9CCC-2927-4BA3-962D-D225D4F55E4D}" srcOrd="1" destOrd="0" parTransId="{D47659C1-E8FD-47EF-82E5-E958FCA9F754}" sibTransId="{8E6C13BE-BBEB-4223-AFE0-6040FE29DE09}"/>
    <dgm:cxn modelId="{104E48EA-C397-410D-9181-98E1F40B129E}" type="presOf" srcId="{C3777170-BC8C-4294-9AE6-EDAB24C75BA0}" destId="{FBD4C3C8-6CFD-4B43-B071-0F4FB05CAAE5}" srcOrd="0" destOrd="0" presId="urn:microsoft.com/office/officeart/2005/8/layout/target3"/>
    <dgm:cxn modelId="{E396C7AB-940A-4306-9070-5AAAA1B82594}" type="presParOf" srcId="{F02BF712-52F6-4115-9DD5-69A049811B5B}" destId="{965E06C1-3E41-4AA5-88DA-F7983C60D01B}" srcOrd="0" destOrd="0" presId="urn:microsoft.com/office/officeart/2005/8/layout/target3"/>
    <dgm:cxn modelId="{BB06B722-492B-45B8-827A-8381E39DC0B3}" type="presParOf" srcId="{F02BF712-52F6-4115-9DD5-69A049811B5B}" destId="{B441DFB1-F3C3-4818-B1B6-2B36B1A0A5A5}" srcOrd="1" destOrd="0" presId="urn:microsoft.com/office/officeart/2005/8/layout/target3"/>
    <dgm:cxn modelId="{FCDD336A-AB81-43C2-9859-8412B2B4F2D9}" type="presParOf" srcId="{F02BF712-52F6-4115-9DD5-69A049811B5B}" destId="{FBD4C3C8-6CFD-4B43-B071-0F4FB05CAAE5}" srcOrd="2" destOrd="0" presId="urn:microsoft.com/office/officeart/2005/8/layout/target3"/>
    <dgm:cxn modelId="{EE151581-E881-4551-AFB0-9C8627F1D5A3}" type="presParOf" srcId="{F02BF712-52F6-4115-9DD5-69A049811B5B}" destId="{F2370B38-F8BC-4E70-883E-6935B95B999B}" srcOrd="3" destOrd="0" presId="urn:microsoft.com/office/officeart/2005/8/layout/target3"/>
    <dgm:cxn modelId="{89808DCD-4006-46FF-AE65-FDEBF82B14C4}" type="presParOf" srcId="{F02BF712-52F6-4115-9DD5-69A049811B5B}" destId="{3C615EE6-F1A9-4352-AC7C-0B939C471C05}" srcOrd="4" destOrd="0" presId="urn:microsoft.com/office/officeart/2005/8/layout/target3"/>
    <dgm:cxn modelId="{109C63BE-47EE-4C8F-AF76-38A7C7FCC143}" type="presParOf" srcId="{F02BF712-52F6-4115-9DD5-69A049811B5B}" destId="{A41D2B3E-E7FE-435C-B31B-9E34D1479F82}" srcOrd="5" destOrd="0" presId="urn:microsoft.com/office/officeart/2005/8/layout/target3"/>
    <dgm:cxn modelId="{B820E7BE-7FE3-4088-98B6-726931E75591}" type="presParOf" srcId="{F02BF712-52F6-4115-9DD5-69A049811B5B}" destId="{F623415E-4167-4B0C-AD44-8BCDD172827B}" srcOrd="6" destOrd="0" presId="urn:microsoft.com/office/officeart/2005/8/layout/target3"/>
    <dgm:cxn modelId="{7ADB305D-989B-4D96-BD60-C4D7A4E28305}" type="presParOf" srcId="{F02BF712-52F6-4115-9DD5-69A049811B5B}" destId="{6ED8D5D4-7124-42ED-AAF3-02C5261DE508}" srcOrd="7"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601AA26-6509-4E91-863F-58603B918F87}" type="doc">
      <dgm:prSet loTypeId="urn:microsoft.com/office/officeart/2005/8/layout/list1" loCatId="list" qsTypeId="urn:microsoft.com/office/officeart/2005/8/quickstyle/3d3" qsCatId="3D" csTypeId="urn:microsoft.com/office/officeart/2005/8/colors/colorful2" csCatId="colorful" phldr="1"/>
      <dgm:spPr/>
      <dgm:t>
        <a:bodyPr/>
        <a:lstStyle/>
        <a:p>
          <a:endParaRPr lang="ru-RU"/>
        </a:p>
      </dgm:t>
    </dgm:pt>
    <dgm:pt modelId="{371F37E3-8A8F-4FAF-BD27-79A6BCBC904C}">
      <dgm:prSet phldrT="[Текст]" custT="1"/>
      <dgm:spPr>
        <a:xfrm>
          <a:off x="0" y="182564"/>
          <a:ext cx="9410907" cy="1350117"/>
        </a:xfrm>
        <a:solidFill>
          <a:sysClr val="window" lastClr="FFFFFF">
            <a:lumMod val="95000"/>
          </a:sysClr>
        </a:solidFill>
        <a:ln>
          <a:noFill/>
        </a:ln>
        <a:effectLst>
          <a:outerShdw blurRad="65500" dist="381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scene3d>
            <a:camera prst="orthographicFront"/>
            <a:lightRig rig="balanced" dir="t">
              <a:rot lat="0" lon="0" rev="2100000"/>
            </a:lightRig>
          </a:scene3d>
          <a:sp3d extrusionH="57150" prstMaterial="metal">
            <a:bevelT w="38100" h="25400"/>
            <a:contourClr>
              <a:schemeClr val="bg2"/>
            </a:contourClr>
          </a:sp3d>
        </a:bodyPr>
        <a:lstStyle/>
        <a:p>
          <a:pPr algn="ctr"/>
          <a:r>
            <a:rPr lang="ru-RU" sz="2000" b="0" i="1" cap="none" spc="0" dirty="0" smtClean="0">
              <a:ln w="50800">
                <a:solidFill>
                  <a:schemeClr val="bg2">
                    <a:lumMod val="50000"/>
                  </a:schemeClr>
                </a:solidFill>
              </a:ln>
              <a:solidFill>
                <a:schemeClr val="bg1">
                  <a:shade val="50000"/>
                </a:schemeClr>
              </a:solidFill>
              <a:effectLst/>
              <a:latin typeface="Verdana"/>
              <a:ea typeface="+mn-ea"/>
              <a:cs typeface="+mn-cs"/>
            </a:rPr>
            <a:t>Основные направления бюджетной и налоговой политики  на 2022 год и плановый период 2023-2024 годов в области расходов районного бюджета являются:</a:t>
          </a:r>
          <a:endParaRPr lang="ru-RU" sz="2000" b="0" i="1" cap="none" spc="0" dirty="0">
            <a:ln w="50800">
              <a:solidFill>
                <a:schemeClr val="bg2">
                  <a:lumMod val="50000"/>
                </a:schemeClr>
              </a:solidFill>
            </a:ln>
            <a:solidFill>
              <a:schemeClr val="bg1">
                <a:shade val="50000"/>
              </a:schemeClr>
            </a:solidFill>
            <a:effectLst/>
            <a:latin typeface="Verdana"/>
            <a:ea typeface="+mn-ea"/>
            <a:cs typeface="+mn-cs"/>
          </a:endParaRPr>
        </a:p>
      </dgm:t>
    </dgm:pt>
    <dgm:pt modelId="{89317408-53DC-4AC7-948C-3F7A3E717828}" type="sibTrans" cxnId="{06E59F4F-1229-4146-AFCB-B7E0329C2C2C}">
      <dgm:prSet/>
      <dgm:spPr/>
      <dgm:t>
        <a:bodyPr/>
        <a:lstStyle/>
        <a:p>
          <a:endParaRPr lang="ru-RU"/>
        </a:p>
      </dgm:t>
    </dgm:pt>
    <dgm:pt modelId="{AF0279B4-4F6A-4B69-9275-95E146F90B72}" type="parTrans" cxnId="{06E59F4F-1229-4146-AFCB-B7E0329C2C2C}">
      <dgm:prSet/>
      <dgm:spPr/>
      <dgm:t>
        <a:bodyPr/>
        <a:lstStyle/>
        <a:p>
          <a:endParaRPr lang="ru-RU"/>
        </a:p>
      </dgm:t>
    </dgm:pt>
    <dgm:pt modelId="{85BFADA1-F06E-47E3-9566-5648ECC21681}">
      <dgm:prSet phldrT="[Текст]" custT="1"/>
      <dgm:spPr>
        <a:xfrm>
          <a:off x="0" y="531310"/>
          <a:ext cx="9361704" cy="5937750"/>
        </a:xfrm>
        <a:solidFill>
          <a:sysClr val="window" lastClr="FFFFFF">
            <a:hueOff val="0"/>
            <a:satOff val="0"/>
            <a:lumOff val="0"/>
            <a:alpha val="70000"/>
          </a:sys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pPr algn="l"/>
          <a:r>
            <a:rPr lang="ru-RU" sz="1050" dirty="0" smtClean="0"/>
            <a:t>1. </a:t>
          </a:r>
          <a:r>
            <a:rPr lang="ru-RU" sz="900" dirty="0" smtClean="0"/>
            <a:t>Обеспечение подотчетности (подконтрольности) расходов районного бюджета, в том числе:</a:t>
          </a:r>
          <a:br>
            <a:rPr lang="ru-RU" sz="900" dirty="0" smtClean="0"/>
          </a:br>
          <a:r>
            <a:rPr lang="ru-RU" sz="900" dirty="0" smtClean="0"/>
            <a:t>          -совершенствование муниципального управления, в том числе за счет расширения спектра задач, для решения которых применяются принципы проектного управления;</a:t>
          </a:r>
          <a:br>
            <a:rPr lang="ru-RU" sz="900" dirty="0" smtClean="0"/>
          </a:br>
          <a:r>
            <a:rPr lang="ru-RU" sz="900" dirty="0" smtClean="0"/>
            <a:t>          -выполнение планов мероприятий "дорожных карт" по реализации национальных проектов;</a:t>
          </a:r>
          <a:br>
            <a:rPr lang="ru-RU" sz="900" dirty="0" smtClean="0"/>
          </a:br>
          <a:r>
            <a:rPr lang="ru-RU" sz="900" dirty="0" smtClean="0"/>
            <a:t>          -оптимизация расходов на содержание муниципальных учреждений районного бюджета за счет сохранения дифференцированного подхода к оплате труда по категориям работников, передачи несвойственных функций на аутсорсинг, привлечения средств от приносящей доход деятельности;</a:t>
          </a:r>
          <a:br>
            <a:rPr lang="ru-RU" sz="900" dirty="0" smtClean="0"/>
          </a:br>
          <a:r>
            <a:rPr lang="ru-RU" sz="900" dirty="0" smtClean="0"/>
            <a:t>         -совершенствование системы закупок товаров, работ, услуг для обеспечения муниципальных нужд, в том числе обеспечения их дальнейшей централизации;</a:t>
          </a:r>
          <a:br>
            <a:rPr lang="ru-RU" sz="900" dirty="0" smtClean="0"/>
          </a:br>
          <a:r>
            <a:rPr lang="ru-RU" sz="900" dirty="0" smtClean="0"/>
            <a:t>        -развитие механизмов взаимодействия органов местного самоуправления муниципального района и жителей Соболевского муниципального района за счет их участия в решении вопросов местного значения в рамках практики инициативного бюджетирования - проекта "Бюджет твоих возможностей";</a:t>
          </a:r>
          <a:br>
            <a:rPr lang="ru-RU" sz="900" dirty="0" smtClean="0"/>
          </a:br>
          <a:r>
            <a:rPr lang="ru-RU" sz="900" dirty="0" smtClean="0"/>
            <a:t>-безусловное выполнение указов Президента Российской Федерации, национальных проектов;</a:t>
          </a:r>
          <a:endParaRPr lang="ru-RU" sz="900" dirty="0">
            <a:solidFill>
              <a:sysClr val="windowText" lastClr="000000">
                <a:hueOff val="0"/>
                <a:satOff val="0"/>
                <a:lumOff val="0"/>
                <a:alphaOff val="0"/>
              </a:sysClr>
            </a:solidFill>
            <a:latin typeface="Verdana"/>
            <a:ea typeface="+mn-ea"/>
            <a:cs typeface="+mn-cs"/>
          </a:endParaRPr>
        </a:p>
      </dgm:t>
    </dgm:pt>
    <dgm:pt modelId="{04093291-0882-481C-8920-B6A1626020D7}" type="sibTrans" cxnId="{0521386D-D975-4AE3-84BC-A48ED20C6108}">
      <dgm:prSet/>
      <dgm:spPr/>
      <dgm:t>
        <a:bodyPr/>
        <a:lstStyle/>
        <a:p>
          <a:endParaRPr lang="ru-RU"/>
        </a:p>
      </dgm:t>
    </dgm:pt>
    <dgm:pt modelId="{3615A2E9-D575-4258-8667-139018F1AB46}" type="parTrans" cxnId="{0521386D-D975-4AE3-84BC-A48ED20C6108}">
      <dgm:prSet/>
      <dgm:spPr/>
      <dgm:t>
        <a:bodyPr/>
        <a:lstStyle/>
        <a:p>
          <a:endParaRPr lang="ru-RU"/>
        </a:p>
      </dgm:t>
    </dgm:pt>
    <dgm:pt modelId="{D05F566B-588A-47E0-9671-0F733EB951D0}">
      <dgm:prSet custT="1"/>
      <dgm:spPr/>
      <dgm:t>
        <a:bodyPr/>
        <a:lstStyle/>
        <a:p>
          <a:r>
            <a:rPr lang="ru-RU" sz="900" dirty="0" smtClean="0"/>
            <a:t>-принятие участия в государственных проектах и </a:t>
          </a:r>
          <a:r>
            <a:rPr lang="ru-RU" sz="900" dirty="0" err="1" smtClean="0"/>
            <a:t>грантовых</a:t>
          </a:r>
          <a:r>
            <a:rPr lang="ru-RU" sz="900" dirty="0" smtClean="0"/>
            <a:t> конкурсах (проектах) в целях получение дополнительных средств;</a:t>
          </a:r>
          <a:endParaRPr lang="ru-RU" sz="900" dirty="0"/>
        </a:p>
      </dgm:t>
    </dgm:pt>
    <dgm:pt modelId="{ADE9702C-6471-411A-A9E8-A2A39EED8329}" type="parTrans" cxnId="{758F8AFA-5AE5-4B9E-9347-8EECAF622FDA}">
      <dgm:prSet/>
      <dgm:spPr/>
      <dgm:t>
        <a:bodyPr/>
        <a:lstStyle/>
        <a:p>
          <a:endParaRPr lang="ru-RU"/>
        </a:p>
      </dgm:t>
    </dgm:pt>
    <dgm:pt modelId="{23ADF51B-020B-4BAD-A565-AFBDB7EBF82F}" type="sibTrans" cxnId="{758F8AFA-5AE5-4B9E-9347-8EECAF622FDA}">
      <dgm:prSet/>
      <dgm:spPr/>
      <dgm:t>
        <a:bodyPr/>
        <a:lstStyle/>
        <a:p>
          <a:endParaRPr lang="ru-RU"/>
        </a:p>
      </dgm:t>
    </dgm:pt>
    <dgm:pt modelId="{168E0E7D-A483-461C-AC02-817E10A3623A}">
      <dgm:prSet custT="1"/>
      <dgm:spPr/>
      <dgm:t>
        <a:bodyPr/>
        <a:lstStyle/>
        <a:p>
          <a:r>
            <a:rPr lang="ru-RU" sz="900" dirty="0" smtClean="0"/>
            <a:t>-выполнение принятых социальных обязательств перед населением района.</a:t>
          </a:r>
          <a:br>
            <a:rPr lang="ru-RU" sz="900" dirty="0" smtClean="0"/>
          </a:br>
          <a:r>
            <a:rPr lang="ru-RU" sz="900" dirty="0" smtClean="0"/>
            <a:t>        2. Сохранение практики формирования "программного" бюджета.</a:t>
          </a:r>
          <a:br>
            <a:rPr lang="ru-RU" sz="900" dirty="0" smtClean="0"/>
          </a:br>
          <a:r>
            <a:rPr lang="ru-RU" sz="900" dirty="0" smtClean="0"/>
            <a:t>        Одним из ключевых направлений повышения эффективности расходов районного бюджета в предстоящем периоде останется сохранение программно-целевого бюджетного планирования на основе муниципальных программ. Муниципальные программы Соболевского муниципального района являются наиболее значимым инструментом бюджетирования, ориентированного на результат, с помощью которого увязываются стратегическое и бюджетное планирование. Муниципальные программы должны стать надежным фундаментом для разработки Стратегии социально-экономического развития Соболевского муниципального района.</a:t>
          </a:r>
          <a:br>
            <a:rPr lang="ru-RU" sz="900" dirty="0" smtClean="0"/>
          </a:br>
          <a:r>
            <a:rPr lang="ru-RU" sz="900" dirty="0" smtClean="0"/>
            <a:t>        3. Необходимость продолжения работы по повышению эффективности и качества оказания (выполнения) муниципальными учреждениями района муниципальных услуг (работ) путем:</a:t>
          </a:r>
          <a:endParaRPr lang="ru-RU" sz="900" dirty="0"/>
        </a:p>
      </dgm:t>
    </dgm:pt>
    <dgm:pt modelId="{D9098384-E916-4DC1-B233-C2C5D7EE80D0}" type="parTrans" cxnId="{23E0F5FF-3F5C-4BCA-9072-91D7A9D57274}">
      <dgm:prSet/>
      <dgm:spPr/>
      <dgm:t>
        <a:bodyPr/>
        <a:lstStyle/>
        <a:p>
          <a:endParaRPr lang="ru-RU"/>
        </a:p>
      </dgm:t>
    </dgm:pt>
    <dgm:pt modelId="{8502AF86-C2B6-4EE9-BCE1-D6466ED09278}" type="sibTrans" cxnId="{23E0F5FF-3F5C-4BCA-9072-91D7A9D57274}">
      <dgm:prSet/>
      <dgm:spPr/>
      <dgm:t>
        <a:bodyPr/>
        <a:lstStyle/>
        <a:p>
          <a:endParaRPr lang="ru-RU"/>
        </a:p>
      </dgm:t>
    </dgm:pt>
    <dgm:pt modelId="{A0F72811-DEEB-4EFE-B790-5E9BDF2EF7A3}">
      <dgm:prSet custT="1"/>
      <dgm:spPr/>
      <dgm:t>
        <a:bodyPr/>
        <a:lstStyle/>
        <a:p>
          <a:r>
            <a:rPr lang="ru-RU" sz="900" dirty="0" smtClean="0"/>
            <a:t>-пересмотра функционирования муниципальных учреждений в новых экономических условиях;</a:t>
          </a:r>
          <a:endParaRPr lang="ru-RU" sz="900" dirty="0"/>
        </a:p>
      </dgm:t>
    </dgm:pt>
    <dgm:pt modelId="{4C1ABBEA-3F5E-47BE-9AF7-6FF0BA03F37E}" type="parTrans" cxnId="{6121DD64-3EE8-4E40-9D00-93B2335B58E1}">
      <dgm:prSet/>
      <dgm:spPr/>
      <dgm:t>
        <a:bodyPr/>
        <a:lstStyle/>
        <a:p>
          <a:endParaRPr lang="ru-RU"/>
        </a:p>
      </dgm:t>
    </dgm:pt>
    <dgm:pt modelId="{C13DC0BA-8138-464F-AA95-691D0D33D1A3}" type="sibTrans" cxnId="{6121DD64-3EE8-4E40-9D00-93B2335B58E1}">
      <dgm:prSet/>
      <dgm:spPr/>
      <dgm:t>
        <a:bodyPr/>
        <a:lstStyle/>
        <a:p>
          <a:endParaRPr lang="ru-RU"/>
        </a:p>
      </dgm:t>
    </dgm:pt>
    <dgm:pt modelId="{E697E3BD-34B9-4942-9C8F-27C50C9DCE6E}">
      <dgm:prSet custT="1"/>
      <dgm:spPr/>
      <dgm:t>
        <a:bodyPr/>
        <a:lstStyle/>
        <a:p>
          <a:r>
            <a:rPr lang="ru-RU" sz="900" dirty="0" smtClean="0"/>
            <a:t>-проведения анализа оказываемых услуг (выполняемых работ) с учетом их востребованности и внедрения новых форм их оказания (выполнения);</a:t>
          </a:r>
          <a:endParaRPr lang="ru-RU" sz="900" dirty="0"/>
        </a:p>
      </dgm:t>
    </dgm:pt>
    <dgm:pt modelId="{2DC9AFDE-4E05-4904-A064-A77A1E314DFD}" type="parTrans" cxnId="{4E52D4D4-6F41-4A1D-AA02-8AB4F1614461}">
      <dgm:prSet/>
      <dgm:spPr/>
      <dgm:t>
        <a:bodyPr/>
        <a:lstStyle/>
        <a:p>
          <a:endParaRPr lang="ru-RU"/>
        </a:p>
      </dgm:t>
    </dgm:pt>
    <dgm:pt modelId="{A7AC97B9-53D1-4A1C-9D43-55320F5B8128}" type="sibTrans" cxnId="{4E52D4D4-6F41-4A1D-AA02-8AB4F1614461}">
      <dgm:prSet/>
      <dgm:spPr/>
      <dgm:t>
        <a:bodyPr/>
        <a:lstStyle/>
        <a:p>
          <a:endParaRPr lang="ru-RU"/>
        </a:p>
      </dgm:t>
    </dgm:pt>
    <dgm:pt modelId="{A4A6468E-2398-43DD-85F4-2A352CDF5A7E}">
      <dgm:prSet custT="1"/>
      <dgm:spPr/>
      <dgm:t>
        <a:bodyPr/>
        <a:lstStyle/>
        <a:p>
          <a:r>
            <a:rPr lang="ru-RU" sz="900" dirty="0" smtClean="0"/>
            <a:t>-проведения оценки обоснованности затрат по оказываемым услугам (выполняемым работам); </a:t>
          </a:r>
          <a:endParaRPr lang="ru-RU" sz="900" dirty="0"/>
        </a:p>
      </dgm:t>
    </dgm:pt>
    <dgm:pt modelId="{94C9409A-D411-48BB-ADC6-82D0E5931A02}" type="parTrans" cxnId="{748E9176-F3C5-4C31-BA5F-315DD480183C}">
      <dgm:prSet/>
      <dgm:spPr/>
      <dgm:t>
        <a:bodyPr/>
        <a:lstStyle/>
        <a:p>
          <a:endParaRPr lang="ru-RU"/>
        </a:p>
      </dgm:t>
    </dgm:pt>
    <dgm:pt modelId="{2CFB2CEF-CA5D-4082-9B6F-1F458590E7FC}" type="sibTrans" cxnId="{748E9176-F3C5-4C31-BA5F-315DD480183C}">
      <dgm:prSet/>
      <dgm:spPr/>
      <dgm:t>
        <a:bodyPr/>
        <a:lstStyle/>
        <a:p>
          <a:endParaRPr lang="ru-RU"/>
        </a:p>
      </dgm:t>
    </dgm:pt>
    <dgm:pt modelId="{71E3ACC7-FD1C-4171-BEB9-12A34D104CE0}">
      <dgm:prSet custT="1"/>
      <dgm:spPr/>
      <dgm:t>
        <a:bodyPr/>
        <a:lstStyle/>
        <a:p>
          <a:r>
            <a:rPr lang="ru-RU" sz="900" dirty="0" smtClean="0"/>
            <a:t>-повышения обоснованности планирования и распределения средств районного бюджета на оказание (выполнение) муниципальных услуг (работ);</a:t>
          </a:r>
          <a:endParaRPr lang="ru-RU" sz="900" dirty="0"/>
        </a:p>
      </dgm:t>
    </dgm:pt>
    <dgm:pt modelId="{BEEC3936-C2AD-4521-A63F-A756FFC58C43}" type="parTrans" cxnId="{DBC2EE8D-61A6-40D5-863A-E9AE3FA35E34}">
      <dgm:prSet/>
      <dgm:spPr/>
      <dgm:t>
        <a:bodyPr/>
        <a:lstStyle/>
        <a:p>
          <a:endParaRPr lang="ru-RU"/>
        </a:p>
      </dgm:t>
    </dgm:pt>
    <dgm:pt modelId="{35F1E946-BE58-4B63-810F-C355F7A7AD15}" type="sibTrans" cxnId="{DBC2EE8D-61A6-40D5-863A-E9AE3FA35E34}">
      <dgm:prSet/>
      <dgm:spPr/>
      <dgm:t>
        <a:bodyPr/>
        <a:lstStyle/>
        <a:p>
          <a:endParaRPr lang="ru-RU"/>
        </a:p>
      </dgm:t>
    </dgm:pt>
    <dgm:pt modelId="{D571AED9-4E84-433A-9304-E6097C7EF7DE}">
      <dgm:prSet custT="1"/>
      <dgm:spPr/>
      <dgm:t>
        <a:bodyPr/>
        <a:lstStyle/>
        <a:p>
          <a:r>
            <a:rPr lang="ru-RU" sz="900" dirty="0" smtClean="0"/>
            <a:t>-повышения рациональности и экономности использования бюджетных средств муниципальными учреждениями района, в том числе за счет развития приносящей доход деятельности;</a:t>
          </a:r>
          <a:endParaRPr lang="ru-RU" sz="900" dirty="0"/>
        </a:p>
      </dgm:t>
    </dgm:pt>
    <dgm:pt modelId="{133F7F18-4652-4295-A663-D7783120B4BB}" type="parTrans" cxnId="{A63C6455-CE44-4E86-9E48-8FDA92FCBA3E}">
      <dgm:prSet/>
      <dgm:spPr/>
      <dgm:t>
        <a:bodyPr/>
        <a:lstStyle/>
        <a:p>
          <a:endParaRPr lang="ru-RU"/>
        </a:p>
      </dgm:t>
    </dgm:pt>
    <dgm:pt modelId="{E25C8F8C-C315-4E46-ACE3-F545B665C46B}" type="sibTrans" cxnId="{A63C6455-CE44-4E86-9E48-8FDA92FCBA3E}">
      <dgm:prSet/>
      <dgm:spPr/>
      <dgm:t>
        <a:bodyPr/>
        <a:lstStyle/>
        <a:p>
          <a:endParaRPr lang="ru-RU"/>
        </a:p>
      </dgm:t>
    </dgm:pt>
    <dgm:pt modelId="{FDA865E0-489F-4F51-9B79-719A9400002C}">
      <dgm:prSet custT="1"/>
      <dgm:spPr/>
      <dgm:t>
        <a:bodyPr/>
        <a:lstStyle/>
        <a:p>
          <a:r>
            <a:rPr lang="ru-RU" sz="900" dirty="0" smtClean="0"/>
            <a:t>-проведения оценки соответствия качества фактически оказанных муниципальных услуг утвержденным требованиям к качеству, с изучением мнения населения о качестве оказываемых муниципальных услуг.</a:t>
          </a:r>
          <a:endParaRPr lang="ru-RU" sz="900" dirty="0"/>
        </a:p>
      </dgm:t>
    </dgm:pt>
    <dgm:pt modelId="{19064F70-B99D-492A-A6E3-3089F949F72B}" type="parTrans" cxnId="{A3586F07-46C9-4F5A-A195-CEA3D87918B5}">
      <dgm:prSet/>
      <dgm:spPr/>
      <dgm:t>
        <a:bodyPr/>
        <a:lstStyle/>
        <a:p>
          <a:endParaRPr lang="ru-RU"/>
        </a:p>
      </dgm:t>
    </dgm:pt>
    <dgm:pt modelId="{241D57A4-490E-431E-B8A3-2986E29DBD46}" type="sibTrans" cxnId="{A3586F07-46C9-4F5A-A195-CEA3D87918B5}">
      <dgm:prSet/>
      <dgm:spPr/>
      <dgm:t>
        <a:bodyPr/>
        <a:lstStyle/>
        <a:p>
          <a:endParaRPr lang="ru-RU"/>
        </a:p>
      </dgm:t>
    </dgm:pt>
    <dgm:pt modelId="{381BBF43-57B5-4621-8070-4BBC84BB888A}">
      <dgm:prSet custT="1"/>
      <dgm:spPr/>
      <dgm:t>
        <a:bodyPr/>
        <a:lstStyle/>
        <a:p>
          <a:r>
            <a:rPr lang="ru-RU" sz="900" dirty="0" smtClean="0"/>
            <a:t>-эффективного использования бюджетных средств путем обеспечения надлежащего функционирования механизма муниципальных закупок в соответствии с Федеральным законом от 05.04.2013 №44-ФЗ «О контрактной системе в сфере закупок товаров, работ, услуг для обеспечения государственных и муниципальных нужд», обеспечения контроля обоснованности закупок, начальных (максимальных) цен контрактов, а также проведения централизованных закупок.</a:t>
          </a:r>
          <a:endParaRPr lang="ru-RU" sz="900" dirty="0"/>
        </a:p>
      </dgm:t>
    </dgm:pt>
    <dgm:pt modelId="{A6FDD935-0786-4B8F-8459-F216763D7148}" type="parTrans" cxnId="{A1C188EE-597D-4B4C-BF52-5991286EECB2}">
      <dgm:prSet/>
      <dgm:spPr/>
      <dgm:t>
        <a:bodyPr/>
        <a:lstStyle/>
        <a:p>
          <a:endParaRPr lang="ru-RU"/>
        </a:p>
      </dgm:t>
    </dgm:pt>
    <dgm:pt modelId="{0F532BE0-9F86-4B48-B645-364A416FB54E}" type="sibTrans" cxnId="{A1C188EE-597D-4B4C-BF52-5991286EECB2}">
      <dgm:prSet/>
      <dgm:spPr/>
      <dgm:t>
        <a:bodyPr/>
        <a:lstStyle/>
        <a:p>
          <a:endParaRPr lang="ru-RU"/>
        </a:p>
      </dgm:t>
    </dgm:pt>
    <dgm:pt modelId="{AE0F572F-9383-44B4-AB86-CE672F81ECB1}">
      <dgm:prSet custT="1"/>
      <dgm:spPr/>
      <dgm:t>
        <a:bodyPr/>
        <a:lstStyle/>
        <a:p>
          <a:endParaRPr lang="ru-RU" sz="900" dirty="0"/>
        </a:p>
      </dgm:t>
    </dgm:pt>
    <dgm:pt modelId="{271CAC66-30C4-4CE8-865D-B2E96D6C384D}" type="parTrans" cxnId="{54922659-CAA6-4409-8074-77A39729F297}">
      <dgm:prSet/>
      <dgm:spPr/>
    </dgm:pt>
    <dgm:pt modelId="{2FB08BD3-D1C3-40BE-B45B-DB17559805CE}" type="sibTrans" cxnId="{54922659-CAA6-4409-8074-77A39729F297}">
      <dgm:prSet/>
      <dgm:spPr/>
    </dgm:pt>
    <dgm:pt modelId="{D1C82434-863B-497E-B59D-7DBEE1F6036A}" type="pres">
      <dgm:prSet presAssocID="{5601AA26-6509-4E91-863F-58603B918F87}" presName="linear" presStyleCnt="0">
        <dgm:presLayoutVars>
          <dgm:dir/>
          <dgm:animLvl val="lvl"/>
          <dgm:resizeHandles val="exact"/>
        </dgm:presLayoutVars>
      </dgm:prSet>
      <dgm:spPr/>
      <dgm:t>
        <a:bodyPr/>
        <a:lstStyle/>
        <a:p>
          <a:endParaRPr lang="ru-RU"/>
        </a:p>
      </dgm:t>
    </dgm:pt>
    <dgm:pt modelId="{AE3142EF-78C2-4E50-A587-29BD0CA521A9}" type="pres">
      <dgm:prSet presAssocID="{371F37E3-8A8F-4FAF-BD27-79A6BCBC904C}" presName="parentLin" presStyleCnt="0"/>
      <dgm:spPr/>
    </dgm:pt>
    <dgm:pt modelId="{EA7ACC73-44C0-411B-8021-B92004840712}" type="pres">
      <dgm:prSet presAssocID="{371F37E3-8A8F-4FAF-BD27-79A6BCBC904C}" presName="parentLeftMargin" presStyleLbl="node1" presStyleIdx="0" presStyleCnt="1"/>
      <dgm:spPr>
        <a:prstGeom prst="roundRect">
          <a:avLst/>
        </a:prstGeom>
      </dgm:spPr>
      <dgm:t>
        <a:bodyPr/>
        <a:lstStyle/>
        <a:p>
          <a:endParaRPr lang="ru-RU"/>
        </a:p>
      </dgm:t>
    </dgm:pt>
    <dgm:pt modelId="{517AF176-0D7D-4EF5-9768-67760150CA62}" type="pres">
      <dgm:prSet presAssocID="{371F37E3-8A8F-4FAF-BD27-79A6BCBC904C}" presName="parentText" presStyleLbl="node1" presStyleIdx="0" presStyleCnt="1" custScaleX="714460" custScaleY="54545" custLinFactNeighborX="-18439" custLinFactNeighborY="-24805">
        <dgm:presLayoutVars>
          <dgm:chMax val="0"/>
          <dgm:bulletEnabled val="1"/>
        </dgm:presLayoutVars>
      </dgm:prSet>
      <dgm:spPr/>
      <dgm:t>
        <a:bodyPr/>
        <a:lstStyle/>
        <a:p>
          <a:endParaRPr lang="ru-RU"/>
        </a:p>
      </dgm:t>
    </dgm:pt>
    <dgm:pt modelId="{9A2BEDF8-9B7E-4ECC-89B3-9292D981BB32}" type="pres">
      <dgm:prSet presAssocID="{371F37E3-8A8F-4FAF-BD27-79A6BCBC904C}" presName="negativeSpace" presStyleCnt="0"/>
      <dgm:spPr/>
    </dgm:pt>
    <dgm:pt modelId="{39982921-26F0-48FA-BD22-631CB2AACF41}" type="pres">
      <dgm:prSet presAssocID="{371F37E3-8A8F-4FAF-BD27-79A6BCBC904C}" presName="childText" presStyleLbl="conFgAcc1" presStyleIdx="0" presStyleCnt="1" custScaleX="100000" custScaleY="89533" custLinFactNeighborX="806" custLinFactNeighborY="16237">
        <dgm:presLayoutVars>
          <dgm:bulletEnabled val="1"/>
        </dgm:presLayoutVars>
      </dgm:prSet>
      <dgm:spPr>
        <a:prstGeom prst="rect">
          <a:avLst/>
        </a:prstGeom>
      </dgm:spPr>
      <dgm:t>
        <a:bodyPr/>
        <a:lstStyle/>
        <a:p>
          <a:endParaRPr lang="ru-RU"/>
        </a:p>
      </dgm:t>
    </dgm:pt>
  </dgm:ptLst>
  <dgm:cxnLst>
    <dgm:cxn modelId="{A63C6455-CE44-4E86-9E48-8FDA92FCBA3E}" srcId="{168E0E7D-A483-461C-AC02-817E10A3623A}" destId="{D571AED9-4E84-433A-9304-E6097C7EF7DE}" srcOrd="4" destOrd="0" parTransId="{133F7F18-4652-4295-A663-D7783120B4BB}" sibTransId="{E25C8F8C-C315-4E46-ACE3-F545B665C46B}"/>
    <dgm:cxn modelId="{0521386D-D975-4AE3-84BC-A48ED20C6108}" srcId="{371F37E3-8A8F-4FAF-BD27-79A6BCBC904C}" destId="{85BFADA1-F06E-47E3-9566-5648ECC21681}" srcOrd="0" destOrd="0" parTransId="{3615A2E9-D575-4258-8667-139018F1AB46}" sibTransId="{04093291-0882-481C-8920-B6A1626020D7}"/>
    <dgm:cxn modelId="{6121DD64-3EE8-4E40-9D00-93B2335B58E1}" srcId="{168E0E7D-A483-461C-AC02-817E10A3623A}" destId="{A0F72811-DEEB-4EFE-B790-5E9BDF2EF7A3}" srcOrd="0" destOrd="0" parTransId="{4C1ABBEA-3F5E-47BE-9AF7-6FF0BA03F37E}" sibTransId="{C13DC0BA-8138-464F-AA95-691D0D33D1A3}"/>
    <dgm:cxn modelId="{556ADE0F-9CF1-41A9-B0DD-0190E1AF287C}" type="presOf" srcId="{381BBF43-57B5-4621-8070-4BBC84BB888A}" destId="{39982921-26F0-48FA-BD22-631CB2AACF41}" srcOrd="0" destOrd="9" presId="urn:microsoft.com/office/officeart/2005/8/layout/list1"/>
    <dgm:cxn modelId="{4E52D4D4-6F41-4A1D-AA02-8AB4F1614461}" srcId="{168E0E7D-A483-461C-AC02-817E10A3623A}" destId="{E697E3BD-34B9-4942-9C8F-27C50C9DCE6E}" srcOrd="1" destOrd="0" parTransId="{2DC9AFDE-4E05-4904-A064-A77A1E314DFD}" sibTransId="{A7AC97B9-53D1-4A1C-9D43-55320F5B8128}"/>
    <dgm:cxn modelId="{4D91AC2C-266D-437C-B0B1-1639A61A6FC1}" type="presOf" srcId="{371F37E3-8A8F-4FAF-BD27-79A6BCBC904C}" destId="{EA7ACC73-44C0-411B-8021-B92004840712}" srcOrd="0" destOrd="0" presId="urn:microsoft.com/office/officeart/2005/8/layout/list1"/>
    <dgm:cxn modelId="{A1C188EE-597D-4B4C-BF52-5991286EECB2}" srcId="{168E0E7D-A483-461C-AC02-817E10A3623A}" destId="{381BBF43-57B5-4621-8070-4BBC84BB888A}" srcOrd="6" destOrd="0" parTransId="{A6FDD935-0786-4B8F-8459-F216763D7148}" sibTransId="{0F532BE0-9F86-4B48-B645-364A416FB54E}"/>
    <dgm:cxn modelId="{54922659-CAA6-4409-8074-77A39729F297}" srcId="{168E0E7D-A483-461C-AC02-817E10A3623A}" destId="{AE0F572F-9383-44B4-AB86-CE672F81ECB1}" srcOrd="7" destOrd="0" parTransId="{271CAC66-30C4-4CE8-865D-B2E96D6C384D}" sibTransId="{2FB08BD3-D1C3-40BE-B45B-DB17559805CE}"/>
    <dgm:cxn modelId="{5E03FAE0-227C-49B4-95D5-9BB9DDABCBE6}" type="presOf" srcId="{71E3ACC7-FD1C-4171-BEB9-12A34D104CE0}" destId="{39982921-26F0-48FA-BD22-631CB2AACF41}" srcOrd="0" destOrd="6" presId="urn:microsoft.com/office/officeart/2005/8/layout/list1"/>
    <dgm:cxn modelId="{01FD4B18-5896-4685-90C7-21F072555981}" type="presOf" srcId="{FDA865E0-489F-4F51-9B79-719A9400002C}" destId="{39982921-26F0-48FA-BD22-631CB2AACF41}" srcOrd="0" destOrd="8" presId="urn:microsoft.com/office/officeart/2005/8/layout/list1"/>
    <dgm:cxn modelId="{DBC2EE8D-61A6-40D5-863A-E9AE3FA35E34}" srcId="{168E0E7D-A483-461C-AC02-817E10A3623A}" destId="{71E3ACC7-FD1C-4171-BEB9-12A34D104CE0}" srcOrd="3" destOrd="0" parTransId="{BEEC3936-C2AD-4521-A63F-A756FFC58C43}" sibTransId="{35F1E946-BE58-4B63-810F-C355F7A7AD15}"/>
    <dgm:cxn modelId="{586840B5-F1EB-4904-8650-A7EF6A171F21}" type="presOf" srcId="{D571AED9-4E84-433A-9304-E6097C7EF7DE}" destId="{39982921-26F0-48FA-BD22-631CB2AACF41}" srcOrd="0" destOrd="7" presId="urn:microsoft.com/office/officeart/2005/8/layout/list1"/>
    <dgm:cxn modelId="{CD2A9473-F6F0-45DC-A333-9CDADCA60E16}" type="presOf" srcId="{A4A6468E-2398-43DD-85F4-2A352CDF5A7E}" destId="{39982921-26F0-48FA-BD22-631CB2AACF41}" srcOrd="0" destOrd="5" presId="urn:microsoft.com/office/officeart/2005/8/layout/list1"/>
    <dgm:cxn modelId="{57266F91-C965-4959-9CBB-9EF90C93F8E1}" type="presOf" srcId="{5601AA26-6509-4E91-863F-58603B918F87}" destId="{D1C82434-863B-497E-B59D-7DBEE1F6036A}" srcOrd="0" destOrd="0" presId="urn:microsoft.com/office/officeart/2005/8/layout/list1"/>
    <dgm:cxn modelId="{748E9176-F3C5-4C31-BA5F-315DD480183C}" srcId="{168E0E7D-A483-461C-AC02-817E10A3623A}" destId="{A4A6468E-2398-43DD-85F4-2A352CDF5A7E}" srcOrd="2" destOrd="0" parTransId="{94C9409A-D411-48BB-ADC6-82D0E5931A02}" sibTransId="{2CFB2CEF-CA5D-4082-9B6F-1F458590E7FC}"/>
    <dgm:cxn modelId="{06E59F4F-1229-4146-AFCB-B7E0329C2C2C}" srcId="{5601AA26-6509-4E91-863F-58603B918F87}" destId="{371F37E3-8A8F-4FAF-BD27-79A6BCBC904C}" srcOrd="0" destOrd="0" parTransId="{AF0279B4-4F6A-4B69-9275-95E146F90B72}" sibTransId="{89317408-53DC-4AC7-948C-3F7A3E717828}"/>
    <dgm:cxn modelId="{F0A4F2E5-0FD7-4592-B515-5833702E4700}" type="presOf" srcId="{85BFADA1-F06E-47E3-9566-5648ECC21681}" destId="{39982921-26F0-48FA-BD22-631CB2AACF41}" srcOrd="0" destOrd="0" presId="urn:microsoft.com/office/officeart/2005/8/layout/list1"/>
    <dgm:cxn modelId="{232C03E1-3A49-4EB0-9B6E-D04DBDC4945B}" type="presOf" srcId="{168E0E7D-A483-461C-AC02-817E10A3623A}" destId="{39982921-26F0-48FA-BD22-631CB2AACF41}" srcOrd="0" destOrd="2" presId="urn:microsoft.com/office/officeart/2005/8/layout/list1"/>
    <dgm:cxn modelId="{66C29213-F52F-491B-8736-A030030EF509}" type="presOf" srcId="{AE0F572F-9383-44B4-AB86-CE672F81ECB1}" destId="{39982921-26F0-48FA-BD22-631CB2AACF41}" srcOrd="0" destOrd="10" presId="urn:microsoft.com/office/officeart/2005/8/layout/list1"/>
    <dgm:cxn modelId="{60880384-EF03-4224-9D61-45791027A9EC}" type="presOf" srcId="{D05F566B-588A-47E0-9671-0F733EB951D0}" destId="{39982921-26F0-48FA-BD22-631CB2AACF41}" srcOrd="0" destOrd="1" presId="urn:microsoft.com/office/officeart/2005/8/layout/list1"/>
    <dgm:cxn modelId="{2C6162BF-1EC7-401C-97D4-09253354D49B}" type="presOf" srcId="{371F37E3-8A8F-4FAF-BD27-79A6BCBC904C}" destId="{517AF176-0D7D-4EF5-9768-67760150CA62}" srcOrd="1" destOrd="0" presId="urn:microsoft.com/office/officeart/2005/8/layout/list1"/>
    <dgm:cxn modelId="{2AEF8D52-35F7-41B1-B58B-3A9B0DA8C587}" type="presOf" srcId="{E697E3BD-34B9-4942-9C8F-27C50C9DCE6E}" destId="{39982921-26F0-48FA-BD22-631CB2AACF41}" srcOrd="0" destOrd="4" presId="urn:microsoft.com/office/officeart/2005/8/layout/list1"/>
    <dgm:cxn modelId="{8F199D92-05DC-477A-B452-7E60CE4FDA7A}" type="presOf" srcId="{A0F72811-DEEB-4EFE-B790-5E9BDF2EF7A3}" destId="{39982921-26F0-48FA-BD22-631CB2AACF41}" srcOrd="0" destOrd="3" presId="urn:microsoft.com/office/officeart/2005/8/layout/list1"/>
    <dgm:cxn modelId="{A3586F07-46C9-4F5A-A195-CEA3D87918B5}" srcId="{168E0E7D-A483-461C-AC02-817E10A3623A}" destId="{FDA865E0-489F-4F51-9B79-719A9400002C}" srcOrd="5" destOrd="0" parTransId="{19064F70-B99D-492A-A6E3-3089F949F72B}" sibTransId="{241D57A4-490E-431E-B8A3-2986E29DBD46}"/>
    <dgm:cxn modelId="{23E0F5FF-3F5C-4BCA-9072-91D7A9D57274}" srcId="{371F37E3-8A8F-4FAF-BD27-79A6BCBC904C}" destId="{168E0E7D-A483-461C-AC02-817E10A3623A}" srcOrd="2" destOrd="0" parTransId="{D9098384-E916-4DC1-B233-C2C5D7EE80D0}" sibTransId="{8502AF86-C2B6-4EE9-BCE1-D6466ED09278}"/>
    <dgm:cxn modelId="{758F8AFA-5AE5-4B9E-9347-8EECAF622FDA}" srcId="{371F37E3-8A8F-4FAF-BD27-79A6BCBC904C}" destId="{D05F566B-588A-47E0-9671-0F733EB951D0}" srcOrd="1" destOrd="0" parTransId="{ADE9702C-6471-411A-A9E8-A2A39EED8329}" sibTransId="{23ADF51B-020B-4BAD-A565-AFBDB7EBF82F}"/>
    <dgm:cxn modelId="{AA95E199-459B-4B65-BA5E-1409E1DF0AB6}" type="presParOf" srcId="{D1C82434-863B-497E-B59D-7DBEE1F6036A}" destId="{AE3142EF-78C2-4E50-A587-29BD0CA521A9}" srcOrd="0" destOrd="0" presId="urn:microsoft.com/office/officeart/2005/8/layout/list1"/>
    <dgm:cxn modelId="{F4CAD1A0-C49F-47CC-83E8-9B6509F6DBD7}" type="presParOf" srcId="{AE3142EF-78C2-4E50-A587-29BD0CA521A9}" destId="{EA7ACC73-44C0-411B-8021-B92004840712}" srcOrd="0" destOrd="0" presId="urn:microsoft.com/office/officeart/2005/8/layout/list1"/>
    <dgm:cxn modelId="{68AB6CF4-5AE1-4F62-8C4E-DD1D0AE8721B}" type="presParOf" srcId="{AE3142EF-78C2-4E50-A587-29BD0CA521A9}" destId="{517AF176-0D7D-4EF5-9768-67760150CA62}" srcOrd="1" destOrd="0" presId="urn:microsoft.com/office/officeart/2005/8/layout/list1"/>
    <dgm:cxn modelId="{59A7F980-F6D3-4A9F-95F5-10D9FBF0A831}" type="presParOf" srcId="{D1C82434-863B-497E-B59D-7DBEE1F6036A}" destId="{9A2BEDF8-9B7E-4ECC-89B3-9292D981BB32}" srcOrd="1" destOrd="0" presId="urn:microsoft.com/office/officeart/2005/8/layout/list1"/>
    <dgm:cxn modelId="{71728479-5E06-4187-A866-E5472C1A710F}" type="presParOf" srcId="{D1C82434-863B-497E-B59D-7DBEE1F6036A}" destId="{39982921-26F0-48FA-BD22-631CB2AACF41}"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645550D-EB73-4247-99A5-77AEE65A1109}" type="doc">
      <dgm:prSet loTypeId="urn:microsoft.com/office/officeart/2005/8/layout/list1" loCatId="list" qsTypeId="urn:microsoft.com/office/officeart/2005/8/quickstyle/3d3" qsCatId="3D" csTypeId="urn:microsoft.com/office/officeart/2005/8/colors/colorful2" csCatId="colorful" phldr="1"/>
      <dgm:spPr/>
      <dgm:t>
        <a:bodyPr/>
        <a:lstStyle/>
        <a:p>
          <a:endParaRPr lang="ru-RU"/>
        </a:p>
      </dgm:t>
    </dgm:pt>
    <dgm:pt modelId="{AC671B87-4F0C-4D21-B4EC-3E7572D4816F}">
      <dgm:prSet phldrT="[Текст]" custT="1"/>
      <dgm:spPr>
        <a:solidFill>
          <a:schemeClr val="accent2">
            <a:hueOff val="0"/>
            <a:satOff val="0"/>
            <a:lumOff val="0"/>
            <a:alpha val="95000"/>
          </a:schemeClr>
        </a:solidFill>
      </dgm:spPr>
      <dgm:t>
        <a:bodyPr/>
        <a:lstStyle/>
        <a:p>
          <a:r>
            <a:rPr lang="ru-RU" sz="1200" b="1" i="1" dirty="0" smtClean="0">
              <a:latin typeface="Times New Roman" pitchFamily="18" charset="0"/>
              <a:cs typeface="Times New Roman" pitchFamily="18" charset="0"/>
            </a:rPr>
            <a:t>Предмет рассмотрения проекта решения Соболевского муниципального района Камчатского края о районном бюджете в первом чтении:</a:t>
          </a:r>
          <a:endParaRPr lang="ru-RU" sz="1200" b="1" i="1" dirty="0">
            <a:latin typeface="Times New Roman" pitchFamily="18" charset="0"/>
            <a:cs typeface="Times New Roman" pitchFamily="18" charset="0"/>
          </a:endParaRPr>
        </a:p>
      </dgm:t>
    </dgm:pt>
    <dgm:pt modelId="{20B8284B-971A-453F-B686-910B7C1AC333}" type="parTrans" cxnId="{280F315F-B4CE-49D3-8CCE-AE4761AB2746}">
      <dgm:prSet/>
      <dgm:spPr/>
      <dgm:t>
        <a:bodyPr/>
        <a:lstStyle/>
        <a:p>
          <a:endParaRPr lang="ru-RU"/>
        </a:p>
      </dgm:t>
    </dgm:pt>
    <dgm:pt modelId="{76B4A5EB-4251-44F1-9DC9-FEFCB2875947}" type="sibTrans" cxnId="{280F315F-B4CE-49D3-8CCE-AE4761AB2746}">
      <dgm:prSet/>
      <dgm:spPr/>
      <dgm:t>
        <a:bodyPr/>
        <a:lstStyle/>
        <a:p>
          <a:endParaRPr lang="ru-RU"/>
        </a:p>
      </dgm:t>
    </dgm:pt>
    <dgm:pt modelId="{8A67FCD2-77BE-4819-AF68-3D14D42D07DE}">
      <dgm:prSet phldrT="[Текст]" custT="1"/>
      <dgm:spPr>
        <a:solidFill>
          <a:schemeClr val="accent2">
            <a:hueOff val="2340759"/>
            <a:satOff val="-2919"/>
            <a:lumOff val="686"/>
            <a:alpha val="95000"/>
          </a:schemeClr>
        </a:solidFill>
      </dgm:spPr>
      <dgm:t>
        <a:bodyPr/>
        <a:lstStyle/>
        <a:p>
          <a:r>
            <a:rPr lang="ru-RU" sz="1200" b="1" i="1" dirty="0" smtClean="0">
              <a:latin typeface="Times New Roman" pitchFamily="18" charset="0"/>
              <a:cs typeface="Times New Roman" pitchFamily="18" charset="0"/>
            </a:rPr>
            <a:t>Предмет рассмотрения проекта решения Соболевского муниципального района Камчатского края о районном бюджете во втором чтении</a:t>
          </a:r>
          <a:r>
            <a:rPr lang="ru-RU" sz="1200" i="1" dirty="0" smtClean="0">
              <a:latin typeface="Times New Roman" pitchFamily="18" charset="0"/>
              <a:cs typeface="Times New Roman" pitchFamily="18" charset="0"/>
            </a:rPr>
            <a:t> – текстовые статьи решения, а также приложения к нему, устанавливающие:</a:t>
          </a:r>
          <a:endParaRPr lang="ru-RU" sz="1200" i="1" dirty="0">
            <a:latin typeface="Times New Roman" pitchFamily="18" charset="0"/>
            <a:cs typeface="Times New Roman" pitchFamily="18" charset="0"/>
          </a:endParaRPr>
        </a:p>
      </dgm:t>
    </dgm:pt>
    <dgm:pt modelId="{9028F300-92E5-496D-9B13-10A62D8D7F4B}" type="parTrans" cxnId="{0CF5BC55-22D7-407D-A236-3FBFDFD4F82D}">
      <dgm:prSet/>
      <dgm:spPr/>
      <dgm:t>
        <a:bodyPr/>
        <a:lstStyle/>
        <a:p>
          <a:endParaRPr lang="ru-RU"/>
        </a:p>
      </dgm:t>
    </dgm:pt>
    <dgm:pt modelId="{3A1DD36B-4B8C-4EF9-969D-4E5A7040432A}" type="sibTrans" cxnId="{0CF5BC55-22D7-407D-A236-3FBFDFD4F82D}">
      <dgm:prSet/>
      <dgm:spPr/>
      <dgm:t>
        <a:bodyPr/>
        <a:lstStyle/>
        <a:p>
          <a:endParaRPr lang="ru-RU"/>
        </a:p>
      </dgm:t>
    </dgm:pt>
    <dgm:pt modelId="{20DF5EFF-9F9D-4379-9A87-CEA24FBDFE89}">
      <dgm:prSet phldrT="[Текст]" custT="1"/>
      <dgm:spPr>
        <a:solidFill>
          <a:schemeClr val="accent2">
            <a:hueOff val="4681519"/>
            <a:satOff val="-5839"/>
            <a:lumOff val="1373"/>
            <a:alpha val="95000"/>
          </a:schemeClr>
        </a:solidFill>
      </dgm:spPr>
      <dgm:t>
        <a:bodyPr/>
        <a:lstStyle/>
        <a:p>
          <a:r>
            <a:rPr lang="ru-RU" sz="1200" b="1" i="1" dirty="0" smtClean="0">
              <a:latin typeface="Times New Roman" pitchFamily="18" charset="0"/>
              <a:cs typeface="Times New Roman" pitchFamily="18" charset="0"/>
            </a:rPr>
            <a:t>Для рассмотрения в третьем чтении решение выносится на голосование в целом.</a:t>
          </a:r>
          <a:endParaRPr lang="ru-RU" sz="1200" b="1" i="1" dirty="0">
            <a:latin typeface="Times New Roman" pitchFamily="18" charset="0"/>
            <a:cs typeface="Times New Roman" pitchFamily="18" charset="0"/>
          </a:endParaRPr>
        </a:p>
      </dgm:t>
    </dgm:pt>
    <dgm:pt modelId="{8062B3AD-3A23-4C46-B8AD-0C851E7F8D01}" type="parTrans" cxnId="{387AB323-BCAF-4CE3-89AF-FA2933E56426}">
      <dgm:prSet/>
      <dgm:spPr/>
      <dgm:t>
        <a:bodyPr/>
        <a:lstStyle/>
        <a:p>
          <a:endParaRPr lang="ru-RU"/>
        </a:p>
      </dgm:t>
    </dgm:pt>
    <dgm:pt modelId="{CEA38DB3-231D-4A7F-B0E3-4462B1DC0303}" type="sibTrans" cxnId="{387AB323-BCAF-4CE3-89AF-FA2933E56426}">
      <dgm:prSet/>
      <dgm:spPr/>
      <dgm:t>
        <a:bodyPr/>
        <a:lstStyle/>
        <a:p>
          <a:endParaRPr lang="ru-RU"/>
        </a:p>
      </dgm:t>
    </dgm:pt>
    <dgm:pt modelId="{4A61FECF-7FB6-400A-959D-68F312C85950}">
      <dgm:prSet custT="1"/>
      <dgm:spPr>
        <a:solidFill>
          <a:schemeClr val="lt1">
            <a:hueOff val="0"/>
            <a:satOff val="0"/>
            <a:lumOff val="0"/>
            <a:alpha val="50000"/>
          </a:schemeClr>
        </a:solidFill>
      </dgm:spPr>
      <dgm:t>
        <a:bodyPr/>
        <a:lstStyle/>
        <a:p>
          <a:r>
            <a:rPr lang="ru-RU" sz="1000" dirty="0" smtClean="0">
              <a:latin typeface="Times New Roman" pitchFamily="18" charset="0"/>
              <a:cs typeface="Times New Roman" pitchFamily="18" charset="0"/>
            </a:rPr>
            <a:t> </a:t>
          </a:r>
          <a:r>
            <a:rPr lang="ru-RU" sz="1200" i="1" dirty="0" smtClean="0">
              <a:latin typeface="Times New Roman" pitchFamily="18" charset="0"/>
              <a:cs typeface="Times New Roman" pitchFamily="18" charset="0"/>
            </a:rPr>
            <a:t>общий объем доходов районного бюджета;</a:t>
          </a:r>
          <a:endParaRPr lang="ru-RU" sz="1200" i="1" dirty="0">
            <a:latin typeface="Times New Roman" pitchFamily="18" charset="0"/>
            <a:cs typeface="Times New Roman" pitchFamily="18" charset="0"/>
          </a:endParaRPr>
        </a:p>
      </dgm:t>
    </dgm:pt>
    <dgm:pt modelId="{4ECB3902-992F-41EC-A640-90D59058558D}" type="parTrans" cxnId="{4815F0BA-0370-4243-B9C4-B76C258164AF}">
      <dgm:prSet/>
      <dgm:spPr/>
      <dgm:t>
        <a:bodyPr/>
        <a:lstStyle/>
        <a:p>
          <a:endParaRPr lang="ru-RU"/>
        </a:p>
      </dgm:t>
    </dgm:pt>
    <dgm:pt modelId="{3F9EADCE-CF59-4B0C-9F38-D2931EEE42A2}" type="sibTrans" cxnId="{4815F0BA-0370-4243-B9C4-B76C258164AF}">
      <dgm:prSet/>
      <dgm:spPr/>
      <dgm:t>
        <a:bodyPr/>
        <a:lstStyle/>
        <a:p>
          <a:endParaRPr lang="ru-RU"/>
        </a:p>
      </dgm:t>
    </dgm:pt>
    <dgm:pt modelId="{60A05BD8-2274-405E-934F-87E94FE8EBE0}">
      <dgm:prSet custT="1"/>
      <dgm:spPr>
        <a:solidFill>
          <a:schemeClr val="lt1">
            <a:hueOff val="0"/>
            <a:satOff val="0"/>
            <a:lumOff val="0"/>
            <a:alpha val="50000"/>
          </a:schemeClr>
        </a:solidFill>
      </dgm:spPr>
      <dgm:t>
        <a:bodyPr/>
        <a:lstStyle/>
        <a:p>
          <a:r>
            <a:rPr lang="ru-RU" sz="1200" i="1" dirty="0" smtClean="0">
              <a:latin typeface="Times New Roman" pitchFamily="18" charset="0"/>
              <a:cs typeface="Times New Roman" pitchFamily="18" charset="0"/>
            </a:rPr>
            <a:t>приложение к решению Соболевского муниципального района Камчатского края о районном бюджете на очередной финансовый год и плановый период, устанавливающее нормативы распределения доходов;</a:t>
          </a:r>
          <a:endParaRPr lang="ru-RU" sz="1200" i="1" dirty="0">
            <a:latin typeface="Times New Roman" pitchFamily="18" charset="0"/>
            <a:cs typeface="Times New Roman" pitchFamily="18" charset="0"/>
          </a:endParaRPr>
        </a:p>
      </dgm:t>
    </dgm:pt>
    <dgm:pt modelId="{D6002952-B5DB-4298-885E-B8C6CE1F8C0C}" type="parTrans" cxnId="{7A32C5DF-F73B-4F3E-8121-1640EB17D725}">
      <dgm:prSet/>
      <dgm:spPr/>
      <dgm:t>
        <a:bodyPr/>
        <a:lstStyle/>
        <a:p>
          <a:endParaRPr lang="ru-RU"/>
        </a:p>
      </dgm:t>
    </dgm:pt>
    <dgm:pt modelId="{C85D4D2D-77B1-4F19-8402-E8D86F21896F}" type="sibTrans" cxnId="{7A32C5DF-F73B-4F3E-8121-1640EB17D725}">
      <dgm:prSet/>
      <dgm:spPr/>
      <dgm:t>
        <a:bodyPr/>
        <a:lstStyle/>
        <a:p>
          <a:endParaRPr lang="ru-RU"/>
        </a:p>
      </dgm:t>
    </dgm:pt>
    <dgm:pt modelId="{77A7C1E8-EDA2-4AD0-859C-7AE5CD3030AA}">
      <dgm:prSet custT="1"/>
      <dgm:spPr>
        <a:solidFill>
          <a:schemeClr val="lt1">
            <a:hueOff val="0"/>
            <a:satOff val="0"/>
            <a:lumOff val="0"/>
            <a:alpha val="50000"/>
          </a:schemeClr>
        </a:solidFill>
      </dgm:spPr>
      <dgm:t>
        <a:bodyPr/>
        <a:lstStyle/>
        <a:p>
          <a:r>
            <a:rPr lang="ru-RU" sz="1200" i="1" dirty="0" smtClean="0">
              <a:latin typeface="Times New Roman" pitchFamily="18" charset="0"/>
              <a:cs typeface="Times New Roman" pitchFamily="18" charset="0"/>
            </a:rPr>
            <a:t>общий объем расходов районного бюджета;</a:t>
          </a:r>
          <a:endParaRPr lang="ru-RU" sz="1200" i="1" dirty="0">
            <a:latin typeface="Times New Roman" pitchFamily="18" charset="0"/>
            <a:cs typeface="Times New Roman" pitchFamily="18" charset="0"/>
          </a:endParaRPr>
        </a:p>
      </dgm:t>
    </dgm:pt>
    <dgm:pt modelId="{AAB020B7-E549-4921-B907-4283C26DDA97}" type="parTrans" cxnId="{DA43F46E-C7E6-4B41-B68E-A44DB4A13B0C}">
      <dgm:prSet/>
      <dgm:spPr/>
      <dgm:t>
        <a:bodyPr/>
        <a:lstStyle/>
        <a:p>
          <a:endParaRPr lang="ru-RU"/>
        </a:p>
      </dgm:t>
    </dgm:pt>
    <dgm:pt modelId="{E6241623-730F-476C-A7BA-88546B808CD9}" type="sibTrans" cxnId="{DA43F46E-C7E6-4B41-B68E-A44DB4A13B0C}">
      <dgm:prSet/>
      <dgm:spPr/>
      <dgm:t>
        <a:bodyPr/>
        <a:lstStyle/>
        <a:p>
          <a:endParaRPr lang="ru-RU"/>
        </a:p>
      </dgm:t>
    </dgm:pt>
    <dgm:pt modelId="{113FA8BA-4CDF-4799-AEE1-FC6940FDBECC}">
      <dgm:prSet custT="1"/>
      <dgm:spPr>
        <a:solidFill>
          <a:schemeClr val="lt1">
            <a:hueOff val="0"/>
            <a:satOff val="0"/>
            <a:lumOff val="0"/>
            <a:alpha val="50000"/>
          </a:schemeClr>
        </a:solidFill>
      </dgm:spPr>
      <dgm:t>
        <a:bodyPr/>
        <a:lstStyle/>
        <a:p>
          <a:r>
            <a:rPr lang="ru-RU" sz="1200" i="1" dirty="0" smtClean="0">
              <a:latin typeface="Times New Roman" pitchFamily="18" charset="0"/>
              <a:cs typeface="Times New Roman" pitchFamily="18" charset="0"/>
            </a:rPr>
            <a:t>верхний предел муниципального внутреннего долга Соболевского муниципального района Камчатского края;</a:t>
          </a:r>
          <a:endParaRPr lang="ru-RU" sz="1200" i="1" dirty="0">
            <a:latin typeface="Times New Roman" pitchFamily="18" charset="0"/>
            <a:cs typeface="Times New Roman" pitchFamily="18" charset="0"/>
          </a:endParaRPr>
        </a:p>
      </dgm:t>
    </dgm:pt>
    <dgm:pt modelId="{58F2B83D-8E8D-41EB-9282-679BCBE8D429}" type="parTrans" cxnId="{B063E3D3-862C-465E-AE15-1B82821E404B}">
      <dgm:prSet/>
      <dgm:spPr/>
      <dgm:t>
        <a:bodyPr/>
        <a:lstStyle/>
        <a:p>
          <a:endParaRPr lang="ru-RU"/>
        </a:p>
      </dgm:t>
    </dgm:pt>
    <dgm:pt modelId="{4D97514C-ABFA-41A5-A6D9-FA634AB41FCD}" type="sibTrans" cxnId="{B063E3D3-862C-465E-AE15-1B82821E404B}">
      <dgm:prSet/>
      <dgm:spPr/>
      <dgm:t>
        <a:bodyPr/>
        <a:lstStyle/>
        <a:p>
          <a:endParaRPr lang="ru-RU"/>
        </a:p>
      </dgm:t>
    </dgm:pt>
    <dgm:pt modelId="{3421FEC5-E6C6-4711-9ED1-320DC0FF02DC}">
      <dgm:prSet custT="1"/>
      <dgm:spPr>
        <a:solidFill>
          <a:schemeClr val="lt1">
            <a:hueOff val="0"/>
            <a:satOff val="0"/>
            <a:lumOff val="0"/>
            <a:alpha val="50000"/>
          </a:schemeClr>
        </a:solidFill>
      </dgm:spPr>
      <dgm:t>
        <a:bodyPr/>
        <a:lstStyle/>
        <a:p>
          <a:r>
            <a:rPr lang="ru-RU" sz="1200" i="1" dirty="0" smtClean="0">
              <a:latin typeface="Times New Roman" pitchFamily="18" charset="0"/>
              <a:cs typeface="Times New Roman" pitchFamily="18" charset="0"/>
            </a:rPr>
            <a:t>нормативная величина Резервного фонда администрации Соболевского муниципального района Камчатского края;</a:t>
          </a:r>
          <a:endParaRPr lang="ru-RU" sz="1200" i="1" dirty="0">
            <a:latin typeface="Times New Roman" pitchFamily="18" charset="0"/>
            <a:cs typeface="Times New Roman" pitchFamily="18" charset="0"/>
          </a:endParaRPr>
        </a:p>
      </dgm:t>
    </dgm:pt>
    <dgm:pt modelId="{3B138DAE-1DDA-4922-A3D4-F8E367F82E52}" type="parTrans" cxnId="{E303B1F9-0122-4A62-A5DF-85DCDB0D8358}">
      <dgm:prSet/>
      <dgm:spPr/>
      <dgm:t>
        <a:bodyPr/>
        <a:lstStyle/>
        <a:p>
          <a:endParaRPr lang="ru-RU"/>
        </a:p>
      </dgm:t>
    </dgm:pt>
    <dgm:pt modelId="{810DC1DF-C3E4-487E-A531-8218AFB4944E}" type="sibTrans" cxnId="{E303B1F9-0122-4A62-A5DF-85DCDB0D8358}">
      <dgm:prSet/>
      <dgm:spPr/>
      <dgm:t>
        <a:bodyPr/>
        <a:lstStyle/>
        <a:p>
          <a:endParaRPr lang="ru-RU"/>
        </a:p>
      </dgm:t>
    </dgm:pt>
    <dgm:pt modelId="{D6C4D2E5-93A7-4327-ADC7-E869DFB0F1ED}">
      <dgm:prSet custT="1"/>
      <dgm:spPr>
        <a:solidFill>
          <a:schemeClr val="lt1">
            <a:hueOff val="0"/>
            <a:satOff val="0"/>
            <a:lumOff val="0"/>
            <a:alpha val="50000"/>
          </a:schemeClr>
        </a:solidFill>
      </dgm:spPr>
      <dgm:t>
        <a:bodyPr/>
        <a:lstStyle/>
        <a:p>
          <a:r>
            <a:rPr lang="ru-RU" sz="1200" i="1" dirty="0" smtClean="0">
              <a:latin typeface="Times New Roman" pitchFamily="18" charset="0"/>
              <a:cs typeface="Times New Roman" pitchFamily="18" charset="0"/>
            </a:rPr>
            <a:t>дефицит (профицит) районного бюджета;</a:t>
          </a:r>
          <a:endParaRPr lang="ru-RU" sz="1200" i="1" dirty="0">
            <a:latin typeface="Times New Roman" pitchFamily="18" charset="0"/>
            <a:cs typeface="Times New Roman" pitchFamily="18" charset="0"/>
          </a:endParaRPr>
        </a:p>
      </dgm:t>
    </dgm:pt>
    <dgm:pt modelId="{996648CF-1A46-48DB-9B01-7CCC4D196CD5}" type="parTrans" cxnId="{5CBDF3B1-7125-489C-8484-2924F988121C}">
      <dgm:prSet/>
      <dgm:spPr/>
      <dgm:t>
        <a:bodyPr/>
        <a:lstStyle/>
        <a:p>
          <a:endParaRPr lang="ru-RU"/>
        </a:p>
      </dgm:t>
    </dgm:pt>
    <dgm:pt modelId="{2E88B680-22E5-4C40-A6A7-D8040A0D332C}" type="sibTrans" cxnId="{5CBDF3B1-7125-489C-8484-2924F988121C}">
      <dgm:prSet/>
      <dgm:spPr/>
      <dgm:t>
        <a:bodyPr/>
        <a:lstStyle/>
        <a:p>
          <a:endParaRPr lang="ru-RU"/>
        </a:p>
      </dgm:t>
    </dgm:pt>
    <dgm:pt modelId="{29448284-E310-46EE-8D02-8B6166D72230}">
      <dgm:prSet custT="1"/>
      <dgm:spPr>
        <a:solidFill>
          <a:schemeClr val="lt1">
            <a:hueOff val="0"/>
            <a:satOff val="0"/>
            <a:lumOff val="0"/>
            <a:alpha val="50000"/>
          </a:schemeClr>
        </a:solidFill>
      </dgm:spPr>
      <dgm:t>
        <a:bodyPr/>
        <a:lstStyle/>
        <a:p>
          <a:r>
            <a:rPr lang="ru-RU" sz="1200" i="1" dirty="0" smtClean="0">
              <a:latin typeface="Times New Roman" pitchFamily="18" charset="0"/>
              <a:cs typeface="Times New Roman" pitchFamily="18" charset="0"/>
            </a:rPr>
            <a:t>условно утверждаемые расходы. </a:t>
          </a:r>
          <a:endParaRPr lang="ru-RU" sz="1200" i="1" dirty="0">
            <a:latin typeface="Times New Roman" pitchFamily="18" charset="0"/>
            <a:cs typeface="Times New Roman" pitchFamily="18" charset="0"/>
          </a:endParaRPr>
        </a:p>
      </dgm:t>
    </dgm:pt>
    <dgm:pt modelId="{17DC84D4-AB0C-4622-9508-C85EE15D14D7}" type="parTrans" cxnId="{BD7565D3-FEE4-493B-B80D-26AEDAC76BBD}">
      <dgm:prSet/>
      <dgm:spPr/>
      <dgm:t>
        <a:bodyPr/>
        <a:lstStyle/>
        <a:p>
          <a:endParaRPr lang="ru-RU"/>
        </a:p>
      </dgm:t>
    </dgm:pt>
    <dgm:pt modelId="{9D5B4C15-EE94-49BC-917D-61A14E7F1509}" type="sibTrans" cxnId="{BD7565D3-FEE4-493B-B80D-26AEDAC76BBD}">
      <dgm:prSet/>
      <dgm:spPr/>
      <dgm:t>
        <a:bodyPr/>
        <a:lstStyle/>
        <a:p>
          <a:endParaRPr lang="ru-RU"/>
        </a:p>
      </dgm:t>
    </dgm:pt>
    <dgm:pt modelId="{9A214C83-83D6-415F-B431-B70C7D6F70EB}">
      <dgm:prSet custT="1"/>
      <dgm:spPr>
        <a:solidFill>
          <a:schemeClr val="lt1">
            <a:hueOff val="0"/>
            <a:satOff val="0"/>
            <a:lumOff val="0"/>
            <a:alpha val="50000"/>
          </a:schemeClr>
        </a:solidFill>
      </dgm:spPr>
      <dgm:t>
        <a:bodyPr/>
        <a:lstStyle/>
        <a:p>
          <a:r>
            <a:rPr lang="ru-RU" sz="1200" i="1" dirty="0" smtClean="0">
              <a:latin typeface="Times New Roman" pitchFamily="18" charset="0"/>
              <a:cs typeface="Times New Roman" pitchFamily="18" charset="0"/>
            </a:rPr>
            <a:t>перечень главных администраторов доходов районного бюджета;</a:t>
          </a:r>
          <a:endParaRPr lang="ru-RU" sz="1200" i="1" dirty="0">
            <a:latin typeface="Times New Roman" pitchFamily="18" charset="0"/>
            <a:cs typeface="Times New Roman" pitchFamily="18" charset="0"/>
          </a:endParaRPr>
        </a:p>
      </dgm:t>
    </dgm:pt>
    <dgm:pt modelId="{CB890DE3-6D6F-4542-96DE-2A56D98C527D}" type="parTrans" cxnId="{93769CB6-6C1C-4BDC-A223-12903F45028A}">
      <dgm:prSet/>
      <dgm:spPr/>
      <dgm:t>
        <a:bodyPr/>
        <a:lstStyle/>
        <a:p>
          <a:endParaRPr lang="ru-RU"/>
        </a:p>
      </dgm:t>
    </dgm:pt>
    <dgm:pt modelId="{6475E1F3-7F70-4708-8D93-2E2CD544CC56}" type="sibTrans" cxnId="{93769CB6-6C1C-4BDC-A223-12903F45028A}">
      <dgm:prSet/>
      <dgm:spPr/>
      <dgm:t>
        <a:bodyPr/>
        <a:lstStyle/>
        <a:p>
          <a:endParaRPr lang="ru-RU"/>
        </a:p>
      </dgm:t>
    </dgm:pt>
    <dgm:pt modelId="{0ED8F65F-7E69-4223-9914-2C7E020C6DE8}">
      <dgm:prSet custT="1"/>
      <dgm:spPr>
        <a:solidFill>
          <a:schemeClr val="lt1">
            <a:hueOff val="0"/>
            <a:satOff val="0"/>
            <a:lumOff val="0"/>
            <a:alpha val="50000"/>
          </a:schemeClr>
        </a:solidFill>
      </dgm:spPr>
      <dgm:t>
        <a:bodyPr/>
        <a:lstStyle/>
        <a:p>
          <a:r>
            <a:rPr lang="ru-RU" sz="1200" i="1" dirty="0" smtClean="0">
              <a:latin typeface="Times New Roman" pitchFamily="18" charset="0"/>
              <a:cs typeface="Times New Roman" pitchFamily="18" charset="0"/>
            </a:rPr>
            <a:t>перечень главных администраторов источников финансирования дефицита районного бюджета;</a:t>
          </a:r>
          <a:endParaRPr lang="ru-RU" sz="1200" i="1" dirty="0">
            <a:latin typeface="Times New Roman" pitchFamily="18" charset="0"/>
            <a:cs typeface="Times New Roman" pitchFamily="18" charset="0"/>
          </a:endParaRPr>
        </a:p>
      </dgm:t>
    </dgm:pt>
    <dgm:pt modelId="{6BA385A8-D2AE-40D3-8CB1-351DB22403A7}" type="parTrans" cxnId="{7D76CFE7-4F55-4909-B446-F57C5C2E907C}">
      <dgm:prSet/>
      <dgm:spPr/>
      <dgm:t>
        <a:bodyPr/>
        <a:lstStyle/>
        <a:p>
          <a:endParaRPr lang="ru-RU"/>
        </a:p>
      </dgm:t>
    </dgm:pt>
    <dgm:pt modelId="{5F30A274-EFB7-4AD2-9AA0-F070E6859D64}" type="sibTrans" cxnId="{7D76CFE7-4F55-4909-B446-F57C5C2E907C}">
      <dgm:prSet/>
      <dgm:spPr/>
      <dgm:t>
        <a:bodyPr/>
        <a:lstStyle/>
        <a:p>
          <a:endParaRPr lang="ru-RU"/>
        </a:p>
      </dgm:t>
    </dgm:pt>
    <dgm:pt modelId="{3447CEA8-650F-4B04-81F9-92B0DCAE4669}">
      <dgm:prSet custT="1"/>
      <dgm:spPr>
        <a:solidFill>
          <a:schemeClr val="lt1">
            <a:hueOff val="0"/>
            <a:satOff val="0"/>
            <a:lumOff val="0"/>
            <a:alpha val="50000"/>
          </a:schemeClr>
        </a:solidFill>
      </dgm:spPr>
      <dgm:t>
        <a:bodyPr/>
        <a:lstStyle/>
        <a:p>
          <a:r>
            <a:rPr lang="ru-RU" sz="1200" i="1" dirty="0" smtClean="0">
              <a:latin typeface="Times New Roman" pitchFamily="18" charset="0"/>
              <a:cs typeface="Times New Roman" pitchFamily="18" charset="0"/>
            </a:rPr>
            <a:t>бюджетные ассигнования (за исключением утвержденных в первом чтении условно утверждаемых (утвержденных) расходов) по разделам, подразделам, целевым статьям (муниципальным программам Соболевского муниципального района и непрограммным направлениям деятельности), группам видов расходов классификации расходов районного бюджета в пределах общего объема расходов районного бюджета, утвержденных в первом чтении;</a:t>
          </a:r>
          <a:endParaRPr lang="ru-RU" sz="1200" i="1" dirty="0">
            <a:latin typeface="Times New Roman" pitchFamily="18" charset="0"/>
            <a:cs typeface="Times New Roman" pitchFamily="18" charset="0"/>
          </a:endParaRPr>
        </a:p>
      </dgm:t>
    </dgm:pt>
    <dgm:pt modelId="{09345B2F-E9BE-46FF-8873-075F407EFDCA}" type="parTrans" cxnId="{6DD82C05-5443-434B-8A32-F3C9C06AAB9D}">
      <dgm:prSet/>
      <dgm:spPr/>
      <dgm:t>
        <a:bodyPr/>
        <a:lstStyle/>
        <a:p>
          <a:endParaRPr lang="ru-RU"/>
        </a:p>
      </dgm:t>
    </dgm:pt>
    <dgm:pt modelId="{7299ED03-BDAE-4E07-94EC-D6482FB738B4}" type="sibTrans" cxnId="{6DD82C05-5443-434B-8A32-F3C9C06AAB9D}">
      <dgm:prSet/>
      <dgm:spPr/>
      <dgm:t>
        <a:bodyPr/>
        <a:lstStyle/>
        <a:p>
          <a:endParaRPr lang="ru-RU"/>
        </a:p>
      </dgm:t>
    </dgm:pt>
    <dgm:pt modelId="{67F61886-A925-46D9-B1C1-B3534A44B35D}">
      <dgm:prSet custT="1"/>
      <dgm:spPr>
        <a:solidFill>
          <a:schemeClr val="lt1">
            <a:hueOff val="0"/>
            <a:satOff val="0"/>
            <a:lumOff val="0"/>
            <a:alpha val="50000"/>
          </a:schemeClr>
        </a:solidFill>
      </dgm:spPr>
      <dgm:t>
        <a:bodyPr/>
        <a:lstStyle/>
        <a:p>
          <a:r>
            <a:rPr lang="ru-RU" sz="1200" i="1" dirty="0" smtClean="0">
              <a:latin typeface="Times New Roman" pitchFamily="18" charset="0"/>
              <a:cs typeface="Times New Roman" pitchFamily="18" charset="0"/>
            </a:rPr>
            <a:t>распределение между бюджетами сельских поселений Соболевского муниципального района межбюджетных трансфертов;</a:t>
          </a:r>
          <a:endParaRPr lang="ru-RU" sz="1200" i="1" dirty="0">
            <a:latin typeface="Times New Roman" pitchFamily="18" charset="0"/>
            <a:cs typeface="Times New Roman" pitchFamily="18" charset="0"/>
          </a:endParaRPr>
        </a:p>
      </dgm:t>
    </dgm:pt>
    <dgm:pt modelId="{9BF4C6DA-3EF5-4C2D-9995-C9AF07869115}" type="parTrans" cxnId="{82CB9010-BF29-4CA5-B585-D3347650806D}">
      <dgm:prSet/>
      <dgm:spPr/>
      <dgm:t>
        <a:bodyPr/>
        <a:lstStyle/>
        <a:p>
          <a:endParaRPr lang="ru-RU"/>
        </a:p>
      </dgm:t>
    </dgm:pt>
    <dgm:pt modelId="{3886B975-4517-42AD-8785-20334A7F1752}" type="sibTrans" cxnId="{82CB9010-BF29-4CA5-B585-D3347650806D}">
      <dgm:prSet/>
      <dgm:spPr/>
      <dgm:t>
        <a:bodyPr/>
        <a:lstStyle/>
        <a:p>
          <a:endParaRPr lang="ru-RU"/>
        </a:p>
      </dgm:t>
    </dgm:pt>
    <dgm:pt modelId="{DF3E86A5-69D0-49F1-BFF7-9F663152FFC4}">
      <dgm:prSet custT="1"/>
      <dgm:spPr>
        <a:solidFill>
          <a:schemeClr val="lt1">
            <a:hueOff val="0"/>
            <a:satOff val="0"/>
            <a:lumOff val="0"/>
            <a:alpha val="50000"/>
          </a:schemeClr>
        </a:solidFill>
      </dgm:spPr>
      <dgm:t>
        <a:bodyPr/>
        <a:lstStyle/>
        <a:p>
          <a:r>
            <a:rPr lang="ru-RU" sz="1200" i="1" dirty="0" smtClean="0">
              <a:latin typeface="Times New Roman" pitchFamily="18" charset="0"/>
              <a:cs typeface="Times New Roman" pitchFamily="18" charset="0"/>
            </a:rPr>
            <a:t>программу муниципальных внутренних заимствований Соболевского муниципального района Камчатского края;</a:t>
          </a:r>
          <a:endParaRPr lang="ru-RU" sz="1200" i="1" dirty="0">
            <a:latin typeface="Times New Roman" pitchFamily="18" charset="0"/>
            <a:cs typeface="Times New Roman" pitchFamily="18" charset="0"/>
          </a:endParaRPr>
        </a:p>
      </dgm:t>
    </dgm:pt>
    <dgm:pt modelId="{C7BEC6D3-6AF7-4599-8473-322D59FD940B}" type="parTrans" cxnId="{D257CCED-C535-46EE-ABE8-A5070308E56C}">
      <dgm:prSet/>
      <dgm:spPr/>
      <dgm:t>
        <a:bodyPr/>
        <a:lstStyle/>
        <a:p>
          <a:endParaRPr lang="ru-RU"/>
        </a:p>
      </dgm:t>
    </dgm:pt>
    <dgm:pt modelId="{65593B29-36DB-4242-B85B-678C82B1EB2B}" type="sibTrans" cxnId="{D257CCED-C535-46EE-ABE8-A5070308E56C}">
      <dgm:prSet/>
      <dgm:spPr/>
      <dgm:t>
        <a:bodyPr/>
        <a:lstStyle/>
        <a:p>
          <a:endParaRPr lang="ru-RU"/>
        </a:p>
      </dgm:t>
    </dgm:pt>
    <dgm:pt modelId="{33F07FF7-4A60-48B0-9F05-CA055E54CFAE}">
      <dgm:prSet custT="1"/>
      <dgm:spPr>
        <a:solidFill>
          <a:schemeClr val="lt1">
            <a:hueOff val="0"/>
            <a:satOff val="0"/>
            <a:lumOff val="0"/>
            <a:alpha val="50000"/>
          </a:schemeClr>
        </a:solidFill>
      </dgm:spPr>
      <dgm:t>
        <a:bodyPr/>
        <a:lstStyle/>
        <a:p>
          <a:r>
            <a:rPr lang="ru-RU" sz="1200" i="1" dirty="0" smtClean="0">
              <a:latin typeface="Times New Roman" pitchFamily="18" charset="0"/>
              <a:cs typeface="Times New Roman" pitchFamily="18" charset="0"/>
            </a:rPr>
            <a:t>программу муниципальных гарантий Соболевского муниципального района Камчатского края;</a:t>
          </a:r>
          <a:endParaRPr lang="ru-RU" sz="1200" i="1" dirty="0">
            <a:latin typeface="Times New Roman" pitchFamily="18" charset="0"/>
            <a:cs typeface="Times New Roman" pitchFamily="18" charset="0"/>
          </a:endParaRPr>
        </a:p>
      </dgm:t>
    </dgm:pt>
    <dgm:pt modelId="{5F2D7F6C-0892-46FE-AEAF-55BF6A7FECA9}" type="parTrans" cxnId="{8E2D250F-9F4F-434F-9342-C81FA52A5F87}">
      <dgm:prSet/>
      <dgm:spPr/>
      <dgm:t>
        <a:bodyPr/>
        <a:lstStyle/>
        <a:p>
          <a:endParaRPr lang="ru-RU"/>
        </a:p>
      </dgm:t>
    </dgm:pt>
    <dgm:pt modelId="{704C0604-0CFB-4F99-956E-DC8C67A51CE2}" type="sibTrans" cxnId="{8E2D250F-9F4F-434F-9342-C81FA52A5F87}">
      <dgm:prSet/>
      <dgm:spPr/>
      <dgm:t>
        <a:bodyPr/>
        <a:lstStyle/>
        <a:p>
          <a:endParaRPr lang="ru-RU"/>
        </a:p>
      </dgm:t>
    </dgm:pt>
    <dgm:pt modelId="{9CEBF372-7403-4341-A4E8-8A5C85D02B9F}">
      <dgm:prSet custT="1"/>
      <dgm:spPr>
        <a:solidFill>
          <a:schemeClr val="lt1">
            <a:hueOff val="0"/>
            <a:satOff val="0"/>
            <a:lumOff val="0"/>
            <a:alpha val="50000"/>
          </a:schemeClr>
        </a:solidFill>
      </dgm:spPr>
      <dgm:t>
        <a:bodyPr/>
        <a:lstStyle/>
        <a:p>
          <a:r>
            <a:rPr lang="ru-RU" sz="1200" i="1" dirty="0" smtClean="0">
              <a:latin typeface="Times New Roman" pitchFamily="18" charset="0"/>
              <a:cs typeface="Times New Roman" pitchFamily="18" charset="0"/>
            </a:rPr>
            <a:t>источники финансирования дефицита бюджета;</a:t>
          </a:r>
          <a:endParaRPr lang="ru-RU" sz="1200" i="1" dirty="0">
            <a:latin typeface="Times New Roman" pitchFamily="18" charset="0"/>
            <a:cs typeface="Times New Roman" pitchFamily="18" charset="0"/>
          </a:endParaRPr>
        </a:p>
      </dgm:t>
    </dgm:pt>
    <dgm:pt modelId="{439DA06E-0838-4361-B282-DA327209CAD8}" type="parTrans" cxnId="{0E752811-DDB5-4AAA-920A-417ED52C2229}">
      <dgm:prSet/>
      <dgm:spPr/>
      <dgm:t>
        <a:bodyPr/>
        <a:lstStyle/>
        <a:p>
          <a:endParaRPr lang="ru-RU"/>
        </a:p>
      </dgm:t>
    </dgm:pt>
    <dgm:pt modelId="{32287D52-84EE-486C-9152-4190F9A84CCF}" type="sibTrans" cxnId="{0E752811-DDB5-4AAA-920A-417ED52C2229}">
      <dgm:prSet/>
      <dgm:spPr/>
      <dgm:t>
        <a:bodyPr/>
        <a:lstStyle/>
        <a:p>
          <a:endParaRPr lang="ru-RU"/>
        </a:p>
      </dgm:t>
    </dgm:pt>
    <dgm:pt modelId="{6B5A4B07-F5F0-4F27-A1A6-DED02B49AC3A}">
      <dgm:prSet custT="1"/>
      <dgm:spPr>
        <a:solidFill>
          <a:schemeClr val="lt1">
            <a:hueOff val="0"/>
            <a:satOff val="0"/>
            <a:lumOff val="0"/>
            <a:alpha val="50000"/>
          </a:schemeClr>
        </a:solidFill>
      </dgm:spPr>
      <dgm:t>
        <a:bodyPr/>
        <a:lstStyle/>
        <a:p>
          <a:r>
            <a:rPr lang="ru-RU" sz="1200" i="1" dirty="0" smtClean="0">
              <a:latin typeface="Times New Roman" pitchFamily="18" charset="0"/>
              <a:cs typeface="Times New Roman" pitchFamily="18" charset="0"/>
            </a:rPr>
            <a:t>перечень муниципальных программ Соболевского муниципального района с указанием бюджетных ассигнований, направленных на  финансовое обеспечение указанных программ. </a:t>
          </a:r>
          <a:endParaRPr lang="ru-RU" sz="1200" i="1" dirty="0">
            <a:latin typeface="Times New Roman" pitchFamily="18" charset="0"/>
            <a:cs typeface="Times New Roman" pitchFamily="18" charset="0"/>
          </a:endParaRPr>
        </a:p>
      </dgm:t>
    </dgm:pt>
    <dgm:pt modelId="{461160D6-6C12-4B94-BBD1-7E84C763F73D}" type="parTrans" cxnId="{7EE5B03C-85C0-4CBD-93E9-4F9FFE5D57E2}">
      <dgm:prSet/>
      <dgm:spPr/>
      <dgm:t>
        <a:bodyPr/>
        <a:lstStyle/>
        <a:p>
          <a:endParaRPr lang="ru-RU"/>
        </a:p>
      </dgm:t>
    </dgm:pt>
    <dgm:pt modelId="{8467AFF1-32F9-4CE3-8EBE-6C058AB17385}" type="sibTrans" cxnId="{7EE5B03C-85C0-4CBD-93E9-4F9FFE5D57E2}">
      <dgm:prSet/>
      <dgm:spPr/>
      <dgm:t>
        <a:bodyPr/>
        <a:lstStyle/>
        <a:p>
          <a:endParaRPr lang="ru-RU"/>
        </a:p>
      </dgm:t>
    </dgm:pt>
    <dgm:pt modelId="{BD0DBB82-8DB6-41CD-9714-EF76DA7908BF}" type="pres">
      <dgm:prSet presAssocID="{9645550D-EB73-4247-99A5-77AEE65A1109}" presName="linear" presStyleCnt="0">
        <dgm:presLayoutVars>
          <dgm:dir/>
          <dgm:animLvl val="lvl"/>
          <dgm:resizeHandles val="exact"/>
        </dgm:presLayoutVars>
      </dgm:prSet>
      <dgm:spPr/>
      <dgm:t>
        <a:bodyPr/>
        <a:lstStyle/>
        <a:p>
          <a:endParaRPr lang="ru-RU"/>
        </a:p>
      </dgm:t>
    </dgm:pt>
    <dgm:pt modelId="{F81DF725-DE0F-4CFE-AD85-BCB5384AA48F}" type="pres">
      <dgm:prSet presAssocID="{AC671B87-4F0C-4D21-B4EC-3E7572D4816F}" presName="parentLin" presStyleCnt="0"/>
      <dgm:spPr/>
      <dgm:t>
        <a:bodyPr/>
        <a:lstStyle/>
        <a:p>
          <a:endParaRPr lang="ru-RU"/>
        </a:p>
      </dgm:t>
    </dgm:pt>
    <dgm:pt modelId="{BCD54BA7-C788-476D-BE01-C17BF529B22E}" type="pres">
      <dgm:prSet presAssocID="{AC671B87-4F0C-4D21-B4EC-3E7572D4816F}" presName="parentLeftMargin" presStyleLbl="node1" presStyleIdx="0" presStyleCnt="3"/>
      <dgm:spPr/>
      <dgm:t>
        <a:bodyPr/>
        <a:lstStyle/>
        <a:p>
          <a:endParaRPr lang="ru-RU"/>
        </a:p>
      </dgm:t>
    </dgm:pt>
    <dgm:pt modelId="{9EC09DDE-1B04-46B6-9067-220112BFC48D}" type="pres">
      <dgm:prSet presAssocID="{AC671B87-4F0C-4D21-B4EC-3E7572D4816F}" presName="parentText" presStyleLbl="node1" presStyleIdx="0" presStyleCnt="3" custScaleY="32554" custLinFactNeighborX="-84127" custLinFactNeighborY="-26530">
        <dgm:presLayoutVars>
          <dgm:chMax val="0"/>
          <dgm:bulletEnabled val="1"/>
        </dgm:presLayoutVars>
      </dgm:prSet>
      <dgm:spPr/>
      <dgm:t>
        <a:bodyPr/>
        <a:lstStyle/>
        <a:p>
          <a:endParaRPr lang="ru-RU"/>
        </a:p>
      </dgm:t>
    </dgm:pt>
    <dgm:pt modelId="{F1144073-F41F-4168-89A4-C808DBF37BDD}" type="pres">
      <dgm:prSet presAssocID="{AC671B87-4F0C-4D21-B4EC-3E7572D4816F}" presName="negativeSpace" presStyleCnt="0"/>
      <dgm:spPr/>
      <dgm:t>
        <a:bodyPr/>
        <a:lstStyle/>
        <a:p>
          <a:endParaRPr lang="ru-RU"/>
        </a:p>
      </dgm:t>
    </dgm:pt>
    <dgm:pt modelId="{2937BF22-30AB-460C-90F6-E67E8A308882}" type="pres">
      <dgm:prSet presAssocID="{AC671B87-4F0C-4D21-B4EC-3E7572D4816F}" presName="childText" presStyleLbl="conFgAcc1" presStyleIdx="0" presStyleCnt="3" custScaleY="62117" custLinFactNeighborX="391" custLinFactNeighborY="66700">
        <dgm:presLayoutVars>
          <dgm:bulletEnabled val="1"/>
        </dgm:presLayoutVars>
      </dgm:prSet>
      <dgm:spPr/>
      <dgm:t>
        <a:bodyPr/>
        <a:lstStyle/>
        <a:p>
          <a:endParaRPr lang="ru-RU"/>
        </a:p>
      </dgm:t>
    </dgm:pt>
    <dgm:pt modelId="{38DA92A7-C891-4C38-9306-528313B9C3CD}" type="pres">
      <dgm:prSet presAssocID="{76B4A5EB-4251-44F1-9DC9-FEFCB2875947}" presName="spaceBetweenRectangles" presStyleCnt="0"/>
      <dgm:spPr/>
      <dgm:t>
        <a:bodyPr/>
        <a:lstStyle/>
        <a:p>
          <a:endParaRPr lang="ru-RU"/>
        </a:p>
      </dgm:t>
    </dgm:pt>
    <dgm:pt modelId="{A54BDEA2-EEE5-4A4E-961E-D94FEA928EB6}" type="pres">
      <dgm:prSet presAssocID="{8A67FCD2-77BE-4819-AF68-3D14D42D07DE}" presName="parentLin" presStyleCnt="0"/>
      <dgm:spPr/>
      <dgm:t>
        <a:bodyPr/>
        <a:lstStyle/>
        <a:p>
          <a:endParaRPr lang="ru-RU"/>
        </a:p>
      </dgm:t>
    </dgm:pt>
    <dgm:pt modelId="{59C3F5B1-2383-4434-993F-645855244E7C}" type="pres">
      <dgm:prSet presAssocID="{8A67FCD2-77BE-4819-AF68-3D14D42D07DE}" presName="parentLeftMargin" presStyleLbl="node1" presStyleIdx="0" presStyleCnt="3"/>
      <dgm:spPr/>
      <dgm:t>
        <a:bodyPr/>
        <a:lstStyle/>
        <a:p>
          <a:endParaRPr lang="ru-RU"/>
        </a:p>
      </dgm:t>
    </dgm:pt>
    <dgm:pt modelId="{AB0B00FF-ABD4-4BC8-A1E5-56D8F1B69906}" type="pres">
      <dgm:prSet presAssocID="{8A67FCD2-77BE-4819-AF68-3D14D42D07DE}" presName="parentText" presStyleLbl="node1" presStyleIdx="1" presStyleCnt="3" custScaleX="99547" custScaleY="34517" custLinFactNeighborX="-84127" custLinFactNeighborY="-9072">
        <dgm:presLayoutVars>
          <dgm:chMax val="0"/>
          <dgm:bulletEnabled val="1"/>
        </dgm:presLayoutVars>
      </dgm:prSet>
      <dgm:spPr/>
      <dgm:t>
        <a:bodyPr/>
        <a:lstStyle/>
        <a:p>
          <a:endParaRPr lang="ru-RU"/>
        </a:p>
      </dgm:t>
    </dgm:pt>
    <dgm:pt modelId="{71D78758-A61A-487A-B4C9-0023C226C3E8}" type="pres">
      <dgm:prSet presAssocID="{8A67FCD2-77BE-4819-AF68-3D14D42D07DE}" presName="negativeSpace" presStyleCnt="0"/>
      <dgm:spPr/>
      <dgm:t>
        <a:bodyPr/>
        <a:lstStyle/>
        <a:p>
          <a:endParaRPr lang="ru-RU"/>
        </a:p>
      </dgm:t>
    </dgm:pt>
    <dgm:pt modelId="{A235255E-D935-49A9-8FED-513307218160}" type="pres">
      <dgm:prSet presAssocID="{8A67FCD2-77BE-4819-AF68-3D14D42D07DE}" presName="childText" presStyleLbl="conFgAcc1" presStyleIdx="1" presStyleCnt="3" custScaleY="71285" custLinFactY="5419" custLinFactNeighborX="306" custLinFactNeighborY="100000">
        <dgm:presLayoutVars>
          <dgm:bulletEnabled val="1"/>
        </dgm:presLayoutVars>
      </dgm:prSet>
      <dgm:spPr/>
      <dgm:t>
        <a:bodyPr/>
        <a:lstStyle/>
        <a:p>
          <a:endParaRPr lang="ru-RU"/>
        </a:p>
      </dgm:t>
    </dgm:pt>
    <dgm:pt modelId="{7078CB4D-C1C3-4BDD-90E8-F97299D885BD}" type="pres">
      <dgm:prSet presAssocID="{3A1DD36B-4B8C-4EF9-969D-4E5A7040432A}" presName="spaceBetweenRectangles" presStyleCnt="0"/>
      <dgm:spPr/>
      <dgm:t>
        <a:bodyPr/>
        <a:lstStyle/>
        <a:p>
          <a:endParaRPr lang="ru-RU"/>
        </a:p>
      </dgm:t>
    </dgm:pt>
    <dgm:pt modelId="{238CB0B9-F4F3-4E76-A55D-EA84AC999914}" type="pres">
      <dgm:prSet presAssocID="{20DF5EFF-9F9D-4379-9A87-CEA24FBDFE89}" presName="parentLin" presStyleCnt="0"/>
      <dgm:spPr/>
      <dgm:t>
        <a:bodyPr/>
        <a:lstStyle/>
        <a:p>
          <a:endParaRPr lang="ru-RU"/>
        </a:p>
      </dgm:t>
    </dgm:pt>
    <dgm:pt modelId="{A47B2C5A-4451-4863-9D3A-123645D14BAE}" type="pres">
      <dgm:prSet presAssocID="{20DF5EFF-9F9D-4379-9A87-CEA24FBDFE89}" presName="parentLeftMargin" presStyleLbl="node1" presStyleIdx="1" presStyleCnt="3"/>
      <dgm:spPr/>
      <dgm:t>
        <a:bodyPr/>
        <a:lstStyle/>
        <a:p>
          <a:endParaRPr lang="ru-RU"/>
        </a:p>
      </dgm:t>
    </dgm:pt>
    <dgm:pt modelId="{AE0CFEAD-146B-4E63-AED5-08F6983E7392}" type="pres">
      <dgm:prSet presAssocID="{20DF5EFF-9F9D-4379-9A87-CEA24FBDFE89}" presName="parentText" presStyleLbl="node1" presStyleIdx="2" presStyleCnt="3" custScaleY="22046" custLinFactNeighborX="-84127" custLinFactNeighborY="12506">
        <dgm:presLayoutVars>
          <dgm:chMax val="0"/>
          <dgm:bulletEnabled val="1"/>
        </dgm:presLayoutVars>
      </dgm:prSet>
      <dgm:spPr/>
      <dgm:t>
        <a:bodyPr/>
        <a:lstStyle/>
        <a:p>
          <a:endParaRPr lang="ru-RU"/>
        </a:p>
      </dgm:t>
    </dgm:pt>
    <dgm:pt modelId="{7E48C7BA-FF49-4635-BDBE-DBA177BF6BF4}" type="pres">
      <dgm:prSet presAssocID="{20DF5EFF-9F9D-4379-9A87-CEA24FBDFE89}" presName="negativeSpace" presStyleCnt="0"/>
      <dgm:spPr/>
      <dgm:t>
        <a:bodyPr/>
        <a:lstStyle/>
        <a:p>
          <a:endParaRPr lang="ru-RU"/>
        </a:p>
      </dgm:t>
    </dgm:pt>
    <dgm:pt modelId="{B093F3F8-9D86-4917-A3CF-B5053F084F0D}" type="pres">
      <dgm:prSet presAssocID="{20DF5EFF-9F9D-4379-9A87-CEA24FBDFE89}" presName="childText" presStyleLbl="conFgAcc1" presStyleIdx="2" presStyleCnt="3" custScaleY="14963" custLinFactY="4726" custLinFactNeighborX="391" custLinFactNeighborY="100000">
        <dgm:presLayoutVars>
          <dgm:bulletEnabled val="1"/>
        </dgm:presLayoutVars>
      </dgm:prSet>
      <dgm:spPr>
        <a:solidFill>
          <a:schemeClr val="lt1">
            <a:hueOff val="0"/>
            <a:satOff val="0"/>
            <a:lumOff val="0"/>
            <a:alpha val="50000"/>
          </a:schemeClr>
        </a:solidFill>
      </dgm:spPr>
      <dgm:t>
        <a:bodyPr/>
        <a:lstStyle/>
        <a:p>
          <a:endParaRPr lang="ru-RU"/>
        </a:p>
      </dgm:t>
    </dgm:pt>
  </dgm:ptLst>
  <dgm:cxnLst>
    <dgm:cxn modelId="{0E752811-DDB5-4AAA-920A-417ED52C2229}" srcId="{8A67FCD2-77BE-4819-AF68-3D14D42D07DE}" destId="{9CEBF372-7403-4341-A4E8-8A5C85D02B9F}" srcOrd="6" destOrd="0" parTransId="{439DA06E-0838-4361-B282-DA327209CAD8}" sibTransId="{32287D52-84EE-486C-9152-4190F9A84CCF}"/>
    <dgm:cxn modelId="{EC5CA677-046E-43C5-AEAA-F513F5F99F0D}" type="presOf" srcId="{8A67FCD2-77BE-4819-AF68-3D14D42D07DE}" destId="{59C3F5B1-2383-4434-993F-645855244E7C}" srcOrd="0" destOrd="0" presId="urn:microsoft.com/office/officeart/2005/8/layout/list1"/>
    <dgm:cxn modelId="{939B53DF-EA8E-40C0-9E09-599A46347188}" type="presOf" srcId="{29448284-E310-46EE-8D02-8B6166D72230}" destId="{2937BF22-30AB-460C-90F6-E67E8A308882}" srcOrd="0" destOrd="6" presId="urn:microsoft.com/office/officeart/2005/8/layout/list1"/>
    <dgm:cxn modelId="{5CBDF3B1-7125-489C-8484-2924F988121C}" srcId="{AC671B87-4F0C-4D21-B4EC-3E7572D4816F}" destId="{D6C4D2E5-93A7-4327-ADC7-E869DFB0F1ED}" srcOrd="5" destOrd="0" parTransId="{996648CF-1A46-48DB-9B01-7CCC4D196CD5}" sibTransId="{2E88B680-22E5-4C40-A6A7-D8040A0D332C}"/>
    <dgm:cxn modelId="{7A32C5DF-F73B-4F3E-8121-1640EB17D725}" srcId="{AC671B87-4F0C-4D21-B4EC-3E7572D4816F}" destId="{60A05BD8-2274-405E-934F-87E94FE8EBE0}" srcOrd="1" destOrd="0" parTransId="{D6002952-B5DB-4298-885E-B8C6CE1F8C0C}" sibTransId="{C85D4D2D-77B1-4F19-8402-E8D86F21896F}"/>
    <dgm:cxn modelId="{387AB323-BCAF-4CE3-89AF-FA2933E56426}" srcId="{9645550D-EB73-4247-99A5-77AEE65A1109}" destId="{20DF5EFF-9F9D-4379-9A87-CEA24FBDFE89}" srcOrd="2" destOrd="0" parTransId="{8062B3AD-3A23-4C46-B8AD-0C851E7F8D01}" sibTransId="{CEA38DB3-231D-4A7F-B0E3-4462B1DC0303}"/>
    <dgm:cxn modelId="{9248049C-FD4E-431D-90F5-3EDE8B4A5B09}" type="presOf" srcId="{113FA8BA-4CDF-4799-AEE1-FC6940FDBECC}" destId="{2937BF22-30AB-460C-90F6-E67E8A308882}" srcOrd="0" destOrd="3" presId="urn:microsoft.com/office/officeart/2005/8/layout/list1"/>
    <dgm:cxn modelId="{BD7565D3-FEE4-493B-B80D-26AEDAC76BBD}" srcId="{AC671B87-4F0C-4D21-B4EC-3E7572D4816F}" destId="{29448284-E310-46EE-8D02-8B6166D72230}" srcOrd="6" destOrd="0" parTransId="{17DC84D4-AB0C-4622-9508-C85EE15D14D7}" sibTransId="{9D5B4C15-EE94-49BC-917D-61A14E7F1509}"/>
    <dgm:cxn modelId="{025F2E6A-E6CE-440E-AFED-AFA3FB4E1AEC}" type="presOf" srcId="{60A05BD8-2274-405E-934F-87E94FE8EBE0}" destId="{2937BF22-30AB-460C-90F6-E67E8A308882}" srcOrd="0" destOrd="1" presId="urn:microsoft.com/office/officeart/2005/8/layout/list1"/>
    <dgm:cxn modelId="{63F1DCC8-3C4E-4B2F-84B1-F6AC9AA11EDC}" type="presOf" srcId="{D6C4D2E5-93A7-4327-ADC7-E869DFB0F1ED}" destId="{2937BF22-30AB-460C-90F6-E67E8A308882}" srcOrd="0" destOrd="5" presId="urn:microsoft.com/office/officeart/2005/8/layout/list1"/>
    <dgm:cxn modelId="{7EE5B03C-85C0-4CBD-93E9-4F9FFE5D57E2}" srcId="{8A67FCD2-77BE-4819-AF68-3D14D42D07DE}" destId="{6B5A4B07-F5F0-4F27-A1A6-DED02B49AC3A}" srcOrd="7" destOrd="0" parTransId="{461160D6-6C12-4B94-BBD1-7E84C763F73D}" sibTransId="{8467AFF1-32F9-4CE3-8EBE-6C058AB17385}"/>
    <dgm:cxn modelId="{E303B1F9-0122-4A62-A5DF-85DCDB0D8358}" srcId="{AC671B87-4F0C-4D21-B4EC-3E7572D4816F}" destId="{3421FEC5-E6C6-4711-9ED1-320DC0FF02DC}" srcOrd="4" destOrd="0" parTransId="{3B138DAE-1DDA-4922-A3D4-F8E367F82E52}" sibTransId="{810DC1DF-C3E4-487E-A531-8218AFB4944E}"/>
    <dgm:cxn modelId="{DF47348E-4AB6-4322-967E-86181818C72A}" type="presOf" srcId="{3447CEA8-650F-4B04-81F9-92B0DCAE4669}" destId="{A235255E-D935-49A9-8FED-513307218160}" srcOrd="0" destOrd="2" presId="urn:microsoft.com/office/officeart/2005/8/layout/list1"/>
    <dgm:cxn modelId="{4815F0BA-0370-4243-B9C4-B76C258164AF}" srcId="{AC671B87-4F0C-4D21-B4EC-3E7572D4816F}" destId="{4A61FECF-7FB6-400A-959D-68F312C85950}" srcOrd="0" destOrd="0" parTransId="{4ECB3902-992F-41EC-A640-90D59058558D}" sibTransId="{3F9EADCE-CF59-4B0C-9F38-D2931EEE42A2}"/>
    <dgm:cxn modelId="{1D7A25F0-C6D3-4186-9433-1EB270E2331F}" type="presOf" srcId="{4A61FECF-7FB6-400A-959D-68F312C85950}" destId="{2937BF22-30AB-460C-90F6-E67E8A308882}" srcOrd="0" destOrd="0" presId="urn:microsoft.com/office/officeart/2005/8/layout/list1"/>
    <dgm:cxn modelId="{6DD82C05-5443-434B-8A32-F3C9C06AAB9D}" srcId="{8A67FCD2-77BE-4819-AF68-3D14D42D07DE}" destId="{3447CEA8-650F-4B04-81F9-92B0DCAE4669}" srcOrd="2" destOrd="0" parTransId="{09345B2F-E9BE-46FF-8873-075F407EFDCA}" sibTransId="{7299ED03-BDAE-4E07-94EC-D6482FB738B4}"/>
    <dgm:cxn modelId="{D257CCED-C535-46EE-ABE8-A5070308E56C}" srcId="{8A67FCD2-77BE-4819-AF68-3D14D42D07DE}" destId="{DF3E86A5-69D0-49F1-BFF7-9F663152FFC4}" srcOrd="4" destOrd="0" parTransId="{C7BEC6D3-6AF7-4599-8473-322D59FD940B}" sibTransId="{65593B29-36DB-4242-B85B-678C82B1EB2B}"/>
    <dgm:cxn modelId="{3AAF6C03-FB46-4366-94E1-AFC6807067A0}" type="presOf" srcId="{67F61886-A925-46D9-B1C1-B3534A44B35D}" destId="{A235255E-D935-49A9-8FED-513307218160}" srcOrd="0" destOrd="3" presId="urn:microsoft.com/office/officeart/2005/8/layout/list1"/>
    <dgm:cxn modelId="{82CB9010-BF29-4CA5-B585-D3347650806D}" srcId="{8A67FCD2-77BE-4819-AF68-3D14D42D07DE}" destId="{67F61886-A925-46D9-B1C1-B3534A44B35D}" srcOrd="3" destOrd="0" parTransId="{9BF4C6DA-3EF5-4C2D-9995-C9AF07869115}" sibTransId="{3886B975-4517-42AD-8785-20334A7F1752}"/>
    <dgm:cxn modelId="{280F315F-B4CE-49D3-8CCE-AE4761AB2746}" srcId="{9645550D-EB73-4247-99A5-77AEE65A1109}" destId="{AC671B87-4F0C-4D21-B4EC-3E7572D4816F}" srcOrd="0" destOrd="0" parTransId="{20B8284B-971A-453F-B686-910B7C1AC333}" sibTransId="{76B4A5EB-4251-44F1-9DC9-FEFCB2875947}"/>
    <dgm:cxn modelId="{AB5172AF-803C-43E0-AB5D-ADB852306CBF}" type="presOf" srcId="{AC671B87-4F0C-4D21-B4EC-3E7572D4816F}" destId="{BCD54BA7-C788-476D-BE01-C17BF529B22E}" srcOrd="0" destOrd="0" presId="urn:microsoft.com/office/officeart/2005/8/layout/list1"/>
    <dgm:cxn modelId="{B063E3D3-862C-465E-AE15-1B82821E404B}" srcId="{AC671B87-4F0C-4D21-B4EC-3E7572D4816F}" destId="{113FA8BA-4CDF-4799-AEE1-FC6940FDBECC}" srcOrd="3" destOrd="0" parTransId="{58F2B83D-8E8D-41EB-9282-679BCBE8D429}" sibTransId="{4D97514C-ABFA-41A5-A6D9-FA634AB41FCD}"/>
    <dgm:cxn modelId="{24AA9D19-B393-4A08-8684-82EB2AB9AE20}" type="presOf" srcId="{20DF5EFF-9F9D-4379-9A87-CEA24FBDFE89}" destId="{A47B2C5A-4451-4863-9D3A-123645D14BAE}" srcOrd="0" destOrd="0" presId="urn:microsoft.com/office/officeart/2005/8/layout/list1"/>
    <dgm:cxn modelId="{1B5E75D0-2512-4117-BBBF-6D5258DBF9C2}" type="presOf" srcId="{9CEBF372-7403-4341-A4E8-8A5C85D02B9F}" destId="{A235255E-D935-49A9-8FED-513307218160}" srcOrd="0" destOrd="6" presId="urn:microsoft.com/office/officeart/2005/8/layout/list1"/>
    <dgm:cxn modelId="{3E8578E7-5EDA-435F-82BA-81908205B0D0}" type="presOf" srcId="{9645550D-EB73-4247-99A5-77AEE65A1109}" destId="{BD0DBB82-8DB6-41CD-9714-EF76DA7908BF}" srcOrd="0" destOrd="0" presId="urn:microsoft.com/office/officeart/2005/8/layout/list1"/>
    <dgm:cxn modelId="{8E2D250F-9F4F-434F-9342-C81FA52A5F87}" srcId="{8A67FCD2-77BE-4819-AF68-3D14D42D07DE}" destId="{33F07FF7-4A60-48B0-9F05-CA055E54CFAE}" srcOrd="5" destOrd="0" parTransId="{5F2D7F6C-0892-46FE-AEAF-55BF6A7FECA9}" sibTransId="{704C0604-0CFB-4F99-956E-DC8C67A51CE2}"/>
    <dgm:cxn modelId="{0CE4D57E-636C-4F02-939B-12783FD19FF1}" type="presOf" srcId="{6B5A4B07-F5F0-4F27-A1A6-DED02B49AC3A}" destId="{A235255E-D935-49A9-8FED-513307218160}" srcOrd="0" destOrd="7" presId="urn:microsoft.com/office/officeart/2005/8/layout/list1"/>
    <dgm:cxn modelId="{A0C696F4-99C7-4A81-97C6-FFDBC1EBF409}" type="presOf" srcId="{20DF5EFF-9F9D-4379-9A87-CEA24FBDFE89}" destId="{AE0CFEAD-146B-4E63-AED5-08F6983E7392}" srcOrd="1" destOrd="0" presId="urn:microsoft.com/office/officeart/2005/8/layout/list1"/>
    <dgm:cxn modelId="{DA43F46E-C7E6-4B41-B68E-A44DB4A13B0C}" srcId="{AC671B87-4F0C-4D21-B4EC-3E7572D4816F}" destId="{77A7C1E8-EDA2-4AD0-859C-7AE5CD3030AA}" srcOrd="2" destOrd="0" parTransId="{AAB020B7-E549-4921-B907-4283C26DDA97}" sibTransId="{E6241623-730F-476C-A7BA-88546B808CD9}"/>
    <dgm:cxn modelId="{BAE570AF-66D4-44A9-9ABD-D6F9B3EE0BC2}" type="presOf" srcId="{DF3E86A5-69D0-49F1-BFF7-9F663152FFC4}" destId="{A235255E-D935-49A9-8FED-513307218160}" srcOrd="0" destOrd="4" presId="urn:microsoft.com/office/officeart/2005/8/layout/list1"/>
    <dgm:cxn modelId="{42A7BA75-C884-413E-BB97-18F73DABD941}" type="presOf" srcId="{33F07FF7-4A60-48B0-9F05-CA055E54CFAE}" destId="{A235255E-D935-49A9-8FED-513307218160}" srcOrd="0" destOrd="5" presId="urn:microsoft.com/office/officeart/2005/8/layout/list1"/>
    <dgm:cxn modelId="{B40825A6-EBD0-4053-B5A2-F8DC23A1FC89}" type="presOf" srcId="{AC671B87-4F0C-4D21-B4EC-3E7572D4816F}" destId="{9EC09DDE-1B04-46B6-9067-220112BFC48D}" srcOrd="1" destOrd="0" presId="urn:microsoft.com/office/officeart/2005/8/layout/list1"/>
    <dgm:cxn modelId="{4DF9E11F-18D6-4615-A205-CF4EB0246B7E}" type="presOf" srcId="{77A7C1E8-EDA2-4AD0-859C-7AE5CD3030AA}" destId="{2937BF22-30AB-460C-90F6-E67E8A308882}" srcOrd="0" destOrd="2" presId="urn:microsoft.com/office/officeart/2005/8/layout/list1"/>
    <dgm:cxn modelId="{EF087AF9-0063-48A8-AC47-F840C1366733}" type="presOf" srcId="{0ED8F65F-7E69-4223-9914-2C7E020C6DE8}" destId="{A235255E-D935-49A9-8FED-513307218160}" srcOrd="0" destOrd="1" presId="urn:microsoft.com/office/officeart/2005/8/layout/list1"/>
    <dgm:cxn modelId="{0CF5BC55-22D7-407D-A236-3FBFDFD4F82D}" srcId="{9645550D-EB73-4247-99A5-77AEE65A1109}" destId="{8A67FCD2-77BE-4819-AF68-3D14D42D07DE}" srcOrd="1" destOrd="0" parTransId="{9028F300-92E5-496D-9B13-10A62D8D7F4B}" sibTransId="{3A1DD36B-4B8C-4EF9-969D-4E5A7040432A}"/>
    <dgm:cxn modelId="{8B25F60A-164D-439A-9CDF-288B0DBBF264}" type="presOf" srcId="{3421FEC5-E6C6-4711-9ED1-320DC0FF02DC}" destId="{2937BF22-30AB-460C-90F6-E67E8A308882}" srcOrd="0" destOrd="4" presId="urn:microsoft.com/office/officeart/2005/8/layout/list1"/>
    <dgm:cxn modelId="{7D76CFE7-4F55-4909-B446-F57C5C2E907C}" srcId="{8A67FCD2-77BE-4819-AF68-3D14D42D07DE}" destId="{0ED8F65F-7E69-4223-9914-2C7E020C6DE8}" srcOrd="1" destOrd="0" parTransId="{6BA385A8-D2AE-40D3-8CB1-351DB22403A7}" sibTransId="{5F30A274-EFB7-4AD2-9AA0-F070E6859D64}"/>
    <dgm:cxn modelId="{95A236E8-C2DF-404E-B5D9-C41E5873718A}" type="presOf" srcId="{9A214C83-83D6-415F-B431-B70C7D6F70EB}" destId="{A235255E-D935-49A9-8FED-513307218160}" srcOrd="0" destOrd="0" presId="urn:microsoft.com/office/officeart/2005/8/layout/list1"/>
    <dgm:cxn modelId="{58516F30-901C-44F3-9386-CD8D05517126}" type="presOf" srcId="{8A67FCD2-77BE-4819-AF68-3D14D42D07DE}" destId="{AB0B00FF-ABD4-4BC8-A1E5-56D8F1B69906}" srcOrd="1" destOrd="0" presId="urn:microsoft.com/office/officeart/2005/8/layout/list1"/>
    <dgm:cxn modelId="{93769CB6-6C1C-4BDC-A223-12903F45028A}" srcId="{8A67FCD2-77BE-4819-AF68-3D14D42D07DE}" destId="{9A214C83-83D6-415F-B431-B70C7D6F70EB}" srcOrd="0" destOrd="0" parTransId="{CB890DE3-6D6F-4542-96DE-2A56D98C527D}" sibTransId="{6475E1F3-7F70-4708-8D93-2E2CD544CC56}"/>
    <dgm:cxn modelId="{42BCBF87-6669-4D0D-AA66-4F6F0810E5B3}" type="presParOf" srcId="{BD0DBB82-8DB6-41CD-9714-EF76DA7908BF}" destId="{F81DF725-DE0F-4CFE-AD85-BCB5384AA48F}" srcOrd="0" destOrd="0" presId="urn:microsoft.com/office/officeart/2005/8/layout/list1"/>
    <dgm:cxn modelId="{E2212D39-D35D-44F2-AC9D-594D2577A05B}" type="presParOf" srcId="{F81DF725-DE0F-4CFE-AD85-BCB5384AA48F}" destId="{BCD54BA7-C788-476D-BE01-C17BF529B22E}" srcOrd="0" destOrd="0" presId="urn:microsoft.com/office/officeart/2005/8/layout/list1"/>
    <dgm:cxn modelId="{7C60DF9F-5E1D-4CC4-8CE4-1FB0C6085A49}" type="presParOf" srcId="{F81DF725-DE0F-4CFE-AD85-BCB5384AA48F}" destId="{9EC09DDE-1B04-46B6-9067-220112BFC48D}" srcOrd="1" destOrd="0" presId="urn:microsoft.com/office/officeart/2005/8/layout/list1"/>
    <dgm:cxn modelId="{C4E18A56-7314-4933-BBD1-6D2755523FB4}" type="presParOf" srcId="{BD0DBB82-8DB6-41CD-9714-EF76DA7908BF}" destId="{F1144073-F41F-4168-89A4-C808DBF37BDD}" srcOrd="1" destOrd="0" presId="urn:microsoft.com/office/officeart/2005/8/layout/list1"/>
    <dgm:cxn modelId="{AFE8AA41-1483-4D3F-8850-AF5A18C03F50}" type="presParOf" srcId="{BD0DBB82-8DB6-41CD-9714-EF76DA7908BF}" destId="{2937BF22-30AB-460C-90F6-E67E8A308882}" srcOrd="2" destOrd="0" presId="urn:microsoft.com/office/officeart/2005/8/layout/list1"/>
    <dgm:cxn modelId="{2E53397C-2740-450F-BD7A-AE70E67FD136}" type="presParOf" srcId="{BD0DBB82-8DB6-41CD-9714-EF76DA7908BF}" destId="{38DA92A7-C891-4C38-9306-528313B9C3CD}" srcOrd="3" destOrd="0" presId="urn:microsoft.com/office/officeart/2005/8/layout/list1"/>
    <dgm:cxn modelId="{46AB2A08-7F8A-4B14-A4A1-27E9D0A8CB36}" type="presParOf" srcId="{BD0DBB82-8DB6-41CD-9714-EF76DA7908BF}" destId="{A54BDEA2-EEE5-4A4E-961E-D94FEA928EB6}" srcOrd="4" destOrd="0" presId="urn:microsoft.com/office/officeart/2005/8/layout/list1"/>
    <dgm:cxn modelId="{228FE720-D32D-48CB-883E-397FE34D15D2}" type="presParOf" srcId="{A54BDEA2-EEE5-4A4E-961E-D94FEA928EB6}" destId="{59C3F5B1-2383-4434-993F-645855244E7C}" srcOrd="0" destOrd="0" presId="urn:microsoft.com/office/officeart/2005/8/layout/list1"/>
    <dgm:cxn modelId="{19757056-A815-49C6-961C-5495B79DB497}" type="presParOf" srcId="{A54BDEA2-EEE5-4A4E-961E-D94FEA928EB6}" destId="{AB0B00FF-ABD4-4BC8-A1E5-56D8F1B69906}" srcOrd="1" destOrd="0" presId="urn:microsoft.com/office/officeart/2005/8/layout/list1"/>
    <dgm:cxn modelId="{7016FC44-A6A0-462D-8156-BE5831923418}" type="presParOf" srcId="{BD0DBB82-8DB6-41CD-9714-EF76DA7908BF}" destId="{71D78758-A61A-487A-B4C9-0023C226C3E8}" srcOrd="5" destOrd="0" presId="urn:microsoft.com/office/officeart/2005/8/layout/list1"/>
    <dgm:cxn modelId="{7B2017CA-516B-414B-A964-C1E62A74C785}" type="presParOf" srcId="{BD0DBB82-8DB6-41CD-9714-EF76DA7908BF}" destId="{A235255E-D935-49A9-8FED-513307218160}" srcOrd="6" destOrd="0" presId="urn:microsoft.com/office/officeart/2005/8/layout/list1"/>
    <dgm:cxn modelId="{8072F905-9804-41E8-87BD-ABD04A43536A}" type="presParOf" srcId="{BD0DBB82-8DB6-41CD-9714-EF76DA7908BF}" destId="{7078CB4D-C1C3-4BDD-90E8-F97299D885BD}" srcOrd="7" destOrd="0" presId="urn:microsoft.com/office/officeart/2005/8/layout/list1"/>
    <dgm:cxn modelId="{452FC7CB-CF8D-40B1-B413-86609EA437C1}" type="presParOf" srcId="{BD0DBB82-8DB6-41CD-9714-EF76DA7908BF}" destId="{238CB0B9-F4F3-4E76-A55D-EA84AC999914}" srcOrd="8" destOrd="0" presId="urn:microsoft.com/office/officeart/2005/8/layout/list1"/>
    <dgm:cxn modelId="{38B8D86A-2A7F-4B93-BED9-F198C26637C8}" type="presParOf" srcId="{238CB0B9-F4F3-4E76-A55D-EA84AC999914}" destId="{A47B2C5A-4451-4863-9D3A-123645D14BAE}" srcOrd="0" destOrd="0" presId="urn:microsoft.com/office/officeart/2005/8/layout/list1"/>
    <dgm:cxn modelId="{E67185FB-ABBB-44BA-A401-BE1E5C22857C}" type="presParOf" srcId="{238CB0B9-F4F3-4E76-A55D-EA84AC999914}" destId="{AE0CFEAD-146B-4E63-AED5-08F6983E7392}" srcOrd="1" destOrd="0" presId="urn:microsoft.com/office/officeart/2005/8/layout/list1"/>
    <dgm:cxn modelId="{C488FFDB-6F17-4F5D-AEEC-B3EB6953FD2F}" type="presParOf" srcId="{BD0DBB82-8DB6-41CD-9714-EF76DA7908BF}" destId="{7E48C7BA-FF49-4635-BDBE-DBA177BF6BF4}" srcOrd="9" destOrd="0" presId="urn:microsoft.com/office/officeart/2005/8/layout/list1"/>
    <dgm:cxn modelId="{8316029C-89D8-4081-9C65-5B6888B2DB66}" type="presParOf" srcId="{BD0DBB82-8DB6-41CD-9714-EF76DA7908BF}" destId="{B093F3F8-9D86-4917-A3CF-B5053F084F0D}"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34E397-BA9C-40C7-AC1C-97699CD4D4DA}">
      <dsp:nvSpPr>
        <dsp:cNvPr id="0" name=""/>
        <dsp:cNvSpPr/>
      </dsp:nvSpPr>
      <dsp:spPr>
        <a:xfrm>
          <a:off x="1389075" y="251561"/>
          <a:ext cx="3413760" cy="3413760"/>
        </a:xfrm>
        <a:prstGeom prst="pie">
          <a:avLst>
            <a:gd name="adj1" fmla="val 16200000"/>
            <a:gd name="adj2" fmla="val 2052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ru-RU" sz="800" kern="1200" smtClean="0">
              <a:solidFill>
                <a:prstClr val="black"/>
              </a:solidFill>
              <a:latin typeface="Verdana"/>
            </a:rPr>
            <a:t>Разработка проекта бюджета</a:t>
          </a:r>
          <a:endParaRPr lang="ru-RU" sz="800" kern="1200" dirty="0"/>
        </a:p>
      </dsp:txBody>
      <dsp:txXfrm>
        <a:off x="3169920" y="825398"/>
        <a:ext cx="1097280" cy="731520"/>
      </dsp:txXfrm>
    </dsp:sp>
    <dsp:sp modelId="{0B1A75D0-33D7-4D76-9757-9B7BA0CA5B4C}">
      <dsp:nvSpPr>
        <dsp:cNvPr id="0" name=""/>
        <dsp:cNvSpPr/>
      </dsp:nvSpPr>
      <dsp:spPr>
        <a:xfrm>
          <a:off x="1418336" y="342595"/>
          <a:ext cx="3413760" cy="3413760"/>
        </a:xfrm>
        <a:prstGeom prst="pie">
          <a:avLst>
            <a:gd name="adj1" fmla="val 20520000"/>
            <a:gd name="adj2" fmla="val 324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ru-RU" sz="800" kern="1200" dirty="0" smtClean="0">
              <a:solidFill>
                <a:prstClr val="black"/>
              </a:solidFill>
              <a:latin typeface="Verdana"/>
            </a:rPr>
            <a:t>Рассмотрение проекта бюджета </a:t>
          </a:r>
          <a:r>
            <a:rPr lang="ru-RU" sz="800" kern="1200" dirty="0" smtClean="0">
              <a:solidFill>
                <a:srgbClr val="FF0000"/>
              </a:solidFill>
            </a:rPr>
            <a:t>(Публичные слушания)</a:t>
          </a:r>
          <a:endParaRPr lang="ru-RU" sz="800" kern="1200" dirty="0">
            <a:solidFill>
              <a:srgbClr val="FF0000"/>
            </a:solidFill>
          </a:endParaRPr>
        </a:p>
      </dsp:txBody>
      <dsp:txXfrm>
        <a:off x="3616960" y="1902358"/>
        <a:ext cx="1016000" cy="812800"/>
      </dsp:txXfrm>
    </dsp:sp>
    <dsp:sp modelId="{4B1B65A3-5BDD-4698-AF07-30C2263CB007}">
      <dsp:nvSpPr>
        <dsp:cNvPr id="0" name=""/>
        <dsp:cNvSpPr/>
      </dsp:nvSpPr>
      <dsp:spPr>
        <a:xfrm>
          <a:off x="1341120" y="398678"/>
          <a:ext cx="3413760" cy="3413760"/>
        </a:xfrm>
        <a:prstGeom prst="pie">
          <a:avLst>
            <a:gd name="adj1" fmla="val 3240000"/>
            <a:gd name="adj2" fmla="val 756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ru-RU" sz="800" kern="1200" dirty="0" smtClean="0">
              <a:solidFill>
                <a:prstClr val="black"/>
              </a:solidFill>
              <a:latin typeface="Verdana"/>
            </a:rPr>
            <a:t>Утверждение проекта бюджета</a:t>
          </a:r>
          <a:endParaRPr lang="ru-RU" sz="800" kern="1200" dirty="0"/>
        </a:p>
      </dsp:txBody>
      <dsp:txXfrm>
        <a:off x="2560320" y="2796438"/>
        <a:ext cx="975360" cy="894080"/>
      </dsp:txXfrm>
    </dsp:sp>
    <dsp:sp modelId="{52BBD65B-CE1E-47CE-9114-81D3573AAE3C}">
      <dsp:nvSpPr>
        <dsp:cNvPr id="0" name=""/>
        <dsp:cNvSpPr/>
      </dsp:nvSpPr>
      <dsp:spPr>
        <a:xfrm>
          <a:off x="1263904" y="342595"/>
          <a:ext cx="3413760" cy="3413760"/>
        </a:xfrm>
        <a:prstGeom prst="pie">
          <a:avLst>
            <a:gd name="adj1" fmla="val 7560000"/>
            <a:gd name="adj2" fmla="val 1188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ru-RU" sz="800" kern="1200" smtClean="0">
              <a:solidFill>
                <a:prstClr val="black"/>
              </a:solidFill>
              <a:latin typeface="Verdana"/>
            </a:rPr>
            <a:t>Исполнение бюджета</a:t>
          </a:r>
          <a:endParaRPr lang="ru-RU" sz="800" kern="1200" dirty="0"/>
        </a:p>
      </dsp:txBody>
      <dsp:txXfrm>
        <a:off x="1463040" y="1902358"/>
        <a:ext cx="1016000" cy="812800"/>
      </dsp:txXfrm>
    </dsp:sp>
    <dsp:sp modelId="{F8C70646-B389-4B2D-ABA8-B5DCD7B8A0A1}">
      <dsp:nvSpPr>
        <dsp:cNvPr id="0" name=""/>
        <dsp:cNvSpPr/>
      </dsp:nvSpPr>
      <dsp:spPr>
        <a:xfrm>
          <a:off x="1293164" y="251561"/>
          <a:ext cx="3413760" cy="3413760"/>
        </a:xfrm>
        <a:prstGeom prst="pie">
          <a:avLst>
            <a:gd name="adj1" fmla="val 11880000"/>
            <a:gd name="adj2" fmla="val 1620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ru-RU" sz="800" kern="1200" dirty="0" smtClean="0">
              <a:solidFill>
                <a:srgbClr val="000000"/>
              </a:solidFill>
              <a:latin typeface="Verdana"/>
            </a:rPr>
            <a:t>Рассмотрение и утверждение отчета об исполнении бюджета </a:t>
          </a:r>
          <a:r>
            <a:rPr lang="ru-RU" sz="800" kern="1200" dirty="0" smtClean="0">
              <a:solidFill>
                <a:srgbClr val="FF0000"/>
              </a:solidFill>
            </a:rPr>
            <a:t>(Публичные слушания)</a:t>
          </a:r>
          <a:endParaRPr lang="ru-RU" sz="800" kern="1200" dirty="0"/>
        </a:p>
      </dsp:txBody>
      <dsp:txXfrm>
        <a:off x="1828800" y="825398"/>
        <a:ext cx="1097280" cy="731520"/>
      </dsp:txXfrm>
    </dsp:sp>
    <dsp:sp modelId="{36AE1E30-4972-460F-93AC-778C6083BE16}">
      <dsp:nvSpPr>
        <dsp:cNvPr id="0" name=""/>
        <dsp:cNvSpPr/>
      </dsp:nvSpPr>
      <dsp:spPr>
        <a:xfrm>
          <a:off x="1177586" y="40233"/>
          <a:ext cx="3836416" cy="3836416"/>
        </a:xfrm>
        <a:prstGeom prst="circularArrow">
          <a:avLst>
            <a:gd name="adj1" fmla="val 5085"/>
            <a:gd name="adj2" fmla="val 327528"/>
            <a:gd name="adj3" fmla="val 20192361"/>
            <a:gd name="adj4" fmla="val 16200324"/>
            <a:gd name="adj5" fmla="val 5932"/>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87BD91AE-9F5D-4DC5-B280-84A3BA602D66}">
      <dsp:nvSpPr>
        <dsp:cNvPr id="0" name=""/>
        <dsp:cNvSpPr/>
      </dsp:nvSpPr>
      <dsp:spPr>
        <a:xfrm>
          <a:off x="1207243" y="131237"/>
          <a:ext cx="3836416" cy="3836416"/>
        </a:xfrm>
        <a:prstGeom prst="circularArrow">
          <a:avLst>
            <a:gd name="adj1" fmla="val 5085"/>
            <a:gd name="adj2" fmla="val 327528"/>
            <a:gd name="adj3" fmla="val 2912753"/>
            <a:gd name="adj4" fmla="val 20519953"/>
            <a:gd name="adj5" fmla="val 5932"/>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4F58A9A-1EC3-40AB-A24D-B0429757B8EA}">
      <dsp:nvSpPr>
        <dsp:cNvPr id="0" name=""/>
        <dsp:cNvSpPr/>
      </dsp:nvSpPr>
      <dsp:spPr>
        <a:xfrm>
          <a:off x="1129792" y="187491"/>
          <a:ext cx="3836416" cy="3836416"/>
        </a:xfrm>
        <a:prstGeom prst="circularArrow">
          <a:avLst>
            <a:gd name="adj1" fmla="val 5085"/>
            <a:gd name="adj2" fmla="val 327528"/>
            <a:gd name="adj3" fmla="val 7232777"/>
            <a:gd name="adj4" fmla="val 3239695"/>
            <a:gd name="adj5" fmla="val 5932"/>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D22B4DBB-5C39-4710-B7C2-A8878C702D4C}">
      <dsp:nvSpPr>
        <dsp:cNvPr id="0" name=""/>
        <dsp:cNvSpPr/>
      </dsp:nvSpPr>
      <dsp:spPr>
        <a:xfrm>
          <a:off x="1052340" y="131237"/>
          <a:ext cx="3836416" cy="3836416"/>
        </a:xfrm>
        <a:prstGeom prst="circularArrow">
          <a:avLst>
            <a:gd name="adj1" fmla="val 5085"/>
            <a:gd name="adj2" fmla="val 327528"/>
            <a:gd name="adj3" fmla="val 11552519"/>
            <a:gd name="adj4" fmla="val 7559718"/>
            <a:gd name="adj5" fmla="val 5932"/>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8605786-A1EA-45F0-B9D3-D1C7B293A107}">
      <dsp:nvSpPr>
        <dsp:cNvPr id="0" name=""/>
        <dsp:cNvSpPr/>
      </dsp:nvSpPr>
      <dsp:spPr>
        <a:xfrm>
          <a:off x="1081997" y="40233"/>
          <a:ext cx="3836416" cy="3836416"/>
        </a:xfrm>
        <a:prstGeom prst="circularArrow">
          <a:avLst>
            <a:gd name="adj1" fmla="val 5085"/>
            <a:gd name="adj2" fmla="val 327528"/>
            <a:gd name="adj3" fmla="val 15872148"/>
            <a:gd name="adj4" fmla="val 11880111"/>
            <a:gd name="adj5" fmla="val 5932"/>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9AEEA7-FC95-458E-8F09-5F3B073AB11D}">
      <dsp:nvSpPr>
        <dsp:cNvPr id="0" name=""/>
        <dsp:cNvSpPr/>
      </dsp:nvSpPr>
      <dsp:spPr>
        <a:xfrm>
          <a:off x="940444" y="444"/>
          <a:ext cx="1239738" cy="123973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8227" tIns="10160" rIns="68227" bIns="10160" numCol="1" spcCol="1270" anchor="ctr" anchorCtr="0">
          <a:noAutofit/>
        </a:bodyPr>
        <a:lstStyle/>
        <a:p>
          <a:pPr lvl="0" algn="ctr" defTabSz="355600">
            <a:lnSpc>
              <a:spcPct val="90000"/>
            </a:lnSpc>
            <a:spcBef>
              <a:spcPct val="0"/>
            </a:spcBef>
            <a:spcAft>
              <a:spcPct val="35000"/>
            </a:spcAft>
          </a:pPr>
          <a:r>
            <a:rPr lang="ru-RU" sz="800" kern="1200" dirty="0" smtClean="0"/>
            <a:t>Бюджетное послание Президента Российской Федерации Федеральному Собранию</a:t>
          </a:r>
          <a:endParaRPr lang="ru-RU" sz="800" kern="1200" dirty="0"/>
        </a:p>
      </dsp:txBody>
      <dsp:txXfrm>
        <a:off x="1121999" y="181999"/>
        <a:ext cx="876628" cy="876628"/>
      </dsp:txXfrm>
    </dsp:sp>
    <dsp:sp modelId="{AFD6E2C4-7E5E-4430-A5FE-17F90CF23E57}">
      <dsp:nvSpPr>
        <dsp:cNvPr id="0" name=""/>
        <dsp:cNvSpPr/>
      </dsp:nvSpPr>
      <dsp:spPr>
        <a:xfrm>
          <a:off x="1932235" y="444"/>
          <a:ext cx="1239738" cy="123973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8227" tIns="10160" rIns="68227" bIns="10160" numCol="1" spcCol="1270" anchor="ctr" anchorCtr="0">
          <a:noAutofit/>
        </a:bodyPr>
        <a:lstStyle/>
        <a:p>
          <a:pPr lvl="0" algn="ctr" defTabSz="355600">
            <a:lnSpc>
              <a:spcPct val="90000"/>
            </a:lnSpc>
            <a:spcBef>
              <a:spcPct val="0"/>
            </a:spcBef>
            <a:spcAft>
              <a:spcPct val="35000"/>
            </a:spcAft>
          </a:pPr>
          <a:r>
            <a:rPr lang="ru-RU" sz="800" kern="1200" dirty="0" smtClean="0"/>
            <a:t>Прогноз социально-экономического развития района</a:t>
          </a:r>
          <a:endParaRPr lang="ru-RU" sz="800" kern="1200" dirty="0"/>
        </a:p>
      </dsp:txBody>
      <dsp:txXfrm>
        <a:off x="2113790" y="181999"/>
        <a:ext cx="876628" cy="876628"/>
      </dsp:txXfrm>
    </dsp:sp>
    <dsp:sp modelId="{38766FA8-1C6B-40CE-98E3-4912BED9F362}">
      <dsp:nvSpPr>
        <dsp:cNvPr id="0" name=""/>
        <dsp:cNvSpPr/>
      </dsp:nvSpPr>
      <dsp:spPr>
        <a:xfrm>
          <a:off x="2924026" y="444"/>
          <a:ext cx="1239738" cy="123973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8227" tIns="10160" rIns="68227" bIns="10160" numCol="1" spcCol="1270" anchor="ctr" anchorCtr="0">
          <a:noAutofit/>
        </a:bodyPr>
        <a:lstStyle/>
        <a:p>
          <a:pPr lvl="0" algn="ctr" defTabSz="355600">
            <a:lnSpc>
              <a:spcPct val="90000"/>
            </a:lnSpc>
            <a:spcBef>
              <a:spcPct val="0"/>
            </a:spcBef>
            <a:spcAft>
              <a:spcPct val="35000"/>
            </a:spcAft>
          </a:pPr>
          <a:r>
            <a:rPr lang="ru-RU" sz="800" kern="1200" dirty="0" smtClean="0"/>
            <a:t>Основное направления бюджетной и налоговой политики</a:t>
          </a:r>
          <a:endParaRPr lang="ru-RU" sz="800" kern="1200" dirty="0"/>
        </a:p>
      </dsp:txBody>
      <dsp:txXfrm>
        <a:off x="3105581" y="181999"/>
        <a:ext cx="876628" cy="876628"/>
      </dsp:txXfrm>
    </dsp:sp>
    <dsp:sp modelId="{BDE8B947-89C8-407B-AD9A-F18C0DFF1523}">
      <dsp:nvSpPr>
        <dsp:cNvPr id="0" name=""/>
        <dsp:cNvSpPr/>
      </dsp:nvSpPr>
      <dsp:spPr>
        <a:xfrm>
          <a:off x="3915816" y="444"/>
          <a:ext cx="1239738" cy="123973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8227" tIns="10160" rIns="68227" bIns="10160" numCol="1" spcCol="1270" anchor="ctr" anchorCtr="0">
          <a:noAutofit/>
        </a:bodyPr>
        <a:lstStyle/>
        <a:p>
          <a:pPr lvl="0" algn="ctr" defTabSz="355600">
            <a:lnSpc>
              <a:spcPct val="90000"/>
            </a:lnSpc>
            <a:spcBef>
              <a:spcPct val="0"/>
            </a:spcBef>
            <a:spcAft>
              <a:spcPct val="35000"/>
            </a:spcAft>
          </a:pPr>
          <a:r>
            <a:rPr lang="ru-RU" sz="800" kern="1200" dirty="0" smtClean="0"/>
            <a:t>Муниципальные программы района</a:t>
          </a:r>
          <a:endParaRPr lang="ru-RU" sz="800" kern="1200" dirty="0"/>
        </a:p>
      </dsp:txBody>
      <dsp:txXfrm>
        <a:off x="4097371" y="181999"/>
        <a:ext cx="876628" cy="8766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0FF9C1-10BF-44C9-BACC-27329753F12D}">
      <dsp:nvSpPr>
        <dsp:cNvPr id="0" name=""/>
        <dsp:cNvSpPr/>
      </dsp:nvSpPr>
      <dsp:spPr>
        <a:xfrm>
          <a:off x="460103" y="146471"/>
          <a:ext cx="1681396" cy="583927"/>
        </a:xfrm>
        <a:prstGeom prst="ellipse">
          <a:avLst/>
        </a:prstGeom>
        <a:solidFill>
          <a:srgbClr val="72A376">
            <a:tint val="50000"/>
            <a:alpha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A61B55E8-B245-4859-95DD-6A749E92D8D4}">
      <dsp:nvSpPr>
        <dsp:cNvPr id="0" name=""/>
        <dsp:cNvSpPr/>
      </dsp:nvSpPr>
      <dsp:spPr>
        <a:xfrm>
          <a:off x="1077149" y="1065266"/>
          <a:ext cx="325852" cy="208545"/>
        </a:xfrm>
        <a:prstGeom prst="downArrow">
          <a:avLst/>
        </a:prstGeom>
        <a:solidFill>
          <a:srgbClr val="72A376">
            <a:tint val="60000"/>
            <a:hueOff val="0"/>
            <a:satOff val="0"/>
            <a:lumOff val="0"/>
            <a:alphaOff val="0"/>
          </a:srgbClr>
        </a:solidFill>
        <a:ln w="425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16BE7DBA-F358-40B1-B103-88EE454B8224}">
      <dsp:nvSpPr>
        <dsp:cNvPr id="0" name=""/>
        <dsp:cNvSpPr/>
      </dsp:nvSpPr>
      <dsp:spPr>
        <a:xfrm>
          <a:off x="542197" y="1615779"/>
          <a:ext cx="1564090" cy="391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ru-RU" sz="900" b="1" kern="1200" dirty="0" smtClean="0">
              <a:solidFill>
                <a:sysClr val="windowText" lastClr="000000"/>
              </a:solidFill>
              <a:latin typeface="Verdana"/>
              <a:ea typeface="+mn-ea"/>
              <a:cs typeface="+mn-cs"/>
            </a:rPr>
            <a:t>Бюджет Камчатского края</a:t>
          </a:r>
          <a:endParaRPr lang="ru-RU" sz="900" b="1" kern="1200" dirty="0">
            <a:solidFill>
              <a:sysClr val="windowText" lastClr="000000"/>
            </a:solidFill>
            <a:latin typeface="Verdana"/>
            <a:ea typeface="+mn-ea"/>
            <a:cs typeface="+mn-cs"/>
          </a:endParaRPr>
        </a:p>
      </dsp:txBody>
      <dsp:txXfrm>
        <a:off x="542197" y="1615779"/>
        <a:ext cx="1564090" cy="391022"/>
      </dsp:txXfrm>
    </dsp:sp>
    <dsp:sp modelId="{EF83BE10-8D0A-4FA2-ABAF-0C46F298B507}">
      <dsp:nvSpPr>
        <dsp:cNvPr id="0" name=""/>
        <dsp:cNvSpPr/>
      </dsp:nvSpPr>
      <dsp:spPr>
        <a:xfrm>
          <a:off x="785143" y="149559"/>
          <a:ext cx="586533" cy="586533"/>
        </a:xfrm>
        <a:prstGeom prst="ellipse">
          <a:avLst/>
        </a:prstGeom>
        <a:gradFill rotWithShape="0">
          <a:gsLst>
            <a:gs pos="0">
              <a:srgbClr val="CEC597">
                <a:tint val="65000"/>
                <a:satMod val="270000"/>
                <a:alpha val="50000"/>
              </a:srgbClr>
            </a:gs>
            <a:gs pos="25000">
              <a:srgbClr val="CEC597">
                <a:tint val="60000"/>
                <a:satMod val="300000"/>
              </a:srgbClr>
            </a:gs>
            <a:gs pos="100000">
              <a:srgbClr val="CEC597">
                <a:tint val="29000"/>
                <a:satMod val="400000"/>
              </a:srgbClr>
            </a:gs>
          </a:gsLst>
          <a:lin ang="16200000" scaled="1"/>
        </a:gradFill>
        <a:ln w="9525" cap="flat" cmpd="sng" algn="ctr">
          <a:solidFill>
            <a:srgbClr val="CEC597">
              <a:satMod val="150000"/>
            </a:srgbClr>
          </a:solidFill>
          <a:prstDash val="solid"/>
        </a:ln>
        <a:effectLst>
          <a:outerShdw blurRad="65500" dist="38100" dir="5400000" rotWithShape="0">
            <a:srgbClr val="000000">
              <a:alpha val="40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ru-RU" sz="2500" kern="1200" dirty="0">
            <a:solidFill>
              <a:sysClr val="windowText" lastClr="000000"/>
            </a:solidFill>
            <a:latin typeface="Verdana"/>
            <a:ea typeface="+mn-ea"/>
            <a:cs typeface="+mn-cs"/>
          </a:endParaRPr>
        </a:p>
      </dsp:txBody>
      <dsp:txXfrm>
        <a:off x="871039" y="235455"/>
        <a:ext cx="414741" cy="414741"/>
      </dsp:txXfrm>
    </dsp:sp>
    <dsp:sp modelId="{2088B445-D483-48E9-8C72-7548286DD546}">
      <dsp:nvSpPr>
        <dsp:cNvPr id="0" name=""/>
        <dsp:cNvSpPr/>
      </dsp:nvSpPr>
      <dsp:spPr>
        <a:xfrm>
          <a:off x="1220231" y="428150"/>
          <a:ext cx="586533" cy="586533"/>
        </a:xfrm>
        <a:prstGeom prst="ellipse">
          <a:avLst/>
        </a:prstGeom>
        <a:gradFill rotWithShape="0">
          <a:gsLst>
            <a:gs pos="0">
              <a:srgbClr val="A8CDD7">
                <a:tint val="65000"/>
                <a:satMod val="270000"/>
                <a:alpha val="50000"/>
              </a:srgbClr>
            </a:gs>
            <a:gs pos="25000">
              <a:srgbClr val="A8CDD7">
                <a:tint val="60000"/>
                <a:satMod val="300000"/>
              </a:srgbClr>
            </a:gs>
            <a:gs pos="100000">
              <a:srgbClr val="A8CDD7">
                <a:tint val="29000"/>
                <a:satMod val="400000"/>
              </a:srgbClr>
            </a:gs>
          </a:gsLst>
          <a:lin ang="16200000" scaled="1"/>
        </a:gradFill>
        <a:ln w="9525" cap="flat" cmpd="sng" algn="ctr">
          <a:solidFill>
            <a:srgbClr val="A8CDD7">
              <a:satMod val="150000"/>
            </a:srgbClr>
          </a:solidFill>
          <a:prstDash val="solid"/>
        </a:ln>
        <a:effectLst>
          <a:outerShdw blurRad="65500" dist="38100" dir="5400000" rotWithShape="0">
            <a:srgbClr val="000000">
              <a:alpha val="40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ru-RU" sz="2500" kern="1200" dirty="0">
            <a:solidFill>
              <a:sysClr val="windowText" lastClr="000000"/>
            </a:solidFill>
            <a:latin typeface="Verdana"/>
            <a:ea typeface="+mn-ea"/>
            <a:cs typeface="+mn-cs"/>
          </a:endParaRPr>
        </a:p>
      </dsp:txBody>
      <dsp:txXfrm>
        <a:off x="1306127" y="514046"/>
        <a:ext cx="414741" cy="414741"/>
      </dsp:txXfrm>
    </dsp:sp>
    <dsp:sp modelId="{7D4ADD9C-5677-4E4B-9347-6251F136E4DA}">
      <dsp:nvSpPr>
        <dsp:cNvPr id="0" name=""/>
        <dsp:cNvSpPr/>
      </dsp:nvSpPr>
      <dsp:spPr>
        <a:xfrm>
          <a:off x="318323" y="28800"/>
          <a:ext cx="1970169" cy="1551786"/>
        </a:xfrm>
        <a:prstGeom prst="funnel">
          <a:avLst/>
        </a:prstGeom>
        <a:solidFill>
          <a:sysClr val="window" lastClr="FFFFFF">
            <a:alpha val="40000"/>
            <a:hueOff val="0"/>
            <a:satOff val="0"/>
            <a:lumOff val="0"/>
            <a:alphaOff val="0"/>
          </a:sysClr>
        </a:solidFill>
        <a:ln w="9525" cap="flat" cmpd="sng" algn="ctr">
          <a:solidFill>
            <a:srgbClr val="72A376">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0FF9C1-10BF-44C9-BACC-27329753F12D}">
      <dsp:nvSpPr>
        <dsp:cNvPr id="0" name=""/>
        <dsp:cNvSpPr/>
      </dsp:nvSpPr>
      <dsp:spPr>
        <a:xfrm>
          <a:off x="461763" y="117049"/>
          <a:ext cx="1687465" cy="586034"/>
        </a:xfrm>
        <a:prstGeom prst="ellipse">
          <a:avLst/>
        </a:prstGeom>
        <a:solidFill>
          <a:srgbClr val="72A376">
            <a:tint val="50000"/>
            <a:alpha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A61B55E8-B245-4859-95DD-6A749E92D8D4}">
      <dsp:nvSpPr>
        <dsp:cNvPr id="0" name=""/>
        <dsp:cNvSpPr/>
      </dsp:nvSpPr>
      <dsp:spPr>
        <a:xfrm>
          <a:off x="981087" y="1012872"/>
          <a:ext cx="327028" cy="209298"/>
        </a:xfrm>
        <a:prstGeom prst="downArrow">
          <a:avLst/>
        </a:prstGeom>
        <a:solidFill>
          <a:srgbClr val="72A376">
            <a:tint val="60000"/>
            <a:hueOff val="0"/>
            <a:satOff val="0"/>
            <a:lumOff val="0"/>
            <a:alphaOff val="0"/>
          </a:srgbClr>
        </a:solidFill>
        <a:ln w="425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16BE7DBA-F358-40B1-B103-88EE454B8224}">
      <dsp:nvSpPr>
        <dsp:cNvPr id="0" name=""/>
        <dsp:cNvSpPr/>
      </dsp:nvSpPr>
      <dsp:spPr>
        <a:xfrm>
          <a:off x="416346" y="1615072"/>
          <a:ext cx="1569735" cy="392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ru-RU" sz="900" b="1" kern="1200" dirty="0" smtClean="0">
              <a:solidFill>
                <a:sysClr val="windowText" lastClr="000000">
                  <a:hueOff val="0"/>
                  <a:satOff val="0"/>
                  <a:lumOff val="0"/>
                  <a:alphaOff val="0"/>
                </a:sysClr>
              </a:solidFill>
              <a:latin typeface="Verdana"/>
              <a:ea typeface="+mn-ea"/>
              <a:cs typeface="+mn-cs"/>
            </a:rPr>
            <a:t>Бюджет Соболевского района</a:t>
          </a:r>
          <a:endParaRPr lang="ru-RU" sz="900" b="1" kern="1200" dirty="0">
            <a:solidFill>
              <a:sysClr val="windowText" lastClr="000000">
                <a:hueOff val="0"/>
                <a:satOff val="0"/>
                <a:lumOff val="0"/>
                <a:alphaOff val="0"/>
              </a:sysClr>
            </a:solidFill>
            <a:latin typeface="Verdana"/>
            <a:ea typeface="+mn-ea"/>
            <a:cs typeface="+mn-cs"/>
          </a:endParaRPr>
        </a:p>
      </dsp:txBody>
      <dsp:txXfrm>
        <a:off x="416346" y="1615072"/>
        <a:ext cx="1569735" cy="392433"/>
      </dsp:txXfrm>
    </dsp:sp>
    <dsp:sp modelId="{CCC15DD5-6043-4010-82EB-AA84EE0AE64E}">
      <dsp:nvSpPr>
        <dsp:cNvPr id="0" name=""/>
        <dsp:cNvSpPr/>
      </dsp:nvSpPr>
      <dsp:spPr>
        <a:xfrm>
          <a:off x="802211" y="165420"/>
          <a:ext cx="750178" cy="730015"/>
        </a:xfrm>
        <a:prstGeom prst="ellipse">
          <a:avLst/>
        </a:prstGeom>
        <a:gradFill rotWithShape="0">
          <a:gsLst>
            <a:gs pos="0">
              <a:srgbClr val="CEC597">
                <a:tint val="65000"/>
                <a:satMod val="270000"/>
                <a:alpha val="50000"/>
              </a:srgbClr>
            </a:gs>
            <a:gs pos="25000">
              <a:srgbClr val="CEC597">
                <a:tint val="60000"/>
                <a:satMod val="300000"/>
              </a:srgbClr>
            </a:gs>
            <a:gs pos="100000">
              <a:srgbClr val="CEC597">
                <a:tint val="29000"/>
                <a:satMod val="400000"/>
              </a:srgbClr>
            </a:gs>
          </a:gsLst>
          <a:lin ang="16200000" scaled="1"/>
        </a:gradFill>
        <a:ln w="9525" cap="flat" cmpd="sng" algn="ctr">
          <a:solidFill>
            <a:srgbClr val="CEC597">
              <a:satMod val="150000"/>
            </a:srgbClr>
          </a:solidFill>
          <a:prstDash val="solid"/>
        </a:ln>
        <a:effectLst>
          <a:outerShdw blurRad="65500" dist="38100" dir="5400000" rotWithShape="0">
            <a:srgbClr val="000000">
              <a:alpha val="40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ru-RU" sz="3100" kern="1200" dirty="0">
            <a:solidFill>
              <a:sysClr val="windowText" lastClr="000000"/>
            </a:solidFill>
            <a:latin typeface="Verdana"/>
            <a:ea typeface="+mn-ea"/>
            <a:cs typeface="+mn-cs"/>
          </a:endParaRPr>
        </a:p>
      </dsp:txBody>
      <dsp:txXfrm>
        <a:off x="912072" y="272328"/>
        <a:ext cx="530456" cy="516199"/>
      </dsp:txXfrm>
    </dsp:sp>
    <dsp:sp modelId="{7D4ADD9C-5677-4E4B-9347-6251F136E4DA}">
      <dsp:nvSpPr>
        <dsp:cNvPr id="0" name=""/>
        <dsp:cNvSpPr/>
      </dsp:nvSpPr>
      <dsp:spPr>
        <a:xfrm>
          <a:off x="319472" y="-7690"/>
          <a:ext cx="1977280" cy="1570674"/>
        </a:xfrm>
        <a:prstGeom prst="funnel">
          <a:avLst/>
        </a:prstGeom>
        <a:solidFill>
          <a:sysClr val="window" lastClr="FFFFFF">
            <a:alpha val="40000"/>
            <a:hueOff val="0"/>
            <a:satOff val="0"/>
            <a:lumOff val="0"/>
            <a:alphaOff val="0"/>
          </a:sysClr>
        </a:solidFill>
        <a:ln w="9525" cap="flat" cmpd="sng" algn="ctr">
          <a:solidFill>
            <a:srgbClr val="72A376">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0FF9C1-10BF-44C9-BACC-27329753F12D}">
      <dsp:nvSpPr>
        <dsp:cNvPr id="0" name=""/>
        <dsp:cNvSpPr/>
      </dsp:nvSpPr>
      <dsp:spPr>
        <a:xfrm>
          <a:off x="623813" y="99707"/>
          <a:ext cx="1727894" cy="600075"/>
        </a:xfrm>
        <a:prstGeom prst="ellipse">
          <a:avLst/>
        </a:prstGeom>
        <a:solidFill>
          <a:srgbClr val="72A376">
            <a:tint val="50000"/>
            <a:alpha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A61B55E8-B245-4859-95DD-6A749E92D8D4}">
      <dsp:nvSpPr>
        <dsp:cNvPr id="0" name=""/>
        <dsp:cNvSpPr/>
      </dsp:nvSpPr>
      <dsp:spPr>
        <a:xfrm>
          <a:off x="1266703" y="978695"/>
          <a:ext cx="334863" cy="214312"/>
        </a:xfrm>
        <a:prstGeom prst="downArrow">
          <a:avLst/>
        </a:prstGeom>
        <a:solidFill>
          <a:srgbClr val="72A376">
            <a:tint val="60000"/>
            <a:hueOff val="0"/>
            <a:satOff val="0"/>
            <a:lumOff val="0"/>
            <a:alphaOff val="0"/>
          </a:srgbClr>
        </a:solidFill>
        <a:ln w="425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16BE7DBA-F358-40B1-B103-88EE454B8224}">
      <dsp:nvSpPr>
        <dsp:cNvPr id="0" name=""/>
        <dsp:cNvSpPr/>
      </dsp:nvSpPr>
      <dsp:spPr>
        <a:xfrm>
          <a:off x="722498" y="1610370"/>
          <a:ext cx="1607343" cy="401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ru-RU" sz="900" b="1" kern="1200" dirty="0" smtClean="0">
              <a:solidFill>
                <a:sysClr val="windowText" lastClr="000000">
                  <a:hueOff val="0"/>
                  <a:satOff val="0"/>
                  <a:lumOff val="0"/>
                  <a:alphaOff val="0"/>
                </a:sysClr>
              </a:solidFill>
              <a:latin typeface="Verdana"/>
              <a:ea typeface="+mn-ea"/>
              <a:cs typeface="+mn-cs"/>
            </a:rPr>
            <a:t>Бюджет сельских поселений</a:t>
          </a:r>
          <a:endParaRPr lang="ru-RU" sz="900" b="1" kern="1200" dirty="0">
            <a:solidFill>
              <a:sysClr val="windowText" lastClr="000000">
                <a:hueOff val="0"/>
                <a:satOff val="0"/>
                <a:lumOff val="0"/>
                <a:alphaOff val="0"/>
              </a:sysClr>
            </a:solidFill>
            <a:latin typeface="Verdana"/>
            <a:ea typeface="+mn-ea"/>
            <a:cs typeface="+mn-cs"/>
          </a:endParaRPr>
        </a:p>
      </dsp:txBody>
      <dsp:txXfrm>
        <a:off x="722498" y="1610370"/>
        <a:ext cx="1607343" cy="401835"/>
      </dsp:txXfrm>
    </dsp:sp>
    <dsp:sp modelId="{B9B81F4A-5DBD-4420-9ED7-DFEFAE537671}">
      <dsp:nvSpPr>
        <dsp:cNvPr id="0" name=""/>
        <dsp:cNvSpPr/>
      </dsp:nvSpPr>
      <dsp:spPr>
        <a:xfrm>
          <a:off x="766540" y="303344"/>
          <a:ext cx="621800" cy="640847"/>
        </a:xfrm>
        <a:prstGeom prst="ellipse">
          <a:avLst/>
        </a:prstGeom>
        <a:gradFill rotWithShape="0">
          <a:gsLst>
            <a:gs pos="0">
              <a:srgbClr val="E8B7B7">
                <a:tint val="65000"/>
                <a:satMod val="270000"/>
                <a:alpha val="50000"/>
              </a:srgbClr>
            </a:gs>
            <a:gs pos="25000">
              <a:srgbClr val="E8B7B7">
                <a:tint val="60000"/>
                <a:satMod val="300000"/>
              </a:srgbClr>
            </a:gs>
            <a:gs pos="100000">
              <a:srgbClr val="E8B7B7">
                <a:tint val="29000"/>
                <a:satMod val="400000"/>
              </a:srgbClr>
            </a:gs>
          </a:gsLst>
          <a:lin ang="16200000" scaled="1"/>
        </a:gradFill>
        <a:ln w="9525" cap="flat" cmpd="sng" algn="ctr">
          <a:solidFill>
            <a:srgbClr val="E8B7B7">
              <a:satMod val="150000"/>
            </a:srgbClr>
          </a:solidFill>
          <a:prstDash val="solid"/>
        </a:ln>
        <a:effectLst>
          <a:outerShdw blurRad="65500" dist="38100" dir="5400000" rotWithShape="0">
            <a:srgbClr val="000000">
              <a:alpha val="40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ru-RU" sz="2700" kern="1200" dirty="0">
            <a:solidFill>
              <a:sysClr val="windowText" lastClr="000000"/>
            </a:solidFill>
            <a:latin typeface="Verdana"/>
            <a:ea typeface="+mn-ea"/>
            <a:cs typeface="+mn-cs"/>
          </a:endParaRPr>
        </a:p>
      </dsp:txBody>
      <dsp:txXfrm>
        <a:off x="857601" y="397194"/>
        <a:ext cx="439678" cy="453147"/>
      </dsp:txXfrm>
    </dsp:sp>
    <dsp:sp modelId="{65CFEB7F-C6D7-4A7B-86D9-5F6ADBC1466D}">
      <dsp:nvSpPr>
        <dsp:cNvPr id="0" name=""/>
        <dsp:cNvSpPr/>
      </dsp:nvSpPr>
      <dsp:spPr>
        <a:xfrm>
          <a:off x="1102976" y="115738"/>
          <a:ext cx="717662" cy="616225"/>
        </a:xfrm>
        <a:prstGeom prst="ellipse">
          <a:avLst/>
        </a:prstGeom>
        <a:gradFill rotWithShape="0">
          <a:gsLst>
            <a:gs pos="0">
              <a:srgbClr val="CEC597">
                <a:tint val="65000"/>
                <a:satMod val="270000"/>
                <a:alpha val="50000"/>
              </a:srgbClr>
            </a:gs>
            <a:gs pos="25000">
              <a:srgbClr val="CEC597">
                <a:tint val="60000"/>
                <a:satMod val="300000"/>
              </a:srgbClr>
            </a:gs>
            <a:gs pos="100000">
              <a:srgbClr val="CEC597">
                <a:tint val="29000"/>
                <a:satMod val="400000"/>
              </a:srgbClr>
            </a:gs>
          </a:gsLst>
          <a:lin ang="16200000" scaled="1"/>
        </a:gradFill>
        <a:ln w="9525" cap="flat" cmpd="sng" algn="ctr">
          <a:solidFill>
            <a:srgbClr val="CEC597">
              <a:satMod val="150000"/>
            </a:srgbClr>
          </a:solidFill>
          <a:prstDash val="solid"/>
        </a:ln>
        <a:effectLst>
          <a:outerShdw blurRad="65500" dist="38100" dir="5400000" rotWithShape="0">
            <a:srgbClr val="000000">
              <a:alpha val="40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ru-RU" sz="2600" kern="1200" dirty="0">
            <a:solidFill>
              <a:sysClr val="windowText" lastClr="000000"/>
            </a:solidFill>
            <a:latin typeface="Verdana"/>
            <a:ea typeface="+mn-ea"/>
            <a:cs typeface="+mn-cs"/>
          </a:endParaRPr>
        </a:p>
      </dsp:txBody>
      <dsp:txXfrm>
        <a:off x="1208075" y="205982"/>
        <a:ext cx="507464" cy="435737"/>
      </dsp:txXfrm>
    </dsp:sp>
    <dsp:sp modelId="{609E3147-F46C-4E4A-9AE0-957FED8E7863}">
      <dsp:nvSpPr>
        <dsp:cNvPr id="0" name=""/>
        <dsp:cNvSpPr/>
      </dsp:nvSpPr>
      <dsp:spPr>
        <a:xfrm>
          <a:off x="1557113" y="281485"/>
          <a:ext cx="670364" cy="660033"/>
        </a:xfrm>
        <a:prstGeom prst="ellipse">
          <a:avLst/>
        </a:prstGeom>
        <a:gradFill rotWithShape="0">
          <a:gsLst>
            <a:gs pos="0">
              <a:srgbClr val="C0BEAF">
                <a:tint val="65000"/>
                <a:satMod val="270000"/>
                <a:alpha val="50000"/>
              </a:srgbClr>
            </a:gs>
            <a:gs pos="25000">
              <a:srgbClr val="C0BEAF">
                <a:tint val="60000"/>
                <a:satMod val="300000"/>
              </a:srgbClr>
            </a:gs>
            <a:gs pos="100000">
              <a:srgbClr val="C0BEAF">
                <a:tint val="29000"/>
                <a:satMod val="400000"/>
              </a:srgbClr>
            </a:gs>
          </a:gsLst>
          <a:lin ang="16200000" scaled="1"/>
        </a:gradFill>
        <a:ln w="9525" cap="flat" cmpd="sng" algn="ctr">
          <a:solidFill>
            <a:srgbClr val="C0BEAF">
              <a:satMod val="150000"/>
            </a:srgbClr>
          </a:solidFill>
          <a:prstDash val="solid"/>
        </a:ln>
        <a:effectLst>
          <a:outerShdw blurRad="65500" dist="38100" dir="5400000" rotWithShape="0">
            <a:srgbClr val="000000">
              <a:alpha val="40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ru-RU" sz="2800" kern="1200" dirty="0">
            <a:solidFill>
              <a:sysClr val="windowText" lastClr="000000"/>
            </a:solidFill>
            <a:latin typeface="Verdana"/>
            <a:ea typeface="+mn-ea"/>
            <a:cs typeface="+mn-cs"/>
          </a:endParaRPr>
        </a:p>
      </dsp:txBody>
      <dsp:txXfrm>
        <a:off x="1655286" y="378145"/>
        <a:ext cx="474018" cy="466713"/>
      </dsp:txXfrm>
    </dsp:sp>
    <dsp:sp modelId="{7D4ADD9C-5677-4E4B-9347-6251F136E4DA}">
      <dsp:nvSpPr>
        <dsp:cNvPr id="0" name=""/>
        <dsp:cNvSpPr/>
      </dsp:nvSpPr>
      <dsp:spPr>
        <a:xfrm>
          <a:off x="516217" y="19804"/>
          <a:ext cx="2024653" cy="1550758"/>
        </a:xfrm>
        <a:prstGeom prst="funnel">
          <a:avLst/>
        </a:prstGeom>
        <a:solidFill>
          <a:sysClr val="window" lastClr="FFFFFF">
            <a:alpha val="40000"/>
            <a:hueOff val="0"/>
            <a:satOff val="0"/>
            <a:lumOff val="0"/>
            <a:alphaOff val="0"/>
          </a:sysClr>
        </a:solidFill>
        <a:ln w="9525" cap="flat" cmpd="sng" algn="ctr">
          <a:solidFill>
            <a:srgbClr val="72A376">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5E06C1-3E41-4AA5-88DA-F7983C60D01B}">
      <dsp:nvSpPr>
        <dsp:cNvPr id="0" name=""/>
        <dsp:cNvSpPr/>
      </dsp:nvSpPr>
      <dsp:spPr>
        <a:xfrm>
          <a:off x="0" y="0"/>
          <a:ext cx="1724738" cy="1556792"/>
        </a:xfrm>
        <a:prstGeom prst="pie">
          <a:avLst>
            <a:gd name="adj1" fmla="val 5400000"/>
            <a:gd name="adj2" fmla="val 1620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BD4C3C8-6CFD-4B43-B071-0F4FB05CAAE5}">
      <dsp:nvSpPr>
        <dsp:cNvPr id="0" name=""/>
        <dsp:cNvSpPr/>
      </dsp:nvSpPr>
      <dsp:spPr>
        <a:xfrm>
          <a:off x="820382" y="0"/>
          <a:ext cx="8257654" cy="1556792"/>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ru-RU" sz="1500" b="1" i="1" kern="1200" dirty="0" smtClean="0"/>
            <a:t>Основной целью бюджетной и налоговой политики на 2022 год и на плановый период 2023 и 2024 годов остается обеспечение сбалансированности и устойчивости районного бюджета.</a:t>
          </a:r>
          <a:endParaRPr lang="ru-RU" sz="1500" b="1" i="1" kern="1200" dirty="0"/>
        </a:p>
      </dsp:txBody>
      <dsp:txXfrm>
        <a:off x="820382" y="0"/>
        <a:ext cx="8257654" cy="739476"/>
      </dsp:txXfrm>
    </dsp:sp>
    <dsp:sp modelId="{3C615EE6-F1A9-4352-AC7C-0B939C471C05}">
      <dsp:nvSpPr>
        <dsp:cNvPr id="0" name=""/>
        <dsp:cNvSpPr/>
      </dsp:nvSpPr>
      <dsp:spPr>
        <a:xfrm>
          <a:off x="450644" y="739476"/>
          <a:ext cx="739476" cy="739476"/>
        </a:xfrm>
        <a:prstGeom prst="pie">
          <a:avLst>
            <a:gd name="adj1" fmla="val 5400000"/>
            <a:gd name="adj2" fmla="val 1620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41D2B3E-E7FE-435C-B31B-9E34D1479F82}">
      <dsp:nvSpPr>
        <dsp:cNvPr id="0" name=""/>
        <dsp:cNvSpPr/>
      </dsp:nvSpPr>
      <dsp:spPr>
        <a:xfrm>
          <a:off x="820382" y="739476"/>
          <a:ext cx="8257654" cy="739476"/>
        </a:xfrm>
        <a:prstGeom prst="rect">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ru-RU" sz="1600" i="1" kern="1200" dirty="0" smtClean="0"/>
            <a:t>Для достижения указанной цели необходимо решить следующие задачи:</a:t>
          </a:r>
          <a:br>
            <a:rPr lang="ru-RU" sz="1600" i="1" kern="1200" dirty="0" smtClean="0"/>
          </a:br>
          <a:r>
            <a:rPr lang="ru-RU" sz="1400" i="1" kern="1200" dirty="0" smtClean="0"/>
            <a:t>-сохранение и развитие доходных источников районного бюджета;</a:t>
          </a:r>
          <a:br>
            <a:rPr lang="ru-RU" sz="1400" i="1" kern="1200" dirty="0" smtClean="0"/>
          </a:br>
          <a:r>
            <a:rPr lang="ru-RU" sz="1400" i="1" kern="1200" dirty="0" smtClean="0"/>
            <a:t>-повышение эффективности расходов районного бюджета.</a:t>
          </a:r>
          <a:endParaRPr lang="ru-RU" sz="1400" i="1" kern="1200" dirty="0"/>
        </a:p>
      </dsp:txBody>
      <dsp:txXfrm>
        <a:off x="820382" y="739476"/>
        <a:ext cx="8257654" cy="73947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982921-26F0-48FA-BD22-631CB2AACF41}">
      <dsp:nvSpPr>
        <dsp:cNvPr id="0" name=""/>
        <dsp:cNvSpPr/>
      </dsp:nvSpPr>
      <dsp:spPr>
        <a:xfrm>
          <a:off x="0" y="837209"/>
          <a:ext cx="8928991" cy="5414955"/>
        </a:xfrm>
        <a:prstGeom prst="rect">
          <a:avLst/>
        </a:prstGeom>
        <a:solidFill>
          <a:sysClr val="window" lastClr="FFFFFF">
            <a:hueOff val="0"/>
            <a:satOff val="0"/>
            <a:lumOff val="0"/>
            <a:alpha val="70000"/>
          </a:sys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92989" tIns="708152" rIns="692989" bIns="78232" numCol="1" spcCol="1270" anchor="t" anchorCtr="0">
          <a:noAutofit/>
        </a:bodyPr>
        <a:lstStyle/>
        <a:p>
          <a:pPr marL="57150" lvl="1" indent="-57150" algn="l" defTabSz="466725">
            <a:lnSpc>
              <a:spcPct val="90000"/>
            </a:lnSpc>
            <a:spcBef>
              <a:spcPct val="0"/>
            </a:spcBef>
            <a:spcAft>
              <a:spcPct val="15000"/>
            </a:spcAft>
            <a:buChar char="••"/>
          </a:pPr>
          <a:r>
            <a:rPr lang="ru-RU" sz="1050" kern="1200" dirty="0" smtClean="0"/>
            <a:t>1. </a:t>
          </a:r>
          <a:r>
            <a:rPr lang="ru-RU" sz="900" kern="1200" dirty="0" smtClean="0"/>
            <a:t>Обеспечение подотчетности (подконтрольности) расходов районного бюджета, в том числе:</a:t>
          </a:r>
          <a:br>
            <a:rPr lang="ru-RU" sz="900" kern="1200" dirty="0" smtClean="0"/>
          </a:br>
          <a:r>
            <a:rPr lang="ru-RU" sz="900" kern="1200" dirty="0" smtClean="0"/>
            <a:t>          -совершенствование муниципального управления, в том числе за счет расширения спектра задач, для решения которых применяются принципы проектного управления;</a:t>
          </a:r>
          <a:br>
            <a:rPr lang="ru-RU" sz="900" kern="1200" dirty="0" smtClean="0"/>
          </a:br>
          <a:r>
            <a:rPr lang="ru-RU" sz="900" kern="1200" dirty="0" smtClean="0"/>
            <a:t>          -выполнение планов мероприятий "дорожных карт" по реализации национальных проектов;</a:t>
          </a:r>
          <a:br>
            <a:rPr lang="ru-RU" sz="900" kern="1200" dirty="0" smtClean="0"/>
          </a:br>
          <a:r>
            <a:rPr lang="ru-RU" sz="900" kern="1200" dirty="0" smtClean="0"/>
            <a:t>          -оптимизация расходов на содержание муниципальных учреждений районного бюджета за счет сохранения дифференцированного подхода к оплате труда по категориям работников, передачи несвойственных функций на аутсорсинг, привлечения средств от приносящей доход деятельности;</a:t>
          </a:r>
          <a:br>
            <a:rPr lang="ru-RU" sz="900" kern="1200" dirty="0" smtClean="0"/>
          </a:br>
          <a:r>
            <a:rPr lang="ru-RU" sz="900" kern="1200" dirty="0" smtClean="0"/>
            <a:t>         -совершенствование системы закупок товаров, работ, услуг для обеспечения муниципальных нужд, в том числе обеспечения их дальнейшей централизации;</a:t>
          </a:r>
          <a:br>
            <a:rPr lang="ru-RU" sz="900" kern="1200" dirty="0" smtClean="0"/>
          </a:br>
          <a:r>
            <a:rPr lang="ru-RU" sz="900" kern="1200" dirty="0" smtClean="0"/>
            <a:t>        -развитие механизмов взаимодействия органов местного самоуправления муниципального района и жителей Соболевского муниципального района за счет их участия в решении вопросов местного значения в рамках практики инициативного бюджетирования - проекта "Бюджет твоих возможностей";</a:t>
          </a:r>
          <a:br>
            <a:rPr lang="ru-RU" sz="900" kern="1200" dirty="0" smtClean="0"/>
          </a:br>
          <a:r>
            <a:rPr lang="ru-RU" sz="900" kern="1200" dirty="0" smtClean="0"/>
            <a:t>-безусловное выполнение указов Президента Российской Федерации, национальных проектов;</a:t>
          </a:r>
          <a:endParaRPr lang="ru-RU" sz="900" kern="1200" dirty="0">
            <a:solidFill>
              <a:sysClr val="windowText" lastClr="000000">
                <a:hueOff val="0"/>
                <a:satOff val="0"/>
                <a:lumOff val="0"/>
                <a:alphaOff val="0"/>
              </a:sysClr>
            </a:solidFill>
            <a:latin typeface="Verdana"/>
            <a:ea typeface="+mn-ea"/>
            <a:cs typeface="+mn-cs"/>
          </a:endParaRPr>
        </a:p>
        <a:p>
          <a:pPr marL="57150" lvl="1" indent="-57150" algn="l" defTabSz="400050">
            <a:lnSpc>
              <a:spcPct val="90000"/>
            </a:lnSpc>
            <a:spcBef>
              <a:spcPct val="0"/>
            </a:spcBef>
            <a:spcAft>
              <a:spcPct val="15000"/>
            </a:spcAft>
            <a:buChar char="••"/>
          </a:pPr>
          <a:r>
            <a:rPr lang="ru-RU" sz="900" kern="1200" dirty="0" smtClean="0"/>
            <a:t>-принятие участия в государственных проектах и </a:t>
          </a:r>
          <a:r>
            <a:rPr lang="ru-RU" sz="900" kern="1200" dirty="0" err="1" smtClean="0"/>
            <a:t>грантовых</a:t>
          </a:r>
          <a:r>
            <a:rPr lang="ru-RU" sz="900" kern="1200" dirty="0" smtClean="0"/>
            <a:t> конкурсах (проектах) в целях получение дополнительных средств;</a:t>
          </a:r>
          <a:endParaRPr lang="ru-RU" sz="900" kern="1200" dirty="0"/>
        </a:p>
        <a:p>
          <a:pPr marL="57150" lvl="1" indent="-57150" algn="l" defTabSz="400050">
            <a:lnSpc>
              <a:spcPct val="90000"/>
            </a:lnSpc>
            <a:spcBef>
              <a:spcPct val="0"/>
            </a:spcBef>
            <a:spcAft>
              <a:spcPct val="15000"/>
            </a:spcAft>
            <a:buChar char="••"/>
          </a:pPr>
          <a:r>
            <a:rPr lang="ru-RU" sz="900" kern="1200" dirty="0" smtClean="0"/>
            <a:t>-выполнение принятых социальных обязательств перед населением района.</a:t>
          </a:r>
          <a:br>
            <a:rPr lang="ru-RU" sz="900" kern="1200" dirty="0" smtClean="0"/>
          </a:br>
          <a:r>
            <a:rPr lang="ru-RU" sz="900" kern="1200" dirty="0" smtClean="0"/>
            <a:t>        2. Сохранение практики формирования "программного" бюджета.</a:t>
          </a:r>
          <a:br>
            <a:rPr lang="ru-RU" sz="900" kern="1200" dirty="0" smtClean="0"/>
          </a:br>
          <a:r>
            <a:rPr lang="ru-RU" sz="900" kern="1200" dirty="0" smtClean="0"/>
            <a:t>        Одним из ключевых направлений повышения эффективности расходов районного бюджета в предстоящем периоде останется сохранение программно-целевого бюджетного планирования на основе муниципальных программ. Муниципальные программы Соболевского муниципального района являются наиболее значимым инструментом бюджетирования, ориентированного на результат, с помощью которого увязываются стратегическое и бюджетное планирование. Муниципальные программы должны стать надежным фундаментом для разработки Стратегии социально-экономического развития Соболевского муниципального района.</a:t>
          </a:r>
          <a:br>
            <a:rPr lang="ru-RU" sz="900" kern="1200" dirty="0" smtClean="0"/>
          </a:br>
          <a:r>
            <a:rPr lang="ru-RU" sz="900" kern="1200" dirty="0" smtClean="0"/>
            <a:t>        3. Необходимость продолжения работы по повышению эффективности и качества оказания (выполнения) муниципальными учреждениями района муниципальных услуг (работ) путем:</a:t>
          </a:r>
          <a:endParaRPr lang="ru-RU" sz="900" kern="1200" dirty="0"/>
        </a:p>
        <a:p>
          <a:pPr marL="114300" lvl="2" indent="-57150" algn="l" defTabSz="400050">
            <a:lnSpc>
              <a:spcPct val="90000"/>
            </a:lnSpc>
            <a:spcBef>
              <a:spcPct val="0"/>
            </a:spcBef>
            <a:spcAft>
              <a:spcPct val="15000"/>
            </a:spcAft>
            <a:buChar char="••"/>
          </a:pPr>
          <a:r>
            <a:rPr lang="ru-RU" sz="900" kern="1200" dirty="0" smtClean="0"/>
            <a:t>-пересмотра функционирования муниципальных учреждений в новых экономических условиях;</a:t>
          </a:r>
          <a:endParaRPr lang="ru-RU" sz="900" kern="1200" dirty="0"/>
        </a:p>
        <a:p>
          <a:pPr marL="114300" lvl="2" indent="-57150" algn="l" defTabSz="400050">
            <a:lnSpc>
              <a:spcPct val="90000"/>
            </a:lnSpc>
            <a:spcBef>
              <a:spcPct val="0"/>
            </a:spcBef>
            <a:spcAft>
              <a:spcPct val="15000"/>
            </a:spcAft>
            <a:buChar char="••"/>
          </a:pPr>
          <a:r>
            <a:rPr lang="ru-RU" sz="900" kern="1200" dirty="0" smtClean="0"/>
            <a:t>-проведения анализа оказываемых услуг (выполняемых работ) с учетом их востребованности и внедрения новых форм их оказания (выполнения);</a:t>
          </a:r>
          <a:endParaRPr lang="ru-RU" sz="900" kern="1200" dirty="0"/>
        </a:p>
        <a:p>
          <a:pPr marL="114300" lvl="2" indent="-57150" algn="l" defTabSz="400050">
            <a:lnSpc>
              <a:spcPct val="90000"/>
            </a:lnSpc>
            <a:spcBef>
              <a:spcPct val="0"/>
            </a:spcBef>
            <a:spcAft>
              <a:spcPct val="15000"/>
            </a:spcAft>
            <a:buChar char="••"/>
          </a:pPr>
          <a:r>
            <a:rPr lang="ru-RU" sz="900" kern="1200" dirty="0" smtClean="0"/>
            <a:t>-проведения оценки обоснованности затрат по оказываемым услугам (выполняемым работам); </a:t>
          </a:r>
          <a:endParaRPr lang="ru-RU" sz="900" kern="1200" dirty="0"/>
        </a:p>
        <a:p>
          <a:pPr marL="114300" lvl="2" indent="-57150" algn="l" defTabSz="400050">
            <a:lnSpc>
              <a:spcPct val="90000"/>
            </a:lnSpc>
            <a:spcBef>
              <a:spcPct val="0"/>
            </a:spcBef>
            <a:spcAft>
              <a:spcPct val="15000"/>
            </a:spcAft>
            <a:buChar char="••"/>
          </a:pPr>
          <a:r>
            <a:rPr lang="ru-RU" sz="900" kern="1200" dirty="0" smtClean="0"/>
            <a:t>-повышения обоснованности планирования и распределения средств районного бюджета на оказание (выполнение) муниципальных услуг (работ);</a:t>
          </a:r>
          <a:endParaRPr lang="ru-RU" sz="900" kern="1200" dirty="0"/>
        </a:p>
        <a:p>
          <a:pPr marL="114300" lvl="2" indent="-57150" algn="l" defTabSz="400050">
            <a:lnSpc>
              <a:spcPct val="90000"/>
            </a:lnSpc>
            <a:spcBef>
              <a:spcPct val="0"/>
            </a:spcBef>
            <a:spcAft>
              <a:spcPct val="15000"/>
            </a:spcAft>
            <a:buChar char="••"/>
          </a:pPr>
          <a:r>
            <a:rPr lang="ru-RU" sz="900" kern="1200" dirty="0" smtClean="0"/>
            <a:t>-повышения рациональности и экономности использования бюджетных средств муниципальными учреждениями района, в том числе за счет развития приносящей доход деятельности;</a:t>
          </a:r>
          <a:endParaRPr lang="ru-RU" sz="900" kern="1200" dirty="0"/>
        </a:p>
        <a:p>
          <a:pPr marL="114300" lvl="2" indent="-57150" algn="l" defTabSz="400050">
            <a:lnSpc>
              <a:spcPct val="90000"/>
            </a:lnSpc>
            <a:spcBef>
              <a:spcPct val="0"/>
            </a:spcBef>
            <a:spcAft>
              <a:spcPct val="15000"/>
            </a:spcAft>
            <a:buChar char="••"/>
          </a:pPr>
          <a:r>
            <a:rPr lang="ru-RU" sz="900" kern="1200" dirty="0" smtClean="0"/>
            <a:t>-проведения оценки соответствия качества фактически оказанных муниципальных услуг утвержденным требованиям к качеству, с изучением мнения населения о качестве оказываемых муниципальных услуг.</a:t>
          </a:r>
          <a:endParaRPr lang="ru-RU" sz="900" kern="1200" dirty="0"/>
        </a:p>
        <a:p>
          <a:pPr marL="114300" lvl="2" indent="-57150" algn="l" defTabSz="400050">
            <a:lnSpc>
              <a:spcPct val="90000"/>
            </a:lnSpc>
            <a:spcBef>
              <a:spcPct val="0"/>
            </a:spcBef>
            <a:spcAft>
              <a:spcPct val="15000"/>
            </a:spcAft>
            <a:buChar char="••"/>
          </a:pPr>
          <a:r>
            <a:rPr lang="ru-RU" sz="900" kern="1200" dirty="0" smtClean="0"/>
            <a:t>-эффективного использования бюджетных средств путем обеспечения надлежащего функционирования механизма муниципальных закупок в соответствии с Федеральным законом от 05.04.2013 №44-ФЗ «О контрактной системе в сфере закупок товаров, работ, услуг для обеспечения государственных и муниципальных нужд», обеспечения контроля обоснованности закупок, начальных (максимальных) цен контрактов, а также проведения централизованных закупок.</a:t>
          </a:r>
          <a:endParaRPr lang="ru-RU" sz="900" kern="1200" dirty="0"/>
        </a:p>
        <a:p>
          <a:pPr marL="114300" lvl="2" indent="-57150" algn="l" defTabSz="400050">
            <a:lnSpc>
              <a:spcPct val="90000"/>
            </a:lnSpc>
            <a:spcBef>
              <a:spcPct val="0"/>
            </a:spcBef>
            <a:spcAft>
              <a:spcPct val="15000"/>
            </a:spcAft>
            <a:buChar char="••"/>
          </a:pPr>
          <a:endParaRPr lang="ru-RU" sz="900" kern="1200" dirty="0"/>
        </a:p>
      </dsp:txBody>
      <dsp:txXfrm>
        <a:off x="0" y="837209"/>
        <a:ext cx="8928991" cy="5414955"/>
      </dsp:txXfrm>
    </dsp:sp>
    <dsp:sp modelId="{517AF176-0D7D-4EF5-9768-67760150CA62}">
      <dsp:nvSpPr>
        <dsp:cNvPr id="0" name=""/>
        <dsp:cNvSpPr/>
      </dsp:nvSpPr>
      <dsp:spPr>
        <a:xfrm>
          <a:off x="72007" y="129324"/>
          <a:ext cx="8830869" cy="1030507"/>
        </a:xfrm>
        <a:prstGeom prst="roundRect">
          <a:avLst/>
        </a:prstGeom>
        <a:solidFill>
          <a:sysClr val="window" lastClr="FFFFFF">
            <a:lumMod val="95000"/>
          </a:sysClr>
        </a:solidFill>
        <a:ln>
          <a:noFill/>
        </a:ln>
        <a:effectLst>
          <a:outerShdw blurRad="65500" dist="381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36246" tIns="0" rIns="236246" bIns="0" numCol="1" spcCol="1270" anchor="ctr" anchorCtr="0">
          <a:noAutofit/>
          <a:scene3d>
            <a:camera prst="orthographicFront"/>
            <a:lightRig rig="balanced" dir="t">
              <a:rot lat="0" lon="0" rev="2100000"/>
            </a:lightRig>
          </a:scene3d>
          <a:sp3d extrusionH="57150" prstMaterial="metal">
            <a:bevelT w="38100" h="25400"/>
            <a:contourClr>
              <a:schemeClr val="bg2"/>
            </a:contourClr>
          </a:sp3d>
        </a:bodyPr>
        <a:lstStyle/>
        <a:p>
          <a:pPr lvl="0" algn="ctr" defTabSz="889000">
            <a:lnSpc>
              <a:spcPct val="90000"/>
            </a:lnSpc>
            <a:spcBef>
              <a:spcPct val="0"/>
            </a:spcBef>
            <a:spcAft>
              <a:spcPct val="35000"/>
            </a:spcAft>
          </a:pPr>
          <a:r>
            <a:rPr lang="ru-RU" sz="2000" b="0" i="1" kern="1200" cap="none" spc="0" dirty="0" smtClean="0">
              <a:ln w="50800">
                <a:solidFill>
                  <a:schemeClr val="bg2">
                    <a:lumMod val="50000"/>
                  </a:schemeClr>
                </a:solidFill>
              </a:ln>
              <a:solidFill>
                <a:schemeClr val="bg1">
                  <a:shade val="50000"/>
                </a:schemeClr>
              </a:solidFill>
              <a:effectLst/>
              <a:latin typeface="Verdana"/>
              <a:ea typeface="+mn-ea"/>
              <a:cs typeface="+mn-cs"/>
            </a:rPr>
            <a:t>Основные направления бюджетной и налоговой политики  на 2022 год и плановый период 2023-2024 годов в области расходов районного бюджета являются:</a:t>
          </a:r>
          <a:endParaRPr lang="ru-RU" sz="2000" b="0" i="1" kern="1200" cap="none" spc="0" dirty="0">
            <a:ln w="50800">
              <a:solidFill>
                <a:schemeClr val="bg2">
                  <a:lumMod val="50000"/>
                </a:schemeClr>
              </a:solidFill>
            </a:ln>
            <a:solidFill>
              <a:schemeClr val="bg1">
                <a:shade val="50000"/>
              </a:schemeClr>
            </a:solidFill>
            <a:effectLst/>
            <a:latin typeface="Verdana"/>
            <a:ea typeface="+mn-ea"/>
            <a:cs typeface="+mn-cs"/>
          </a:endParaRPr>
        </a:p>
      </dsp:txBody>
      <dsp:txXfrm>
        <a:off x="122312" y="179629"/>
        <a:ext cx="8730259" cy="92989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37BF22-30AB-460C-90F6-E67E8A308882}">
      <dsp:nvSpPr>
        <dsp:cNvPr id="0" name=""/>
        <dsp:cNvSpPr/>
      </dsp:nvSpPr>
      <dsp:spPr>
        <a:xfrm>
          <a:off x="0" y="432047"/>
          <a:ext cx="9073007" cy="1784497"/>
        </a:xfrm>
        <a:prstGeom prst="rect">
          <a:avLst/>
        </a:prstGeom>
        <a:solidFill>
          <a:schemeClr val="lt1">
            <a:hueOff val="0"/>
            <a:satOff val="0"/>
            <a:lumOff val="0"/>
            <a:alpha val="5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04166" tIns="249936" rIns="704166" bIns="71120" numCol="1" spcCol="1270" anchor="t" anchorCtr="0">
          <a:noAutofit/>
        </a:bodyPr>
        <a:lstStyle/>
        <a:p>
          <a:pPr marL="57150" lvl="1" indent="-57150" algn="l" defTabSz="444500">
            <a:lnSpc>
              <a:spcPct val="90000"/>
            </a:lnSpc>
            <a:spcBef>
              <a:spcPct val="0"/>
            </a:spcBef>
            <a:spcAft>
              <a:spcPct val="15000"/>
            </a:spcAft>
            <a:buChar char="••"/>
          </a:pPr>
          <a:r>
            <a:rPr lang="ru-RU" sz="1000" kern="1200" dirty="0" smtClean="0">
              <a:latin typeface="Times New Roman" pitchFamily="18" charset="0"/>
              <a:cs typeface="Times New Roman" pitchFamily="18" charset="0"/>
            </a:rPr>
            <a:t> </a:t>
          </a:r>
          <a:r>
            <a:rPr lang="ru-RU" sz="1200" i="1" kern="1200" dirty="0" smtClean="0">
              <a:latin typeface="Times New Roman" pitchFamily="18" charset="0"/>
              <a:cs typeface="Times New Roman" pitchFamily="18" charset="0"/>
            </a:rPr>
            <a:t>общий объем доходов районного бюджета;</a:t>
          </a:r>
          <a:endParaRPr lang="ru-RU" sz="1200" i="1" kern="1200" dirty="0">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r>
            <a:rPr lang="ru-RU" sz="1200" i="1" kern="1200" dirty="0" smtClean="0">
              <a:latin typeface="Times New Roman" pitchFamily="18" charset="0"/>
              <a:cs typeface="Times New Roman" pitchFamily="18" charset="0"/>
            </a:rPr>
            <a:t>приложение к решению Соболевского муниципального района Камчатского края о районном бюджете на очередной финансовый год и плановый период, устанавливающее нормативы распределения доходов;</a:t>
          </a:r>
          <a:endParaRPr lang="ru-RU" sz="1200" i="1" kern="1200" dirty="0">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r>
            <a:rPr lang="ru-RU" sz="1200" i="1" kern="1200" dirty="0" smtClean="0">
              <a:latin typeface="Times New Roman" pitchFamily="18" charset="0"/>
              <a:cs typeface="Times New Roman" pitchFamily="18" charset="0"/>
            </a:rPr>
            <a:t>общий объем расходов районного бюджета;</a:t>
          </a:r>
          <a:endParaRPr lang="ru-RU" sz="1200" i="1" kern="1200" dirty="0">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r>
            <a:rPr lang="ru-RU" sz="1200" i="1" kern="1200" dirty="0" smtClean="0">
              <a:latin typeface="Times New Roman" pitchFamily="18" charset="0"/>
              <a:cs typeface="Times New Roman" pitchFamily="18" charset="0"/>
            </a:rPr>
            <a:t>верхний предел муниципального внутреннего долга Соболевского муниципального района Камчатского края;</a:t>
          </a:r>
          <a:endParaRPr lang="ru-RU" sz="1200" i="1" kern="1200" dirty="0">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r>
            <a:rPr lang="ru-RU" sz="1200" i="1" kern="1200" dirty="0" smtClean="0">
              <a:latin typeface="Times New Roman" pitchFamily="18" charset="0"/>
              <a:cs typeface="Times New Roman" pitchFamily="18" charset="0"/>
            </a:rPr>
            <a:t>нормативная величина Резервного фонда администрации Соболевского муниципального района Камчатского края;</a:t>
          </a:r>
          <a:endParaRPr lang="ru-RU" sz="1200" i="1" kern="1200" dirty="0">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r>
            <a:rPr lang="ru-RU" sz="1200" i="1" kern="1200" dirty="0" smtClean="0">
              <a:latin typeface="Times New Roman" pitchFamily="18" charset="0"/>
              <a:cs typeface="Times New Roman" pitchFamily="18" charset="0"/>
            </a:rPr>
            <a:t>дефицит (профицит) районного бюджета;</a:t>
          </a:r>
          <a:endParaRPr lang="ru-RU" sz="1200" i="1" kern="1200" dirty="0">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r>
            <a:rPr lang="ru-RU" sz="1200" i="1" kern="1200" dirty="0" smtClean="0">
              <a:latin typeface="Times New Roman" pitchFamily="18" charset="0"/>
              <a:cs typeface="Times New Roman" pitchFamily="18" charset="0"/>
            </a:rPr>
            <a:t>условно утверждаемые расходы. </a:t>
          </a:r>
          <a:endParaRPr lang="ru-RU" sz="1200" i="1" kern="1200" dirty="0">
            <a:latin typeface="Times New Roman" pitchFamily="18" charset="0"/>
            <a:cs typeface="Times New Roman" pitchFamily="18" charset="0"/>
          </a:endParaRPr>
        </a:p>
      </dsp:txBody>
      <dsp:txXfrm>
        <a:off x="0" y="432047"/>
        <a:ext cx="9073007" cy="1784497"/>
      </dsp:txXfrm>
    </dsp:sp>
    <dsp:sp modelId="{9EC09DDE-1B04-46B6-9067-220112BFC48D}">
      <dsp:nvSpPr>
        <dsp:cNvPr id="0" name=""/>
        <dsp:cNvSpPr/>
      </dsp:nvSpPr>
      <dsp:spPr>
        <a:xfrm>
          <a:off x="72007" y="29910"/>
          <a:ext cx="6351105" cy="615036"/>
        </a:xfrm>
        <a:prstGeom prst="roundRect">
          <a:avLst/>
        </a:prstGeom>
        <a:solidFill>
          <a:schemeClr val="accent2">
            <a:hueOff val="0"/>
            <a:satOff val="0"/>
            <a:lumOff val="0"/>
            <a:alpha val="9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0057" tIns="0" rIns="240057" bIns="0" numCol="1" spcCol="1270" anchor="ctr" anchorCtr="0">
          <a:noAutofit/>
        </a:bodyPr>
        <a:lstStyle/>
        <a:p>
          <a:pPr lvl="0" algn="l" defTabSz="533400">
            <a:lnSpc>
              <a:spcPct val="90000"/>
            </a:lnSpc>
            <a:spcBef>
              <a:spcPct val="0"/>
            </a:spcBef>
            <a:spcAft>
              <a:spcPct val="35000"/>
            </a:spcAft>
          </a:pPr>
          <a:r>
            <a:rPr lang="ru-RU" sz="1200" b="1" i="1" kern="1200" dirty="0" smtClean="0">
              <a:latin typeface="Times New Roman" pitchFamily="18" charset="0"/>
              <a:cs typeface="Times New Roman" pitchFamily="18" charset="0"/>
            </a:rPr>
            <a:t>Предмет рассмотрения проекта решения Соболевского муниципального района Камчатского края о районном бюджете в первом чтении:</a:t>
          </a:r>
          <a:endParaRPr lang="ru-RU" sz="1200" b="1" i="1" kern="1200" dirty="0">
            <a:latin typeface="Times New Roman" pitchFamily="18" charset="0"/>
            <a:cs typeface="Times New Roman" pitchFamily="18" charset="0"/>
          </a:endParaRPr>
        </a:p>
      </dsp:txBody>
      <dsp:txXfrm>
        <a:off x="102031" y="59934"/>
        <a:ext cx="6291057" cy="554988"/>
      </dsp:txXfrm>
    </dsp:sp>
    <dsp:sp modelId="{A235255E-D935-49A9-8FED-513307218160}">
      <dsp:nvSpPr>
        <dsp:cNvPr id="0" name=""/>
        <dsp:cNvSpPr/>
      </dsp:nvSpPr>
      <dsp:spPr>
        <a:xfrm>
          <a:off x="0" y="2592281"/>
          <a:ext cx="9073007" cy="2730500"/>
        </a:xfrm>
        <a:prstGeom prst="rect">
          <a:avLst/>
        </a:prstGeom>
        <a:solidFill>
          <a:schemeClr val="lt1">
            <a:hueOff val="0"/>
            <a:satOff val="0"/>
            <a:lumOff val="0"/>
            <a:alpha val="5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04166" tIns="249936" rIns="704166" bIns="85344" numCol="1" spcCol="1270" anchor="t" anchorCtr="0">
          <a:noAutofit/>
        </a:bodyPr>
        <a:lstStyle/>
        <a:p>
          <a:pPr marL="114300" lvl="1" indent="-114300" algn="l" defTabSz="533400">
            <a:lnSpc>
              <a:spcPct val="90000"/>
            </a:lnSpc>
            <a:spcBef>
              <a:spcPct val="0"/>
            </a:spcBef>
            <a:spcAft>
              <a:spcPct val="15000"/>
            </a:spcAft>
            <a:buChar char="••"/>
          </a:pPr>
          <a:r>
            <a:rPr lang="ru-RU" sz="1200" i="1" kern="1200" dirty="0" smtClean="0">
              <a:latin typeface="Times New Roman" pitchFamily="18" charset="0"/>
              <a:cs typeface="Times New Roman" pitchFamily="18" charset="0"/>
            </a:rPr>
            <a:t>перечень главных администраторов доходов районного бюджета;</a:t>
          </a:r>
          <a:endParaRPr lang="ru-RU" sz="1200" i="1" kern="1200" dirty="0">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r>
            <a:rPr lang="ru-RU" sz="1200" i="1" kern="1200" dirty="0" smtClean="0">
              <a:latin typeface="Times New Roman" pitchFamily="18" charset="0"/>
              <a:cs typeface="Times New Roman" pitchFamily="18" charset="0"/>
            </a:rPr>
            <a:t>перечень главных администраторов источников финансирования дефицита районного бюджета;</a:t>
          </a:r>
          <a:endParaRPr lang="ru-RU" sz="1200" i="1" kern="1200" dirty="0">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r>
            <a:rPr lang="ru-RU" sz="1200" i="1" kern="1200" dirty="0" smtClean="0">
              <a:latin typeface="Times New Roman" pitchFamily="18" charset="0"/>
              <a:cs typeface="Times New Roman" pitchFamily="18" charset="0"/>
            </a:rPr>
            <a:t>бюджетные ассигнования (за исключением утвержденных в первом чтении условно утверждаемых (утвержденных) расходов) по разделам, подразделам, целевым статьям (муниципальным программам Соболевского муниципального района и непрограммным направлениям деятельности), группам видов расходов классификации расходов районного бюджета в пределах общего объема расходов районного бюджета, утвержденных в первом чтении;</a:t>
          </a:r>
          <a:endParaRPr lang="ru-RU" sz="1200" i="1" kern="1200" dirty="0">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r>
            <a:rPr lang="ru-RU" sz="1200" i="1" kern="1200" dirty="0" smtClean="0">
              <a:latin typeface="Times New Roman" pitchFamily="18" charset="0"/>
              <a:cs typeface="Times New Roman" pitchFamily="18" charset="0"/>
            </a:rPr>
            <a:t>распределение между бюджетами сельских поселений Соболевского муниципального района межбюджетных трансфертов;</a:t>
          </a:r>
          <a:endParaRPr lang="ru-RU" sz="1200" i="1" kern="1200" dirty="0">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r>
            <a:rPr lang="ru-RU" sz="1200" i="1" kern="1200" dirty="0" smtClean="0">
              <a:latin typeface="Times New Roman" pitchFamily="18" charset="0"/>
              <a:cs typeface="Times New Roman" pitchFamily="18" charset="0"/>
            </a:rPr>
            <a:t>программу муниципальных внутренних заимствований Соболевского муниципального района Камчатского края;</a:t>
          </a:r>
          <a:endParaRPr lang="ru-RU" sz="1200" i="1" kern="1200" dirty="0">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r>
            <a:rPr lang="ru-RU" sz="1200" i="1" kern="1200" dirty="0" smtClean="0">
              <a:latin typeface="Times New Roman" pitchFamily="18" charset="0"/>
              <a:cs typeface="Times New Roman" pitchFamily="18" charset="0"/>
            </a:rPr>
            <a:t>программу муниципальных гарантий Соболевского муниципального района Камчатского края;</a:t>
          </a:r>
          <a:endParaRPr lang="ru-RU" sz="1200" i="1" kern="1200" dirty="0">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r>
            <a:rPr lang="ru-RU" sz="1200" i="1" kern="1200" dirty="0" smtClean="0">
              <a:latin typeface="Times New Roman" pitchFamily="18" charset="0"/>
              <a:cs typeface="Times New Roman" pitchFamily="18" charset="0"/>
            </a:rPr>
            <a:t>источники финансирования дефицита бюджета;</a:t>
          </a:r>
          <a:endParaRPr lang="ru-RU" sz="1200" i="1" kern="1200" dirty="0">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r>
            <a:rPr lang="ru-RU" sz="1200" i="1" kern="1200" dirty="0" smtClean="0">
              <a:latin typeface="Times New Roman" pitchFamily="18" charset="0"/>
              <a:cs typeface="Times New Roman" pitchFamily="18" charset="0"/>
            </a:rPr>
            <a:t>перечень муниципальных программ Соболевского муниципального района с указанием бюджетных ассигнований, направленных на  финансовое обеспечение указанных программ. </a:t>
          </a:r>
          <a:endParaRPr lang="ru-RU" sz="1200" i="1" kern="1200" dirty="0">
            <a:latin typeface="Times New Roman" pitchFamily="18" charset="0"/>
            <a:cs typeface="Times New Roman" pitchFamily="18" charset="0"/>
          </a:endParaRPr>
        </a:p>
      </dsp:txBody>
      <dsp:txXfrm>
        <a:off x="0" y="2592281"/>
        <a:ext cx="9073007" cy="2730500"/>
      </dsp:txXfrm>
    </dsp:sp>
    <dsp:sp modelId="{AB0B00FF-ABD4-4BC8-A1E5-56D8F1B69906}">
      <dsp:nvSpPr>
        <dsp:cNvPr id="0" name=""/>
        <dsp:cNvSpPr/>
      </dsp:nvSpPr>
      <dsp:spPr>
        <a:xfrm>
          <a:off x="72007" y="2160234"/>
          <a:ext cx="6322335" cy="652122"/>
        </a:xfrm>
        <a:prstGeom prst="roundRect">
          <a:avLst/>
        </a:prstGeom>
        <a:solidFill>
          <a:schemeClr val="accent2">
            <a:hueOff val="2340759"/>
            <a:satOff val="-2919"/>
            <a:lumOff val="686"/>
            <a:alpha val="9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0057" tIns="0" rIns="240057" bIns="0" numCol="1" spcCol="1270" anchor="ctr" anchorCtr="0">
          <a:noAutofit/>
        </a:bodyPr>
        <a:lstStyle/>
        <a:p>
          <a:pPr lvl="0" algn="l" defTabSz="533400">
            <a:lnSpc>
              <a:spcPct val="90000"/>
            </a:lnSpc>
            <a:spcBef>
              <a:spcPct val="0"/>
            </a:spcBef>
            <a:spcAft>
              <a:spcPct val="35000"/>
            </a:spcAft>
          </a:pPr>
          <a:r>
            <a:rPr lang="ru-RU" sz="1200" b="1" i="1" kern="1200" dirty="0" smtClean="0">
              <a:latin typeface="Times New Roman" pitchFamily="18" charset="0"/>
              <a:cs typeface="Times New Roman" pitchFamily="18" charset="0"/>
            </a:rPr>
            <a:t>Предмет рассмотрения проекта решения Соболевского муниципального района Камчатского края о районном бюджете во втором чтении</a:t>
          </a:r>
          <a:r>
            <a:rPr lang="ru-RU" sz="1200" i="1" kern="1200" dirty="0" smtClean="0">
              <a:latin typeface="Times New Roman" pitchFamily="18" charset="0"/>
              <a:cs typeface="Times New Roman" pitchFamily="18" charset="0"/>
            </a:rPr>
            <a:t> – текстовые статьи решения, а также приложения к нему, устанавливающие:</a:t>
          </a:r>
          <a:endParaRPr lang="ru-RU" sz="1200" i="1" kern="1200" dirty="0">
            <a:latin typeface="Times New Roman" pitchFamily="18" charset="0"/>
            <a:cs typeface="Times New Roman" pitchFamily="18" charset="0"/>
          </a:endParaRPr>
        </a:p>
      </dsp:txBody>
      <dsp:txXfrm>
        <a:off x="103841" y="2192068"/>
        <a:ext cx="6258667" cy="588454"/>
      </dsp:txXfrm>
    </dsp:sp>
    <dsp:sp modelId="{B093F3F8-9D86-4917-A3CF-B5053F084F0D}">
      <dsp:nvSpPr>
        <dsp:cNvPr id="0" name=""/>
        <dsp:cNvSpPr/>
      </dsp:nvSpPr>
      <dsp:spPr>
        <a:xfrm>
          <a:off x="0" y="5491932"/>
          <a:ext cx="9073007" cy="241323"/>
        </a:xfrm>
        <a:prstGeom prst="rect">
          <a:avLst/>
        </a:prstGeom>
        <a:solidFill>
          <a:schemeClr val="lt1">
            <a:hueOff val="0"/>
            <a:satOff val="0"/>
            <a:lumOff val="0"/>
            <a:alpha val="5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AE0CFEAD-146B-4E63-AED5-08F6983E7392}">
      <dsp:nvSpPr>
        <dsp:cNvPr id="0" name=""/>
        <dsp:cNvSpPr/>
      </dsp:nvSpPr>
      <dsp:spPr>
        <a:xfrm>
          <a:off x="72007" y="5316745"/>
          <a:ext cx="6351105" cy="416510"/>
        </a:xfrm>
        <a:prstGeom prst="roundRect">
          <a:avLst/>
        </a:prstGeom>
        <a:solidFill>
          <a:schemeClr val="accent2">
            <a:hueOff val="4681519"/>
            <a:satOff val="-5839"/>
            <a:lumOff val="1373"/>
            <a:alpha val="9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0057" tIns="0" rIns="240057" bIns="0" numCol="1" spcCol="1270" anchor="ctr" anchorCtr="0">
          <a:noAutofit/>
        </a:bodyPr>
        <a:lstStyle/>
        <a:p>
          <a:pPr lvl="0" algn="l" defTabSz="533400">
            <a:lnSpc>
              <a:spcPct val="90000"/>
            </a:lnSpc>
            <a:spcBef>
              <a:spcPct val="0"/>
            </a:spcBef>
            <a:spcAft>
              <a:spcPct val="35000"/>
            </a:spcAft>
          </a:pPr>
          <a:r>
            <a:rPr lang="ru-RU" sz="1200" b="1" i="1" kern="1200" dirty="0" smtClean="0">
              <a:latin typeface="Times New Roman" pitchFamily="18" charset="0"/>
              <a:cs typeface="Times New Roman" pitchFamily="18" charset="0"/>
            </a:rPr>
            <a:t>Для рассмотрения в третьем чтении решение выносится на голосование в целом.</a:t>
          </a:r>
          <a:endParaRPr lang="ru-RU" sz="1200" b="1" i="1" kern="1200" dirty="0">
            <a:latin typeface="Times New Roman" pitchFamily="18" charset="0"/>
            <a:cs typeface="Times New Roman" pitchFamily="18" charset="0"/>
          </a:endParaRPr>
        </a:p>
      </dsp:txBody>
      <dsp:txXfrm>
        <a:off x="92339" y="5337077"/>
        <a:ext cx="6310441" cy="375846"/>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5.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0.56505</cdr:x>
      <cdr:y>0.41585</cdr:y>
    </cdr:from>
    <cdr:to>
      <cdr:x>0.61944</cdr:x>
      <cdr:y>0.47122</cdr:y>
    </cdr:to>
    <cdr:cxnSp macro="">
      <cdr:nvCxnSpPr>
        <cdr:cNvPr id="3" name="Прямая со стрелкой 2"/>
        <cdr:cNvCxnSpPr/>
      </cdr:nvCxnSpPr>
      <cdr:spPr>
        <a:xfrm xmlns:a="http://schemas.openxmlformats.org/drawingml/2006/main" flipV="1">
          <a:off x="4964116" y="2349498"/>
          <a:ext cx="477828" cy="312836"/>
        </a:xfrm>
        <a:prstGeom xmlns:a="http://schemas.openxmlformats.org/drawingml/2006/main" prst="straightConnector1">
          <a:avLst/>
        </a:prstGeom>
        <a:ln xmlns:a="http://schemas.openxmlformats.org/drawingml/2006/main">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0.79732</cdr:x>
      <cdr:y>0.5061</cdr:y>
    </cdr:from>
    <cdr:to>
      <cdr:x>0.81696</cdr:x>
      <cdr:y>0.5061</cdr:y>
    </cdr:to>
    <cdr:cxnSp macro="">
      <cdr:nvCxnSpPr>
        <cdr:cNvPr id="7" name="Прямая со стрелкой 6"/>
        <cdr:cNvCxnSpPr/>
      </cdr:nvCxnSpPr>
      <cdr:spPr>
        <a:xfrm xmlns:a="http://schemas.openxmlformats.org/drawingml/2006/main">
          <a:off x="7343813" y="2859727"/>
          <a:ext cx="180898" cy="0"/>
        </a:xfrm>
        <a:prstGeom xmlns:a="http://schemas.openxmlformats.org/drawingml/2006/main" prst="straightConnector1">
          <a:avLst/>
        </a:prstGeom>
        <a:ln xmlns:a="http://schemas.openxmlformats.org/drawingml/2006/main">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0.81107</cdr:x>
      <cdr:y>0.48296</cdr:y>
    </cdr:from>
    <cdr:to>
      <cdr:x>0.98361</cdr:x>
      <cdr:y>0.59402</cdr:y>
    </cdr:to>
    <cdr:sp macro="" textlink="">
      <cdr:nvSpPr>
        <cdr:cNvPr id="8" name="TextBox 7"/>
        <cdr:cNvSpPr txBox="1"/>
      </cdr:nvSpPr>
      <cdr:spPr>
        <a:xfrm xmlns:a="http://schemas.openxmlformats.org/drawingml/2006/main">
          <a:off x="7125230" y="2728994"/>
          <a:ext cx="1515729" cy="627554"/>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pPr algn="just"/>
          <a:r>
            <a:rPr lang="ru-RU" sz="1000" dirty="0" smtClean="0">
              <a:solidFill>
                <a:schemeClr val="tx1"/>
              </a:solidFill>
            </a:rPr>
            <a:t>Прирост общего объема налоговых доходов</a:t>
          </a:r>
        </a:p>
        <a:p xmlns:a="http://schemas.openxmlformats.org/drawingml/2006/main">
          <a:pPr algn="just">
            <a:lnSpc>
              <a:spcPts val="1300"/>
            </a:lnSpc>
          </a:pPr>
          <a:endParaRPr lang="ru-RU" sz="1200" dirty="0">
            <a:solidFill>
              <a:schemeClr val="accent3">
                <a:lumMod val="50000"/>
              </a:schemeClr>
            </a:solidFill>
          </a:endParaRPr>
        </a:p>
      </cdr:txBody>
    </cdr:sp>
  </cdr:relSizeAnchor>
  <cdr:relSizeAnchor xmlns:cdr="http://schemas.openxmlformats.org/drawingml/2006/chartDrawing">
    <cdr:from>
      <cdr:x>0.23937</cdr:x>
      <cdr:y>0.70843</cdr:y>
    </cdr:from>
    <cdr:to>
      <cdr:x>0.30601</cdr:x>
      <cdr:y>0.75473</cdr:y>
    </cdr:to>
    <cdr:sp macro="" textlink="">
      <cdr:nvSpPr>
        <cdr:cNvPr id="6" name="TextBox 4"/>
        <cdr:cNvSpPr txBox="1"/>
      </cdr:nvSpPr>
      <cdr:spPr>
        <a:xfrm xmlns:a="http://schemas.openxmlformats.org/drawingml/2006/main">
          <a:off x="2102919" y="4002567"/>
          <a:ext cx="585417" cy="261610"/>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none" rtlCol="0">
          <a:spAutoFit/>
        </a:bodyPr>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ru-RU" sz="1100" dirty="0" smtClean="0">
              <a:solidFill>
                <a:srgbClr val="FF0000"/>
              </a:solidFill>
              <a:latin typeface="Palatino Linotype" panose="02040502050505030304" pitchFamily="18" charset="0"/>
            </a:rPr>
            <a:t>27,5 %</a:t>
          </a:r>
          <a:endParaRPr lang="ru-RU" sz="1100" dirty="0">
            <a:solidFill>
              <a:srgbClr val="FF0000"/>
            </a:solidFill>
            <a:latin typeface="Palatino Linotype" panose="02040502050505030304" pitchFamily="18" charset="0"/>
          </a:endParaRPr>
        </a:p>
      </cdr:txBody>
    </cdr:sp>
  </cdr:relSizeAnchor>
  <cdr:relSizeAnchor xmlns:cdr="http://schemas.openxmlformats.org/drawingml/2006/chartDrawing">
    <cdr:from>
      <cdr:x>0.40242</cdr:x>
      <cdr:y>0.52964</cdr:y>
    </cdr:from>
    <cdr:to>
      <cdr:x>0.45681</cdr:x>
      <cdr:y>0.58501</cdr:y>
    </cdr:to>
    <cdr:cxnSp macro="">
      <cdr:nvCxnSpPr>
        <cdr:cNvPr id="9" name="Прямая со стрелкой 8"/>
        <cdr:cNvCxnSpPr/>
      </cdr:nvCxnSpPr>
      <cdr:spPr>
        <a:xfrm xmlns:a="http://schemas.openxmlformats.org/drawingml/2006/main" flipV="1">
          <a:off x="3535356" y="2992440"/>
          <a:ext cx="477828" cy="312836"/>
        </a:xfrm>
        <a:prstGeom xmlns:a="http://schemas.openxmlformats.org/drawingml/2006/main" prst="straightConnector1">
          <a:avLst/>
        </a:prstGeom>
        <a:ln xmlns:a="http://schemas.openxmlformats.org/drawingml/2006/main">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0.05375</cdr:x>
      <cdr:y>0.02941</cdr:y>
    </cdr:from>
    <cdr:to>
      <cdr:x>0.11784</cdr:x>
      <cdr:y>0.07353</cdr:y>
    </cdr:to>
    <cdr:sp macro="" textlink="">
      <cdr:nvSpPr>
        <cdr:cNvPr id="58" name="TextBox 57"/>
        <cdr:cNvSpPr txBox="1"/>
      </cdr:nvSpPr>
      <cdr:spPr>
        <a:xfrm xmlns:a="http://schemas.openxmlformats.org/drawingml/2006/main">
          <a:off x="362372" y="144016"/>
          <a:ext cx="432048"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a:p>
      </cdr:txBody>
    </cdr:sp>
  </cdr:relSizeAnchor>
  <cdr:relSizeAnchor xmlns:cdr="http://schemas.openxmlformats.org/drawingml/2006/chartDrawing">
    <cdr:from>
      <cdr:x>0.14221</cdr:x>
      <cdr:y>0.40925</cdr:y>
    </cdr:from>
    <cdr:to>
      <cdr:x>0.23166</cdr:x>
      <cdr:y>0.45943</cdr:y>
    </cdr:to>
    <cdr:sp macro="" textlink="">
      <cdr:nvSpPr>
        <cdr:cNvPr id="60" name="TextBox 59"/>
        <cdr:cNvSpPr txBox="1"/>
      </cdr:nvSpPr>
      <cdr:spPr>
        <a:xfrm xmlns:a="http://schemas.openxmlformats.org/drawingml/2006/main">
          <a:off x="1249336" y="2344738"/>
          <a:ext cx="785817" cy="28746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228600" indent="-228600">
            <a:buAutoNum type="arabicPlain" startAt="236"/>
          </a:pPr>
          <a:r>
            <a:rPr lang="ru-RU" sz="1000" b="1" dirty="0" smtClean="0">
              <a:latin typeface="Palatino Linotype" panose="02040502050505030304" pitchFamily="18" charset="0"/>
            </a:rPr>
            <a:t>618,9</a:t>
          </a:r>
        </a:p>
        <a:p xmlns:a="http://schemas.openxmlformats.org/drawingml/2006/main">
          <a:pPr marL="342900" indent="-342900">
            <a:buAutoNum type="arabicPlain" startAt="236"/>
          </a:pPr>
          <a:endParaRPr lang="ru-RU" sz="1400" b="1" dirty="0">
            <a:latin typeface="Palatino Linotype" panose="02040502050505030304" pitchFamily="18" charset="0"/>
          </a:endParaRPr>
        </a:p>
      </cdr:txBody>
    </cdr:sp>
  </cdr:relSizeAnchor>
  <cdr:relSizeAnchor xmlns:cdr="http://schemas.openxmlformats.org/drawingml/2006/chartDrawing">
    <cdr:from>
      <cdr:x>0.59016</cdr:x>
      <cdr:y>0.02217</cdr:y>
    </cdr:from>
    <cdr:to>
      <cdr:x>0.70413</cdr:x>
      <cdr:y>0.08238</cdr:y>
    </cdr:to>
    <cdr:sp macro="" textlink="">
      <cdr:nvSpPr>
        <cdr:cNvPr id="62" name="TextBox 1"/>
        <cdr:cNvSpPr txBox="1"/>
      </cdr:nvSpPr>
      <cdr:spPr>
        <a:xfrm xmlns:a="http://schemas.openxmlformats.org/drawingml/2006/main">
          <a:off x="5184700" y="127001"/>
          <a:ext cx="1001240" cy="34495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ru-RU" sz="1000" b="1" dirty="0" smtClean="0">
              <a:latin typeface="Palatino Linotype" panose="02040502050505030304" pitchFamily="18" charset="0"/>
            </a:rPr>
            <a:t>557 332,1</a:t>
          </a:r>
          <a:endParaRPr lang="ru-RU" sz="1000" b="1" dirty="0">
            <a:latin typeface="Palatino Linotype" panose="02040502050505030304" pitchFamily="18" charset="0"/>
          </a:endParaRPr>
        </a:p>
      </cdr:txBody>
    </cdr:sp>
  </cdr:relSizeAnchor>
  <cdr:relSizeAnchor xmlns:cdr="http://schemas.openxmlformats.org/drawingml/2006/chartDrawing">
    <cdr:from>
      <cdr:x>0.36886</cdr:x>
      <cdr:y>0.42172</cdr:y>
    </cdr:from>
    <cdr:to>
      <cdr:x>0.46711</cdr:x>
      <cdr:y>0.45943</cdr:y>
    </cdr:to>
    <cdr:sp macro="" textlink="">
      <cdr:nvSpPr>
        <cdr:cNvPr id="63" name="TextBox 1"/>
        <cdr:cNvSpPr txBox="1"/>
      </cdr:nvSpPr>
      <cdr:spPr>
        <a:xfrm xmlns:a="http://schemas.openxmlformats.org/drawingml/2006/main" rot="10800000" flipV="1">
          <a:off x="3240484" y="2416173"/>
          <a:ext cx="863182" cy="21602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ru-RU" sz="1000" b="1" dirty="0" smtClean="0">
              <a:latin typeface="Palatino Linotype" panose="02040502050505030304" pitchFamily="18" charset="0"/>
            </a:rPr>
            <a:t>229 604,9</a:t>
          </a:r>
          <a:endParaRPr lang="ru-RU" sz="1000" b="1" dirty="0">
            <a:latin typeface="Palatino Linotype" panose="02040502050505030304" pitchFamily="18" charset="0"/>
          </a:endParaRPr>
        </a:p>
      </cdr:txBody>
    </cdr:sp>
  </cdr:relSizeAnchor>
  <cdr:relSizeAnchor xmlns:cdr="http://schemas.openxmlformats.org/drawingml/2006/chartDrawing">
    <cdr:from>
      <cdr:x>0.8334</cdr:x>
      <cdr:y>0.43429</cdr:y>
    </cdr:from>
    <cdr:to>
      <cdr:x>0.9365</cdr:x>
      <cdr:y>0.5097</cdr:y>
    </cdr:to>
    <cdr:sp macro="" textlink="">
      <cdr:nvSpPr>
        <cdr:cNvPr id="64" name="TextBox 1"/>
        <cdr:cNvSpPr txBox="1"/>
      </cdr:nvSpPr>
      <cdr:spPr>
        <a:xfrm xmlns:a="http://schemas.openxmlformats.org/drawingml/2006/main">
          <a:off x="7321569" y="2488183"/>
          <a:ext cx="905793" cy="43204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ru-RU" sz="1000" b="1" dirty="0" smtClean="0">
              <a:latin typeface="Palatino Linotype" panose="02040502050505030304" pitchFamily="18" charset="0"/>
            </a:rPr>
            <a:t>195 541,8</a:t>
          </a:r>
          <a:endParaRPr lang="ru-RU" sz="1000" b="1" dirty="0">
            <a:latin typeface="Palatino Linotype" panose="02040502050505030304" pitchFamily="18"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0.86624</cdr:x>
      <cdr:y>0.01542</cdr:y>
    </cdr:from>
    <cdr:to>
      <cdr:x>0.99749</cdr:x>
      <cdr:y>0.0771</cdr:y>
    </cdr:to>
    <cdr:sp macro="" textlink="">
      <cdr:nvSpPr>
        <cdr:cNvPr id="2" name="TextBox 1"/>
        <cdr:cNvSpPr txBox="1"/>
      </cdr:nvSpPr>
      <cdr:spPr>
        <a:xfrm xmlns:a="http://schemas.openxmlformats.org/drawingml/2006/main">
          <a:off x="7128792" y="72008"/>
          <a:ext cx="1080120"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a:p>
      </cdr:txBody>
    </cdr:sp>
  </cdr:relSizeAnchor>
</c:userShapes>
</file>

<file path=ppt/drawings/drawing4.xml><?xml version="1.0" encoding="utf-8"?>
<c:userShapes xmlns:c="http://schemas.openxmlformats.org/drawingml/2006/chart">
  <cdr:relSizeAnchor xmlns:cdr="http://schemas.openxmlformats.org/drawingml/2006/chartDrawing">
    <cdr:from>
      <cdr:x>0.85013</cdr:x>
      <cdr:y>0.26454</cdr:y>
    </cdr:from>
    <cdr:to>
      <cdr:x>0.85676</cdr:x>
      <cdr:y>0.2649</cdr:y>
    </cdr:to>
    <cdr:cxnSp macro="">
      <cdr:nvCxnSpPr>
        <cdr:cNvPr id="24" name="Прямая соединительная линия 23"/>
        <cdr:cNvCxnSpPr/>
      </cdr:nvCxnSpPr>
      <cdr:spPr>
        <a:xfrm xmlns:a="http://schemas.openxmlformats.org/drawingml/2006/main" flipH="1" flipV="1">
          <a:off x="7857746" y="1394351"/>
          <a:ext cx="61281" cy="1898"/>
        </a:xfrm>
        <a:prstGeom xmlns:a="http://schemas.openxmlformats.org/drawingml/2006/main" prst="line">
          <a:avLst/>
        </a:prstGeom>
        <a:ln xmlns:a="http://schemas.openxmlformats.org/drawingml/2006/main" w="19050">
          <a:solidFill>
            <a:srgbClr val="C00000"/>
          </a:solidFill>
          <a:prstDash val="sysDot"/>
          <a:tailEnd type="diamon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0.15089</cdr:x>
      <cdr:y>0.40755</cdr:y>
    </cdr:from>
    <cdr:to>
      <cdr:x>0.22406</cdr:x>
      <cdr:y>0.46064</cdr:y>
    </cdr:to>
    <cdr:sp macro="" textlink="">
      <cdr:nvSpPr>
        <cdr:cNvPr id="31" name="TextBox 1"/>
        <cdr:cNvSpPr txBox="1"/>
      </cdr:nvSpPr>
      <cdr:spPr>
        <a:xfrm xmlns:a="http://schemas.openxmlformats.org/drawingml/2006/main">
          <a:off x="1358308" y="2211389"/>
          <a:ext cx="658687" cy="28807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200" dirty="0" smtClean="0">
              <a:latin typeface="Palatino Linotype" panose="02040502050505030304" pitchFamily="18" charset="0"/>
            </a:rPr>
            <a:t>89,4</a:t>
          </a:r>
          <a:r>
            <a:rPr lang="ru-RU" sz="1200" b="1" dirty="0" smtClean="0">
              <a:latin typeface="Palatino Linotype" panose="02040502050505030304" pitchFamily="18" charset="0"/>
            </a:rPr>
            <a:t> %</a:t>
          </a:r>
          <a:endParaRPr lang="ru-RU" sz="1200" b="1" dirty="0">
            <a:latin typeface="Palatino Linotype" panose="02040502050505030304" pitchFamily="18" charset="0"/>
          </a:endParaRPr>
        </a:p>
      </cdr:txBody>
    </cdr:sp>
  </cdr:relSizeAnchor>
  <cdr:relSizeAnchor xmlns:cdr="http://schemas.openxmlformats.org/drawingml/2006/chartDrawing">
    <cdr:from>
      <cdr:x>0.31754</cdr:x>
      <cdr:y>0.48654</cdr:y>
    </cdr:from>
    <cdr:to>
      <cdr:x>0.3925</cdr:x>
      <cdr:y>0.53539</cdr:y>
    </cdr:to>
    <cdr:sp macro="" textlink="">
      <cdr:nvSpPr>
        <cdr:cNvPr id="32" name="TextBox 1"/>
        <cdr:cNvSpPr txBox="1"/>
      </cdr:nvSpPr>
      <cdr:spPr>
        <a:xfrm xmlns:a="http://schemas.openxmlformats.org/drawingml/2006/main">
          <a:off x="2858506" y="2640017"/>
          <a:ext cx="674801" cy="26506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200" dirty="0" smtClean="0">
              <a:latin typeface="Palatino Linotype" panose="02040502050505030304" pitchFamily="18" charset="0"/>
            </a:rPr>
            <a:t>83,4</a:t>
          </a:r>
          <a:r>
            <a:rPr lang="ru-RU" sz="1200" b="1" dirty="0" smtClean="0">
              <a:latin typeface="Palatino Linotype" panose="02040502050505030304" pitchFamily="18" charset="0"/>
            </a:rPr>
            <a:t> %</a:t>
          </a:r>
          <a:endParaRPr lang="ru-RU" sz="1200" b="1" dirty="0">
            <a:latin typeface="Palatino Linotype" panose="02040502050505030304" pitchFamily="18" charset="0"/>
          </a:endParaRPr>
        </a:p>
      </cdr:txBody>
    </cdr:sp>
  </cdr:relSizeAnchor>
  <cdr:relSizeAnchor xmlns:cdr="http://schemas.openxmlformats.org/drawingml/2006/chartDrawing">
    <cdr:from>
      <cdr:x>0.49212</cdr:x>
      <cdr:y>0.52604</cdr:y>
    </cdr:from>
    <cdr:to>
      <cdr:x>0.56354</cdr:x>
      <cdr:y>0.57483</cdr:y>
    </cdr:to>
    <cdr:sp macro="" textlink="">
      <cdr:nvSpPr>
        <cdr:cNvPr id="33" name="TextBox 1"/>
        <cdr:cNvSpPr txBox="1"/>
      </cdr:nvSpPr>
      <cdr:spPr>
        <a:xfrm xmlns:a="http://schemas.openxmlformats.org/drawingml/2006/main">
          <a:off x="4430142" y="2854331"/>
          <a:ext cx="642942" cy="2647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200" dirty="0" smtClean="0">
              <a:latin typeface="Palatino Linotype" panose="02040502050505030304" pitchFamily="18" charset="0"/>
            </a:rPr>
            <a:t>8</a:t>
          </a:r>
          <a:r>
            <a:rPr lang="ru-RU" sz="1200" b="1" dirty="0" smtClean="0">
              <a:latin typeface="Palatino Linotype" panose="02040502050505030304" pitchFamily="18" charset="0"/>
            </a:rPr>
            <a:t>1,0 %</a:t>
          </a:r>
          <a:endParaRPr lang="ru-RU" sz="1200" b="1" dirty="0">
            <a:latin typeface="Palatino Linotype" panose="02040502050505030304" pitchFamily="18" charset="0"/>
          </a:endParaRPr>
        </a:p>
      </cdr:txBody>
    </cdr:sp>
  </cdr:relSizeAnchor>
  <cdr:relSizeAnchor xmlns:cdr="http://schemas.openxmlformats.org/drawingml/2006/chartDrawing">
    <cdr:from>
      <cdr:x>0.65877</cdr:x>
      <cdr:y>0.56554</cdr:y>
    </cdr:from>
    <cdr:to>
      <cdr:x>0.73133</cdr:x>
      <cdr:y>0.60735</cdr:y>
    </cdr:to>
    <cdr:sp macro="" textlink="">
      <cdr:nvSpPr>
        <cdr:cNvPr id="34" name="TextBox 1"/>
        <cdr:cNvSpPr txBox="1"/>
      </cdr:nvSpPr>
      <cdr:spPr>
        <a:xfrm xmlns:a="http://schemas.openxmlformats.org/drawingml/2006/main">
          <a:off x="5930340" y="3068645"/>
          <a:ext cx="653196" cy="22686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200" dirty="0" smtClean="0">
              <a:latin typeface="Palatino Linotype" panose="02040502050505030304" pitchFamily="18" charset="0"/>
            </a:rPr>
            <a:t>78,0</a:t>
          </a:r>
          <a:r>
            <a:rPr lang="ru-RU" sz="1200" b="1" dirty="0" smtClean="0">
              <a:latin typeface="Palatino Linotype" panose="02040502050505030304" pitchFamily="18" charset="0"/>
            </a:rPr>
            <a:t> %</a:t>
          </a:r>
          <a:endParaRPr lang="ru-RU" sz="1200" b="1" dirty="0">
            <a:latin typeface="Palatino Linotype" panose="02040502050505030304" pitchFamily="18" charset="0"/>
          </a:endParaRPr>
        </a:p>
      </cdr:txBody>
    </cdr:sp>
  </cdr:relSizeAnchor>
  <cdr:relSizeAnchor xmlns:cdr="http://schemas.openxmlformats.org/drawingml/2006/chartDrawing">
    <cdr:from>
      <cdr:x>0.34134</cdr:x>
      <cdr:y>0.48654</cdr:y>
    </cdr:from>
    <cdr:to>
      <cdr:x>0.52375</cdr:x>
      <cdr:y>0.52662</cdr:y>
    </cdr:to>
    <cdr:cxnSp macro="">
      <cdr:nvCxnSpPr>
        <cdr:cNvPr id="3" name="Прямая соединительная линия 2"/>
        <cdr:cNvCxnSpPr/>
      </cdr:nvCxnSpPr>
      <cdr:spPr>
        <a:xfrm xmlns:a="http://schemas.openxmlformats.org/drawingml/2006/main">
          <a:off x="3072820" y="2640017"/>
          <a:ext cx="1642056" cy="217480"/>
        </a:xfrm>
        <a:prstGeom xmlns:a="http://schemas.openxmlformats.org/drawingml/2006/main" prst="line">
          <a:avLst/>
        </a:prstGeom>
        <a:ln xmlns:a="http://schemas.openxmlformats.org/drawingml/2006/main" w="19050">
          <a:solidFill>
            <a:srgbClr val="C00000"/>
          </a:solidFill>
          <a:prstDash val="sysDot"/>
          <a:headEnd type="diamon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0.52386</cdr:x>
      <cdr:y>0.52604</cdr:y>
    </cdr:from>
    <cdr:to>
      <cdr:x>0.69051</cdr:x>
      <cdr:y>0.56554</cdr:y>
    </cdr:to>
    <cdr:cxnSp macro="">
      <cdr:nvCxnSpPr>
        <cdr:cNvPr id="5" name="Прямая соединительная линия 4"/>
        <cdr:cNvCxnSpPr/>
      </cdr:nvCxnSpPr>
      <cdr:spPr>
        <a:xfrm xmlns:a="http://schemas.openxmlformats.org/drawingml/2006/main">
          <a:off x="4715894" y="2854331"/>
          <a:ext cx="1500198" cy="214314"/>
        </a:xfrm>
        <a:prstGeom xmlns:a="http://schemas.openxmlformats.org/drawingml/2006/main" prst="line">
          <a:avLst/>
        </a:prstGeom>
        <a:ln xmlns:a="http://schemas.openxmlformats.org/drawingml/2006/main" w="19050">
          <a:solidFill>
            <a:srgbClr val="C00000"/>
          </a:solidFill>
          <a:prstDash val="sysDot"/>
          <a:headEnd type="diamond"/>
          <a:tailEnd type="diamon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0.85048</cdr:x>
      <cdr:y>0.23894</cdr:y>
    </cdr:from>
    <cdr:to>
      <cdr:x>0.99995</cdr:x>
      <cdr:y>0.36942</cdr:y>
    </cdr:to>
    <cdr:sp macro="" textlink="">
      <cdr:nvSpPr>
        <cdr:cNvPr id="9" name="TextBox 3"/>
        <cdr:cNvSpPr txBox="1"/>
      </cdr:nvSpPr>
      <cdr:spPr>
        <a:xfrm xmlns:a="http://schemas.openxmlformats.org/drawingml/2006/main">
          <a:off x="7656178" y="1296491"/>
          <a:ext cx="1345481" cy="708025"/>
        </a:xfrm>
        <a:prstGeom xmlns:a="http://schemas.openxmlformats.org/drawingml/2006/main" prst="rect">
          <a:avLst/>
        </a:prstGeom>
        <a:noFill xmlns:a="http://schemas.openxmlformats.org/drawingml/2006/main"/>
      </cdr:spPr>
      <cdr:txBody>
        <a:bodyPr xmlns:a="http://schemas.openxmlformats.org/drawingml/2006/main">
          <a:spAutoFit/>
        </a:bodyPr>
        <a:lstStyle xmlns:a="http://schemas.openxmlformats.org/drawingml/2006/main">
          <a:defPPr>
            <a:defRPr lang="fr-FR"/>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xmlns:a="http://schemas.openxmlformats.org/drawingml/2006/main">
          <a:pPr fontAlgn="auto">
            <a:spcBef>
              <a:spcPts val="0"/>
            </a:spcBef>
            <a:spcAft>
              <a:spcPts val="0"/>
            </a:spcAft>
            <a:defRPr/>
          </a:pPr>
          <a:r>
            <a:rPr lang="ru-RU" sz="1000" kern="0" dirty="0">
              <a:solidFill>
                <a:sysClr val="windowText" lastClr="000000">
                  <a:lumMod val="65000"/>
                  <a:lumOff val="35000"/>
                </a:sysClr>
              </a:solidFill>
              <a:latin typeface="Palatino Linotype" panose="02040502050505030304" pitchFamily="18" charset="0"/>
            </a:rPr>
            <a:t>Доля программных расходов в общем объеме расходов </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427015-8F5D-4EE7-A654-9DC7368D1075}" type="datetimeFigureOut">
              <a:rPr lang="ru-RU" smtClean="0"/>
              <a:pPr/>
              <a:t>15.02.2022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B31A83-DB12-418B-8DAF-3C089ABC7FCE}" type="slidenum">
              <a:rPr lang="ru-RU" smtClean="0"/>
              <a:pPr/>
              <a:t>‹#›</a:t>
            </a:fld>
            <a:endParaRPr lang="ru-RU"/>
          </a:p>
        </p:txBody>
      </p:sp>
    </p:spTree>
    <p:extLst>
      <p:ext uri="{BB962C8B-B14F-4D97-AF65-F5344CB8AC3E}">
        <p14:creationId xmlns:p14="http://schemas.microsoft.com/office/powerpoint/2010/main" val="1551125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smtClean="0"/>
          </a:p>
        </p:txBody>
      </p:sp>
      <p:sp>
        <p:nvSpPr>
          <p:cNvPr id="4710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EE70D55-C5DC-41B9-BC44-18F88D164D7C}" type="slidenum">
              <a:rPr lang="ru-RU">
                <a:solidFill>
                  <a:srgbClr val="000000"/>
                </a:solidFill>
              </a:rPr>
              <a:pPr eaLnBrk="1" hangingPunct="1"/>
              <a:t>38</a:t>
            </a:fld>
            <a:endParaRPr lang="ru-RU">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pPr/>
              <a:t>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1656086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pPr/>
              <a:t>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179237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pPr/>
              <a:t>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3962857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CA"/>
          </a:p>
        </p:txBody>
      </p:sp>
      <p:sp>
        <p:nvSpPr>
          <p:cNvPr id="4" name="Espace réservé de la date 3"/>
          <p:cNvSpPr>
            <a:spLocks noGrp="1"/>
          </p:cNvSpPr>
          <p:nvPr>
            <p:ph type="dt" sz="half" idx="10"/>
          </p:nvPr>
        </p:nvSpPr>
        <p:spPr/>
        <p:txBody>
          <a:bodyPr/>
          <a:lstStyle>
            <a:lvl1pPr>
              <a:defRPr/>
            </a:lvl1pPr>
          </a:lstStyle>
          <a:p>
            <a:pPr>
              <a:defRPr/>
            </a:pPr>
            <a:fld id="{A1053F13-8C2F-4BF1-8176-E4F8011B6CCA}" type="datetimeFigureOut">
              <a:rPr lang="fr-FR" altLang="zh-CN"/>
              <a:pPr>
                <a:defRPr/>
              </a:pPr>
              <a:t>15/02/2022</a:t>
            </a:fld>
            <a:endParaRPr lang="fr-CA" altLang="zh-CN"/>
          </a:p>
        </p:txBody>
      </p:sp>
      <p:sp>
        <p:nvSpPr>
          <p:cNvPr id="5"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6" name="Espace réservé du numéro de diapositive 5"/>
          <p:cNvSpPr>
            <a:spLocks noGrp="1"/>
          </p:cNvSpPr>
          <p:nvPr>
            <p:ph type="sldNum" sz="quarter" idx="12"/>
          </p:nvPr>
        </p:nvSpPr>
        <p:spPr/>
        <p:txBody>
          <a:bodyPr/>
          <a:lstStyle>
            <a:lvl1pPr>
              <a:defRPr/>
            </a:lvl1pPr>
          </a:lstStyle>
          <a:p>
            <a:pPr>
              <a:defRPr/>
            </a:pPr>
            <a:fld id="{730B5FDE-8E80-449E-9B16-5086EE21E35B}" type="slidenum">
              <a:rPr lang="fr-CA" altLang="zh-CN"/>
              <a:pPr>
                <a:defRPr/>
              </a:pPr>
              <a:t>‹#›</a:t>
            </a:fld>
            <a:endParaRPr lang="fr-CA" altLang="zh-CN"/>
          </a:p>
        </p:txBody>
      </p:sp>
    </p:spTree>
    <p:extLst>
      <p:ext uri="{BB962C8B-B14F-4D97-AF65-F5344CB8AC3E}">
        <p14:creationId xmlns:p14="http://schemas.microsoft.com/office/powerpoint/2010/main" val="13770121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E68F7B80-D387-4AED-987E-453978BD031F}" type="datetimeFigureOut">
              <a:rPr lang="fr-FR" altLang="zh-CN"/>
              <a:pPr>
                <a:defRPr/>
              </a:pPr>
              <a:t>15/02/2022</a:t>
            </a:fld>
            <a:endParaRPr lang="fr-CA" altLang="zh-CN"/>
          </a:p>
        </p:txBody>
      </p:sp>
      <p:sp>
        <p:nvSpPr>
          <p:cNvPr id="5"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6" name="Espace réservé du numéro de diapositive 5"/>
          <p:cNvSpPr>
            <a:spLocks noGrp="1"/>
          </p:cNvSpPr>
          <p:nvPr>
            <p:ph type="sldNum" sz="quarter" idx="12"/>
          </p:nvPr>
        </p:nvSpPr>
        <p:spPr/>
        <p:txBody>
          <a:bodyPr/>
          <a:lstStyle>
            <a:lvl1pPr>
              <a:defRPr/>
            </a:lvl1pPr>
          </a:lstStyle>
          <a:p>
            <a:pPr>
              <a:defRPr/>
            </a:pPr>
            <a:fld id="{4A5C9D26-E36C-460C-AE01-93AA7934B3FC}" type="slidenum">
              <a:rPr lang="fr-CA" altLang="zh-CN"/>
              <a:pPr>
                <a:defRPr/>
              </a:pPr>
              <a:t>‹#›</a:t>
            </a:fld>
            <a:endParaRPr lang="fr-CA" altLang="zh-CN"/>
          </a:p>
        </p:txBody>
      </p:sp>
    </p:spTree>
    <p:extLst>
      <p:ext uri="{BB962C8B-B14F-4D97-AF65-F5344CB8AC3E}">
        <p14:creationId xmlns:p14="http://schemas.microsoft.com/office/powerpoint/2010/main" val="2079134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A7E09E48-42D3-478E-B76D-2B97AA74FF7B}" type="datetimeFigureOut">
              <a:rPr lang="fr-FR" altLang="zh-CN"/>
              <a:pPr>
                <a:defRPr/>
              </a:pPr>
              <a:t>15/02/2022</a:t>
            </a:fld>
            <a:endParaRPr lang="fr-CA" altLang="zh-CN"/>
          </a:p>
        </p:txBody>
      </p:sp>
      <p:sp>
        <p:nvSpPr>
          <p:cNvPr id="5"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6" name="Espace réservé du numéro de diapositive 5"/>
          <p:cNvSpPr>
            <a:spLocks noGrp="1"/>
          </p:cNvSpPr>
          <p:nvPr>
            <p:ph type="sldNum" sz="quarter" idx="12"/>
          </p:nvPr>
        </p:nvSpPr>
        <p:spPr/>
        <p:txBody>
          <a:bodyPr/>
          <a:lstStyle>
            <a:lvl1pPr>
              <a:defRPr/>
            </a:lvl1pPr>
          </a:lstStyle>
          <a:p>
            <a:pPr>
              <a:defRPr/>
            </a:pPr>
            <a:fld id="{C6D40583-7CD7-4799-834D-D49EC0DA4CE5}" type="slidenum">
              <a:rPr lang="fr-CA" altLang="zh-CN"/>
              <a:pPr>
                <a:defRPr/>
              </a:pPr>
              <a:t>‹#›</a:t>
            </a:fld>
            <a:endParaRPr lang="fr-CA" altLang="zh-CN"/>
          </a:p>
        </p:txBody>
      </p:sp>
    </p:spTree>
    <p:extLst>
      <p:ext uri="{BB962C8B-B14F-4D97-AF65-F5344CB8AC3E}">
        <p14:creationId xmlns:p14="http://schemas.microsoft.com/office/powerpoint/2010/main" val="14630676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CBAEA3BB-D377-4519-B318-6B3EAB9E81C7}" type="datetimeFigureOut">
              <a:rPr lang="fr-FR" altLang="zh-CN"/>
              <a:pPr>
                <a:defRPr/>
              </a:pPr>
              <a:t>15/02/2022</a:t>
            </a:fld>
            <a:endParaRPr lang="fr-CA" altLang="zh-CN"/>
          </a:p>
        </p:txBody>
      </p:sp>
      <p:sp>
        <p:nvSpPr>
          <p:cNvPr id="6"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7" name="Espace réservé du numéro de diapositive 5"/>
          <p:cNvSpPr>
            <a:spLocks noGrp="1"/>
          </p:cNvSpPr>
          <p:nvPr>
            <p:ph type="sldNum" sz="quarter" idx="12"/>
          </p:nvPr>
        </p:nvSpPr>
        <p:spPr/>
        <p:txBody>
          <a:bodyPr/>
          <a:lstStyle>
            <a:lvl1pPr>
              <a:defRPr/>
            </a:lvl1pPr>
          </a:lstStyle>
          <a:p>
            <a:pPr>
              <a:defRPr/>
            </a:pPr>
            <a:fld id="{FD20CFED-C478-4CD7-8A3E-EE85CC7CE8FE}" type="slidenum">
              <a:rPr lang="fr-CA" altLang="zh-CN"/>
              <a:pPr>
                <a:defRPr/>
              </a:pPr>
              <a:t>‹#›</a:t>
            </a:fld>
            <a:endParaRPr lang="fr-CA" altLang="zh-CN"/>
          </a:p>
        </p:txBody>
      </p:sp>
    </p:spTree>
    <p:extLst>
      <p:ext uri="{BB962C8B-B14F-4D97-AF65-F5344CB8AC3E}">
        <p14:creationId xmlns:p14="http://schemas.microsoft.com/office/powerpoint/2010/main" val="3522833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3"/>
          <p:cNvSpPr>
            <a:spLocks noGrp="1"/>
          </p:cNvSpPr>
          <p:nvPr>
            <p:ph type="dt" sz="half" idx="10"/>
          </p:nvPr>
        </p:nvSpPr>
        <p:spPr/>
        <p:txBody>
          <a:bodyPr/>
          <a:lstStyle>
            <a:lvl1pPr>
              <a:defRPr/>
            </a:lvl1pPr>
          </a:lstStyle>
          <a:p>
            <a:pPr>
              <a:defRPr/>
            </a:pPr>
            <a:fld id="{5336944C-A3FA-4A56-B70B-122BCA256B48}" type="datetimeFigureOut">
              <a:rPr lang="fr-FR" altLang="zh-CN"/>
              <a:pPr>
                <a:defRPr/>
              </a:pPr>
              <a:t>15/02/2022</a:t>
            </a:fld>
            <a:endParaRPr lang="fr-CA" altLang="zh-CN"/>
          </a:p>
        </p:txBody>
      </p:sp>
      <p:sp>
        <p:nvSpPr>
          <p:cNvPr id="8"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9" name="Espace réservé du numéro de diapositive 5"/>
          <p:cNvSpPr>
            <a:spLocks noGrp="1"/>
          </p:cNvSpPr>
          <p:nvPr>
            <p:ph type="sldNum" sz="quarter" idx="12"/>
          </p:nvPr>
        </p:nvSpPr>
        <p:spPr/>
        <p:txBody>
          <a:bodyPr/>
          <a:lstStyle>
            <a:lvl1pPr>
              <a:defRPr/>
            </a:lvl1pPr>
          </a:lstStyle>
          <a:p>
            <a:pPr>
              <a:defRPr/>
            </a:pPr>
            <a:fld id="{7030F2E7-7831-4ED3-998E-48954FBE7B5F}" type="slidenum">
              <a:rPr lang="fr-CA" altLang="zh-CN"/>
              <a:pPr>
                <a:defRPr/>
              </a:pPr>
              <a:t>‹#›</a:t>
            </a:fld>
            <a:endParaRPr lang="fr-CA" altLang="zh-CN"/>
          </a:p>
        </p:txBody>
      </p:sp>
    </p:spTree>
    <p:extLst>
      <p:ext uri="{BB962C8B-B14F-4D97-AF65-F5344CB8AC3E}">
        <p14:creationId xmlns:p14="http://schemas.microsoft.com/office/powerpoint/2010/main" val="2534084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e la date 3"/>
          <p:cNvSpPr>
            <a:spLocks noGrp="1"/>
          </p:cNvSpPr>
          <p:nvPr>
            <p:ph type="dt" sz="half" idx="10"/>
          </p:nvPr>
        </p:nvSpPr>
        <p:spPr/>
        <p:txBody>
          <a:bodyPr/>
          <a:lstStyle>
            <a:lvl1pPr>
              <a:defRPr/>
            </a:lvl1pPr>
          </a:lstStyle>
          <a:p>
            <a:pPr>
              <a:defRPr/>
            </a:pPr>
            <a:fld id="{2F4BF663-69E0-4B64-AD6C-5F4F481C5C7A}" type="datetimeFigureOut">
              <a:rPr lang="fr-FR" altLang="zh-CN"/>
              <a:pPr>
                <a:defRPr/>
              </a:pPr>
              <a:t>15/02/2022</a:t>
            </a:fld>
            <a:endParaRPr lang="fr-CA" altLang="zh-CN"/>
          </a:p>
        </p:txBody>
      </p:sp>
      <p:sp>
        <p:nvSpPr>
          <p:cNvPr id="4"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5" name="Espace réservé du numéro de diapositive 5"/>
          <p:cNvSpPr>
            <a:spLocks noGrp="1"/>
          </p:cNvSpPr>
          <p:nvPr>
            <p:ph type="sldNum" sz="quarter" idx="12"/>
          </p:nvPr>
        </p:nvSpPr>
        <p:spPr/>
        <p:txBody>
          <a:bodyPr/>
          <a:lstStyle>
            <a:lvl1pPr>
              <a:defRPr/>
            </a:lvl1pPr>
          </a:lstStyle>
          <a:p>
            <a:pPr>
              <a:defRPr/>
            </a:pPr>
            <a:fld id="{DBB53FC4-78CF-42EB-874A-01AC15803B55}" type="slidenum">
              <a:rPr lang="fr-CA" altLang="zh-CN"/>
              <a:pPr>
                <a:defRPr/>
              </a:pPr>
              <a:t>‹#›</a:t>
            </a:fld>
            <a:endParaRPr lang="fr-CA" altLang="zh-CN"/>
          </a:p>
        </p:txBody>
      </p:sp>
    </p:spTree>
    <p:extLst>
      <p:ext uri="{BB962C8B-B14F-4D97-AF65-F5344CB8AC3E}">
        <p14:creationId xmlns:p14="http://schemas.microsoft.com/office/powerpoint/2010/main" val="22689439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FF709505-C06C-44A8-8070-A3B1573BEBF2}" type="datetimeFigureOut">
              <a:rPr lang="fr-FR" altLang="zh-CN"/>
              <a:pPr>
                <a:defRPr/>
              </a:pPr>
              <a:t>15/02/2022</a:t>
            </a:fld>
            <a:endParaRPr lang="fr-CA" altLang="zh-CN"/>
          </a:p>
        </p:txBody>
      </p:sp>
      <p:sp>
        <p:nvSpPr>
          <p:cNvPr id="3"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4" name="Espace réservé du numéro de diapositive 5"/>
          <p:cNvSpPr>
            <a:spLocks noGrp="1"/>
          </p:cNvSpPr>
          <p:nvPr>
            <p:ph type="sldNum" sz="quarter" idx="12"/>
          </p:nvPr>
        </p:nvSpPr>
        <p:spPr/>
        <p:txBody>
          <a:bodyPr/>
          <a:lstStyle>
            <a:lvl1pPr>
              <a:defRPr/>
            </a:lvl1pPr>
          </a:lstStyle>
          <a:p>
            <a:pPr>
              <a:defRPr/>
            </a:pPr>
            <a:fld id="{38D244EE-DF69-4B81-AA46-7E84C2DF253E}" type="slidenum">
              <a:rPr lang="fr-CA" altLang="zh-CN"/>
              <a:pPr>
                <a:defRPr/>
              </a:pPr>
              <a:t>‹#›</a:t>
            </a:fld>
            <a:endParaRPr lang="fr-CA" altLang="zh-CN"/>
          </a:p>
        </p:txBody>
      </p:sp>
    </p:spTree>
    <p:extLst>
      <p:ext uri="{BB962C8B-B14F-4D97-AF65-F5344CB8AC3E}">
        <p14:creationId xmlns:p14="http://schemas.microsoft.com/office/powerpoint/2010/main" val="35771063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2D4242CB-7889-413F-8FD9-94AB192F52AD}" type="datetimeFigureOut">
              <a:rPr lang="fr-FR" altLang="zh-CN"/>
              <a:pPr>
                <a:defRPr/>
              </a:pPr>
              <a:t>15/02/2022</a:t>
            </a:fld>
            <a:endParaRPr lang="fr-CA" altLang="zh-CN"/>
          </a:p>
        </p:txBody>
      </p:sp>
      <p:sp>
        <p:nvSpPr>
          <p:cNvPr id="6"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7" name="Espace réservé du numéro de diapositive 5"/>
          <p:cNvSpPr>
            <a:spLocks noGrp="1"/>
          </p:cNvSpPr>
          <p:nvPr>
            <p:ph type="sldNum" sz="quarter" idx="12"/>
          </p:nvPr>
        </p:nvSpPr>
        <p:spPr/>
        <p:txBody>
          <a:bodyPr/>
          <a:lstStyle>
            <a:lvl1pPr>
              <a:defRPr/>
            </a:lvl1pPr>
          </a:lstStyle>
          <a:p>
            <a:pPr>
              <a:defRPr/>
            </a:pPr>
            <a:fld id="{DF87B143-259F-4B41-A960-3983112B096F}" type="slidenum">
              <a:rPr lang="fr-CA" altLang="zh-CN"/>
              <a:pPr>
                <a:defRPr/>
              </a:pPr>
              <a:t>‹#›</a:t>
            </a:fld>
            <a:endParaRPr lang="fr-CA" altLang="zh-CN"/>
          </a:p>
        </p:txBody>
      </p:sp>
    </p:spTree>
    <p:extLst>
      <p:ext uri="{BB962C8B-B14F-4D97-AF65-F5344CB8AC3E}">
        <p14:creationId xmlns:p14="http://schemas.microsoft.com/office/powerpoint/2010/main" val="2479532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pPr/>
              <a:t>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9242866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235D0F67-D25C-4630-9ADE-DACBEBAF9945}" type="datetimeFigureOut">
              <a:rPr lang="fr-FR" altLang="zh-CN"/>
              <a:pPr>
                <a:defRPr/>
              </a:pPr>
              <a:t>15/02/2022</a:t>
            </a:fld>
            <a:endParaRPr lang="fr-CA" altLang="zh-CN"/>
          </a:p>
        </p:txBody>
      </p:sp>
      <p:sp>
        <p:nvSpPr>
          <p:cNvPr id="6"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7" name="Espace réservé du numéro de diapositive 5"/>
          <p:cNvSpPr>
            <a:spLocks noGrp="1"/>
          </p:cNvSpPr>
          <p:nvPr>
            <p:ph type="sldNum" sz="quarter" idx="12"/>
          </p:nvPr>
        </p:nvSpPr>
        <p:spPr/>
        <p:txBody>
          <a:bodyPr/>
          <a:lstStyle>
            <a:lvl1pPr>
              <a:defRPr/>
            </a:lvl1pPr>
          </a:lstStyle>
          <a:p>
            <a:pPr>
              <a:defRPr/>
            </a:pPr>
            <a:fld id="{89A995E5-5181-40A4-AC1F-C02F9955225C}" type="slidenum">
              <a:rPr lang="fr-CA" altLang="zh-CN"/>
              <a:pPr>
                <a:defRPr/>
              </a:pPr>
              <a:t>‹#›</a:t>
            </a:fld>
            <a:endParaRPr lang="fr-CA" altLang="zh-CN"/>
          </a:p>
        </p:txBody>
      </p:sp>
    </p:spTree>
    <p:extLst>
      <p:ext uri="{BB962C8B-B14F-4D97-AF65-F5344CB8AC3E}">
        <p14:creationId xmlns:p14="http://schemas.microsoft.com/office/powerpoint/2010/main" val="34534214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942B9E3D-E1C1-4081-A1E4-DB449EAC5EF4}" type="datetimeFigureOut">
              <a:rPr lang="fr-FR" altLang="zh-CN"/>
              <a:pPr>
                <a:defRPr/>
              </a:pPr>
              <a:t>15/02/2022</a:t>
            </a:fld>
            <a:endParaRPr lang="fr-CA" altLang="zh-CN"/>
          </a:p>
        </p:txBody>
      </p:sp>
      <p:sp>
        <p:nvSpPr>
          <p:cNvPr id="5"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6" name="Espace réservé du numéro de diapositive 5"/>
          <p:cNvSpPr>
            <a:spLocks noGrp="1"/>
          </p:cNvSpPr>
          <p:nvPr>
            <p:ph type="sldNum" sz="quarter" idx="12"/>
          </p:nvPr>
        </p:nvSpPr>
        <p:spPr/>
        <p:txBody>
          <a:bodyPr/>
          <a:lstStyle>
            <a:lvl1pPr>
              <a:defRPr/>
            </a:lvl1pPr>
          </a:lstStyle>
          <a:p>
            <a:pPr>
              <a:defRPr/>
            </a:pPr>
            <a:fld id="{02E06D15-5B08-4772-8637-3C4146C140D0}" type="slidenum">
              <a:rPr lang="fr-CA" altLang="zh-CN"/>
              <a:pPr>
                <a:defRPr/>
              </a:pPr>
              <a:t>‹#›</a:t>
            </a:fld>
            <a:endParaRPr lang="fr-CA" altLang="zh-CN"/>
          </a:p>
        </p:txBody>
      </p:sp>
    </p:spTree>
    <p:extLst>
      <p:ext uri="{BB962C8B-B14F-4D97-AF65-F5344CB8AC3E}">
        <p14:creationId xmlns:p14="http://schemas.microsoft.com/office/powerpoint/2010/main" val="27515867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001041F0-3A43-44BE-8234-875B6FE47807}" type="datetimeFigureOut">
              <a:rPr lang="fr-FR" altLang="zh-CN"/>
              <a:pPr>
                <a:defRPr/>
              </a:pPr>
              <a:t>15/02/2022</a:t>
            </a:fld>
            <a:endParaRPr lang="fr-CA" altLang="zh-CN"/>
          </a:p>
        </p:txBody>
      </p:sp>
      <p:sp>
        <p:nvSpPr>
          <p:cNvPr id="5"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6" name="Espace réservé du numéro de diapositive 5"/>
          <p:cNvSpPr>
            <a:spLocks noGrp="1"/>
          </p:cNvSpPr>
          <p:nvPr>
            <p:ph type="sldNum" sz="quarter" idx="12"/>
          </p:nvPr>
        </p:nvSpPr>
        <p:spPr/>
        <p:txBody>
          <a:bodyPr/>
          <a:lstStyle>
            <a:lvl1pPr>
              <a:defRPr/>
            </a:lvl1pPr>
          </a:lstStyle>
          <a:p>
            <a:pPr>
              <a:defRPr/>
            </a:pPr>
            <a:fld id="{01B78D37-307A-4547-A649-A4E4C8F5DBCB}" type="slidenum">
              <a:rPr lang="fr-CA" altLang="zh-CN"/>
              <a:pPr>
                <a:defRPr/>
              </a:pPr>
              <a:t>‹#›</a:t>
            </a:fld>
            <a:endParaRPr lang="fr-CA" altLang="zh-CN"/>
          </a:p>
        </p:txBody>
      </p:sp>
    </p:spTree>
    <p:extLst>
      <p:ext uri="{BB962C8B-B14F-4D97-AF65-F5344CB8AC3E}">
        <p14:creationId xmlns:p14="http://schemas.microsoft.com/office/powerpoint/2010/main" val="23176738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CA"/>
          </a:p>
        </p:txBody>
      </p:sp>
      <p:sp>
        <p:nvSpPr>
          <p:cNvPr id="4" name="Espace réservé de la date 3"/>
          <p:cNvSpPr>
            <a:spLocks noGrp="1"/>
          </p:cNvSpPr>
          <p:nvPr>
            <p:ph type="dt" sz="half" idx="10"/>
          </p:nvPr>
        </p:nvSpPr>
        <p:spPr/>
        <p:txBody>
          <a:bodyPr/>
          <a:lstStyle>
            <a:lvl1pPr>
              <a:defRPr/>
            </a:lvl1pPr>
          </a:lstStyle>
          <a:p>
            <a:pPr>
              <a:defRPr/>
            </a:pPr>
            <a:fld id="{3FB6DF1F-0C13-4526-ADE1-9A0C7E82BBAF}" type="datetimeFigureOut">
              <a:rPr lang="fr-FR" altLang="zh-CN"/>
              <a:pPr>
                <a:defRPr/>
              </a:pPr>
              <a:t>15/02/2022</a:t>
            </a:fld>
            <a:endParaRPr lang="fr-CA" altLang="zh-CN"/>
          </a:p>
        </p:txBody>
      </p:sp>
      <p:sp>
        <p:nvSpPr>
          <p:cNvPr id="5"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6" name="Espace réservé du numéro de diapositive 5"/>
          <p:cNvSpPr>
            <a:spLocks noGrp="1"/>
          </p:cNvSpPr>
          <p:nvPr>
            <p:ph type="sldNum" sz="quarter" idx="12"/>
          </p:nvPr>
        </p:nvSpPr>
        <p:spPr/>
        <p:txBody>
          <a:bodyPr/>
          <a:lstStyle>
            <a:lvl1pPr>
              <a:defRPr/>
            </a:lvl1pPr>
          </a:lstStyle>
          <a:p>
            <a:pPr>
              <a:defRPr/>
            </a:pPr>
            <a:fld id="{CFB07C3E-FD26-402E-B090-AD61D79A4924}" type="slidenum">
              <a:rPr lang="fr-CA" altLang="zh-CN"/>
              <a:pPr>
                <a:defRPr/>
              </a:pPr>
              <a:t>‹#›</a:t>
            </a:fld>
            <a:endParaRPr lang="fr-CA" altLang="zh-CN"/>
          </a:p>
        </p:txBody>
      </p:sp>
    </p:spTree>
    <p:extLst>
      <p:ext uri="{BB962C8B-B14F-4D97-AF65-F5344CB8AC3E}">
        <p14:creationId xmlns:p14="http://schemas.microsoft.com/office/powerpoint/2010/main" val="27980397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F3546600-AAA9-4056-BD3C-8405B0FE88CD}" type="datetimeFigureOut">
              <a:rPr lang="fr-FR" altLang="zh-CN"/>
              <a:pPr>
                <a:defRPr/>
              </a:pPr>
              <a:t>15/02/2022</a:t>
            </a:fld>
            <a:endParaRPr lang="fr-CA" altLang="zh-CN"/>
          </a:p>
        </p:txBody>
      </p:sp>
      <p:sp>
        <p:nvSpPr>
          <p:cNvPr id="5"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6" name="Espace réservé du numéro de diapositive 5"/>
          <p:cNvSpPr>
            <a:spLocks noGrp="1"/>
          </p:cNvSpPr>
          <p:nvPr>
            <p:ph type="sldNum" sz="quarter" idx="12"/>
          </p:nvPr>
        </p:nvSpPr>
        <p:spPr/>
        <p:txBody>
          <a:bodyPr/>
          <a:lstStyle>
            <a:lvl1pPr>
              <a:defRPr/>
            </a:lvl1pPr>
          </a:lstStyle>
          <a:p>
            <a:pPr>
              <a:defRPr/>
            </a:pPr>
            <a:fld id="{D0FE898F-849B-4EE6-9B61-91BD3C200A26}" type="slidenum">
              <a:rPr lang="fr-CA" altLang="zh-CN"/>
              <a:pPr>
                <a:defRPr/>
              </a:pPr>
              <a:t>‹#›</a:t>
            </a:fld>
            <a:endParaRPr lang="fr-CA" altLang="zh-CN"/>
          </a:p>
        </p:txBody>
      </p:sp>
    </p:spTree>
    <p:extLst>
      <p:ext uri="{BB962C8B-B14F-4D97-AF65-F5344CB8AC3E}">
        <p14:creationId xmlns:p14="http://schemas.microsoft.com/office/powerpoint/2010/main" val="32284744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7F859C00-F4FB-4834-B159-33B91E99C162}" type="datetimeFigureOut">
              <a:rPr lang="fr-FR" altLang="zh-CN"/>
              <a:pPr>
                <a:defRPr/>
              </a:pPr>
              <a:t>15/02/2022</a:t>
            </a:fld>
            <a:endParaRPr lang="fr-CA" altLang="zh-CN"/>
          </a:p>
        </p:txBody>
      </p:sp>
      <p:sp>
        <p:nvSpPr>
          <p:cNvPr id="5"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6" name="Espace réservé du numéro de diapositive 5"/>
          <p:cNvSpPr>
            <a:spLocks noGrp="1"/>
          </p:cNvSpPr>
          <p:nvPr>
            <p:ph type="sldNum" sz="quarter" idx="12"/>
          </p:nvPr>
        </p:nvSpPr>
        <p:spPr/>
        <p:txBody>
          <a:bodyPr/>
          <a:lstStyle>
            <a:lvl1pPr>
              <a:defRPr/>
            </a:lvl1pPr>
          </a:lstStyle>
          <a:p>
            <a:pPr>
              <a:defRPr/>
            </a:pPr>
            <a:fld id="{54E6D4E2-8538-42F9-8066-F683DBF156F8}" type="slidenum">
              <a:rPr lang="fr-CA" altLang="zh-CN"/>
              <a:pPr>
                <a:defRPr/>
              </a:pPr>
              <a:t>‹#›</a:t>
            </a:fld>
            <a:endParaRPr lang="fr-CA" altLang="zh-CN"/>
          </a:p>
        </p:txBody>
      </p:sp>
    </p:spTree>
    <p:extLst>
      <p:ext uri="{BB962C8B-B14F-4D97-AF65-F5344CB8AC3E}">
        <p14:creationId xmlns:p14="http://schemas.microsoft.com/office/powerpoint/2010/main" val="6277010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2A60F6A2-9FB7-4C4F-BA54-40B5404E7D4F}" type="datetimeFigureOut">
              <a:rPr lang="fr-FR" altLang="zh-CN"/>
              <a:pPr>
                <a:defRPr/>
              </a:pPr>
              <a:t>15/02/2022</a:t>
            </a:fld>
            <a:endParaRPr lang="fr-CA" altLang="zh-CN"/>
          </a:p>
        </p:txBody>
      </p:sp>
      <p:sp>
        <p:nvSpPr>
          <p:cNvPr id="6"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7" name="Espace réservé du numéro de diapositive 5"/>
          <p:cNvSpPr>
            <a:spLocks noGrp="1"/>
          </p:cNvSpPr>
          <p:nvPr>
            <p:ph type="sldNum" sz="quarter" idx="12"/>
          </p:nvPr>
        </p:nvSpPr>
        <p:spPr/>
        <p:txBody>
          <a:bodyPr/>
          <a:lstStyle>
            <a:lvl1pPr>
              <a:defRPr/>
            </a:lvl1pPr>
          </a:lstStyle>
          <a:p>
            <a:pPr>
              <a:defRPr/>
            </a:pPr>
            <a:fld id="{E08D2C73-4A31-4B9B-81FA-B70CC3B8B9A8}" type="slidenum">
              <a:rPr lang="fr-CA" altLang="zh-CN"/>
              <a:pPr>
                <a:defRPr/>
              </a:pPr>
              <a:t>‹#›</a:t>
            </a:fld>
            <a:endParaRPr lang="fr-CA" altLang="zh-CN"/>
          </a:p>
        </p:txBody>
      </p:sp>
    </p:spTree>
    <p:extLst>
      <p:ext uri="{BB962C8B-B14F-4D97-AF65-F5344CB8AC3E}">
        <p14:creationId xmlns:p14="http://schemas.microsoft.com/office/powerpoint/2010/main" val="21072941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3"/>
          <p:cNvSpPr>
            <a:spLocks noGrp="1"/>
          </p:cNvSpPr>
          <p:nvPr>
            <p:ph type="dt" sz="half" idx="10"/>
          </p:nvPr>
        </p:nvSpPr>
        <p:spPr/>
        <p:txBody>
          <a:bodyPr/>
          <a:lstStyle>
            <a:lvl1pPr>
              <a:defRPr/>
            </a:lvl1pPr>
          </a:lstStyle>
          <a:p>
            <a:pPr>
              <a:defRPr/>
            </a:pPr>
            <a:fld id="{FD7C34E7-0CC9-4849-860C-913AA9570AB2}" type="datetimeFigureOut">
              <a:rPr lang="fr-FR" altLang="zh-CN"/>
              <a:pPr>
                <a:defRPr/>
              </a:pPr>
              <a:t>15/02/2022</a:t>
            </a:fld>
            <a:endParaRPr lang="fr-CA" altLang="zh-CN"/>
          </a:p>
        </p:txBody>
      </p:sp>
      <p:sp>
        <p:nvSpPr>
          <p:cNvPr id="8"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9" name="Espace réservé du numéro de diapositive 5"/>
          <p:cNvSpPr>
            <a:spLocks noGrp="1"/>
          </p:cNvSpPr>
          <p:nvPr>
            <p:ph type="sldNum" sz="quarter" idx="12"/>
          </p:nvPr>
        </p:nvSpPr>
        <p:spPr/>
        <p:txBody>
          <a:bodyPr/>
          <a:lstStyle>
            <a:lvl1pPr>
              <a:defRPr/>
            </a:lvl1pPr>
          </a:lstStyle>
          <a:p>
            <a:pPr>
              <a:defRPr/>
            </a:pPr>
            <a:fld id="{8AB40843-5BB5-4BF8-A099-047AC592170A}" type="slidenum">
              <a:rPr lang="fr-CA" altLang="zh-CN"/>
              <a:pPr>
                <a:defRPr/>
              </a:pPr>
              <a:t>‹#›</a:t>
            </a:fld>
            <a:endParaRPr lang="fr-CA" altLang="zh-CN"/>
          </a:p>
        </p:txBody>
      </p:sp>
    </p:spTree>
    <p:extLst>
      <p:ext uri="{BB962C8B-B14F-4D97-AF65-F5344CB8AC3E}">
        <p14:creationId xmlns:p14="http://schemas.microsoft.com/office/powerpoint/2010/main" val="23208583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e la date 3"/>
          <p:cNvSpPr>
            <a:spLocks noGrp="1"/>
          </p:cNvSpPr>
          <p:nvPr>
            <p:ph type="dt" sz="half" idx="10"/>
          </p:nvPr>
        </p:nvSpPr>
        <p:spPr/>
        <p:txBody>
          <a:bodyPr/>
          <a:lstStyle>
            <a:lvl1pPr>
              <a:defRPr/>
            </a:lvl1pPr>
          </a:lstStyle>
          <a:p>
            <a:pPr>
              <a:defRPr/>
            </a:pPr>
            <a:fld id="{E60A522F-6025-41EB-A323-786CC98656F1}" type="datetimeFigureOut">
              <a:rPr lang="fr-FR" altLang="zh-CN"/>
              <a:pPr>
                <a:defRPr/>
              </a:pPr>
              <a:t>15/02/2022</a:t>
            </a:fld>
            <a:endParaRPr lang="fr-CA" altLang="zh-CN"/>
          </a:p>
        </p:txBody>
      </p:sp>
      <p:sp>
        <p:nvSpPr>
          <p:cNvPr id="4"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5" name="Espace réservé du numéro de diapositive 5"/>
          <p:cNvSpPr>
            <a:spLocks noGrp="1"/>
          </p:cNvSpPr>
          <p:nvPr>
            <p:ph type="sldNum" sz="quarter" idx="12"/>
          </p:nvPr>
        </p:nvSpPr>
        <p:spPr/>
        <p:txBody>
          <a:bodyPr/>
          <a:lstStyle>
            <a:lvl1pPr>
              <a:defRPr/>
            </a:lvl1pPr>
          </a:lstStyle>
          <a:p>
            <a:pPr>
              <a:defRPr/>
            </a:pPr>
            <a:fld id="{D0383FF4-23D1-472F-B85B-FC26976E8420}" type="slidenum">
              <a:rPr lang="fr-CA" altLang="zh-CN"/>
              <a:pPr>
                <a:defRPr/>
              </a:pPr>
              <a:t>‹#›</a:t>
            </a:fld>
            <a:endParaRPr lang="fr-CA" altLang="zh-CN"/>
          </a:p>
        </p:txBody>
      </p:sp>
    </p:spTree>
    <p:extLst>
      <p:ext uri="{BB962C8B-B14F-4D97-AF65-F5344CB8AC3E}">
        <p14:creationId xmlns:p14="http://schemas.microsoft.com/office/powerpoint/2010/main" val="26453748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F80C7D27-989C-4A26-B412-8711BADD2020}" type="datetimeFigureOut">
              <a:rPr lang="fr-FR" altLang="zh-CN"/>
              <a:pPr>
                <a:defRPr/>
              </a:pPr>
              <a:t>15/02/2022</a:t>
            </a:fld>
            <a:endParaRPr lang="fr-CA" altLang="zh-CN"/>
          </a:p>
        </p:txBody>
      </p:sp>
      <p:sp>
        <p:nvSpPr>
          <p:cNvPr id="3"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4" name="Espace réservé du numéro de diapositive 5"/>
          <p:cNvSpPr>
            <a:spLocks noGrp="1"/>
          </p:cNvSpPr>
          <p:nvPr>
            <p:ph type="sldNum" sz="quarter" idx="12"/>
          </p:nvPr>
        </p:nvSpPr>
        <p:spPr/>
        <p:txBody>
          <a:bodyPr/>
          <a:lstStyle>
            <a:lvl1pPr>
              <a:defRPr/>
            </a:lvl1pPr>
          </a:lstStyle>
          <a:p>
            <a:pPr>
              <a:defRPr/>
            </a:pPr>
            <a:fld id="{BBEBDF85-BBCB-4585-B108-BC4B87AB60AA}" type="slidenum">
              <a:rPr lang="fr-CA" altLang="zh-CN"/>
              <a:pPr>
                <a:defRPr/>
              </a:pPr>
              <a:t>‹#›</a:t>
            </a:fld>
            <a:endParaRPr lang="fr-CA" altLang="zh-CN"/>
          </a:p>
        </p:txBody>
      </p:sp>
    </p:spTree>
    <p:extLst>
      <p:ext uri="{BB962C8B-B14F-4D97-AF65-F5344CB8AC3E}">
        <p14:creationId xmlns:p14="http://schemas.microsoft.com/office/powerpoint/2010/main" val="4224278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DCCD61-643D-44A5-A450-3A42A50CBC1E}" type="datetimeFigureOut">
              <a:rPr lang="en-US" smtClean="0"/>
              <a:pPr/>
              <a:t>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32779332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CDF5476A-C855-4BA0-BCA1-272ED9D9969B}" type="datetimeFigureOut">
              <a:rPr lang="fr-FR" altLang="zh-CN"/>
              <a:pPr>
                <a:defRPr/>
              </a:pPr>
              <a:t>15/02/2022</a:t>
            </a:fld>
            <a:endParaRPr lang="fr-CA" altLang="zh-CN"/>
          </a:p>
        </p:txBody>
      </p:sp>
      <p:sp>
        <p:nvSpPr>
          <p:cNvPr id="6"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7" name="Espace réservé du numéro de diapositive 5"/>
          <p:cNvSpPr>
            <a:spLocks noGrp="1"/>
          </p:cNvSpPr>
          <p:nvPr>
            <p:ph type="sldNum" sz="quarter" idx="12"/>
          </p:nvPr>
        </p:nvSpPr>
        <p:spPr/>
        <p:txBody>
          <a:bodyPr/>
          <a:lstStyle>
            <a:lvl1pPr>
              <a:defRPr/>
            </a:lvl1pPr>
          </a:lstStyle>
          <a:p>
            <a:pPr>
              <a:defRPr/>
            </a:pPr>
            <a:fld id="{24C20A11-989B-4434-A44C-F3B64E2B76A7}" type="slidenum">
              <a:rPr lang="fr-CA" altLang="zh-CN"/>
              <a:pPr>
                <a:defRPr/>
              </a:pPr>
              <a:t>‹#›</a:t>
            </a:fld>
            <a:endParaRPr lang="fr-CA" altLang="zh-CN"/>
          </a:p>
        </p:txBody>
      </p:sp>
    </p:spTree>
    <p:extLst>
      <p:ext uri="{BB962C8B-B14F-4D97-AF65-F5344CB8AC3E}">
        <p14:creationId xmlns:p14="http://schemas.microsoft.com/office/powerpoint/2010/main" val="17121905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F3A0DCDE-4ACF-48EF-9DFC-48FA13A51D81}" type="datetimeFigureOut">
              <a:rPr lang="fr-FR" altLang="zh-CN"/>
              <a:pPr>
                <a:defRPr/>
              </a:pPr>
              <a:t>15/02/2022</a:t>
            </a:fld>
            <a:endParaRPr lang="fr-CA" altLang="zh-CN"/>
          </a:p>
        </p:txBody>
      </p:sp>
      <p:sp>
        <p:nvSpPr>
          <p:cNvPr id="6"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7" name="Espace réservé du numéro de diapositive 5"/>
          <p:cNvSpPr>
            <a:spLocks noGrp="1"/>
          </p:cNvSpPr>
          <p:nvPr>
            <p:ph type="sldNum" sz="quarter" idx="12"/>
          </p:nvPr>
        </p:nvSpPr>
        <p:spPr/>
        <p:txBody>
          <a:bodyPr/>
          <a:lstStyle>
            <a:lvl1pPr>
              <a:defRPr/>
            </a:lvl1pPr>
          </a:lstStyle>
          <a:p>
            <a:pPr>
              <a:defRPr/>
            </a:pPr>
            <a:fld id="{5A87BDE6-CA1D-4330-8F65-48329906C0D4}" type="slidenum">
              <a:rPr lang="fr-CA" altLang="zh-CN"/>
              <a:pPr>
                <a:defRPr/>
              </a:pPr>
              <a:t>‹#›</a:t>
            </a:fld>
            <a:endParaRPr lang="fr-CA" altLang="zh-CN"/>
          </a:p>
        </p:txBody>
      </p:sp>
    </p:spTree>
    <p:extLst>
      <p:ext uri="{BB962C8B-B14F-4D97-AF65-F5344CB8AC3E}">
        <p14:creationId xmlns:p14="http://schemas.microsoft.com/office/powerpoint/2010/main" val="37241339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C3ABCB45-944C-489B-A296-4FD7E7B27939}" type="datetimeFigureOut">
              <a:rPr lang="fr-FR" altLang="zh-CN"/>
              <a:pPr>
                <a:defRPr/>
              </a:pPr>
              <a:t>15/02/2022</a:t>
            </a:fld>
            <a:endParaRPr lang="fr-CA" altLang="zh-CN"/>
          </a:p>
        </p:txBody>
      </p:sp>
      <p:sp>
        <p:nvSpPr>
          <p:cNvPr id="5"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6" name="Espace réservé du numéro de diapositive 5"/>
          <p:cNvSpPr>
            <a:spLocks noGrp="1"/>
          </p:cNvSpPr>
          <p:nvPr>
            <p:ph type="sldNum" sz="quarter" idx="12"/>
          </p:nvPr>
        </p:nvSpPr>
        <p:spPr/>
        <p:txBody>
          <a:bodyPr/>
          <a:lstStyle>
            <a:lvl1pPr>
              <a:defRPr/>
            </a:lvl1pPr>
          </a:lstStyle>
          <a:p>
            <a:pPr>
              <a:defRPr/>
            </a:pPr>
            <a:fld id="{6A442F98-5B40-4637-8BE9-14D027EDF6BA}" type="slidenum">
              <a:rPr lang="fr-CA" altLang="zh-CN"/>
              <a:pPr>
                <a:defRPr/>
              </a:pPr>
              <a:t>‹#›</a:t>
            </a:fld>
            <a:endParaRPr lang="fr-CA" altLang="zh-CN"/>
          </a:p>
        </p:txBody>
      </p:sp>
    </p:spTree>
    <p:extLst>
      <p:ext uri="{BB962C8B-B14F-4D97-AF65-F5344CB8AC3E}">
        <p14:creationId xmlns:p14="http://schemas.microsoft.com/office/powerpoint/2010/main" val="26772369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93225451-1AB1-4A5B-A9A9-5995437DF0E7}" type="datetimeFigureOut">
              <a:rPr lang="fr-FR" altLang="zh-CN"/>
              <a:pPr>
                <a:defRPr/>
              </a:pPr>
              <a:t>15/02/2022</a:t>
            </a:fld>
            <a:endParaRPr lang="fr-CA" altLang="zh-CN"/>
          </a:p>
        </p:txBody>
      </p:sp>
      <p:sp>
        <p:nvSpPr>
          <p:cNvPr id="5"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6" name="Espace réservé du numéro de diapositive 5"/>
          <p:cNvSpPr>
            <a:spLocks noGrp="1"/>
          </p:cNvSpPr>
          <p:nvPr>
            <p:ph type="sldNum" sz="quarter" idx="12"/>
          </p:nvPr>
        </p:nvSpPr>
        <p:spPr/>
        <p:txBody>
          <a:bodyPr/>
          <a:lstStyle>
            <a:lvl1pPr>
              <a:defRPr/>
            </a:lvl1pPr>
          </a:lstStyle>
          <a:p>
            <a:pPr>
              <a:defRPr/>
            </a:pPr>
            <a:fld id="{9D96E7DD-24FE-4329-B6C3-D9ADF796F851}" type="slidenum">
              <a:rPr lang="fr-CA" altLang="zh-CN"/>
              <a:pPr>
                <a:defRPr/>
              </a:pPr>
              <a:t>‹#›</a:t>
            </a:fld>
            <a:endParaRPr lang="fr-CA" altLang="zh-CN"/>
          </a:p>
        </p:txBody>
      </p:sp>
    </p:spTree>
    <p:extLst>
      <p:ext uri="{BB962C8B-B14F-4D97-AF65-F5344CB8AC3E}">
        <p14:creationId xmlns:p14="http://schemas.microsoft.com/office/powerpoint/2010/main" val="4824878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6"/>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77" indent="0" algn="ctr">
              <a:buNone/>
              <a:defRPr>
                <a:solidFill>
                  <a:schemeClr val="tx1">
                    <a:tint val="75000"/>
                  </a:schemeClr>
                </a:solidFill>
              </a:defRPr>
            </a:lvl2pPr>
            <a:lvl3pPr marL="914353" indent="0" algn="ctr">
              <a:buNone/>
              <a:defRPr>
                <a:solidFill>
                  <a:schemeClr val="tx1">
                    <a:tint val="75000"/>
                  </a:schemeClr>
                </a:solidFill>
              </a:defRPr>
            </a:lvl3pPr>
            <a:lvl4pPr marL="1371530" indent="0" algn="ctr">
              <a:buNone/>
              <a:defRPr>
                <a:solidFill>
                  <a:schemeClr val="tx1">
                    <a:tint val="75000"/>
                  </a:schemeClr>
                </a:solidFill>
              </a:defRPr>
            </a:lvl4pPr>
            <a:lvl5pPr marL="1828706" indent="0" algn="ctr">
              <a:buNone/>
              <a:defRPr>
                <a:solidFill>
                  <a:schemeClr val="tx1">
                    <a:tint val="75000"/>
                  </a:schemeClr>
                </a:solidFill>
              </a:defRPr>
            </a:lvl5pPr>
            <a:lvl6pPr marL="2285883" indent="0" algn="ctr">
              <a:buNone/>
              <a:defRPr>
                <a:solidFill>
                  <a:schemeClr val="tx1">
                    <a:tint val="75000"/>
                  </a:schemeClr>
                </a:solidFill>
              </a:defRPr>
            </a:lvl6pPr>
            <a:lvl7pPr marL="2743060" indent="0" algn="ctr">
              <a:buNone/>
              <a:defRPr>
                <a:solidFill>
                  <a:schemeClr val="tx1">
                    <a:tint val="75000"/>
                  </a:schemeClr>
                </a:solidFill>
              </a:defRPr>
            </a:lvl7pPr>
            <a:lvl8pPr marL="3200236" indent="0" algn="ctr">
              <a:buNone/>
              <a:defRPr>
                <a:solidFill>
                  <a:schemeClr val="tx1">
                    <a:tint val="75000"/>
                  </a:schemeClr>
                </a:solidFill>
              </a:defRPr>
            </a:lvl8pPr>
            <a:lvl9pPr marL="3657413"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51F9BA4B-B007-4BDC-BF50-20AEDD59D722}" type="datetime1">
              <a:rPr lang="ru-RU"/>
              <a:pPr>
                <a:defRPr/>
              </a:pPr>
              <a:t>15.02.2022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0CDDCBA-3BDB-4F73-A87F-4D500E5879BD}" type="slidenum">
              <a:rPr lang="ru-RU"/>
              <a:pPr>
                <a:defRPr/>
              </a:pPr>
              <a:t>‹#›</a:t>
            </a:fld>
            <a:endParaRPr lang="ru-RU"/>
          </a:p>
        </p:txBody>
      </p:sp>
    </p:spTree>
    <p:extLst>
      <p:ext uri="{BB962C8B-B14F-4D97-AF65-F5344CB8AC3E}">
        <p14:creationId xmlns:p14="http://schemas.microsoft.com/office/powerpoint/2010/main" val="2946292064"/>
      </p:ext>
    </p:extLst>
  </p:cSld>
  <p:clrMapOvr>
    <a:masterClrMapping/>
  </p:clrMapOvr>
  <p:transition spd="med">
    <p:wipe dir="d"/>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1F9BA4B-B007-4BDC-BF50-20AEDD59D722}" type="datetime1">
              <a:rPr lang="ru-RU"/>
              <a:pPr>
                <a:defRPr/>
              </a:pPr>
              <a:t>15.02.2022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5404608-D335-43A3-AEDE-1ACBA96E6909}" type="slidenum">
              <a:rPr lang="ru-RU"/>
              <a:pPr>
                <a:defRPr/>
              </a:pPr>
              <a:t>‹#›</a:t>
            </a:fld>
            <a:endParaRPr lang="ru-RU"/>
          </a:p>
        </p:txBody>
      </p:sp>
    </p:spTree>
    <p:extLst>
      <p:ext uri="{BB962C8B-B14F-4D97-AF65-F5344CB8AC3E}">
        <p14:creationId xmlns:p14="http://schemas.microsoft.com/office/powerpoint/2010/main" val="636685447"/>
      </p:ext>
    </p:extLst>
  </p:cSld>
  <p:clrMapOvr>
    <a:masterClrMapping/>
  </p:clrMapOvr>
  <p:transition spd="med">
    <p:wipe dir="d"/>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1"/>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77" indent="0">
              <a:buNone/>
              <a:defRPr sz="18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6" indent="0">
              <a:buNone/>
              <a:defRPr sz="1400">
                <a:solidFill>
                  <a:schemeClr val="tx1">
                    <a:tint val="75000"/>
                  </a:schemeClr>
                </a:solidFill>
              </a:defRPr>
            </a:lvl5pPr>
            <a:lvl6pPr marL="2285883" indent="0">
              <a:buNone/>
              <a:defRPr sz="1400">
                <a:solidFill>
                  <a:schemeClr val="tx1">
                    <a:tint val="75000"/>
                  </a:schemeClr>
                </a:solidFill>
              </a:defRPr>
            </a:lvl6pPr>
            <a:lvl7pPr marL="2743060" indent="0">
              <a:buNone/>
              <a:defRPr sz="1400">
                <a:solidFill>
                  <a:schemeClr val="tx1">
                    <a:tint val="75000"/>
                  </a:schemeClr>
                </a:solidFill>
              </a:defRPr>
            </a:lvl7pPr>
            <a:lvl8pPr marL="3200236" indent="0">
              <a:buNone/>
              <a:defRPr sz="1400">
                <a:solidFill>
                  <a:schemeClr val="tx1">
                    <a:tint val="75000"/>
                  </a:schemeClr>
                </a:solidFill>
              </a:defRPr>
            </a:lvl8pPr>
            <a:lvl9pPr marL="3657413"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51F9BA4B-B007-4BDC-BF50-20AEDD59D722}" type="datetime1">
              <a:rPr lang="ru-RU"/>
              <a:pPr>
                <a:defRPr/>
              </a:pPr>
              <a:t>15.02.2022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42C2299-EE81-4F6D-A7FB-58BA973C5E87}" type="slidenum">
              <a:rPr lang="ru-RU"/>
              <a:pPr>
                <a:defRPr/>
              </a:pPr>
              <a:t>‹#›</a:t>
            </a:fld>
            <a:endParaRPr lang="ru-RU"/>
          </a:p>
        </p:txBody>
      </p:sp>
    </p:spTree>
    <p:extLst>
      <p:ext uri="{BB962C8B-B14F-4D97-AF65-F5344CB8AC3E}">
        <p14:creationId xmlns:p14="http://schemas.microsoft.com/office/powerpoint/2010/main" val="3601562813"/>
      </p:ext>
    </p:extLst>
  </p:cSld>
  <p:clrMapOvr>
    <a:masterClrMapping/>
  </p:clrMapOvr>
  <p:transition spd="med">
    <p:wipe dir="d"/>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51F9BA4B-B007-4BDC-BF50-20AEDD59D722}" type="datetime1">
              <a:rPr lang="ru-RU"/>
              <a:pPr>
                <a:defRPr/>
              </a:pPr>
              <a:t>15.02.2022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7E43E15-DBF2-4B78-B1BE-632FB82789C6}" type="slidenum">
              <a:rPr lang="ru-RU"/>
              <a:pPr>
                <a:defRPr/>
              </a:pPr>
              <a:t>‹#›</a:t>
            </a:fld>
            <a:endParaRPr lang="ru-RU"/>
          </a:p>
        </p:txBody>
      </p:sp>
    </p:spTree>
    <p:extLst>
      <p:ext uri="{BB962C8B-B14F-4D97-AF65-F5344CB8AC3E}">
        <p14:creationId xmlns:p14="http://schemas.microsoft.com/office/powerpoint/2010/main" val="3949081166"/>
      </p:ext>
    </p:extLst>
  </p:cSld>
  <p:clrMapOvr>
    <a:masterClrMapping/>
  </p:clrMapOvr>
  <p:transition spd="med">
    <p:wipe dir="d"/>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535113"/>
            <a:ext cx="4041775"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51F9BA4B-B007-4BDC-BF50-20AEDD59D722}" type="datetime1">
              <a:rPr lang="ru-RU"/>
              <a:pPr>
                <a:defRPr/>
              </a:pPr>
              <a:t>15.02.2022</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4DB56011-DF57-4A2B-A483-3B661B5E0D67}" type="slidenum">
              <a:rPr lang="ru-RU"/>
              <a:pPr>
                <a:defRPr/>
              </a:pPr>
              <a:t>‹#›</a:t>
            </a:fld>
            <a:endParaRPr lang="ru-RU"/>
          </a:p>
        </p:txBody>
      </p:sp>
    </p:spTree>
    <p:extLst>
      <p:ext uri="{BB962C8B-B14F-4D97-AF65-F5344CB8AC3E}">
        <p14:creationId xmlns:p14="http://schemas.microsoft.com/office/powerpoint/2010/main" val="1801886112"/>
      </p:ext>
    </p:extLst>
  </p:cSld>
  <p:clrMapOvr>
    <a:masterClrMapping/>
  </p:clrMapOvr>
  <p:transition spd="med">
    <p:wipe dir="d"/>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51F9BA4B-B007-4BDC-BF50-20AEDD59D722}" type="datetime1">
              <a:rPr lang="ru-RU"/>
              <a:pPr>
                <a:defRPr/>
              </a:pPr>
              <a:t>15.02.2022</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DA67E896-EFA6-4700-9FC4-F1F262B67837}" type="slidenum">
              <a:rPr lang="ru-RU"/>
              <a:pPr>
                <a:defRPr/>
              </a:pPr>
              <a:t>‹#›</a:t>
            </a:fld>
            <a:endParaRPr lang="ru-RU"/>
          </a:p>
        </p:txBody>
      </p:sp>
    </p:spTree>
    <p:extLst>
      <p:ext uri="{BB962C8B-B14F-4D97-AF65-F5344CB8AC3E}">
        <p14:creationId xmlns:p14="http://schemas.microsoft.com/office/powerpoint/2010/main" val="1456742807"/>
      </p:ext>
    </p:extLst>
  </p:cSld>
  <p:clrMapOvr>
    <a:masterClrMapping/>
  </p:clrMapOvr>
  <p:transition spd="med">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DCCD61-643D-44A5-A450-3A42A50CBC1E}" type="datetimeFigureOut">
              <a:rPr lang="en-US" smtClean="0"/>
              <a:pPr/>
              <a:t>2/15/2022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7787904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51F9BA4B-B007-4BDC-BF50-20AEDD59D722}" type="datetime1">
              <a:rPr lang="ru-RU"/>
              <a:pPr>
                <a:defRPr/>
              </a:pPr>
              <a:t>15.02.2022</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C4DBF95E-F398-4A67-8DF1-FEBB7303F96E}" type="slidenum">
              <a:rPr lang="ru-RU"/>
              <a:pPr>
                <a:defRPr/>
              </a:pPr>
              <a:t>‹#›</a:t>
            </a:fld>
            <a:endParaRPr lang="ru-RU"/>
          </a:p>
        </p:txBody>
      </p:sp>
    </p:spTree>
    <p:extLst>
      <p:ext uri="{BB962C8B-B14F-4D97-AF65-F5344CB8AC3E}">
        <p14:creationId xmlns:p14="http://schemas.microsoft.com/office/powerpoint/2010/main" val="3375892840"/>
      </p:ext>
    </p:extLst>
  </p:cSld>
  <p:clrMapOvr>
    <a:masterClrMapping/>
  </p:clrMapOvr>
  <p:transition spd="med">
    <p:wipe dir="d"/>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435101"/>
            <a:ext cx="3008313" cy="4691063"/>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51F9BA4B-B007-4BDC-BF50-20AEDD59D722}" type="datetime1">
              <a:rPr lang="ru-RU"/>
              <a:pPr>
                <a:defRPr/>
              </a:pPr>
              <a:t>15.02.2022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3F63D6E3-D169-43AE-B7C5-A655F78A6641}" type="slidenum">
              <a:rPr lang="ru-RU"/>
              <a:pPr>
                <a:defRPr/>
              </a:pPr>
              <a:t>‹#›</a:t>
            </a:fld>
            <a:endParaRPr lang="ru-RU"/>
          </a:p>
        </p:txBody>
      </p:sp>
    </p:spTree>
    <p:extLst>
      <p:ext uri="{BB962C8B-B14F-4D97-AF65-F5344CB8AC3E}">
        <p14:creationId xmlns:p14="http://schemas.microsoft.com/office/powerpoint/2010/main" val="2203722750"/>
      </p:ext>
    </p:extLst>
  </p:cSld>
  <p:clrMapOvr>
    <a:masterClrMapping/>
  </p:clrMapOvr>
  <p:transition spd="med">
    <p:wipe dir="d"/>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51F9BA4B-B007-4BDC-BF50-20AEDD59D722}" type="datetime1">
              <a:rPr lang="ru-RU"/>
              <a:pPr>
                <a:defRPr/>
              </a:pPr>
              <a:t>15.02.2022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E70F1C6-2482-4F53-9115-CC906A122380}" type="slidenum">
              <a:rPr lang="ru-RU"/>
              <a:pPr>
                <a:defRPr/>
              </a:pPr>
              <a:t>‹#›</a:t>
            </a:fld>
            <a:endParaRPr lang="ru-RU"/>
          </a:p>
        </p:txBody>
      </p:sp>
    </p:spTree>
    <p:extLst>
      <p:ext uri="{BB962C8B-B14F-4D97-AF65-F5344CB8AC3E}">
        <p14:creationId xmlns:p14="http://schemas.microsoft.com/office/powerpoint/2010/main" val="1095032316"/>
      </p:ext>
    </p:extLst>
  </p:cSld>
  <p:clrMapOvr>
    <a:masterClrMapping/>
  </p:clrMapOvr>
  <p:transition spd="med">
    <p:wipe dir="d"/>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1F9BA4B-B007-4BDC-BF50-20AEDD59D722}" type="datetime1">
              <a:rPr lang="ru-RU"/>
              <a:pPr>
                <a:defRPr/>
              </a:pPr>
              <a:t>15.02.2022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9256E2B-4C34-45DF-BDBA-5837BF128766}" type="slidenum">
              <a:rPr lang="ru-RU"/>
              <a:pPr>
                <a:defRPr/>
              </a:pPr>
              <a:t>‹#›</a:t>
            </a:fld>
            <a:endParaRPr lang="ru-RU"/>
          </a:p>
        </p:txBody>
      </p:sp>
    </p:spTree>
    <p:extLst>
      <p:ext uri="{BB962C8B-B14F-4D97-AF65-F5344CB8AC3E}">
        <p14:creationId xmlns:p14="http://schemas.microsoft.com/office/powerpoint/2010/main" val="3331429891"/>
      </p:ext>
    </p:extLst>
  </p:cSld>
  <p:clrMapOvr>
    <a:masterClrMapping/>
  </p:clrMapOvr>
  <p:transition spd="med">
    <p:wipe dir="d"/>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9"/>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1F9BA4B-B007-4BDC-BF50-20AEDD59D722}" type="datetime1">
              <a:rPr lang="ru-RU"/>
              <a:pPr>
                <a:defRPr/>
              </a:pPr>
              <a:t>15.02.2022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D7BC0D2-D2C9-4103-8B8B-731624553EF3}" type="slidenum">
              <a:rPr lang="ru-RU"/>
              <a:pPr>
                <a:defRPr/>
              </a:pPr>
              <a:t>‹#›</a:t>
            </a:fld>
            <a:endParaRPr lang="ru-RU"/>
          </a:p>
        </p:txBody>
      </p:sp>
    </p:spTree>
    <p:extLst>
      <p:ext uri="{BB962C8B-B14F-4D97-AF65-F5344CB8AC3E}">
        <p14:creationId xmlns:p14="http://schemas.microsoft.com/office/powerpoint/2010/main" val="3196692241"/>
      </p:ext>
    </p:extLst>
  </p:cSld>
  <p:clrMapOvr>
    <a:masterClrMapping/>
  </p:clrMapOvr>
  <p:transition spd="med">
    <p:wipe dir="d"/>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CA"/>
          </a:p>
        </p:txBody>
      </p:sp>
      <p:sp>
        <p:nvSpPr>
          <p:cNvPr id="4" name="Espace réservé de la date 3"/>
          <p:cNvSpPr>
            <a:spLocks noGrp="1"/>
          </p:cNvSpPr>
          <p:nvPr>
            <p:ph type="dt" sz="half" idx="10"/>
          </p:nvPr>
        </p:nvSpPr>
        <p:spPr/>
        <p:txBody>
          <a:bodyPr/>
          <a:lstStyle>
            <a:lvl1pPr>
              <a:defRPr/>
            </a:lvl1pPr>
          </a:lstStyle>
          <a:p>
            <a:pPr>
              <a:defRPr/>
            </a:pPr>
            <a:fld id="{967B5D5D-4A09-45FA-A8EB-13E300995F18}" type="datetimeFigureOut">
              <a:rPr lang="fr-FR" altLang="zh-CN"/>
              <a:pPr>
                <a:defRPr/>
              </a:pPr>
              <a:t>15/02/2022</a:t>
            </a:fld>
            <a:endParaRPr lang="fr-CA" altLang="zh-CN"/>
          </a:p>
        </p:txBody>
      </p:sp>
      <p:sp>
        <p:nvSpPr>
          <p:cNvPr id="5"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6" name="Espace réservé du numéro de diapositive 5"/>
          <p:cNvSpPr>
            <a:spLocks noGrp="1"/>
          </p:cNvSpPr>
          <p:nvPr>
            <p:ph type="sldNum" sz="quarter" idx="12"/>
          </p:nvPr>
        </p:nvSpPr>
        <p:spPr/>
        <p:txBody>
          <a:bodyPr/>
          <a:lstStyle>
            <a:lvl1pPr>
              <a:defRPr/>
            </a:lvl1pPr>
          </a:lstStyle>
          <a:p>
            <a:pPr>
              <a:defRPr/>
            </a:pPr>
            <a:fld id="{60045296-A211-4DB4-AA51-EDF555C47D71}" type="slidenum">
              <a:rPr lang="fr-CA" altLang="zh-CN"/>
              <a:pPr>
                <a:defRPr/>
              </a:pPr>
              <a:t>‹#›</a:t>
            </a:fld>
            <a:endParaRPr lang="fr-CA" altLang="zh-CN"/>
          </a:p>
        </p:txBody>
      </p:sp>
    </p:spTree>
    <p:extLst>
      <p:ext uri="{BB962C8B-B14F-4D97-AF65-F5344CB8AC3E}">
        <p14:creationId xmlns:p14="http://schemas.microsoft.com/office/powerpoint/2010/main" val="33064903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88973A35-46A8-4898-BF56-6527504F51CA}" type="datetimeFigureOut">
              <a:rPr lang="fr-FR" altLang="zh-CN"/>
              <a:pPr>
                <a:defRPr/>
              </a:pPr>
              <a:t>15/02/2022</a:t>
            </a:fld>
            <a:endParaRPr lang="fr-CA" altLang="zh-CN"/>
          </a:p>
        </p:txBody>
      </p:sp>
      <p:sp>
        <p:nvSpPr>
          <p:cNvPr id="5"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6" name="Espace réservé du numéro de diapositive 5"/>
          <p:cNvSpPr>
            <a:spLocks noGrp="1"/>
          </p:cNvSpPr>
          <p:nvPr>
            <p:ph type="sldNum" sz="quarter" idx="12"/>
          </p:nvPr>
        </p:nvSpPr>
        <p:spPr/>
        <p:txBody>
          <a:bodyPr/>
          <a:lstStyle>
            <a:lvl1pPr>
              <a:defRPr/>
            </a:lvl1pPr>
          </a:lstStyle>
          <a:p>
            <a:pPr>
              <a:defRPr/>
            </a:pPr>
            <a:fld id="{808BF93C-20E2-4C86-9095-EC13B23E009C}" type="slidenum">
              <a:rPr lang="fr-CA" altLang="zh-CN"/>
              <a:pPr>
                <a:defRPr/>
              </a:pPr>
              <a:t>‹#›</a:t>
            </a:fld>
            <a:endParaRPr lang="fr-CA" altLang="zh-CN"/>
          </a:p>
        </p:txBody>
      </p:sp>
    </p:spTree>
    <p:extLst>
      <p:ext uri="{BB962C8B-B14F-4D97-AF65-F5344CB8AC3E}">
        <p14:creationId xmlns:p14="http://schemas.microsoft.com/office/powerpoint/2010/main" val="14085448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F85B38C8-DC36-4813-94D1-E03812F66FC4}" type="datetimeFigureOut">
              <a:rPr lang="fr-FR" altLang="zh-CN"/>
              <a:pPr>
                <a:defRPr/>
              </a:pPr>
              <a:t>15/02/2022</a:t>
            </a:fld>
            <a:endParaRPr lang="fr-CA" altLang="zh-CN"/>
          </a:p>
        </p:txBody>
      </p:sp>
      <p:sp>
        <p:nvSpPr>
          <p:cNvPr id="5"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6" name="Espace réservé du numéro de diapositive 5"/>
          <p:cNvSpPr>
            <a:spLocks noGrp="1"/>
          </p:cNvSpPr>
          <p:nvPr>
            <p:ph type="sldNum" sz="quarter" idx="12"/>
          </p:nvPr>
        </p:nvSpPr>
        <p:spPr/>
        <p:txBody>
          <a:bodyPr/>
          <a:lstStyle>
            <a:lvl1pPr>
              <a:defRPr/>
            </a:lvl1pPr>
          </a:lstStyle>
          <a:p>
            <a:pPr>
              <a:defRPr/>
            </a:pPr>
            <a:fld id="{9010AA49-3124-457F-804B-34302558FB85}" type="slidenum">
              <a:rPr lang="fr-CA" altLang="zh-CN"/>
              <a:pPr>
                <a:defRPr/>
              </a:pPr>
              <a:t>‹#›</a:t>
            </a:fld>
            <a:endParaRPr lang="fr-CA" altLang="zh-CN"/>
          </a:p>
        </p:txBody>
      </p:sp>
    </p:spTree>
    <p:extLst>
      <p:ext uri="{BB962C8B-B14F-4D97-AF65-F5344CB8AC3E}">
        <p14:creationId xmlns:p14="http://schemas.microsoft.com/office/powerpoint/2010/main" val="26525138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4D1C2C25-CDA4-4052-911F-C44270C6FFB7}" type="datetimeFigureOut">
              <a:rPr lang="fr-FR" altLang="zh-CN"/>
              <a:pPr>
                <a:defRPr/>
              </a:pPr>
              <a:t>15/02/2022</a:t>
            </a:fld>
            <a:endParaRPr lang="fr-CA" altLang="zh-CN"/>
          </a:p>
        </p:txBody>
      </p:sp>
      <p:sp>
        <p:nvSpPr>
          <p:cNvPr id="6"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7" name="Espace réservé du numéro de diapositive 5"/>
          <p:cNvSpPr>
            <a:spLocks noGrp="1"/>
          </p:cNvSpPr>
          <p:nvPr>
            <p:ph type="sldNum" sz="quarter" idx="12"/>
          </p:nvPr>
        </p:nvSpPr>
        <p:spPr/>
        <p:txBody>
          <a:bodyPr/>
          <a:lstStyle>
            <a:lvl1pPr>
              <a:defRPr/>
            </a:lvl1pPr>
          </a:lstStyle>
          <a:p>
            <a:pPr>
              <a:defRPr/>
            </a:pPr>
            <a:fld id="{1C7BCBEC-1481-43FF-8A50-00A9D908E3E4}" type="slidenum">
              <a:rPr lang="fr-CA" altLang="zh-CN"/>
              <a:pPr>
                <a:defRPr/>
              </a:pPr>
              <a:t>‹#›</a:t>
            </a:fld>
            <a:endParaRPr lang="fr-CA" altLang="zh-CN"/>
          </a:p>
        </p:txBody>
      </p:sp>
    </p:spTree>
    <p:extLst>
      <p:ext uri="{BB962C8B-B14F-4D97-AF65-F5344CB8AC3E}">
        <p14:creationId xmlns:p14="http://schemas.microsoft.com/office/powerpoint/2010/main" val="15942910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3"/>
          <p:cNvSpPr>
            <a:spLocks noGrp="1"/>
          </p:cNvSpPr>
          <p:nvPr>
            <p:ph type="dt" sz="half" idx="10"/>
          </p:nvPr>
        </p:nvSpPr>
        <p:spPr/>
        <p:txBody>
          <a:bodyPr/>
          <a:lstStyle>
            <a:lvl1pPr>
              <a:defRPr/>
            </a:lvl1pPr>
          </a:lstStyle>
          <a:p>
            <a:pPr>
              <a:defRPr/>
            </a:pPr>
            <a:fld id="{98376B71-4AFB-4E7D-9664-4F99BEEF41EB}" type="datetimeFigureOut">
              <a:rPr lang="fr-FR" altLang="zh-CN"/>
              <a:pPr>
                <a:defRPr/>
              </a:pPr>
              <a:t>15/02/2022</a:t>
            </a:fld>
            <a:endParaRPr lang="fr-CA" altLang="zh-CN"/>
          </a:p>
        </p:txBody>
      </p:sp>
      <p:sp>
        <p:nvSpPr>
          <p:cNvPr id="8"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9" name="Espace réservé du numéro de diapositive 5"/>
          <p:cNvSpPr>
            <a:spLocks noGrp="1"/>
          </p:cNvSpPr>
          <p:nvPr>
            <p:ph type="sldNum" sz="quarter" idx="12"/>
          </p:nvPr>
        </p:nvSpPr>
        <p:spPr/>
        <p:txBody>
          <a:bodyPr/>
          <a:lstStyle>
            <a:lvl1pPr>
              <a:defRPr/>
            </a:lvl1pPr>
          </a:lstStyle>
          <a:p>
            <a:pPr>
              <a:defRPr/>
            </a:pPr>
            <a:fld id="{738C755C-4CDD-4C8A-B056-BD869B4C6C58}" type="slidenum">
              <a:rPr lang="fr-CA" altLang="zh-CN"/>
              <a:pPr>
                <a:defRPr/>
              </a:pPr>
              <a:t>‹#›</a:t>
            </a:fld>
            <a:endParaRPr lang="fr-CA" altLang="zh-CN"/>
          </a:p>
        </p:txBody>
      </p:sp>
    </p:spTree>
    <p:extLst>
      <p:ext uri="{BB962C8B-B14F-4D97-AF65-F5344CB8AC3E}">
        <p14:creationId xmlns:p14="http://schemas.microsoft.com/office/powerpoint/2010/main" val="496638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DCCD61-643D-44A5-A450-3A42A50CBC1E}" type="datetimeFigureOut">
              <a:rPr lang="en-US" smtClean="0"/>
              <a:pPr/>
              <a:t>2/15/2022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29198114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e la date 3"/>
          <p:cNvSpPr>
            <a:spLocks noGrp="1"/>
          </p:cNvSpPr>
          <p:nvPr>
            <p:ph type="dt" sz="half" idx="10"/>
          </p:nvPr>
        </p:nvSpPr>
        <p:spPr/>
        <p:txBody>
          <a:bodyPr/>
          <a:lstStyle>
            <a:lvl1pPr>
              <a:defRPr/>
            </a:lvl1pPr>
          </a:lstStyle>
          <a:p>
            <a:pPr>
              <a:defRPr/>
            </a:pPr>
            <a:fld id="{6194342F-5F3C-4FDB-AD7C-40978216AFEA}" type="datetimeFigureOut">
              <a:rPr lang="fr-FR" altLang="zh-CN"/>
              <a:pPr>
                <a:defRPr/>
              </a:pPr>
              <a:t>15/02/2022</a:t>
            </a:fld>
            <a:endParaRPr lang="fr-CA" altLang="zh-CN"/>
          </a:p>
        </p:txBody>
      </p:sp>
      <p:sp>
        <p:nvSpPr>
          <p:cNvPr id="4"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5" name="Espace réservé du numéro de diapositive 5"/>
          <p:cNvSpPr>
            <a:spLocks noGrp="1"/>
          </p:cNvSpPr>
          <p:nvPr>
            <p:ph type="sldNum" sz="quarter" idx="12"/>
          </p:nvPr>
        </p:nvSpPr>
        <p:spPr/>
        <p:txBody>
          <a:bodyPr/>
          <a:lstStyle>
            <a:lvl1pPr>
              <a:defRPr/>
            </a:lvl1pPr>
          </a:lstStyle>
          <a:p>
            <a:pPr>
              <a:defRPr/>
            </a:pPr>
            <a:fld id="{4E4B227B-97F3-4413-8371-379B1AC75101}" type="slidenum">
              <a:rPr lang="fr-CA" altLang="zh-CN"/>
              <a:pPr>
                <a:defRPr/>
              </a:pPr>
              <a:t>‹#›</a:t>
            </a:fld>
            <a:endParaRPr lang="fr-CA" altLang="zh-CN"/>
          </a:p>
        </p:txBody>
      </p:sp>
    </p:spTree>
    <p:extLst>
      <p:ext uri="{BB962C8B-B14F-4D97-AF65-F5344CB8AC3E}">
        <p14:creationId xmlns:p14="http://schemas.microsoft.com/office/powerpoint/2010/main" val="31065923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0951A577-0254-4CD5-8F47-343387620533}" type="datetimeFigureOut">
              <a:rPr lang="fr-FR" altLang="zh-CN"/>
              <a:pPr>
                <a:defRPr/>
              </a:pPr>
              <a:t>15/02/2022</a:t>
            </a:fld>
            <a:endParaRPr lang="fr-CA" altLang="zh-CN"/>
          </a:p>
        </p:txBody>
      </p:sp>
      <p:sp>
        <p:nvSpPr>
          <p:cNvPr id="3"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4" name="Espace réservé du numéro de diapositive 5"/>
          <p:cNvSpPr>
            <a:spLocks noGrp="1"/>
          </p:cNvSpPr>
          <p:nvPr>
            <p:ph type="sldNum" sz="quarter" idx="12"/>
          </p:nvPr>
        </p:nvSpPr>
        <p:spPr/>
        <p:txBody>
          <a:bodyPr/>
          <a:lstStyle>
            <a:lvl1pPr>
              <a:defRPr/>
            </a:lvl1pPr>
          </a:lstStyle>
          <a:p>
            <a:pPr>
              <a:defRPr/>
            </a:pPr>
            <a:fld id="{94EBF29A-A3A5-4D3D-A73A-CCC3BF7C3798}" type="slidenum">
              <a:rPr lang="fr-CA" altLang="zh-CN"/>
              <a:pPr>
                <a:defRPr/>
              </a:pPr>
              <a:t>‹#›</a:t>
            </a:fld>
            <a:endParaRPr lang="fr-CA" altLang="zh-CN"/>
          </a:p>
        </p:txBody>
      </p:sp>
    </p:spTree>
    <p:extLst>
      <p:ext uri="{BB962C8B-B14F-4D97-AF65-F5344CB8AC3E}">
        <p14:creationId xmlns:p14="http://schemas.microsoft.com/office/powerpoint/2010/main" val="248889979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B3F2A964-89FD-4E01-A884-4C79463A77C2}" type="datetimeFigureOut">
              <a:rPr lang="fr-FR" altLang="zh-CN"/>
              <a:pPr>
                <a:defRPr/>
              </a:pPr>
              <a:t>15/02/2022</a:t>
            </a:fld>
            <a:endParaRPr lang="fr-CA" altLang="zh-CN"/>
          </a:p>
        </p:txBody>
      </p:sp>
      <p:sp>
        <p:nvSpPr>
          <p:cNvPr id="6"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7" name="Espace réservé du numéro de diapositive 5"/>
          <p:cNvSpPr>
            <a:spLocks noGrp="1"/>
          </p:cNvSpPr>
          <p:nvPr>
            <p:ph type="sldNum" sz="quarter" idx="12"/>
          </p:nvPr>
        </p:nvSpPr>
        <p:spPr/>
        <p:txBody>
          <a:bodyPr/>
          <a:lstStyle>
            <a:lvl1pPr>
              <a:defRPr/>
            </a:lvl1pPr>
          </a:lstStyle>
          <a:p>
            <a:pPr>
              <a:defRPr/>
            </a:pPr>
            <a:fld id="{9ACBD5FF-1E76-43B6-A6BB-262A89B4F585}" type="slidenum">
              <a:rPr lang="fr-CA" altLang="zh-CN"/>
              <a:pPr>
                <a:defRPr/>
              </a:pPr>
              <a:t>‹#›</a:t>
            </a:fld>
            <a:endParaRPr lang="fr-CA" altLang="zh-CN"/>
          </a:p>
        </p:txBody>
      </p:sp>
    </p:spTree>
    <p:extLst>
      <p:ext uri="{BB962C8B-B14F-4D97-AF65-F5344CB8AC3E}">
        <p14:creationId xmlns:p14="http://schemas.microsoft.com/office/powerpoint/2010/main" val="26608903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262B64BC-E150-47B9-B0E3-FF21EE7104A2}" type="datetimeFigureOut">
              <a:rPr lang="fr-FR" altLang="zh-CN"/>
              <a:pPr>
                <a:defRPr/>
              </a:pPr>
              <a:t>15/02/2022</a:t>
            </a:fld>
            <a:endParaRPr lang="fr-CA" altLang="zh-CN"/>
          </a:p>
        </p:txBody>
      </p:sp>
      <p:sp>
        <p:nvSpPr>
          <p:cNvPr id="6"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7" name="Espace réservé du numéro de diapositive 5"/>
          <p:cNvSpPr>
            <a:spLocks noGrp="1"/>
          </p:cNvSpPr>
          <p:nvPr>
            <p:ph type="sldNum" sz="quarter" idx="12"/>
          </p:nvPr>
        </p:nvSpPr>
        <p:spPr/>
        <p:txBody>
          <a:bodyPr/>
          <a:lstStyle>
            <a:lvl1pPr>
              <a:defRPr/>
            </a:lvl1pPr>
          </a:lstStyle>
          <a:p>
            <a:pPr>
              <a:defRPr/>
            </a:pPr>
            <a:fld id="{E6FB26D5-BD2F-424F-9DC6-F32F1D9CC99E}" type="slidenum">
              <a:rPr lang="fr-CA" altLang="zh-CN"/>
              <a:pPr>
                <a:defRPr/>
              </a:pPr>
              <a:t>‹#›</a:t>
            </a:fld>
            <a:endParaRPr lang="fr-CA" altLang="zh-CN"/>
          </a:p>
        </p:txBody>
      </p:sp>
    </p:spTree>
    <p:extLst>
      <p:ext uri="{BB962C8B-B14F-4D97-AF65-F5344CB8AC3E}">
        <p14:creationId xmlns:p14="http://schemas.microsoft.com/office/powerpoint/2010/main" val="33129812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776981BA-22D9-41B5-9B7F-55A105C67FC5}" type="datetimeFigureOut">
              <a:rPr lang="fr-FR" altLang="zh-CN"/>
              <a:pPr>
                <a:defRPr/>
              </a:pPr>
              <a:t>15/02/2022</a:t>
            </a:fld>
            <a:endParaRPr lang="fr-CA" altLang="zh-CN"/>
          </a:p>
        </p:txBody>
      </p:sp>
      <p:sp>
        <p:nvSpPr>
          <p:cNvPr id="5"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6" name="Espace réservé du numéro de diapositive 5"/>
          <p:cNvSpPr>
            <a:spLocks noGrp="1"/>
          </p:cNvSpPr>
          <p:nvPr>
            <p:ph type="sldNum" sz="quarter" idx="12"/>
          </p:nvPr>
        </p:nvSpPr>
        <p:spPr/>
        <p:txBody>
          <a:bodyPr/>
          <a:lstStyle>
            <a:lvl1pPr>
              <a:defRPr/>
            </a:lvl1pPr>
          </a:lstStyle>
          <a:p>
            <a:pPr>
              <a:defRPr/>
            </a:pPr>
            <a:fld id="{5D60D7BE-3E45-407E-B3AC-D47B243E35AE}" type="slidenum">
              <a:rPr lang="fr-CA" altLang="zh-CN"/>
              <a:pPr>
                <a:defRPr/>
              </a:pPr>
              <a:t>‹#›</a:t>
            </a:fld>
            <a:endParaRPr lang="fr-CA" altLang="zh-CN"/>
          </a:p>
        </p:txBody>
      </p:sp>
    </p:spTree>
    <p:extLst>
      <p:ext uri="{BB962C8B-B14F-4D97-AF65-F5344CB8AC3E}">
        <p14:creationId xmlns:p14="http://schemas.microsoft.com/office/powerpoint/2010/main" val="12539358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E25266CF-CAF4-479F-85ED-187CA2FFA361}" type="datetimeFigureOut">
              <a:rPr lang="fr-FR" altLang="zh-CN"/>
              <a:pPr>
                <a:defRPr/>
              </a:pPr>
              <a:t>15/02/2022</a:t>
            </a:fld>
            <a:endParaRPr lang="fr-CA" altLang="zh-CN"/>
          </a:p>
        </p:txBody>
      </p:sp>
      <p:sp>
        <p:nvSpPr>
          <p:cNvPr id="5"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6" name="Espace réservé du numéro de diapositive 5"/>
          <p:cNvSpPr>
            <a:spLocks noGrp="1"/>
          </p:cNvSpPr>
          <p:nvPr>
            <p:ph type="sldNum" sz="quarter" idx="12"/>
          </p:nvPr>
        </p:nvSpPr>
        <p:spPr/>
        <p:txBody>
          <a:bodyPr/>
          <a:lstStyle>
            <a:lvl1pPr>
              <a:defRPr/>
            </a:lvl1pPr>
          </a:lstStyle>
          <a:p>
            <a:pPr>
              <a:defRPr/>
            </a:pPr>
            <a:fld id="{8B2B765B-EF4F-43B0-A473-0AC18A548794}" type="slidenum">
              <a:rPr lang="fr-CA" altLang="zh-CN"/>
              <a:pPr>
                <a:defRPr/>
              </a:pPr>
              <a:t>‹#›</a:t>
            </a:fld>
            <a:endParaRPr lang="fr-CA" altLang="zh-CN"/>
          </a:p>
        </p:txBody>
      </p:sp>
    </p:spTree>
    <p:extLst>
      <p:ext uri="{BB962C8B-B14F-4D97-AF65-F5344CB8AC3E}">
        <p14:creationId xmlns:p14="http://schemas.microsoft.com/office/powerpoint/2010/main" val="19518339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28E80666-FB37-4B36-9149-507F3B0178E3}" type="datetimeFigureOut">
              <a:rPr lang="en-US" smtClean="0"/>
              <a:pPr/>
              <a:t>2/15/2022</a:t>
            </a:fld>
            <a:endParaRPr lang="en-US"/>
          </a:p>
        </p:txBody>
      </p:sp>
      <p:sp>
        <p:nvSpPr>
          <p:cNvPr id="17" name="Нижний колонтитул 16"/>
          <p:cNvSpPr>
            <a:spLocks noGrp="1"/>
          </p:cNvSpPr>
          <p:nvPr>
            <p:ph type="ftr" sz="quarter" idx="11"/>
          </p:nvPr>
        </p:nvSpPr>
        <p:spPr/>
        <p:txBody>
          <a:bodyPr/>
          <a:lstStyle/>
          <a:p>
            <a:endParaRPr lang="en-US"/>
          </a:p>
        </p:txBody>
      </p:sp>
      <p:sp>
        <p:nvSpPr>
          <p:cNvPr id="29" name="Номер слайда 28"/>
          <p:cNvSpPr>
            <a:spLocks noGrp="1"/>
          </p:cNvSpPr>
          <p:nvPr>
            <p:ph type="sldNum" sz="quarter" idx="12"/>
          </p:nvPr>
        </p:nvSpPr>
        <p:spPr/>
        <p:txBody>
          <a:bodyPr/>
          <a:lstStyle/>
          <a:p>
            <a:fld id="{D7E63A33-8271-4DD0-9C48-789913D7C115}" type="slidenum">
              <a:rPr lang="en-US" smtClean="0"/>
              <a:pPr/>
              <a:t>‹#›</a:t>
            </a:fld>
            <a:endParaRPr lang="en-US"/>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fld id="{49E8A529-4E08-4DA1-A52B-7F911F7C4EAB}" type="slidenum">
              <a:rPr lang="ru-RU" altLang="ru-RU" smtClean="0"/>
              <a:pPr/>
              <a:t>‹#›</a:t>
            </a:fld>
            <a:endParaRPr lang="ru-RU" altLang="ru-RU"/>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28E80666-FB37-4B36-9149-507F3B0178E3}" type="datetimeFigureOut">
              <a:rPr lang="en-US" smtClean="0"/>
              <a:pPr/>
              <a:t>2/15/2022</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a:xfrm>
            <a:off x="7924800" y="6416675"/>
            <a:ext cx="762000" cy="365125"/>
          </a:xfrm>
        </p:spPr>
        <p:txBody>
          <a:bodyPr/>
          <a:lstStyle/>
          <a:p>
            <a:fld id="{D7E63A33-8271-4DD0-9C48-789913D7C11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28E80666-FB37-4B36-9149-507F3B0178E3}" type="datetimeFigureOut">
              <a:rPr lang="en-US" smtClean="0"/>
              <a:pPr/>
              <a:t>2/15/2022</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DCCD61-643D-44A5-A450-3A42A50CBC1E}" type="datetimeFigureOut">
              <a:rPr lang="en-US" smtClean="0"/>
              <a:pPr/>
              <a:t>2/15/2022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181811987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28E80666-FB37-4B36-9149-507F3B0178E3}" type="datetimeFigureOut">
              <a:rPr lang="en-US" smtClean="0"/>
              <a:pPr/>
              <a:t>2/15/2022</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28E80666-FB37-4B36-9149-507F3B0178E3}" type="datetimeFigureOut">
              <a:rPr lang="en-US" smtClean="0"/>
              <a:pPr/>
              <a:t>2/15/2022</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8E80666-FB37-4B36-9149-507F3B0178E3}" type="datetimeFigureOut">
              <a:rPr lang="en-US" smtClean="0"/>
              <a:pPr/>
              <a:t>2/15/2022</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28E80666-FB37-4B36-9149-507F3B0178E3}" type="datetimeFigureOut">
              <a:rPr lang="en-US" smtClean="0"/>
              <a:pPr/>
              <a:t>2/15/2022</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28E80666-FB37-4B36-9149-507F3B0178E3}" type="datetimeFigureOut">
              <a:rPr lang="en-US" smtClean="0"/>
              <a:pPr/>
              <a:t>2/15/2022</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8E80666-FB37-4B36-9149-507F3B0178E3}" type="datetimeFigureOut">
              <a:rPr lang="en-US" smtClean="0"/>
              <a:pPr/>
              <a:t>2/15/2022</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8E80666-FB37-4B36-9149-507F3B0178E3}" type="datetimeFigureOut">
              <a:rPr lang="en-US" smtClean="0"/>
              <a:pPr/>
              <a:t>2/15/2022</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241669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1069514"/>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smtClean="0"/>
              <a:t> Click to add title</a:t>
            </a:r>
            <a:endParaRPr lang="ko-KR" altLang="en-US" dirty="0"/>
          </a:p>
        </p:txBody>
      </p:sp>
      <p:sp>
        <p:nvSpPr>
          <p:cNvPr id="4" name="Content Placeholder 2"/>
          <p:cNvSpPr>
            <a:spLocks noGrp="1"/>
          </p:cNvSpPr>
          <p:nvPr>
            <p:ph idx="1"/>
          </p:nvPr>
        </p:nvSpPr>
        <p:spPr>
          <a:xfrm>
            <a:off x="2123728" y="1268760"/>
            <a:ext cx="6563072" cy="460648"/>
          </a:xfrm>
          <a:prstGeom prst="rect">
            <a:avLst/>
          </a:prstGeom>
        </p:spPr>
        <p:txBody>
          <a:bodyPr anchor="ctr"/>
          <a:lstStyle>
            <a:lvl1pPr marL="0" indent="0">
              <a:buNone/>
              <a:defRPr sz="2000">
                <a:solidFill>
                  <a:schemeClr val="tx1">
                    <a:lumMod val="75000"/>
                    <a:lumOff val="25000"/>
                  </a:schemeClr>
                </a:solidFill>
              </a:defRPr>
            </a:lvl1pPr>
          </a:lstStyle>
          <a:p>
            <a:pPr lvl="0"/>
            <a:r>
              <a:rPr lang="en-US" altLang="ko-KR" dirty="0" smtClean="0"/>
              <a:t>Click to edit Master text styles</a:t>
            </a:r>
          </a:p>
        </p:txBody>
      </p:sp>
      <p:sp>
        <p:nvSpPr>
          <p:cNvPr id="5" name="Content Placeholder 2"/>
          <p:cNvSpPr>
            <a:spLocks noGrp="1"/>
          </p:cNvSpPr>
          <p:nvPr>
            <p:ph idx="10"/>
          </p:nvPr>
        </p:nvSpPr>
        <p:spPr>
          <a:xfrm>
            <a:off x="2134072" y="1844824"/>
            <a:ext cx="6563072" cy="4147865"/>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smtClean="0"/>
              <a:t>Click to edit Master text styles</a:t>
            </a:r>
          </a:p>
        </p:txBody>
      </p:sp>
    </p:spTree>
    <p:extLst>
      <p:ext uri="{BB962C8B-B14F-4D97-AF65-F5344CB8AC3E}">
        <p14:creationId xmlns:p14="http://schemas.microsoft.com/office/powerpoint/2010/main" val="2326818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DCCD61-643D-44A5-A450-3A42A50CBC1E}" type="datetimeFigureOut">
              <a:rPr lang="en-US" smtClean="0"/>
              <a:pPr/>
              <a:t>2/15/2022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96291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DCCD61-643D-44A5-A450-3A42A50CBC1E}" type="datetimeFigureOut">
              <a:rPr lang="en-US" smtClean="0"/>
              <a:pPr/>
              <a:t>2/15/2022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129688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DCCD61-643D-44A5-A450-3A42A50CBC1E}" type="datetimeFigureOut">
              <a:rPr lang="en-US" smtClean="0"/>
              <a:pPr/>
              <a:t>2/15/2022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2987035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DCCD61-643D-44A5-A450-3A42A50CBC1E}" type="datetimeFigureOut">
              <a:rPr lang="en-US" smtClean="0"/>
              <a:pPr/>
              <a:t>2/15/2022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F0832-F084-422D-97D1-AF848F4F2C34}" type="slidenum">
              <a:rPr lang="en-US" smtClean="0"/>
              <a:pPr/>
              <a:t>‹#›</a:t>
            </a:fld>
            <a:endParaRPr lang="en-US"/>
          </a:p>
        </p:txBody>
      </p:sp>
    </p:spTree>
    <p:extLst>
      <p:ext uri="{BB962C8B-B14F-4D97-AF65-F5344CB8AC3E}">
        <p14:creationId xmlns:p14="http://schemas.microsoft.com/office/powerpoint/2010/main" val="328635735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zh-CN" smtClean="0"/>
              <a:t>Cliquez pour modifier le style du titre</a:t>
            </a:r>
            <a:endParaRPr lang="fr-CA" altLang="zh-CN" smtClean="0"/>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zh-CN" smtClean="0"/>
              <a:t>Cliquez pour modifier les styles du texte du masque</a:t>
            </a:r>
          </a:p>
          <a:p>
            <a:pPr lvl="1"/>
            <a:r>
              <a:rPr lang="fr-FR" altLang="zh-CN" smtClean="0"/>
              <a:t>Deuxième niveau</a:t>
            </a:r>
          </a:p>
          <a:p>
            <a:pPr lvl="2"/>
            <a:r>
              <a:rPr lang="fr-FR" altLang="zh-CN" smtClean="0"/>
              <a:t>Troisième niveau</a:t>
            </a:r>
          </a:p>
          <a:p>
            <a:pPr lvl="3"/>
            <a:r>
              <a:rPr lang="fr-FR" altLang="zh-CN" smtClean="0"/>
              <a:t>Quatrième niveau</a:t>
            </a:r>
          </a:p>
          <a:p>
            <a:pPr lvl="4"/>
            <a:r>
              <a:rPr lang="fr-FR" altLang="zh-CN" smtClean="0"/>
              <a:t>Cinquième niveau</a:t>
            </a:r>
            <a:endParaRPr lang="fr-CA" altLang="zh-CN"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fontAlgn="base" latinLnBrk="0">
              <a:spcBef>
                <a:spcPct val="0"/>
              </a:spcBef>
              <a:spcAft>
                <a:spcPct val="0"/>
              </a:spcAft>
              <a:defRPr/>
            </a:pPr>
            <a:fld id="{072DC776-2E36-41EE-9AC9-5F1D2DCACDE1}" type="datetimeFigureOut">
              <a:rPr lang="fr-FR" altLang="zh-CN"/>
              <a:pPr fontAlgn="base" latinLnBrk="0">
                <a:spcBef>
                  <a:spcPct val="0"/>
                </a:spcBef>
                <a:spcAft>
                  <a:spcPct val="0"/>
                </a:spcAft>
                <a:defRPr/>
              </a:pPr>
              <a:t>15/02/2022</a:t>
            </a:fld>
            <a:endParaRPr lang="fr-CA" altLang="zh-CN"/>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fontAlgn="base" latinLnBrk="0">
              <a:spcBef>
                <a:spcPct val="0"/>
              </a:spcBef>
              <a:spcAft>
                <a:spcPct val="0"/>
              </a:spcAft>
              <a:defRPr/>
            </a:pPr>
            <a:endParaRPr lang="fr-CA" altLang="zh-CN"/>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fontAlgn="base" latinLnBrk="0">
              <a:spcBef>
                <a:spcPct val="0"/>
              </a:spcBef>
              <a:spcAft>
                <a:spcPct val="0"/>
              </a:spcAft>
              <a:defRPr/>
            </a:pPr>
            <a:fld id="{3184D99D-FA78-4881-8256-EEF957F4C8CE}" type="slidenum">
              <a:rPr lang="fr-CA" altLang="zh-CN"/>
              <a:pPr fontAlgn="base" latinLnBrk="0">
                <a:spcBef>
                  <a:spcPct val="0"/>
                </a:spcBef>
                <a:spcAft>
                  <a:spcPct val="0"/>
                </a:spcAft>
                <a:defRPr/>
              </a:pPr>
              <a:t>‹#›</a:t>
            </a:fld>
            <a:endParaRPr lang="fr-CA" altLang="zh-CN"/>
          </a:p>
        </p:txBody>
      </p:sp>
    </p:spTree>
    <p:extLst>
      <p:ext uri="{BB962C8B-B14F-4D97-AF65-F5344CB8AC3E}">
        <p14:creationId xmlns:p14="http://schemas.microsoft.com/office/powerpoint/2010/main" val="182179053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zh-CN" smtClean="0"/>
              <a:t>Cliquez pour modifier le style du titre</a:t>
            </a:r>
            <a:endParaRPr lang="fr-CA" altLang="zh-CN" smtClean="0"/>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zh-CN" smtClean="0"/>
              <a:t>Cliquez pour modifier les styles du texte du masque</a:t>
            </a:r>
          </a:p>
          <a:p>
            <a:pPr lvl="1"/>
            <a:r>
              <a:rPr lang="fr-FR" altLang="zh-CN" smtClean="0"/>
              <a:t>Deuxième niveau</a:t>
            </a:r>
          </a:p>
          <a:p>
            <a:pPr lvl="2"/>
            <a:r>
              <a:rPr lang="fr-FR" altLang="zh-CN" smtClean="0"/>
              <a:t>Troisième niveau</a:t>
            </a:r>
          </a:p>
          <a:p>
            <a:pPr lvl="3"/>
            <a:r>
              <a:rPr lang="fr-FR" altLang="zh-CN" smtClean="0"/>
              <a:t>Quatrième niveau</a:t>
            </a:r>
          </a:p>
          <a:p>
            <a:pPr lvl="4"/>
            <a:r>
              <a:rPr lang="fr-FR" altLang="zh-CN" smtClean="0"/>
              <a:t>Cinquième niveau</a:t>
            </a:r>
            <a:endParaRPr lang="fr-CA" altLang="zh-CN"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fontAlgn="base" latinLnBrk="0">
              <a:spcBef>
                <a:spcPct val="0"/>
              </a:spcBef>
              <a:spcAft>
                <a:spcPct val="0"/>
              </a:spcAft>
              <a:defRPr/>
            </a:pPr>
            <a:fld id="{F4C7635F-840B-479F-BAE3-FBEABE95D174}" type="datetimeFigureOut">
              <a:rPr lang="fr-FR" altLang="zh-CN"/>
              <a:pPr fontAlgn="base" latinLnBrk="0">
                <a:spcBef>
                  <a:spcPct val="0"/>
                </a:spcBef>
                <a:spcAft>
                  <a:spcPct val="0"/>
                </a:spcAft>
                <a:defRPr/>
              </a:pPr>
              <a:t>15/02/2022</a:t>
            </a:fld>
            <a:endParaRPr lang="fr-CA" altLang="zh-CN"/>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fontAlgn="base" latinLnBrk="0">
              <a:spcBef>
                <a:spcPct val="0"/>
              </a:spcBef>
              <a:spcAft>
                <a:spcPct val="0"/>
              </a:spcAft>
              <a:defRPr/>
            </a:pPr>
            <a:endParaRPr lang="fr-CA" altLang="zh-CN"/>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fontAlgn="base" latinLnBrk="0">
              <a:spcBef>
                <a:spcPct val="0"/>
              </a:spcBef>
              <a:spcAft>
                <a:spcPct val="0"/>
              </a:spcAft>
              <a:defRPr/>
            </a:pPr>
            <a:fld id="{2E26CC19-6099-4EE0-80DC-FFE1B8FF23B3}" type="slidenum">
              <a:rPr lang="fr-CA" altLang="zh-CN"/>
              <a:pPr fontAlgn="base" latinLnBrk="0">
                <a:spcBef>
                  <a:spcPct val="0"/>
                </a:spcBef>
                <a:spcAft>
                  <a:spcPct val="0"/>
                </a:spcAft>
                <a:defRPr/>
              </a:pPr>
              <a:t>‹#›</a:t>
            </a:fld>
            <a:endParaRPr lang="fr-CA" altLang="zh-CN"/>
          </a:p>
        </p:txBody>
      </p:sp>
    </p:spTree>
    <p:extLst>
      <p:ext uri="{BB962C8B-B14F-4D97-AF65-F5344CB8AC3E}">
        <p14:creationId xmlns:p14="http://schemas.microsoft.com/office/powerpoint/2010/main" val="59527064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Заголовок 1"/>
          <p:cNvSpPr>
            <a:spLocks noGrp="1"/>
          </p:cNvSpPr>
          <p:nvPr>
            <p:ph type="title"/>
          </p:nvPr>
        </p:nvSpPr>
        <p:spPr bwMode="auto">
          <a:xfrm>
            <a:off x="457647" y="274588"/>
            <a:ext cx="822870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ctr" anchorCtr="0" compatLnSpc="1">
            <a:prstTxWarp prst="textNoShape">
              <a:avLst/>
            </a:prstTxWarp>
          </a:bodyPr>
          <a:lstStyle/>
          <a:p>
            <a:pPr lvl="0"/>
            <a:r>
              <a:rPr lang="ru-RU" altLang="ru-RU" smtClean="0"/>
              <a:t>Образец заголовка</a:t>
            </a:r>
          </a:p>
        </p:txBody>
      </p:sp>
      <p:sp>
        <p:nvSpPr>
          <p:cNvPr id="2051" name="Текст 2"/>
          <p:cNvSpPr>
            <a:spLocks noGrp="1"/>
          </p:cNvSpPr>
          <p:nvPr>
            <p:ph type="body" idx="1"/>
          </p:nvPr>
        </p:nvSpPr>
        <p:spPr bwMode="auto">
          <a:xfrm>
            <a:off x="457647" y="1600647"/>
            <a:ext cx="8228707" cy="4525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647" y="6356821"/>
            <a:ext cx="2133079" cy="365001"/>
          </a:xfrm>
          <a:prstGeom prst="rect">
            <a:avLst/>
          </a:prstGeom>
        </p:spPr>
        <p:txBody>
          <a:bodyPr vert="horz" lIns="91435" tIns="45718" rIns="91435" bIns="45718"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latinLnBrk="0">
              <a:defRPr/>
            </a:pPr>
            <a:fld id="{51F9BA4B-B007-4BDC-BF50-20AEDD59D722}" type="datetime1">
              <a:rPr lang="ru-RU"/>
              <a:pPr latinLnBrk="0">
                <a:defRPr/>
              </a:pPr>
              <a:t>15.02.2022</a:t>
            </a:fld>
            <a:endParaRPr lang="ru-RU"/>
          </a:p>
        </p:txBody>
      </p:sp>
      <p:sp>
        <p:nvSpPr>
          <p:cNvPr id="5" name="Нижний колонтитул 4"/>
          <p:cNvSpPr>
            <a:spLocks noGrp="1"/>
          </p:cNvSpPr>
          <p:nvPr>
            <p:ph type="ftr" sz="quarter" idx="3"/>
          </p:nvPr>
        </p:nvSpPr>
        <p:spPr>
          <a:xfrm>
            <a:off x="3124275" y="6356821"/>
            <a:ext cx="2895451" cy="365001"/>
          </a:xfrm>
          <a:prstGeom prst="rect">
            <a:avLst/>
          </a:prstGeom>
        </p:spPr>
        <p:txBody>
          <a:bodyPr vert="horz" wrap="square" lIns="91435" tIns="45718" rIns="91435" bIns="45718" numCol="1" anchor="ctr" anchorCtr="0" compatLnSpc="1">
            <a:prstTxWarp prst="textNoShape">
              <a:avLst/>
            </a:prstTxWarp>
          </a:bodyPr>
          <a:lstStyle>
            <a:lvl1pPr algn="ctr" eaLnBrk="1" hangingPunct="1">
              <a:defRPr sz="1200">
                <a:solidFill>
                  <a:srgbClr val="898989"/>
                </a:solidFill>
                <a:latin typeface="Calibri" pitchFamily="34" charset="0"/>
                <a:cs typeface="Arial" charset="0"/>
              </a:defRPr>
            </a:lvl1pPr>
          </a:lstStyle>
          <a:p>
            <a:pPr fontAlgn="base" latinLnBrk="0">
              <a:spcBef>
                <a:spcPct val="0"/>
              </a:spcBef>
              <a:spcAft>
                <a:spcPct val="0"/>
              </a:spcAft>
              <a:defRPr/>
            </a:pPr>
            <a:endParaRPr lang="ru-RU"/>
          </a:p>
        </p:txBody>
      </p:sp>
      <p:sp>
        <p:nvSpPr>
          <p:cNvPr id="6" name="Номер слайда 5"/>
          <p:cNvSpPr>
            <a:spLocks noGrp="1"/>
          </p:cNvSpPr>
          <p:nvPr>
            <p:ph type="sldNum" sz="quarter" idx="4"/>
          </p:nvPr>
        </p:nvSpPr>
        <p:spPr>
          <a:xfrm>
            <a:off x="6553275" y="6356821"/>
            <a:ext cx="2133079" cy="365001"/>
          </a:xfrm>
          <a:prstGeom prst="rect">
            <a:avLst/>
          </a:prstGeom>
        </p:spPr>
        <p:txBody>
          <a:bodyPr vert="horz" wrap="square" lIns="91435" tIns="45718" rIns="91435" bIns="45718" numCol="1" anchor="ctr" anchorCtr="0" compatLnSpc="1">
            <a:prstTxWarp prst="textNoShape">
              <a:avLst/>
            </a:prstTxWarp>
          </a:bodyPr>
          <a:lstStyle>
            <a:lvl1pPr algn="r" eaLnBrk="1" hangingPunct="1">
              <a:defRPr sz="1200">
                <a:solidFill>
                  <a:srgbClr val="898989"/>
                </a:solidFill>
                <a:latin typeface="Calibri" pitchFamily="34" charset="0"/>
                <a:cs typeface="Arial" pitchFamily="34" charset="0"/>
              </a:defRPr>
            </a:lvl1pPr>
          </a:lstStyle>
          <a:p>
            <a:pPr fontAlgn="base" latinLnBrk="0">
              <a:spcBef>
                <a:spcPct val="0"/>
              </a:spcBef>
              <a:spcAft>
                <a:spcPct val="0"/>
              </a:spcAft>
              <a:defRPr/>
            </a:pPr>
            <a:fld id="{A27B85FE-CB59-4DBA-A276-F8C9A52A80DE}" type="slidenum">
              <a:rPr lang="ru-RU"/>
              <a:pPr fontAlgn="base" latinLnBrk="0">
                <a:spcBef>
                  <a:spcPct val="0"/>
                </a:spcBef>
                <a:spcAft>
                  <a:spcPct val="0"/>
                </a:spcAft>
                <a:defRPr/>
              </a:pPr>
              <a:t>‹#›</a:t>
            </a:fld>
            <a:endParaRPr lang="ru-RU"/>
          </a:p>
        </p:txBody>
      </p:sp>
    </p:spTree>
    <p:extLst>
      <p:ext uri="{BB962C8B-B14F-4D97-AF65-F5344CB8AC3E}">
        <p14:creationId xmlns:p14="http://schemas.microsoft.com/office/powerpoint/2010/main" val="125751381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ransition spd="med">
    <p:wipe dir="d"/>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77" algn="ctr" rtl="0" fontAlgn="base">
        <a:spcBef>
          <a:spcPct val="0"/>
        </a:spcBef>
        <a:spcAft>
          <a:spcPct val="0"/>
        </a:spcAft>
        <a:defRPr sz="4400">
          <a:solidFill>
            <a:schemeClr val="tx1"/>
          </a:solidFill>
          <a:latin typeface="Calibri" pitchFamily="34" charset="0"/>
        </a:defRPr>
      </a:lvl6pPr>
      <a:lvl7pPr marL="914353" algn="ctr" rtl="0" fontAlgn="base">
        <a:spcBef>
          <a:spcPct val="0"/>
        </a:spcBef>
        <a:spcAft>
          <a:spcPct val="0"/>
        </a:spcAft>
        <a:defRPr sz="4400">
          <a:solidFill>
            <a:schemeClr val="tx1"/>
          </a:solidFill>
          <a:latin typeface="Calibri" pitchFamily="34" charset="0"/>
        </a:defRPr>
      </a:lvl7pPr>
      <a:lvl8pPr marL="1371530" algn="ctr" rtl="0" fontAlgn="base">
        <a:spcBef>
          <a:spcPct val="0"/>
        </a:spcBef>
        <a:spcAft>
          <a:spcPct val="0"/>
        </a:spcAft>
        <a:defRPr sz="4400">
          <a:solidFill>
            <a:schemeClr val="tx1"/>
          </a:solidFill>
          <a:latin typeface="Calibri" pitchFamily="34" charset="0"/>
        </a:defRPr>
      </a:lvl8pPr>
      <a:lvl9pPr marL="1828706" algn="ctr" rtl="0" fontAlgn="base">
        <a:spcBef>
          <a:spcPct val="0"/>
        </a:spcBef>
        <a:spcAft>
          <a:spcPct val="0"/>
        </a:spcAft>
        <a:defRPr sz="4400">
          <a:solidFill>
            <a:schemeClr val="tx1"/>
          </a:solidFill>
          <a:latin typeface="Calibri" pitchFamily="34" charset="0"/>
        </a:defRPr>
      </a:lvl9pPr>
    </p:titleStyle>
    <p:bodyStyle>
      <a:lvl1pPr marL="342665" indent="-342665"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254" indent="-284624"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1844" indent="-227699"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9474" indent="-227699"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104" indent="-227699"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47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zh-CN" smtClean="0"/>
              <a:t>Cliquez pour modifier le style du titre</a:t>
            </a:r>
            <a:endParaRPr lang="fr-CA" altLang="zh-CN" smtClean="0"/>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zh-CN" smtClean="0"/>
              <a:t>Cliquez pour modifier les styles du texte du masque</a:t>
            </a:r>
          </a:p>
          <a:p>
            <a:pPr lvl="1"/>
            <a:r>
              <a:rPr lang="fr-FR" altLang="zh-CN" smtClean="0"/>
              <a:t>Deuxième niveau</a:t>
            </a:r>
          </a:p>
          <a:p>
            <a:pPr lvl="2"/>
            <a:r>
              <a:rPr lang="fr-FR" altLang="zh-CN" smtClean="0"/>
              <a:t>Troisième niveau</a:t>
            </a:r>
          </a:p>
          <a:p>
            <a:pPr lvl="3"/>
            <a:r>
              <a:rPr lang="fr-FR" altLang="zh-CN" smtClean="0"/>
              <a:t>Quatrième niveau</a:t>
            </a:r>
          </a:p>
          <a:p>
            <a:pPr lvl="4"/>
            <a:r>
              <a:rPr lang="fr-FR" altLang="zh-CN" smtClean="0"/>
              <a:t>Cinquième niveau</a:t>
            </a:r>
            <a:endParaRPr lang="fr-CA" altLang="zh-CN"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fontAlgn="base" latinLnBrk="0">
              <a:spcBef>
                <a:spcPct val="0"/>
              </a:spcBef>
              <a:spcAft>
                <a:spcPct val="0"/>
              </a:spcAft>
              <a:defRPr/>
            </a:pPr>
            <a:fld id="{1BB3208E-4C4C-4CBF-8158-8992E49E8C38}" type="datetimeFigureOut">
              <a:rPr lang="fr-FR" altLang="zh-CN"/>
              <a:pPr fontAlgn="base" latinLnBrk="0">
                <a:spcBef>
                  <a:spcPct val="0"/>
                </a:spcBef>
                <a:spcAft>
                  <a:spcPct val="0"/>
                </a:spcAft>
                <a:defRPr/>
              </a:pPr>
              <a:t>15/02/2022</a:t>
            </a:fld>
            <a:endParaRPr lang="fr-CA" altLang="zh-CN"/>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fontAlgn="base" latinLnBrk="0">
              <a:spcBef>
                <a:spcPct val="0"/>
              </a:spcBef>
              <a:spcAft>
                <a:spcPct val="0"/>
              </a:spcAft>
              <a:defRPr/>
            </a:pPr>
            <a:endParaRPr lang="fr-CA" altLang="zh-CN"/>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fontAlgn="base" latinLnBrk="0">
              <a:spcBef>
                <a:spcPct val="0"/>
              </a:spcBef>
              <a:spcAft>
                <a:spcPct val="0"/>
              </a:spcAft>
              <a:defRPr/>
            </a:pPr>
            <a:fld id="{7FC17A71-187A-4D7B-ADEB-DE7D6322E0D4}" type="slidenum">
              <a:rPr lang="fr-CA" altLang="zh-CN"/>
              <a:pPr fontAlgn="base" latinLnBrk="0">
                <a:spcBef>
                  <a:spcPct val="0"/>
                </a:spcBef>
                <a:spcAft>
                  <a:spcPct val="0"/>
                </a:spcAft>
                <a:defRPr/>
              </a:pPr>
              <a:t>‹#›</a:t>
            </a:fld>
            <a:endParaRPr lang="fr-CA" altLang="zh-CN"/>
          </a:p>
        </p:txBody>
      </p:sp>
    </p:spTree>
    <p:extLst>
      <p:ext uri="{BB962C8B-B14F-4D97-AF65-F5344CB8AC3E}">
        <p14:creationId xmlns:p14="http://schemas.microsoft.com/office/powerpoint/2010/main" val="1439606943"/>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8DCCD61-643D-44A5-A450-3A42A50CBC1E}" type="datetimeFigureOut">
              <a:rPr lang="en-US" smtClean="0"/>
              <a:pPr/>
              <a:t>2/15/2022</a:t>
            </a:fld>
            <a:endParaRPr lang="en-US"/>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3A2F0832-F084-422D-97D1-AF848F4F2C34}"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660" r:id="rId13"/>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9.xml"/><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33.jpeg"/><Relationship Id="rId3" Type="http://schemas.openxmlformats.org/officeDocument/2006/relationships/image" Target="../media/image23.jpeg"/><Relationship Id="rId7" Type="http://schemas.openxmlformats.org/officeDocument/2006/relationships/image" Target="../media/image27.jpeg"/><Relationship Id="rId12" Type="http://schemas.openxmlformats.org/officeDocument/2006/relationships/image" Target="../media/image32.jpeg"/><Relationship Id="rId2" Type="http://schemas.openxmlformats.org/officeDocument/2006/relationships/image" Target="../media/image22.jpeg"/><Relationship Id="rId1" Type="http://schemas.openxmlformats.org/officeDocument/2006/relationships/slideLayout" Target="../slideLayouts/slideLayout40.xml"/><Relationship Id="rId6" Type="http://schemas.openxmlformats.org/officeDocument/2006/relationships/image" Target="../media/image26.png"/><Relationship Id="rId11" Type="http://schemas.openxmlformats.org/officeDocument/2006/relationships/image" Target="../media/image31.jpeg"/><Relationship Id="rId5" Type="http://schemas.openxmlformats.org/officeDocument/2006/relationships/image" Target="../media/image25.jpeg"/><Relationship Id="rId15" Type="http://schemas.openxmlformats.org/officeDocument/2006/relationships/image" Target="../media/image35.jpe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jpeg"/><Relationship Id="rId14" Type="http://schemas.openxmlformats.org/officeDocument/2006/relationships/image" Target="../media/image34.jpeg"/></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3.xml"/><Relationship Id="rId13" Type="http://schemas.openxmlformats.org/officeDocument/2006/relationships/diagramColors" Target="../diagrams/colors4.xml"/><Relationship Id="rId18" Type="http://schemas.openxmlformats.org/officeDocument/2006/relationships/diagramColors" Target="../diagrams/colors5.xml"/><Relationship Id="rId3" Type="http://schemas.microsoft.com/office/2007/relationships/hdphoto" Target="../media/hdphoto4.wdp"/><Relationship Id="rId7" Type="http://schemas.openxmlformats.org/officeDocument/2006/relationships/diagramQuickStyle" Target="../diagrams/quickStyle3.xml"/><Relationship Id="rId12" Type="http://schemas.openxmlformats.org/officeDocument/2006/relationships/diagramQuickStyle" Target="../diagrams/quickStyle4.xml"/><Relationship Id="rId17" Type="http://schemas.openxmlformats.org/officeDocument/2006/relationships/diagramQuickStyle" Target="../diagrams/quickStyle5.xml"/><Relationship Id="rId2" Type="http://schemas.openxmlformats.org/officeDocument/2006/relationships/image" Target="../media/image36.jpeg"/><Relationship Id="rId16" Type="http://schemas.openxmlformats.org/officeDocument/2006/relationships/diagramLayout" Target="../diagrams/layout5.xml"/><Relationship Id="rId1" Type="http://schemas.openxmlformats.org/officeDocument/2006/relationships/slideLayout" Target="../slideLayouts/slideLayout29.xml"/><Relationship Id="rId6" Type="http://schemas.openxmlformats.org/officeDocument/2006/relationships/diagramLayout" Target="../diagrams/layout3.xml"/><Relationship Id="rId11" Type="http://schemas.openxmlformats.org/officeDocument/2006/relationships/diagramLayout" Target="../diagrams/layout4.xml"/><Relationship Id="rId5" Type="http://schemas.openxmlformats.org/officeDocument/2006/relationships/diagramData" Target="../diagrams/data3.xml"/><Relationship Id="rId15" Type="http://schemas.openxmlformats.org/officeDocument/2006/relationships/diagramData" Target="../diagrams/data5.xml"/><Relationship Id="rId10" Type="http://schemas.openxmlformats.org/officeDocument/2006/relationships/diagramData" Target="../diagrams/data4.xml"/><Relationship Id="rId19" Type="http://schemas.microsoft.com/office/2007/relationships/diagramDrawing" Target="../diagrams/drawing5.xml"/><Relationship Id="rId4" Type="http://schemas.openxmlformats.org/officeDocument/2006/relationships/image" Target="../media/image37.jpeg"/><Relationship Id="rId9" Type="http://schemas.microsoft.com/office/2007/relationships/diagramDrawing" Target="../diagrams/drawing3.xml"/><Relationship Id="rId14" Type="http://schemas.microsoft.com/office/2007/relationships/diagramDrawing" Target="../diagrams/drawing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8.jpeg"/><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9.jpeg"/><Relationship Id="rId1" Type="http://schemas.openxmlformats.org/officeDocument/2006/relationships/slideLayout" Target="../slideLayouts/slideLayout51.xml"/><Relationship Id="rId5" Type="http://schemas.openxmlformats.org/officeDocument/2006/relationships/image" Target="../media/image40.jpeg"/><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41.jpeg"/><Relationship Id="rId1" Type="http://schemas.openxmlformats.org/officeDocument/2006/relationships/slideLayout" Target="../slideLayouts/slideLayout51.xml"/><Relationship Id="rId4" Type="http://schemas.openxmlformats.org/officeDocument/2006/relationships/image" Target="../media/image42.jpeg"/></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43.jpeg"/><Relationship Id="rId1" Type="http://schemas.openxmlformats.org/officeDocument/2006/relationships/slideLayout" Target="../slideLayouts/slideLayout51.xml"/><Relationship Id="rId4" Type="http://schemas.openxmlformats.org/officeDocument/2006/relationships/image" Target="../media/image44.jpeg"/></Relationships>
</file>

<file path=ppt/slides/_rels/slide1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45.png"/><Relationship Id="rId1" Type="http://schemas.openxmlformats.org/officeDocument/2006/relationships/slideLayout" Target="../slideLayouts/slideLayout51.xml"/><Relationship Id="rId4" Type="http://schemas.openxmlformats.org/officeDocument/2006/relationships/chart" Target="../charts/chart5.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46.jpeg"/><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8" Type="http://schemas.openxmlformats.org/officeDocument/2006/relationships/image" Target="../media/image48.emf"/><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47.jpeg"/><Relationship Id="rId1" Type="http://schemas.openxmlformats.org/officeDocument/2006/relationships/slideLayout" Target="../slideLayouts/slideLayout4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49.jpeg"/><Relationship Id="rId1" Type="http://schemas.openxmlformats.org/officeDocument/2006/relationships/slideLayout" Target="../slideLayouts/slideLayout5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50.jpeg"/><Relationship Id="rId1" Type="http://schemas.openxmlformats.org/officeDocument/2006/relationships/slideLayout" Target="../slideLayouts/slideLayout5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51.jpeg"/><Relationship Id="rId1" Type="http://schemas.openxmlformats.org/officeDocument/2006/relationships/slideLayout" Target="../slideLayouts/slideLayout51.xml"/><Relationship Id="rId4" Type="http://schemas.openxmlformats.org/officeDocument/2006/relationships/chart" Target="../charts/chart7.xml"/></Relationships>
</file>

<file path=ppt/slides/_rels/slide2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54.jpeg"/><Relationship Id="rId1" Type="http://schemas.openxmlformats.org/officeDocument/2006/relationships/slideLayout" Target="../slideLayouts/slideLayout51.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chart" Target="../charts/char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8.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51.xml"/></Relationships>
</file>

<file path=ppt/slides/_rels/slide29.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55.jpeg"/><Relationship Id="rId1" Type="http://schemas.openxmlformats.org/officeDocument/2006/relationships/slideLayout" Target="../slideLayouts/slideLayout51.xml"/></Relationships>
</file>

<file path=ppt/slides/_rels/slide31.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51.xml"/></Relationships>
</file>

<file path=ppt/slides/_rels/slide3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56.jpeg"/><Relationship Id="rId1" Type="http://schemas.openxmlformats.org/officeDocument/2006/relationships/slideLayout" Target="../slideLayouts/slideLayout51.xml"/></Relationships>
</file>

<file path=ppt/slides/_rels/slide3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51.xml"/><Relationship Id="rId5" Type="http://schemas.openxmlformats.org/officeDocument/2006/relationships/image" Target="../media/image60.jpeg"/><Relationship Id="rId4" Type="http://schemas.openxmlformats.org/officeDocument/2006/relationships/image" Target="../media/image59.jpeg"/></Relationships>
</file>

<file path=ppt/slides/_rels/slide3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61.jpeg"/><Relationship Id="rId1" Type="http://schemas.openxmlformats.org/officeDocument/2006/relationships/slideLayout" Target="../slideLayouts/slideLayout51.xml"/></Relationships>
</file>

<file path=ppt/slides/_rels/slide3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image" Target="../media/image62.jpeg"/><Relationship Id="rId1" Type="http://schemas.openxmlformats.org/officeDocument/2006/relationships/slideLayout" Target="../slideLayouts/slideLayout51.xml"/></Relationships>
</file>

<file path=ppt/slides/_rels/slide36.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51.xml"/></Relationships>
</file>

<file path=ppt/slides/_rels/slide3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51.xml"/></Relationships>
</file>

<file path=ppt/slides/_rels/slide3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xml"/><Relationship Id="rId1" Type="http://schemas.openxmlformats.org/officeDocument/2006/relationships/slideLayout" Target="../slideLayouts/slideLayout51.xml"/><Relationship Id="rId4" Type="http://schemas.openxmlformats.org/officeDocument/2006/relationships/image" Target="../media/image67.jpeg"/></Relationships>
</file>

<file path=ppt/slides/_rels/slide39.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51.xml"/></Relationships>
</file>

<file path=ppt/slides/_rels/slide41.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51.xml"/></Relationships>
</file>

<file path=ppt/slides/_rels/slide42.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51.xml"/></Relationships>
</file>

<file path=ppt/slides/_rels/slide43.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76.jpeg"/><Relationship Id="rId1" Type="http://schemas.openxmlformats.org/officeDocument/2006/relationships/slideLayout" Target="../slideLayouts/slideLayout50.xml"/><Relationship Id="rId6" Type="http://schemas.openxmlformats.org/officeDocument/2006/relationships/hyperlink" Target="mailto:srmo-fin@yandex.ru" TargetMode="External"/><Relationship Id="rId5" Type="http://schemas.openxmlformats.org/officeDocument/2006/relationships/hyperlink" Target="mailto:SOBOLEVOMR@SOBOLEVOMR.RU" TargetMode="External"/><Relationship Id="rId4" Type="http://schemas.openxmlformats.org/officeDocument/2006/relationships/hyperlink" Target="mailto:sobolevomr@sobolevomr.ru"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Layout" Target="../slideLayouts/slideLayout7.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jpeg"/><Relationship Id="rId1" Type="http://schemas.openxmlformats.org/officeDocument/2006/relationships/slideLayout" Target="../slideLayouts/slideLayout18.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11.jpeg"/><Relationship Id="rId1" Type="http://schemas.openxmlformats.org/officeDocument/2006/relationships/slideLayout" Target="../slideLayouts/slideLayout18.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29.xml"/><Relationship Id="rId6" Type="http://schemas.microsoft.com/office/2007/relationships/hdphoto" Target="../media/hdphoto3.wdp"/><Relationship Id="rId5" Type="http://schemas.openxmlformats.org/officeDocument/2006/relationships/image" Target="../media/image15.jpe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23928" y="5554687"/>
            <a:ext cx="5616624" cy="584775"/>
          </a:xfrm>
          <a:prstGeom prst="rect">
            <a:avLst/>
          </a:prstGeom>
          <a:noFill/>
        </p:spPr>
        <p:txBody>
          <a:bodyPr wrap="square">
            <a:spAutoFit/>
          </a:bodyPr>
          <a:lstStyle/>
          <a:p>
            <a:pPr lvl="0" algn="ctr" latinLnBrk="0">
              <a:spcBef>
                <a:spcPct val="0"/>
              </a:spcBef>
              <a:buClr>
                <a:srgbClr val="72A376"/>
              </a:buClr>
              <a:defRPr/>
            </a:pPr>
            <a:r>
              <a:rPr lang="ru-RU" sz="32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a:rPr>
              <a:t>Бюджет для граждан</a:t>
            </a:r>
          </a:p>
        </p:txBody>
      </p:sp>
      <p:sp>
        <p:nvSpPr>
          <p:cNvPr id="5" name="TextBox 1"/>
          <p:cNvSpPr txBox="1">
            <a:spLocks noChangeArrowheads="1"/>
          </p:cNvSpPr>
          <p:nvPr/>
        </p:nvSpPr>
        <p:spPr bwMode="auto">
          <a:xfrm>
            <a:off x="3923928" y="1124744"/>
            <a:ext cx="5224435" cy="3970318"/>
          </a:xfrm>
          <a:prstGeom prst="rect">
            <a:avLst/>
          </a:prstGeom>
          <a:noFill/>
          <a:ln w="9525">
            <a:noFill/>
            <a:miter lim="800000"/>
            <a:headEnd/>
            <a:tailEnd/>
          </a:ln>
        </p:spPr>
        <p:txBody>
          <a:bodyPr wrap="square">
            <a:spAutoFit/>
          </a:bodyPr>
          <a:lstStyle/>
          <a:p>
            <a:pPr lvl="0" algn="ctr" latinLnBrk="0">
              <a:spcBef>
                <a:spcPct val="20000"/>
              </a:spcBef>
              <a:defRPr/>
            </a:pPr>
            <a:endParaRPr lang="ru-RU" sz="3500" b="1" i="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Century Gothic"/>
            </a:endParaRPr>
          </a:p>
          <a:p>
            <a:pPr lvl="0" algn="ctr" latinLnBrk="0">
              <a:spcBef>
                <a:spcPct val="20000"/>
              </a:spcBef>
              <a:defRPr/>
            </a:pPr>
            <a:r>
              <a:rPr lang="ru-RU" sz="3500" b="1" i="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Century Gothic"/>
              </a:rPr>
              <a:t>«</a:t>
            </a:r>
            <a:r>
              <a:rPr lang="ru-RU" sz="3500" b="1" i="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Century Gothic"/>
              </a:rPr>
              <a:t>О </a:t>
            </a:r>
            <a:r>
              <a:rPr lang="ru-RU" sz="3500" b="1" i="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Century Gothic"/>
              </a:rPr>
              <a:t>бюджете </a:t>
            </a:r>
            <a:r>
              <a:rPr lang="ru-RU" sz="3500" b="1" i="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Century Gothic"/>
              </a:rPr>
              <a:t>Соболевского муниципального района на </a:t>
            </a:r>
            <a:r>
              <a:rPr lang="ru-RU" sz="3500" b="1" i="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Century Gothic"/>
              </a:rPr>
              <a:t>2022 </a:t>
            </a:r>
            <a:r>
              <a:rPr lang="ru-RU" sz="3500" b="1" i="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Century Gothic"/>
              </a:rPr>
              <a:t>год и на плановый период </a:t>
            </a:r>
            <a:r>
              <a:rPr lang="ru-RU" sz="3500" b="1" i="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Century Gothic"/>
              </a:rPr>
              <a:t>2023 </a:t>
            </a:r>
            <a:r>
              <a:rPr lang="ru-RU" sz="3500" b="1" i="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Century Gothic"/>
              </a:rPr>
              <a:t>и </a:t>
            </a:r>
            <a:r>
              <a:rPr lang="ru-RU" sz="3500" b="1" i="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Century Gothic"/>
              </a:rPr>
              <a:t>2024 </a:t>
            </a:r>
            <a:r>
              <a:rPr lang="ru-RU" sz="3500" b="1" i="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Century Gothic"/>
              </a:rPr>
              <a:t>годов»</a:t>
            </a:r>
          </a:p>
        </p:txBody>
      </p:sp>
      <p:sp>
        <p:nvSpPr>
          <p:cNvPr id="2" name="TextBox 1"/>
          <p:cNvSpPr txBox="1"/>
          <p:nvPr/>
        </p:nvSpPr>
        <p:spPr>
          <a:xfrm>
            <a:off x="3347864" y="476673"/>
            <a:ext cx="5796136" cy="1015663"/>
          </a:xfrm>
          <a:prstGeom prst="rect">
            <a:avLst/>
          </a:prstGeom>
          <a:noFill/>
        </p:spPr>
        <p:txBody>
          <a:bodyPr wrap="square" rtlCol="0">
            <a:spAutoFit/>
          </a:bodyPr>
          <a:lstStyle/>
          <a:p>
            <a:pPr algn="ctr"/>
            <a:r>
              <a:rPr lang="ru-RU" sz="2000" dirty="0" smtClean="0">
                <a:latin typeface="Cambria Math" panose="02040503050406030204" pitchFamily="18" charset="0"/>
                <a:ea typeface="Cambria Math" panose="02040503050406030204" pitchFamily="18" charset="0"/>
              </a:rPr>
              <a:t>Проект </a:t>
            </a:r>
            <a:r>
              <a:rPr lang="en-US" sz="2000" dirty="0" smtClean="0">
                <a:latin typeface="Cambria Math" panose="02040503050406030204" pitchFamily="18" charset="0"/>
                <a:ea typeface="Cambria Math" panose="02040503050406030204" pitchFamily="18" charset="0"/>
              </a:rPr>
              <a:t> </a:t>
            </a:r>
            <a:r>
              <a:rPr lang="ru-RU" sz="2000" dirty="0" smtClean="0">
                <a:latin typeface="Cambria Math" panose="02040503050406030204" pitchFamily="18" charset="0"/>
                <a:ea typeface="Cambria Math" panose="02040503050406030204" pitchFamily="18" charset="0"/>
              </a:rPr>
              <a:t>Решения Соболевского </a:t>
            </a:r>
          </a:p>
          <a:p>
            <a:pPr algn="ctr"/>
            <a:r>
              <a:rPr lang="ru-RU" sz="2000" dirty="0" smtClean="0">
                <a:latin typeface="Cambria Math" panose="02040503050406030204" pitchFamily="18" charset="0"/>
                <a:ea typeface="Cambria Math" panose="02040503050406030204" pitchFamily="18" charset="0"/>
              </a:rPr>
              <a:t>муниципального района </a:t>
            </a:r>
          </a:p>
          <a:p>
            <a:pPr algn="ctr"/>
            <a:endParaRPr lang="ru-RU" sz="2000" dirty="0" smtClean="0">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1941221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0" name="Picture 10" descr="ÐÐ°ÑÑÐ¸Ð½ÐºÐ¸ Ð¿Ð¾ Ð·Ð°Ð¿ÑÐ¾ÑÑ ÑÐ±Ð°Ð»Ð°Ð½ÑÐ¸ÑÐ¾Ð²Ð°Ð½Ð½ÑÐ¹ Ð±ÑÐ´Ð¶ÐµÑ ÐºÐ°ÑÑÐ¸Ð½ÐºÐ¸"/>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6683" y="5801099"/>
            <a:ext cx="4109427" cy="1031362"/>
          </a:xfrm>
          <a:prstGeom prst="rect">
            <a:avLst/>
          </a:prstGeom>
          <a:noFill/>
          <a:extLst>
            <a:ext uri="{909E8E84-426E-40DD-AFC4-6F175D3DCCD1}">
              <a14:hiddenFill xmlns:a14="http://schemas.microsoft.com/office/drawing/2010/main">
                <a:solidFill>
                  <a:srgbClr val="FFFFFF"/>
                </a:solidFill>
              </a14:hiddenFill>
            </a:ext>
          </a:extLst>
        </p:spPr>
      </p:pic>
      <p:pic>
        <p:nvPicPr>
          <p:cNvPr id="40968" name="Picture 8" descr="ÐÐ°ÑÑÐ¸Ð½ÐºÐ¸ Ð¿Ð¾ Ð·Ð°Ð¿ÑÐ¾ÑÑ ÑÐ±Ð°Ð»Ð°Ð½ÑÐ¸ÑÐ¾Ð²Ð°Ð½Ð½ÑÐ¹ Ð±ÑÐ´Ð¶ÐµÑ ÐºÐ°ÑÑÐ¸Ð½ÐºÐ¸"/>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13748" y="5801098"/>
            <a:ext cx="4157054" cy="1031362"/>
          </a:xfrm>
          <a:prstGeom prst="rect">
            <a:avLst/>
          </a:prstGeom>
          <a:noFill/>
          <a:extLst>
            <a:ext uri="{909E8E84-426E-40DD-AFC4-6F175D3DCCD1}">
              <a14:hiddenFill xmlns:a14="http://schemas.microsoft.com/office/drawing/2010/main">
                <a:solidFill>
                  <a:srgbClr val="FFFFFF"/>
                </a:solidFill>
              </a14:hiddenFill>
            </a:ext>
          </a:extLst>
        </p:spPr>
      </p:pic>
      <p:pic>
        <p:nvPicPr>
          <p:cNvPr id="11269" name="Picture 6" descr="ÐÐ°ÑÑÐ¸Ð½ÐºÐ¸ Ð¿Ð¾ Ð·Ð°Ð¿ÑÐ¾ÑÑ ÑÐ±Ð°Ð»Ð°Ð½ÑÐ¸ÑÐ¾Ð²Ð°Ð½Ð½ÑÐ¹ Ð±ÑÐ´Ð¶ÐµÑ ÐºÐ°ÑÑÐ¸Ð½ÐºÐ¸"/>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 y="687388"/>
            <a:ext cx="9109075" cy="209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угольник 6"/>
          <p:cNvSpPr/>
          <p:nvPr/>
        </p:nvSpPr>
        <p:spPr>
          <a:xfrm>
            <a:off x="620925" y="2204864"/>
            <a:ext cx="8487579" cy="523220"/>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lgn="ctr" fontAlgn="base" latinLnBrk="0">
              <a:spcBef>
                <a:spcPct val="0"/>
              </a:spcBef>
              <a:spcAft>
                <a:spcPct val="0"/>
              </a:spcAft>
              <a:defRPr/>
            </a:pPr>
            <a:r>
              <a:rPr lang="ru-RU" sz="1400" b="1" spc="150" dirty="0">
                <a:ln w="11430"/>
                <a:solidFill>
                  <a:srgbClr val="FFFF00"/>
                </a:solidFill>
                <a:effectLst>
                  <a:outerShdw blurRad="25400" algn="tl" rotWithShape="0">
                    <a:srgbClr val="000000">
                      <a:alpha val="43000"/>
                    </a:srgbClr>
                  </a:outerShdw>
                </a:effectLst>
                <a:latin typeface="Palatino Linotype" panose="02040502050505030304" pitchFamily="18" charset="0"/>
                <a:cs typeface="Times New Roman" panose="02020603050405020304" pitchFamily="18" charset="0"/>
              </a:rPr>
              <a:t>Доходы = Расходы</a:t>
            </a:r>
          </a:p>
          <a:p>
            <a:pPr algn="ctr" fontAlgn="base" latinLnBrk="0">
              <a:spcBef>
                <a:spcPct val="0"/>
              </a:spcBef>
              <a:spcAft>
                <a:spcPct val="0"/>
              </a:spcAft>
              <a:defRPr/>
            </a:pPr>
            <a:r>
              <a:rPr lang="ru-RU" sz="1400" b="1" spc="150" dirty="0">
                <a:ln w="11430"/>
                <a:solidFill>
                  <a:srgbClr val="FFFF00"/>
                </a:solidFill>
                <a:effectLst>
                  <a:outerShdw blurRad="25400" algn="tl" rotWithShape="0">
                    <a:srgbClr val="000000">
                      <a:alpha val="43000"/>
                    </a:srgbClr>
                  </a:outerShdw>
                </a:effectLst>
                <a:latin typeface="Palatino Linotype" panose="02040502050505030304" pitchFamily="18" charset="0"/>
                <a:cs typeface="Times New Roman" panose="02020603050405020304" pitchFamily="18" charset="0"/>
              </a:rPr>
              <a:t>СБАЛАНСИРОВАННЫЙ БЮДЖЕТ</a:t>
            </a:r>
          </a:p>
        </p:txBody>
      </p:sp>
      <p:sp>
        <p:nvSpPr>
          <p:cNvPr id="8" name="Прямоугольник 7"/>
          <p:cNvSpPr/>
          <p:nvPr/>
        </p:nvSpPr>
        <p:spPr>
          <a:xfrm>
            <a:off x="1259632" y="2069043"/>
            <a:ext cx="1206387" cy="307777"/>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lgn="ctr" fontAlgn="base" latinLnBrk="0">
              <a:spcBef>
                <a:spcPct val="0"/>
              </a:spcBef>
              <a:spcAft>
                <a:spcPct val="0"/>
              </a:spcAft>
              <a:defRPr/>
            </a:pPr>
            <a:r>
              <a:rPr lang="ru-RU" sz="1400" b="1" spc="150" dirty="0">
                <a:ln w="11430"/>
                <a:solidFill>
                  <a:srgbClr val="FFFF00"/>
                </a:solidFill>
                <a:effectLst>
                  <a:outerShdw blurRad="25400" algn="tl" rotWithShape="0">
                    <a:srgbClr val="000000">
                      <a:alpha val="43000"/>
                    </a:srgbClr>
                  </a:outerShdw>
                </a:effectLst>
                <a:latin typeface="Palatino Linotype" panose="02040502050505030304" pitchFamily="18" charset="0"/>
                <a:cs typeface="Times New Roman" panose="02020603050405020304" pitchFamily="18" charset="0"/>
              </a:rPr>
              <a:t>ДОХОДЫ</a:t>
            </a:r>
          </a:p>
        </p:txBody>
      </p:sp>
      <p:sp>
        <p:nvSpPr>
          <p:cNvPr id="9" name="Прямоугольник 8"/>
          <p:cNvSpPr/>
          <p:nvPr/>
        </p:nvSpPr>
        <p:spPr>
          <a:xfrm>
            <a:off x="6948263" y="2149173"/>
            <a:ext cx="1369031" cy="307777"/>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lgn="ctr" fontAlgn="base" latinLnBrk="0">
              <a:spcBef>
                <a:spcPct val="0"/>
              </a:spcBef>
              <a:spcAft>
                <a:spcPct val="0"/>
              </a:spcAft>
              <a:defRPr/>
            </a:pPr>
            <a:r>
              <a:rPr lang="ru-RU" sz="1400" b="1" spc="150" dirty="0">
                <a:ln w="11430"/>
                <a:solidFill>
                  <a:srgbClr val="FFFF00"/>
                </a:solidFill>
                <a:effectLst>
                  <a:outerShdw blurRad="25400" algn="tl" rotWithShape="0">
                    <a:srgbClr val="000000">
                      <a:alpha val="43000"/>
                    </a:srgbClr>
                  </a:outerShdw>
                </a:effectLst>
                <a:latin typeface="Palatino Linotype" panose="02040502050505030304" pitchFamily="18" charset="0"/>
                <a:cs typeface="Times New Roman" panose="02020603050405020304" pitchFamily="18" charset="0"/>
              </a:rPr>
              <a:t>РАСХОДЫ</a:t>
            </a:r>
          </a:p>
        </p:txBody>
      </p:sp>
      <p:sp>
        <p:nvSpPr>
          <p:cNvPr id="10" name="Горизонтальный свиток 9"/>
          <p:cNvSpPr/>
          <p:nvPr/>
        </p:nvSpPr>
        <p:spPr>
          <a:xfrm>
            <a:off x="467544" y="2636912"/>
            <a:ext cx="8538553" cy="757238"/>
          </a:xfrm>
          <a:prstGeom prst="horizontalScroll">
            <a:avLst/>
          </a:prstGeom>
          <a:solidFill>
            <a:schemeClr val="accent6">
              <a:lumMod val="40000"/>
              <a:lumOff val="60000"/>
            </a:schemeClr>
          </a:solidFill>
          <a:ln>
            <a:solidFill>
              <a:srgbClr val="EAEBDE">
                <a:lumMod val="50000"/>
              </a:srgbClr>
            </a:solid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p:spPr>
        <p:txBody>
          <a:bodyPr anchor="ctr"/>
          <a:lstStyle/>
          <a:p>
            <a:pPr algn="ctr" latinLnBrk="0">
              <a:defRPr/>
            </a:pPr>
            <a:r>
              <a:rPr lang="ru-RU" sz="2900" b="1" kern="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Palatino Linotype" panose="02040502050505030304" pitchFamily="18" charset="0"/>
              </a:rPr>
              <a:t>Доходы – Расходы = Дефицит (Профицит)</a:t>
            </a:r>
          </a:p>
          <a:p>
            <a:pPr algn="ctr" latinLnBrk="0">
              <a:defRPr/>
            </a:pPr>
            <a:endParaRPr lang="ru-RU" sz="800" b="1" kern="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Palatino Linotype" panose="02040502050505030304" pitchFamily="18" charset="0"/>
            </a:endParaRPr>
          </a:p>
        </p:txBody>
      </p:sp>
      <p:pic>
        <p:nvPicPr>
          <p:cNvPr id="1127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8175" y="3752850"/>
            <a:ext cx="2324100"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363" y="3762375"/>
            <a:ext cx="2324100"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2663" y="3500438"/>
            <a:ext cx="1538287" cy="96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Прямоугольная выноска 14"/>
          <p:cNvSpPr/>
          <p:nvPr/>
        </p:nvSpPr>
        <p:spPr>
          <a:xfrm>
            <a:off x="276683" y="5131932"/>
            <a:ext cx="4109428" cy="669166"/>
          </a:xfrm>
          <a:prstGeom prst="wedgeRectCallout">
            <a:avLst>
              <a:gd name="adj1" fmla="val -20833"/>
              <a:gd name="adj2" fmla="val 69618"/>
            </a:avLst>
          </a:prstGeom>
          <a:solidFill>
            <a:srgbClr val="A8CDD7">
              <a:lumMod val="75000"/>
              <a:alpha val="46000"/>
            </a:srgbClr>
          </a:solidFill>
          <a:ln w="42500" cap="flat" cmpd="sng" algn="ctr">
            <a:noFill/>
            <a:prstDash val="solid"/>
          </a:ln>
          <a:effectLst/>
          <a:scene3d>
            <a:camera prst="orthographicFront"/>
            <a:lightRig rig="threePt" dir="t"/>
          </a:scene3d>
          <a:sp3d>
            <a:bevelT w="165100" prst="coolSlant"/>
          </a:sp3d>
        </p:spPr>
        <p:txBody>
          <a:bodyPr anchor="ctr"/>
          <a:lstStyle/>
          <a:p>
            <a:pPr algn="ctr" latinLnBrk="0">
              <a:defRPr/>
            </a:pPr>
            <a:r>
              <a:rPr lang="ru-RU" sz="1600" b="1" kern="0" dirty="0">
                <a:solidFill>
                  <a:sysClr val="windowText" lastClr="000000"/>
                </a:solidFill>
                <a:latin typeface="Palatino Linotype" panose="02040502050505030304" pitchFamily="18" charset="0"/>
                <a:cs typeface="Times New Roman" panose="02020603050405020304" pitchFamily="18" charset="0"/>
              </a:rPr>
              <a:t>ДЕФИЦИТ</a:t>
            </a:r>
          </a:p>
          <a:p>
            <a:pPr algn="ctr" latinLnBrk="0">
              <a:defRPr/>
            </a:pPr>
            <a:r>
              <a:rPr lang="ru-RU" sz="1600" b="1" kern="0" dirty="0">
                <a:solidFill>
                  <a:sysClr val="windowText" lastClr="000000"/>
                </a:solidFill>
                <a:latin typeface="Palatino Linotype" panose="02040502050505030304" pitchFamily="18" charset="0"/>
                <a:cs typeface="Times New Roman" panose="02020603050405020304" pitchFamily="18" charset="0"/>
              </a:rPr>
              <a:t>(расходы больше доходов)</a:t>
            </a:r>
          </a:p>
        </p:txBody>
      </p:sp>
      <p:sp>
        <p:nvSpPr>
          <p:cNvPr id="16" name="Прямоугольная выноска 15"/>
          <p:cNvSpPr/>
          <p:nvPr/>
        </p:nvSpPr>
        <p:spPr>
          <a:xfrm>
            <a:off x="4713748" y="5131932"/>
            <a:ext cx="4157054" cy="669166"/>
          </a:xfrm>
          <a:prstGeom prst="wedgeRectCallout">
            <a:avLst>
              <a:gd name="adj1" fmla="val -20355"/>
              <a:gd name="adj2" fmla="val 71017"/>
            </a:avLst>
          </a:prstGeom>
          <a:solidFill>
            <a:srgbClr val="FD9DB4">
              <a:alpha val="46000"/>
            </a:srgbClr>
          </a:solidFill>
          <a:ln w="42500" cap="flat" cmpd="sng" algn="ctr">
            <a:noFill/>
            <a:prstDash val="solid"/>
          </a:ln>
          <a:effectLst/>
          <a:scene3d>
            <a:camera prst="orthographicFront"/>
            <a:lightRig rig="threePt" dir="t"/>
          </a:scene3d>
          <a:sp3d>
            <a:bevelT w="165100" prst="coolSlant"/>
          </a:sp3d>
        </p:spPr>
        <p:txBody>
          <a:bodyPr anchor="ctr"/>
          <a:lstStyle/>
          <a:p>
            <a:pPr algn="ctr" latinLnBrk="0">
              <a:defRPr/>
            </a:pPr>
            <a:r>
              <a:rPr lang="ru-RU" sz="1600" b="1" kern="0" dirty="0">
                <a:solidFill>
                  <a:sysClr val="windowText" lastClr="000000"/>
                </a:solidFill>
                <a:latin typeface="Palatino Linotype" panose="02040502050505030304" pitchFamily="18" charset="0"/>
                <a:cs typeface="Times New Roman" panose="02020603050405020304" pitchFamily="18" charset="0"/>
              </a:rPr>
              <a:t>ПРОФИЦИТ</a:t>
            </a:r>
          </a:p>
          <a:p>
            <a:pPr algn="ctr" latinLnBrk="0">
              <a:defRPr/>
            </a:pPr>
            <a:r>
              <a:rPr lang="ru-RU" sz="1600" b="1" kern="0" dirty="0">
                <a:solidFill>
                  <a:sysClr val="windowText" lastClr="000000"/>
                </a:solidFill>
                <a:latin typeface="Palatino Linotype" panose="02040502050505030304" pitchFamily="18" charset="0"/>
                <a:cs typeface="Times New Roman" panose="02020603050405020304" pitchFamily="18" charset="0"/>
              </a:rPr>
              <a:t>(доходы больше расходов)</a:t>
            </a:r>
          </a:p>
        </p:txBody>
      </p:sp>
      <p:sp>
        <p:nvSpPr>
          <p:cNvPr id="17" name="Прямоугольник 16"/>
          <p:cNvSpPr/>
          <p:nvPr/>
        </p:nvSpPr>
        <p:spPr>
          <a:xfrm>
            <a:off x="179388" y="5876925"/>
            <a:ext cx="4217987" cy="892175"/>
          </a:xfrm>
          <a:prstGeom prst="rect">
            <a:avLst/>
          </a:prstGeom>
        </p:spPr>
        <p:txBody>
          <a:bodyPr>
            <a:spAutoFit/>
          </a:bodyPr>
          <a:lstStyle/>
          <a:p>
            <a:pPr algn="ctr" fontAlgn="base" latinLnBrk="0">
              <a:spcBef>
                <a:spcPct val="0"/>
              </a:spcBef>
              <a:spcAft>
                <a:spcPct val="0"/>
              </a:spcAft>
              <a:defRPr/>
            </a:pPr>
            <a:r>
              <a:rPr lang="ru-RU" sz="1300" b="1" dirty="0">
                <a:solidFill>
                  <a:srgbClr val="1F497D">
                    <a:lumMod val="60000"/>
                    <a:lumOff val="40000"/>
                  </a:srgbClr>
                </a:solidFill>
                <a:latin typeface="Palatino Linotype" panose="02040502050505030304" pitchFamily="18" charset="0"/>
              </a:rPr>
              <a:t>При превышении расходов над доходами принимается решение об источниках покрытия дефицита (например, использовать имеющиеся накопления, остатки, взять в долг).</a:t>
            </a:r>
          </a:p>
        </p:txBody>
      </p:sp>
      <p:sp>
        <p:nvSpPr>
          <p:cNvPr id="11284" name="Прямоугольник 17"/>
          <p:cNvSpPr>
            <a:spLocks noChangeArrowheads="1"/>
          </p:cNvSpPr>
          <p:nvPr/>
        </p:nvSpPr>
        <p:spPr bwMode="auto">
          <a:xfrm>
            <a:off x="4849813" y="5876925"/>
            <a:ext cx="41560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latinLnBrk="0">
              <a:spcBef>
                <a:spcPct val="0"/>
              </a:spcBef>
              <a:spcAft>
                <a:spcPct val="0"/>
              </a:spcAft>
            </a:pPr>
            <a:r>
              <a:rPr lang="ru-RU" sz="1300" b="1" smtClean="0">
                <a:solidFill>
                  <a:srgbClr val="C0504D"/>
                </a:solidFill>
                <a:latin typeface="Palatino Linotype" pitchFamily="18" charset="0"/>
              </a:rPr>
              <a:t>При превышении доходов над расходами принимается решение, как их использовать (например, накапливать резервы, остатки, погашать долг).</a:t>
            </a:r>
          </a:p>
        </p:txBody>
      </p:sp>
      <p:pic>
        <p:nvPicPr>
          <p:cNvPr id="1128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538" y="3500438"/>
            <a:ext cx="1538287" cy="96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Выгнутая вверх стрелка 20"/>
          <p:cNvSpPr/>
          <p:nvPr/>
        </p:nvSpPr>
        <p:spPr>
          <a:xfrm>
            <a:off x="501650" y="3379788"/>
            <a:ext cx="622300" cy="325437"/>
          </a:xfrm>
          <a:prstGeom prst="curvedDownArrow">
            <a:avLst>
              <a:gd name="adj1" fmla="val 46697"/>
              <a:gd name="adj2" fmla="val 109469"/>
              <a:gd name="adj3" fmla="val 54295"/>
            </a:avLst>
          </a:prstGeom>
          <a:solidFill>
            <a:srgbClr val="E8B7B7">
              <a:lumMod val="75000"/>
            </a:srgbClr>
          </a:solidFill>
          <a:ln w="42500" cap="flat" cmpd="sng" algn="ctr">
            <a:solidFill>
              <a:srgbClr val="E8B7B7">
                <a:lumMod val="50000"/>
              </a:srgbClr>
            </a:solidFill>
            <a:prstDash val="solid"/>
          </a:ln>
          <a:effectLst/>
        </p:spPr>
        <p:txBody>
          <a:bodyPr anchor="ctr"/>
          <a:lstStyle/>
          <a:p>
            <a:pPr algn="ctr" latinLnBrk="0">
              <a:defRPr/>
            </a:pPr>
            <a:endParaRPr lang="ru-RU" kern="0">
              <a:solidFill>
                <a:sysClr val="windowText" lastClr="000000"/>
              </a:solidFill>
              <a:latin typeface="Verdana"/>
            </a:endParaRPr>
          </a:p>
        </p:txBody>
      </p:sp>
      <p:sp>
        <p:nvSpPr>
          <p:cNvPr id="22" name="Выгнутая вверх стрелка 21"/>
          <p:cNvSpPr/>
          <p:nvPr/>
        </p:nvSpPr>
        <p:spPr>
          <a:xfrm>
            <a:off x="3203575" y="3762375"/>
            <a:ext cx="847725" cy="304800"/>
          </a:xfrm>
          <a:prstGeom prst="curvedDownArrow">
            <a:avLst>
              <a:gd name="adj1" fmla="val 55820"/>
              <a:gd name="adj2" fmla="val 137623"/>
              <a:gd name="adj3" fmla="val 60681"/>
            </a:avLst>
          </a:prstGeom>
          <a:solidFill>
            <a:srgbClr val="E8B7B7">
              <a:lumMod val="75000"/>
            </a:srgbClr>
          </a:solidFill>
          <a:ln w="42500" cap="flat" cmpd="sng" algn="ctr">
            <a:solidFill>
              <a:srgbClr val="E8B7B7">
                <a:lumMod val="50000"/>
              </a:srgbClr>
            </a:solidFill>
            <a:prstDash val="solid"/>
          </a:ln>
          <a:effectLst/>
        </p:spPr>
        <p:txBody>
          <a:bodyPr anchor="ctr"/>
          <a:lstStyle/>
          <a:p>
            <a:pPr algn="ctr" latinLnBrk="0">
              <a:defRPr/>
            </a:pPr>
            <a:endParaRPr lang="ru-RU" kern="0">
              <a:solidFill>
                <a:sysClr val="windowText" lastClr="000000"/>
              </a:solidFill>
              <a:latin typeface="Verdana"/>
            </a:endParaRPr>
          </a:p>
        </p:txBody>
      </p:sp>
      <p:sp>
        <p:nvSpPr>
          <p:cNvPr id="23" name="Выгнутая вверх стрелка 22"/>
          <p:cNvSpPr/>
          <p:nvPr/>
        </p:nvSpPr>
        <p:spPr>
          <a:xfrm>
            <a:off x="8158163" y="3400425"/>
            <a:ext cx="847725" cy="304800"/>
          </a:xfrm>
          <a:prstGeom prst="curvedDownArrow">
            <a:avLst>
              <a:gd name="adj1" fmla="val 55820"/>
              <a:gd name="adj2" fmla="val 137623"/>
              <a:gd name="adj3" fmla="val 60681"/>
            </a:avLst>
          </a:prstGeom>
          <a:solidFill>
            <a:srgbClr val="E8B7B7">
              <a:lumMod val="75000"/>
            </a:srgbClr>
          </a:solidFill>
          <a:ln w="42500" cap="flat" cmpd="sng" algn="ctr">
            <a:solidFill>
              <a:srgbClr val="E8B7B7">
                <a:lumMod val="50000"/>
              </a:srgbClr>
            </a:solidFill>
            <a:prstDash val="solid"/>
          </a:ln>
          <a:effectLst/>
        </p:spPr>
        <p:txBody>
          <a:bodyPr anchor="ctr"/>
          <a:lstStyle/>
          <a:p>
            <a:pPr algn="ctr" latinLnBrk="0">
              <a:defRPr/>
            </a:pPr>
            <a:endParaRPr lang="ru-RU" sz="1600" kern="0" dirty="0">
              <a:solidFill>
                <a:sysClr val="windowText" lastClr="000000"/>
              </a:solidFill>
              <a:latin typeface="Verdana"/>
            </a:endParaRPr>
          </a:p>
        </p:txBody>
      </p:sp>
      <p:sp>
        <p:nvSpPr>
          <p:cNvPr id="24" name="Выгнутая вверх стрелка 23"/>
          <p:cNvSpPr/>
          <p:nvPr/>
        </p:nvSpPr>
        <p:spPr>
          <a:xfrm>
            <a:off x="5292725" y="3675063"/>
            <a:ext cx="620713" cy="323850"/>
          </a:xfrm>
          <a:prstGeom prst="curvedDownArrow">
            <a:avLst>
              <a:gd name="adj1" fmla="val 46697"/>
              <a:gd name="adj2" fmla="val 109469"/>
              <a:gd name="adj3" fmla="val 54295"/>
            </a:avLst>
          </a:prstGeom>
          <a:solidFill>
            <a:srgbClr val="E8B7B7">
              <a:lumMod val="75000"/>
            </a:srgbClr>
          </a:solidFill>
          <a:ln w="42500" cap="flat" cmpd="sng" algn="ctr">
            <a:solidFill>
              <a:srgbClr val="E8B7B7">
                <a:lumMod val="50000"/>
              </a:srgbClr>
            </a:solidFill>
            <a:prstDash val="solid"/>
          </a:ln>
          <a:effectLst/>
        </p:spPr>
        <p:txBody>
          <a:bodyPr anchor="ctr"/>
          <a:lstStyle/>
          <a:p>
            <a:pPr algn="ctr" latinLnBrk="0">
              <a:defRPr/>
            </a:pPr>
            <a:endParaRPr lang="ru-RU" kern="0">
              <a:solidFill>
                <a:sysClr val="windowText" lastClr="000000"/>
              </a:solidFill>
              <a:latin typeface="Verdana"/>
            </a:endParaRPr>
          </a:p>
        </p:txBody>
      </p:sp>
      <p:sp>
        <p:nvSpPr>
          <p:cNvPr id="25" name="Прямоугольник 24"/>
          <p:cNvSpPr/>
          <p:nvPr/>
        </p:nvSpPr>
        <p:spPr bwMode="auto">
          <a:xfrm>
            <a:off x="-44450" y="0"/>
            <a:ext cx="8896241" cy="567779"/>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36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Основные характеристики бюджета</a:t>
            </a:r>
            <a:endParaRPr kumimoji="0" lang="ru-RU" sz="3600" b="1" i="1" u="none" strike="noStrike" kern="0" cap="none" spc="0" normalizeH="0" baseline="0" noProof="0" dirty="0">
              <a:ln/>
              <a:solidFill>
                <a:srgbClr val="EEECE1">
                  <a:lumMod val="50000"/>
                </a:srgbClr>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865230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ChangeArrowheads="1"/>
          </p:cNvSpPr>
          <p:nvPr/>
        </p:nvSpPr>
        <p:spPr bwMode="auto">
          <a:xfrm>
            <a:off x="0" y="-100385"/>
            <a:ext cx="184700" cy="369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5" tIns="45713" rIns="91425" bIns="45713" anchor="ctr">
            <a:spAutoFit/>
          </a:bodyPr>
          <a:lstStyle/>
          <a:p>
            <a:pPr defTabSz="914098" fontAlgn="base" latinLnBrk="0">
              <a:spcBef>
                <a:spcPct val="0"/>
              </a:spcBef>
              <a:spcAft>
                <a:spcPct val="0"/>
              </a:spcAft>
            </a:pPr>
            <a:endParaRPr lang="ru-RU" smtClean="0">
              <a:solidFill>
                <a:srgbClr val="000000"/>
              </a:solidFill>
              <a:latin typeface="Arial" charset="0"/>
              <a:cs typeface="Arial" charset="0"/>
            </a:endParaRPr>
          </a:p>
        </p:txBody>
      </p:sp>
      <p:sp>
        <p:nvSpPr>
          <p:cNvPr id="41" name="Прямоугольник 40"/>
          <p:cNvSpPr/>
          <p:nvPr/>
        </p:nvSpPr>
        <p:spPr bwMode="auto">
          <a:xfrm>
            <a:off x="184700" y="68535"/>
            <a:ext cx="8896241" cy="5677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algn="ctr" fontAlgn="base" latinLnBrk="0">
              <a:spcBef>
                <a:spcPct val="0"/>
              </a:spcBef>
              <a:spcAft>
                <a:spcPct val="0"/>
              </a:spcAft>
            </a:pPr>
            <a:r>
              <a:rPr lang="ru-RU" sz="2400" b="1" i="1" dirty="0">
                <a:ln/>
                <a:solidFill>
                  <a:schemeClr val="bg2">
                    <a:lumMod val="50000"/>
                  </a:schemeClr>
                </a:solidFill>
                <a:latin typeface="Times New Roman" pitchFamily="18" charset="0"/>
                <a:cs typeface="Times New Roman" pitchFamily="18" charset="0"/>
              </a:rPr>
              <a:t>Доходы бюджета</a:t>
            </a:r>
            <a:r>
              <a:rPr lang="en-US" sz="2400" b="1" i="1" dirty="0">
                <a:ln/>
                <a:solidFill>
                  <a:schemeClr val="bg2">
                    <a:lumMod val="50000"/>
                  </a:schemeClr>
                </a:solidFill>
                <a:latin typeface="Times New Roman" pitchFamily="18" charset="0"/>
                <a:cs typeface="Times New Roman" pitchFamily="18" charset="0"/>
              </a:rPr>
              <a:t> </a:t>
            </a:r>
            <a:r>
              <a:rPr lang="ru-RU" sz="2400" b="1" i="1" dirty="0">
                <a:ln/>
                <a:solidFill>
                  <a:schemeClr val="bg2">
                    <a:lumMod val="50000"/>
                  </a:schemeClr>
                </a:solidFill>
                <a:latin typeface="Times New Roman" pitchFamily="18" charset="0"/>
                <a:cs typeface="Times New Roman" pitchFamily="18" charset="0"/>
              </a:rPr>
              <a:t>-  безвозмездные и безвозвратные </a:t>
            </a:r>
            <a:endParaRPr lang="ru-RU" sz="2400" b="1" i="1" dirty="0" smtClean="0">
              <a:ln/>
              <a:solidFill>
                <a:schemeClr val="bg2">
                  <a:lumMod val="50000"/>
                </a:schemeClr>
              </a:solidFill>
              <a:latin typeface="Times New Roman" pitchFamily="18" charset="0"/>
              <a:cs typeface="Times New Roman" pitchFamily="18" charset="0"/>
            </a:endParaRPr>
          </a:p>
          <a:p>
            <a:pPr marL="716545" algn="ctr" fontAlgn="base" latinLnBrk="0">
              <a:spcBef>
                <a:spcPct val="0"/>
              </a:spcBef>
              <a:spcAft>
                <a:spcPct val="0"/>
              </a:spcAft>
            </a:pPr>
            <a:r>
              <a:rPr lang="ru-RU" sz="2400" b="1" i="1" dirty="0" smtClean="0">
                <a:ln/>
                <a:solidFill>
                  <a:schemeClr val="bg2">
                    <a:lumMod val="50000"/>
                  </a:schemeClr>
                </a:solidFill>
                <a:latin typeface="Times New Roman" pitchFamily="18" charset="0"/>
                <a:cs typeface="Times New Roman" pitchFamily="18" charset="0"/>
              </a:rPr>
              <a:t>поступления </a:t>
            </a:r>
            <a:r>
              <a:rPr lang="ru-RU" sz="2400" b="1" i="1" dirty="0">
                <a:ln/>
                <a:solidFill>
                  <a:schemeClr val="bg2">
                    <a:lumMod val="50000"/>
                  </a:schemeClr>
                </a:solidFill>
                <a:latin typeface="Times New Roman" pitchFamily="18" charset="0"/>
                <a:cs typeface="Times New Roman" pitchFamily="18" charset="0"/>
              </a:rPr>
              <a:t>денежных средств в бюджет</a:t>
            </a:r>
          </a:p>
        </p:txBody>
      </p:sp>
      <p:sp>
        <p:nvSpPr>
          <p:cNvPr id="4100" name="AutoShape 6" descr="data:image/jpeg;base64,/9j/4AAQSkZJRgABAQAAAQABAAD/2wCEAAkGBxMSEhMUExQVExQVGRgWFxgYFR0fHhcdGBcYFhgXGRsaHyggGBwlHBgcITIhJSkrLi4uGB8zODM4OCguLiwBCgoKDg0OGxAQGzQkICQsLDQ0NDQsNDQvLCwsLCw0LCwsLC00NSwtNCwsLCwsLiw1NCwsLCwsLCwsLCwsLCwsLP/AABEIANoA5wMBIgACEQEDEQH/xAAbAAEAAgMBAQAAAAAAAAAAAAAABAYDBQcCAf/EAEgQAAEDAgMEBwMIBgkEAwAAAAEAAhEDIQQSMQUiQVEGEzJhcYGRB0KhFCNSYnKCkrEzNGPB0fAVQ0RTc5OisuEkg9LxF1Rk/8QAGQEBAAMBAQAAAAAAAAAAAAAAAAIDBAUB/8QAMhEAAgIBAgQDBAoDAAAAAAAAAAECEQMEIRIxMkFRofAFE3GRFCIzQlJhwdHh8SOBsf/aAAwDAQACEQMRAD8A7iiIgCIiAIiIAiIgCIiAIiIAih7U2i2gzM65Nmjmf4Kt1ekeIO81gy9w4ehjxVOXPDH1MsjjlLkXBFV9mdLWuIbVGUn3hp5/z5KztMiRcFSx5YZFcXZGUHF0z6iIrCIREQBERAEREAREQBERAEREAREQBERAEREAREQBERAEREBTulNXNiC06Mpggd7ib/D4Ba7Z53XCYNV2Wfqtmf3jzCndNcOW1mVOD2ZfNpkDzB+BWkz5cpaZaA5oPInSfw/GbSuHqr97KzoYt4I94mhTqmsKTMnVNLgcxOYNIDpk2sZEcvSydD8a8fMVNYzMPpLfKZ9Vqdi0erw9UuBD6xDGiJOXi6Bylx8gvtB+TG0+0HdYGgn3muGU/viLWTTS4JRl47M8yLiTXgX1ERdwwBERAEREAREQBERAEREAREQBERAEREAREQBERAEREAREQELa+z216RputxafouGh/ngSufYrZNVj8nvkhsXvPvC0FvfwXTlhxWEZUEPaHDv4eB1Hksuo00cu/Jl2LM4bdjnGGZWZUfSyAueMrwZLdZzW0AmeXit1sXB9bXpkSadAl0mbS0NYy/GxeRwmFsdp4bC0O3nJd7geZd4idO8rVV9sV2tAo0xRZOVoa25J8dT4DxWNY44H/kd/kXuTyL6qLui52Tinvydd85BORz57zqC0HulfcFjMSxuY1Hh2YtDLcDlO7oL28loWvjfSyr6O/E6Gi0/R7bBrtc14y1KcZh4zB+H8zC3C2QkpLiRRKLi6YREUjwIiIAiIgCIiAIiIAiIgCIiAIiIAiIgCIiAIiibQ2jToiXnytPjew8142krZ6lZLULbGOFCk+oeAt4mw/j5LSv6ZUgYy2573/gvm0No0sbRdTY8MqWLA7QkcPA3F+eioeohJNQabLFikmuJbFdxlR+YucT1juM8XWg8uFlN+XBr416tlvOb+jR6rWVy5jgKrCHDg6RJAgEEa3vbWFieHuBcGA5YOaDyAiSeP71xJN275m5JUbDoxUDKrq1QwIIbJAzOcRMSeQj7yk1wCHU3NY91qhyu3S9zuyTNgcxdNtCYhQqexXvDS13WOdEhjSYHe/sz5qzbL6NANAqgZQZyAzmPN7uP2RbxWjBgyS+rWxXknFO7PHQ7Z+TrawkNqECmD9Fup7wTx5N71Zl8AhfV2MeNY4qKMU5OTthERTIhERAEREAREQBERAEREAREQBERAEREAREQHwlc/x7n4mq6L8R3eP+0eHeVfqzMzXDSQR6iFzpmKew5h9LMWgRzkf8Ln+0G+FLsadOt2zB8hpimypVc8B7nNGUA5Q2xc6db8ByUzE7OcxgYXB2hY8e+w8eZidO8c1kxoD2OYND85T87uHqT+IL3sTGZ8O5hE1MPNSnPEQd2fUebVzYKN0aZN1ZM6O7aBc3D1j1jXACm5zeMTkcDx4DvtyVnZgKQMinTB5hg/gqNjcPSdmGVzXghzngndLspDmtjeaHOvcEeiuuxsWatGm89oiHfaFnfEFdXSZXJcMuaMuaKW6JoREW0zhERAEREAREQBERAEREAREQBERAEREAREQBERAEREAVI29g+qrPEblUZmO5OEZmzw4nwV3UTaez2V6ZY8WNwRq08HDkVRqMXvYUWY58ErOd9YQMokOaZZaddW24f8LzRqOY5zg0tcWlsTYZuPPhpClbQ2fWwxIeJaQWio0brgREEe6e7notY5rqhgS8z43Jk9wvdcOcXB1JOzoRaatcidh9oVKtSk17s0bgIAHbAbeNSLGeYCunRcHqnT/ePI9f4yqvs3ANimGsPygOOjpFpGYnSNI5R3q8bPwopU2sHAXPMm5PquhoYStyZl1ElyRIREXTMoREQBERAEREAREQBERAEREAREQBERAEREAREQBERAERVvpJtV7XilTcGExmPG4J190WN9bHleGTIoR4mSjFydIsFao0DfIANt4iPC60mIds+ZLqIP1XAfBpuqfVEPl++S5oJdJMFwBvropePZSD6YgNaWknhJkRJXOnrk+UfmaY4K7lpobcwTLMqU2zyBE+NrqZS23hnWbXpH74/iudYouzkMptIndHVg5hwvE37irFjtl0KdVhpNBnMHsBzACJDoJsZEeZTHrpv7qEsEV3Lgx4IkEEHiF6XOnYTI57qTshBa2WlzHBxBMFoacwtYePerP0V2nUqioysWl9KJcI3gS4AmLe7w5rVh1SyPhqmVTxcKuzfIiLUUhERAEREAREQBERAEREAReXvABJ0Ak+Sqe0+klUlwpNDADBcRJ7+4H10VeTLHGrkThBydItyKhYXEVK7nB9esIjR2XXlljktaac0zUe97uIGa5k2lxlY5e0IrkmXLTPxOnoua7DwPyhzmtqVKTmjMDmkG8cMpHqthhhXY1wbXqmowuDvnMwOU8GvkmRwUo65NW47HjwU6svSKmYbpRWpOa2u3rGu4hha8d8aP8oVo/pBp7LajuIim6D5kAfFbMU1lVxM86g6bJaKDXxr2gu6vKBF6jwNeAy5r9y97Pq1XAmo1rAeyBMxzdOnh/wCla4NKytZE5cP6Etcz9on60ImcrYg5Xe9OVxs4aSw6bp5rpi5l7R/1i+mVkyMzffjMBdh1h4+sDwWXU9BqwdRXGbUqMiajZEQKrCw27xZSGbZqng1153arTc20K17Jjdzx+zqB4/C668Oj3o+/hy3/AGrkuK9fwbzcNxzt35upJNxmYJ0m8201K9Y3EgEfNU2D6+MYeWuUSFqAaW7fD669VV+IIg+Cm14kZY/7ez45cXar1Y41uiLbsknHvc1rWVBEyW4ekTeIk1qlgY46DgrR7MP7TprTm+a/znaf7x8NLDgqljc0N6zPH7es0emHp3H2Srb7MP7Rr/VxbLaavZZ7jfG5ueK14FU1XrYoy9DL0iKBj8TVpuBDWupxcyQWnmYB3e8C3xXTjFydIwzkoq2T0UNuMfAJpFwImWOa4eUkE+i81tqMaCSHiOBpuEnkCRl+MJwM895HxJyKk4zpNWf+jLabe4S71cI8oBUTr3vpVKjq9bcDrB5HZB5FYcmthF1TZpjgbV2dBRcvxFENYHOc5xPAOiONyZlS9j7LdiKb3UqtSk9hiM5g2kbzYI15FVR9oJulHzJvT0rbOioqJSr1xTa+jWqmQCQXB9zY7rpNv54rY7N6TVBUbTxDLOMNqNa5t+9ruHeD5K+GrxydPYg8Mlui1IiLUUkfaH6Kp9h3+0rj7Nq1GEss+92vcA8WBuey8/WGuvErs5E6qlbY9n7XyaFQMHCnUbnYO5vvMHrHBZtTieRKi/DNRe5VqG3BTkmnUaTFy0kWm0ttedV8p7Yo3Ac1oJJhxcB4EER5rNiOhGMZ2aQf30cRl+FSAsA2DjQb0cUOd6T/AEMrmvTS8Ga1OPiSsHtqmzNlrspH6jHEu4jeY23qpGxtqNqV6TXZq1MPvNE5RNsziQIgkG/FRsHsnGtmKWNv9B9KnP2jxUjDdEsY8y6kReQa+LLo5GKWpHir8GKUJxlT2KczjKDVo6XRw7GWY1rR9VoH5LKtbQxFWq0AA0zEPeRoRZwYDrf3ju+KzDZzR2XVGnmKjr95BJBPiF2HGn9Z7nOjO19RbfIw7Tptzsdmf1gBDGtgzzIa6w1gutAOqmYTPlHWZc3HKLDkO8xxXzDYVrJN3OPac67j4nl3CwWdeSltR7CFNyfcLmftFB+UiNcrYg5XcZyuNn8JYb9kjiumLmXtHd/1F4y5WdsSyYfGl2OiYdoRP0Vl1PQasHUVCrHvZJ/aU3MP4m2PivdKfdn7mKHwzXXtgMWFVo+o8VG+huFicWe89n38NB+AXKfr0jeTGOqS2+Jibf8AUsHofd8Vlx0zvT9/aDXDQcGKEOqsc2DA/wAN5jS5bx8IKlVqlORkqUT/AIWBj823U1yIPmeqYG71eSb/AKCgfjXq6fzzVw9l/wDadNacwc1/nO0/33d4sLDgqriwcrDUFZw54mqGM7oot3vK/orZ7MXSMRy+biG5WxNXsN1a2Z1uTJWjB9ovXYpy9DLyom0OtgGnGu8I3iPqSYkcjqpaLpJ07MMlaohbKpsDXFjnOzEkzaDxGWAGHmIF1NUavgw52YFzHaFzYBI5GQQfPTgvDtnN1DqgdqHZ3EjycSI7ohTfDJ22QjxRVJevX9nvF4akQTUYxwAJOZoMc9VysbdY0OaabmNc55ILHRDibCNAJ+C6Dtk1n0X0A0dbUBY18O6sgjeJIkstIg87Ern9bobjafZouI50sSAPSoQVi10Jygo1ff15mjSuHG5cvX9GNm1qRAaHsAA94mPLMLeCk0NtsFMhuIFOdWMpvMnQklrYP/EKK3YWMGtLFDXhSd8ZuFLwuyMblyiljvBtalSb3SOK50dO/B+v9G5zj4o+4XapeWuyVa2SHCKYpttpNR0QO7jdRaO0n1KtJpLQOsa5zGHMZ6wb1R/Z96IF9G8StjhOhuKd26VMd+IruqR3hrN1WbYfQ1lFzH1X9c5l2NDQymw6gtYNSOZJ56rRj00vD5lU8sUWhERdIxhERAEREARFG2jUIpuiznQ1vi45QfUz5L1K3R5J0mz5g8eypYSDqAbZmzZ7ebTa453upSj1MGxzWtiA2MpFi2BALTwKxjDVNDWMD6LGgn7RMifABSai+WxBOa5qyYigmo+l2pqU/pRvM+0B2m94vzGpUxjwQCCCDcEaHvC8caJRknt3PS5n7Q/1oRObI3swHRvTE2qN0luoOUjUrpi5l7SP1i8ZcrJzXbMPiY3mO1hwsRmB0CzanoNGDqKe7LN+rn6wdTd8LHxWaln93rfuV2O+BuUGaLdZH1S2o30NwsLsvvdX9+i5vxauUzebGmKssj5Xmn9mPGHTbxIWfaHWSM5xMftcdS5DXILLUNbSkfquvKr8RxU6qacjJ1Ez/VYN59M9nHuKmlSIPmfWZJAp9Vn/AGDHVKnnUqboPgrn7Mf7TzmnO9mM/OdtwsXRGlgIGsqpYwuyN6zrcnKvUbTZ5Uae/H5q2+zDTEcvm43coiavZbqGzOupkrRg+0RTl6GXpEWOvWawZnGB/MAcz3LopWYm63ZkRQmipUuSaTeAEZj3ukEN+z68l9dhah3TVOXicoD/AAzCAJ7mzyKnwruyHG+yPT8ewPDLkzlJAs0kSA48CeWtwpSh4rCgUS2m0DKMzAPpNOZv+oKTRqBzWuGjgCPMSkkqtCLldSPaIigWBERAEREAREQBRsRj6VPt1KbPtPA/MqpbY2m+tUextQhjMzSGkiSHuYWki5O7p9YeeqwWUVGghpBBmRrELDl1yhLhSs0QwWrbLs7pHhR/Wt9D/C6iYzpBhnZC2u1pa7NvMdB3SI4c58lWHGn1tWWtsdwHTsjQaG8rFsVhfXaKjAaZnPmYAAMpIMxu3hUL2jkUtkictLBx3suNHpCx2j6DuQFYBx+68D81PbtAallQA6ENzefzZdZVI4Si19VtODROUyIfB0cBJNrcjc6qDTpvZD6FTI5wc8FpcGuDSRvNIyWIjeAuYWiOu/FH5Mpem/DL5ouGNxQc5pbVtF6WYMce9pMOnukA9ymbN6rJFKzQTIvIMyc03zTrKwbCxvyjDse4NJOZpjQlri0/EKZQwlNhJYxrS6JygCY0mPFdD3kZQ29fEyrHKM7devAzLT7f6O0sXBcXU6jRDajDcDXKZs5s3grcLWVsbXa4zRbl4ObUc71aKeYehHeorHx7E5ZVj3/QomP9nmIBlhoVhzOam/8A0y0+a17uimObYUav3K7CP9S6fQxdR4lgou8KxMePzdko7OYQTUpsLySTadSYEkAm0KiWix/e2LY6yb6d/I5kOj2NkfNYq316Pw3viplTo7jav9ViP+7jGx6MC6L/AEZR/umfhCxPwGR7X0WUwRmBHZkGOIB5JHR4uSbD1OTm4rz/AGKdgOgdWQXOoYfjNJpqVP8AMq6HwCuOxtj0sKwtpg3Muc4y55iJcfDhoF8r457LObSBOg61xJ8GinJ8l6wmKrPdvUWsZ9I1DPk3JPrCujpuBWl5lUtSpPh/Rk9QNqmlu5xLwSWAGHToSCCIHMzCnrA/B03OzFjS6wktBNtLlSg0nbPMkXKNLzIWAxYaDnqio4mzW7+S3ZlozO8SpPy0ns0qjvEBvrnIPwWDbe0hh6eYAEnSdBoJPO5Hr5qo43aeIcd+o4A+6w5Y/Df1uqNRq8eN7rcni085Kr29fEuj6tWLimwc3PJ9RAHxTBOaxgaajDE6EAXJIAEmAAY8lQ6+Gpmkx98zywSTMZhJ8VC2jQpsygNzGJkn4CNFjn7TpUo7fE0R0au3Lc6kyq06OB8Cva54zYdN2GZiGyw6lhMgw/KQDqJGmuvmpDmVGEdTVfT4kCpJYBpLKrsoBMCI81Na3xj5j3C7MvaKtdHtu1H1BRrNBJEsqARmF9QCR7pu0xZWVa8eSOSPFEplFxdMIiKZEIiIDjO3iRiq2XMHdY/sw136R0Sw2qCNHjUQNVFZtao0/pGzpvscw/BXrpL0HNV7qlFzJcS406gMSTJLHjeZJJJFxJJsqliOjmNp60a8D6D21W+Q18iuXmwzu6N+PJFrmR2bVefdYREWrtEi4A3tFno4wl29SaRYw7F0wLccwi6guwNRvapPH28CfzAWTB0N/sNjmNnuffkGuESqFj33X/Sxsz1scA7TDs8a5qR+ASfBfcdiKjwcznuaGgDc+T0wOAk7zx4fvWehs3EOdLKeJt/d4RlE+TnaeK22E6FYiq7NUa2iDq6rU6+p5e40/kroYX2iVymu7LT0D/UqXjUjdyiOsdEDgOU3hWBRdmYFtCk2mySG8SZJJMucTxJJJ81KXTgqikYpO22ERabbu2TRhlNoLzz0HHQa/wDISc1BWzyMW3SNlXwjHmS3e+kLOHg4QR6rEaVVnZeHj6NQfAPbp5hypGJ2pXeQH1aglwG47LEuDfdjnovGNwTc7GhziHNLjmM6EC3qsj9pJclZb9Dvm6+BePljzYUxPM1G5fIiXH8K9fJnu7dQx9Gnuj8Ul3mCPBcyxfVse7dcQJB3wCY+7Zb/ABWwxh6lOKtQsfLQA4tc0i4ILSO/ReQ9o8XKHn+4lpEuqV+vyLrQwzGdlobOsC58TqfNZVRhisVSO5Vc4DQPioCT7uYuDyR3Kx9HtsfKWuzMNOoww9vDiJHobFX49THI67kZYXBbcjbIiK8rKd7Sp6qjEzndEG85D2QbPMTuHUZuICotPbFTQllWObsjvRy6f0u2I7F0Q1paHNMgOG660EEi7ToQ4aEBcw2jsjEUbVaVVoH0qYrM8ntuPzXP1eNuV1sbMElVEj+lzlDTSqAQBZuYWtNuKP2q2PfERY0nQL98wtI3JP8AVeT3s/NSAbe93xjBfyKw8CZpN/Vxzi1rh8sNpB6hwaJtukuEC+vgvFTatRrXOc0BxaWZsRXAIDu1lptl1xr5rWV8mQT1Ux72Oe48PdFhb+dFlwNAvEUWgu//AD4QuPnWq9jyVqxq9kVt7G56H13vx1Muc51nwcmRvYPZZqRzce76S6eqT0O6MVadX5RWHVmDla5+d5kRL3iwEE7rbX7grsulp4uMdzHlactgiIryoIiIAiIgCIiAIiIAiIgC5t7QK7qeKzNcWw1kmJGj4zNF28YePrA8F0lc09o7CMS03EtGWDlcYnNkcbO4Sw/VPNUanoLsHWaSntd7oJpipBBljgZgg3Eh3BZau22mC5jmwbZmPtPCQZ71pK0Tv5J/a0y0/iZqvVL6v+jEfucuQ4L1/JvNw3bNPMDnbM6mk8kd4kSTyUyvtZ2YFtTEVCbfoX3tpDjB8FpGF8tvX1t8+zu48PFZ8cdMxn/Ex4dy1DbgeCksca/ki3ubHE7TexsFjaedwe51eo0lxAIE0mS6IJsdfRWL2bVHOOJc4ucT1Zlwib1NG+6O43NzxVLoxA6rLxk4eiR64irx+CuXswZbEOgQSwSDMkZ5Bee24SJ4CQOC16dVNUUZehl5REXRMYREQGCtg6b+1TY7xaD+YUb+gsL/APWof5TP4LYIvKR7bIlHZlBnZo0m+FNo/IKUAvqL08CIiAIiIAiIgCIiAIiIAiIgCIiAKPjsDTrMLKrG1GHg4SPHuPepCICo4roBQM9VVrUe4PzN9Hgn4rV1fZy+bV6bh9bDifgV0JFS8GN9ixZpruc7/wDjup9PDf5Dv/O6ls6B1D2q9Jkf3eFYPiZV5RPo+PwPffT8Ss0ehVCxrPrYmNBVfuj7jYbHcrHQotY0NY0NaLAAQB4AL2isjFR5Ircm+YREUjwIiIAiIgCIiAIiIAiIgP/Z"/>
          <p:cNvSpPr>
            <a:spLocks noChangeAspect="1" noChangeArrowheads="1"/>
          </p:cNvSpPr>
          <p:nvPr/>
        </p:nvSpPr>
        <p:spPr bwMode="auto">
          <a:xfrm>
            <a:off x="155155" y="-143992"/>
            <a:ext cx="304725" cy="304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lstStyle/>
          <a:p>
            <a:pPr fontAlgn="base" latinLnBrk="0">
              <a:spcBef>
                <a:spcPct val="0"/>
              </a:spcBef>
              <a:spcAft>
                <a:spcPct val="0"/>
              </a:spcAft>
            </a:pPr>
            <a:endParaRPr lang="ru-RU" smtClean="0">
              <a:solidFill>
                <a:srgbClr val="000000"/>
              </a:solidFill>
              <a:latin typeface="Arial" charset="0"/>
              <a:cs typeface="Arial" charset="0"/>
            </a:endParaRPr>
          </a:p>
        </p:txBody>
      </p:sp>
      <p:sp>
        <p:nvSpPr>
          <p:cNvPr id="4101" name="AutoShape 8" descr="data:image/jpeg;base64,/9j/4AAQSkZJRgABAQAAAQABAAD/2wCEAAkGBhQSERQUEhQUFRQWGBQVFxgVFBUUGBcXGBcVFBgXFxQXHCYeFxokHBQXHy8gJCcpLCwsFR4xNTAqNSYrLCkBCQoKDgwOGg8PGikkHRwpLCwpLCwpKSwsKSksKSwpKSwpLCkpLCkpKSksLCwsKSksLCwsLCwpKSksKSksLCwsLP/AABEIAOEA4QMBIgACEQEDEQH/xAAbAAABBQEBAAAAAAAAAAAAAAACAAEDBAUGB//EAEEQAAIBAgMFBQUFBgUEAwAAAAECAAMRBAUhBhIxQVETImFxgTJCkaGxByNS0fAUM2KCksEVJENy4RZTY8I0VHP/xAAbAQABBQEBAAAAAAAAAAAAAAADAQIEBQYAB//EACsRAAIBAwQABAYDAQAAAAAAAAABAgMEERIhMUEFE1FhIiMyUnGRFEKBM//aAAwDAQACEQMRAD8A6UNCvI1bjJAJ5z2WTBjiK8bejjiQGE3CRMbRCoeUa2cPvQXqRXgso9ZyOHWS011kCg3lmk0YziS4Aa/DUzBTacs+6tMm/DUDTymydR53EzcjwKlgbd9CyN8bgyXbRg4vKHx3LeGzNKml91hxVtDeTsB1mMuaYbEPUTEWp1lYqLaN4GW6ez6e5iXt00MdUsv8OafQ+Z5utOw1LH2UXUn0kVHL8ZWFzuUQeHEtbxE0ss2bp0WNUlne3tNyHgJnZ7tXuEina3NibAekkUaK4gsnRi2P/wBNYgC/7SL+KafKQ1qmIoW7VBUXm1PkOpB1mKu2T30dfgQPSdJk20XanddbE6dQ3gISrQlFZwmEdMHD1kqDeQ3BkjUrcJSzXA/sr9rT0pEgOo90nnNLfBEgVKendcAnsyvvRK0N0vI1MEKMF1g2hkSNzpFQ1gO0jB1iCnnCI004x4gFSNT4x3PWMGjl0NfBHfwjwL+EUvAODZHPzhFtICSS0zeSQ+Qd2MRaO4jNFycLjDgqOcJo1nDcRHVYdJIQWNbFSBAhUxeEVhWjB+kbs5SrVOyrK/uv3X/My/eRYqhvqVPvX+MLRm4zQsl6GRtFs5RautdxdXsrkaWPut6iVsbkfYbjU6zWNRRY9Dym7l9TtaLUavFe43X+EzEzOswpGm/t4d1PnT5MPjaXnmSk1gYmzq8Y9qVvScFhMsGIxLl7FKdrg82M7nD1N9AeIIBHO85pVGHxLh9FqWZSdBfpeBjJxjLHISWUtjQbL6dt0opHDQDhOcTCmhiezXVSN9PCdZVqgC9xbjx0tMDLV7fEmoB92ilQfGMt5z31jYt5OgxI38O6tzU3+ExsjrXw1Mk3IFpsY+sKdJyeAU39RpMbZ2iRQS/4QfjGVl8n/RauzNGm1wYmAAhLQ1jVkkHkYiJmkLNaWCoAgWjkc0NeRFpIEiZIuRuCCo4MFRERrEp4R65Qj4K0UfSKXmQRsgSRY1uMMNM10GfIiI1oTNeNaNycPu3hokjDcpVzPMRT3Qo7zeyOg5kxYwc3hDl6F2tUCC7EDzlP/GqQPtg+UyKa77bz2qfxOe6P9izewVSmo1ZPKy/lJ38RKPxBPLb3IxnlLmw9YT53R/GPjLy1KR/B8FMp1czRjuUaQqtw9kbo8S1oitYe4mGiP/qCj/3B8YQ2goW/eLx5mP8A4biGGpw9PwFNTI2y/EIO6KFW3/jUGOVtR9TsMgxWa01qColRe9ZXF+I6yztHggyisBcqN1re/TP1tKCYvfO5Upoj66MgAPkZdyGqyhqNQ3Km453RuXjaS4RVNbDtG2TI2e2gRSaRa4X2Dfip5eYnRVDSrLu1FDLx/RnLZ9k1QVTRTdCPd0NgCD7wB4yrRyzGU10II+f1h3ThL4s4CRSaOnXZzDDiGPgWNvrLbYqnTXdTdAHIThimMJtZv6tInyjGOLXCg8QDx9bxPIS+qRyikaOdZ8lVhQDALe9Rr8RxteauHzOjoqutgABrylDA0K9NQCtK3+0En1l8U1Yd+lT/AKR/aCr04SWENdNy3NKgwbgQR4axVFEwHoBHAp/csdVZb7rHowM0cBmPaghl3aiGzD/2HgZBq27isrgE01sSvRMbchs5EYvI5xEY1oTdYJM4aR1UlWWqsj3eEeuUI+CneKPbwil/gAbjcTBFSx8ISNxg1SLTMhXySXjAyOm+loQ0iNHEgqW/vMnC4btRUq/iYovgqaG3nNHEP3T5GLZ9f8qn83rrJdtsmwlPeR5xtXnjJV7KmSoXSw4GZ5zWpp3U06g39Zb2pwVqwY6lnf5cJmYlrC82VtShOkm0Vd7dVIVdMTqNksPVxtXdYBaKauUuL/w36T0DEYynhk3VAVB08OvWZWwmCFHBKR7T94nh5TD2pzIqrkm45DqeUoZ/PruEeEW1HKp6p+hcxO2rX7g06k2+Us4HaxveWw63nmj1C/ediT0GgEehiWp6hibcQeB/KWkvCo6fchLxOnqxg9qNOliks4B00b3geoM4DNK9fAYxQzA0xqrEd51PFSfCbmyOOLqGB0I4dJd+0LLBVwvaW71PW/hzEq6CVKt5cuHsSq7ahmP5LOb4NcXhg1M2Yd+mQdd63s3nnD7RYgs1NlQMtwQbjhz4zp/s8z64bDsdRZkv0PESh9oeSCnUXEILBjuv5ngZOo04wqujUX4ItWpUlR8ym9zKGY4i3FNPP85Hic8xAHCn56/nM98SRe3ORNiSZZK0pp7op1e3HqWm2ixBFrKPK/5x12gqggMzL4qe6PGZ9SvIjV+enWH/AItJ9BIXtdPdno2Q5gcTTanUtvL73XowkmGxZD0295WNBzzYe0rH6TG+zwEqWPiPgbCaNHVap5/tCjz7t5na8FFyj0jSKWumpPs6dhe8idZOxsJXd7zP9ghjBMe8ZxFOAeQu2gtJHMhqDSPXKG9EF/1pFAjS/AG7T4kRnSGBxiCTMZDckVjfSTyO1odM3ERsXBDil7p8jJMgb/Kp/N9YGITQ+RgbNPehboWHzky3+hj6e0jgdrSQykn32nO5i/dN/CdJtwtgv/6n6GczWfeXhNrZZdFFPfr56Z7Bs/X/AMtSA/Av0nIbeYU/dnlvd7w42lrYXO96iFJ7yXBHQTosdl64hCOvPpKGLdtc6mi6kvNo4j6Hk1SnrBI0M6HHbF4pWO7T7VeRUybKPs+xFVvvV7NL9651PpNK72jo1ZRm42lTVpaNz7PMORh1vzY28p1m0R/yde9vYMfB5alBAq8ALf8AMHHYunulKmoYWIPOZGpU11ta9TS6G6ek8byzMeyqpUU6oQTbmvMT17GUkxmGvxSovw8fO85/F7FYOsPuiabedxNDZDCPRFbDVDvBSGU9QdJZXVaFVKcdmiFb0p0m4vhnmuKwxpO1J/aX5jkRKvCdzt7ke8DVQd+nqf4l5zzw1L6mW9tWVWlnsqrqg6c/ZkuJPhIQL3hhxaxveRsCBJccgElwejbBYfdwYa2p3z84GVtvKOjYlvkn5y5sV/8AAXyeU8m0FFTzq1W/tMzXfxTyahP5SwdXiTwkBWWitwIL05m87jCmeMRaGy6yNhrHCAvAddTHeFHroTooWiklopfkfJtkWhLBJjrMv0HQ51ktKkALmQ3hJUvpGrd4HIhzSsEUsSALfq0xdn8fXNIinRAXec79Q7oIJ0I6ypmGODs9ZxvU6Z3aangzCUhjWqENXcgchewHgBL63oaIe4SEG3ksZxstVxAG/WpDvX0PPrMpvs5f/wCxT+M6XD4mgVsLk+RvCVqRN91vgfpJELmvBaY8CztKcnqZzmF2Rq4ZmqU6tN9O8gNiw8Ly9lO05Qm/s8xfVfSW8VgqTG53xbwMzmyGgTcb6nkQD84XzFU/6chI09K+E63CbToRoR6/8yZ9o0A0YHynEPkjg9xyR4qY9PJyT3qgA6KsF5NI5rJuZjtWgv3rk8r63lfC061YBqlamhvcKRvG3jKNPJMONe8T11/vL1OjSXgG+EfLTFfAPis8suii6C4alUA48FPoJdw+e0iGZSC4sGHvADlbnMl+z/CT5yrVwSX3grKeoIgox1fUI4xTzkLN9rUdiORVlPrYTEw2waFQf2mmL62vLrZIjG5UnW5ubS5Sw1Nfct6r+clKo6ccQBTpU6r+LBkt9n2umJSDU+zxjwxCToaWJpDinzH5wzmVG9tzTzEb/KuemwbtLdclXKcuq4aj2Ir0iNRqesHCZNiVamydnUFPeNlbU3PTrLb4uhb2dPj9IhgFezYeoVf8N7GR5Snu59+wfRBrEWX8vztWbccGnVHusLX8us0S9zMB3/aFNKv3a6DuPz+MsZFjS6Mre2h3Wvz8ZXV6CxmPXIGUdJo1GEhZZPWX5SJjeQ0xgBEFTrDjdlrHp7ob0Ud6PCt+rGKX2QGxrtHAjgXiImYXAdcgsJRzjEdnQdhxtYHz0mhaZ20Kf5dvD84WjhzQ57GXjct1oUmGioGbxJ1JMwc2xQatdACblKY5ALoTbznb11DMjcygt8Jw2HogYpAR/wB34701NhidTDEvajpW7lHkOnlNYneeo9/A7v0k5yJzqatU+TmdItIR6nD1mg+BfDpRiZXNeTzqZx+JyVw1MCrV7zW9s8JJjMlYVlAq1bEcN8zdq2avRUe6Wb5RY574hbD2ULRj0Z+lBo162n62Zf8AhDj/AFKv9ZgjZ8nUtUv13zOkD3tccREAI/XD7UA8yt97OcOTgc3P87RzlA6v/UZ0gUdI1geAiqcPtQxyrfe/2c4uT/7/AOoxjkV/xerEzqRREXZCc6kF/Vfo5Or9z/ZzP+Ajnf1JkiZAp03frOk7O0JR4Rvmw9EOSqfc/wBnC4XIFL6g+0RxmuuzyW9n6yxhX3dSP9R/qZqoLreEUo+iOm5/c/2YDZCAO6SvkbfSUKWJenVWm5vc/dvwYEcQxHGdey6Tlc+F61EDjvQVzCE6Um0SrGvUp1orOcm5netFap9oAajS8fLTfEOeTU1Y+fjG2qW2HRBxZkEiyFi1WqehVPhxmQkvktm2rdHQvV5StUGklI1jVDKZACMN1jwTGRoRcob0V7/r9CKR73gPhFL0Bg2gYRMG0e0za4DoIDSUs1QGjUv+EmXrTl9ts2KUuxp/vKvdHhykmzoupWjGJ1WSiss2ckffo4Vv/GAfTScpnlHcro3C1Rx/Ubzc2JqH9kRG9qk7IfQzM26pboduYdCPG4l7aN07tr3OuIxrWr/BoZPV7QuRwBA+V5crUfylbZbCGnh1v7T9435crSxmuI3KZPM90DxM0s55kYp01FYM7AJes7/hG6JWwla5q1WPUDy6TWwuF3EC8yCSfGYeF2Xq9oQ1Qdlfe04nW9oxscllG1gzdFPW0k3ZYFEaW0tyiZYPI3QyruQ1pydVgmnEcjlBjBIdo1o8G5BFHAwMSHWICMViahcGBmpYq27xRrn6yxs7jzVVr3IB+HhLJwwFVjycDQ+AtLGBw6oCFULz0kuE9hjHxTFabEDgDYTmcGO3xdP+FQfU/wDE6jG0r03A/CfnOZ+zumTWdn4i4+GkDd1GqEiw8MoqpWTfRt7VverST8O8x/lF4+zGHtSueLEt4zJ2ox4D13P+nT3R5u1voZt7K4xamGpkcLW8rCZi4jKNsmjU1ZLVpNFxrAJvCdYxNhKf3B4wwHkAWTGRg6x65QnTKdooX65xS9I5tgR4iYDGZvoOEawUMzaBdfQTisLRNeo2JcaE/d3PLkfCbW0lYuFw68apANuS8zJsUqotl0UAKv0mp8DoafmPllL4rXxT0or7Fe3iafMMGHjcamRbRYQYjFKim6IAXI4b3IeMw0zSrSxdqAu1Rd1vDxM6vA4TcFr35sfxMZZStGrp1Ogcb3FooLkuKlrAcLSscP2jBjwXh4mHiWNrD2m0H95eo0Qqgfq8kuRA07FMrJKaSWpTggRNRyjgW7I3GsmjbkFqHYRH2cIASS0W5GNnYISkBl6S3uyI0Y1HYIVpyTsoYp2kgEcuTsGZjMH7LA6j6Q6IlysgZSDoDwlTCcLHiunnaTYA5xwHVXlOVy9f2bGVl5EB18b8fnOrfh485y+2eGO4uIpnvU+6w6qecS4peZTcST4dVVKus9mdmTCqLcRWq2P+1Bf6y5sxUOFrGg37uprTPjxt4TFwdUNVQA3CJf8AmY/lOorYHt6QCm1Re8h8Rrb1gZWWq00skXV81eY6Okf6yNr2tM/Is0FZO9pUXRl6ETUVecw1Wm6cnFl/GSlHUiuZGp1liosrLxiLlHPZFW0UX64R5f4AYNomCx0jsdZXx1fdRj0B+kzcVlpeoSTxuZeCffrVqp937tfobR82q7qa8AI+V092ip943Y+ZlevSNWsqcVWzN/YTf2lPyqa9jJXc/NqNDZJlBBNZx3n4DovKb27pCAt+uHlDdNNISdTUNUMAU6XevLIEipLJ14QL2DR3BCQKkmEjqDWNyPwBEYRSMFnCAqkICGohWg3yOSA3YQEK0achcAOIKQmj0hFTEwCyShihusGHDnNNhIayA3kmExk1kqPKdegGBU8CLS4i2EgqpJtORDqJxakjzlsvOExTKb7raoeovOvyqvYgjUSxm2VriUK2s66qZjZOxVzTfQr85KUsx0gq8vMxPtF/M6Rw9UYpD92SFqjwJtedDTrAqCpuDr6cpUADo1NxcMLH1lDZ9ym9RbjTNh5cpkPGLVY1o0fhtxrhpZtu0r1JLeRkXMzUeUXLWxQv+rxQ90RTQgtJtgazMz9rUKl+lvmJqsJkbRv9w/p9RKC2WqpH8nVPpYY0UDoB9I+SU+6z82JHoIx4en9pNky2pDx1m71YhgyUVqmy04udJNHWnGqCBbD6QUFo+9rHWEFjWxYoICOFiWPEyEGIgwrxp2TsDAR4ooguMChiBDWccyFxHSOYhEEQ8FkkqrBqR8Wc0Uaw1kMsVRIHElwmR5QzyBVEx84wXCovtLqfETaaV6i8uoMlKeNyJKJRwtW4DfrWR5h3MVTccKi7p8xcxsvpbg3Tyb+94toGNqDDk4EhXyU6bJXh7cauDXU3EcDWAqWMINrMG1iePc12SrufrSKN8PgY8v8AAHJuKdDMzaFL0H8Bf5iaQlfNKG/ScdVImet5aZp+4WazFldBdB5D6S5g0sJm5Lid+ipt/CfOaFJ7aTdRlqiZOS0TZaPGM6x6bXjtEYXOQFkogWhCILEcwhGtFeMY4KAYZjWiCjLCjWinHCaBHJjWnHDAR4o4nCj3jNERAcxUJIgqiV5NVeQtJMXhEeQDCV3aS3lepHKRHmRVeUrZ0LrRHPfB+BlsIbiQ4kb2IRRqKYufMwF5UUaTJFhBupk0ybxrRxI2MxCeZ59zWkFxFI7CKaECbyySoukhHC0NHmW43QZehh5eDTrPR/F3k+p9ZpqsqZ5gmYB6f7ynqvjbl5GWcuxq10DjQ+8OhHHSa/w+5VSlh8lBe22mWotLpDDSPdhCWJCTwSAR4CmOZ2kfqJLxoIMe8Y4jkySKBvRb0YKHBJjBo14qFHjRXjXnM7I8cQbxmeIdkJmkDvGapIHePGOQqjSF2kl5Cwj92BkQ7+sjGphmjLGGwuvTxhM4RHUXN4FSAVS76KgLG/SZOR3ffqke2xI67vKPm+LNdhh6JugI7VvAcr85p4emEAAGg0HlKLxO4WNCNDYW/l7juYxXhCqm8AnhKCKw0W3RTv8Ar9CKNvRS/wBwBvKusPdvGQ84SzMBUC/hMHG5e9J+2w/tcSh4NOgBvHNO0k0K8qLygc4Ka3MzLs9pVtCezqc0bTXwJ4zVNx08zwmdjclp1fbXXqNCPWVEyR0/d1mA6HvfWXtPxOnLnkrqlk+jbIiDzDdMWPZdG8CIH7bjU1aijD+EyXC8hLsjfxJHRBY+5OeO1wT99SdPG1xNPAZzSrfu3UnpcA/CHVVS4GujKPKLzUo25CYnyglx5RU8guOQDFCbSBeESGNi3oxaRuekAidsuRM4JC8jNSCEPKOE8p2x2QGaARDq2GpsB14CZuIzlFPd7/guvziOSXLOUJS4Re3YJS54TEr4vFVD3EFMdTxgpktZv3ldj4CBnd04dho2cpcm9Vemg3qrhfUX+EycVmL4gblFSlI6NUOhPlJ8JkVMasC56tr9ZppRA4aDpy+Eqq/iWViBZULJR5KeCy5aS7q+d+p6wq0sstpDWOukppzcnllio4REKhgmmdIY05RidY+Ly0NzsVLRR96KX+QWDfp8B6Qhw+MUUyy4DoelJH4/D6RRRRGEn5SLn8Ioozsd/UDnJmiihog0ZOaeyZ5+v771H1EUUvrPgj1D0/LfYEnrxRS0RUVQekExRQyI3Yzc5E3GPFBz4ElwEsifj8Yoo+I6Jz+1HD0lXZX2T6fQxRSBecMsrc3nljD8DGimfZYLksyHnFFI3ZJXAL8DITx9I0UUXoapIBxEaKEp9A2QRRRTRAj/2Q=="/>
          <p:cNvSpPr>
            <a:spLocks noChangeAspect="1" noChangeArrowheads="1"/>
          </p:cNvSpPr>
          <p:nvPr/>
        </p:nvSpPr>
        <p:spPr bwMode="auto">
          <a:xfrm>
            <a:off x="155155" y="-143992"/>
            <a:ext cx="304725" cy="304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lstStyle/>
          <a:p>
            <a:pPr fontAlgn="base" latinLnBrk="0">
              <a:spcBef>
                <a:spcPct val="0"/>
              </a:spcBef>
              <a:spcAft>
                <a:spcPct val="0"/>
              </a:spcAft>
            </a:pPr>
            <a:endParaRPr lang="ru-RU" smtClean="0">
              <a:solidFill>
                <a:srgbClr val="000000"/>
              </a:solidFill>
              <a:latin typeface="Arial" charset="0"/>
              <a:cs typeface="Arial" charset="0"/>
            </a:endParaRPr>
          </a:p>
        </p:txBody>
      </p:sp>
      <p:sp>
        <p:nvSpPr>
          <p:cNvPr id="4102" name="AutoShape 26" descr="data:image/jpeg;base64,/9j/4AAQSkZJRgABAQAAAQABAAD/2wCEAAkGBxQQDxUPDxQQEBAPFA8PDxAPDxQPDw4QFBQWFhQUFBQYHCggGBwlGxQUITEhJSkrLi4uFx8zODMsNygtLisBCgoKDg0OGhAQGiwkHCQsLCwsLCwsLCwsLCwsLCwsLCwsLCwsLCwsLCwsLCwsLCwsLCwsLCwsLCwsLCwsLCwsLP/AABEIAJ4BPgMBEQACEQEDEQH/xAAcAAACAgMBAQAAAAAAAAAAAAACAwQGAQUHAAj/xAA/EAACAgACBgYHBwIFBQAAAAABAgADBBEFBhIhMVEiQWFxkaEHEzJCUoHBFCNicpKx0TOCJEOi8PFEU2Nzwv/EABoBAQADAQEBAAAAAAAAAAAAAAABAgMFBAb/xAAxEQEBAAIBAwIEBAUEAwAAAAAAAQIDEQQSMSFBBRNRYSIycaEjgZGx8DPB0eEUFUL/2gAMAwEAAhEDEQA/AMrSIBjDjlAIYZeUAhhV5QDGDXlAIYJeUAhgU5QGJo1WOQUkngBxMDbYXVIH+p0c/dXe0BWP0Vh6+hWu0w9pixIB5DqMi16tXT8znJrH0fXy85Xl6p0+v6I9mEQdXnHK3/ja/oh20qOqOVp0uv6ErYqnpKGHWM8j4x3VGfQ4ZT8PpW0wmHotGacRxUnpL3iWl5c3bpz13jI46Lr5eclkE6Mr5ecAToyvl5wAOjK+XnAA6NTl5wBOjk5ecADo5OXnAA6PTl5wAOATl5wBOBTlAA4FOUATgk5QAOCTlAE4NeUATg15ecATg15QBOEXlAH7IvKAJwi8oGDhF5QBOFXlAH7KvKBg4VeUDBwq8vOAD4dR1QLWogMUQGAQDUQGBYBqsBiV5nIbydwHMwLPozACpczvcjpHl2CSC0rjRWmwpItbLMj3FPV3mVtenp9XN7r4VpzKvei2tC8iHc0hpIg3NIXkQL2heRDGIZG20JVhwIhbLDHKduXhadCaZW/oPktwHDqcc1/iXl5cXqukur8U9cf7NqVlniAVgAVgLKwAZYCyIAMICyIAEQAIgARAAiABgCYAGAJgCYAmAJgCYAmBiAJgBZAtCDdAYogMUQGKIDFWAxVgbrQeE/zT1bk7+swNtfeK1Lnq4D4m6hFW14XPLhWL7CxLMcySST2yjqycTiIthheIlrSF4QKHsOVaO55IjP8AsIWuWOPmk4rRGIUZtReBz9S/8RwY7td8ZT+rRXnIkHcRxB4j5SG84QbWkNIim0qwZSVZSCpByII5SS4yzi+F91b00MVXstkLqwNsDcGHxqOX7S8vLg9X0vycuZ+W/s2zLLPGWywFssBbLAWwgLYQFsIAMIC2EACIAEQAIgAYAEQBMADAk4XRttpyRGPbkQJPbVblG8wepdrf1DsdeXD99/lLdn1U+Z9EbWbQqUVo9QOWZWwk55k71PZwI8JGU+i2Nt8q4ZVcJgYMBbwLWg3QGqIDFEBirAaqwHV15kAcSQBAs1KBVCjgoykoavTN2bBepRme8yuT3dLj+G1qnMq9aLa0LxYtXdWPWAXYkHZO9K+G0ObdnZJkeTf1PH4cP6rjVQqLsoqoo4BQAB8hLPBbb61kwhqNM6CoxS5X1qx6nA2bF7mG+RY1179mu/hv/DlOt+pluDBtrJuw/W+X3lX/ALAOr8Q3d0pceHZ6brMdt7b6ZKVYZV7uBYLGNTYttZyZDmORHWD2GJfVTZrx2Y3HLxXU9G41cRSt1fBhvHWjDip+c1l5fN7tWWrO405lksimWAplgLYQFMIC2EBZEBbCABEACICzAAiA+nAWPwUjPrO7y4y0xtUucjcYHVN33vmB+kee+Wmtnd30WXR+rtFW8p6xubcP5lpipdjbq+yNlAqDkihZPbIjvtDnLK/do9P4L1lNlXWRmn5h0lmVjfG+7mczbBMAYAPAtqDd4QGqIDVEBqiA1FgT9GV5vn8Iz+fAQNxnJQr2Ls2nY8yfDqmbra8eMZENzDSNhqxoz7RfmwzrqyZh1M3ur5eXbE9WPUbezHiea6EJdzGDAW0BTQE2DMZHeDuIO8EcoPDkmtupS/ac8GyLW5Jsrba+4bPfs81PLqkfKt8Onp+K444cbObZ+6LXqOmwQ1rmw8GVQEU/l4nxl/kz6scvjOdy9MfQvQNV2j8R6q8Z4e8hfWqc61s91j8OfA58xKdtxrbdt1dXr7sPzT29/wBPuubLJcwplgJYQFMICmEBbCAphAWwgARAbVgXc5AH6+HGWmFql2YxtsJqu7b33DtOXkN8vNc92V232brB6vVJx3nsGyPHjLySM7na2dNCp7Khe4b/ABkqmwPQPQPQIuLG8H/e6VrTGuYadwwqxNiDhtbQ7A2/LzmN8vTjeY1xkJYgA8C3VjdAcogNUQHKsByLA2ejVyBPMgeECTY+QJ5AnyhOE5ykVx2lHXRrTC8i/apYP1eFU+9ZnY3z9nyylp4cvqM+7O/ZupLAu6wKCzEKoBJJOQA5kwSc+ip4/wBIGDrbZDWW5bs6kzX5EkZ/KVuUe3HoN2X2/UejtdsHiGCLb6t23Klw9WWPIE7j4ye6KbOi3YTmzmfZurjkJbGc1487xGuuw6v7YB7eBHznoeOXhrcRohhma+mBmdn3h/MrzwvJz4ae2wb1O/qIy3fOST08CwWLW3bAIJqbYcfCcgR5GYZccvXMMscZcvc1xICWEBLCAlhAWRHkFVg3c5KCe4Zy0wtZ3ZI2WG1bY+2Qvfx8BLzBnd19m2wug604gsf0jyl5JGdytbGqoKMlAUdgAkqjgegegegegegRcXpGqn+rYidhYbX6eMjmJmNvhXdLa4VbBWgM7+6xGygPM57z4SmWcbYarLzVGscsSzElmJJJ4kniZk3LMATAXZAuNY3CA5RAcogOQQHoIGywoyXxMD2Lb7tu4jxitNX54rzmUdXhH2dtgo4sQo7ycpC3icusVIFAUcFAA7hwmjic8jgcn9IOsZvtbDVnKiklWyO62wEgk8wOA/4lMq7XQ9NMMZnl5qg4u8L2nlKOljjy1znPjvhp4dR9FmOvtosW1y9FTIlO30mVss2AY+6AV3dU9Gme75v4zMMcsZjPW+V3m7ioOmMWaqjs7mfojmM+J8JFTL6qhirxWjWNwQFj8t8rbxOWuvC7M5hPNVDUrSxTGkWHdiyVfkLMyVPmR8xPNL6vo+s0T5P4f/nx+jpDrLuIRYIRbwBKGfcilu4fWWmFUu2RNo0Ex9shRy9ozSYRldtbHD6IrXiCx/Fw8BLcRncrU5EAGQAA5AZSUCgegegegegC7ADMkAcych4wRq8XrHh6/f2zyqG358POVuci815VpMZroeFNQHJrDn/pH8yl2fRpNP1rRY3T2It9q1gD7qfdjylLla0mGMapufXIXCYAmAJgDAB4FyrG4fKA9RAcggPQQHoIE2rgJIDGn7tu6RWuj/UivWmUdWGaGXaxVI52J5HP6RPKN3prtdSEu4zXaxY/7PhLrhxRG2PzncvmRIvhrow79mOP3cCx2J2e1jv/AJJmT6bDHlp2OZzO8w2CTCPd2/UzRv2bAVVkZOy+ts/PZ0j4AgfKezXOMXxnX7vm78sv5f0buXeRW9Yb9q3Y6qxl/cd5+kirRT9bfWNUtNSO5tbfsqSAqZHeeAzOUy2c8cR0vhvZjndmdk4/3azROo2KsYOcqgCGBHTYEHMfhHjKY6cnv3fFdMnGMtdPr0W7f1GVeGewMyfGbTCRwcttvhMo0ZWvVtHm52vLhLs7algZbhuHIbhCGYHoHoHoHoEfE46uv+o6L2Ful4cZFsiZjb4jUYvWqpd1avYeZ6C+e/ylLsjWacvdpcXrTe+5NiofhGbeJlbnavNWMaXE4l7DnY7ufxsW/wCJTmtJJPCOYSEwAMATAEwBMATAEwFvAulfAQHoID0EByCBIQQJKndJCsZ/TbuMitNP54rlrTN2EjV1v8bT+f8A+TJim/8A0snVJdxlQ9KWK9Xo5vxWVL38Wy/0yuXh7vh2Pdv/AJVwu2wsSx4nymT6OTgNVTOwRAWdyFVVGbMx4ACSWzGc3wuuA9GuKD1viPUrVtobUFhawJnmQRlkeWQPXNMcObHK3/E9Uwy7OeePT093UZ63yrBgaZNCFmL2tvYliFGe89pkJ5T6NHVpwUE826R85KOUuB6B6B6B6BhmAGZIA5ncIIgYjTFSe9tHkg2vPhK3ORea8q1eJ1lP+WgHa5z8h/Mpdn0azT9a1GK0tdZ7TsByXojylbla0mGM9muaVWLMBZgA0ADAAwAMATAEwBMATAEwAeBdK+HhAkIIDkgSEgPrEBuckBfvRhzVv2ira7xlKq9rTJ3ILQ12zi6W5W1+Zy+sTyjdjzry/R14TRwlE9Mi56NU/DiKSf0uP3Ilc/Do/C7/AB/5X/ZxWZPoV29EWBFmPa1hn9nqLp2O52QfkNrxl8Z6ub8UzuOnie9/s63jW4D5z0a57vmN19kWasHoHoHoHoHoQXZeq+0QP38JFsi0xt8RCu0so9kFv9IlLsns1mm3y1+I0vYfZyTuGZ8TK3OrzTjGrxFrNvYlu85ytrSSTwjvISU0BTQFNAW0AGgLMADAAwBMADAEwBMATAGADwLrXwgPSA9IEhIEiuBl+MkYzgVTE7iRyJHgZk72F5kqCb9hg44oVYf2nP6SGnbzOHb6nDAMODAEdxmr53jj0Vf0nYX1mir/APxhLv0OCfLORl4ez4fn29Rj9/T+rghmL6ZfPQ3iQuNtrPG2jMdpRwT5NNMXL+K486sb9K6hij0z3CenDw+Y3T8RUuyegYJy3ncIEa3SFa9e0eS7/PhCeGvxmlnKkUhUfI7LWD1gB5lQRn4yFse3md05jneldMaRqxNbYq1/VC2o/dAJQy7QzHRA6s9zTz5XOeXf0a+k2a78uevF8+V9shy0d4CHgIeAl4CmgKaAtoC2gLMAGgLMADAEwAMATAEwBMATAFoF0r4eECQsB6QHpAkVwM39RkwKzhCtaaXZtb8WTD5zPKertdJl3ao09zSr2R1/UzGeuwFL55lV9W35kJX6CaTw4PVYdm3KNjpLCC+iylvZursqbudSv1kssMrhlMp7PmbEUmt2rb2q2et/zISp8wZjfL6+ZTKSz3TNXtKHB4qrEjM+qbNlHFkIKuP0k+UmXist+r5uu4fX/I7lpG7bqXEYdgysodWG9XQ7xNplZ4fJ7Nfrccp6oOj9NJYdhvu7OGTHosfwn6TbHLl5ctdjaSzNiBAxejA29MlPL3T/ABCeWptqKHJgQf8AfCElWVhlKsAyncQRmCO0SOEy2XmeTFs93s8JlljI2wztvqF5RqQ8BDwEtAU0BTQFtAW0BZgA0BZgAYAmABgCYAmAJgYgA0C6VcID0gPSBISBIrgHcOj3QI2csho9ZK/ZfvQ/uPrM83T+H5ecf5q1a0o6si8eibS2bX4Mn2di+vtDdFx8sl8ZbC+zm/E9XHbsnv6OjmXcpw70saGOHx5uUfd4seszHAWjdYPnub5mZ5T1fQ/Dd3fq7b5n9lJlXQq0aqa62YJDRYvr8McyEzyeonjsE7sieo+UtMng6rosd17p6ZftWs1s1pF4ZMOj1q/ttYRtleS7J3S1y5eHHovl5c53k/VP0jX4TKrE7WJw43DM54iobstliekOxvGXx2WeWHUdFhs9cfS/s67obTVGMr9bhrFsXdtAbnrPJ14qe+bzKXw5GzVlrvGUbCSzBbUrjJgCO36QNFp2laSorJzcbRU79gcBv7ZXlpZOOUTCJ0do8T+wmedba8eJyy5lGhDwEvAS8BTQFNAW0BbQFmAswAMADAEwAMATAEwBMAYAvAuVZ3CBIQwHI0CQjQHo0CQN4y57oEE8uUshD0tTt0sBxA2l713/ALZyuU5j0dLs7NsqkWtMX0UgNWtM/Y9I14gnJA2xbyNTjZbPu3N/bEvFOo0/N03D39v1fQwOYzG8HeO0TZ8sr2vGr4x+DakZC1PvaGPVYo3AnkRmD3yLOXp6TqLp2TL28X9Hz5bWVYqwKspKsrbirA5EH5zJ9RLLOYAyEI2KrzGcmPPux5jXmWeKrHqCXXGesrZk9WjFipy2s9wDDrG88eUtj5eXq+Pl8V2XRenw+S3ZI3xD2G7+U3xz+ri5auPDdFgBtE9EDMnsmnsyjm+tetK12MRk9p9lM+jWvVtnq7pjlnMXS6Xoc997r6Y/X6/on6sXl8FU7HNmDMx7S7EzOL9TjMdtxniJztJYEuYCHMBTGApjAUxgLYwFsYCyYAEwAJgATAAmAJMASYAkwAMDBgA0C3VtugPR4DleA9HgPR4EhLICcRxz5yQvOShRNNUequZOrPaX8p3j6+ExynFfS9LsmzXMvdXMT7R/31Sj2zw7b6LdYPtWCFLnO7C5VNnxavL7tvDd/bNcbzHzvxHR8vb3Txf8q4tLPA5v6StSTeTjcIudwH39S8bgPfX8QHV15c5TKOr0HWdn8PPx7X6ORSjthcQpZy1tyZGWeHZjxXQNUdFGijacZWW5OwPFVy6K/X5y8cjqNnflxPEWJK5LzqxrXrPiKLGwtNhWpqkDrkCVJJOaE71OWUi52Pd03S688ZnlPXlTFfrO8neSd5J5zN1sbx6Oq6rNlgae1M/EkzSeHD6u/wAbL9Wwd5Lzku0BLNAUzQFM0BbNAWzQFs0BZaADNAAtAEtAAtAEtAEtAEtAEtAEtAEmBaUs3QGrZ2wHLb2wHJb2wHJaOcB6XdsA2cEcREC85ZDQ624TaqFw41bm7UP8GUznu6fw3d253C+/91DxHtTF342eqmnGwGLTELmV9i5P+5USNod4yBHaJMvDHqdE3a7jfPt+r6EwmKS6tbamD12Krow4MpGYmz5bLG45XG+YJoVU/WjUTD41jaM6LzxtrAIc83TgT27jK3GV7en67Zq9L6z7qRb6LMSGyW7DsvxEOp/Tkf3leyvd/wC01/Sp2G9HiYYettf19q71yXYqQ8wM82PafCWmPDxdR1t2+mM4h61yzwp2CUZ5GByPWDEi7FW2rvVnIX8i9FfIZ/OZ139Ovs14z7IEhrI6vocbGFpTrWqoHv2RnNI+f3Zd2zK/c97e2SzKaztgJawc4C2sgKayAtrICy8AC8AGeABeABeAJeABaAJaAJaAJaAJaBgtAHagWBYDlgMWA1YDVgOUwGqYD1aTEMOoYFTvBBBHMHjJTLZeY5rprAmi41ngN6H4kPAzz5Tivq+m3Tdrmc/yoEhuvPo41y+yP9lxDf4aw5o5/wCnsPP8B6+R385fCub1/R/MnzMPzT2+v/bsROYzG8HeCN4Imj58poCXgRsQm0pECqYzDbLmBotbNJ/ZsK2ycrbc66x1jP2m+Qz+eUi16el1fM2eviermScMpm70vI6adp1T4mVfEgfWFcvw42/SOlFwBkOrITV83bzSjZCAFoAtAW0BbQFtABoAGABgCYAGAJgCYAmAJgCYGIGDAwIFnWA1YDFgNWAxYDVgNWA1TALOWQ02s2i/tFWaj72vMpzYda/x2ymWPMe/oeq+Tnxfy3z9vuoEyfSMGRBd9SdfmwgGHxW1ZhhuRx0rcOOX4k7OI6uUvjk5nWdBNl7sPTL9q6zhcZXfWLaXS2tuDowZe7sPZNHCzwywvGU4rzwqS8DQazYmvD1G65gqjh8Tn4VHWZHK+vXlsy7cY4pp7Sz4u42t0VHRrTqrTl3niZS13NOmaseIgrIbxs9CJncrfB0/n1ef7ScZ6vN1ufbpv39FoF+c0cIatAYDAIwFsICyIAGADQAIgARAEiABEASIAkQBIgCRAxlAEiBgiBgCBaFEBiiAxRAYsBqwGLAYsBqwMmTKMZyUKfrXofZJxFQ6J32qPdPx9x65lnj7u58O6vunys/Pt/wrJmbrsSUVL0Zpa7Cvt4a16ieOyei35lO5vmI5ZbdWGycZTlbML6UcSoytqot/ENqo+WYlu+ufl8M13xbAYz0n4hhlXTRUfiJa0j5HISe5GPwzXL621T9J6StxL+sxFjWt1FjuUclXgo7pW+r24a8Nc4xnEQiIW4YyhDc6Ir2V2utv26pfGOJ1+3u2ds9m2raWeFIrMB6CAYEAWEBZEACIAEQAIgCRAAiAJEASIAEQBIgYygCRAEiBgiB4CBZlEBqiAaiAxYDVgMWAxYBiAYgA4ykwLbeMjvB3EHrEk549Yo2smiRQ4ZD93YTkvWh6wOyY5Y8Poug6u7sbjl5nv9f+2mMq9wTCKGEMGFaGFaEwGUJtMB490mTlh1O35Wu5RuqTNXzl881OpXOBPpqgSAkDxEAGEACICyIAkQAIgAYAkQAIgCRAEiAJEASIGCIAkQMEQMAQP//Z"/>
          <p:cNvSpPr>
            <a:spLocks noChangeAspect="1" noChangeArrowheads="1"/>
          </p:cNvSpPr>
          <p:nvPr/>
        </p:nvSpPr>
        <p:spPr bwMode="auto">
          <a:xfrm>
            <a:off x="155155" y="-143992"/>
            <a:ext cx="304725" cy="304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lstStyle/>
          <a:p>
            <a:pPr fontAlgn="base" latinLnBrk="0">
              <a:spcBef>
                <a:spcPct val="0"/>
              </a:spcBef>
              <a:spcAft>
                <a:spcPct val="0"/>
              </a:spcAft>
            </a:pPr>
            <a:endParaRPr lang="ru-RU" smtClean="0">
              <a:solidFill>
                <a:srgbClr val="000000"/>
              </a:solidFill>
              <a:latin typeface="Arial" charset="0"/>
              <a:cs typeface="Arial" charset="0"/>
            </a:endParaRPr>
          </a:p>
        </p:txBody>
      </p:sp>
      <p:grpSp>
        <p:nvGrpSpPr>
          <p:cNvPr id="4103" name="Группа 60"/>
          <p:cNvGrpSpPr>
            <a:grpSpLocks/>
          </p:cNvGrpSpPr>
          <p:nvPr/>
        </p:nvGrpSpPr>
        <p:grpSpPr bwMode="auto">
          <a:xfrm>
            <a:off x="150585" y="764704"/>
            <a:ext cx="8877329" cy="5904657"/>
            <a:chOff x="142143" y="1224716"/>
            <a:chExt cx="8876347" cy="5437419"/>
          </a:xfrm>
        </p:grpSpPr>
        <p:pic>
          <p:nvPicPr>
            <p:cNvPr id="4104" name="Picture 28" descr="https://encrypted-tbn0.gstatic.com/images?q=tbn:ANd9GcT7IH1mJOLHNeVS54Ga2eugVpOhSr2ry4ZMJWhUZ1NzSyYCNOP3a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8127" y="3768883"/>
              <a:ext cx="1269808" cy="952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05" name="Группа 35"/>
            <p:cNvGrpSpPr>
              <a:grpSpLocks/>
            </p:cNvGrpSpPr>
            <p:nvPr/>
          </p:nvGrpSpPr>
          <p:grpSpPr bwMode="auto">
            <a:xfrm>
              <a:off x="2707341" y="2521183"/>
              <a:ext cx="3703014" cy="4140952"/>
              <a:chOff x="2307103" y="2709442"/>
              <a:chExt cx="4075515" cy="4140952"/>
            </a:xfrm>
          </p:grpSpPr>
          <p:sp>
            <p:nvSpPr>
              <p:cNvPr id="4124" name="Прямоугольник 23"/>
              <p:cNvSpPr>
                <a:spLocks noChangeArrowheads="1"/>
              </p:cNvSpPr>
              <p:nvPr/>
            </p:nvSpPr>
            <p:spPr bwMode="auto">
              <a:xfrm>
                <a:off x="3582049" y="3772917"/>
                <a:ext cx="2800569" cy="368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8578" indent="-178578" fontAlgn="base" latinLnBrk="0">
                  <a:spcBef>
                    <a:spcPct val="0"/>
                  </a:spcBef>
                  <a:spcAft>
                    <a:spcPct val="0"/>
                  </a:spcAft>
                  <a:buFont typeface="Wingdings" pitchFamily="2" charset="2"/>
                  <a:buChar char="Ø"/>
                </a:pPr>
                <a:r>
                  <a:rPr lang="ru-RU" sz="1000" dirty="0" smtClean="0">
                    <a:solidFill>
                      <a:srgbClr val="4F6228"/>
                    </a:solidFill>
                    <a:latin typeface="Times New Roman" pitchFamily="18" charset="0"/>
                    <a:cs typeface="Times New Roman" pitchFamily="18" charset="0"/>
                  </a:rPr>
                  <a:t>доходы от продажи материальных и нематериальных активов</a:t>
                </a:r>
                <a:endParaRPr lang="ru-RU" sz="1000" dirty="0">
                  <a:solidFill>
                    <a:srgbClr val="4F6228"/>
                  </a:solidFill>
                  <a:latin typeface="Arial" charset="0"/>
                  <a:cs typeface="Arial" charset="0"/>
                </a:endParaRPr>
              </a:p>
            </p:txBody>
          </p:sp>
          <p:sp>
            <p:nvSpPr>
              <p:cNvPr id="4125" name="Прямоугольник 26"/>
              <p:cNvSpPr>
                <a:spLocks noChangeArrowheads="1"/>
              </p:cNvSpPr>
              <p:nvPr/>
            </p:nvSpPr>
            <p:spPr bwMode="auto">
              <a:xfrm>
                <a:off x="3633692" y="5481973"/>
                <a:ext cx="2748924" cy="22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8578" indent="-178578" fontAlgn="base" latinLnBrk="0">
                  <a:spcBef>
                    <a:spcPct val="0"/>
                  </a:spcBef>
                  <a:spcAft>
                    <a:spcPct val="0"/>
                  </a:spcAft>
                  <a:buFont typeface="Wingdings" pitchFamily="2" charset="2"/>
                  <a:buChar char="Ø"/>
                </a:pPr>
                <a:r>
                  <a:rPr lang="ru-RU" sz="1000" dirty="0" smtClean="0">
                    <a:solidFill>
                      <a:srgbClr val="4F6228"/>
                    </a:solidFill>
                    <a:latin typeface="Times New Roman" pitchFamily="18" charset="0"/>
                    <a:ea typeface="Calibri" pitchFamily="34" charset="0"/>
                    <a:cs typeface="Times New Roman" pitchFamily="18" charset="0"/>
                  </a:rPr>
                  <a:t>Доходы от оказания платных услуг</a:t>
                </a:r>
                <a:endParaRPr lang="ru-RU" sz="1100" dirty="0">
                  <a:solidFill>
                    <a:srgbClr val="4F6228"/>
                  </a:solidFill>
                  <a:latin typeface="Times New Roman" pitchFamily="18" charset="0"/>
                  <a:ea typeface="Calibri" pitchFamily="34" charset="0"/>
                  <a:cs typeface="Times New Roman" pitchFamily="18" charset="0"/>
                </a:endParaRPr>
              </a:p>
            </p:txBody>
          </p:sp>
          <p:grpSp>
            <p:nvGrpSpPr>
              <p:cNvPr id="4126" name="Группа 34"/>
              <p:cNvGrpSpPr>
                <a:grpSpLocks/>
              </p:cNvGrpSpPr>
              <p:nvPr/>
            </p:nvGrpSpPr>
            <p:grpSpPr bwMode="auto">
              <a:xfrm>
                <a:off x="2307103" y="2709442"/>
                <a:ext cx="4075514" cy="4140952"/>
                <a:chOff x="2307104" y="2346164"/>
                <a:chExt cx="4066782" cy="4516551"/>
              </a:xfrm>
            </p:grpSpPr>
            <p:grpSp>
              <p:nvGrpSpPr>
                <p:cNvPr id="4127" name="Группа 19"/>
                <p:cNvGrpSpPr>
                  <a:grpSpLocks/>
                </p:cNvGrpSpPr>
                <p:nvPr/>
              </p:nvGrpSpPr>
              <p:grpSpPr bwMode="auto">
                <a:xfrm>
                  <a:off x="2518803" y="2346164"/>
                  <a:ext cx="1004327" cy="980448"/>
                  <a:chOff x="3693179" y="1110200"/>
                  <a:chExt cx="1111904" cy="1185892"/>
                </a:xfrm>
              </p:grpSpPr>
              <p:pic>
                <p:nvPicPr>
                  <p:cNvPr id="4133" name="Рисунок 18" descr="images (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93179" y="1110200"/>
                    <a:ext cx="1111904" cy="1056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4" name="Рисунок 17" descr="images (1).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19945" y="1625304"/>
                    <a:ext cx="858370" cy="67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28" name="Picture 2" descr="https://encrypted-tbn0.gstatic.com/images?q=tbn:ANd9GcRwjirUzMrBcLHoTXvK5z7nnvJWHlQ87lKQ_hxipBi04x3GA786qQ"/>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84990" y="3326613"/>
                  <a:ext cx="938120" cy="760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9" name="Прямоугольник 25"/>
                <p:cNvSpPr>
                  <a:spLocks noChangeArrowheads="1"/>
                </p:cNvSpPr>
                <p:nvPr/>
              </p:nvSpPr>
              <p:spPr bwMode="auto">
                <a:xfrm>
                  <a:off x="3523110" y="2594537"/>
                  <a:ext cx="2850776" cy="60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78578" indent="-178578" fontAlgn="base" latinLnBrk="0">
                    <a:spcBef>
                      <a:spcPct val="0"/>
                    </a:spcBef>
                    <a:spcAft>
                      <a:spcPct val="0"/>
                    </a:spcAft>
                    <a:buFont typeface="Wingdings" pitchFamily="2" charset="2"/>
                    <a:buChar char="Ø"/>
                  </a:pPr>
                  <a:r>
                    <a:rPr lang="ru-RU" sz="1000" dirty="0">
                      <a:solidFill>
                        <a:srgbClr val="4F6228"/>
                      </a:solidFill>
                      <a:latin typeface="Times New Roman" pitchFamily="18" charset="0"/>
                      <a:ea typeface="Calibri" pitchFamily="34" charset="0"/>
                      <a:cs typeface="Times New Roman" pitchFamily="18" charset="0"/>
                    </a:rPr>
                    <a:t>налоги от использования имущества, находящегося в государственной или муниципальной собственности</a:t>
                  </a:r>
                  <a:endParaRPr lang="ru-RU" sz="1000" dirty="0">
                    <a:solidFill>
                      <a:srgbClr val="4F6228"/>
                    </a:solidFill>
                    <a:latin typeface="Arial" charset="0"/>
                    <a:ea typeface="Calibri" pitchFamily="34" charset="0"/>
                    <a:cs typeface="Arial" charset="0"/>
                  </a:endParaRPr>
                </a:p>
              </p:txBody>
            </p:sp>
            <p:pic>
              <p:nvPicPr>
                <p:cNvPr id="4130" name="Picture 4" descr="http://www.admoblkaluga.ru/upload/minfin/finances/open_budget/cash.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07104" y="5994821"/>
                  <a:ext cx="1524000" cy="867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31" name="Прямоугольник 28"/>
                <p:cNvSpPr>
                  <a:spLocks noChangeArrowheads="1"/>
                </p:cNvSpPr>
                <p:nvPr/>
              </p:nvSpPr>
              <p:spPr bwMode="auto">
                <a:xfrm>
                  <a:off x="3630850" y="6272068"/>
                  <a:ext cx="2387398" cy="401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178578" fontAlgn="base" latinLnBrk="0">
                    <a:spcBef>
                      <a:spcPct val="0"/>
                    </a:spcBef>
                    <a:spcAft>
                      <a:spcPct val="0"/>
                    </a:spcAft>
                    <a:buFont typeface="Wingdings" pitchFamily="2" charset="2"/>
                    <a:buChar char="Ø"/>
                  </a:pPr>
                  <a:r>
                    <a:rPr lang="ru-RU" sz="1000" dirty="0">
                      <a:solidFill>
                        <a:srgbClr val="4F6228"/>
                      </a:solidFill>
                      <a:latin typeface="Times New Roman" pitchFamily="18" charset="0"/>
                      <a:cs typeface="Times New Roman" pitchFamily="18" charset="0"/>
                    </a:rPr>
                    <a:t>ш</a:t>
                  </a:r>
                  <a:r>
                    <a:rPr lang="ru-RU" sz="1000" dirty="0" smtClean="0">
                      <a:solidFill>
                        <a:srgbClr val="4F6228"/>
                      </a:solidFill>
                      <a:latin typeface="Times New Roman" pitchFamily="18" charset="0"/>
                      <a:cs typeface="Times New Roman" pitchFamily="18" charset="0"/>
                    </a:rPr>
                    <a:t>трафы, конфискации, </a:t>
                  </a:r>
                </a:p>
                <a:p>
                  <a:pPr fontAlgn="base" latinLnBrk="0">
                    <a:spcBef>
                      <a:spcPct val="0"/>
                    </a:spcBef>
                    <a:spcAft>
                      <a:spcPct val="0"/>
                    </a:spcAft>
                  </a:pPr>
                  <a:r>
                    <a:rPr lang="ru-RU" sz="1000" dirty="0">
                      <a:solidFill>
                        <a:srgbClr val="4F6228"/>
                      </a:solidFill>
                      <a:latin typeface="Times New Roman" pitchFamily="18" charset="0"/>
                      <a:cs typeface="Times New Roman" pitchFamily="18" charset="0"/>
                    </a:rPr>
                    <a:t> </a:t>
                  </a:r>
                  <a:r>
                    <a:rPr lang="ru-RU" sz="1000" dirty="0" smtClean="0">
                      <a:solidFill>
                        <a:srgbClr val="4F6228"/>
                      </a:solidFill>
                      <a:latin typeface="Times New Roman" pitchFamily="18" charset="0"/>
                      <a:cs typeface="Times New Roman" pitchFamily="18" charset="0"/>
                    </a:rPr>
                    <a:t>     компенсации</a:t>
                  </a:r>
                  <a:endParaRPr lang="ru-RU" sz="1100" dirty="0">
                    <a:solidFill>
                      <a:srgbClr val="4F6228"/>
                    </a:solidFill>
                    <a:latin typeface="Times New Roman" pitchFamily="18" charset="0"/>
                    <a:cs typeface="Times New Roman" pitchFamily="18" charset="0"/>
                  </a:endParaRPr>
                </a:p>
              </p:txBody>
            </p:sp>
          </p:grpSp>
        </p:grpSp>
        <p:sp>
          <p:nvSpPr>
            <p:cNvPr id="32" name="Прямоугольник с одним вырезанным скругленным углом 31"/>
            <p:cNvSpPr/>
            <p:nvPr/>
          </p:nvSpPr>
          <p:spPr>
            <a:xfrm>
              <a:off x="142143" y="1224716"/>
              <a:ext cx="2662984" cy="457573"/>
            </a:xfrm>
            <a:prstGeom prst="snipRoundRect">
              <a:avLst/>
            </a:prstGeom>
            <a:solidFill>
              <a:schemeClr val="accent2">
                <a:lumMod val="60000"/>
                <a:lumOff val="40000"/>
              </a:schemeClr>
            </a:solidFill>
            <a:ln>
              <a:solidFill>
                <a:schemeClr val="accent2">
                  <a:lumMod val="60000"/>
                  <a:lumOff val="4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latinLnBrk="0">
                <a:spcBef>
                  <a:spcPct val="0"/>
                </a:spcBef>
                <a:spcAft>
                  <a:spcPct val="0"/>
                </a:spcAft>
                <a:defRPr/>
              </a:pPr>
              <a:r>
                <a:rPr lang="ru-RU" dirty="0">
                  <a:solidFill>
                    <a:prstClr val="white"/>
                  </a:solidFill>
                </a:rPr>
                <a:t>НАЛОГОВЫЕ</a:t>
              </a:r>
            </a:p>
            <a:p>
              <a:pPr algn="ctr" fontAlgn="base" latinLnBrk="0">
                <a:spcBef>
                  <a:spcPct val="0"/>
                </a:spcBef>
                <a:spcAft>
                  <a:spcPct val="0"/>
                </a:spcAft>
                <a:defRPr/>
              </a:pPr>
              <a:r>
                <a:rPr lang="ru-RU" sz="1200" dirty="0">
                  <a:solidFill>
                    <a:prstClr val="white"/>
                  </a:solidFill>
                </a:rPr>
                <a:t>ДОХОДЫ</a:t>
              </a:r>
            </a:p>
          </p:txBody>
        </p:sp>
        <p:sp>
          <p:nvSpPr>
            <p:cNvPr id="33" name="Прямоугольник с одним вырезанным скругленным углом 32"/>
            <p:cNvSpPr/>
            <p:nvPr/>
          </p:nvSpPr>
          <p:spPr>
            <a:xfrm>
              <a:off x="2850990" y="1224716"/>
              <a:ext cx="3235538" cy="475429"/>
            </a:xfrm>
            <a:prstGeom prst="snipRoundRect">
              <a:avLst/>
            </a:prstGeom>
            <a:solidFill>
              <a:schemeClr val="accent3"/>
            </a:solidFill>
            <a:ln>
              <a:solidFill>
                <a:schemeClr val="accent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latinLnBrk="0">
                <a:spcBef>
                  <a:spcPct val="0"/>
                </a:spcBef>
                <a:spcAft>
                  <a:spcPct val="0"/>
                </a:spcAft>
                <a:defRPr/>
              </a:pPr>
              <a:r>
                <a:rPr lang="ru-RU" dirty="0">
                  <a:solidFill>
                    <a:prstClr val="white"/>
                  </a:solidFill>
                </a:rPr>
                <a:t>НЕНАЛОГОВЫЕ </a:t>
              </a:r>
            </a:p>
            <a:p>
              <a:pPr algn="ctr" fontAlgn="base" latinLnBrk="0">
                <a:spcBef>
                  <a:spcPct val="0"/>
                </a:spcBef>
                <a:spcAft>
                  <a:spcPct val="0"/>
                </a:spcAft>
                <a:defRPr/>
              </a:pPr>
              <a:r>
                <a:rPr lang="ru-RU" sz="1200" dirty="0">
                  <a:solidFill>
                    <a:prstClr val="white"/>
                  </a:solidFill>
                </a:rPr>
                <a:t>ДОХОДЫ</a:t>
              </a:r>
              <a:endParaRPr lang="ru-RU" dirty="0">
                <a:solidFill>
                  <a:prstClr val="white"/>
                </a:solidFill>
              </a:endParaRPr>
            </a:p>
          </p:txBody>
        </p:sp>
        <p:sp>
          <p:nvSpPr>
            <p:cNvPr id="34" name="Прямоугольник с одним вырезанным скругленным углом 33"/>
            <p:cNvSpPr/>
            <p:nvPr/>
          </p:nvSpPr>
          <p:spPr>
            <a:xfrm>
              <a:off x="6141217" y="1224716"/>
              <a:ext cx="2877273" cy="475429"/>
            </a:xfrm>
            <a:prstGeom prst="snipRoundRect">
              <a:avLst/>
            </a:prstGeom>
            <a:solidFill>
              <a:schemeClr val="accent1">
                <a:lumMod val="60000"/>
                <a:lumOff val="40000"/>
              </a:schemeClr>
            </a:solidFill>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latinLnBrk="0">
                <a:spcBef>
                  <a:spcPct val="0"/>
                </a:spcBef>
                <a:spcAft>
                  <a:spcPct val="0"/>
                </a:spcAft>
                <a:defRPr/>
              </a:pPr>
              <a:r>
                <a:rPr lang="ru-RU" dirty="0">
                  <a:solidFill>
                    <a:prstClr val="white"/>
                  </a:solidFill>
                </a:rPr>
                <a:t>БЕЗВОЗМЕЗДНЫЕ </a:t>
              </a:r>
              <a:r>
                <a:rPr lang="ru-RU" sz="1200" dirty="0" smtClean="0">
                  <a:solidFill>
                    <a:prstClr val="white"/>
                  </a:solidFill>
                </a:rPr>
                <a:t>ПОСТУПЛЕНИЯ</a:t>
              </a:r>
              <a:endParaRPr lang="ru-RU" dirty="0">
                <a:solidFill>
                  <a:prstClr val="white"/>
                </a:solidFill>
              </a:endParaRPr>
            </a:p>
          </p:txBody>
        </p:sp>
        <p:pic>
          <p:nvPicPr>
            <p:cNvPr id="4109" name="Рисунок 36" descr="загруженное (4).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46713" y="5004862"/>
              <a:ext cx="1147373" cy="811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Picture 10" descr="https://encrypted-tbn2.gstatic.com/images?q=tbn:ANd9GcTfO-7-DwY4kk8ctjFDWeM7KGnQAxUEukcvWPnDiuwwQfWfPIV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7098" y="4117669"/>
              <a:ext cx="1170711" cy="768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Picture 14" descr="https://encrypted-tbn0.gstatic.com/images?q=tbn:ANd9GcTBMLN2WF_mHUB08AsPbph_wf-SRZ5Wmd7rt2xis0w6_WDrSqp8gQ"/>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4538" y="3322249"/>
              <a:ext cx="1162237" cy="756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4" name="Прямоугольник 45"/>
            <p:cNvSpPr>
              <a:spLocks noChangeArrowheads="1"/>
            </p:cNvSpPr>
            <p:nvPr/>
          </p:nvSpPr>
          <p:spPr bwMode="auto">
            <a:xfrm>
              <a:off x="1370143" y="5289598"/>
              <a:ext cx="1557965" cy="246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78578" indent="-178578" fontAlgn="base" latinLnBrk="0">
                <a:spcBef>
                  <a:spcPct val="0"/>
                </a:spcBef>
                <a:spcAft>
                  <a:spcPct val="0"/>
                </a:spcAft>
                <a:buFont typeface="Wingdings" pitchFamily="2" charset="2"/>
                <a:buChar char="Ø"/>
              </a:pPr>
              <a:r>
                <a:rPr lang="ru-RU" sz="1000" dirty="0">
                  <a:solidFill>
                    <a:srgbClr val="984807"/>
                  </a:solidFill>
                  <a:latin typeface="Times New Roman" pitchFamily="18" charset="0"/>
                  <a:cs typeface="Times New Roman" pitchFamily="18" charset="0"/>
                </a:rPr>
                <a:t>налоги на имущество</a:t>
              </a:r>
              <a:endParaRPr lang="ru-RU" sz="1100" dirty="0">
                <a:solidFill>
                  <a:srgbClr val="984807"/>
                </a:solidFill>
                <a:latin typeface="Times New Roman" pitchFamily="18" charset="0"/>
                <a:cs typeface="Times New Roman" pitchFamily="18" charset="0"/>
              </a:endParaRPr>
            </a:p>
          </p:txBody>
        </p:sp>
        <p:sp>
          <p:nvSpPr>
            <p:cNvPr id="4115" name="Прямоугольник 51"/>
            <p:cNvSpPr>
              <a:spLocks noChangeArrowheads="1"/>
            </p:cNvSpPr>
            <p:nvPr/>
          </p:nvSpPr>
          <p:spPr bwMode="auto">
            <a:xfrm>
              <a:off x="1355565" y="2802447"/>
              <a:ext cx="1522106" cy="246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78578" indent="-178578" fontAlgn="base" latinLnBrk="0">
                <a:spcBef>
                  <a:spcPct val="0"/>
                </a:spcBef>
                <a:spcAft>
                  <a:spcPct val="0"/>
                </a:spcAft>
                <a:buFont typeface="Wingdings" pitchFamily="2" charset="2"/>
                <a:buChar char="Ø"/>
              </a:pPr>
              <a:r>
                <a:rPr lang="ru-RU" sz="1000" dirty="0">
                  <a:solidFill>
                    <a:srgbClr val="984807"/>
                  </a:solidFill>
                  <a:latin typeface="Times New Roman" pitchFamily="18" charset="0"/>
                  <a:cs typeface="Times New Roman" pitchFamily="18" charset="0"/>
                </a:rPr>
                <a:t>налоги на </a:t>
              </a:r>
              <a:r>
                <a:rPr lang="ru-RU" sz="1000" dirty="0" smtClean="0">
                  <a:solidFill>
                    <a:srgbClr val="984807"/>
                  </a:solidFill>
                  <a:latin typeface="Times New Roman" pitchFamily="18" charset="0"/>
                  <a:cs typeface="Times New Roman" pitchFamily="18" charset="0"/>
                </a:rPr>
                <a:t>прибыль</a:t>
              </a:r>
              <a:endParaRPr lang="ru-RU" sz="1100" dirty="0">
                <a:solidFill>
                  <a:srgbClr val="984807"/>
                </a:solidFill>
                <a:latin typeface="Times New Roman" pitchFamily="18" charset="0"/>
                <a:cs typeface="Times New Roman" pitchFamily="18" charset="0"/>
              </a:endParaRPr>
            </a:p>
          </p:txBody>
        </p:sp>
        <p:sp>
          <p:nvSpPr>
            <p:cNvPr id="4116" name="Прямоугольник 52"/>
            <p:cNvSpPr>
              <a:spLocks noChangeArrowheads="1"/>
            </p:cNvSpPr>
            <p:nvPr/>
          </p:nvSpPr>
          <p:spPr bwMode="auto">
            <a:xfrm>
              <a:off x="1370143" y="3420097"/>
              <a:ext cx="1434984" cy="400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78578" indent="-178578" fontAlgn="base" latinLnBrk="0">
                <a:spcBef>
                  <a:spcPct val="0"/>
                </a:spcBef>
                <a:spcAft>
                  <a:spcPct val="0"/>
                </a:spcAft>
                <a:buFont typeface="Wingdings" pitchFamily="2" charset="2"/>
                <a:buChar char="Ø"/>
              </a:pPr>
              <a:r>
                <a:rPr lang="ru-RU" sz="1000" dirty="0">
                  <a:solidFill>
                    <a:srgbClr val="984807"/>
                  </a:solidFill>
                  <a:latin typeface="Times New Roman" pitchFamily="18" charset="0"/>
                  <a:cs typeface="Times New Roman" pitchFamily="18" charset="0"/>
                </a:rPr>
                <a:t>налоги на товары, работы, услуги</a:t>
              </a:r>
              <a:endParaRPr lang="ru-RU" sz="1000" dirty="0">
                <a:solidFill>
                  <a:srgbClr val="000000"/>
                </a:solidFill>
                <a:latin typeface="Arial" charset="0"/>
                <a:cs typeface="Arial" charset="0"/>
              </a:endParaRPr>
            </a:p>
          </p:txBody>
        </p:sp>
        <p:sp>
          <p:nvSpPr>
            <p:cNvPr id="4117" name="Прямоугольник 53"/>
            <p:cNvSpPr>
              <a:spLocks noChangeArrowheads="1"/>
            </p:cNvSpPr>
            <p:nvPr/>
          </p:nvSpPr>
          <p:spPr bwMode="auto">
            <a:xfrm>
              <a:off x="1380564" y="6145710"/>
              <a:ext cx="1497106" cy="368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78578" indent="-178578" fontAlgn="base" latinLnBrk="0">
                <a:spcBef>
                  <a:spcPct val="0"/>
                </a:spcBef>
                <a:spcAft>
                  <a:spcPct val="0"/>
                </a:spcAft>
                <a:buFont typeface="Wingdings" pitchFamily="2" charset="2"/>
                <a:buChar char="Ø"/>
              </a:pPr>
              <a:r>
                <a:rPr lang="ru-RU" sz="1000" dirty="0" smtClean="0">
                  <a:solidFill>
                    <a:srgbClr val="984807"/>
                  </a:solidFill>
                  <a:latin typeface="Times New Roman" pitchFamily="18" charset="0"/>
                  <a:cs typeface="Times New Roman" pitchFamily="18" charset="0"/>
                </a:rPr>
                <a:t>Государственная пошлина</a:t>
              </a:r>
              <a:endParaRPr lang="ru-RU" sz="1100" dirty="0">
                <a:solidFill>
                  <a:srgbClr val="984807"/>
                </a:solidFill>
                <a:latin typeface="Times New Roman" pitchFamily="18" charset="0"/>
                <a:cs typeface="Times New Roman" pitchFamily="18" charset="0"/>
              </a:endParaRPr>
            </a:p>
          </p:txBody>
        </p:sp>
        <p:sp>
          <p:nvSpPr>
            <p:cNvPr id="4118" name="Прямоугольник 54"/>
            <p:cNvSpPr>
              <a:spLocks noChangeArrowheads="1"/>
            </p:cNvSpPr>
            <p:nvPr/>
          </p:nvSpPr>
          <p:spPr bwMode="auto">
            <a:xfrm>
              <a:off x="1456998" y="4282464"/>
              <a:ext cx="1561753" cy="400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p>
              <a:pPr marL="178578" indent="-178578" fontAlgn="base" latinLnBrk="0">
                <a:spcBef>
                  <a:spcPct val="0"/>
                </a:spcBef>
                <a:spcAft>
                  <a:spcPct val="0"/>
                </a:spcAft>
                <a:buFont typeface="Wingdings" pitchFamily="2" charset="2"/>
                <a:buChar char="Ø"/>
              </a:pPr>
              <a:r>
                <a:rPr lang="ru-RU" sz="1000" dirty="0" smtClean="0">
                  <a:solidFill>
                    <a:srgbClr val="984807"/>
                  </a:solidFill>
                  <a:latin typeface="Times New Roman" pitchFamily="18" charset="0"/>
                  <a:cs typeface="Times New Roman" pitchFamily="18" charset="0"/>
                </a:rPr>
                <a:t>Налог на </a:t>
              </a:r>
            </a:p>
            <a:p>
              <a:pPr fontAlgn="base" latinLnBrk="0">
                <a:spcBef>
                  <a:spcPct val="0"/>
                </a:spcBef>
                <a:spcAft>
                  <a:spcPct val="0"/>
                </a:spcAft>
              </a:pPr>
              <a:r>
                <a:rPr lang="ru-RU" sz="1000" dirty="0">
                  <a:solidFill>
                    <a:srgbClr val="984807"/>
                  </a:solidFill>
                  <a:latin typeface="Times New Roman" pitchFamily="18" charset="0"/>
                  <a:cs typeface="Times New Roman" pitchFamily="18" charset="0"/>
                </a:rPr>
                <a:t> </a:t>
              </a:r>
              <a:r>
                <a:rPr lang="ru-RU" sz="1000" dirty="0" smtClean="0">
                  <a:solidFill>
                    <a:srgbClr val="984807"/>
                  </a:solidFill>
                  <a:latin typeface="Times New Roman" pitchFamily="18" charset="0"/>
                  <a:cs typeface="Times New Roman" pitchFamily="18" charset="0"/>
                </a:rPr>
                <a:t>     совокупный доход</a:t>
              </a:r>
              <a:endParaRPr lang="ru-RU" sz="1100" dirty="0">
                <a:solidFill>
                  <a:srgbClr val="984807"/>
                </a:solidFill>
                <a:latin typeface="Times New Roman" pitchFamily="18" charset="0"/>
                <a:cs typeface="Times New Roman" pitchFamily="18" charset="0"/>
              </a:endParaRPr>
            </a:p>
          </p:txBody>
        </p:sp>
        <p:pic>
          <p:nvPicPr>
            <p:cNvPr id="4119" name="Picture 24" descr="https://encrypted-tbn1.gstatic.com/images?q=tbn:ANd9GcR5MW6ttNkS1sq78PSlUQDPVKyXu6tVHUK_cm72H2D66dK4q_Px"/>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76498" y="2683535"/>
              <a:ext cx="1323599" cy="736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0" name="Рисунок 55" descr="загруженное (6).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876126" y="5450210"/>
              <a:ext cx="1407454" cy="699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1" name="Прямоугольник 56"/>
            <p:cNvSpPr>
              <a:spLocks noChangeArrowheads="1"/>
            </p:cNvSpPr>
            <p:nvPr/>
          </p:nvSpPr>
          <p:spPr bwMode="auto">
            <a:xfrm>
              <a:off x="6994366" y="3515815"/>
              <a:ext cx="957331" cy="22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78578" indent="-178578" fontAlgn="base" latinLnBrk="0">
                <a:spcBef>
                  <a:spcPct val="0"/>
                </a:spcBef>
                <a:spcAft>
                  <a:spcPct val="0"/>
                </a:spcAft>
                <a:buFont typeface="Wingdings" pitchFamily="2" charset="2"/>
                <a:buChar char="Ø"/>
              </a:pPr>
              <a:r>
                <a:rPr lang="ru-RU" sz="1000" dirty="0" smtClean="0">
                  <a:solidFill>
                    <a:srgbClr val="376092"/>
                  </a:solidFill>
                  <a:latin typeface="Times New Roman" pitchFamily="18" charset="0"/>
                  <a:cs typeface="Times New Roman" pitchFamily="18" charset="0"/>
                </a:rPr>
                <a:t>дотации</a:t>
              </a:r>
              <a:endParaRPr lang="ru-RU" sz="1100" dirty="0">
                <a:solidFill>
                  <a:srgbClr val="376092"/>
                </a:solidFill>
                <a:latin typeface="Times New Roman" pitchFamily="18" charset="0"/>
                <a:cs typeface="Times New Roman" pitchFamily="18" charset="0"/>
              </a:endParaRPr>
            </a:p>
          </p:txBody>
        </p:sp>
        <p:sp>
          <p:nvSpPr>
            <p:cNvPr id="4122" name="Прямоугольник 57"/>
            <p:cNvSpPr>
              <a:spLocks noChangeArrowheads="1"/>
            </p:cNvSpPr>
            <p:nvPr/>
          </p:nvSpPr>
          <p:spPr bwMode="auto">
            <a:xfrm>
              <a:off x="6994367" y="4717085"/>
              <a:ext cx="957332" cy="22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36000">
              <a:spAutoFit/>
            </a:bodyPr>
            <a:lstStyle/>
            <a:p>
              <a:pPr marL="178578" indent="-178578" fontAlgn="base" latinLnBrk="0">
                <a:spcBef>
                  <a:spcPct val="0"/>
                </a:spcBef>
                <a:spcAft>
                  <a:spcPct val="0"/>
                </a:spcAft>
                <a:buFont typeface="Wingdings" pitchFamily="2" charset="2"/>
                <a:buChar char="Ø"/>
              </a:pPr>
              <a:r>
                <a:rPr lang="ru-RU" sz="1000" dirty="0" smtClean="0">
                  <a:solidFill>
                    <a:srgbClr val="376092"/>
                  </a:solidFill>
                  <a:latin typeface="Times New Roman" pitchFamily="18" charset="0"/>
                  <a:cs typeface="Times New Roman" pitchFamily="18" charset="0"/>
                </a:rPr>
                <a:t>субсидии</a:t>
              </a:r>
              <a:endParaRPr lang="ru-RU" sz="1100" dirty="0">
                <a:solidFill>
                  <a:srgbClr val="376092"/>
                </a:solidFill>
                <a:latin typeface="Times New Roman" pitchFamily="18" charset="0"/>
                <a:cs typeface="Times New Roman" pitchFamily="18" charset="0"/>
              </a:endParaRPr>
            </a:p>
          </p:txBody>
        </p:sp>
        <p:sp>
          <p:nvSpPr>
            <p:cNvPr id="4123" name="Прямоугольник 58"/>
            <p:cNvSpPr>
              <a:spLocks noChangeArrowheads="1"/>
            </p:cNvSpPr>
            <p:nvPr/>
          </p:nvSpPr>
          <p:spPr bwMode="auto">
            <a:xfrm>
              <a:off x="6994368" y="6267978"/>
              <a:ext cx="1113567" cy="22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8578" indent="-178578" fontAlgn="base" latinLnBrk="0">
                <a:spcBef>
                  <a:spcPct val="0"/>
                </a:spcBef>
                <a:spcAft>
                  <a:spcPct val="0"/>
                </a:spcAft>
                <a:buFont typeface="Wingdings" pitchFamily="2" charset="2"/>
                <a:buChar char="Ø"/>
              </a:pPr>
              <a:r>
                <a:rPr lang="ru-RU" sz="1000" dirty="0" smtClean="0">
                  <a:solidFill>
                    <a:srgbClr val="376092"/>
                  </a:solidFill>
                  <a:latin typeface="Times New Roman" pitchFamily="18" charset="0"/>
                  <a:cs typeface="Times New Roman" pitchFamily="18" charset="0"/>
                </a:rPr>
                <a:t>субвенции</a:t>
              </a:r>
              <a:endParaRPr lang="ru-RU" sz="1100" dirty="0">
                <a:solidFill>
                  <a:srgbClr val="376092"/>
                </a:solidFill>
                <a:latin typeface="Times New Roman" pitchFamily="18" charset="0"/>
                <a:cs typeface="Times New Roman" pitchFamily="18" charset="0"/>
              </a:endParaRPr>
            </a:p>
          </p:txBody>
        </p:sp>
      </p:grpSp>
      <p:pic>
        <p:nvPicPr>
          <p:cNvPr id="18434" name="Picture 2" descr="ÐÐ°ÑÑÐ¸Ð½ÐºÐ¸ Ð¿Ð¾ Ð·Ð°Ð¿ÑÐ¾ÑÑ ÐºÐ°ÑÑÐ¸Ð½ÐºÐ¸ Ð½Ð°Ð»Ð¾Ð³ Ð½Ð° Ð¿ÑÐ¸Ð±ÑÐ»Ñ"/>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72982" y="2172576"/>
            <a:ext cx="1153400" cy="739648"/>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8" descr="ÐÐ¾ÑÐ¾Ð¶ÐµÐµ Ð¸Ð·Ð¾Ð±ÑÐ°Ð¶ÐµÐ½Ð¸Ðµ"/>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84700" y="5903341"/>
            <a:ext cx="1117955" cy="766019"/>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0" descr="ÐÐ°ÑÑÐ¸Ð½ÐºÐ¸ Ð¿Ð¾ Ð·Ð°Ð¿ÑÐ¾ÑÑ ÐºÐ°ÑÑÐ¸Ð½ÐºÐ¸ Ð´Ð¾ÑÐ¾Ð´Ñ Ð¾Ñ Ð¾ÐºÐ°Ð·Ð°Ð½Ð¸Ð¸ Ð¿Ð»Ð°ÑÐ½ÑÑ ÑÑÐ»ÑÐ³"/>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969124" y="4042821"/>
            <a:ext cx="952414" cy="72008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2" descr="ÐÐ°ÑÑÐ¸Ð½ÐºÐ¸ Ð¿Ð¾ Ð·Ð°Ð¿ÑÐ¾ÑÑ ÐºÐ°ÑÑÐ¸Ð½ÐºÐ¸ Ð´Ð¾ÑÐ¾Ð´Ñ ÐÐ»Ð°ÑÐµÐ¶Ð¸ Ð¿ÑÐ¸ Ð¿Ð¾Ð»ÑÐ·Ð¾Ð²Ð°Ð½Ð¸Ð¸ Ð¿ÑÐ¸ÑÐ¾Ð´Ð½ÑÐ¼Ð¸ ÑÐµÑÑÑÑÐ°Ð¼Ð¸"/>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969125" y="4869678"/>
            <a:ext cx="952414" cy="880887"/>
          </a:xfrm>
          <a:prstGeom prst="rect">
            <a:avLst/>
          </a:prstGeom>
          <a:noFill/>
          <a:extLst>
            <a:ext uri="{909E8E84-426E-40DD-AFC4-6F175D3DCCD1}">
              <a14:hiddenFill xmlns:a14="http://schemas.microsoft.com/office/drawing/2010/main">
                <a:solidFill>
                  <a:srgbClr val="FFFFFF"/>
                </a:solidFill>
              </a14:hiddenFill>
            </a:ext>
          </a:extLst>
        </p:spPr>
      </p:pic>
      <p:sp>
        <p:nvSpPr>
          <p:cNvPr id="46" name="Прямоугольник 26"/>
          <p:cNvSpPr>
            <a:spLocks noChangeArrowheads="1"/>
          </p:cNvSpPr>
          <p:nvPr/>
        </p:nvSpPr>
        <p:spPr bwMode="auto">
          <a:xfrm>
            <a:off x="3874611" y="4248323"/>
            <a:ext cx="25448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8578" indent="-178578" fontAlgn="base" latinLnBrk="0">
              <a:spcBef>
                <a:spcPct val="0"/>
              </a:spcBef>
              <a:spcAft>
                <a:spcPct val="0"/>
              </a:spcAft>
              <a:buFont typeface="Wingdings" pitchFamily="2" charset="2"/>
              <a:buChar char="Ø"/>
            </a:pPr>
            <a:r>
              <a:rPr lang="ru-RU" sz="1000" dirty="0" smtClean="0">
                <a:solidFill>
                  <a:srgbClr val="4F6228"/>
                </a:solidFill>
                <a:latin typeface="Times New Roman" pitchFamily="18" charset="0"/>
                <a:ea typeface="Calibri" pitchFamily="34" charset="0"/>
                <a:cs typeface="Times New Roman" pitchFamily="18" charset="0"/>
              </a:rPr>
              <a:t>Доходы от оказания платных услуг</a:t>
            </a:r>
            <a:endParaRPr lang="ru-RU" sz="1100" dirty="0">
              <a:solidFill>
                <a:srgbClr val="4F6228"/>
              </a:solidFill>
              <a:latin typeface="Times New Roman" pitchFamily="18" charset="0"/>
              <a:ea typeface="Calibri" pitchFamily="34" charset="0"/>
              <a:cs typeface="Times New Roman" pitchFamily="18" charset="0"/>
            </a:endParaRPr>
          </a:p>
        </p:txBody>
      </p:sp>
      <p:sp>
        <p:nvSpPr>
          <p:cNvPr id="47" name="Загнутый угол 46"/>
          <p:cNvSpPr/>
          <p:nvPr/>
        </p:nvSpPr>
        <p:spPr>
          <a:xfrm>
            <a:off x="150584" y="1340768"/>
            <a:ext cx="2663279" cy="722202"/>
          </a:xfrm>
          <a:prstGeom prst="foldedCorner">
            <a:avLst/>
          </a:prstGeom>
          <a:solidFill>
            <a:sysClr val="window" lastClr="FFFFFF">
              <a:alpha val="0"/>
            </a:sysClr>
          </a:solidFill>
          <a:ln w="127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900" b="0" i="0" u="none" strike="noStrike" kern="0" cap="none" spc="0" normalizeH="0" baseline="0" noProof="0" dirty="0">
              <a:ln>
                <a:noFill/>
              </a:ln>
              <a:solidFill>
                <a:srgbClr val="000000"/>
              </a:solidFill>
              <a:effectLst/>
              <a:uLnTx/>
              <a:uFillTx/>
              <a:latin typeface="Verdana"/>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800" b="0" i="0" u="none" strike="noStrike" kern="0" cap="none" spc="0" normalizeH="0" baseline="0" noProof="0" dirty="0">
                <a:ln>
                  <a:noFill/>
                </a:ln>
                <a:solidFill>
                  <a:srgbClr val="000000"/>
                </a:solidFill>
                <a:effectLst/>
                <a:uLnTx/>
                <a:uFillTx/>
                <a:latin typeface="Verdana"/>
                <a:cs typeface="Times New Roman" panose="02020603050405020304" pitchFamily="18" charset="0"/>
              </a:rPr>
              <a:t>доходы от предусмотренных законодательством Российской Федерации о налогах и сборах федеральных налогов и сборов, в том числе от налогов, предусмотренных </a:t>
            </a:r>
            <a:r>
              <a:rPr kumimoji="0" lang="ru-RU" sz="800" b="0" i="0" u="none" strike="noStrike" kern="0" cap="none" spc="0" normalizeH="0" baseline="0" noProof="0" dirty="0">
                <a:solidFill>
                  <a:srgbClr val="000000"/>
                </a:solidFill>
                <a:effectLst/>
                <a:uLnTx/>
                <a:uFillTx/>
                <a:latin typeface="Verdana"/>
                <a:cs typeface="Times New Roman" panose="02020603050405020304" pitchFamily="18" charset="0"/>
              </a:rPr>
              <a:t>специальными</a:t>
            </a:r>
            <a:r>
              <a:rPr kumimoji="0" lang="ru-RU" sz="800" b="0" i="0" u="none" strike="noStrike" kern="0" cap="none" spc="0" normalizeH="0" baseline="0" noProof="0" dirty="0">
                <a:ln>
                  <a:noFill/>
                </a:ln>
                <a:solidFill>
                  <a:srgbClr val="000000"/>
                </a:solidFill>
                <a:effectLst/>
                <a:uLnTx/>
                <a:uFillTx/>
                <a:latin typeface="Verdana"/>
                <a:cs typeface="Times New Roman" panose="02020603050405020304" pitchFamily="18" charset="0"/>
              </a:rPr>
              <a:t> налоговыми режимами, региональных и местных налогов, а также пеней и штрафов по ним</a:t>
            </a:r>
          </a:p>
        </p:txBody>
      </p:sp>
      <p:sp>
        <p:nvSpPr>
          <p:cNvPr id="48" name="Загнутый угол 47"/>
          <p:cNvSpPr/>
          <p:nvPr/>
        </p:nvSpPr>
        <p:spPr>
          <a:xfrm>
            <a:off x="2859732" y="1340769"/>
            <a:ext cx="3235895" cy="722202"/>
          </a:xfrm>
          <a:prstGeom prst="foldedCorner">
            <a:avLst/>
          </a:prstGeom>
          <a:solidFill>
            <a:sysClr val="window" lastClr="FFFFFF">
              <a:alpha val="0"/>
            </a:sysClr>
          </a:solidFill>
          <a:ln w="127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900" b="0" i="0" u="none" strike="noStrike" kern="0" cap="none" spc="0" normalizeH="0" baseline="0" noProof="0" dirty="0">
              <a:ln>
                <a:noFill/>
              </a:ln>
              <a:solidFill>
                <a:srgbClr val="000000"/>
              </a:solidFill>
              <a:effectLst/>
              <a:uLnTx/>
              <a:uFillTx/>
              <a:latin typeface="Verdana"/>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800" b="0" i="0" u="none" strike="noStrike" kern="0" cap="none" spc="0" normalizeH="0" baseline="0" noProof="0" dirty="0">
                <a:ln>
                  <a:noFill/>
                </a:ln>
                <a:solidFill>
                  <a:srgbClr val="000000"/>
                </a:solidFill>
                <a:effectLst/>
                <a:uLnTx/>
                <a:uFillTx/>
                <a:latin typeface="Verdana"/>
                <a:cs typeface="Times New Roman" panose="02020603050405020304" pitchFamily="18" charset="0"/>
              </a:rPr>
              <a:t>доходы от использования имущества, находящегося в государственной или муниципальной собственности; доходы от продажи имущества; доходы от платных услуг, оказываемых казенными учреждениями; средства, полученные в результате применения мер гражданско-правовой, административной и уголовной ответственности; средства самообложения граждан; иные неналоговые доходы</a:t>
            </a:r>
            <a:endParaRPr kumimoji="0" lang="ru-RU" sz="800" b="0" i="0" u="none" strike="noStrike" kern="0" cap="none" spc="0" normalizeH="0" baseline="0" noProof="0" dirty="0">
              <a:ln>
                <a:noFill/>
              </a:ln>
              <a:solidFill>
                <a:sysClr val="windowText" lastClr="000000"/>
              </a:solidFill>
              <a:effectLst/>
              <a:uLnTx/>
              <a:uFillTx/>
              <a:latin typeface="Verdana"/>
              <a:cs typeface="Times New Roman" panose="02020603050405020304" pitchFamily="18" charset="0"/>
            </a:endParaRPr>
          </a:p>
        </p:txBody>
      </p:sp>
      <p:sp>
        <p:nvSpPr>
          <p:cNvPr id="49" name="Загнутый угол 48"/>
          <p:cNvSpPr/>
          <p:nvPr/>
        </p:nvSpPr>
        <p:spPr>
          <a:xfrm>
            <a:off x="6228184" y="1340769"/>
            <a:ext cx="2807806" cy="936103"/>
          </a:xfrm>
          <a:prstGeom prst="foldedCorner">
            <a:avLst/>
          </a:prstGeom>
          <a:solidFill>
            <a:sysClr val="window" lastClr="FFFFFF">
              <a:alpha val="0"/>
            </a:sysClr>
          </a:solidFill>
          <a:ln w="127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800" b="0" i="0" u="none" strike="noStrike" kern="0" cap="none" spc="0" normalizeH="0" baseline="0" noProof="0" dirty="0" smtClean="0">
                <a:ln>
                  <a:noFill/>
                </a:ln>
                <a:solidFill>
                  <a:srgbClr val="000000"/>
                </a:solidFill>
                <a:effectLst/>
                <a:uLnTx/>
                <a:uFillTx/>
                <a:latin typeface="Verdana"/>
                <a:cs typeface="Times New Roman" panose="02020603050405020304" pitchFamily="18" charset="0"/>
              </a:rPr>
              <a:t>дотации</a:t>
            </a:r>
            <a:r>
              <a:rPr kumimoji="0" lang="ru-RU" sz="800" b="0" i="0" u="none" strike="noStrike" kern="0" cap="none" spc="0" normalizeH="0" baseline="0" noProof="0" dirty="0">
                <a:ln>
                  <a:noFill/>
                </a:ln>
                <a:solidFill>
                  <a:srgbClr val="000000"/>
                </a:solidFill>
                <a:effectLst/>
                <a:uLnTx/>
                <a:uFillTx/>
                <a:latin typeface="Verdana"/>
                <a:cs typeface="Times New Roman" panose="02020603050405020304" pitchFamily="18" charset="0"/>
              </a:rPr>
              <a:t>, субсидии, субвенции, межбюджетные трансферты из бюджетов вышестоящего уровня; безвозмездные поступления от физических и юридических лиц, в том числе добровольные пожертвования</a:t>
            </a:r>
            <a:endParaRPr kumimoji="0" lang="ru-RU" sz="800" b="0" i="0" u="none" strike="noStrike" kern="0" cap="none" spc="0" normalizeH="0" baseline="0" noProof="0" dirty="0">
              <a:ln>
                <a:noFill/>
              </a:ln>
              <a:solidFill>
                <a:sysClr val="windowText" lastClr="000000"/>
              </a:solidFill>
              <a:effectLst/>
              <a:uLnTx/>
              <a:uFillTx/>
              <a:latin typeface="Verdana"/>
              <a:cs typeface="Times New Roman" panose="02020603050405020304" pitchFamily="18" charset="0"/>
            </a:endParaRPr>
          </a:p>
        </p:txBody>
      </p:sp>
    </p:spTree>
    <p:extLst>
      <p:ext uri="{BB962C8B-B14F-4D97-AF65-F5344CB8AC3E}">
        <p14:creationId xmlns:p14="http://schemas.microsoft.com/office/powerpoint/2010/main" val="3658939502"/>
      </p:ext>
    </p:extLst>
  </p:cSld>
  <p:clrMapOvr>
    <a:masterClrMapping/>
  </p:clrMapOvr>
  <p:transition spd="med">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6" descr="https://ic.pics.livejournal.com/daskonto/84097230/160420/160420_800.jpg"/>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64377" y="3933056"/>
            <a:ext cx="8972119" cy="29249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331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7013" y="2997200"/>
            <a:ext cx="2066925" cy="103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8038" y="2997200"/>
            <a:ext cx="2066925" cy="103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975" y="2996952"/>
            <a:ext cx="2066925" cy="1030288"/>
          </a:xfrm>
          <a:prstGeom prst="rect">
            <a:avLst/>
          </a:prstGeom>
          <a:ln>
            <a:noFill/>
          </a:ln>
          <a:effectLst>
            <a:outerShdw dist="35921" sx="1000" sy="1000" algn="ctr" rotWithShape="0">
              <a:schemeClr val="bg2"/>
            </a:outerShdw>
            <a:reflection stA="0" endPos="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Блок-схема: альтернативный процесс 3"/>
          <p:cNvSpPr/>
          <p:nvPr/>
        </p:nvSpPr>
        <p:spPr>
          <a:xfrm>
            <a:off x="155575" y="1050925"/>
            <a:ext cx="1971675" cy="457200"/>
          </a:xfrm>
          <a:prstGeom prst="flowChartAlternateProcess">
            <a:avLst/>
          </a:prstGeom>
          <a:gradFill rotWithShape="1">
            <a:gsLst>
              <a:gs pos="0">
                <a:srgbClr val="CEC597">
                  <a:tint val="65000"/>
                  <a:satMod val="270000"/>
                  <a:alpha val="50000"/>
                </a:srgbClr>
              </a:gs>
              <a:gs pos="25000">
                <a:srgbClr val="CEC597">
                  <a:tint val="60000"/>
                  <a:satMod val="300000"/>
                </a:srgbClr>
              </a:gs>
              <a:gs pos="100000">
                <a:srgbClr val="CEC597">
                  <a:tint val="29000"/>
                  <a:satMod val="400000"/>
                </a:srgbClr>
              </a:gs>
            </a:gsLst>
            <a:lin ang="16200000" scaled="1"/>
          </a:gradFill>
          <a:ln w="9525" cap="flat" cmpd="sng" algn="ctr">
            <a:solidFill>
              <a:srgbClr val="CEC597">
                <a:satMod val="150000"/>
              </a:srgbClr>
            </a:solidFill>
            <a:prstDash val="solid"/>
          </a:ln>
          <a:effectLst>
            <a:outerShdw blurRad="65500" dist="38100" dir="5400000" rotWithShape="0">
              <a:srgbClr val="000000">
                <a:alpha val="40000"/>
              </a:srgbClr>
            </a:outerShdw>
          </a:effectLst>
        </p:spPr>
        <p:txBody>
          <a:bodyPr anchor="ctr"/>
          <a:lstStyle/>
          <a:p>
            <a:pPr algn="ctr" latinLnBrk="0">
              <a:defRPr/>
            </a:pPr>
            <a:r>
              <a:rPr lang="ru-RU" sz="800" kern="0" dirty="0">
                <a:solidFill>
                  <a:sysClr val="windowText" lastClr="000000"/>
                </a:solidFill>
                <a:latin typeface="Verdana"/>
              </a:rPr>
              <a:t>Налог на доходы  физических лиц</a:t>
            </a:r>
          </a:p>
        </p:txBody>
      </p:sp>
      <p:sp>
        <p:nvSpPr>
          <p:cNvPr id="5" name="Блок-схема: альтернативный процесс 4"/>
          <p:cNvSpPr/>
          <p:nvPr/>
        </p:nvSpPr>
        <p:spPr>
          <a:xfrm>
            <a:off x="2379663" y="1050925"/>
            <a:ext cx="2114550" cy="457200"/>
          </a:xfrm>
          <a:prstGeom prst="flowChartAlternateProcess">
            <a:avLst/>
          </a:prstGeom>
          <a:gradFill rotWithShape="1">
            <a:gsLst>
              <a:gs pos="0">
                <a:srgbClr val="A8CDD7">
                  <a:tint val="65000"/>
                  <a:satMod val="270000"/>
                  <a:alpha val="50000"/>
                </a:srgbClr>
              </a:gs>
              <a:gs pos="25000">
                <a:srgbClr val="A8CDD7">
                  <a:tint val="60000"/>
                  <a:satMod val="300000"/>
                </a:srgbClr>
              </a:gs>
              <a:gs pos="100000">
                <a:srgbClr val="A8CDD7">
                  <a:tint val="29000"/>
                  <a:satMod val="400000"/>
                </a:srgbClr>
              </a:gs>
            </a:gsLst>
            <a:lin ang="16200000" scaled="1"/>
          </a:gradFill>
          <a:ln w="9525" cap="flat" cmpd="sng" algn="ctr">
            <a:solidFill>
              <a:srgbClr val="A8CDD7">
                <a:satMod val="150000"/>
              </a:srgbClr>
            </a:solidFill>
            <a:prstDash val="solid"/>
          </a:ln>
          <a:effectLst>
            <a:outerShdw blurRad="65500" dist="38100" dir="5400000" rotWithShape="0">
              <a:srgbClr val="000000">
                <a:alpha val="40000"/>
              </a:srgbClr>
            </a:outerShdw>
          </a:effectLst>
        </p:spPr>
        <p:txBody>
          <a:bodyPr anchor="ctr"/>
          <a:lstStyle/>
          <a:p>
            <a:pPr algn="ctr" latinLnBrk="0">
              <a:defRPr/>
            </a:pPr>
            <a:r>
              <a:rPr lang="ru-RU" sz="800" kern="0" dirty="0">
                <a:solidFill>
                  <a:sysClr val="windowText" lastClr="000000"/>
                </a:solidFill>
                <a:latin typeface="Verdana"/>
              </a:rPr>
              <a:t>Транспортный налог</a:t>
            </a:r>
          </a:p>
        </p:txBody>
      </p:sp>
      <p:sp>
        <p:nvSpPr>
          <p:cNvPr id="6" name="Блок-схема: альтернативный процесс 5"/>
          <p:cNvSpPr/>
          <p:nvPr/>
        </p:nvSpPr>
        <p:spPr>
          <a:xfrm>
            <a:off x="4760913" y="1052513"/>
            <a:ext cx="1990725" cy="457200"/>
          </a:xfrm>
          <a:prstGeom prst="flowChartAlternateProcess">
            <a:avLst/>
          </a:prstGeom>
          <a:gradFill rotWithShape="1">
            <a:gsLst>
              <a:gs pos="0">
                <a:srgbClr val="E8B7B7">
                  <a:tint val="65000"/>
                  <a:satMod val="270000"/>
                  <a:alpha val="50000"/>
                </a:srgbClr>
              </a:gs>
              <a:gs pos="25000">
                <a:srgbClr val="E8B7B7">
                  <a:tint val="60000"/>
                  <a:satMod val="300000"/>
                </a:srgbClr>
              </a:gs>
              <a:gs pos="100000">
                <a:srgbClr val="E8B7B7">
                  <a:tint val="29000"/>
                  <a:satMod val="400000"/>
                </a:srgbClr>
              </a:gs>
            </a:gsLst>
            <a:lin ang="16200000" scaled="1"/>
          </a:gradFill>
          <a:ln w="9525" cap="flat" cmpd="sng" algn="ctr">
            <a:solidFill>
              <a:srgbClr val="E8B7B7">
                <a:satMod val="150000"/>
              </a:srgbClr>
            </a:solidFill>
            <a:prstDash val="solid"/>
          </a:ln>
          <a:effectLst>
            <a:outerShdw blurRad="65500" dist="38100" dir="5400000" rotWithShape="0">
              <a:srgbClr val="000000">
                <a:alpha val="40000"/>
              </a:srgbClr>
            </a:outerShdw>
          </a:effectLst>
        </p:spPr>
        <p:txBody>
          <a:bodyPr anchor="ctr"/>
          <a:lstStyle/>
          <a:p>
            <a:pPr algn="ctr" latinLnBrk="0">
              <a:defRPr/>
            </a:pPr>
            <a:r>
              <a:rPr lang="ru-RU" sz="800" kern="0" dirty="0">
                <a:solidFill>
                  <a:sysClr val="windowText" lastClr="000000"/>
                </a:solidFill>
                <a:latin typeface="Verdana"/>
              </a:rPr>
              <a:t>Налог на имущество физических лиц</a:t>
            </a:r>
          </a:p>
        </p:txBody>
      </p:sp>
      <p:sp>
        <p:nvSpPr>
          <p:cNvPr id="7" name="Блок-схема: альтернативный процесс 6"/>
          <p:cNvSpPr/>
          <p:nvPr/>
        </p:nvSpPr>
        <p:spPr>
          <a:xfrm>
            <a:off x="7019925" y="1050925"/>
            <a:ext cx="1924050" cy="457200"/>
          </a:xfrm>
          <a:prstGeom prst="flowChartAlternateProcess">
            <a:avLst/>
          </a:prstGeom>
          <a:gradFill rotWithShape="1">
            <a:gsLst>
              <a:gs pos="0">
                <a:srgbClr val="C0BEAF">
                  <a:tint val="65000"/>
                  <a:satMod val="270000"/>
                  <a:alpha val="50000"/>
                </a:srgbClr>
              </a:gs>
              <a:gs pos="25000">
                <a:srgbClr val="C0BEAF">
                  <a:tint val="60000"/>
                  <a:satMod val="300000"/>
                </a:srgbClr>
              </a:gs>
              <a:gs pos="100000">
                <a:srgbClr val="C0BEAF">
                  <a:tint val="29000"/>
                  <a:satMod val="400000"/>
                </a:srgbClr>
              </a:gs>
            </a:gsLst>
            <a:lin ang="16200000" scaled="1"/>
          </a:gradFill>
          <a:ln w="9525" cap="flat" cmpd="sng" algn="ctr">
            <a:solidFill>
              <a:srgbClr val="C0BEAF">
                <a:satMod val="150000"/>
              </a:srgbClr>
            </a:solidFill>
            <a:prstDash val="solid"/>
          </a:ln>
          <a:effectLst>
            <a:outerShdw blurRad="65500" dist="38100" dir="5400000" rotWithShape="0">
              <a:srgbClr val="000000">
                <a:alpha val="40000"/>
              </a:srgbClr>
            </a:outerShdw>
          </a:effectLst>
        </p:spPr>
        <p:txBody>
          <a:bodyPr anchor="ctr"/>
          <a:lstStyle/>
          <a:p>
            <a:pPr algn="ctr" latinLnBrk="0">
              <a:defRPr/>
            </a:pPr>
            <a:r>
              <a:rPr lang="ru-RU" sz="800" kern="0" dirty="0">
                <a:solidFill>
                  <a:sysClr val="windowText" lastClr="000000"/>
                </a:solidFill>
                <a:latin typeface="Verdana"/>
              </a:rPr>
              <a:t>Земельный налог</a:t>
            </a:r>
          </a:p>
        </p:txBody>
      </p:sp>
      <p:graphicFrame>
        <p:nvGraphicFramePr>
          <p:cNvPr id="8" name="Схема 7"/>
          <p:cNvGraphicFramePr/>
          <p:nvPr/>
        </p:nvGraphicFramePr>
        <p:xfrm>
          <a:off x="20967" y="1700808"/>
          <a:ext cx="2606817" cy="216297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9" name="Схема 8"/>
          <p:cNvGraphicFramePr/>
          <p:nvPr/>
        </p:nvGraphicFramePr>
        <p:xfrm>
          <a:off x="3059832" y="1700808"/>
          <a:ext cx="2616225" cy="2104231"/>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10" name="Схема 9"/>
          <p:cNvGraphicFramePr/>
          <p:nvPr/>
        </p:nvGraphicFramePr>
        <p:xfrm>
          <a:off x="6084168" y="1700808"/>
          <a:ext cx="2980879" cy="2143125"/>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
        <p:nvSpPr>
          <p:cNvPr id="14" name="Прямоугольник 13"/>
          <p:cNvSpPr/>
          <p:nvPr/>
        </p:nvSpPr>
        <p:spPr>
          <a:xfrm>
            <a:off x="64377" y="4149080"/>
            <a:ext cx="2314574" cy="2585323"/>
          </a:xfrm>
          <a:prstGeom prst="rect">
            <a:avLst/>
          </a:prstGeom>
        </p:spPr>
        <p:txBody>
          <a:bodyPr>
            <a:spAutoFit/>
          </a:bodyPr>
          <a:lstStyle/>
          <a:p>
            <a:pPr algn="ctr" latinLnBrk="0">
              <a:defRPr/>
            </a:pPr>
            <a:r>
              <a:rPr lang="ru-RU" sz="1000" b="1" kern="0" dirty="0">
                <a:solidFill>
                  <a:srgbClr val="FF0000"/>
                </a:solidFill>
                <a:latin typeface="Arial" charset="0"/>
              </a:rPr>
              <a:t>Гл. 23 Налогового кодекса РФ</a:t>
            </a:r>
          </a:p>
          <a:p>
            <a:pPr algn="ctr" latinLnBrk="0">
              <a:defRPr/>
            </a:pPr>
            <a:r>
              <a:rPr lang="ru-RU" sz="900" b="1" u="sng" kern="0" dirty="0">
                <a:solidFill>
                  <a:sysClr val="windowText" lastClr="000000"/>
                </a:solidFill>
                <a:latin typeface="Arial" charset="0"/>
              </a:rPr>
              <a:t>Ставка налога 13% - с дохода каждого работающего гражданина</a:t>
            </a:r>
          </a:p>
          <a:p>
            <a:pPr algn="ctr" latinLnBrk="0">
              <a:defRPr/>
            </a:pPr>
            <a:r>
              <a:rPr lang="ru-RU" sz="900" b="1" kern="0" dirty="0">
                <a:solidFill>
                  <a:sysClr val="windowText" lastClr="000000"/>
                </a:solidFill>
                <a:latin typeface="Arial" charset="0"/>
              </a:rPr>
              <a:t>В отдельных случаях:</a:t>
            </a:r>
          </a:p>
          <a:p>
            <a:pPr algn="ctr" latinLnBrk="0">
              <a:defRPr/>
            </a:pPr>
            <a:r>
              <a:rPr lang="ru-RU" sz="900" b="1" kern="0" dirty="0">
                <a:solidFill>
                  <a:sysClr val="windowText" lastClr="000000"/>
                </a:solidFill>
                <a:latin typeface="Arial" charset="0"/>
              </a:rPr>
              <a:t>35% - в отношении стоимости полученных выигрышей и призов;</a:t>
            </a:r>
          </a:p>
          <a:p>
            <a:pPr algn="ctr" latinLnBrk="0">
              <a:defRPr/>
            </a:pPr>
            <a:r>
              <a:rPr lang="ru-RU" sz="900" b="1" kern="0" dirty="0">
                <a:solidFill>
                  <a:sysClr val="windowText" lastClr="000000"/>
                </a:solidFill>
                <a:latin typeface="Arial" charset="0"/>
              </a:rPr>
              <a:t>30% - в отношении доходов, получаемых физическими лицами, не являющимися налоговыми резидентами РФ</a:t>
            </a:r>
          </a:p>
          <a:p>
            <a:pPr algn="ctr" latinLnBrk="0">
              <a:defRPr/>
            </a:pPr>
            <a:r>
              <a:rPr lang="ru-RU" sz="900" b="1" u="sng" kern="0" dirty="0">
                <a:solidFill>
                  <a:sysClr val="windowText" lastClr="000000"/>
                </a:solidFill>
                <a:latin typeface="Arial" charset="0"/>
              </a:rPr>
              <a:t>Важно! Налоговым кодексом РФ предусмотрены </a:t>
            </a:r>
          </a:p>
          <a:p>
            <a:pPr algn="ctr" latinLnBrk="0">
              <a:defRPr/>
            </a:pPr>
            <a:r>
              <a:rPr lang="ru-RU" sz="900" b="1" u="sng" kern="0" dirty="0">
                <a:solidFill>
                  <a:sysClr val="windowText" lastClr="000000"/>
                </a:solidFill>
                <a:latin typeface="Arial" charset="0"/>
              </a:rPr>
              <a:t>налоговые вычеты:</a:t>
            </a:r>
          </a:p>
          <a:p>
            <a:pPr algn="ctr" latinLnBrk="0">
              <a:defRPr/>
            </a:pPr>
            <a:r>
              <a:rPr lang="ru-RU" sz="900" b="1" kern="0" dirty="0">
                <a:solidFill>
                  <a:sysClr val="windowText" lastClr="000000"/>
                </a:solidFill>
                <a:latin typeface="Arial" charset="0"/>
              </a:rPr>
              <a:t>стандартные (ст. 218)</a:t>
            </a:r>
          </a:p>
          <a:p>
            <a:pPr algn="ctr" latinLnBrk="0">
              <a:defRPr/>
            </a:pPr>
            <a:r>
              <a:rPr lang="ru-RU" sz="900" b="1" kern="0" dirty="0">
                <a:solidFill>
                  <a:sysClr val="windowText" lastClr="000000"/>
                </a:solidFill>
                <a:latin typeface="Arial" charset="0"/>
              </a:rPr>
              <a:t>социальные (ст. 219)</a:t>
            </a:r>
          </a:p>
          <a:p>
            <a:pPr algn="ctr" latinLnBrk="0">
              <a:defRPr/>
            </a:pPr>
            <a:r>
              <a:rPr lang="ru-RU" sz="900" b="1" kern="0" dirty="0">
                <a:solidFill>
                  <a:sysClr val="windowText" lastClr="000000"/>
                </a:solidFill>
                <a:latin typeface="Arial" charset="0"/>
              </a:rPr>
              <a:t>имущественные (ст. 220)</a:t>
            </a:r>
          </a:p>
          <a:p>
            <a:pPr algn="ctr" latinLnBrk="0">
              <a:defRPr/>
            </a:pPr>
            <a:r>
              <a:rPr lang="ru-RU" sz="900" b="1" kern="0" dirty="0">
                <a:solidFill>
                  <a:sysClr val="windowText" lastClr="000000"/>
                </a:solidFill>
                <a:latin typeface="Arial" charset="0"/>
              </a:rPr>
              <a:t>профессиональные (ст. 221)</a:t>
            </a:r>
          </a:p>
          <a:p>
            <a:pPr algn="ctr" latinLnBrk="0">
              <a:defRPr/>
            </a:pPr>
            <a:r>
              <a:rPr lang="ru-RU" sz="900" b="1" kern="0" dirty="0">
                <a:solidFill>
                  <a:sysClr val="windowText" lastClr="000000"/>
                </a:solidFill>
                <a:latin typeface="Arial" charset="0"/>
              </a:rPr>
              <a:t>прочие (ст. 220.1)</a:t>
            </a:r>
          </a:p>
        </p:txBody>
      </p:sp>
      <p:sp>
        <p:nvSpPr>
          <p:cNvPr id="15" name="Прямоугольник 14"/>
          <p:cNvSpPr/>
          <p:nvPr/>
        </p:nvSpPr>
        <p:spPr>
          <a:xfrm>
            <a:off x="2483768" y="4163095"/>
            <a:ext cx="2114549" cy="2585323"/>
          </a:xfrm>
          <a:prstGeom prst="rect">
            <a:avLst/>
          </a:prstGeom>
        </p:spPr>
        <p:txBody>
          <a:bodyPr>
            <a:spAutoFit/>
          </a:bodyPr>
          <a:lstStyle/>
          <a:p>
            <a:pPr algn="ctr" latinLnBrk="0">
              <a:defRPr/>
            </a:pPr>
            <a:r>
              <a:rPr lang="ru-RU" sz="1000" b="1" kern="0" dirty="0">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atin typeface="Arial" charset="0"/>
              </a:rPr>
              <a:t>Гл.28 Налогового кодекса</a:t>
            </a:r>
          </a:p>
          <a:p>
            <a:pPr algn="ctr" latinLnBrk="0">
              <a:defRPr/>
            </a:pPr>
            <a:r>
              <a:rPr lang="ru-RU" sz="900" b="1" u="sng" kern="0" dirty="0">
                <a:solidFill>
                  <a:sysClr val="windowText" lastClr="000000"/>
                </a:solidFill>
                <a:latin typeface="Arial" charset="0"/>
              </a:rPr>
              <a:t>Ставка налога</a:t>
            </a:r>
          </a:p>
          <a:p>
            <a:pPr algn="ctr" latinLnBrk="0">
              <a:defRPr/>
            </a:pPr>
            <a:r>
              <a:rPr lang="ru-RU" sz="900" b="1" u="sng" kern="0" dirty="0">
                <a:solidFill>
                  <a:sysClr val="windowText" lastClr="000000"/>
                </a:solidFill>
                <a:latin typeface="Arial" charset="0"/>
              </a:rPr>
              <a:t>На автомобили легковые с мощностью двигателя</a:t>
            </a:r>
            <a:r>
              <a:rPr lang="ru-RU" sz="900" b="1" kern="0" dirty="0">
                <a:solidFill>
                  <a:sysClr val="windowText" lastClr="000000"/>
                </a:solidFill>
                <a:latin typeface="Arial" charset="0"/>
              </a:rPr>
              <a:t>:</a:t>
            </a:r>
          </a:p>
          <a:p>
            <a:pPr algn="ctr" latinLnBrk="0">
              <a:defRPr/>
            </a:pPr>
            <a:r>
              <a:rPr lang="ru-RU" sz="900" b="1" kern="0" dirty="0">
                <a:solidFill>
                  <a:sysClr val="windowText" lastClr="000000"/>
                </a:solidFill>
                <a:latin typeface="Arial" charset="0"/>
              </a:rPr>
              <a:t>до 100 л.с. и свыше 250 л.с. – от 10 до 150 руб.;</a:t>
            </a:r>
          </a:p>
          <a:p>
            <a:pPr algn="ctr" latinLnBrk="0">
              <a:defRPr/>
            </a:pPr>
            <a:r>
              <a:rPr lang="ru-RU" sz="900" b="1" u="sng" kern="0" dirty="0">
                <a:solidFill>
                  <a:sysClr val="windowText" lastClr="000000"/>
                </a:solidFill>
                <a:latin typeface="Arial" charset="0"/>
              </a:rPr>
              <a:t>Мотоциклы и мотороллеры</a:t>
            </a:r>
            <a:r>
              <a:rPr lang="ru-RU" sz="900" b="1" kern="0" dirty="0">
                <a:solidFill>
                  <a:sysClr val="windowText" lastClr="000000"/>
                </a:solidFill>
                <a:latin typeface="Arial" charset="0"/>
              </a:rPr>
              <a:t>: </a:t>
            </a:r>
          </a:p>
          <a:p>
            <a:pPr algn="ctr" latinLnBrk="0">
              <a:defRPr/>
            </a:pPr>
            <a:r>
              <a:rPr lang="ru-RU" sz="900" b="1" kern="0" dirty="0">
                <a:solidFill>
                  <a:sysClr val="windowText" lastClr="000000"/>
                </a:solidFill>
                <a:latin typeface="Arial" charset="0"/>
              </a:rPr>
              <a:t>до 20 л.с. и свыше 35 л.с. – от 9 до 30 руб.;  </a:t>
            </a:r>
          </a:p>
          <a:p>
            <a:pPr algn="ctr" latinLnBrk="0">
              <a:defRPr/>
            </a:pPr>
            <a:r>
              <a:rPr lang="ru-RU" sz="900" b="1" u="sng" kern="0" dirty="0">
                <a:solidFill>
                  <a:sysClr val="windowText" lastClr="000000"/>
                </a:solidFill>
                <a:latin typeface="Arial" charset="0"/>
              </a:rPr>
              <a:t>Автобусы</a:t>
            </a:r>
            <a:r>
              <a:rPr lang="ru-RU" sz="900" b="1" kern="0" dirty="0">
                <a:solidFill>
                  <a:sysClr val="windowText" lastClr="000000"/>
                </a:solidFill>
                <a:latin typeface="Arial" charset="0"/>
              </a:rPr>
              <a:t>: </a:t>
            </a:r>
          </a:p>
          <a:p>
            <a:pPr algn="ctr" latinLnBrk="0">
              <a:defRPr/>
            </a:pPr>
            <a:r>
              <a:rPr lang="ru-RU" sz="900" b="1" kern="0" dirty="0">
                <a:solidFill>
                  <a:sysClr val="windowText" lastClr="000000"/>
                </a:solidFill>
                <a:latin typeface="Arial" charset="0"/>
              </a:rPr>
              <a:t>до 200 л.с. свыше 250 л.с. – от 45 до 100 руб.;</a:t>
            </a:r>
          </a:p>
          <a:p>
            <a:pPr algn="ctr" latinLnBrk="0">
              <a:defRPr/>
            </a:pPr>
            <a:r>
              <a:rPr lang="ru-RU" sz="900" b="1" u="sng" kern="0" dirty="0">
                <a:solidFill>
                  <a:sysClr val="windowText" lastClr="000000"/>
                </a:solidFill>
                <a:latin typeface="Arial" charset="0"/>
              </a:rPr>
              <a:t>Грузовые автомобили</a:t>
            </a:r>
            <a:r>
              <a:rPr lang="ru-RU" sz="900" b="1" kern="0" dirty="0">
                <a:solidFill>
                  <a:sysClr val="windowText" lastClr="000000"/>
                </a:solidFill>
                <a:latin typeface="Arial" charset="0"/>
              </a:rPr>
              <a:t>: </a:t>
            </a:r>
          </a:p>
          <a:p>
            <a:pPr algn="ctr" latinLnBrk="0">
              <a:defRPr/>
            </a:pPr>
            <a:r>
              <a:rPr lang="ru-RU" sz="900" b="1" kern="0" dirty="0">
                <a:solidFill>
                  <a:sysClr val="windowText" lastClr="000000"/>
                </a:solidFill>
                <a:latin typeface="Arial" charset="0"/>
              </a:rPr>
              <a:t>до 100 л.с. свыше 250 л.с. – от 23 до 80 руб.;</a:t>
            </a:r>
          </a:p>
          <a:p>
            <a:pPr algn="ctr" latinLnBrk="0">
              <a:defRPr/>
            </a:pPr>
            <a:r>
              <a:rPr lang="ru-RU" sz="900" b="1" u="sng" kern="0" dirty="0">
                <a:solidFill>
                  <a:sysClr val="windowText" lastClr="000000"/>
                </a:solidFill>
                <a:latin typeface="Arial" charset="0"/>
              </a:rPr>
              <a:t>Прочие транспортные средства</a:t>
            </a:r>
            <a:r>
              <a:rPr lang="ru-RU" sz="900" b="1" kern="0" dirty="0">
                <a:solidFill>
                  <a:sysClr val="windowText" lastClr="000000"/>
                </a:solidFill>
                <a:latin typeface="Arial" charset="0"/>
              </a:rPr>
              <a:t>: </a:t>
            </a:r>
          </a:p>
          <a:p>
            <a:pPr algn="ctr" latinLnBrk="0">
              <a:defRPr/>
            </a:pPr>
            <a:r>
              <a:rPr lang="ru-RU" sz="900" b="1" kern="0" dirty="0">
                <a:solidFill>
                  <a:sysClr val="windowText" lastClr="000000"/>
                </a:solidFill>
                <a:latin typeface="Arial" charset="0"/>
              </a:rPr>
              <a:t>до 50 л.с. свыше 100 л.с. – от 18 до 1000 руб. </a:t>
            </a:r>
          </a:p>
        </p:txBody>
      </p:sp>
      <p:sp>
        <p:nvSpPr>
          <p:cNvPr id="16" name="Прямоугольник 15"/>
          <p:cNvSpPr/>
          <p:nvPr/>
        </p:nvSpPr>
        <p:spPr>
          <a:xfrm>
            <a:off x="4573351" y="4163095"/>
            <a:ext cx="2687419" cy="2723823"/>
          </a:xfrm>
          <a:prstGeom prst="rect">
            <a:avLst/>
          </a:prstGeom>
        </p:spPr>
        <p:txBody>
          <a:bodyPr>
            <a:spAutoFit/>
          </a:bodyPr>
          <a:lstStyle/>
          <a:p>
            <a:pPr algn="ctr" latinLnBrk="0">
              <a:defRPr/>
            </a:pPr>
            <a:r>
              <a:rPr lang="ru-RU" sz="1000" b="1" kern="0" dirty="0">
                <a:gradFill flip="none" rotWithShape="1">
                  <a:gsLst>
                    <a:gs pos="0">
                      <a:srgbClr val="E8B7B7">
                        <a:lumMod val="90000"/>
                        <a:shade val="30000"/>
                        <a:satMod val="115000"/>
                      </a:srgbClr>
                    </a:gs>
                    <a:gs pos="50000">
                      <a:srgbClr val="E8B7B7">
                        <a:lumMod val="90000"/>
                        <a:shade val="67500"/>
                        <a:satMod val="115000"/>
                      </a:srgbClr>
                    </a:gs>
                    <a:gs pos="100000">
                      <a:srgbClr val="E8B7B7">
                        <a:lumMod val="90000"/>
                        <a:shade val="100000"/>
                        <a:satMod val="115000"/>
                      </a:srgbClr>
                    </a:gs>
                  </a:gsLst>
                  <a:lin ang="16200000" scaled="1"/>
                  <a:tileRect/>
                </a:gradFill>
                <a:latin typeface="Arial" charset="0"/>
              </a:rPr>
              <a:t>Гл. 32 Налогового кодекса РФ</a:t>
            </a:r>
          </a:p>
          <a:p>
            <a:pPr algn="ctr" latinLnBrk="0">
              <a:defRPr/>
            </a:pPr>
            <a:r>
              <a:rPr lang="ru-RU" sz="900" b="1" kern="0" dirty="0">
                <a:solidFill>
                  <a:sysClr val="windowText" lastClr="000000"/>
                </a:solidFill>
                <a:latin typeface="Arial" charset="0"/>
              </a:rPr>
              <a:t>В случае определения налоговой базы исходя из кадастровой стоимости объекта налогообложения налоговые ставки устанавливаются в размерах не превышающих:</a:t>
            </a:r>
          </a:p>
          <a:p>
            <a:pPr algn="ctr" latinLnBrk="0">
              <a:defRPr/>
            </a:pPr>
            <a:r>
              <a:rPr lang="ru-RU" sz="900" b="1" kern="0" dirty="0">
                <a:solidFill>
                  <a:sysClr val="windowText" lastClr="000000"/>
                </a:solidFill>
                <a:latin typeface="Arial" charset="0"/>
              </a:rPr>
              <a:t>До 0,1% - в отношении жилых и нежилых помещений, объектов незавершенного строительства, гаражей;</a:t>
            </a:r>
          </a:p>
          <a:p>
            <a:pPr algn="ctr" latinLnBrk="0">
              <a:defRPr/>
            </a:pPr>
            <a:r>
              <a:rPr lang="ru-RU" sz="900" b="1" kern="0" dirty="0">
                <a:solidFill>
                  <a:sysClr val="windowText" lastClr="000000"/>
                </a:solidFill>
                <a:latin typeface="Arial" charset="0"/>
              </a:rPr>
              <a:t>2% - в отношении объектов налогообложения, кадастровая стоимость каждого из которых превышает 300 млн.руб.;</a:t>
            </a:r>
          </a:p>
          <a:p>
            <a:pPr algn="ctr" latinLnBrk="0">
              <a:defRPr/>
            </a:pPr>
            <a:r>
              <a:rPr lang="ru-RU" sz="900" b="1" kern="0" dirty="0">
                <a:solidFill>
                  <a:sysClr val="windowText" lastClr="000000"/>
                </a:solidFill>
                <a:latin typeface="Arial" charset="0"/>
              </a:rPr>
              <a:t>0,5% - в отношении прочих объектов налогообложения</a:t>
            </a:r>
          </a:p>
          <a:p>
            <a:pPr algn="ctr" latinLnBrk="0">
              <a:defRPr/>
            </a:pPr>
            <a:r>
              <a:rPr lang="ru-RU" sz="900" b="1" kern="0" dirty="0">
                <a:solidFill>
                  <a:sysClr val="windowText" lastClr="000000"/>
                </a:solidFill>
                <a:latin typeface="Arial" charset="0"/>
              </a:rPr>
              <a:t>До 300 000 руб. – до 0,1%</a:t>
            </a:r>
          </a:p>
          <a:p>
            <a:pPr algn="ctr" latinLnBrk="0">
              <a:defRPr/>
            </a:pPr>
            <a:r>
              <a:rPr lang="ru-RU" sz="900" b="1" kern="0" dirty="0">
                <a:solidFill>
                  <a:sysClr val="windowText" lastClr="000000"/>
                </a:solidFill>
                <a:latin typeface="Arial" charset="0"/>
              </a:rPr>
              <a:t>Свыше 300 000 до 500 000 руб. – свыше 0,1 %-0,3%</a:t>
            </a:r>
          </a:p>
          <a:p>
            <a:pPr algn="ctr" latinLnBrk="0">
              <a:defRPr/>
            </a:pPr>
            <a:r>
              <a:rPr lang="ru-RU" sz="900" b="1" kern="0" dirty="0">
                <a:solidFill>
                  <a:sysClr val="windowText" lastClr="000000"/>
                </a:solidFill>
                <a:latin typeface="Arial" charset="0"/>
              </a:rPr>
              <a:t>Свыше 500 000 руб. – свыше 0,3%-2,0% </a:t>
            </a:r>
          </a:p>
        </p:txBody>
      </p:sp>
      <p:sp>
        <p:nvSpPr>
          <p:cNvPr id="17" name="Прямоугольник 16"/>
          <p:cNvSpPr/>
          <p:nvPr/>
        </p:nvSpPr>
        <p:spPr>
          <a:xfrm>
            <a:off x="7092280" y="4161128"/>
            <a:ext cx="2051720" cy="1923604"/>
          </a:xfrm>
          <a:prstGeom prst="rect">
            <a:avLst/>
          </a:prstGeom>
        </p:spPr>
        <p:txBody>
          <a:bodyPr wrap="square">
            <a:spAutoFit/>
          </a:bodyPr>
          <a:lstStyle/>
          <a:p>
            <a:pPr algn="ctr" latinLnBrk="0">
              <a:defRPr/>
            </a:pPr>
            <a:r>
              <a:rPr lang="ru-RU" sz="1000" b="1" kern="0" dirty="0">
                <a:solidFill>
                  <a:srgbClr val="7030A0"/>
                </a:solidFill>
                <a:latin typeface="Arial" charset="0"/>
              </a:rPr>
              <a:t>Гл. 31 Налогового </a:t>
            </a:r>
          </a:p>
          <a:p>
            <a:pPr algn="ctr" latinLnBrk="0">
              <a:defRPr/>
            </a:pPr>
            <a:r>
              <a:rPr lang="ru-RU" sz="1000" b="1" kern="0" dirty="0">
                <a:solidFill>
                  <a:srgbClr val="7030A0"/>
                </a:solidFill>
                <a:latin typeface="Arial" charset="0"/>
              </a:rPr>
              <a:t>кодекса РФ</a:t>
            </a:r>
          </a:p>
          <a:p>
            <a:pPr algn="ctr" latinLnBrk="0">
              <a:defRPr/>
            </a:pPr>
            <a:r>
              <a:rPr lang="ru-RU" sz="900" b="1" u="sng" kern="0" dirty="0">
                <a:solidFill>
                  <a:sysClr val="windowText" lastClr="000000"/>
                </a:solidFill>
                <a:latin typeface="Arial" charset="0"/>
              </a:rPr>
              <a:t>Ставка налога  </a:t>
            </a:r>
          </a:p>
          <a:p>
            <a:pPr algn="ctr" latinLnBrk="0">
              <a:defRPr/>
            </a:pPr>
            <a:r>
              <a:rPr lang="ru-RU" sz="900" b="1" kern="0" dirty="0">
                <a:solidFill>
                  <a:sysClr val="windowText" lastClr="000000"/>
                </a:solidFill>
                <a:latin typeface="Arial" charset="0"/>
              </a:rPr>
              <a:t>От кадастровой стоимости земельных участков:</a:t>
            </a:r>
          </a:p>
          <a:p>
            <a:pPr algn="ctr" latinLnBrk="0">
              <a:defRPr/>
            </a:pPr>
            <a:r>
              <a:rPr lang="ru-RU" sz="900" b="1" kern="0" dirty="0">
                <a:solidFill>
                  <a:sysClr val="windowText" lastClr="000000"/>
                </a:solidFill>
                <a:latin typeface="Arial" charset="0"/>
              </a:rPr>
              <a:t>0,3% - занятых жилищным фонтом, личным подсобным хозяйством, садоводства, огородничества, животноводства, дачного хозяйства;</a:t>
            </a:r>
          </a:p>
          <a:p>
            <a:pPr algn="ctr" latinLnBrk="0">
              <a:defRPr/>
            </a:pPr>
            <a:r>
              <a:rPr lang="ru-RU" sz="900" b="1" kern="0" dirty="0">
                <a:solidFill>
                  <a:sysClr val="windowText" lastClr="000000"/>
                </a:solidFill>
                <a:latin typeface="Arial" charset="0"/>
              </a:rPr>
              <a:t>1,5% - в отношении других земельных участков</a:t>
            </a:r>
          </a:p>
        </p:txBody>
      </p:sp>
      <p:sp>
        <p:nvSpPr>
          <p:cNvPr id="18" name="Прямоугольник 17"/>
          <p:cNvSpPr/>
          <p:nvPr/>
        </p:nvSpPr>
        <p:spPr bwMode="auto">
          <a:xfrm>
            <a:off x="-612576" y="116632"/>
            <a:ext cx="9756576" cy="567779"/>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25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КАКИЕ НАЛОГИ УПЛАЧИВАЮТ жители Соболевского</a:t>
            </a:r>
            <a:r>
              <a:rPr kumimoji="0" lang="ru-RU" sz="2500" b="1" i="1" u="none" strike="noStrike" kern="0" cap="none" spc="0" normalizeH="0" noProof="0" dirty="0" smtClean="0">
                <a:ln/>
                <a:solidFill>
                  <a:srgbClr val="EEECE1">
                    <a:lumMod val="50000"/>
                  </a:srgbClr>
                </a:solidFill>
                <a:effectLst/>
                <a:uLnTx/>
                <a:uFillTx/>
                <a:latin typeface="Times New Roman" pitchFamily="18" charset="0"/>
                <a:ea typeface="+mn-ea"/>
                <a:cs typeface="Times New Roman" pitchFamily="18" charset="0"/>
              </a:rPr>
              <a:t> района, куда зачисляют налоги</a:t>
            </a:r>
            <a:endParaRPr kumimoji="0" lang="ru-RU" sz="2500" b="1" i="1" u="none" strike="noStrike" kern="0" cap="none" spc="0" normalizeH="0" baseline="0" noProof="0" dirty="0">
              <a:ln/>
              <a:solidFill>
                <a:srgbClr val="EEECE1">
                  <a:lumMod val="50000"/>
                </a:srgbClr>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716927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ÐÐ¾ÑÐ¾Ð¶ÐµÐµ Ð¸Ð·Ð¾Ð±ÑÐ°Ð¶ÐµÐ½Ð¸Ðµ"/>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692696"/>
            <a:ext cx="8432105" cy="32403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4" name="Таблица 3"/>
          <p:cNvGraphicFramePr>
            <a:graphicFrameLocks noGrp="1"/>
          </p:cNvGraphicFramePr>
          <p:nvPr>
            <p:extLst>
              <p:ext uri="{D42A27DB-BD31-4B8C-83A1-F6EECF244321}">
                <p14:modId xmlns:p14="http://schemas.microsoft.com/office/powerpoint/2010/main" val="3857457715"/>
              </p:ext>
            </p:extLst>
          </p:nvPr>
        </p:nvGraphicFramePr>
        <p:xfrm>
          <a:off x="107950" y="4065588"/>
          <a:ext cx="8928100" cy="2741286"/>
        </p:xfrm>
        <a:graphic>
          <a:graphicData uri="http://schemas.openxmlformats.org/drawingml/2006/table">
            <a:tbl>
              <a:tblPr firstRow="1" bandRow="1">
                <a:tableStyleId>{5DA37D80-6434-44D0-A028-1B22A696006F}</a:tableStyleId>
              </a:tblPr>
              <a:tblGrid>
                <a:gridCol w="1526067"/>
                <a:gridCol w="1506604"/>
                <a:gridCol w="1471668"/>
                <a:gridCol w="1489135"/>
                <a:gridCol w="1489135"/>
                <a:gridCol w="1445491"/>
              </a:tblGrid>
              <a:tr h="350812">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ru-RU" sz="900" dirty="0" smtClean="0">
                          <a:solidFill>
                            <a:schemeClr val="tx1"/>
                          </a:solidFill>
                        </a:rPr>
                        <a:t>Показатель</a:t>
                      </a:r>
                      <a:endParaRPr lang="ru-RU" sz="900" dirty="0">
                        <a:solidFill>
                          <a:schemeClr val="tx1"/>
                        </a:solidFill>
                      </a:endParaRPr>
                    </a:p>
                  </a:txBody>
                  <a:tcPr marL="91431" marR="91431" marT="45695" marB="45695"/>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ru-RU" sz="900" dirty="0" smtClean="0">
                          <a:solidFill>
                            <a:schemeClr val="tx1"/>
                          </a:solidFill>
                        </a:rPr>
                        <a:t>Ед. измерения</a:t>
                      </a:r>
                      <a:endParaRPr lang="ru-RU" sz="900" dirty="0">
                        <a:solidFill>
                          <a:schemeClr val="tx1"/>
                        </a:solidFill>
                      </a:endParaRPr>
                    </a:p>
                  </a:txBody>
                  <a:tcPr marL="91431" marR="91431" marT="45695" marB="45695"/>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ru-RU" sz="900" dirty="0" smtClean="0">
                          <a:solidFill>
                            <a:schemeClr val="tx1"/>
                          </a:solidFill>
                        </a:rPr>
                        <a:t>2021 оценка</a:t>
                      </a:r>
                      <a:endParaRPr lang="ru-RU" sz="900" dirty="0">
                        <a:solidFill>
                          <a:schemeClr val="tx1"/>
                        </a:solidFill>
                      </a:endParaRPr>
                    </a:p>
                  </a:txBody>
                  <a:tcPr marL="91431" marR="91431" marT="45695" marB="45695"/>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ru-RU" sz="900" dirty="0" smtClean="0">
                          <a:solidFill>
                            <a:schemeClr val="tx1"/>
                          </a:solidFill>
                        </a:rPr>
                        <a:t>2022 прогноз</a:t>
                      </a:r>
                      <a:endParaRPr lang="ru-RU" sz="900" dirty="0">
                        <a:solidFill>
                          <a:schemeClr val="tx1"/>
                        </a:solidFill>
                      </a:endParaRPr>
                    </a:p>
                  </a:txBody>
                  <a:tcPr marL="91431" marR="91431" marT="45695" marB="45695"/>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ru-RU" sz="900" dirty="0" smtClean="0">
                          <a:solidFill>
                            <a:schemeClr val="tx1"/>
                          </a:solidFill>
                        </a:rPr>
                        <a:t>2023 прогноз</a:t>
                      </a:r>
                      <a:endParaRPr lang="ru-RU" sz="900" dirty="0">
                        <a:solidFill>
                          <a:schemeClr val="tx1"/>
                        </a:solidFill>
                      </a:endParaRPr>
                    </a:p>
                  </a:txBody>
                  <a:tcPr marL="91431" marR="91431" marT="45695" marB="45695"/>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ru-RU" sz="900" dirty="0" smtClean="0">
                          <a:solidFill>
                            <a:schemeClr val="tx1"/>
                          </a:solidFill>
                        </a:rPr>
                        <a:t>2024 прогноз</a:t>
                      </a:r>
                      <a:endParaRPr lang="ru-RU" sz="900" dirty="0">
                        <a:solidFill>
                          <a:schemeClr val="tx1"/>
                        </a:solidFill>
                      </a:endParaRPr>
                    </a:p>
                  </a:txBody>
                  <a:tcPr marL="91431" marR="91431" marT="45695" marB="45695"/>
                </a:tc>
              </a:tr>
              <a:tr h="512672">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Численность населения</a:t>
                      </a:r>
                      <a:endParaRPr lang="ru-RU" sz="900" dirty="0"/>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тыс. чел.</a:t>
                      </a:r>
                      <a:endParaRPr lang="ru-RU" sz="900" dirty="0"/>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2,443</a:t>
                      </a:r>
                      <a:endParaRPr lang="ru-RU" sz="900" dirty="0"/>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2,438</a:t>
                      </a:r>
                      <a:endParaRPr lang="ru-RU" sz="900" dirty="0"/>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2,443</a:t>
                      </a:r>
                      <a:endParaRPr lang="ru-RU" sz="900" dirty="0"/>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2,450</a:t>
                      </a:r>
                      <a:endParaRPr lang="ru-RU" sz="900" dirty="0"/>
                    </a:p>
                  </a:txBody>
                  <a:tcPr marL="91431" marR="91431" marT="45695" marB="45695"/>
                </a:tc>
              </a:tr>
              <a:tr h="444459">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Миграционный прирост</a:t>
                      </a:r>
                      <a:endParaRPr lang="ru-RU" sz="900" dirty="0"/>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lvl="0" indent="0" algn="ctr" defTabSz="963856" rtl="0" eaLnBrk="1" fontAlgn="auto" latinLnBrk="0" hangingPunct="1">
                        <a:lnSpc>
                          <a:spcPct val="100000"/>
                        </a:lnSpc>
                        <a:spcBef>
                          <a:spcPts val="0"/>
                        </a:spcBef>
                        <a:spcAft>
                          <a:spcPts val="0"/>
                        </a:spcAft>
                        <a:buClrTx/>
                        <a:buSzTx/>
                        <a:buFontTx/>
                        <a:buNone/>
                        <a:tabLst/>
                        <a:defRPr/>
                      </a:pPr>
                      <a:endParaRPr kumimoji="0" lang="ru-RU" sz="900" u="none" strike="noStrike" kern="1200" cap="none" spc="0" normalizeH="0" baseline="0" noProof="0" dirty="0" smtClean="0">
                        <a:ln>
                          <a:noFill/>
                        </a:ln>
                        <a:effectLst/>
                        <a:uLnTx/>
                        <a:uFillTx/>
                      </a:endParaRPr>
                    </a:p>
                    <a:p>
                      <a:pPr marL="0" marR="0" lvl="0" indent="0" algn="ctr" defTabSz="963856" rtl="0" eaLnBrk="1" fontAlgn="auto" latinLnBrk="0" hangingPunct="1">
                        <a:lnSpc>
                          <a:spcPct val="100000"/>
                        </a:lnSpc>
                        <a:spcBef>
                          <a:spcPts val="0"/>
                        </a:spcBef>
                        <a:spcAft>
                          <a:spcPts val="0"/>
                        </a:spcAft>
                        <a:buClrTx/>
                        <a:buSzTx/>
                        <a:buFontTx/>
                        <a:buNone/>
                        <a:tabLst/>
                        <a:defRPr/>
                      </a:pPr>
                      <a:r>
                        <a:rPr kumimoji="0" lang="ru-RU" sz="900" u="none" strike="noStrike" kern="1200" cap="none" spc="0" normalizeH="0" baseline="0" noProof="0" dirty="0" smtClean="0">
                          <a:ln>
                            <a:noFill/>
                          </a:ln>
                          <a:effectLst/>
                          <a:uLnTx/>
                          <a:uFillTx/>
                        </a:rPr>
                        <a:t>чел-к </a:t>
                      </a:r>
                      <a:endParaRPr kumimoji="0" lang="ru-RU" sz="900" b="0" i="0" u="none" strike="noStrike" kern="1200" cap="none" spc="0" normalizeH="0" baseline="0" noProof="0" dirty="0">
                        <a:ln>
                          <a:noFill/>
                        </a:ln>
                        <a:solidFill>
                          <a:prstClr val="black"/>
                        </a:solidFill>
                        <a:effectLst/>
                        <a:uLnTx/>
                        <a:uFillTx/>
                        <a:latin typeface="+mn-lt"/>
                        <a:ea typeface="+mn-ea"/>
                        <a:cs typeface="+mn-cs"/>
                      </a:endParaRPr>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21</a:t>
                      </a:r>
                    </a:p>
                    <a:p>
                      <a:pPr algn="ctr"/>
                      <a:endParaRPr lang="ru-RU" sz="900" dirty="0"/>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11</a:t>
                      </a:r>
                      <a:endParaRPr lang="ru-RU" sz="900" dirty="0"/>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16</a:t>
                      </a:r>
                      <a:endParaRPr lang="ru-RU" sz="900" dirty="0"/>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21</a:t>
                      </a:r>
                      <a:endParaRPr lang="ru-RU" sz="900" dirty="0"/>
                    </a:p>
                  </a:txBody>
                  <a:tcPr marL="91431" marR="91431" marT="45695" marB="45695"/>
                </a:tc>
              </a:tr>
              <a:tr h="443436">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Рождаемость</a:t>
                      </a:r>
                      <a:endParaRPr lang="ru-RU" sz="900" dirty="0"/>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lvl="0" indent="0" algn="ctr" defTabSz="963856" rtl="0" eaLnBrk="1" fontAlgn="auto" latinLnBrk="0" hangingPunct="1">
                        <a:lnSpc>
                          <a:spcPct val="100000"/>
                        </a:lnSpc>
                        <a:spcBef>
                          <a:spcPts val="0"/>
                        </a:spcBef>
                        <a:spcAft>
                          <a:spcPts val="0"/>
                        </a:spcAft>
                        <a:buClrTx/>
                        <a:buSzTx/>
                        <a:buFontTx/>
                        <a:buNone/>
                        <a:tabLst/>
                        <a:defRPr/>
                      </a:pPr>
                      <a:r>
                        <a:rPr kumimoji="0" lang="ru-RU" sz="900" u="none" strike="noStrike" kern="1200" cap="none" spc="0" normalizeH="0" baseline="0" noProof="0" dirty="0" smtClean="0">
                          <a:ln>
                            <a:noFill/>
                          </a:ln>
                          <a:effectLst/>
                          <a:uLnTx/>
                          <a:uFillTx/>
                        </a:rPr>
                        <a:t>число родившихся на 1000 чел-к населения</a:t>
                      </a:r>
                      <a:endParaRPr kumimoji="0" lang="ru-RU" sz="900" b="0" i="0" u="none" strike="noStrike" kern="1200" cap="none" spc="0" normalizeH="0" baseline="0" noProof="0" dirty="0" smtClean="0">
                        <a:ln>
                          <a:noFill/>
                        </a:ln>
                        <a:solidFill>
                          <a:prstClr val="black"/>
                        </a:solidFill>
                        <a:effectLst/>
                        <a:uLnTx/>
                        <a:uFillTx/>
                        <a:latin typeface="+mn-lt"/>
                        <a:ea typeface="+mn-ea"/>
                        <a:cs typeface="+mn-cs"/>
                      </a:endParaRPr>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5,4</a:t>
                      </a:r>
                      <a:endParaRPr lang="ru-RU" sz="900" dirty="0"/>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4,9</a:t>
                      </a:r>
                      <a:endParaRPr lang="ru-RU" sz="900" dirty="0"/>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4,9</a:t>
                      </a:r>
                      <a:endParaRPr lang="ru-RU" sz="900" dirty="0"/>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4,9</a:t>
                      </a:r>
                      <a:endParaRPr lang="ru-RU" sz="900" dirty="0"/>
                    </a:p>
                  </a:txBody>
                  <a:tcPr marL="91431" marR="91431" marT="45695" marB="45695"/>
                </a:tc>
              </a:tr>
              <a:tr h="428611">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Смертность</a:t>
                      </a:r>
                      <a:endParaRPr lang="ru-RU" sz="900" dirty="0"/>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lvl="0" indent="0" algn="ctr" defTabSz="963856" rtl="0" eaLnBrk="1" fontAlgn="auto" latinLnBrk="0" hangingPunct="1">
                        <a:lnSpc>
                          <a:spcPct val="100000"/>
                        </a:lnSpc>
                        <a:spcBef>
                          <a:spcPts val="0"/>
                        </a:spcBef>
                        <a:spcAft>
                          <a:spcPts val="0"/>
                        </a:spcAft>
                        <a:buClrTx/>
                        <a:buSzTx/>
                        <a:buFontTx/>
                        <a:buNone/>
                        <a:tabLst/>
                        <a:defRPr/>
                      </a:pPr>
                      <a:r>
                        <a:rPr kumimoji="0" lang="ru-RU" sz="900" u="none" strike="noStrike" kern="1200" cap="none" spc="0" normalizeH="0" baseline="0" noProof="0" dirty="0" smtClean="0">
                          <a:ln>
                            <a:noFill/>
                          </a:ln>
                          <a:effectLst/>
                          <a:uLnTx/>
                          <a:uFillTx/>
                        </a:rPr>
                        <a:t>число умерших на 1000 чел-к населения</a:t>
                      </a:r>
                      <a:endParaRPr kumimoji="0" lang="ru-RU" sz="900" b="0" i="0" u="none" strike="noStrike" kern="1200" cap="none" spc="0" normalizeH="0" baseline="0" noProof="0" dirty="0" smtClean="0">
                        <a:ln>
                          <a:noFill/>
                        </a:ln>
                        <a:solidFill>
                          <a:prstClr val="black"/>
                        </a:solidFill>
                        <a:effectLst/>
                        <a:uLnTx/>
                        <a:uFillTx/>
                        <a:latin typeface="+mn-lt"/>
                        <a:ea typeface="+mn-ea"/>
                        <a:cs typeface="+mn-cs"/>
                      </a:endParaRPr>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15,0</a:t>
                      </a:r>
                      <a:endParaRPr lang="ru-RU" sz="900" dirty="0"/>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11,1</a:t>
                      </a:r>
                      <a:endParaRPr lang="ru-RU" sz="900" dirty="0"/>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11,1</a:t>
                      </a:r>
                      <a:endParaRPr lang="ru-RU" sz="900" dirty="0"/>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11,1</a:t>
                      </a:r>
                      <a:endParaRPr lang="ru-RU" sz="900" dirty="0"/>
                    </a:p>
                  </a:txBody>
                  <a:tcPr marL="91431" marR="91431" marT="45695" marB="45695"/>
                </a:tc>
              </a:tr>
              <a:tr h="502885">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Естественный прирост</a:t>
                      </a:r>
                      <a:endParaRPr lang="ru-RU" sz="900" dirty="0"/>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lvl="0" indent="0" algn="ctr" defTabSz="963856" rtl="0" eaLnBrk="1" fontAlgn="auto" latinLnBrk="0" hangingPunct="1">
                        <a:lnSpc>
                          <a:spcPct val="100000"/>
                        </a:lnSpc>
                        <a:spcBef>
                          <a:spcPts val="0"/>
                        </a:spcBef>
                        <a:spcAft>
                          <a:spcPts val="0"/>
                        </a:spcAft>
                        <a:buClrTx/>
                        <a:buSzTx/>
                        <a:buFontTx/>
                        <a:buNone/>
                        <a:tabLst/>
                        <a:defRPr/>
                      </a:pPr>
                      <a:endParaRPr kumimoji="0" lang="ru-RU" sz="900" u="none" strike="noStrike" kern="1200" cap="none" spc="0" normalizeH="0" baseline="0" noProof="0" dirty="0" smtClean="0">
                        <a:ln>
                          <a:noFill/>
                        </a:ln>
                        <a:effectLst/>
                        <a:uLnTx/>
                        <a:uFillTx/>
                      </a:endParaRPr>
                    </a:p>
                    <a:p>
                      <a:pPr marL="0" marR="0" lvl="0" indent="0" algn="ctr" defTabSz="963856" rtl="0" eaLnBrk="1" fontAlgn="auto" latinLnBrk="0" hangingPunct="1">
                        <a:lnSpc>
                          <a:spcPct val="100000"/>
                        </a:lnSpc>
                        <a:spcBef>
                          <a:spcPts val="0"/>
                        </a:spcBef>
                        <a:spcAft>
                          <a:spcPts val="0"/>
                        </a:spcAft>
                        <a:buClrTx/>
                        <a:buSzTx/>
                        <a:buFontTx/>
                        <a:buNone/>
                        <a:tabLst/>
                        <a:defRPr/>
                      </a:pPr>
                      <a:r>
                        <a:rPr kumimoji="0" lang="ru-RU" sz="900" u="none" strike="noStrike" kern="1200" cap="none" spc="0" normalizeH="0" baseline="0" noProof="0" dirty="0" smtClean="0">
                          <a:ln>
                            <a:noFill/>
                          </a:ln>
                          <a:effectLst/>
                          <a:uLnTx/>
                          <a:uFillTx/>
                        </a:rPr>
                        <a:t>на 1000 человек населения.</a:t>
                      </a:r>
                      <a:endParaRPr kumimoji="0" lang="ru-RU" sz="900" b="0" i="0" u="none" strike="noStrike" kern="1200" cap="none" spc="0" normalizeH="0" baseline="0" noProof="0" dirty="0" smtClean="0">
                        <a:ln>
                          <a:noFill/>
                        </a:ln>
                        <a:solidFill>
                          <a:prstClr val="black"/>
                        </a:solidFill>
                        <a:effectLst/>
                        <a:uLnTx/>
                        <a:uFillTx/>
                        <a:latin typeface="+mn-lt"/>
                        <a:ea typeface="+mn-ea"/>
                        <a:cs typeface="+mn-cs"/>
                      </a:endParaRPr>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-9,6</a:t>
                      </a:r>
                      <a:endParaRPr lang="ru-RU" sz="900" dirty="0"/>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-6,2</a:t>
                      </a:r>
                      <a:endParaRPr lang="ru-RU" sz="900" dirty="0"/>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-6,2</a:t>
                      </a:r>
                      <a:endParaRPr lang="ru-RU" sz="900" dirty="0"/>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-4,5</a:t>
                      </a:r>
                      <a:endParaRPr lang="ru-RU" sz="900" dirty="0"/>
                    </a:p>
                  </a:txBody>
                  <a:tcPr marL="91431" marR="91431" marT="45695" marB="45695"/>
                </a:tc>
              </a:tr>
            </a:tbl>
          </a:graphicData>
        </a:graphic>
      </p:graphicFrame>
      <p:sp>
        <p:nvSpPr>
          <p:cNvPr id="6" name="Прямоугольник 5"/>
          <p:cNvSpPr/>
          <p:nvPr/>
        </p:nvSpPr>
        <p:spPr>
          <a:xfrm>
            <a:off x="6588224" y="836712"/>
            <a:ext cx="1017588" cy="214312"/>
          </a:xfrm>
          <a:prstGeom prst="rect">
            <a:avLst/>
          </a:prstGeom>
        </p:spPr>
        <p:txBody>
          <a:bodyPr wrap="none">
            <a:spAutoFit/>
          </a:bodyPr>
          <a:lstStyle/>
          <a:p>
            <a:pPr algn="ctr" latinLnBrk="0">
              <a:defRPr/>
            </a:pPr>
            <a:r>
              <a:rPr lang="ru-RU" sz="800" kern="0" dirty="0">
                <a:solidFill>
                  <a:prstClr val="black"/>
                </a:solidFill>
                <a:latin typeface="Arial" charset="0"/>
              </a:rPr>
              <a:t>на 1 000 чел-к </a:t>
            </a:r>
          </a:p>
        </p:txBody>
      </p:sp>
      <p:graphicFrame>
        <p:nvGraphicFramePr>
          <p:cNvPr id="11" name="Диаграмма 4"/>
          <p:cNvGraphicFramePr>
            <a:graphicFrameLocks/>
          </p:cNvGraphicFramePr>
          <p:nvPr>
            <p:extLst>
              <p:ext uri="{D42A27DB-BD31-4B8C-83A1-F6EECF244321}">
                <p14:modId xmlns:p14="http://schemas.microsoft.com/office/powerpoint/2010/main" val="3089149712"/>
              </p:ext>
            </p:extLst>
          </p:nvPr>
        </p:nvGraphicFramePr>
        <p:xfrm>
          <a:off x="107950" y="692697"/>
          <a:ext cx="9036050" cy="3457028"/>
        </p:xfrm>
        <a:graphic>
          <a:graphicData uri="http://schemas.openxmlformats.org/drawingml/2006/chart">
            <c:chart xmlns:c="http://schemas.openxmlformats.org/drawingml/2006/chart" xmlns:r="http://schemas.openxmlformats.org/officeDocument/2006/relationships" r:id="rId3"/>
          </a:graphicData>
        </a:graphic>
      </p:graphicFrame>
      <p:sp>
        <p:nvSpPr>
          <p:cNvPr id="12" name="Прямоугольник 11"/>
          <p:cNvSpPr/>
          <p:nvPr/>
        </p:nvSpPr>
        <p:spPr bwMode="auto">
          <a:xfrm>
            <a:off x="-468560" y="31893"/>
            <a:ext cx="9756576" cy="567779"/>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25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Основные показатели социально-экономического развития Соболевского муниципального района</a:t>
            </a:r>
            <a:endParaRPr kumimoji="0" lang="ru-RU" sz="2500" b="1" i="1" u="none" strike="noStrike" kern="0" cap="none" spc="0" normalizeH="0" baseline="0" noProof="0" dirty="0">
              <a:ln/>
              <a:solidFill>
                <a:srgbClr val="EEECE1">
                  <a:lumMod val="50000"/>
                </a:srgbClr>
              </a:solidFill>
              <a:effectLst/>
              <a:uLnTx/>
              <a:uFillTx/>
              <a:latin typeface="Times New Roman" pitchFamily="18" charset="0"/>
              <a:ea typeface="+mn-ea"/>
              <a:cs typeface="Times New Roman" pitchFamily="18" charset="0"/>
            </a:endParaRPr>
          </a:p>
        </p:txBody>
      </p:sp>
      <p:sp>
        <p:nvSpPr>
          <p:cNvPr id="10" name="AutoShape 5" descr="ÐÐ¾ÑÐ¾Ð¶ÐµÐµ Ð¸Ð·Ð¾Ð±ÑÐ°Ð¶ÐµÐ½Ð¸Ðµ"/>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473844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ÐÐ¾ÑÐ¾Ð¶ÐµÐµ Ð¸Ð·Ð¾Ð±ÑÐ°Ð¶ÐµÐ½Ð¸Ðµ"/>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5750" r="19460"/>
          <a:stretch/>
        </p:blipFill>
        <p:spPr bwMode="auto">
          <a:xfrm>
            <a:off x="405442" y="476673"/>
            <a:ext cx="8631054" cy="54726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3" name="Диаграмма 4"/>
          <p:cNvGraphicFramePr>
            <a:graphicFrameLocks/>
          </p:cNvGraphicFramePr>
          <p:nvPr>
            <p:extLst>
              <p:ext uri="{D42A27DB-BD31-4B8C-83A1-F6EECF244321}">
                <p14:modId xmlns:p14="http://schemas.microsoft.com/office/powerpoint/2010/main" val="2407943952"/>
              </p:ext>
            </p:extLst>
          </p:nvPr>
        </p:nvGraphicFramePr>
        <p:xfrm>
          <a:off x="107950" y="571500"/>
          <a:ext cx="8985250" cy="6235699"/>
        </p:xfrm>
        <a:graphic>
          <a:graphicData uri="http://schemas.openxmlformats.org/drawingml/2006/chart">
            <c:chart xmlns:c="http://schemas.openxmlformats.org/drawingml/2006/chart" xmlns:r="http://schemas.openxmlformats.org/officeDocument/2006/relationships" r:id="rId4"/>
          </a:graphicData>
        </a:graphic>
      </p:graphicFrame>
      <p:sp>
        <p:nvSpPr>
          <p:cNvPr id="7" name="Прямоугольник 6"/>
          <p:cNvSpPr/>
          <p:nvPr/>
        </p:nvSpPr>
        <p:spPr>
          <a:xfrm>
            <a:off x="1428750" y="4006221"/>
            <a:ext cx="652743" cy="276999"/>
          </a:xfrm>
          <a:prstGeom prst="rect">
            <a:avLst/>
          </a:prstGeom>
        </p:spPr>
        <p:txBody>
          <a:bodyPr wrap="none">
            <a:spAutoFit/>
          </a:bodyPr>
          <a:lstStyle/>
          <a:p>
            <a:pPr algn="r" latinLnBrk="0">
              <a:defRPr/>
            </a:pPr>
            <a:r>
              <a:rPr lang="ru-RU" sz="1200" kern="0" dirty="0" smtClean="0">
                <a:solidFill>
                  <a:prstClr val="black"/>
                </a:solidFill>
                <a:latin typeface="Arial" charset="0"/>
              </a:rPr>
              <a:t>21 979</a:t>
            </a:r>
            <a:endParaRPr lang="ru-RU" sz="1200" kern="0" dirty="0">
              <a:solidFill>
                <a:prstClr val="black"/>
              </a:solidFill>
              <a:latin typeface="Arial" charset="0"/>
            </a:endParaRPr>
          </a:p>
        </p:txBody>
      </p:sp>
      <p:sp>
        <p:nvSpPr>
          <p:cNvPr id="8" name="Прямоугольник 7"/>
          <p:cNvSpPr/>
          <p:nvPr/>
        </p:nvSpPr>
        <p:spPr>
          <a:xfrm>
            <a:off x="3347800" y="3001963"/>
            <a:ext cx="652807" cy="461665"/>
          </a:xfrm>
          <a:prstGeom prst="rect">
            <a:avLst/>
          </a:prstGeom>
        </p:spPr>
        <p:txBody>
          <a:bodyPr wrap="none">
            <a:spAutoFit/>
          </a:bodyPr>
          <a:lstStyle/>
          <a:p>
            <a:pPr algn="r" latinLnBrk="0">
              <a:defRPr/>
            </a:pPr>
            <a:endParaRPr lang="ru-RU" sz="1200" kern="0" dirty="0" smtClean="0">
              <a:solidFill>
                <a:prstClr val="black"/>
              </a:solidFill>
              <a:latin typeface="Arial" charset="0"/>
            </a:endParaRPr>
          </a:p>
          <a:p>
            <a:pPr algn="r" latinLnBrk="0">
              <a:defRPr/>
            </a:pPr>
            <a:r>
              <a:rPr lang="ru-RU" sz="1200" kern="0" dirty="0" smtClean="0">
                <a:solidFill>
                  <a:prstClr val="black"/>
                </a:solidFill>
                <a:latin typeface="Arial" charset="0"/>
              </a:rPr>
              <a:t>22 669</a:t>
            </a:r>
            <a:endParaRPr lang="ru-RU" sz="1200" kern="0" dirty="0">
              <a:solidFill>
                <a:prstClr val="black"/>
              </a:solidFill>
              <a:latin typeface="Arial" charset="0"/>
            </a:endParaRPr>
          </a:p>
        </p:txBody>
      </p:sp>
      <p:sp>
        <p:nvSpPr>
          <p:cNvPr id="9" name="Прямоугольник 8"/>
          <p:cNvSpPr/>
          <p:nvPr/>
        </p:nvSpPr>
        <p:spPr>
          <a:xfrm>
            <a:off x="5292016" y="2348880"/>
            <a:ext cx="652807" cy="461665"/>
          </a:xfrm>
          <a:prstGeom prst="rect">
            <a:avLst/>
          </a:prstGeom>
        </p:spPr>
        <p:txBody>
          <a:bodyPr wrap="none">
            <a:spAutoFit/>
          </a:bodyPr>
          <a:lstStyle/>
          <a:p>
            <a:pPr algn="r" latinLnBrk="0">
              <a:defRPr/>
            </a:pPr>
            <a:r>
              <a:rPr lang="ru-RU" sz="1200" kern="0" dirty="0" smtClean="0">
                <a:solidFill>
                  <a:prstClr val="black"/>
                </a:solidFill>
                <a:latin typeface="Arial" charset="0"/>
              </a:rPr>
              <a:t>23 576</a:t>
            </a:r>
          </a:p>
          <a:p>
            <a:pPr algn="r" latinLnBrk="0">
              <a:defRPr/>
            </a:pPr>
            <a:endParaRPr lang="ru-RU" sz="1200" kern="0" dirty="0">
              <a:solidFill>
                <a:prstClr val="black"/>
              </a:solidFill>
              <a:latin typeface="Arial" charset="0"/>
            </a:endParaRPr>
          </a:p>
        </p:txBody>
      </p:sp>
      <p:sp>
        <p:nvSpPr>
          <p:cNvPr id="10" name="Прямоугольник 9"/>
          <p:cNvSpPr/>
          <p:nvPr/>
        </p:nvSpPr>
        <p:spPr>
          <a:xfrm>
            <a:off x="7308240" y="1340768"/>
            <a:ext cx="652807" cy="461665"/>
          </a:xfrm>
          <a:prstGeom prst="rect">
            <a:avLst/>
          </a:prstGeom>
        </p:spPr>
        <p:txBody>
          <a:bodyPr wrap="none">
            <a:spAutoFit/>
          </a:bodyPr>
          <a:lstStyle/>
          <a:p>
            <a:pPr algn="r" latinLnBrk="0">
              <a:defRPr/>
            </a:pPr>
            <a:endParaRPr lang="ru-RU" sz="1200" kern="0" dirty="0" smtClean="0">
              <a:solidFill>
                <a:prstClr val="black"/>
              </a:solidFill>
              <a:latin typeface="Arial" charset="0"/>
            </a:endParaRPr>
          </a:p>
          <a:p>
            <a:pPr algn="r" latinLnBrk="0">
              <a:defRPr/>
            </a:pPr>
            <a:r>
              <a:rPr lang="ru-RU" sz="1200" kern="0" dirty="0" smtClean="0">
                <a:solidFill>
                  <a:prstClr val="black"/>
                </a:solidFill>
                <a:latin typeface="Arial" charset="0"/>
              </a:rPr>
              <a:t>24 519</a:t>
            </a:r>
            <a:endParaRPr lang="ru-RU" sz="1200" kern="0" dirty="0">
              <a:solidFill>
                <a:prstClr val="black"/>
              </a:solidFill>
              <a:latin typeface="Arial" charset="0"/>
            </a:endParaRPr>
          </a:p>
        </p:txBody>
      </p:sp>
      <p:sp>
        <p:nvSpPr>
          <p:cNvPr id="11" name="Прямоугольник 10"/>
          <p:cNvSpPr/>
          <p:nvPr/>
        </p:nvSpPr>
        <p:spPr>
          <a:xfrm>
            <a:off x="755576" y="697363"/>
            <a:ext cx="555625" cy="246062"/>
          </a:xfrm>
          <a:prstGeom prst="rect">
            <a:avLst/>
          </a:prstGeom>
        </p:spPr>
        <p:txBody>
          <a:bodyPr wrap="none">
            <a:spAutoFit/>
          </a:bodyPr>
          <a:lstStyle/>
          <a:p>
            <a:pPr algn="ctr" latinLnBrk="0">
              <a:defRPr/>
            </a:pPr>
            <a:r>
              <a:rPr lang="ru-RU" sz="1000" kern="0" dirty="0">
                <a:solidFill>
                  <a:prstClr val="black"/>
                </a:solidFill>
                <a:latin typeface="Arial" charset="0"/>
              </a:rPr>
              <a:t>рубли</a:t>
            </a:r>
          </a:p>
        </p:txBody>
      </p:sp>
      <p:sp>
        <p:nvSpPr>
          <p:cNvPr id="12" name="Прямоугольник 11"/>
          <p:cNvSpPr/>
          <p:nvPr/>
        </p:nvSpPr>
        <p:spPr bwMode="auto">
          <a:xfrm>
            <a:off x="-324544" y="0"/>
            <a:ext cx="9756576" cy="567779"/>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36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Динамика прожиточного минимума</a:t>
            </a:r>
          </a:p>
        </p:txBody>
      </p:sp>
      <p:pic>
        <p:nvPicPr>
          <p:cNvPr id="17410" name="Picture 2" descr="ÐÐ¾ÑÐ¾Ð¶ÐµÐµ Ð¸Ð·Ð¾Ð±ÑÐ°Ð¶ÐµÐ½Ð¸Ðµ"/>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16416" y="808384"/>
            <a:ext cx="268319" cy="268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4897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0" name="Picture 6" descr="ÐÐ°ÑÑÐ¸Ð½ÐºÐ¸ Ð¿Ð¾ Ð·Ð°Ð¿ÑÐ¾ÑÑ ÐºÐ°ÑÑÐ¸Ð½ÐºÐ¸ Ð±ÐµÐ·ÑÐ°Ð±Ð¾ÑÐ½ÑÑ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764704"/>
            <a:ext cx="8424936" cy="46085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3" name="Диаграмма 10"/>
          <p:cNvGraphicFramePr>
            <a:graphicFrameLocks/>
          </p:cNvGraphicFramePr>
          <p:nvPr>
            <p:extLst>
              <p:ext uri="{D42A27DB-BD31-4B8C-83A1-F6EECF244321}">
                <p14:modId xmlns:p14="http://schemas.microsoft.com/office/powerpoint/2010/main" val="3115095408"/>
              </p:ext>
            </p:extLst>
          </p:nvPr>
        </p:nvGraphicFramePr>
        <p:xfrm>
          <a:off x="179673" y="739204"/>
          <a:ext cx="8856662" cy="5935663"/>
        </p:xfrm>
        <a:graphic>
          <a:graphicData uri="http://schemas.openxmlformats.org/drawingml/2006/chart">
            <c:chart xmlns:c="http://schemas.openxmlformats.org/drawingml/2006/chart" xmlns:r="http://schemas.openxmlformats.org/officeDocument/2006/relationships" r:id="rId3"/>
          </a:graphicData>
        </a:graphic>
      </p:graphicFrame>
      <p:sp>
        <p:nvSpPr>
          <p:cNvPr id="12" name="Прямоугольник 11"/>
          <p:cNvSpPr/>
          <p:nvPr/>
        </p:nvSpPr>
        <p:spPr>
          <a:xfrm>
            <a:off x="684213" y="641350"/>
            <a:ext cx="431800" cy="246063"/>
          </a:xfrm>
          <a:prstGeom prst="rect">
            <a:avLst/>
          </a:prstGeom>
        </p:spPr>
        <p:txBody>
          <a:bodyPr wrap="none">
            <a:spAutoFit/>
          </a:bodyPr>
          <a:lstStyle/>
          <a:p>
            <a:pPr algn="ctr" latinLnBrk="0">
              <a:defRPr/>
            </a:pPr>
            <a:r>
              <a:rPr lang="ru-RU" sz="1000" kern="0" dirty="0">
                <a:solidFill>
                  <a:prstClr val="black"/>
                </a:solidFill>
                <a:latin typeface="Arial" charset="0"/>
              </a:rPr>
              <a:t>чел.</a:t>
            </a:r>
          </a:p>
        </p:txBody>
      </p:sp>
      <p:sp>
        <p:nvSpPr>
          <p:cNvPr id="7" name="Прямоугольник 6"/>
          <p:cNvSpPr/>
          <p:nvPr/>
        </p:nvSpPr>
        <p:spPr bwMode="auto">
          <a:xfrm>
            <a:off x="-579525" y="0"/>
            <a:ext cx="9756576" cy="567779"/>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36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Динамика численности безработных</a:t>
            </a:r>
          </a:p>
        </p:txBody>
      </p:sp>
      <p:pic>
        <p:nvPicPr>
          <p:cNvPr id="3077" name="Picture 5" descr="ÐÐ¾ÑÐ¾Ð¶ÐµÐµ Ð¸Ð·Ð¾Ð±ÑÐ°Ð¶ÐµÐ½Ð¸Ðµ"/>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35771" y="619850"/>
            <a:ext cx="339792" cy="339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3893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7" descr="ÐÐ¾ÑÐ¾Ð¶ÐµÐµ Ð¸Ð·Ð¾Ð±ÑÐ°Ð¶ÐµÐ½Ð¸Ðµ"/>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3528" y="1185862"/>
            <a:ext cx="8496944" cy="48354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3" name="Диаграмма 3"/>
          <p:cNvGraphicFramePr>
            <a:graphicFrameLocks/>
          </p:cNvGraphicFramePr>
          <p:nvPr>
            <p:extLst>
              <p:ext uri="{D42A27DB-BD31-4B8C-83A1-F6EECF244321}">
                <p14:modId xmlns:p14="http://schemas.microsoft.com/office/powerpoint/2010/main" val="261757788"/>
              </p:ext>
            </p:extLst>
          </p:nvPr>
        </p:nvGraphicFramePr>
        <p:xfrm>
          <a:off x="107950" y="836712"/>
          <a:ext cx="8897766" cy="5832376"/>
        </p:xfrm>
        <a:graphic>
          <a:graphicData uri="http://schemas.openxmlformats.org/drawingml/2006/chart">
            <c:chart xmlns:c="http://schemas.openxmlformats.org/drawingml/2006/chart" xmlns:r="http://schemas.openxmlformats.org/officeDocument/2006/relationships" r:id="rId3"/>
          </a:graphicData>
        </a:graphic>
      </p:graphicFrame>
      <p:sp>
        <p:nvSpPr>
          <p:cNvPr id="6" name="Прямоугольник 5"/>
          <p:cNvSpPr/>
          <p:nvPr/>
        </p:nvSpPr>
        <p:spPr>
          <a:xfrm>
            <a:off x="1475656" y="3880215"/>
            <a:ext cx="1008112" cy="1015663"/>
          </a:xfrm>
          <a:prstGeom prst="rect">
            <a:avLst/>
          </a:prstGeom>
        </p:spPr>
        <p:txBody>
          <a:bodyPr wrap="square">
            <a:spAutoFit/>
          </a:bodyPr>
          <a:lstStyle/>
          <a:p>
            <a:pPr algn="r" latinLnBrk="0">
              <a:defRPr/>
            </a:pPr>
            <a:endParaRPr lang="ru-RU" sz="1200" kern="0" dirty="0" smtClean="0">
              <a:solidFill>
                <a:prstClr val="black"/>
              </a:solidFill>
              <a:latin typeface="Arial" charset="0"/>
            </a:endParaRPr>
          </a:p>
          <a:p>
            <a:pPr algn="r" latinLnBrk="0">
              <a:defRPr/>
            </a:pPr>
            <a:endParaRPr lang="ru-RU" sz="1200" kern="0" dirty="0">
              <a:solidFill>
                <a:prstClr val="black"/>
              </a:solidFill>
              <a:latin typeface="Arial" charset="0"/>
            </a:endParaRPr>
          </a:p>
          <a:p>
            <a:pPr algn="r" latinLnBrk="0">
              <a:defRPr/>
            </a:pPr>
            <a:endParaRPr lang="ru-RU" sz="1200" kern="0" dirty="0" smtClean="0">
              <a:solidFill>
                <a:prstClr val="black"/>
              </a:solidFill>
              <a:latin typeface="Arial" charset="0"/>
            </a:endParaRPr>
          </a:p>
          <a:p>
            <a:pPr algn="r" latinLnBrk="0">
              <a:defRPr/>
            </a:pPr>
            <a:endParaRPr lang="ru-RU" sz="1200" kern="0" dirty="0">
              <a:solidFill>
                <a:prstClr val="black"/>
              </a:solidFill>
              <a:latin typeface="Arial" charset="0"/>
            </a:endParaRPr>
          </a:p>
          <a:p>
            <a:pPr algn="r" latinLnBrk="0">
              <a:defRPr/>
            </a:pPr>
            <a:r>
              <a:rPr lang="ru-RU" sz="1200" kern="0" dirty="0" smtClean="0">
                <a:solidFill>
                  <a:prstClr val="black"/>
                </a:solidFill>
                <a:latin typeface="Arial" charset="0"/>
              </a:rPr>
              <a:t>13 414,5</a:t>
            </a:r>
            <a:endParaRPr lang="ru-RU" sz="1200" kern="0" dirty="0">
              <a:solidFill>
                <a:prstClr val="black"/>
              </a:solidFill>
              <a:latin typeface="Arial" charset="0"/>
            </a:endParaRPr>
          </a:p>
        </p:txBody>
      </p:sp>
      <p:sp>
        <p:nvSpPr>
          <p:cNvPr id="7" name="Прямоугольник 6"/>
          <p:cNvSpPr/>
          <p:nvPr/>
        </p:nvSpPr>
        <p:spPr>
          <a:xfrm>
            <a:off x="3340236" y="3603216"/>
            <a:ext cx="781048" cy="461665"/>
          </a:xfrm>
          <a:prstGeom prst="rect">
            <a:avLst/>
          </a:prstGeom>
        </p:spPr>
        <p:txBody>
          <a:bodyPr wrap="none">
            <a:spAutoFit/>
          </a:bodyPr>
          <a:lstStyle/>
          <a:p>
            <a:pPr algn="r" latinLnBrk="0">
              <a:defRPr/>
            </a:pPr>
            <a:r>
              <a:rPr lang="ru-RU" sz="1200" kern="0" dirty="0" smtClean="0">
                <a:solidFill>
                  <a:prstClr val="black"/>
                </a:solidFill>
                <a:latin typeface="Arial" charset="0"/>
              </a:rPr>
              <a:t>13 588,9</a:t>
            </a:r>
          </a:p>
          <a:p>
            <a:pPr algn="r" latinLnBrk="0">
              <a:defRPr/>
            </a:pPr>
            <a:endParaRPr lang="ru-RU" sz="1200" kern="0" dirty="0">
              <a:solidFill>
                <a:prstClr val="black"/>
              </a:solidFill>
              <a:latin typeface="Arial" charset="0"/>
            </a:endParaRPr>
          </a:p>
        </p:txBody>
      </p:sp>
      <p:sp>
        <p:nvSpPr>
          <p:cNvPr id="8" name="Прямоугольник 7"/>
          <p:cNvSpPr/>
          <p:nvPr/>
        </p:nvSpPr>
        <p:spPr>
          <a:xfrm>
            <a:off x="5207121" y="2504905"/>
            <a:ext cx="780983" cy="276999"/>
          </a:xfrm>
          <a:prstGeom prst="rect">
            <a:avLst/>
          </a:prstGeom>
        </p:spPr>
        <p:txBody>
          <a:bodyPr wrap="none">
            <a:spAutoFit/>
          </a:bodyPr>
          <a:lstStyle/>
          <a:p>
            <a:pPr algn="r" latinLnBrk="0">
              <a:defRPr/>
            </a:pPr>
            <a:r>
              <a:rPr lang="ru-RU" sz="1200" kern="0" dirty="0" smtClean="0">
                <a:solidFill>
                  <a:prstClr val="black"/>
                </a:solidFill>
                <a:latin typeface="Arial" charset="0"/>
              </a:rPr>
              <a:t>13 833,5</a:t>
            </a:r>
            <a:endParaRPr lang="ru-RU" sz="1200" kern="0" dirty="0">
              <a:solidFill>
                <a:prstClr val="black"/>
              </a:solidFill>
              <a:latin typeface="Arial" charset="0"/>
            </a:endParaRPr>
          </a:p>
        </p:txBody>
      </p:sp>
      <p:sp>
        <p:nvSpPr>
          <p:cNvPr id="9" name="Прямоугольник 8"/>
          <p:cNvSpPr/>
          <p:nvPr/>
        </p:nvSpPr>
        <p:spPr>
          <a:xfrm>
            <a:off x="7018733" y="1628800"/>
            <a:ext cx="780983" cy="276999"/>
          </a:xfrm>
          <a:prstGeom prst="rect">
            <a:avLst/>
          </a:prstGeom>
        </p:spPr>
        <p:txBody>
          <a:bodyPr wrap="none">
            <a:spAutoFit/>
          </a:bodyPr>
          <a:lstStyle/>
          <a:p>
            <a:pPr algn="r" latinLnBrk="0">
              <a:defRPr/>
            </a:pPr>
            <a:r>
              <a:rPr lang="ru-RU" sz="1200" kern="0" dirty="0" smtClean="0">
                <a:solidFill>
                  <a:prstClr val="black"/>
                </a:solidFill>
                <a:latin typeface="Arial" charset="0"/>
              </a:rPr>
              <a:t>14 110,2</a:t>
            </a:r>
            <a:endParaRPr lang="ru-RU" sz="1200" kern="0" dirty="0">
              <a:solidFill>
                <a:prstClr val="black"/>
              </a:solidFill>
              <a:latin typeface="Arial" charset="0"/>
            </a:endParaRPr>
          </a:p>
        </p:txBody>
      </p:sp>
      <p:sp>
        <p:nvSpPr>
          <p:cNvPr id="10" name="Прямоугольник 9"/>
          <p:cNvSpPr/>
          <p:nvPr/>
        </p:nvSpPr>
        <p:spPr>
          <a:xfrm>
            <a:off x="955941" y="838112"/>
            <a:ext cx="732894" cy="246221"/>
          </a:xfrm>
          <a:prstGeom prst="rect">
            <a:avLst/>
          </a:prstGeom>
        </p:spPr>
        <p:txBody>
          <a:bodyPr wrap="none">
            <a:spAutoFit/>
          </a:bodyPr>
          <a:lstStyle/>
          <a:p>
            <a:pPr algn="ctr" latinLnBrk="0">
              <a:defRPr/>
            </a:pPr>
            <a:r>
              <a:rPr lang="ru-RU" sz="1000" kern="0" dirty="0">
                <a:solidFill>
                  <a:prstClr val="black"/>
                </a:solidFill>
                <a:latin typeface="Arial" charset="0"/>
              </a:rPr>
              <a:t>млн</a:t>
            </a:r>
            <a:r>
              <a:rPr lang="ru-RU" sz="1000" kern="0" dirty="0" smtClean="0">
                <a:solidFill>
                  <a:prstClr val="black"/>
                </a:solidFill>
                <a:latin typeface="Arial" charset="0"/>
              </a:rPr>
              <a:t>. руб</a:t>
            </a:r>
            <a:r>
              <a:rPr lang="ru-RU" sz="1000" kern="0" dirty="0">
                <a:solidFill>
                  <a:prstClr val="black"/>
                </a:solidFill>
                <a:latin typeface="Arial" charset="0"/>
              </a:rPr>
              <a:t>.</a:t>
            </a:r>
          </a:p>
        </p:txBody>
      </p:sp>
      <p:pic>
        <p:nvPicPr>
          <p:cNvPr id="4101" name="Picture 5" descr="ÐÐ¾ÑÐ¾Ð¶ÐµÐµ Ð¸Ð·Ð¾Ð±ÑÐ°Ð¶ÐµÐ½Ð¸Ðµ"/>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66447" y="838112"/>
            <a:ext cx="293985" cy="293985"/>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p:nvPr/>
        </p:nvSpPr>
        <p:spPr bwMode="auto">
          <a:xfrm>
            <a:off x="-612576" y="77989"/>
            <a:ext cx="9756576" cy="567779"/>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36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Динамика промышленного производства</a:t>
            </a:r>
          </a:p>
        </p:txBody>
      </p:sp>
    </p:spTree>
    <p:extLst>
      <p:ext uri="{BB962C8B-B14F-4D97-AF65-F5344CB8AC3E}">
        <p14:creationId xmlns:p14="http://schemas.microsoft.com/office/powerpoint/2010/main" val="3753002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descr="https://www.bas-soft.eu/upload/iblock/7be/7bee2abec2f739921302852849aefab4.pn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flipH="1">
            <a:off x="251519" y="793530"/>
            <a:ext cx="8568951" cy="56598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Диаграмма 3"/>
          <p:cNvGraphicFramePr>
            <a:graphicFrameLocks/>
          </p:cNvGraphicFramePr>
          <p:nvPr>
            <p:extLst>
              <p:ext uri="{D42A27DB-BD31-4B8C-83A1-F6EECF244321}">
                <p14:modId xmlns:p14="http://schemas.microsoft.com/office/powerpoint/2010/main" val="3603555408"/>
              </p:ext>
            </p:extLst>
          </p:nvPr>
        </p:nvGraphicFramePr>
        <p:xfrm>
          <a:off x="179388" y="637025"/>
          <a:ext cx="8847137" cy="5837519"/>
        </p:xfrm>
        <a:graphic>
          <a:graphicData uri="http://schemas.openxmlformats.org/drawingml/2006/chart">
            <c:chart xmlns:c="http://schemas.openxmlformats.org/drawingml/2006/chart" xmlns:r="http://schemas.openxmlformats.org/officeDocument/2006/relationships" r:id="rId4"/>
          </a:graphicData>
        </a:graphic>
      </p:graphicFrame>
      <p:sp>
        <p:nvSpPr>
          <p:cNvPr id="6" name="Прямоугольник 5"/>
          <p:cNvSpPr/>
          <p:nvPr/>
        </p:nvSpPr>
        <p:spPr>
          <a:xfrm>
            <a:off x="2339752" y="3623433"/>
            <a:ext cx="936104" cy="276999"/>
          </a:xfrm>
          <a:prstGeom prst="rect">
            <a:avLst/>
          </a:prstGeom>
        </p:spPr>
        <p:txBody>
          <a:bodyPr wrap="square">
            <a:spAutoFit/>
          </a:bodyPr>
          <a:lstStyle/>
          <a:p>
            <a:pPr algn="r" latinLnBrk="0">
              <a:defRPr/>
            </a:pPr>
            <a:r>
              <a:rPr lang="ru-RU" sz="1200" kern="0" dirty="0" smtClean="0">
                <a:solidFill>
                  <a:prstClr val="black"/>
                </a:solidFill>
                <a:latin typeface="Arial" charset="0"/>
              </a:rPr>
              <a:t>70,0</a:t>
            </a:r>
            <a:endParaRPr lang="ru-RU" sz="1200" kern="0" dirty="0">
              <a:solidFill>
                <a:prstClr val="black"/>
              </a:solidFill>
              <a:latin typeface="Arial" charset="0"/>
            </a:endParaRPr>
          </a:p>
        </p:txBody>
      </p:sp>
      <p:sp>
        <p:nvSpPr>
          <p:cNvPr id="7" name="Прямоугольник 6"/>
          <p:cNvSpPr/>
          <p:nvPr/>
        </p:nvSpPr>
        <p:spPr>
          <a:xfrm rot="10800000" flipV="1">
            <a:off x="4065244" y="2877304"/>
            <a:ext cx="730659" cy="276999"/>
          </a:xfrm>
          <a:prstGeom prst="rect">
            <a:avLst/>
          </a:prstGeom>
        </p:spPr>
        <p:txBody>
          <a:bodyPr wrap="square">
            <a:spAutoFit/>
          </a:bodyPr>
          <a:lstStyle/>
          <a:p>
            <a:pPr algn="r" latinLnBrk="0">
              <a:defRPr/>
            </a:pPr>
            <a:r>
              <a:rPr lang="ru-RU" sz="1200" kern="0" dirty="0" smtClean="0">
                <a:solidFill>
                  <a:prstClr val="black"/>
                </a:solidFill>
                <a:latin typeface="Arial" charset="0"/>
              </a:rPr>
              <a:t>70,8</a:t>
            </a:r>
            <a:endParaRPr lang="ru-RU" sz="1200" kern="0" dirty="0">
              <a:solidFill>
                <a:prstClr val="black"/>
              </a:solidFill>
              <a:latin typeface="Arial" charset="0"/>
            </a:endParaRPr>
          </a:p>
        </p:txBody>
      </p:sp>
      <p:sp>
        <p:nvSpPr>
          <p:cNvPr id="11" name="Прямоугольник 10"/>
          <p:cNvSpPr/>
          <p:nvPr/>
        </p:nvSpPr>
        <p:spPr>
          <a:xfrm rot="10800000" flipV="1">
            <a:off x="5796137" y="2100455"/>
            <a:ext cx="720079" cy="276999"/>
          </a:xfrm>
          <a:prstGeom prst="rect">
            <a:avLst/>
          </a:prstGeom>
        </p:spPr>
        <p:txBody>
          <a:bodyPr wrap="square">
            <a:spAutoFit/>
          </a:bodyPr>
          <a:lstStyle/>
          <a:p>
            <a:pPr algn="r" latinLnBrk="0">
              <a:defRPr/>
            </a:pPr>
            <a:r>
              <a:rPr lang="ru-RU" sz="1200" kern="0" dirty="0" smtClean="0">
                <a:solidFill>
                  <a:prstClr val="black"/>
                </a:solidFill>
                <a:latin typeface="Arial" charset="0"/>
              </a:rPr>
              <a:t>72,5</a:t>
            </a:r>
            <a:endParaRPr lang="ru-RU" sz="1200" kern="0" dirty="0">
              <a:solidFill>
                <a:prstClr val="black"/>
              </a:solidFill>
              <a:latin typeface="Arial" charset="0"/>
            </a:endParaRPr>
          </a:p>
        </p:txBody>
      </p:sp>
      <p:sp>
        <p:nvSpPr>
          <p:cNvPr id="14" name="Прямоугольник 13"/>
          <p:cNvSpPr/>
          <p:nvPr/>
        </p:nvSpPr>
        <p:spPr>
          <a:xfrm>
            <a:off x="7537821" y="1898354"/>
            <a:ext cx="482824" cy="276999"/>
          </a:xfrm>
          <a:prstGeom prst="rect">
            <a:avLst/>
          </a:prstGeom>
        </p:spPr>
        <p:txBody>
          <a:bodyPr wrap="none">
            <a:spAutoFit/>
          </a:bodyPr>
          <a:lstStyle/>
          <a:p>
            <a:pPr algn="r" latinLnBrk="0">
              <a:defRPr/>
            </a:pPr>
            <a:r>
              <a:rPr lang="ru-RU" sz="1200" kern="0" dirty="0" smtClean="0">
                <a:solidFill>
                  <a:prstClr val="black"/>
                </a:solidFill>
                <a:latin typeface="Arial" charset="0"/>
              </a:rPr>
              <a:t>74,2</a:t>
            </a:r>
            <a:endParaRPr lang="ru-RU" sz="1200" kern="0" dirty="0">
              <a:solidFill>
                <a:prstClr val="black"/>
              </a:solidFill>
              <a:latin typeface="Arial" charset="0"/>
            </a:endParaRPr>
          </a:p>
        </p:txBody>
      </p:sp>
      <p:sp>
        <p:nvSpPr>
          <p:cNvPr id="17" name="Прямоугольник 16"/>
          <p:cNvSpPr/>
          <p:nvPr/>
        </p:nvSpPr>
        <p:spPr bwMode="auto">
          <a:xfrm>
            <a:off x="-606959" y="69246"/>
            <a:ext cx="9756576" cy="567779"/>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36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Обороты розничной торговли, млн. руб.</a:t>
            </a:r>
          </a:p>
        </p:txBody>
      </p:sp>
    </p:spTree>
    <p:extLst>
      <p:ext uri="{BB962C8B-B14F-4D97-AF65-F5344CB8AC3E}">
        <p14:creationId xmlns:p14="http://schemas.microsoft.com/office/powerpoint/2010/main" val="747543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5" name="Picture 11" descr="ÐÐ¾ÑÐ¾Ð¶ÐµÐµ Ð¸Ð·Ð¾Ð±ÑÐ°Ð¶ÐµÐ½Ð¸Ðµ"/>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t="12130"/>
          <a:stretch/>
        </p:blipFill>
        <p:spPr bwMode="auto">
          <a:xfrm>
            <a:off x="107504" y="567780"/>
            <a:ext cx="9001000" cy="61015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3" name="Диаграмма 3"/>
          <p:cNvGraphicFramePr>
            <a:graphicFrameLocks/>
          </p:cNvGraphicFramePr>
          <p:nvPr>
            <p:extLst>
              <p:ext uri="{D42A27DB-BD31-4B8C-83A1-F6EECF244321}">
                <p14:modId xmlns:p14="http://schemas.microsoft.com/office/powerpoint/2010/main" val="1665080920"/>
              </p:ext>
            </p:extLst>
          </p:nvPr>
        </p:nvGraphicFramePr>
        <p:xfrm>
          <a:off x="68263" y="1285875"/>
          <a:ext cx="8972550" cy="5456238"/>
        </p:xfrm>
        <a:graphic>
          <a:graphicData uri="http://schemas.openxmlformats.org/drawingml/2006/chart">
            <c:chart xmlns:c="http://schemas.openxmlformats.org/drawingml/2006/chart" xmlns:r="http://schemas.openxmlformats.org/officeDocument/2006/relationships" r:id="rId3"/>
          </a:graphicData>
        </a:graphic>
      </p:graphicFrame>
      <p:sp>
        <p:nvSpPr>
          <p:cNvPr id="5" name="Прямоугольник 4"/>
          <p:cNvSpPr/>
          <p:nvPr/>
        </p:nvSpPr>
        <p:spPr bwMode="auto">
          <a:xfrm>
            <a:off x="-900608" y="0"/>
            <a:ext cx="10188624" cy="567779"/>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36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Инвестиции в основной капитал, млн. руб.</a:t>
            </a:r>
          </a:p>
        </p:txBody>
      </p:sp>
    </p:spTree>
    <p:extLst>
      <p:ext uri="{BB962C8B-B14F-4D97-AF65-F5344CB8AC3E}">
        <p14:creationId xmlns:p14="http://schemas.microsoft.com/office/powerpoint/2010/main" val="21197087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5" name="Picture 11" descr="ÐÐ°ÑÑÐ¸Ð½ÐºÐ¸ Ð¿Ð¾ Ð·Ð°Ð¿ÑÐ¾ÑÑ ÐºÐ°ÑÑÐ¸Ð½ÐºÐ¸ Ð½Ð°Ð»Ð¾Ð³Ð¾Ð²Ð°Ñ Ð¿Ð¾Ð»Ð¸ÑÐ¸ÐºÐ°"/>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45840" y="1352673"/>
            <a:ext cx="9072000" cy="53708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10" name="Схема 9"/>
          <p:cNvGraphicFramePr/>
          <p:nvPr>
            <p:extLst>
              <p:ext uri="{D42A27DB-BD31-4B8C-83A1-F6EECF244321}">
                <p14:modId xmlns:p14="http://schemas.microsoft.com/office/powerpoint/2010/main" val="3062772642"/>
              </p:ext>
            </p:extLst>
          </p:nvPr>
        </p:nvGraphicFramePr>
        <p:xfrm>
          <a:off x="0" y="116632"/>
          <a:ext cx="9036050" cy="1556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508" name="Текст 8"/>
          <p:cNvSpPr>
            <a:spLocks noGrp="1"/>
          </p:cNvSpPr>
          <p:nvPr>
            <p:ph type="body" idx="1"/>
          </p:nvPr>
        </p:nvSpPr>
        <p:spPr>
          <a:xfrm>
            <a:off x="2123728" y="1700213"/>
            <a:ext cx="7020272" cy="5041155"/>
          </a:xfrm>
        </p:spPr>
        <p:txBody>
          <a:bodyPr/>
          <a:lstStyle/>
          <a:p>
            <a:endParaRPr lang="ru-RU" sz="1000" dirty="0" smtClean="0">
              <a:solidFill>
                <a:schemeClr val="tx1"/>
              </a:solidFill>
            </a:endParaRPr>
          </a:p>
          <a:p>
            <a:endParaRPr lang="ru-RU" sz="1000" dirty="0">
              <a:solidFill>
                <a:schemeClr val="tx1"/>
              </a:solidFill>
            </a:endParaRPr>
          </a:p>
          <a:p>
            <a:endParaRPr lang="ru-RU" sz="1000" dirty="0" smtClean="0">
              <a:solidFill>
                <a:schemeClr val="tx1"/>
              </a:solidFill>
            </a:endParaRPr>
          </a:p>
          <a:p>
            <a:endParaRPr lang="ru-RU" sz="1000" dirty="0">
              <a:solidFill>
                <a:schemeClr val="tx1"/>
              </a:solidFill>
            </a:endParaRPr>
          </a:p>
          <a:p>
            <a:endParaRPr lang="ru-RU" sz="1000" dirty="0" smtClean="0">
              <a:solidFill>
                <a:schemeClr val="tx1"/>
              </a:solidFill>
            </a:endParaRPr>
          </a:p>
          <a:p>
            <a:endParaRPr lang="ru-RU" sz="1000" dirty="0">
              <a:solidFill>
                <a:schemeClr val="tx1"/>
              </a:solidFill>
            </a:endParaRPr>
          </a:p>
          <a:p>
            <a:endParaRPr lang="ru-RU" sz="1000" dirty="0" smtClean="0">
              <a:solidFill>
                <a:schemeClr val="tx1"/>
              </a:solidFill>
            </a:endParaRPr>
          </a:p>
          <a:p>
            <a:endParaRPr lang="ru-RU" sz="1000" dirty="0">
              <a:solidFill>
                <a:schemeClr val="tx1"/>
              </a:solidFill>
            </a:endParaRPr>
          </a:p>
          <a:p>
            <a:endParaRPr lang="ru-RU" sz="1000" dirty="0" smtClean="0">
              <a:solidFill>
                <a:schemeClr val="tx1"/>
              </a:solidFill>
            </a:endParaRPr>
          </a:p>
          <a:p>
            <a:endParaRPr lang="ru-RU" sz="1000" dirty="0">
              <a:solidFill>
                <a:schemeClr val="tx1"/>
              </a:solidFill>
            </a:endParaRPr>
          </a:p>
          <a:p>
            <a:endParaRPr lang="ru-RU" sz="1000" dirty="0" smtClean="0">
              <a:solidFill>
                <a:schemeClr val="tx1"/>
              </a:solidFill>
            </a:endParaRPr>
          </a:p>
          <a:p>
            <a:endParaRPr lang="ru-RU" sz="1000" dirty="0">
              <a:solidFill>
                <a:schemeClr val="tx1"/>
              </a:solidFill>
            </a:endParaRPr>
          </a:p>
          <a:p>
            <a:endParaRPr lang="ru-RU" sz="1000" dirty="0" smtClean="0">
              <a:solidFill>
                <a:schemeClr val="tx1"/>
              </a:solidFill>
            </a:endParaRPr>
          </a:p>
          <a:p>
            <a:endParaRPr lang="ru-RU" sz="1000" dirty="0">
              <a:solidFill>
                <a:schemeClr val="tx1"/>
              </a:solidFill>
            </a:endParaRPr>
          </a:p>
        </p:txBody>
      </p:sp>
      <p:sp>
        <p:nvSpPr>
          <p:cNvPr id="12" name="Прямоугольник 11"/>
          <p:cNvSpPr/>
          <p:nvPr/>
        </p:nvSpPr>
        <p:spPr>
          <a:xfrm>
            <a:off x="107504" y="2708920"/>
            <a:ext cx="2088232" cy="2616101"/>
          </a:xfrm>
          <a:prstGeom prst="rect">
            <a:avLst/>
          </a:prstGeom>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ctr" fontAlgn="base" latinLnBrk="0">
              <a:spcBef>
                <a:spcPct val="0"/>
              </a:spcBef>
              <a:spcAft>
                <a:spcPct val="0"/>
              </a:spcAft>
              <a:defRPr/>
            </a:pPr>
            <a:r>
              <a:rPr lang="ru-RU" b="1" dirty="0">
                <a:ln w="50800"/>
                <a:solidFill>
                  <a:schemeClr val="bg2">
                    <a:lumMod val="50000"/>
                  </a:schemeClr>
                </a:solidFill>
                <a:latin typeface="Times New Roman"/>
                <a:ea typeface="Times New Roman"/>
              </a:rPr>
              <a:t>Основными </a:t>
            </a:r>
            <a:r>
              <a:rPr lang="ru-RU" b="1" dirty="0" smtClean="0">
                <a:ln w="50800"/>
                <a:solidFill>
                  <a:schemeClr val="bg2">
                    <a:lumMod val="50000"/>
                  </a:schemeClr>
                </a:solidFill>
                <a:latin typeface="Times New Roman"/>
                <a:ea typeface="Times New Roman"/>
              </a:rPr>
              <a:t>направлениями бюджетной и </a:t>
            </a:r>
            <a:r>
              <a:rPr lang="ru-RU" b="1" dirty="0">
                <a:ln w="50800"/>
                <a:solidFill>
                  <a:schemeClr val="bg2">
                    <a:lumMod val="50000"/>
                  </a:schemeClr>
                </a:solidFill>
                <a:latin typeface="Times New Roman"/>
                <a:ea typeface="Times New Roman"/>
              </a:rPr>
              <a:t>налоговой </a:t>
            </a:r>
            <a:r>
              <a:rPr lang="ru-RU" b="1" dirty="0" smtClean="0">
                <a:ln w="50800"/>
                <a:solidFill>
                  <a:schemeClr val="bg2">
                    <a:lumMod val="50000"/>
                  </a:schemeClr>
                </a:solidFill>
                <a:latin typeface="Times New Roman"/>
                <a:ea typeface="Times New Roman"/>
              </a:rPr>
              <a:t>политики в области доходов районного бюджета являются:</a:t>
            </a:r>
            <a:r>
              <a:rPr lang="ru-RU" sz="2000" b="1" dirty="0" smtClean="0">
                <a:ln w="50800"/>
                <a:solidFill>
                  <a:schemeClr val="bg2">
                    <a:lumMod val="50000"/>
                  </a:schemeClr>
                </a:solidFill>
                <a:latin typeface="Times New Roman"/>
                <a:ea typeface="Times New Roman"/>
              </a:rPr>
              <a:t> </a:t>
            </a:r>
            <a:endParaRPr lang="ru-RU" sz="2000" b="1" dirty="0">
              <a:ln w="50800"/>
              <a:solidFill>
                <a:schemeClr val="bg2">
                  <a:lumMod val="50000"/>
                </a:schemeClr>
              </a:solidFill>
            </a:endParaRPr>
          </a:p>
        </p:txBody>
      </p:sp>
      <p:pic>
        <p:nvPicPr>
          <p:cNvPr id="1131" name="Picture 107"/>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55779" y="2348880"/>
            <a:ext cx="6244991" cy="3708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2449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Вклад под 20,25% в 2018 году для физических лиц"/>
          <p:cNvPicPr>
            <a:picLocks noChangeAspect="1" noChangeArrowheads="1"/>
          </p:cNvPicPr>
          <p:nvPr/>
        </p:nvPicPr>
        <p:blipFill rotWithShape="1">
          <a:blip r:embed="rId2">
            <a:duotone>
              <a:srgbClr val="EEECE1">
                <a:shade val="45000"/>
                <a:satMod val="135000"/>
              </a:srgbClr>
              <a:prstClr val="white"/>
            </a:duotone>
            <a:extLst>
              <a:ext uri="{28A0092B-C50C-407E-A947-70E740481C1C}">
                <a14:useLocalDpi xmlns:a14="http://schemas.microsoft.com/office/drawing/2010/main" val="0"/>
              </a:ext>
            </a:extLst>
          </a:blip>
          <a:srcRect t="5047"/>
          <a:stretch/>
        </p:blipFill>
        <p:spPr bwMode="auto">
          <a:xfrm>
            <a:off x="1" y="0"/>
            <a:ext cx="9144000" cy="67413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Объект 2"/>
          <p:cNvSpPr txBox="1">
            <a:spLocks/>
          </p:cNvSpPr>
          <p:nvPr/>
        </p:nvSpPr>
        <p:spPr>
          <a:xfrm>
            <a:off x="114299" y="116632"/>
            <a:ext cx="8915400" cy="6336704"/>
          </a:xfrm>
          <a:prstGeom prst="rect">
            <a:avLst/>
          </a:prstGeom>
        </p:spPr>
        <p:txBody>
          <a:bodyPr lIns="182880" tIns="91440">
            <a:prstTxWarp prst="textDeflateInflateDeflate">
              <a:avLst>
                <a:gd name="adj" fmla="val 30830"/>
              </a:avLst>
            </a:prstTxWarp>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indent="0" algn="ctr" fontAlgn="auto">
              <a:spcAft>
                <a:spcPts val="0"/>
              </a:spcAft>
              <a:buClr>
                <a:srgbClr val="72A376"/>
              </a:buClr>
              <a:buFont typeface="Wingdings 2"/>
              <a:buNone/>
              <a:defRPr/>
            </a:pPr>
            <a:r>
              <a:rPr lang="ru-RU" sz="1800" i="1" dirty="0" smtClean="0">
                <a:ln w="11430"/>
                <a:solidFill>
                  <a:srgbClr val="CC3300"/>
                </a:solidFill>
                <a:latin typeface="Times New Roman" pitchFamily="18" charset="0"/>
                <a:cs typeface="Times New Roman" pitchFamily="18" charset="0"/>
              </a:rPr>
              <a:t>«Бюджет для граждан» - информационно – аналитический материал, разрабатываемый в целях предоставления гражданам актуальной информации о муниципальном бюджете на 2022 год и на плановый период 2023-2024 годов в объективной, доступной форме, для широкого круга заинтересованных  пользователей. Проект бюджета рассматривается и обсуждается на публичных слушаниях. Подлежит опубликованию в газете «Соболевский  вестник» и на сайте администрации Соболевского района. Предоставлено описание доходов, расходов бюджета и их структуры, приоритетные направления расходования бюджетных средств, объёмы бюджетных ассигнований, направляемых на финансирование социально-значимых мероприятий в сфере образования, культуры, социальной политики и в других сферах.</a:t>
            </a:r>
          </a:p>
          <a:p>
            <a:pPr marL="0" indent="0" algn="ctr" fontAlgn="auto">
              <a:spcAft>
                <a:spcPts val="0"/>
              </a:spcAft>
              <a:buClr>
                <a:srgbClr val="72A376"/>
              </a:buClr>
              <a:buFont typeface="Wingdings 2"/>
              <a:buNone/>
              <a:defRPr/>
            </a:pPr>
            <a:r>
              <a:rPr lang="ru-RU" sz="1800" i="1" dirty="0" smtClean="0">
                <a:ln w="11430"/>
                <a:solidFill>
                  <a:srgbClr val="CC3300"/>
                </a:solidFill>
                <a:latin typeface="Times New Roman" pitchFamily="18" charset="0"/>
                <a:cs typeface="Times New Roman" pitchFamily="18" charset="0"/>
              </a:rPr>
              <a:t>Граждане -  как налогоплательщики и как потребители муниципальных услуг - должны быть уверены в том, что передаваемые ими в распоряжение средства, используются прозрачно и эффективно, приносят конкретные результаты, как для общества в целом, так и для каждой семьи, для каждого человека.</a:t>
            </a:r>
          </a:p>
          <a:p>
            <a:pPr marL="0" indent="0" algn="ctr" fontAlgn="auto">
              <a:spcAft>
                <a:spcPts val="0"/>
              </a:spcAft>
              <a:buClr>
                <a:srgbClr val="72A376"/>
              </a:buClr>
              <a:buFont typeface="Wingdings 2"/>
              <a:buNone/>
              <a:defRPr/>
            </a:pPr>
            <a:r>
              <a:rPr lang="ru-RU" sz="1800" i="1" dirty="0" smtClean="0">
                <a:ln w="11430"/>
                <a:solidFill>
                  <a:srgbClr val="CC3300"/>
                </a:solidFill>
                <a:latin typeface="Times New Roman" pitchFamily="18" charset="0"/>
                <a:cs typeface="Times New Roman" pitchFamily="18" charset="0"/>
              </a:rPr>
              <a:t>Мы постарались в доступной и понятной для граждан форме показать основы построения бюджетной системы, а также ознакомить с основными параметрами районного бюджета муниципального района.</a:t>
            </a:r>
          </a:p>
        </p:txBody>
      </p:sp>
    </p:spTree>
    <p:extLst>
      <p:ext uri="{BB962C8B-B14F-4D97-AF65-F5344CB8AC3E}">
        <p14:creationId xmlns:p14="http://schemas.microsoft.com/office/powerpoint/2010/main" val="23499375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ÐÐ°ÑÑÐ¸Ð½ÐºÐ¸ Ð¿Ð¾ Ð·Ð°Ð¿ÑÐ¾ÑÑ ÐºÐ°ÑÑÐ¸Ð½ÐºÐ¸ Ð±ÑÐ´Ð¶ÐµÑ Ð´Ð»Ñ Ð³ÑÐ°Ð¶Ð´Ð°Ð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84784"/>
            <a:ext cx="8640960" cy="51125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2" name="Схема 1"/>
          <p:cNvGraphicFramePr/>
          <p:nvPr>
            <p:extLst>
              <p:ext uri="{D42A27DB-BD31-4B8C-83A1-F6EECF244321}">
                <p14:modId xmlns:p14="http://schemas.microsoft.com/office/powerpoint/2010/main" val="3396075698"/>
              </p:ext>
            </p:extLst>
          </p:nvPr>
        </p:nvGraphicFramePr>
        <p:xfrm>
          <a:off x="107504" y="116632"/>
          <a:ext cx="8928992" cy="66967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099925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9" name="Picture 5" descr="ÐÐ°ÑÑÐ¸Ð½ÐºÐ¸ Ð¿Ð¾ Ð·Ð°Ð¿ÑÐ¾ÑÑ ÐºÐ°ÑÑÐ¸Ð½ÐºÐ¸ Ð±ÑÐ´Ð¶ÐµÑ ÑÐ°ÑÑÐ¼Ð¾ÑÑÐµÐ½Ð¸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2" y="0"/>
            <a:ext cx="9148412"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3" name="Схема 2"/>
          <p:cNvGraphicFramePr/>
          <p:nvPr/>
        </p:nvGraphicFramePr>
        <p:xfrm>
          <a:off x="35496" y="1124744"/>
          <a:ext cx="9073008" cy="5733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Прямоугольник 4"/>
          <p:cNvSpPr/>
          <p:nvPr/>
        </p:nvSpPr>
        <p:spPr bwMode="auto">
          <a:xfrm>
            <a:off x="-828600" y="260648"/>
            <a:ext cx="9972600" cy="567779"/>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25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Рассмотрение проекта бюджета Соболевского муниципального района Камчатского края о районном бюджете</a:t>
            </a:r>
          </a:p>
        </p:txBody>
      </p:sp>
    </p:spTree>
    <p:extLst>
      <p:ext uri="{BB962C8B-B14F-4D97-AF65-F5344CB8AC3E}">
        <p14:creationId xmlns:p14="http://schemas.microsoft.com/office/powerpoint/2010/main" val="22053116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84" name="Picture 16" descr="ÐÐ¾ÑÐ¾Ð¶ÐµÐµ Ð¸Ð·Ð¾Ð±ÑÐ°Ð¶ÐµÐ½Ð¸Ðµ"/>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0" y="756419"/>
            <a:ext cx="2843808" cy="540888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Объект 6"/>
          <p:cNvGraphicFramePr>
            <a:graphicFrameLocks/>
          </p:cNvGraphicFramePr>
          <p:nvPr>
            <p:extLst>
              <p:ext uri="{D42A27DB-BD31-4B8C-83A1-F6EECF244321}">
                <p14:modId xmlns:p14="http://schemas.microsoft.com/office/powerpoint/2010/main" val="1700311002"/>
              </p:ext>
            </p:extLst>
          </p:nvPr>
        </p:nvGraphicFramePr>
        <p:xfrm>
          <a:off x="107505" y="472529"/>
          <a:ext cx="9001570" cy="6385471"/>
        </p:xfrm>
        <a:graphic>
          <a:graphicData uri="http://schemas.openxmlformats.org/drawingml/2006/chart">
            <c:chart xmlns:c="http://schemas.openxmlformats.org/drawingml/2006/chart" xmlns:r="http://schemas.openxmlformats.org/officeDocument/2006/relationships" r:id="rId4"/>
          </a:graphicData>
        </a:graphic>
      </p:graphicFrame>
      <p:sp>
        <p:nvSpPr>
          <p:cNvPr id="4" name="Прямоугольник 3"/>
          <p:cNvSpPr/>
          <p:nvPr/>
        </p:nvSpPr>
        <p:spPr>
          <a:xfrm>
            <a:off x="7805738" y="981075"/>
            <a:ext cx="965200" cy="261938"/>
          </a:xfrm>
          <a:prstGeom prst="rect">
            <a:avLst/>
          </a:prstGeom>
        </p:spPr>
        <p:txBody>
          <a:bodyPr wrap="none">
            <a:spAutoFit/>
          </a:bodyPr>
          <a:lstStyle/>
          <a:p>
            <a:pPr algn="r" latinLnBrk="0">
              <a:defRPr/>
            </a:pPr>
            <a:r>
              <a:rPr lang="ru-RU" sz="1100" kern="0" dirty="0">
                <a:solidFill>
                  <a:sysClr val="windowText" lastClr="000000"/>
                </a:solidFill>
                <a:latin typeface="Arial" charset="0"/>
              </a:rPr>
              <a:t>тыс. рублей</a:t>
            </a:r>
          </a:p>
        </p:txBody>
      </p:sp>
      <p:sp>
        <p:nvSpPr>
          <p:cNvPr id="7" name="Прямоугольник 6"/>
          <p:cNvSpPr/>
          <p:nvPr/>
        </p:nvSpPr>
        <p:spPr bwMode="auto">
          <a:xfrm>
            <a:off x="179512" y="188640"/>
            <a:ext cx="8591426" cy="567779"/>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28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Основные параметры Соболевского районного</a:t>
            </a:r>
            <a:r>
              <a:rPr kumimoji="0" lang="ru-RU" sz="2800" b="1" i="1" u="none" strike="noStrike" kern="0" cap="none" spc="0" normalizeH="0" noProof="0" dirty="0" smtClean="0">
                <a:ln/>
                <a:solidFill>
                  <a:srgbClr val="EEECE1">
                    <a:lumMod val="50000"/>
                  </a:srgbClr>
                </a:solidFill>
                <a:effectLst/>
                <a:uLnTx/>
                <a:uFillTx/>
                <a:latin typeface="Times New Roman" pitchFamily="18" charset="0"/>
                <a:ea typeface="+mn-ea"/>
                <a:cs typeface="Times New Roman" pitchFamily="18" charset="0"/>
              </a:rPr>
              <a:t> бюджета в 2021-2024 годах</a:t>
            </a:r>
            <a:endParaRPr kumimoji="0" lang="ru-RU" sz="28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endParaRPr>
          </a:p>
        </p:txBody>
      </p:sp>
      <p:sp>
        <p:nvSpPr>
          <p:cNvPr id="6" name="AutoShape 18" descr="ÐÐ¾ÑÐ¾Ð¶ÐµÐµ Ð¸Ð·Ð¾Ð±ÑÐ°Ð¶ÐµÐ½Ð¸Ðµ"/>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20" descr="ÐÐ¾ÑÐ¾Ð¶ÐµÐµ Ð¸Ð·Ð¾Ð±ÑÐ°Ð¶ÐµÐ½Ð¸Ðµ"/>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0420079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ÐÐ¾ÑÐ¾Ð¶ÐµÐµ Ð¸Ð·Ð¾Ð±ÑÐ°Ð¶ÐµÐ½Ð¸Ðµ"/>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7504" y="1145040"/>
            <a:ext cx="9001000" cy="56683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2" name="Таблица 1"/>
          <p:cNvGraphicFramePr>
            <a:graphicFrameLocks noGrp="1"/>
          </p:cNvGraphicFramePr>
          <p:nvPr>
            <p:extLst>
              <p:ext uri="{D42A27DB-BD31-4B8C-83A1-F6EECF244321}">
                <p14:modId xmlns:p14="http://schemas.microsoft.com/office/powerpoint/2010/main" val="1826154223"/>
              </p:ext>
            </p:extLst>
          </p:nvPr>
        </p:nvGraphicFramePr>
        <p:xfrm>
          <a:off x="1239889" y="1412776"/>
          <a:ext cx="7002264" cy="4492166"/>
        </p:xfrm>
        <a:graphic>
          <a:graphicData uri="http://schemas.openxmlformats.org/drawingml/2006/table">
            <a:tbl>
              <a:tblPr firstRow="1" bandRow="1">
                <a:tableStyleId>{5940675A-B579-460E-94D1-54222C63F5DA}</a:tableStyleId>
              </a:tblPr>
              <a:tblGrid>
                <a:gridCol w="2334088"/>
                <a:gridCol w="2596689"/>
                <a:gridCol w="2071487"/>
              </a:tblGrid>
              <a:tr h="648462">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ru-RU" sz="1200" u="none" strike="noStrike" kern="1200" cap="none" spc="0" normalizeH="0" baseline="0" noProof="0" dirty="0" smtClean="0">
                        <a:ln>
                          <a:noFill/>
                        </a:ln>
                        <a:solidFill>
                          <a:schemeClr val="tx1"/>
                        </a:solidFill>
                        <a:effectLst/>
                        <a:uLnTx/>
                        <a:uFillTx/>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200" u="none" strike="noStrike" kern="1200" cap="none" spc="0" normalizeH="0" baseline="0" noProof="0" dirty="0" smtClean="0">
                          <a:ln>
                            <a:noFill/>
                          </a:ln>
                          <a:solidFill>
                            <a:schemeClr val="tx1"/>
                          </a:solidFill>
                          <a:effectLst/>
                          <a:uLnTx/>
                          <a:uFillTx/>
                        </a:rPr>
                        <a:t>Год</a:t>
                      </a:r>
                      <a:endParaRPr kumimoji="0" lang="ru-RU" sz="1200" b="1"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91451" marR="91451" marT="45731" marB="45731"/>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200" u="none" strike="noStrike" kern="1200" cap="none" spc="0" normalizeH="0" baseline="0" noProof="0" dirty="0" smtClean="0">
                          <a:ln>
                            <a:noFill/>
                          </a:ln>
                          <a:solidFill>
                            <a:schemeClr val="tx1"/>
                          </a:solidFill>
                          <a:effectLst/>
                          <a:uLnTx/>
                          <a:uFillTx/>
                        </a:rPr>
                        <a:t>Объем дотаций на выравнивание бюджетной обеспеченности, тыс. рублей</a:t>
                      </a:r>
                      <a:endParaRPr kumimoji="0" lang="ru-RU" sz="1200" b="1"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91451" marR="91451" marT="45731" marB="45731"/>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200" u="none" strike="noStrike" kern="1200" cap="none" spc="0" normalizeH="0" baseline="0" noProof="0" dirty="0" smtClean="0">
                          <a:ln>
                            <a:noFill/>
                          </a:ln>
                          <a:solidFill>
                            <a:schemeClr val="tx1"/>
                          </a:solidFill>
                          <a:effectLst/>
                          <a:uLnTx/>
                          <a:uFillTx/>
                        </a:rPr>
                        <a:t>Отношение к предыдущему году, %</a:t>
                      </a:r>
                    </a:p>
                    <a:p>
                      <a:pPr algn="ctr"/>
                      <a:endParaRPr lang="ru-RU" sz="1200" dirty="0">
                        <a:solidFill>
                          <a:schemeClr val="tx1"/>
                        </a:solidFill>
                      </a:endParaRPr>
                    </a:p>
                  </a:txBody>
                  <a:tcPr marL="91451" marR="91451" marT="45731" marB="45731"/>
                </a:tc>
              </a:tr>
              <a:tr h="287642">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2009</a:t>
                      </a:r>
                      <a:endParaRPr lang="ru-RU" sz="1100" dirty="0"/>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71 041,0</a:t>
                      </a:r>
                      <a:endParaRPr lang="ru-RU" sz="1100" dirty="0"/>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100" dirty="0"/>
                    </a:p>
                  </a:txBody>
                  <a:tcPr marL="91451" marR="91451" marT="45731" marB="45731"/>
                </a:tc>
              </a:tr>
              <a:tr h="216024">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2010</a:t>
                      </a:r>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59 336,0</a:t>
                      </a:r>
                      <a:endParaRPr lang="ru-RU" sz="1100" dirty="0"/>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83,5%</a:t>
                      </a:r>
                    </a:p>
                  </a:txBody>
                  <a:tcPr marL="91451" marR="91451" marT="45731" marB="45731"/>
                </a:tc>
              </a:tr>
              <a:tr h="244954">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2011</a:t>
                      </a:r>
                      <a:endParaRPr lang="ru-RU" sz="1100" dirty="0"/>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62 788,0</a:t>
                      </a:r>
                      <a:endParaRPr lang="ru-RU" sz="1100" dirty="0"/>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105,8%</a:t>
                      </a:r>
                      <a:endParaRPr lang="ru-RU" sz="1100" dirty="0"/>
                    </a:p>
                  </a:txBody>
                  <a:tcPr marL="91451" marR="91451" marT="45731" marB="45731"/>
                </a:tc>
              </a:tr>
              <a:tr h="201876">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2012</a:t>
                      </a:r>
                      <a:endParaRPr lang="ru-RU" sz="1100" dirty="0"/>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59 964,0</a:t>
                      </a:r>
                      <a:endParaRPr lang="ru-RU" sz="1100" dirty="0"/>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95,5%</a:t>
                      </a:r>
                      <a:endParaRPr lang="ru-RU" sz="1100" dirty="0"/>
                    </a:p>
                  </a:txBody>
                  <a:tcPr marL="91451" marR="91451" marT="45731" marB="45731"/>
                </a:tc>
              </a:tr>
              <a:tr h="230806">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2013</a:t>
                      </a:r>
                      <a:endParaRPr lang="ru-RU" sz="1100" dirty="0"/>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57 923,0</a:t>
                      </a:r>
                      <a:endParaRPr lang="ru-RU" sz="1100" dirty="0"/>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96,6%</a:t>
                      </a:r>
                      <a:endParaRPr lang="ru-RU" sz="1100" dirty="0"/>
                    </a:p>
                  </a:txBody>
                  <a:tcPr marL="91451" marR="91451" marT="45731" marB="45731"/>
                </a:tc>
              </a:tr>
              <a:tr h="259736">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2014</a:t>
                      </a:r>
                      <a:endParaRPr lang="ru-RU" sz="1100" dirty="0"/>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70 811,0</a:t>
                      </a:r>
                      <a:endParaRPr lang="ru-RU" sz="1100" dirty="0"/>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122,3%</a:t>
                      </a:r>
                      <a:endParaRPr lang="ru-RU" sz="1100" dirty="0"/>
                    </a:p>
                  </a:txBody>
                  <a:tcPr marL="91451" marR="91451" marT="45731" marB="45731"/>
                </a:tc>
              </a:tr>
              <a:tr h="288032">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2015</a:t>
                      </a:r>
                      <a:endParaRPr lang="ru-RU" sz="1100" dirty="0"/>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88 079,0</a:t>
                      </a:r>
                      <a:endParaRPr lang="ru-RU" sz="1100" dirty="0"/>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124,4%</a:t>
                      </a:r>
                      <a:endParaRPr lang="ru-RU" sz="1100" dirty="0">
                        <a:solidFill>
                          <a:schemeClr val="tx1"/>
                        </a:solidFill>
                      </a:endParaRPr>
                    </a:p>
                  </a:txBody>
                  <a:tcPr marL="91451" marR="91451" marT="45731" marB="45731"/>
                </a:tc>
              </a:tr>
              <a:tr h="216024">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2016</a:t>
                      </a:r>
                      <a:endParaRPr lang="ru-RU" sz="1100" dirty="0"/>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95 567,0</a:t>
                      </a:r>
                      <a:endParaRPr lang="ru-RU" sz="1100" dirty="0">
                        <a:solidFill>
                          <a:schemeClr val="tx1"/>
                        </a:solidFill>
                      </a:endParaRPr>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108,5%</a:t>
                      </a:r>
                      <a:endParaRPr lang="ru-RU" sz="1100" dirty="0">
                        <a:solidFill>
                          <a:schemeClr val="tx1"/>
                        </a:solidFill>
                      </a:endParaRPr>
                    </a:p>
                  </a:txBody>
                  <a:tcPr marL="91451" marR="91451" marT="45731" marB="45731"/>
                </a:tc>
              </a:tr>
              <a:tr h="244954">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2017</a:t>
                      </a:r>
                      <a:endParaRPr lang="ru-RU" sz="1100" dirty="0"/>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87 685,0</a:t>
                      </a:r>
                      <a:endParaRPr lang="ru-RU" sz="1100" dirty="0">
                        <a:solidFill>
                          <a:schemeClr val="tx1"/>
                        </a:solidFill>
                      </a:endParaRPr>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91,6%</a:t>
                      </a:r>
                      <a:endParaRPr lang="ru-RU" sz="1100" dirty="0">
                        <a:solidFill>
                          <a:schemeClr val="tx1"/>
                        </a:solidFill>
                      </a:endParaRPr>
                    </a:p>
                  </a:txBody>
                  <a:tcPr marL="91451" marR="91451" marT="45731" marB="45731"/>
                </a:tc>
              </a:tr>
              <a:tr h="273884">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2018</a:t>
                      </a:r>
                      <a:endParaRPr lang="ru-RU" sz="1100" dirty="0"/>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84 938,0</a:t>
                      </a:r>
                      <a:endParaRPr lang="ru-RU" sz="1100" dirty="0"/>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96,9%</a:t>
                      </a:r>
                      <a:endParaRPr lang="ru-RU" sz="1100" dirty="0">
                        <a:solidFill>
                          <a:schemeClr val="tx1"/>
                        </a:solidFill>
                      </a:endParaRPr>
                    </a:p>
                  </a:txBody>
                  <a:tcPr marL="91451" marR="91451" marT="45731" marB="45731"/>
                </a:tc>
              </a:tr>
              <a:tr h="288032">
                <a:tc>
                  <a:txBody>
                    <a:bodyPr/>
                    <a:lstStyle/>
                    <a:p>
                      <a:pPr algn="ctr"/>
                      <a:r>
                        <a:rPr lang="ru-RU" sz="1100" dirty="0" smtClean="0">
                          <a:latin typeface="Verdana" pitchFamily="34" charset="0"/>
                          <a:ea typeface="Verdana" pitchFamily="34" charset="0"/>
                          <a:cs typeface="Verdana" pitchFamily="34" charset="0"/>
                        </a:rPr>
                        <a:t>2019</a:t>
                      </a:r>
                      <a:endParaRPr lang="ru-RU" sz="1100" dirty="0">
                        <a:latin typeface="Verdana" pitchFamily="34" charset="0"/>
                        <a:ea typeface="Verdana" pitchFamily="34" charset="0"/>
                        <a:cs typeface="Verdana" pitchFamily="34" charset="0"/>
                      </a:endParaRPr>
                    </a:p>
                  </a:txBody>
                  <a:tcPr marL="91451" marR="91451" marT="45731" marB="45731"/>
                </a:tc>
                <a:tc>
                  <a:txBody>
                    <a:bodyPr/>
                    <a:lstStyle/>
                    <a:p>
                      <a:pPr algn="ctr"/>
                      <a:r>
                        <a:rPr lang="ru-RU" sz="1100" dirty="0" smtClean="0">
                          <a:latin typeface="Verdana" pitchFamily="34" charset="0"/>
                          <a:ea typeface="Verdana" pitchFamily="34" charset="0"/>
                          <a:cs typeface="Verdana" pitchFamily="34" charset="0"/>
                        </a:rPr>
                        <a:t>88 011,0</a:t>
                      </a:r>
                      <a:endParaRPr lang="ru-RU" sz="1100" dirty="0">
                        <a:latin typeface="Verdana" pitchFamily="34" charset="0"/>
                        <a:ea typeface="Verdana" pitchFamily="34" charset="0"/>
                        <a:cs typeface="Verdana" pitchFamily="34" charset="0"/>
                      </a:endParaRPr>
                    </a:p>
                  </a:txBody>
                  <a:tcPr marL="91451" marR="91451" marT="45731" marB="45731"/>
                </a:tc>
                <a:tc>
                  <a:txBody>
                    <a:bodyPr/>
                    <a:lstStyle/>
                    <a:p>
                      <a:pPr algn="ctr"/>
                      <a:r>
                        <a:rPr lang="ru-RU" sz="1100" dirty="0" smtClean="0">
                          <a:latin typeface="Verdana" pitchFamily="34" charset="0"/>
                          <a:ea typeface="Verdana" pitchFamily="34" charset="0"/>
                          <a:cs typeface="Verdana" pitchFamily="34" charset="0"/>
                        </a:rPr>
                        <a:t>103,6%</a:t>
                      </a:r>
                      <a:endParaRPr lang="ru-RU" sz="1100" dirty="0">
                        <a:solidFill>
                          <a:schemeClr val="tx1"/>
                        </a:solidFill>
                        <a:latin typeface="Verdana" pitchFamily="34" charset="0"/>
                        <a:ea typeface="Verdana" pitchFamily="34" charset="0"/>
                        <a:cs typeface="Verdana" pitchFamily="34" charset="0"/>
                      </a:endParaRPr>
                    </a:p>
                  </a:txBody>
                  <a:tcPr marL="91451" marR="91451" marT="45731" marB="45731"/>
                </a:tc>
              </a:tr>
              <a:tr h="272610">
                <a:tc>
                  <a:txBody>
                    <a:bodyPr/>
                    <a:lstStyle/>
                    <a:p>
                      <a:pPr algn="ctr"/>
                      <a:r>
                        <a:rPr lang="ru-RU" sz="1100" dirty="0" smtClean="0">
                          <a:latin typeface="Verdana" pitchFamily="34" charset="0"/>
                          <a:ea typeface="Verdana" pitchFamily="34" charset="0"/>
                          <a:cs typeface="Verdana" pitchFamily="34" charset="0"/>
                        </a:rPr>
                        <a:t>2020</a:t>
                      </a:r>
                      <a:endParaRPr lang="ru-RU" sz="1100" dirty="0">
                        <a:latin typeface="Verdana" pitchFamily="34" charset="0"/>
                        <a:ea typeface="Verdana" pitchFamily="34" charset="0"/>
                        <a:cs typeface="Verdana" pitchFamily="34" charset="0"/>
                      </a:endParaRPr>
                    </a:p>
                  </a:txBody>
                  <a:tcPr marL="91451" marR="91451" marT="45731" marB="45731"/>
                </a:tc>
                <a:tc>
                  <a:txBody>
                    <a:bodyPr/>
                    <a:lstStyle/>
                    <a:p>
                      <a:pPr algn="ctr"/>
                      <a:r>
                        <a:rPr lang="ru-RU" sz="1100" dirty="0" smtClean="0">
                          <a:latin typeface="Verdana" pitchFamily="34" charset="0"/>
                          <a:ea typeface="Verdana" pitchFamily="34" charset="0"/>
                          <a:cs typeface="Verdana" pitchFamily="34" charset="0"/>
                        </a:rPr>
                        <a:t>68 032,0</a:t>
                      </a:r>
                      <a:endParaRPr lang="ru-RU" sz="1100" dirty="0">
                        <a:latin typeface="Verdana" pitchFamily="34" charset="0"/>
                        <a:ea typeface="Verdana" pitchFamily="34" charset="0"/>
                        <a:cs typeface="Verdana" pitchFamily="34" charset="0"/>
                      </a:endParaRPr>
                    </a:p>
                  </a:txBody>
                  <a:tcPr marL="91451" marR="91451" marT="45731" marB="45731"/>
                </a:tc>
                <a:tc>
                  <a:txBody>
                    <a:bodyPr/>
                    <a:lstStyle/>
                    <a:p>
                      <a:pPr algn="ctr"/>
                      <a:r>
                        <a:rPr lang="ru-RU" sz="1100" dirty="0" smtClean="0">
                          <a:solidFill>
                            <a:schemeClr val="tx1"/>
                          </a:solidFill>
                          <a:latin typeface="Verdana" pitchFamily="34" charset="0"/>
                          <a:ea typeface="Verdana" pitchFamily="34" charset="0"/>
                          <a:cs typeface="Verdana" pitchFamily="34" charset="0"/>
                        </a:rPr>
                        <a:t>77,3%</a:t>
                      </a:r>
                      <a:endParaRPr lang="ru-RU" sz="1100" dirty="0">
                        <a:solidFill>
                          <a:schemeClr val="tx1"/>
                        </a:solidFill>
                        <a:latin typeface="Verdana" pitchFamily="34" charset="0"/>
                        <a:ea typeface="Verdana" pitchFamily="34" charset="0"/>
                        <a:cs typeface="Verdana" pitchFamily="34" charset="0"/>
                      </a:endParaRPr>
                    </a:p>
                  </a:txBody>
                  <a:tcPr marL="91451" marR="91451" marT="45731" marB="45731"/>
                </a:tc>
              </a:tr>
              <a:tr h="272610">
                <a:tc>
                  <a:txBody>
                    <a:bodyPr/>
                    <a:lstStyle/>
                    <a:p>
                      <a:pPr algn="ctr"/>
                      <a:r>
                        <a:rPr lang="ru-RU" sz="1100" dirty="0" smtClean="0">
                          <a:latin typeface="Verdana" pitchFamily="34" charset="0"/>
                          <a:ea typeface="Verdana" pitchFamily="34" charset="0"/>
                          <a:cs typeface="Verdana" pitchFamily="34" charset="0"/>
                        </a:rPr>
                        <a:t>2021</a:t>
                      </a:r>
                      <a:endParaRPr lang="ru-RU" sz="1100" dirty="0">
                        <a:latin typeface="Verdana" pitchFamily="34" charset="0"/>
                        <a:ea typeface="Verdana" pitchFamily="34" charset="0"/>
                        <a:cs typeface="Verdana" pitchFamily="34" charset="0"/>
                      </a:endParaRPr>
                    </a:p>
                  </a:txBody>
                  <a:tcPr marL="91451" marR="91451" marT="45731" marB="45731"/>
                </a:tc>
                <a:tc>
                  <a:txBody>
                    <a:bodyPr/>
                    <a:lstStyle/>
                    <a:p>
                      <a:pPr algn="ctr"/>
                      <a:r>
                        <a:rPr lang="ru-RU" sz="1100" dirty="0" smtClean="0">
                          <a:latin typeface="Verdana" pitchFamily="34" charset="0"/>
                          <a:ea typeface="Verdana" pitchFamily="34" charset="0"/>
                          <a:cs typeface="Verdana" pitchFamily="34" charset="0"/>
                        </a:rPr>
                        <a:t>66 196,0</a:t>
                      </a:r>
                      <a:endParaRPr lang="ru-RU" sz="1100" dirty="0">
                        <a:latin typeface="Verdana" pitchFamily="34" charset="0"/>
                        <a:ea typeface="Verdana" pitchFamily="34" charset="0"/>
                        <a:cs typeface="Verdana" pitchFamily="34" charset="0"/>
                      </a:endParaRPr>
                    </a:p>
                  </a:txBody>
                  <a:tcPr marL="91451" marR="91451" marT="45731" marB="45731"/>
                </a:tc>
                <a:tc>
                  <a:txBody>
                    <a:bodyPr/>
                    <a:lstStyle/>
                    <a:p>
                      <a:pPr algn="ctr"/>
                      <a:r>
                        <a:rPr lang="ru-RU" sz="1100" dirty="0" smtClean="0">
                          <a:solidFill>
                            <a:schemeClr val="tx1"/>
                          </a:solidFill>
                          <a:latin typeface="Verdana" pitchFamily="34" charset="0"/>
                          <a:ea typeface="Verdana" pitchFamily="34" charset="0"/>
                          <a:cs typeface="Verdana" pitchFamily="34" charset="0"/>
                        </a:rPr>
                        <a:t>97,3%</a:t>
                      </a:r>
                      <a:endParaRPr lang="ru-RU" sz="1100" dirty="0">
                        <a:solidFill>
                          <a:schemeClr val="tx1"/>
                        </a:solidFill>
                        <a:latin typeface="Verdana" pitchFamily="34" charset="0"/>
                        <a:ea typeface="Verdana" pitchFamily="34" charset="0"/>
                        <a:cs typeface="Verdana" pitchFamily="34" charset="0"/>
                      </a:endParaRPr>
                    </a:p>
                  </a:txBody>
                  <a:tcPr marL="91451" marR="91451" marT="45731" marB="45731"/>
                </a:tc>
              </a:tr>
              <a:tr h="272610">
                <a:tc>
                  <a:txBody>
                    <a:bodyPr/>
                    <a:lstStyle/>
                    <a:p>
                      <a:pPr algn="ctr"/>
                      <a:r>
                        <a:rPr lang="ru-RU" sz="1100" dirty="0" smtClean="0">
                          <a:latin typeface="Verdana" pitchFamily="34" charset="0"/>
                          <a:ea typeface="Verdana" pitchFamily="34" charset="0"/>
                          <a:cs typeface="Verdana" pitchFamily="34" charset="0"/>
                        </a:rPr>
                        <a:t>2022</a:t>
                      </a:r>
                      <a:endParaRPr lang="ru-RU" sz="1100" dirty="0">
                        <a:latin typeface="Verdana" pitchFamily="34" charset="0"/>
                        <a:ea typeface="Verdana" pitchFamily="34" charset="0"/>
                        <a:cs typeface="Verdana" pitchFamily="34" charset="0"/>
                      </a:endParaRPr>
                    </a:p>
                  </a:txBody>
                  <a:tcPr marL="91451" marR="91451" marT="45731" marB="45731"/>
                </a:tc>
                <a:tc>
                  <a:txBody>
                    <a:bodyPr/>
                    <a:lstStyle/>
                    <a:p>
                      <a:pPr algn="ctr"/>
                      <a:r>
                        <a:rPr lang="ru-RU" sz="1100" dirty="0" smtClean="0">
                          <a:latin typeface="Verdana" pitchFamily="34" charset="0"/>
                          <a:ea typeface="Verdana" pitchFamily="34" charset="0"/>
                          <a:cs typeface="Verdana" pitchFamily="34" charset="0"/>
                        </a:rPr>
                        <a:t>31 778,0</a:t>
                      </a:r>
                      <a:endParaRPr lang="ru-RU" sz="1100" dirty="0">
                        <a:latin typeface="Verdana" pitchFamily="34" charset="0"/>
                        <a:ea typeface="Verdana" pitchFamily="34" charset="0"/>
                        <a:cs typeface="Verdana" pitchFamily="34" charset="0"/>
                      </a:endParaRPr>
                    </a:p>
                  </a:txBody>
                  <a:tcPr marL="91451" marR="91451" marT="45731" marB="45731"/>
                </a:tc>
                <a:tc>
                  <a:txBody>
                    <a:bodyPr/>
                    <a:lstStyle/>
                    <a:p>
                      <a:pPr algn="ctr"/>
                      <a:r>
                        <a:rPr lang="ru-RU" sz="1100" dirty="0" smtClean="0">
                          <a:solidFill>
                            <a:schemeClr val="tx1"/>
                          </a:solidFill>
                          <a:latin typeface="Verdana" pitchFamily="34" charset="0"/>
                          <a:ea typeface="Verdana" pitchFamily="34" charset="0"/>
                          <a:cs typeface="Verdana" pitchFamily="34" charset="0"/>
                        </a:rPr>
                        <a:t>48,0%</a:t>
                      </a:r>
                      <a:endParaRPr lang="ru-RU" sz="1100" dirty="0">
                        <a:solidFill>
                          <a:schemeClr val="tx1"/>
                        </a:solidFill>
                        <a:latin typeface="Verdana" pitchFamily="34" charset="0"/>
                        <a:ea typeface="Verdana" pitchFamily="34" charset="0"/>
                        <a:cs typeface="Verdana" pitchFamily="34" charset="0"/>
                      </a:endParaRPr>
                    </a:p>
                  </a:txBody>
                  <a:tcPr marL="91451" marR="91451" marT="45731" marB="45731"/>
                </a:tc>
              </a:tr>
            </a:tbl>
          </a:graphicData>
        </a:graphic>
      </p:graphicFrame>
      <p:sp>
        <p:nvSpPr>
          <p:cNvPr id="24649" name="Прямоугольник 3"/>
          <p:cNvSpPr>
            <a:spLocks noChangeArrowheads="1"/>
          </p:cNvSpPr>
          <p:nvPr/>
        </p:nvSpPr>
        <p:spPr bwMode="auto">
          <a:xfrm>
            <a:off x="8245998" y="898820"/>
            <a:ext cx="89800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fontAlgn="base" latinLnBrk="0">
              <a:spcBef>
                <a:spcPct val="0"/>
              </a:spcBef>
              <a:spcAft>
                <a:spcPct val="0"/>
              </a:spcAft>
            </a:pPr>
            <a:r>
              <a:rPr lang="ru-RU" sz="1000" dirty="0" smtClean="0">
                <a:solidFill>
                  <a:srgbClr val="000000"/>
                </a:solidFill>
                <a:latin typeface="Arial" pitchFamily="34" charset="0"/>
              </a:rPr>
              <a:t>тыс. рублей</a:t>
            </a:r>
          </a:p>
        </p:txBody>
      </p:sp>
      <p:sp>
        <p:nvSpPr>
          <p:cNvPr id="5" name="Прямоугольник 4"/>
          <p:cNvSpPr/>
          <p:nvPr/>
        </p:nvSpPr>
        <p:spPr bwMode="auto">
          <a:xfrm>
            <a:off x="-828600" y="253877"/>
            <a:ext cx="10153128" cy="567779"/>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24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Информация об</a:t>
            </a:r>
            <a:r>
              <a:rPr kumimoji="0" lang="ru-RU" sz="2400" b="1" i="1" u="none" strike="noStrike" kern="0" cap="none" spc="0" normalizeH="0" noProof="0" dirty="0" smtClean="0">
                <a:ln/>
                <a:solidFill>
                  <a:srgbClr val="EEECE1">
                    <a:lumMod val="50000"/>
                  </a:srgbClr>
                </a:solidFill>
                <a:effectLst/>
                <a:uLnTx/>
                <a:uFillTx/>
                <a:latin typeface="Times New Roman" pitchFamily="18" charset="0"/>
                <a:ea typeface="+mn-ea"/>
                <a:cs typeface="Times New Roman" pitchFamily="18" charset="0"/>
              </a:rPr>
              <a:t> объеме дотаций на выравнивание бюджетной обеспеченности бюджету Соболевского муниципального района Камчатского края с 2009 года</a:t>
            </a:r>
            <a:endParaRPr kumimoji="0" lang="ru-RU" sz="24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4551926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ÐÐ¾ÑÐ¾Ð¶ÐµÐµ Ð¸Ð·Ð¾Ð±ÑÐ°Ð¶ÐµÐ½Ð¸Ðµ"/>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496" y="764704"/>
            <a:ext cx="9108504" cy="60932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4" name="Таблица 3"/>
          <p:cNvGraphicFramePr>
            <a:graphicFrameLocks noGrp="1"/>
          </p:cNvGraphicFramePr>
          <p:nvPr>
            <p:extLst>
              <p:ext uri="{D42A27DB-BD31-4B8C-83A1-F6EECF244321}">
                <p14:modId xmlns:p14="http://schemas.microsoft.com/office/powerpoint/2010/main" val="228748273"/>
              </p:ext>
            </p:extLst>
          </p:nvPr>
        </p:nvGraphicFramePr>
        <p:xfrm>
          <a:off x="107950" y="908720"/>
          <a:ext cx="8928099" cy="4780557"/>
        </p:xfrm>
        <a:graphic>
          <a:graphicData uri="http://schemas.openxmlformats.org/drawingml/2006/table">
            <a:tbl>
              <a:tblPr firstRow="1" bandRow="1">
                <a:tableStyleId>{5940675A-B579-460E-94D1-54222C63F5DA}</a:tableStyleId>
              </a:tblPr>
              <a:tblGrid>
                <a:gridCol w="2893196"/>
                <a:gridCol w="3141708"/>
                <a:gridCol w="2893195"/>
              </a:tblGrid>
              <a:tr h="648072">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200" u="none" strike="noStrike" kern="1200" cap="none" spc="0" normalizeH="0" baseline="0" noProof="0" dirty="0" smtClean="0">
                          <a:ln>
                            <a:noFill/>
                          </a:ln>
                          <a:solidFill>
                            <a:schemeClr val="tx1"/>
                          </a:solidFill>
                          <a:effectLst/>
                          <a:uLnTx/>
                          <a:uFillTx/>
                        </a:rPr>
                        <a:t>Год</a:t>
                      </a:r>
                      <a:endParaRPr kumimoji="0" lang="ru-RU" sz="1200" b="1"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91431" marR="91431" marT="45726" marB="45726"/>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200" u="none" strike="noStrike" kern="1200" cap="none" spc="0" normalizeH="0" baseline="0" noProof="0" dirty="0" smtClean="0">
                          <a:ln>
                            <a:noFill/>
                          </a:ln>
                          <a:solidFill>
                            <a:schemeClr val="tx1"/>
                          </a:solidFill>
                          <a:effectLst/>
                          <a:uLnTx/>
                          <a:uFillTx/>
                        </a:rPr>
                        <a:t>Объем  налоговых и неналоговых доходов, тыс. рублей</a:t>
                      </a:r>
                      <a:endParaRPr kumimoji="0" lang="ru-RU" sz="1200" b="1"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91431" marR="91431" marT="45726" marB="45726"/>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200" u="none" strike="noStrike" kern="1200" cap="none" spc="0" normalizeH="0" baseline="0" noProof="0" dirty="0" smtClean="0">
                          <a:ln>
                            <a:noFill/>
                          </a:ln>
                          <a:solidFill>
                            <a:schemeClr val="tx1"/>
                          </a:solidFill>
                          <a:effectLst/>
                          <a:uLnTx/>
                          <a:uFillTx/>
                        </a:rPr>
                        <a:t>Отношение к </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200" u="none" strike="noStrike" kern="1200" cap="none" spc="0" normalizeH="0" baseline="0" noProof="0" dirty="0" smtClean="0">
                          <a:ln>
                            <a:noFill/>
                          </a:ln>
                          <a:solidFill>
                            <a:schemeClr val="tx1"/>
                          </a:solidFill>
                          <a:effectLst/>
                          <a:uLnTx/>
                          <a:uFillTx/>
                        </a:rPr>
                        <a:t>предыдущему году, %</a:t>
                      </a:r>
                      <a:endParaRPr kumimoji="0" lang="ru-RU" sz="1200" b="1"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91431" marR="91431" marT="45726" marB="45726"/>
                </a:tc>
              </a:tr>
              <a:tr h="213716">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2009</a:t>
                      </a:r>
                      <a:endParaRPr lang="ru-RU" sz="1100" dirty="0"/>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45 938,7</a:t>
                      </a:r>
                      <a:endParaRPr lang="ru-RU" sz="1100" dirty="0"/>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100" dirty="0"/>
                    </a:p>
                  </a:txBody>
                  <a:tcPr marL="91431" marR="91431" marT="45726" marB="45726"/>
                </a:tc>
              </a:tr>
              <a:tr h="242656">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2010</a:t>
                      </a:r>
                      <a:endParaRPr lang="ru-RU" sz="1100" dirty="0"/>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71 320,1</a:t>
                      </a:r>
                      <a:endParaRPr lang="ru-RU" sz="1100" dirty="0"/>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155,3%</a:t>
                      </a:r>
                      <a:endParaRPr lang="ru-RU" sz="1100" dirty="0"/>
                    </a:p>
                  </a:txBody>
                  <a:tcPr marL="91431" marR="91431" marT="45726" marB="45726"/>
                </a:tc>
              </a:tr>
              <a:tr h="271596">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2011</a:t>
                      </a:r>
                      <a:endParaRPr lang="ru-RU" sz="1100" dirty="0"/>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81 559,8</a:t>
                      </a:r>
                      <a:endParaRPr lang="ru-RU" sz="1100" dirty="0"/>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114,4%</a:t>
                      </a:r>
                      <a:endParaRPr lang="ru-RU" sz="1100" dirty="0"/>
                    </a:p>
                  </a:txBody>
                  <a:tcPr marL="91431" marR="91431" marT="45726" marB="45726"/>
                </a:tc>
              </a:tr>
              <a:tr h="216024">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2012</a:t>
                      </a:r>
                      <a:endParaRPr lang="ru-RU" sz="1100" dirty="0"/>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60 304,8</a:t>
                      </a:r>
                      <a:endParaRPr lang="ru-RU" sz="1100" dirty="0"/>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73,9%</a:t>
                      </a:r>
                      <a:endParaRPr lang="ru-RU" sz="1100" dirty="0"/>
                    </a:p>
                  </a:txBody>
                  <a:tcPr marL="91431" marR="91431" marT="45726" marB="45726"/>
                </a:tc>
              </a:tr>
              <a:tr h="244964">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2013</a:t>
                      </a:r>
                      <a:endParaRPr lang="ru-RU" sz="1100" dirty="0"/>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63 041,3</a:t>
                      </a:r>
                      <a:endParaRPr lang="ru-RU" sz="1100" dirty="0"/>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104,5%</a:t>
                      </a:r>
                      <a:endParaRPr lang="ru-RU" sz="1100" dirty="0"/>
                    </a:p>
                  </a:txBody>
                  <a:tcPr marL="91431" marR="91431" marT="45726" marB="45726"/>
                </a:tc>
              </a:tr>
              <a:tr h="273904">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2014</a:t>
                      </a:r>
                      <a:endParaRPr lang="ru-RU" sz="1100" dirty="0"/>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58 602,4</a:t>
                      </a:r>
                      <a:endParaRPr lang="ru-RU" sz="1100" dirty="0"/>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93,0%</a:t>
                      </a:r>
                      <a:endParaRPr lang="ru-RU" sz="1100" dirty="0"/>
                    </a:p>
                  </a:txBody>
                  <a:tcPr marL="91431" marR="91431" marT="45726" marB="45726"/>
                </a:tc>
              </a:tr>
              <a:tr h="288032">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2015</a:t>
                      </a:r>
                      <a:endParaRPr lang="ru-RU" sz="1100" dirty="0"/>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57 838,1</a:t>
                      </a:r>
                      <a:endParaRPr lang="ru-RU" sz="1100" dirty="0"/>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99,3%</a:t>
                      </a:r>
                      <a:endParaRPr lang="ru-RU" sz="1100" dirty="0"/>
                    </a:p>
                  </a:txBody>
                  <a:tcPr marL="91431" marR="91431" marT="45726" marB="45726"/>
                </a:tc>
              </a:tr>
              <a:tr h="288032">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2016</a:t>
                      </a:r>
                      <a:endParaRPr lang="ru-RU" sz="1100" dirty="0"/>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68 802,5</a:t>
                      </a:r>
                      <a:endParaRPr lang="ru-RU" sz="1100" dirty="0">
                        <a:solidFill>
                          <a:schemeClr val="tx1"/>
                        </a:solidFill>
                      </a:endParaRPr>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119%</a:t>
                      </a:r>
                      <a:endParaRPr lang="ru-RU" sz="1100" dirty="0">
                        <a:solidFill>
                          <a:schemeClr val="tx1"/>
                        </a:solidFill>
                      </a:endParaRPr>
                    </a:p>
                  </a:txBody>
                  <a:tcPr marL="91431" marR="91431" marT="45726" marB="45726"/>
                </a:tc>
              </a:tr>
              <a:tr h="288032">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2017</a:t>
                      </a:r>
                      <a:endParaRPr lang="ru-RU" sz="1100" dirty="0"/>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263 535,9</a:t>
                      </a:r>
                      <a:endParaRPr lang="ru-RU" sz="1100" dirty="0">
                        <a:solidFill>
                          <a:schemeClr val="tx1"/>
                        </a:solidFill>
                      </a:endParaRPr>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св. 200%</a:t>
                      </a:r>
                      <a:endParaRPr lang="ru-RU" sz="1100" dirty="0">
                        <a:solidFill>
                          <a:schemeClr val="tx1"/>
                        </a:solidFill>
                      </a:endParaRPr>
                    </a:p>
                  </a:txBody>
                  <a:tcPr marL="91431" marR="91431" marT="45726" marB="45726"/>
                </a:tc>
              </a:tr>
              <a:tr h="216024">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2018</a:t>
                      </a:r>
                      <a:endParaRPr lang="ru-RU" sz="1100" dirty="0"/>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269 537,9</a:t>
                      </a:r>
                      <a:endParaRPr lang="ru-RU" sz="1100" dirty="0"/>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102,3%</a:t>
                      </a:r>
                      <a:endParaRPr lang="ru-RU" sz="1100" dirty="0">
                        <a:solidFill>
                          <a:schemeClr val="tx1"/>
                        </a:solidFill>
                      </a:endParaRPr>
                    </a:p>
                  </a:txBody>
                  <a:tcPr marL="91431" marR="91431" marT="45726" marB="45726"/>
                </a:tc>
              </a:tr>
              <a:tr h="244964">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2019</a:t>
                      </a:r>
                      <a:endParaRPr lang="ru-RU" sz="1100" dirty="0"/>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320 540,9</a:t>
                      </a:r>
                      <a:endParaRPr lang="ru-RU" sz="1100" dirty="0"/>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118,9%</a:t>
                      </a:r>
                      <a:endParaRPr lang="ru-RU" sz="1100" dirty="0"/>
                    </a:p>
                  </a:txBody>
                  <a:tcPr marL="91431" marR="91431" marT="45726" marB="45726"/>
                </a:tc>
              </a:tr>
              <a:tr h="273904">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2020 (оценка)</a:t>
                      </a:r>
                      <a:endParaRPr lang="ru-RU" sz="1100" dirty="0">
                        <a:solidFill>
                          <a:srgbClr val="FF0000"/>
                        </a:solidFill>
                      </a:endParaRPr>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solidFill>
                            <a:schemeClr val="tx1"/>
                          </a:solidFill>
                        </a:rPr>
                        <a:t>366 527,1</a:t>
                      </a:r>
                      <a:endParaRPr lang="ru-RU" sz="1100" dirty="0">
                        <a:solidFill>
                          <a:schemeClr val="tx1"/>
                        </a:solidFill>
                      </a:endParaRPr>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solidFill>
                            <a:schemeClr val="tx1"/>
                          </a:solidFill>
                        </a:rPr>
                        <a:t>114,3%</a:t>
                      </a:r>
                      <a:endParaRPr lang="ru-RU" sz="1100" dirty="0">
                        <a:solidFill>
                          <a:schemeClr val="tx1"/>
                        </a:solidFill>
                      </a:endParaRPr>
                    </a:p>
                  </a:txBody>
                  <a:tcPr marL="91431" marR="91431" marT="45726" marB="45726"/>
                </a:tc>
              </a:tr>
              <a:tr h="216024">
                <a:tc>
                  <a:txBody>
                    <a:bodyPr/>
                    <a:lstStyle/>
                    <a:p>
                      <a:pPr algn="ctr"/>
                      <a:r>
                        <a:rPr lang="ru-RU" sz="1100" dirty="0" smtClean="0">
                          <a:latin typeface="Verdana" pitchFamily="34" charset="0"/>
                          <a:ea typeface="Verdana" pitchFamily="34" charset="0"/>
                          <a:cs typeface="Verdana" pitchFamily="34" charset="0"/>
                        </a:rPr>
                        <a:t>2021</a:t>
                      </a:r>
                      <a:endParaRPr lang="ru-RU" sz="1100" dirty="0">
                        <a:solidFill>
                          <a:srgbClr val="FF0000"/>
                        </a:solidFill>
                        <a:latin typeface="Verdana" pitchFamily="34" charset="0"/>
                        <a:ea typeface="Verdana" pitchFamily="34" charset="0"/>
                        <a:cs typeface="Verdana" pitchFamily="34" charset="0"/>
                      </a:endParaRPr>
                    </a:p>
                  </a:txBody>
                  <a:tcPr marL="91431" marR="91431" marT="45726" marB="45726"/>
                </a:tc>
                <a:tc>
                  <a:txBody>
                    <a:bodyPr/>
                    <a:lstStyle/>
                    <a:p>
                      <a:pPr algn="ctr"/>
                      <a:r>
                        <a:rPr lang="ru-RU" sz="1100" dirty="0" smtClean="0">
                          <a:solidFill>
                            <a:schemeClr val="tx1"/>
                          </a:solidFill>
                          <a:latin typeface="Verdana" pitchFamily="34" charset="0"/>
                          <a:ea typeface="Verdana" pitchFamily="34" charset="0"/>
                          <a:cs typeface="Verdana" pitchFamily="34" charset="0"/>
                        </a:rPr>
                        <a:t>360 057,2</a:t>
                      </a:r>
                      <a:endParaRPr lang="ru-RU" sz="1100" dirty="0">
                        <a:solidFill>
                          <a:schemeClr val="tx1"/>
                        </a:solidFill>
                        <a:latin typeface="Verdana" pitchFamily="34" charset="0"/>
                        <a:ea typeface="Verdana" pitchFamily="34" charset="0"/>
                        <a:cs typeface="Verdana" pitchFamily="34" charset="0"/>
                      </a:endParaRPr>
                    </a:p>
                  </a:txBody>
                  <a:tcPr marL="91431" marR="91431" marT="45726" marB="45726"/>
                </a:tc>
                <a:tc>
                  <a:txBody>
                    <a:bodyPr/>
                    <a:lstStyle/>
                    <a:p>
                      <a:pPr algn="ctr"/>
                      <a:r>
                        <a:rPr lang="ru-RU" sz="1100" dirty="0" smtClean="0">
                          <a:solidFill>
                            <a:schemeClr val="tx1"/>
                          </a:solidFill>
                          <a:latin typeface="Verdana" pitchFamily="34" charset="0"/>
                          <a:ea typeface="Verdana" pitchFamily="34" charset="0"/>
                          <a:cs typeface="Verdana" pitchFamily="34" charset="0"/>
                        </a:rPr>
                        <a:t>98,2%</a:t>
                      </a:r>
                      <a:endParaRPr lang="ru-RU" sz="1100" dirty="0">
                        <a:solidFill>
                          <a:schemeClr val="tx1"/>
                        </a:solidFill>
                        <a:latin typeface="Verdana" pitchFamily="34" charset="0"/>
                        <a:ea typeface="Verdana" pitchFamily="34" charset="0"/>
                        <a:cs typeface="Verdana" pitchFamily="34" charset="0"/>
                      </a:endParaRPr>
                    </a:p>
                  </a:txBody>
                  <a:tcPr marL="91431" marR="91431" marT="45726" marB="45726"/>
                </a:tc>
              </a:tr>
              <a:tr h="244964">
                <a:tc>
                  <a:txBody>
                    <a:bodyPr/>
                    <a:lstStyle/>
                    <a:p>
                      <a:pPr algn="ctr"/>
                      <a:r>
                        <a:rPr lang="ru-RU" sz="1100" dirty="0" smtClean="0">
                          <a:latin typeface="Verdana" pitchFamily="34" charset="0"/>
                          <a:ea typeface="Verdana" pitchFamily="34" charset="0"/>
                          <a:cs typeface="Verdana" pitchFamily="34" charset="0"/>
                        </a:rPr>
                        <a:t>2022</a:t>
                      </a:r>
                      <a:endParaRPr lang="ru-RU" sz="1100" dirty="0">
                        <a:solidFill>
                          <a:srgbClr val="FF0000"/>
                        </a:solidFill>
                        <a:latin typeface="Verdana" pitchFamily="34" charset="0"/>
                        <a:ea typeface="Verdana" pitchFamily="34" charset="0"/>
                        <a:cs typeface="Verdana" pitchFamily="34" charset="0"/>
                      </a:endParaRPr>
                    </a:p>
                  </a:txBody>
                  <a:tcPr marL="91431" marR="91431" marT="45726" marB="45726"/>
                </a:tc>
                <a:tc>
                  <a:txBody>
                    <a:bodyPr/>
                    <a:lstStyle/>
                    <a:p>
                      <a:pPr algn="ctr"/>
                      <a:r>
                        <a:rPr lang="ru-RU" sz="1100" dirty="0" smtClean="0">
                          <a:solidFill>
                            <a:schemeClr val="tx1"/>
                          </a:solidFill>
                          <a:latin typeface="Verdana" pitchFamily="34" charset="0"/>
                          <a:ea typeface="Verdana" pitchFamily="34" charset="0"/>
                          <a:cs typeface="Verdana" pitchFamily="34" charset="0"/>
                        </a:rPr>
                        <a:t>396 887,8</a:t>
                      </a:r>
                      <a:endParaRPr lang="ru-RU" sz="1100" dirty="0">
                        <a:solidFill>
                          <a:schemeClr val="tx1"/>
                        </a:solidFill>
                        <a:latin typeface="Verdana" pitchFamily="34" charset="0"/>
                        <a:ea typeface="Verdana" pitchFamily="34" charset="0"/>
                        <a:cs typeface="Verdana" pitchFamily="34" charset="0"/>
                      </a:endParaRPr>
                    </a:p>
                  </a:txBody>
                  <a:tcPr marL="91431" marR="91431" marT="45726" marB="45726"/>
                </a:tc>
                <a:tc>
                  <a:txBody>
                    <a:bodyPr/>
                    <a:lstStyle/>
                    <a:p>
                      <a:pPr algn="ctr"/>
                      <a:r>
                        <a:rPr lang="ru-RU" sz="1100" dirty="0" smtClean="0">
                          <a:solidFill>
                            <a:schemeClr val="tx1"/>
                          </a:solidFill>
                          <a:latin typeface="Verdana" pitchFamily="34" charset="0"/>
                          <a:ea typeface="Verdana" pitchFamily="34" charset="0"/>
                          <a:cs typeface="Verdana" pitchFamily="34" charset="0"/>
                        </a:rPr>
                        <a:t>110,2%</a:t>
                      </a:r>
                      <a:endParaRPr lang="ru-RU" sz="1100" dirty="0">
                        <a:solidFill>
                          <a:schemeClr val="tx1"/>
                        </a:solidFill>
                        <a:latin typeface="Verdana" pitchFamily="34" charset="0"/>
                        <a:ea typeface="Verdana" pitchFamily="34" charset="0"/>
                        <a:cs typeface="Verdana" pitchFamily="34" charset="0"/>
                      </a:endParaRPr>
                    </a:p>
                  </a:txBody>
                  <a:tcPr marL="91431" marR="91431" marT="45726" marB="45726"/>
                </a:tc>
              </a:tr>
              <a:tr h="376249">
                <a:tc>
                  <a:txBody>
                    <a:bodyPr/>
                    <a:lstStyle/>
                    <a:p>
                      <a:pPr algn="ctr"/>
                      <a:r>
                        <a:rPr lang="ru-RU" sz="1100" dirty="0" smtClean="0">
                          <a:solidFill>
                            <a:schemeClr val="tx1"/>
                          </a:solidFill>
                          <a:latin typeface="Verdana" pitchFamily="34" charset="0"/>
                          <a:ea typeface="Verdana" pitchFamily="34" charset="0"/>
                          <a:cs typeface="Verdana" pitchFamily="34" charset="0"/>
                        </a:rPr>
                        <a:t>2023</a:t>
                      </a:r>
                      <a:endParaRPr lang="ru-RU" sz="1100" dirty="0">
                        <a:solidFill>
                          <a:schemeClr val="tx1"/>
                        </a:solidFill>
                        <a:latin typeface="Verdana" pitchFamily="34" charset="0"/>
                        <a:ea typeface="Verdana" pitchFamily="34" charset="0"/>
                        <a:cs typeface="Verdana" pitchFamily="34" charset="0"/>
                      </a:endParaRPr>
                    </a:p>
                  </a:txBody>
                  <a:tcPr marL="91431" marR="91431" marT="45726" marB="45726"/>
                </a:tc>
                <a:tc>
                  <a:txBody>
                    <a:bodyPr/>
                    <a:lstStyle/>
                    <a:p>
                      <a:pPr algn="ctr"/>
                      <a:r>
                        <a:rPr lang="ru-RU" sz="1100" dirty="0" smtClean="0">
                          <a:solidFill>
                            <a:schemeClr val="tx1"/>
                          </a:solidFill>
                          <a:latin typeface="Verdana" pitchFamily="34" charset="0"/>
                          <a:ea typeface="Verdana" pitchFamily="34" charset="0"/>
                          <a:cs typeface="Verdana" pitchFamily="34" charset="0"/>
                        </a:rPr>
                        <a:t>396 840,7</a:t>
                      </a:r>
                      <a:endParaRPr lang="ru-RU" sz="1100" dirty="0">
                        <a:solidFill>
                          <a:schemeClr val="tx1"/>
                        </a:solidFill>
                        <a:latin typeface="Verdana" pitchFamily="34" charset="0"/>
                        <a:ea typeface="Verdana" pitchFamily="34" charset="0"/>
                        <a:cs typeface="Verdana" pitchFamily="34" charset="0"/>
                      </a:endParaRPr>
                    </a:p>
                  </a:txBody>
                  <a:tcPr marL="91431" marR="91431" marT="45726" marB="45726"/>
                </a:tc>
                <a:tc>
                  <a:txBody>
                    <a:bodyPr/>
                    <a:lstStyle/>
                    <a:p>
                      <a:pPr algn="ctr"/>
                      <a:r>
                        <a:rPr lang="ru-RU" sz="1100" dirty="0" smtClean="0">
                          <a:solidFill>
                            <a:schemeClr val="tx1"/>
                          </a:solidFill>
                          <a:latin typeface="Verdana" pitchFamily="34" charset="0"/>
                          <a:ea typeface="Verdana" pitchFamily="34" charset="0"/>
                          <a:cs typeface="Verdana" pitchFamily="34" charset="0"/>
                        </a:rPr>
                        <a:t>99,9%</a:t>
                      </a:r>
                      <a:endParaRPr lang="ru-RU" sz="1100" dirty="0">
                        <a:solidFill>
                          <a:schemeClr val="tx1"/>
                        </a:solidFill>
                        <a:latin typeface="Verdana" pitchFamily="34" charset="0"/>
                        <a:ea typeface="Verdana" pitchFamily="34" charset="0"/>
                        <a:cs typeface="Verdana" pitchFamily="34" charset="0"/>
                      </a:endParaRPr>
                    </a:p>
                  </a:txBody>
                  <a:tcPr marL="91431" marR="91431" marT="45726" marB="45726"/>
                </a:tc>
              </a:tr>
            </a:tbl>
          </a:graphicData>
        </a:graphic>
      </p:graphicFrame>
      <p:sp>
        <p:nvSpPr>
          <p:cNvPr id="5" name="Прямоугольник 4"/>
          <p:cNvSpPr/>
          <p:nvPr/>
        </p:nvSpPr>
        <p:spPr>
          <a:xfrm>
            <a:off x="8143900" y="1285860"/>
            <a:ext cx="825867" cy="230832"/>
          </a:xfrm>
          <a:prstGeom prst="rect">
            <a:avLst/>
          </a:prstGeom>
          <a:noFill/>
        </p:spPr>
        <p:txBody>
          <a:bodyPr wrap="none">
            <a:spAutoFit/>
          </a:bodyPr>
          <a:lstStyle/>
          <a:p>
            <a:pPr algn="r" latinLnBrk="0">
              <a:defRPr/>
            </a:pPr>
            <a:r>
              <a:rPr lang="ru-RU" sz="900" kern="0" dirty="0">
                <a:solidFill>
                  <a:prstClr val="black"/>
                </a:solidFill>
                <a:latin typeface="Arial" charset="0"/>
              </a:rPr>
              <a:t>тыс. рублей</a:t>
            </a:r>
          </a:p>
        </p:txBody>
      </p:sp>
      <p:sp>
        <p:nvSpPr>
          <p:cNvPr id="6" name="Прямоугольник 5"/>
          <p:cNvSpPr/>
          <p:nvPr/>
        </p:nvSpPr>
        <p:spPr bwMode="auto">
          <a:xfrm>
            <a:off x="-972616" y="116633"/>
            <a:ext cx="10369152" cy="432048"/>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endParaRPr kumimoji="0" lang="ru-RU"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endParaRPr>
          </a:p>
          <a:p>
            <a:pPr marL="716545" marR="0" lvl="0" indent="0" algn="ctr" defTabSz="914400" eaLnBrk="1" fontAlgn="base" latinLnBrk="0" hangingPunct="1">
              <a:lnSpc>
                <a:spcPct val="100000"/>
              </a:lnSpc>
              <a:spcBef>
                <a:spcPct val="0"/>
              </a:spcBef>
              <a:spcAft>
                <a:spcPct val="0"/>
              </a:spcAft>
              <a:buClrTx/>
              <a:buSzTx/>
              <a:buFontTx/>
              <a:buNone/>
              <a:tabLst/>
              <a:defRPr/>
            </a:pPr>
            <a:endParaRPr lang="ru-RU" b="1" i="1" kern="0" dirty="0">
              <a:ln/>
              <a:solidFill>
                <a:srgbClr val="EEECE1">
                  <a:lumMod val="50000"/>
                </a:srgbClr>
              </a:solidFill>
              <a:latin typeface="Times New Roman" pitchFamily="18" charset="0"/>
              <a:cs typeface="Times New Roman" pitchFamily="18" charset="0"/>
            </a:endParaRPr>
          </a:p>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Информация о динамике поступления налоговых и неналоговых доходов </a:t>
            </a:r>
            <a:r>
              <a:rPr kumimoji="0" lang="ru-RU" b="1" i="1" u="none" strike="noStrike" kern="0" cap="none" spc="0" normalizeH="0" noProof="0" dirty="0" smtClean="0">
                <a:ln/>
                <a:solidFill>
                  <a:srgbClr val="EEECE1">
                    <a:lumMod val="50000"/>
                  </a:srgbClr>
                </a:solidFill>
                <a:effectLst/>
                <a:uLnTx/>
                <a:uFillTx/>
                <a:latin typeface="Times New Roman" pitchFamily="18" charset="0"/>
                <a:ea typeface="+mn-ea"/>
                <a:cs typeface="Times New Roman" pitchFamily="18" charset="0"/>
              </a:rPr>
              <a:t>Соболевского муниципального района Камчатского края с 2009 года</a:t>
            </a:r>
          </a:p>
          <a:p>
            <a:pPr marL="716545" marR="0" lvl="0" indent="0" algn="ctr" defTabSz="914400" eaLnBrk="1" fontAlgn="base" latinLnBrk="0" hangingPunct="1">
              <a:lnSpc>
                <a:spcPct val="100000"/>
              </a:lnSpc>
              <a:spcBef>
                <a:spcPct val="0"/>
              </a:spcBef>
              <a:spcAft>
                <a:spcPct val="0"/>
              </a:spcAft>
              <a:buClrTx/>
              <a:buSzTx/>
              <a:buFontTx/>
              <a:buNone/>
              <a:tabLst/>
              <a:defRPr/>
            </a:pPr>
            <a:endParaRPr kumimoji="0" lang="ru-RU"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4947469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ÐÐ°ÑÑÐ¸Ð½ÐºÐ¸ Ð¿Ð¾ Ð·Ð°Ð¿ÑÐ¾ÑÑ ÐºÐ°ÑÑÐ¸Ð½ÐºÐ¸ Ð¿ÑÐ¾ÑÐµÐ½Ñ"/>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8304" y="260648"/>
            <a:ext cx="1512168" cy="151216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Диаграмма 7"/>
          <p:cNvGraphicFramePr>
            <a:graphicFrameLocks/>
          </p:cNvGraphicFramePr>
          <p:nvPr>
            <p:extLst>
              <p:ext uri="{D42A27DB-BD31-4B8C-83A1-F6EECF244321}">
                <p14:modId xmlns:p14="http://schemas.microsoft.com/office/powerpoint/2010/main" val="3668564492"/>
              </p:ext>
            </p:extLst>
          </p:nvPr>
        </p:nvGraphicFramePr>
        <p:xfrm>
          <a:off x="251520" y="1127853"/>
          <a:ext cx="3743325" cy="26717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Диаграмма 8"/>
          <p:cNvGraphicFramePr>
            <a:graphicFrameLocks/>
          </p:cNvGraphicFramePr>
          <p:nvPr>
            <p:extLst>
              <p:ext uri="{D42A27DB-BD31-4B8C-83A1-F6EECF244321}">
                <p14:modId xmlns:p14="http://schemas.microsoft.com/office/powerpoint/2010/main" val="2743115649"/>
              </p:ext>
            </p:extLst>
          </p:nvPr>
        </p:nvGraphicFramePr>
        <p:xfrm>
          <a:off x="4644553" y="1340768"/>
          <a:ext cx="3743325" cy="267176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Диаграмма 9"/>
          <p:cNvGraphicFramePr>
            <a:graphicFrameLocks/>
          </p:cNvGraphicFramePr>
          <p:nvPr>
            <p:extLst>
              <p:ext uri="{D42A27DB-BD31-4B8C-83A1-F6EECF244321}">
                <p14:modId xmlns:p14="http://schemas.microsoft.com/office/powerpoint/2010/main" val="3806608008"/>
              </p:ext>
            </p:extLst>
          </p:nvPr>
        </p:nvGraphicFramePr>
        <p:xfrm>
          <a:off x="4788024" y="3789040"/>
          <a:ext cx="3743325" cy="267176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Диаграмма 10"/>
          <p:cNvGraphicFramePr>
            <a:graphicFrameLocks/>
          </p:cNvGraphicFramePr>
          <p:nvPr>
            <p:extLst>
              <p:ext uri="{D42A27DB-BD31-4B8C-83A1-F6EECF244321}">
                <p14:modId xmlns:p14="http://schemas.microsoft.com/office/powerpoint/2010/main" val="2753925282"/>
              </p:ext>
            </p:extLst>
          </p:nvPr>
        </p:nvGraphicFramePr>
        <p:xfrm>
          <a:off x="539552" y="3861048"/>
          <a:ext cx="3743325" cy="2671763"/>
        </p:xfrm>
        <a:graphic>
          <a:graphicData uri="http://schemas.openxmlformats.org/drawingml/2006/chart">
            <c:chart xmlns:c="http://schemas.openxmlformats.org/drawingml/2006/chart" xmlns:r="http://schemas.openxmlformats.org/officeDocument/2006/relationships" r:id="rId6"/>
          </a:graphicData>
        </a:graphic>
      </p:graphicFrame>
      <p:sp>
        <p:nvSpPr>
          <p:cNvPr id="13" name="Прямоугольник 12"/>
          <p:cNvSpPr/>
          <p:nvPr/>
        </p:nvSpPr>
        <p:spPr bwMode="auto">
          <a:xfrm>
            <a:off x="-900608" y="1858"/>
            <a:ext cx="10225136" cy="694198"/>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25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Структура доходов районного бюджета в 2021-2024 годах</a:t>
            </a:r>
          </a:p>
        </p:txBody>
      </p:sp>
    </p:spTree>
    <p:extLst>
      <p:ext uri="{BB962C8B-B14F-4D97-AF65-F5344CB8AC3E}">
        <p14:creationId xmlns:p14="http://schemas.microsoft.com/office/powerpoint/2010/main" val="23702311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Объект 3"/>
          <p:cNvGraphicFramePr>
            <a:graphicFrameLocks/>
          </p:cNvGraphicFramePr>
          <p:nvPr>
            <p:extLst>
              <p:ext uri="{D42A27DB-BD31-4B8C-83A1-F6EECF244321}">
                <p14:modId xmlns:p14="http://schemas.microsoft.com/office/powerpoint/2010/main" val="1635154528"/>
              </p:ext>
            </p:extLst>
          </p:nvPr>
        </p:nvGraphicFramePr>
        <p:xfrm>
          <a:off x="42862" y="749676"/>
          <a:ext cx="8928100" cy="5841452"/>
        </p:xfrm>
        <a:graphic>
          <a:graphicData uri="http://schemas.openxmlformats.org/drawingml/2006/table">
            <a:tbl>
              <a:tblPr firstRow="1" bandRow="1">
                <a:tableStyleId>{F5AB1C69-6EDB-4FF4-983F-18BD219EF322}</a:tableStyleId>
              </a:tblPr>
              <a:tblGrid>
                <a:gridCol w="3924353">
                  <a:extLst>
                    <a:ext uri="{9D8B030D-6E8A-4147-A177-3AD203B41FA5}"/>
                  </a:extLst>
                </a:gridCol>
                <a:gridCol w="1265431">
                  <a:extLst>
                    <a:ext uri="{9D8B030D-6E8A-4147-A177-3AD203B41FA5}"/>
                  </a:extLst>
                </a:gridCol>
                <a:gridCol w="1275781">
                  <a:extLst>
                    <a:ext uri="{9D8B030D-6E8A-4147-A177-3AD203B41FA5}"/>
                  </a:extLst>
                </a:gridCol>
                <a:gridCol w="1248045">
                  <a:extLst>
                    <a:ext uri="{9D8B030D-6E8A-4147-A177-3AD203B41FA5}"/>
                  </a:extLst>
                </a:gridCol>
                <a:gridCol w="1214490">
                  <a:extLst>
                    <a:ext uri="{9D8B030D-6E8A-4147-A177-3AD203B41FA5}"/>
                  </a:extLst>
                </a:gridCol>
              </a:tblGrid>
              <a:tr h="689637">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ru-RU" sz="1100" dirty="0" smtClean="0"/>
                        <a:t>Наименование показателя</a:t>
                      </a:r>
                      <a:endParaRPr lang="ru-RU" sz="1100" dirty="0">
                        <a:solidFill>
                          <a:schemeClr val="bg1"/>
                        </a:solidFill>
                        <a:latin typeface="+mn-lt"/>
                      </a:endParaRPr>
                    </a:p>
                  </a:txBody>
                  <a:tcPr marL="91431" marR="91431" anchor="ct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ru-RU" sz="1100" dirty="0" smtClean="0"/>
                        <a:t>2021 год (оценка)</a:t>
                      </a:r>
                      <a:endParaRPr lang="ru-RU" sz="1100" b="1" dirty="0">
                        <a:solidFill>
                          <a:schemeClr val="bg1"/>
                        </a:solidFill>
                      </a:endParaRPr>
                    </a:p>
                  </a:txBody>
                  <a:tcPr marL="91431" marR="91431" anchor="ct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ru-RU" sz="1100" dirty="0" smtClean="0">
                          <a:solidFill>
                            <a:schemeClr val="bg1"/>
                          </a:solidFill>
                        </a:rPr>
                        <a:t>2022 год </a:t>
                      </a:r>
                      <a:endParaRPr lang="ru-RU" sz="1100" b="1" dirty="0" smtClean="0">
                        <a:solidFill>
                          <a:schemeClr val="bg1"/>
                        </a:solidFill>
                      </a:endParaRPr>
                    </a:p>
                  </a:txBody>
                  <a:tcPr marL="91431" marR="91431" anchor="ct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ru-RU" sz="1100" dirty="0" smtClean="0">
                          <a:solidFill>
                            <a:schemeClr val="bg1"/>
                          </a:solidFill>
                        </a:rPr>
                        <a:t>2023 год </a:t>
                      </a:r>
                      <a:endParaRPr lang="ru-RU" sz="1100" b="1" dirty="0" smtClean="0">
                        <a:solidFill>
                          <a:schemeClr val="bg1"/>
                        </a:solidFill>
                      </a:endParaRPr>
                    </a:p>
                  </a:txBody>
                  <a:tcPr marL="91431" marR="91431" anchor="ct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ru-RU" sz="1100" dirty="0" smtClean="0">
                          <a:solidFill>
                            <a:schemeClr val="bg1"/>
                          </a:solidFill>
                        </a:rPr>
                        <a:t>2024 год </a:t>
                      </a:r>
                      <a:endParaRPr lang="ru-RU" sz="1100" b="1" dirty="0" smtClean="0">
                        <a:solidFill>
                          <a:schemeClr val="bg1"/>
                        </a:solidFill>
                      </a:endParaRPr>
                    </a:p>
                  </a:txBody>
                  <a:tcPr marL="91431" marR="91431" anchor="ctr"/>
                </a:tc>
                <a:extLst>
                  <a:ext uri="{0D108BD9-81ED-4DB2-BD59-A6C34878D82A}"/>
                </a:extLst>
              </a:tr>
              <a:tr h="764198">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l"/>
                      <a:r>
                        <a:rPr lang="ru-RU" sz="1100" u="none" strike="noStrike" baseline="0" dirty="0" smtClean="0"/>
                        <a:t>НАЛОГОВЫЕ ДОХОДЫ - всего,</a:t>
                      </a:r>
                    </a:p>
                    <a:p>
                      <a:pPr algn="l"/>
                      <a:r>
                        <a:rPr lang="ru-RU" sz="1100" u="none" strike="noStrike" baseline="0" dirty="0" smtClean="0"/>
                        <a:t>в том числе:</a:t>
                      </a:r>
                      <a:endParaRPr lang="ru-RU" sz="1100" b="1" dirty="0">
                        <a:solidFill>
                          <a:schemeClr val="tx1"/>
                        </a:solidFill>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451 802,34</a:t>
                      </a:r>
                    </a:p>
                    <a:p>
                      <a:pPr algn="ctr"/>
                      <a:endParaRPr lang="ru-RU" sz="1100" b="1" dirty="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564 898,0</a:t>
                      </a:r>
                    </a:p>
                    <a:p>
                      <a:pPr algn="ctr"/>
                      <a:endParaRPr lang="ru-RU" sz="1100" b="1" dirty="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610 887,0</a:t>
                      </a:r>
                    </a:p>
                    <a:p>
                      <a:pPr algn="ctr"/>
                      <a:endParaRPr lang="ru-RU" sz="1100" b="1" dirty="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662 083,0</a:t>
                      </a:r>
                    </a:p>
                    <a:p>
                      <a:pPr algn="ctr"/>
                      <a:endParaRPr lang="ru-RU" sz="1100" b="1" dirty="0">
                        <a:latin typeface="+mn-lt"/>
                      </a:endParaRPr>
                    </a:p>
                  </a:txBody>
                  <a:tcPr marL="91431" marR="91431" anchor="ctr"/>
                </a:tc>
                <a:extLst>
                  <a:ext uri="{0D108BD9-81ED-4DB2-BD59-A6C34878D82A}"/>
                </a:extLst>
              </a:tr>
              <a:tr h="503253">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ru-RU" sz="1100" dirty="0" smtClean="0"/>
                        <a:t>НАЛОГ НА ПРИБЫЛЬ ОРГАНИЗАЦИЙ</a:t>
                      </a:r>
                      <a:endParaRPr lang="ru-RU" sz="1100" i="1" dirty="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4 600,0</a:t>
                      </a:r>
                      <a:endParaRPr lang="ru-RU" sz="1100" i="1" dirty="0" smtClean="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3 969,0</a:t>
                      </a:r>
                      <a:endParaRPr lang="ru-RU" sz="1100" i="1" dirty="0" smtClean="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4 366,0</a:t>
                      </a:r>
                      <a:endParaRPr lang="ru-RU" sz="1100" i="1" dirty="0" smtClean="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4 803,0</a:t>
                      </a:r>
                      <a:endParaRPr lang="ru-RU" sz="1100" i="1" dirty="0" smtClean="0">
                        <a:latin typeface="+mn-lt"/>
                      </a:endParaRPr>
                    </a:p>
                  </a:txBody>
                  <a:tcPr marL="91431" marR="91431" anchor="ctr"/>
                </a:tc>
                <a:extLst>
                  <a:ext uri="{0D108BD9-81ED-4DB2-BD59-A6C34878D82A}"/>
                </a:extLst>
              </a:tr>
              <a:tr h="726920">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ru-RU" sz="1100" dirty="0" smtClean="0"/>
                        <a:t>НАЛОГ НА ДОХОДЫ ФИЗИЧЕСКИХ</a:t>
                      </a:r>
                      <a:r>
                        <a:rPr lang="ru-RU" sz="1100" baseline="0" dirty="0" smtClean="0"/>
                        <a:t> ЛИЦ</a:t>
                      </a:r>
                      <a:endParaRPr lang="ru-RU" sz="1100" i="1" dirty="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220 000,0</a:t>
                      </a:r>
                      <a:endParaRPr lang="ru-RU" sz="1100" i="1" dirty="0" smtClean="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356 764,0</a:t>
                      </a:r>
                      <a:endParaRPr lang="ru-RU" sz="1100" i="1" dirty="0" smtClean="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395 841,0</a:t>
                      </a:r>
                      <a:endParaRPr lang="ru-RU" sz="1100" i="1" dirty="0" smtClean="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439 496,0</a:t>
                      </a:r>
                      <a:endParaRPr lang="ru-RU" sz="1100" i="1" dirty="0" smtClean="0">
                        <a:latin typeface="+mn-lt"/>
                      </a:endParaRPr>
                    </a:p>
                  </a:txBody>
                  <a:tcPr marL="91431" marR="91431" anchor="ctr"/>
                </a:tc>
                <a:extLst>
                  <a:ext uri="{0D108BD9-81ED-4DB2-BD59-A6C34878D82A}"/>
                </a:extLst>
              </a:tr>
              <a:tr h="1174257">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ru-RU" sz="1100" dirty="0" smtClean="0"/>
                        <a:t>НАЛОГИ НА ТОВАРЫ (РАБОТЫ, УСЛУГИ), РЕАЛИЗУЕМЫЕ НА ТЕРРИТОРИИ РОССИЙСКОЙ ФЕДЕРАЦИИ</a:t>
                      </a:r>
                      <a:endParaRPr lang="ru-RU" sz="1100" i="1" dirty="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219,36</a:t>
                      </a:r>
                      <a:endParaRPr lang="ru-RU" sz="1100" i="1" dirty="0" smtClean="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0</a:t>
                      </a:r>
                      <a:endParaRPr lang="ru-RU" sz="1100" i="1" dirty="0" smtClean="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0</a:t>
                      </a:r>
                      <a:endParaRPr lang="ru-RU" sz="1100" i="1" dirty="0" smtClean="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0</a:t>
                      </a:r>
                      <a:endParaRPr lang="ru-RU" sz="1100" i="1" dirty="0" smtClean="0">
                        <a:latin typeface="+mn-lt"/>
                      </a:endParaRPr>
                    </a:p>
                  </a:txBody>
                  <a:tcPr marL="91431" marR="91431" anchor="ctr"/>
                </a:tc>
                <a:extLst>
                  <a:ext uri="{0D108BD9-81ED-4DB2-BD59-A6C34878D82A}"/>
                </a:extLst>
              </a:tr>
              <a:tr h="540530">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ru-RU" sz="1100" dirty="0" smtClean="0"/>
                        <a:t>НАЛОГ НА СОВОКУПНЫЙ ДОХОД</a:t>
                      </a:r>
                      <a:endParaRPr lang="ru-RU" sz="1100" i="1" dirty="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159 373,0</a:t>
                      </a:r>
                      <a:endParaRPr lang="ru-RU" sz="1100" i="1" dirty="0" smtClean="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134 779,0</a:t>
                      </a:r>
                      <a:endParaRPr lang="ru-RU" sz="1100" i="1" dirty="0" smtClean="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140 040,0</a:t>
                      </a:r>
                      <a:endParaRPr lang="ru-RU" sz="1100" i="1" dirty="0" smtClean="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145 868,0</a:t>
                      </a:r>
                      <a:endParaRPr lang="ru-RU" sz="1100" i="1" dirty="0" smtClean="0">
                        <a:latin typeface="+mn-lt"/>
                      </a:endParaRPr>
                    </a:p>
                  </a:txBody>
                  <a:tcPr marL="91431" marR="91431" anchor="ctr"/>
                </a:tc>
                <a:extLst>
                  <a:ext uri="{0D108BD9-81ED-4DB2-BD59-A6C34878D82A}"/>
                </a:extLst>
              </a:tr>
              <a:tr h="648636">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lvl="0" indent="0" algn="l" defTabSz="963856" rtl="0" eaLnBrk="1" fontAlgn="auto" latinLnBrk="0" hangingPunct="1">
                        <a:lnSpc>
                          <a:spcPct val="100000"/>
                        </a:lnSpc>
                        <a:spcBef>
                          <a:spcPts val="0"/>
                        </a:spcBef>
                        <a:spcAft>
                          <a:spcPts val="0"/>
                        </a:spcAft>
                        <a:buClrTx/>
                        <a:buSzTx/>
                        <a:buFontTx/>
                        <a:buNone/>
                        <a:tabLst/>
                        <a:defRPr/>
                      </a:pPr>
                      <a:r>
                        <a:rPr kumimoji="0" lang="ru-RU" sz="1100" u="none" strike="noStrike" kern="1200" cap="none" spc="0" normalizeH="0" baseline="0" noProof="0" dirty="0" smtClean="0">
                          <a:ln>
                            <a:noFill/>
                          </a:ln>
                          <a:effectLst/>
                          <a:uLnTx/>
                          <a:uFillTx/>
                        </a:rPr>
                        <a:t>НАЛОГ НА ИМУЩЕСТВО</a:t>
                      </a:r>
                      <a:endParaRPr kumimoji="0" lang="ru-RU" sz="1100" b="0" i="1" u="none" strike="noStrike" kern="1200" cap="none" spc="0" normalizeH="0" baseline="0" noProof="0" dirty="0">
                        <a:ln>
                          <a:noFill/>
                        </a:ln>
                        <a:solidFill>
                          <a:prstClr val="black"/>
                        </a:solidFill>
                        <a:effectLst/>
                        <a:uLnTx/>
                        <a:uFillTx/>
                        <a:latin typeface="+mn-lt"/>
                        <a:ea typeface="+mn-ea"/>
                        <a:cs typeface="+mn-cs"/>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67 350,0</a:t>
                      </a:r>
                      <a:endParaRPr lang="ru-RU" sz="1100" i="1" dirty="0" smtClean="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69 116,0</a:t>
                      </a:r>
                      <a:endParaRPr lang="ru-RU" sz="1100" i="1" dirty="0" smtClean="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70 360,</a:t>
                      </a:r>
                      <a:endParaRPr lang="ru-RU" sz="1100" i="1" dirty="0" smtClean="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71 625,0</a:t>
                      </a:r>
                      <a:endParaRPr lang="ru-RU" sz="1100" i="1" dirty="0" smtClean="0">
                        <a:latin typeface="+mn-lt"/>
                      </a:endParaRPr>
                    </a:p>
                  </a:txBody>
                  <a:tcPr marL="91431" marR="91431" anchor="ctr"/>
                </a:tc>
                <a:extLst>
                  <a:ext uri="{0D108BD9-81ED-4DB2-BD59-A6C34878D82A}"/>
                </a:extLst>
              </a:tr>
              <a:tr h="794021">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ru-RU" sz="1100" dirty="0" smtClean="0"/>
                        <a:t>ГОСУДАРСТВЕННАЯ ПОШЛИНА</a:t>
                      </a:r>
                      <a:endParaRPr lang="ru-RU" sz="1100" i="1" dirty="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260,0</a:t>
                      </a:r>
                      <a:endParaRPr lang="ru-RU" sz="1100" i="1" dirty="0" smtClean="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270,0</a:t>
                      </a:r>
                      <a:endParaRPr lang="ru-RU" sz="1100" i="1" dirty="0" smtClean="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280,0</a:t>
                      </a:r>
                      <a:endParaRPr lang="ru-RU" sz="1100" i="1" dirty="0" smtClean="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291,0</a:t>
                      </a:r>
                      <a:endParaRPr lang="ru-RU" sz="1100" i="1" dirty="0" smtClean="0">
                        <a:latin typeface="+mn-lt"/>
                      </a:endParaRPr>
                    </a:p>
                  </a:txBody>
                  <a:tcPr marL="91431" marR="91431" anchor="ctr"/>
                </a:tc>
                <a:extLst>
                  <a:ext uri="{0D108BD9-81ED-4DB2-BD59-A6C34878D82A}"/>
                </a:extLst>
              </a:tr>
            </a:tbl>
          </a:graphicData>
        </a:graphic>
      </p:graphicFrame>
      <p:sp>
        <p:nvSpPr>
          <p:cNvPr id="4" name="Прямоугольник 3"/>
          <p:cNvSpPr/>
          <p:nvPr/>
        </p:nvSpPr>
        <p:spPr>
          <a:xfrm>
            <a:off x="8386762" y="500042"/>
            <a:ext cx="757238" cy="215900"/>
          </a:xfrm>
          <a:prstGeom prst="rect">
            <a:avLst/>
          </a:prstGeom>
        </p:spPr>
        <p:txBody>
          <a:bodyPr wrap="none">
            <a:spAutoFit/>
          </a:bodyPr>
          <a:lstStyle/>
          <a:p>
            <a:pPr algn="r" latinLnBrk="0">
              <a:defRPr/>
            </a:pPr>
            <a:r>
              <a:rPr lang="ru-RU" sz="800" kern="0" dirty="0">
                <a:solidFill>
                  <a:prstClr val="black"/>
                </a:solidFill>
                <a:latin typeface="Arial" charset="0"/>
              </a:rPr>
              <a:t>тыс. рублей</a:t>
            </a:r>
          </a:p>
        </p:txBody>
      </p:sp>
      <p:sp>
        <p:nvSpPr>
          <p:cNvPr id="5" name="Прямоугольник 4"/>
          <p:cNvSpPr/>
          <p:nvPr/>
        </p:nvSpPr>
        <p:spPr bwMode="auto">
          <a:xfrm>
            <a:off x="-828600" y="-12764"/>
            <a:ext cx="10225136" cy="694198"/>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25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Объемы поступлений налоговых доходов на 2021 -2024 годы</a:t>
            </a:r>
          </a:p>
        </p:txBody>
      </p:sp>
    </p:spTree>
    <p:extLst>
      <p:ext uri="{BB962C8B-B14F-4D97-AF65-F5344CB8AC3E}">
        <p14:creationId xmlns:p14="http://schemas.microsoft.com/office/powerpoint/2010/main" val="2732478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Объект 3"/>
          <p:cNvGraphicFramePr>
            <a:graphicFrameLocks/>
          </p:cNvGraphicFramePr>
          <p:nvPr>
            <p:extLst>
              <p:ext uri="{D42A27DB-BD31-4B8C-83A1-F6EECF244321}">
                <p14:modId xmlns:p14="http://schemas.microsoft.com/office/powerpoint/2010/main" val="112046525"/>
              </p:ext>
            </p:extLst>
          </p:nvPr>
        </p:nvGraphicFramePr>
        <p:xfrm>
          <a:off x="107950" y="1073150"/>
          <a:ext cx="8928099" cy="5722567"/>
        </p:xfrm>
        <a:graphic>
          <a:graphicData uri="http://schemas.openxmlformats.org/drawingml/2006/table">
            <a:tbl>
              <a:tblPr firstRow="1" bandRow="1">
                <a:tableStyleId>{1FECB4D8-DB02-4DC6-A0A2-4F2EBAE1DC90}</a:tableStyleId>
              </a:tblPr>
              <a:tblGrid>
                <a:gridCol w="3959994">
                  <a:extLst>
                    <a:ext uri="{9D8B030D-6E8A-4147-A177-3AD203B41FA5}"/>
                  </a:extLst>
                </a:gridCol>
                <a:gridCol w="1728192">
                  <a:extLst>
                    <a:ext uri="{9D8B030D-6E8A-4147-A177-3AD203B41FA5}"/>
                  </a:extLst>
                </a:gridCol>
                <a:gridCol w="1199330">
                  <a:extLst>
                    <a:ext uri="{9D8B030D-6E8A-4147-A177-3AD203B41FA5}"/>
                  </a:extLst>
                </a:gridCol>
                <a:gridCol w="1008130">
                  <a:extLst>
                    <a:ext uri="{9D8B030D-6E8A-4147-A177-3AD203B41FA5}"/>
                  </a:extLst>
                </a:gridCol>
                <a:gridCol w="1032453">
                  <a:extLst>
                    <a:ext uri="{9D8B030D-6E8A-4147-A177-3AD203B41FA5}"/>
                  </a:extLst>
                </a:gridCol>
              </a:tblGrid>
              <a:tr h="555650">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ru-RU" sz="1100" dirty="0" smtClean="0"/>
                        <a:t>Наименование показателя</a:t>
                      </a:r>
                      <a:endParaRPr lang="ru-RU" sz="1100" b="1" dirty="0" smtClean="0">
                        <a:solidFill>
                          <a:schemeClr val="bg1"/>
                        </a:solidFill>
                      </a:endParaRPr>
                    </a:p>
                  </a:txBody>
                  <a:tcPr marL="91431" marR="91431" marT="45722" marB="45722" anchor="ct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ru-RU" sz="1100" dirty="0" smtClean="0"/>
                        <a:t>2021 год (оценка)</a:t>
                      </a:r>
                      <a:endParaRPr lang="ru-RU" sz="1100" b="1" dirty="0">
                        <a:solidFill>
                          <a:schemeClr val="bg1"/>
                        </a:solidFill>
                      </a:endParaRPr>
                    </a:p>
                  </a:txBody>
                  <a:tcPr marL="91431" marR="91431" marT="45722" marB="45722" anchor="ct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ru-RU" sz="1100" dirty="0" smtClean="0">
                          <a:solidFill>
                            <a:schemeClr val="bg1"/>
                          </a:solidFill>
                        </a:rPr>
                        <a:t>2022 год </a:t>
                      </a:r>
                      <a:endParaRPr lang="ru-RU" sz="1100" b="1" dirty="0" smtClean="0">
                        <a:solidFill>
                          <a:schemeClr val="bg1"/>
                        </a:solidFill>
                      </a:endParaRPr>
                    </a:p>
                  </a:txBody>
                  <a:tcPr marL="91431" marR="91431" marT="45722" marB="45722" anchor="ct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ru-RU" sz="1100" dirty="0" smtClean="0">
                          <a:solidFill>
                            <a:schemeClr val="bg1"/>
                          </a:solidFill>
                        </a:rPr>
                        <a:t>2023 год </a:t>
                      </a:r>
                      <a:endParaRPr lang="ru-RU" sz="1100" b="1" dirty="0" smtClean="0">
                        <a:solidFill>
                          <a:schemeClr val="bg1"/>
                        </a:solidFill>
                      </a:endParaRPr>
                    </a:p>
                  </a:txBody>
                  <a:tcPr marL="91431" marR="91431" marT="45722" marB="45722" anchor="ct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ru-RU" sz="1100" dirty="0" smtClean="0">
                          <a:solidFill>
                            <a:schemeClr val="bg1"/>
                          </a:solidFill>
                        </a:rPr>
                        <a:t>2024 год </a:t>
                      </a:r>
                      <a:endParaRPr lang="ru-RU" sz="1100" b="1" dirty="0" smtClean="0">
                        <a:solidFill>
                          <a:schemeClr val="bg1"/>
                        </a:solidFill>
                      </a:endParaRPr>
                    </a:p>
                  </a:txBody>
                  <a:tcPr marL="91431" marR="91431" marT="45722" marB="45722" anchor="ctr"/>
                </a:tc>
                <a:extLst>
                  <a:ext uri="{0D108BD9-81ED-4DB2-BD59-A6C34878D82A}"/>
                </a:extLst>
              </a:tr>
              <a:tr h="690950">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ru-RU" sz="1100" dirty="0" smtClean="0"/>
                        <a:t>НЕНАЛОГОВЫЕ ДОХОДЫ - всего, в том числе:</a:t>
                      </a:r>
                      <a:endParaRPr lang="ru-RU" sz="1100" b="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15 413,5</a:t>
                      </a:r>
                      <a:endParaRPr lang="ru-RU" sz="1100" b="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13 902,3</a:t>
                      </a:r>
                      <a:endParaRPr lang="ru-RU" sz="1100" b="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13 993,7</a:t>
                      </a:r>
                      <a:endParaRPr lang="ru-RU" sz="1100" b="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13 875,5</a:t>
                      </a:r>
                      <a:endParaRPr lang="ru-RU" sz="1100" b="1" dirty="0"/>
                    </a:p>
                  </a:txBody>
                  <a:tcPr marL="91431" marR="91431" marT="45722" marB="45722" anchor="ctr"/>
                </a:tc>
                <a:extLst>
                  <a:ext uri="{0D108BD9-81ED-4DB2-BD59-A6C34878D82A}"/>
                </a:extLst>
              </a:tr>
              <a:tr h="792097">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ru-RU" sz="1100" dirty="0" smtClean="0"/>
                        <a:t>ДОХОДЫ ОТ ИСПОЛЬЗОВАНИЯ ИМУЩЕСТВА, НАХОДЯЩЕГОСЯ В ГОСУДАРСТВЕННОЙ И МУНИЦИПАЛЬНОЙ СОБСТВЕННОСТИ</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5 149,5</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5 141,3</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4 941,3</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4 941,3</a:t>
                      </a:r>
                      <a:endParaRPr lang="ru-RU" sz="1100" i="1" dirty="0"/>
                    </a:p>
                  </a:txBody>
                  <a:tcPr marL="91431" marR="91431" marT="45722" marB="45722" anchor="ctr"/>
                </a:tc>
                <a:extLst>
                  <a:ext uri="{0D108BD9-81ED-4DB2-BD59-A6C34878D82A}"/>
                </a:extLst>
              </a:tr>
              <a:tr h="720620">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ru-RU" sz="1100" dirty="0" smtClean="0"/>
                        <a:t>ПЛАТЕЖИ ПРИ ПОЛЬЗОВАНИИ ПРИРОДНЫМИ РЕСУРСАМИ</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406,4</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422,7</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422,7</a:t>
                      </a:r>
                      <a:endParaRPr lang="ru-RU" sz="1100" i="1" dirty="0" smtClean="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422,7</a:t>
                      </a:r>
                      <a:endParaRPr lang="ru-RU" sz="1100" i="1" dirty="0"/>
                    </a:p>
                  </a:txBody>
                  <a:tcPr marL="91431" marR="91431" marT="45722" marB="45722" anchor="ctr"/>
                </a:tc>
                <a:extLst>
                  <a:ext uri="{0D108BD9-81ED-4DB2-BD59-A6C34878D82A}"/>
                </a:extLst>
              </a:tr>
              <a:tr h="826079">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ru-RU" sz="1100" dirty="0" smtClean="0"/>
                        <a:t>ДОХОДЫ ОТ ОКАЗАНИЯ ПЛАТНЫХ УСЛУГ (РАБОТ) И КОМПЕНСАЦИИ ЗАТРАТ ГОСУДАРСТВА</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6 102,6</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100" dirty="0" smtClean="0"/>
                    </a:p>
                    <a:p>
                      <a:pPr algn="ctr"/>
                      <a:r>
                        <a:rPr lang="ru-RU" sz="1100" dirty="0" smtClean="0"/>
                        <a:t>6 111,5</a:t>
                      </a:r>
                    </a:p>
                    <a:p>
                      <a:pPr algn="ctr"/>
                      <a:endParaRPr lang="ru-RU" sz="1100" i="1" dirty="0" smtClean="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6 350,9</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6232,7</a:t>
                      </a:r>
                      <a:endParaRPr lang="ru-RU" sz="1100" i="1" dirty="0"/>
                    </a:p>
                  </a:txBody>
                  <a:tcPr marL="91431" marR="91431" marT="45722" marB="45722" anchor="ctr"/>
                </a:tc>
                <a:extLst>
                  <a:ext uri="{0D108BD9-81ED-4DB2-BD59-A6C34878D82A}"/>
                </a:extLst>
              </a:tr>
              <a:tr h="851857">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ru-RU" sz="1100" dirty="0" smtClean="0"/>
                        <a:t>ДОХОДЫ ОТ ПРОДАЖИ МАТЕРИАЛЬНЫХ И НЕМАТЕРИАЛЬНЫХ АКТИВОВ</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1 700,0</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1 750,0</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1 800,0</a:t>
                      </a:r>
                      <a:endParaRPr lang="ru-RU" sz="1100" i="1" dirty="0" smtClean="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1 800,0</a:t>
                      </a:r>
                      <a:endParaRPr lang="ru-RU" sz="1100" i="1" dirty="0"/>
                    </a:p>
                  </a:txBody>
                  <a:tcPr marL="91431" marR="91431" marT="45722" marB="45722" anchor="ctr"/>
                </a:tc>
                <a:extLst>
                  <a:ext uri="{0D108BD9-81ED-4DB2-BD59-A6C34878D82A}"/>
                </a:extLst>
              </a:tr>
              <a:tr h="544859">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ru-RU" sz="1100" dirty="0" smtClean="0"/>
                        <a:t>ШТРАФЫ, САНКЦИИ, ВОЗМЕЩЕНИЕ УЩЕРБА</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2 055,0</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476,8</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478,8</a:t>
                      </a:r>
                      <a:endParaRPr lang="ru-RU" sz="1100" i="1" dirty="0" smtClean="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100" dirty="0" smtClean="0"/>
                    </a:p>
                    <a:p>
                      <a:pPr algn="ctr"/>
                      <a:r>
                        <a:rPr lang="ru-RU" sz="1100" dirty="0" smtClean="0"/>
                        <a:t>478,8</a:t>
                      </a:r>
                    </a:p>
                    <a:p>
                      <a:pPr algn="ctr"/>
                      <a:endParaRPr lang="ru-RU" sz="1100" i="1" dirty="0"/>
                    </a:p>
                  </a:txBody>
                  <a:tcPr marL="91431" marR="91431" marT="45722" marB="45722" anchor="ctr"/>
                </a:tc>
                <a:extLst>
                  <a:ext uri="{0D108BD9-81ED-4DB2-BD59-A6C34878D82A}"/>
                </a:extLst>
              </a:tr>
              <a:tr h="690950">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ru-RU" sz="1100" dirty="0" smtClean="0"/>
                        <a:t>ПРОЧИЕ НЕНАЛОГОВЫЕ ДОХОДЫ</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a:t>
                      </a:r>
                      <a:endParaRPr lang="ru-RU" sz="1100" i="1" dirty="0"/>
                    </a:p>
                  </a:txBody>
                  <a:tcPr marL="91431" marR="91431" marT="45722" marB="45722" anchor="ctr"/>
                </a:tc>
                <a:extLst>
                  <a:ext uri="{0D108BD9-81ED-4DB2-BD59-A6C34878D82A}"/>
                </a:extLst>
              </a:tr>
            </a:tbl>
          </a:graphicData>
        </a:graphic>
      </p:graphicFrame>
      <p:sp>
        <p:nvSpPr>
          <p:cNvPr id="4" name="Прямоугольник 3"/>
          <p:cNvSpPr/>
          <p:nvPr/>
        </p:nvSpPr>
        <p:spPr>
          <a:xfrm>
            <a:off x="8240713" y="857250"/>
            <a:ext cx="757237" cy="215900"/>
          </a:xfrm>
          <a:prstGeom prst="rect">
            <a:avLst/>
          </a:prstGeom>
        </p:spPr>
        <p:txBody>
          <a:bodyPr wrap="none">
            <a:spAutoFit/>
          </a:bodyPr>
          <a:lstStyle/>
          <a:p>
            <a:pPr algn="r" latinLnBrk="0">
              <a:defRPr/>
            </a:pPr>
            <a:r>
              <a:rPr lang="ru-RU" sz="800" kern="0" dirty="0">
                <a:solidFill>
                  <a:prstClr val="black"/>
                </a:solidFill>
                <a:latin typeface="Arial" charset="0"/>
              </a:rPr>
              <a:t>тыс. рублей</a:t>
            </a:r>
          </a:p>
        </p:txBody>
      </p:sp>
      <p:sp>
        <p:nvSpPr>
          <p:cNvPr id="6" name="Прямоугольник 5"/>
          <p:cNvSpPr/>
          <p:nvPr/>
        </p:nvSpPr>
        <p:spPr bwMode="auto">
          <a:xfrm>
            <a:off x="-540568" y="188640"/>
            <a:ext cx="9756576" cy="567779"/>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36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Объемы поступлений неналоговых доходов на 2021-2024 годы</a:t>
            </a:r>
          </a:p>
        </p:txBody>
      </p:sp>
    </p:spTree>
    <p:extLst>
      <p:ext uri="{BB962C8B-B14F-4D97-AF65-F5344CB8AC3E}">
        <p14:creationId xmlns:p14="http://schemas.microsoft.com/office/powerpoint/2010/main" val="28944347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bwMode="auto">
          <a:xfrm>
            <a:off x="-900608" y="116632"/>
            <a:ext cx="10225136" cy="694198"/>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32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Основные налоговые доходы районного бюджета</a:t>
            </a:r>
          </a:p>
        </p:txBody>
      </p:sp>
      <p:graphicFrame>
        <p:nvGraphicFramePr>
          <p:cNvPr id="9" name="Объект 5"/>
          <p:cNvGraphicFramePr>
            <a:graphicFrameLocks/>
          </p:cNvGraphicFramePr>
          <p:nvPr>
            <p:extLst>
              <p:ext uri="{D42A27DB-BD31-4B8C-83A1-F6EECF244321}">
                <p14:modId xmlns:p14="http://schemas.microsoft.com/office/powerpoint/2010/main" val="4135950877"/>
              </p:ext>
            </p:extLst>
          </p:nvPr>
        </p:nvGraphicFramePr>
        <p:xfrm>
          <a:off x="179388" y="865188"/>
          <a:ext cx="8785225" cy="5649912"/>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Прямая со стрелкой 9"/>
          <p:cNvCxnSpPr/>
          <p:nvPr/>
        </p:nvCxnSpPr>
        <p:spPr>
          <a:xfrm flipV="1">
            <a:off x="2285984" y="4572008"/>
            <a:ext cx="477828" cy="31283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4"/>
          <p:cNvSpPr txBox="1"/>
          <p:nvPr/>
        </p:nvSpPr>
        <p:spPr>
          <a:xfrm>
            <a:off x="3786182" y="4143380"/>
            <a:ext cx="514885" cy="261610"/>
          </a:xfrm>
          <a:prstGeom prst="rect">
            <a:avLst/>
          </a:prstGeom>
          <a:noFill/>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r>
              <a:rPr lang="ru-RU" kern="0" dirty="0" smtClean="0">
                <a:solidFill>
                  <a:srgbClr val="FF0000"/>
                </a:solidFill>
                <a:latin typeface="Palatino Linotype" panose="02040502050505030304" pitchFamily="18" charset="0"/>
              </a:rPr>
              <a:t>4,8 %</a:t>
            </a:r>
            <a:endParaRPr lang="ru-RU" kern="0" dirty="0">
              <a:solidFill>
                <a:srgbClr val="FF0000"/>
              </a:solidFill>
              <a:latin typeface="Palatino Linotype" panose="02040502050505030304" pitchFamily="18" charset="0"/>
            </a:endParaRPr>
          </a:p>
        </p:txBody>
      </p:sp>
      <p:sp>
        <p:nvSpPr>
          <p:cNvPr id="12" name="TextBox 4"/>
          <p:cNvSpPr txBox="1"/>
          <p:nvPr/>
        </p:nvSpPr>
        <p:spPr>
          <a:xfrm>
            <a:off x="5214942" y="3429000"/>
            <a:ext cx="514885" cy="261610"/>
          </a:xfrm>
          <a:prstGeom prst="rect">
            <a:avLst/>
          </a:prstGeom>
          <a:noFill/>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r>
              <a:rPr lang="ru-RU" kern="0" dirty="0" smtClean="0">
                <a:solidFill>
                  <a:srgbClr val="FF0000"/>
                </a:solidFill>
                <a:latin typeface="Palatino Linotype" panose="02040502050505030304" pitchFamily="18" charset="0"/>
              </a:rPr>
              <a:t>5,0 %</a:t>
            </a:r>
            <a:endParaRPr lang="ru-RU" kern="0" dirty="0">
              <a:solidFill>
                <a:srgbClr val="FF0000"/>
              </a:solidFill>
              <a:latin typeface="Palatino Linotype" panose="02040502050505030304" pitchFamily="18" charset="0"/>
            </a:endParaRPr>
          </a:p>
        </p:txBody>
      </p:sp>
      <p:sp>
        <p:nvSpPr>
          <p:cNvPr id="13" name="Прямоугольник 12"/>
          <p:cNvSpPr/>
          <p:nvPr/>
        </p:nvSpPr>
        <p:spPr>
          <a:xfrm>
            <a:off x="8240713" y="857250"/>
            <a:ext cx="757237" cy="215900"/>
          </a:xfrm>
          <a:prstGeom prst="rect">
            <a:avLst/>
          </a:prstGeom>
        </p:spPr>
        <p:txBody>
          <a:bodyPr wrap="none">
            <a:spAutoFit/>
          </a:bodyPr>
          <a:lstStyle/>
          <a:p>
            <a:pPr algn="r" latinLnBrk="0">
              <a:defRPr/>
            </a:pPr>
            <a:r>
              <a:rPr lang="ru-RU" sz="800" kern="0" dirty="0">
                <a:solidFill>
                  <a:prstClr val="black"/>
                </a:solidFill>
                <a:latin typeface="Arial" charset="0"/>
              </a:rPr>
              <a:t>тыс. рублей</a:t>
            </a:r>
          </a:p>
        </p:txBody>
      </p:sp>
    </p:spTree>
    <p:extLst>
      <p:ext uri="{BB962C8B-B14F-4D97-AF65-F5344CB8AC3E}">
        <p14:creationId xmlns:p14="http://schemas.microsoft.com/office/powerpoint/2010/main" val="33454074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7978775" y="879475"/>
            <a:ext cx="1025525" cy="260350"/>
          </a:xfrm>
          <a:prstGeom prst="rect">
            <a:avLst/>
          </a:prstGeom>
        </p:spPr>
        <p:txBody>
          <a:bodyPr wrap="none">
            <a:spAutoFit/>
          </a:bodyPr>
          <a:lstStyle/>
          <a:p>
            <a:pPr algn="r" latinLnBrk="0">
              <a:defRPr/>
            </a:pPr>
            <a:r>
              <a:rPr lang="ru-RU" sz="1100" kern="0" dirty="0">
                <a:solidFill>
                  <a:prstClr val="black"/>
                </a:solidFill>
                <a:latin typeface="Arial" charset="0"/>
              </a:rPr>
              <a:t>тыс. рублей</a:t>
            </a:r>
          </a:p>
        </p:txBody>
      </p:sp>
      <p:sp>
        <p:nvSpPr>
          <p:cNvPr id="9" name="Прямоугольник 8"/>
          <p:cNvSpPr/>
          <p:nvPr/>
        </p:nvSpPr>
        <p:spPr bwMode="auto">
          <a:xfrm>
            <a:off x="-829493" y="116632"/>
            <a:ext cx="10225136" cy="694198"/>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28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Распределение бюджетных трансфертов из бюджета Камчатского края в бюджет Соболевского района</a:t>
            </a:r>
          </a:p>
        </p:txBody>
      </p:sp>
      <p:graphicFrame>
        <p:nvGraphicFramePr>
          <p:cNvPr id="10" name="Объект 25"/>
          <p:cNvGraphicFramePr>
            <a:graphicFrameLocks/>
          </p:cNvGraphicFramePr>
          <p:nvPr>
            <p:extLst>
              <p:ext uri="{D42A27DB-BD31-4B8C-83A1-F6EECF244321}">
                <p14:modId xmlns:p14="http://schemas.microsoft.com/office/powerpoint/2010/main" val="1824262892"/>
              </p:ext>
            </p:extLst>
          </p:nvPr>
        </p:nvGraphicFramePr>
        <p:xfrm>
          <a:off x="179388" y="1012825"/>
          <a:ext cx="8785225" cy="5729288"/>
        </p:xfrm>
        <a:graphic>
          <a:graphicData uri="http://schemas.openxmlformats.org/drawingml/2006/chart">
            <c:chart xmlns:c="http://schemas.openxmlformats.org/drawingml/2006/chart" xmlns:r="http://schemas.openxmlformats.org/officeDocument/2006/relationships" r:id="rId2"/>
          </a:graphicData>
        </a:graphic>
      </p:graphicFrame>
      <p:sp>
        <p:nvSpPr>
          <p:cNvPr id="6" name="Левая фигурная скобка 5"/>
          <p:cNvSpPr/>
          <p:nvPr/>
        </p:nvSpPr>
        <p:spPr>
          <a:xfrm rot="5400000">
            <a:off x="1137556" y="2928079"/>
            <a:ext cx="1368153" cy="78581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ru-RU"/>
          </a:p>
        </p:txBody>
      </p:sp>
      <p:sp>
        <p:nvSpPr>
          <p:cNvPr id="13" name="Левая фигурная скобка 12"/>
          <p:cNvSpPr/>
          <p:nvPr/>
        </p:nvSpPr>
        <p:spPr>
          <a:xfrm rot="5400000">
            <a:off x="3349128" y="2855095"/>
            <a:ext cx="932682" cy="935211"/>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ru-RU"/>
          </a:p>
        </p:txBody>
      </p:sp>
      <p:sp>
        <p:nvSpPr>
          <p:cNvPr id="14" name="Левая фигурная скобка 13"/>
          <p:cNvSpPr/>
          <p:nvPr/>
        </p:nvSpPr>
        <p:spPr>
          <a:xfrm rot="5400000">
            <a:off x="7678125" y="3108956"/>
            <a:ext cx="502919" cy="857256"/>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ru-RU"/>
          </a:p>
        </p:txBody>
      </p:sp>
      <p:sp>
        <p:nvSpPr>
          <p:cNvPr id="15" name="Левая фигурная скобка 14"/>
          <p:cNvSpPr/>
          <p:nvPr/>
        </p:nvSpPr>
        <p:spPr>
          <a:xfrm rot="5400000">
            <a:off x="5857882" y="746916"/>
            <a:ext cx="71439" cy="78581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ru-RU"/>
          </a:p>
        </p:txBody>
      </p:sp>
    </p:spTree>
    <p:extLst>
      <p:ext uri="{BB962C8B-B14F-4D97-AF65-F5344CB8AC3E}">
        <p14:creationId xmlns:p14="http://schemas.microsoft.com/office/powerpoint/2010/main" val="1814990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ÐÐ°ÑÑÐ¸Ð½ÐºÐ¸ Ð¿Ð¾ Ð·Ð°Ð¿ÑÐ¾ÑÑ ÐºÐ°ÑÑÐ¸Ð½ÐºÐ¸ Ð³Ð»Ð¾ÑÑÐ°ÑÐ¸Ð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2933"/>
            <a:ext cx="8928992" cy="2636912"/>
          </a:xfrm>
          <a:prstGeom prst="rect">
            <a:avLst/>
          </a:prstGeom>
          <a:noFill/>
          <a:extLst>
            <a:ext uri="{909E8E84-426E-40DD-AFC4-6F175D3DCCD1}">
              <a14:hiddenFill xmlns:a14="http://schemas.microsoft.com/office/drawing/2010/main">
                <a:solidFill>
                  <a:srgbClr val="FFFFFF"/>
                </a:solidFill>
              </a14:hiddenFill>
            </a:ext>
          </a:extLst>
        </p:spPr>
      </p:pic>
      <p:sp>
        <p:nvSpPr>
          <p:cNvPr id="13" name="Прямоугольник 12"/>
          <p:cNvSpPr/>
          <p:nvPr/>
        </p:nvSpPr>
        <p:spPr>
          <a:xfrm>
            <a:off x="95517" y="2276872"/>
            <a:ext cx="8928992" cy="4231928"/>
          </a:xfrm>
          <a:prstGeom prst="rect">
            <a:avLst/>
          </a:prstGeom>
        </p:spPr>
        <p:txBody>
          <a:bodyPr wrap="square">
            <a:spAutoFit/>
          </a:bodyPr>
          <a:lstStyle/>
          <a:p>
            <a:pPr lvl="0" algn="just" latinLnBrk="0">
              <a:spcBef>
                <a:spcPct val="0"/>
              </a:spcBef>
              <a:buClr>
                <a:srgbClr val="72A376"/>
              </a:buClr>
              <a:defRPr/>
            </a:pPr>
            <a:r>
              <a:rPr lang="ru-RU" sz="1500" i="1" u="sng" dirty="0">
                <a:solidFill>
                  <a:srgbClr val="FFC000"/>
                </a:solidFill>
                <a:effectLst>
                  <a:innerShdw blurRad="63500" dist="50800" dir="13500000">
                    <a:prstClr val="black">
                      <a:alpha val="50000"/>
                    </a:prstClr>
                  </a:innerShdw>
                </a:effectLst>
                <a:latin typeface="Times New Roman" pitchFamily="18" charset="0"/>
                <a:cs typeface="Times New Roman" pitchFamily="18" charset="0"/>
              </a:rPr>
              <a:t>Бюджет</a:t>
            </a:r>
            <a:r>
              <a:rPr lang="ru-RU" sz="1500" dirty="0">
                <a:solidFill>
                  <a:srgbClr val="26282F"/>
                </a:solidFill>
                <a:latin typeface="Times New Roman" pitchFamily="18" charset="0"/>
                <a:cs typeface="Times New Roman" pitchFamily="18" charset="0"/>
              </a:rPr>
              <a:t> - </a:t>
            </a:r>
            <a:r>
              <a:rPr lang="ru-RU" sz="1500" i="1" dirty="0">
                <a:latin typeface="Times New Roman" pitchFamily="18" charset="0"/>
                <a:cs typeface="Times New Roman" pitchFamily="18" charset="0"/>
              </a:rPr>
              <a:t>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p>
          <a:p>
            <a:pPr lvl="0" algn="just" latinLnBrk="0">
              <a:spcBef>
                <a:spcPct val="0"/>
              </a:spcBef>
              <a:buClr>
                <a:srgbClr val="72A376"/>
              </a:buClr>
              <a:defRPr/>
            </a:pPr>
            <a:r>
              <a:rPr lang="ru-RU" sz="1500" i="1" u="sng" dirty="0">
                <a:solidFill>
                  <a:srgbClr val="FFC000"/>
                </a:solidFill>
                <a:effectLst>
                  <a:innerShdw blurRad="63500" dist="50800" dir="13500000">
                    <a:prstClr val="black">
                      <a:alpha val="50000"/>
                    </a:prstClr>
                  </a:innerShdw>
                </a:effectLst>
                <a:latin typeface="Times New Roman" pitchFamily="18" charset="0"/>
                <a:cs typeface="Times New Roman" pitchFamily="18" charset="0"/>
              </a:rPr>
              <a:t>Консолидированный бюджет</a:t>
            </a:r>
            <a:r>
              <a:rPr lang="ru-RU" sz="1500" i="1" dirty="0">
                <a:solidFill>
                  <a:srgbClr val="26282F"/>
                </a:solidFill>
                <a:latin typeface="Times New Roman" pitchFamily="18" charset="0"/>
                <a:cs typeface="Times New Roman" pitchFamily="18" charset="0"/>
              </a:rPr>
              <a:t> - </a:t>
            </a:r>
            <a:r>
              <a:rPr lang="ru-RU" sz="1500" i="1" dirty="0">
                <a:latin typeface="Times New Roman" pitchFamily="18" charset="0"/>
                <a:cs typeface="Times New Roman" pitchFamily="18" charset="0"/>
              </a:rPr>
              <a:t>свод бюджетов бюджетной системы Российской Федерации на соответствующей территории (за исключением бюджетов государственных внебюджетных фондов) без учета межбюджетных трансфертов между этими бюджетами.</a:t>
            </a:r>
          </a:p>
          <a:p>
            <a:pPr lvl="0" algn="just" latinLnBrk="0">
              <a:spcBef>
                <a:spcPct val="0"/>
              </a:spcBef>
              <a:buClr>
                <a:srgbClr val="72A376"/>
              </a:buClr>
              <a:defRPr/>
            </a:pPr>
            <a:r>
              <a:rPr lang="ru-RU" sz="1500" i="1" u="sng" dirty="0">
                <a:solidFill>
                  <a:srgbClr val="FFC000"/>
                </a:solidFill>
                <a:effectLst>
                  <a:innerShdw blurRad="63500" dist="50800" dir="13500000">
                    <a:prstClr val="black">
                      <a:alpha val="50000"/>
                    </a:prstClr>
                  </a:innerShdw>
                </a:effectLst>
                <a:latin typeface="Times New Roman" pitchFamily="18" charset="0"/>
                <a:cs typeface="Times New Roman" pitchFamily="18" charset="0"/>
              </a:rPr>
              <a:t>Бюджетная система Российской Федерации</a:t>
            </a:r>
            <a:r>
              <a:rPr lang="ru-RU" sz="1500" i="1" dirty="0">
                <a:solidFill>
                  <a:srgbClr val="26282F"/>
                </a:solidFill>
                <a:latin typeface="Times New Roman" pitchFamily="18" charset="0"/>
                <a:cs typeface="Times New Roman" pitchFamily="18" charset="0"/>
              </a:rPr>
              <a:t> - </a:t>
            </a:r>
            <a:r>
              <a:rPr lang="ru-RU" sz="1500" i="1" dirty="0">
                <a:latin typeface="Times New Roman" pitchFamily="18" charset="0"/>
                <a:cs typeface="Times New Roman" pitchFamily="18" charset="0"/>
              </a:rPr>
              <a:t>основанная на экономических отношениях и государственном устройстве Российской Федерации, регулируемая законодательством Российской Федерации совокупность федерального бюджета, бюджетов субъектов Российской Федерации, местных бюджетов и бюджетов государственных внебюджетных фондов.</a:t>
            </a:r>
          </a:p>
          <a:p>
            <a:pPr lvl="0" algn="just" latinLnBrk="0">
              <a:spcBef>
                <a:spcPct val="0"/>
              </a:spcBef>
              <a:buClr>
                <a:srgbClr val="72A376"/>
              </a:buClr>
              <a:defRPr/>
            </a:pPr>
            <a:r>
              <a:rPr lang="ru-RU" sz="1500" i="1" u="sng" dirty="0">
                <a:solidFill>
                  <a:srgbClr val="FFC000"/>
                </a:solidFill>
                <a:effectLst>
                  <a:innerShdw blurRad="63500" dist="50800" dir="13500000">
                    <a:prstClr val="black">
                      <a:alpha val="50000"/>
                    </a:prstClr>
                  </a:innerShdw>
                </a:effectLst>
                <a:latin typeface="Times New Roman" pitchFamily="18" charset="0"/>
                <a:cs typeface="Times New Roman" pitchFamily="18" charset="0"/>
              </a:rPr>
              <a:t>Доходы бюджета</a:t>
            </a:r>
            <a:r>
              <a:rPr lang="ru-RU" sz="1500" i="1" dirty="0">
                <a:solidFill>
                  <a:srgbClr val="26282F"/>
                </a:solidFill>
                <a:latin typeface="Times New Roman" pitchFamily="18" charset="0"/>
                <a:cs typeface="Times New Roman" pitchFamily="18" charset="0"/>
              </a:rPr>
              <a:t> - </a:t>
            </a:r>
            <a:r>
              <a:rPr lang="ru-RU" sz="1500" i="1" dirty="0">
                <a:latin typeface="Times New Roman" pitchFamily="18" charset="0"/>
                <a:cs typeface="Times New Roman" pitchFamily="18" charset="0"/>
              </a:rPr>
              <a:t>поступающие в бюджет денежные средства, за исключением средств, являющихся в соответствии с настоящим Кодексом источниками финансирования дефицита бюджета.</a:t>
            </a:r>
          </a:p>
          <a:p>
            <a:pPr lvl="0" algn="just" latinLnBrk="0">
              <a:spcBef>
                <a:spcPct val="0"/>
              </a:spcBef>
              <a:buClr>
                <a:srgbClr val="72A376"/>
              </a:buClr>
              <a:defRPr/>
            </a:pPr>
            <a:r>
              <a:rPr lang="ru-RU" sz="1500" i="1" u="sng" dirty="0">
                <a:solidFill>
                  <a:srgbClr val="FFC000"/>
                </a:solidFill>
                <a:effectLst>
                  <a:innerShdw blurRad="63500" dist="50800" dir="13500000">
                    <a:prstClr val="black">
                      <a:alpha val="50000"/>
                    </a:prstClr>
                  </a:innerShdw>
                </a:effectLst>
                <a:latin typeface="Times New Roman" pitchFamily="18" charset="0"/>
                <a:cs typeface="Times New Roman" pitchFamily="18" charset="0"/>
              </a:rPr>
              <a:t>Расходы бюджета</a:t>
            </a:r>
            <a:r>
              <a:rPr lang="ru-RU" sz="1500" i="1" dirty="0">
                <a:solidFill>
                  <a:srgbClr val="26282F"/>
                </a:solidFill>
                <a:latin typeface="Times New Roman" pitchFamily="18" charset="0"/>
                <a:cs typeface="Times New Roman" pitchFamily="18" charset="0"/>
              </a:rPr>
              <a:t> - </a:t>
            </a:r>
            <a:r>
              <a:rPr lang="ru-RU" sz="1500" i="1" dirty="0">
                <a:latin typeface="Times New Roman" pitchFamily="18" charset="0"/>
                <a:cs typeface="Times New Roman" pitchFamily="18" charset="0"/>
              </a:rPr>
              <a:t>выплачиваемые из бюджета денежные средства, за исключением средств, являющихся в соответствии с настоящим Кодексом источниками финансирования дефицита бюджета</a:t>
            </a:r>
            <a:r>
              <a:rPr lang="ru-RU" sz="1500" i="1" dirty="0" smtClean="0">
                <a:latin typeface="Times New Roman" pitchFamily="18" charset="0"/>
                <a:cs typeface="Times New Roman" pitchFamily="18" charset="0"/>
              </a:rPr>
              <a:t>.</a:t>
            </a:r>
          </a:p>
          <a:p>
            <a:pPr lvl="0" algn="just" latinLnBrk="0">
              <a:buClr>
                <a:srgbClr val="72A376"/>
              </a:buClr>
              <a:defRPr/>
            </a:pPr>
            <a:r>
              <a:rPr lang="ru-RU" sz="1500" i="1" u="sng" dirty="0">
                <a:ln w="1905"/>
                <a:solidFill>
                  <a:srgbClr val="FFC000"/>
                </a:solidFill>
                <a:effectLst>
                  <a:innerShdw blurRad="63500" dist="50800" dir="13500000">
                    <a:prstClr val="black">
                      <a:alpha val="50000"/>
                    </a:prstClr>
                  </a:innerShdw>
                </a:effectLst>
                <a:latin typeface="Times New Roman" pitchFamily="18" charset="0"/>
                <a:ea typeface="Verdana" pitchFamily="34" charset="0"/>
                <a:cs typeface="Times New Roman" pitchFamily="18" charset="0"/>
              </a:rPr>
              <a:t>Дефицит бюджета</a:t>
            </a:r>
            <a:r>
              <a:rPr lang="ru-RU" sz="1500" i="1" dirty="0">
                <a:solidFill>
                  <a:srgbClr val="FFC000"/>
                </a:solidFill>
                <a:latin typeface="Times New Roman" pitchFamily="18" charset="0"/>
                <a:ea typeface="Verdana" pitchFamily="34" charset="0"/>
                <a:cs typeface="Times New Roman" pitchFamily="18" charset="0"/>
              </a:rPr>
              <a:t> </a:t>
            </a:r>
            <a:r>
              <a:rPr lang="ru-RU" sz="1500" i="1" dirty="0">
                <a:solidFill>
                  <a:srgbClr val="26282F"/>
                </a:solidFill>
                <a:latin typeface="Times New Roman" pitchFamily="18" charset="0"/>
                <a:ea typeface="Verdana" pitchFamily="34" charset="0"/>
                <a:cs typeface="Times New Roman" pitchFamily="18" charset="0"/>
              </a:rPr>
              <a:t>- </a:t>
            </a:r>
            <a:r>
              <a:rPr lang="ru-RU" sz="1500" i="1" dirty="0">
                <a:latin typeface="Times New Roman" pitchFamily="18" charset="0"/>
                <a:ea typeface="Verdana" pitchFamily="34" charset="0"/>
                <a:cs typeface="Times New Roman" pitchFamily="18" charset="0"/>
              </a:rPr>
              <a:t>превышение расходов бюджета над его доходами.</a:t>
            </a:r>
          </a:p>
          <a:p>
            <a:pPr lvl="0" algn="just" latinLnBrk="0">
              <a:buClr>
                <a:srgbClr val="72A376"/>
              </a:buClr>
              <a:defRPr/>
            </a:pPr>
            <a:r>
              <a:rPr lang="ru-RU" sz="1500" i="1" u="sng" dirty="0" smtClean="0">
                <a:solidFill>
                  <a:srgbClr val="FFC000"/>
                </a:solidFill>
                <a:effectLst>
                  <a:innerShdw blurRad="63500" dist="50800" dir="13500000">
                    <a:prstClr val="black">
                      <a:alpha val="50000"/>
                    </a:prstClr>
                  </a:innerShdw>
                </a:effectLst>
                <a:latin typeface="Times New Roman" pitchFamily="18" charset="0"/>
                <a:ea typeface="Verdana" pitchFamily="34" charset="0"/>
                <a:cs typeface="Times New Roman" pitchFamily="18" charset="0"/>
              </a:rPr>
              <a:t>Профицит бюджета</a:t>
            </a:r>
            <a:r>
              <a:rPr lang="ru-RU" sz="1500" i="1" u="sng" dirty="0" smtClean="0">
                <a:solidFill>
                  <a:srgbClr val="FFC000"/>
                </a:solidFill>
                <a:latin typeface="Times New Roman" pitchFamily="18" charset="0"/>
                <a:ea typeface="Verdana" pitchFamily="34" charset="0"/>
                <a:cs typeface="Times New Roman" pitchFamily="18" charset="0"/>
              </a:rPr>
              <a:t> </a:t>
            </a:r>
            <a:r>
              <a:rPr lang="ru-RU" sz="1500" i="1" dirty="0" smtClean="0">
                <a:solidFill>
                  <a:srgbClr val="26282F"/>
                </a:solidFill>
                <a:latin typeface="Times New Roman" pitchFamily="18" charset="0"/>
                <a:ea typeface="Verdana" pitchFamily="34" charset="0"/>
                <a:cs typeface="Times New Roman" pitchFamily="18" charset="0"/>
              </a:rPr>
              <a:t>- </a:t>
            </a:r>
            <a:r>
              <a:rPr lang="ru-RU" sz="1500" i="1" dirty="0" smtClean="0">
                <a:latin typeface="Times New Roman" pitchFamily="18" charset="0"/>
                <a:ea typeface="Verdana" pitchFamily="34" charset="0"/>
                <a:cs typeface="Times New Roman" pitchFamily="18" charset="0"/>
              </a:rPr>
              <a:t>превышение доходов бюджета над его расходами.</a:t>
            </a:r>
          </a:p>
          <a:p>
            <a:pPr lvl="0" algn="just" latinLnBrk="0">
              <a:buClr>
                <a:srgbClr val="72A376"/>
              </a:buClr>
              <a:defRPr/>
            </a:pPr>
            <a:r>
              <a:rPr lang="ru-RU" sz="1500" i="1" u="sng" dirty="0" smtClean="0">
                <a:solidFill>
                  <a:srgbClr val="FFC000"/>
                </a:solidFill>
                <a:effectLst>
                  <a:innerShdw blurRad="63500" dist="50800" dir="13500000">
                    <a:prstClr val="black">
                      <a:alpha val="50000"/>
                    </a:prstClr>
                  </a:innerShdw>
                </a:effectLst>
                <a:latin typeface="Times New Roman" pitchFamily="18" charset="0"/>
                <a:ea typeface="Verdana" pitchFamily="34" charset="0"/>
                <a:cs typeface="Times New Roman" pitchFamily="18" charset="0"/>
              </a:rPr>
              <a:t>Бюджетные </a:t>
            </a:r>
            <a:r>
              <a:rPr lang="ru-RU" sz="1500" i="1" u="sng" dirty="0">
                <a:solidFill>
                  <a:srgbClr val="FFC000"/>
                </a:solidFill>
                <a:effectLst>
                  <a:innerShdw blurRad="63500" dist="50800" dir="13500000">
                    <a:prstClr val="black">
                      <a:alpha val="50000"/>
                    </a:prstClr>
                  </a:innerShdw>
                </a:effectLst>
                <a:latin typeface="Times New Roman" pitchFamily="18" charset="0"/>
                <a:ea typeface="Verdana" pitchFamily="34" charset="0"/>
                <a:cs typeface="Times New Roman" pitchFamily="18" charset="0"/>
              </a:rPr>
              <a:t>ассигнования</a:t>
            </a:r>
            <a:r>
              <a:rPr lang="ru-RU" sz="1500" b="1" i="1" dirty="0">
                <a:solidFill>
                  <a:srgbClr val="26282F"/>
                </a:solidFill>
                <a:latin typeface="Times New Roman" pitchFamily="18" charset="0"/>
                <a:ea typeface="Verdana" pitchFamily="34" charset="0"/>
                <a:cs typeface="Times New Roman" pitchFamily="18" charset="0"/>
              </a:rPr>
              <a:t> </a:t>
            </a:r>
            <a:r>
              <a:rPr lang="ru-RU" sz="1500" i="1" dirty="0" smtClean="0">
                <a:solidFill>
                  <a:srgbClr val="26282F"/>
                </a:solidFill>
                <a:latin typeface="Times New Roman" pitchFamily="18" charset="0"/>
                <a:ea typeface="Verdana" pitchFamily="34" charset="0"/>
                <a:cs typeface="Times New Roman" pitchFamily="18" charset="0"/>
              </a:rPr>
              <a:t>- </a:t>
            </a:r>
            <a:r>
              <a:rPr lang="ru-RU" sz="1500" i="1" dirty="0" smtClean="0">
                <a:latin typeface="Times New Roman" pitchFamily="18" charset="0"/>
                <a:ea typeface="Verdana" pitchFamily="34" charset="0"/>
                <a:cs typeface="Times New Roman" pitchFamily="18" charset="0"/>
              </a:rPr>
              <a:t>предельные объемы денежных средств, предусмотренных в соответствующем финансовом году для исполнения бюджетных обязательств.</a:t>
            </a:r>
          </a:p>
          <a:p>
            <a:pPr lvl="0" algn="just" latinLnBrk="0">
              <a:spcBef>
                <a:spcPct val="0"/>
              </a:spcBef>
              <a:buClr>
                <a:srgbClr val="72A376"/>
              </a:buClr>
              <a:defRPr/>
            </a:pPr>
            <a:endParaRPr lang="ru-RU" sz="1400" i="1" dirty="0">
              <a:solidFill>
                <a:srgbClr val="26282F"/>
              </a:solidFill>
              <a:latin typeface="Verdana"/>
            </a:endParaRPr>
          </a:p>
        </p:txBody>
      </p:sp>
      <p:sp>
        <p:nvSpPr>
          <p:cNvPr id="6" name="Прямоугольник 5"/>
          <p:cNvSpPr/>
          <p:nvPr/>
        </p:nvSpPr>
        <p:spPr bwMode="auto">
          <a:xfrm>
            <a:off x="254481" y="1196752"/>
            <a:ext cx="8637999" cy="567779"/>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72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Глоссарий</a:t>
            </a:r>
            <a:endParaRPr kumimoji="0" lang="ru-RU" sz="7200" b="1" i="1" u="none" strike="noStrike" kern="0" cap="none" spc="0" normalizeH="0" baseline="0" noProof="0" dirty="0">
              <a:ln/>
              <a:solidFill>
                <a:srgbClr val="EEECE1">
                  <a:lumMod val="50000"/>
                </a:srgbClr>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354375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14" name="Picture 26" descr="ÐÐ°ÑÑÐ¸Ð½ÐºÐ¸ Ð¿Ð¾ Ð·Ð°Ð¿ÑÐ¾ÑÑ ÐºÐ°ÑÑÐ¸Ð½ÐºÐ¸ ÑÐ°ÑÑÐ¾Ð´Ñ"/>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9512" y="802502"/>
            <a:ext cx="8824788" cy="593886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7978775" y="879475"/>
            <a:ext cx="1025525" cy="260350"/>
          </a:xfrm>
          <a:prstGeom prst="rect">
            <a:avLst/>
          </a:prstGeom>
        </p:spPr>
        <p:txBody>
          <a:bodyPr wrap="none">
            <a:spAutoFit/>
          </a:bodyPr>
          <a:lstStyle/>
          <a:p>
            <a:pPr algn="r" latinLnBrk="0">
              <a:defRPr/>
            </a:pPr>
            <a:r>
              <a:rPr lang="ru-RU" sz="1100" kern="0" dirty="0">
                <a:solidFill>
                  <a:prstClr val="black"/>
                </a:solidFill>
                <a:latin typeface="Arial" charset="0"/>
              </a:rPr>
              <a:t>тыс. рублей</a:t>
            </a:r>
          </a:p>
        </p:txBody>
      </p:sp>
      <p:graphicFrame>
        <p:nvGraphicFramePr>
          <p:cNvPr id="5" name="Объект 2"/>
          <p:cNvGraphicFramePr>
            <a:graphicFrameLocks/>
          </p:cNvGraphicFramePr>
          <p:nvPr>
            <p:extLst>
              <p:ext uri="{D42A27DB-BD31-4B8C-83A1-F6EECF244321}">
                <p14:modId xmlns:p14="http://schemas.microsoft.com/office/powerpoint/2010/main" val="2451253462"/>
              </p:ext>
            </p:extLst>
          </p:nvPr>
        </p:nvGraphicFramePr>
        <p:xfrm>
          <a:off x="179388" y="879475"/>
          <a:ext cx="8785225" cy="5778499"/>
        </p:xfrm>
        <a:graphic>
          <a:graphicData uri="http://schemas.openxmlformats.org/drawingml/2006/chart">
            <c:chart xmlns:c="http://schemas.openxmlformats.org/drawingml/2006/chart" xmlns:r="http://schemas.openxmlformats.org/officeDocument/2006/relationships" r:id="rId3"/>
          </a:graphicData>
        </a:graphic>
      </p:graphicFrame>
      <p:sp>
        <p:nvSpPr>
          <p:cNvPr id="8" name="Прямоугольник 7"/>
          <p:cNvSpPr/>
          <p:nvPr/>
        </p:nvSpPr>
        <p:spPr bwMode="auto">
          <a:xfrm>
            <a:off x="-795461" y="108303"/>
            <a:ext cx="10225136" cy="694198"/>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40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Расходы районного бюджета</a:t>
            </a:r>
          </a:p>
        </p:txBody>
      </p:sp>
    </p:spTree>
    <p:extLst>
      <p:ext uri="{BB962C8B-B14F-4D97-AF65-F5344CB8AC3E}">
        <p14:creationId xmlns:p14="http://schemas.microsoft.com/office/powerpoint/2010/main" val="1208737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042988" y="1341438"/>
            <a:ext cx="1025525" cy="260350"/>
          </a:xfrm>
          <a:prstGeom prst="rect">
            <a:avLst/>
          </a:prstGeom>
        </p:spPr>
        <p:txBody>
          <a:bodyPr wrap="none">
            <a:spAutoFit/>
          </a:bodyPr>
          <a:lstStyle/>
          <a:p>
            <a:pPr algn="r" latinLnBrk="0">
              <a:defRPr/>
            </a:pPr>
            <a:r>
              <a:rPr lang="ru-RU" sz="1100" kern="0" dirty="0">
                <a:solidFill>
                  <a:prstClr val="black"/>
                </a:solidFill>
                <a:latin typeface="Arial" charset="0"/>
              </a:rPr>
              <a:t>тыс. рублей</a:t>
            </a:r>
          </a:p>
        </p:txBody>
      </p:sp>
      <p:sp>
        <p:nvSpPr>
          <p:cNvPr id="6" name="Прямоугольник 5"/>
          <p:cNvSpPr/>
          <p:nvPr/>
        </p:nvSpPr>
        <p:spPr bwMode="auto">
          <a:xfrm>
            <a:off x="-900608" y="332656"/>
            <a:ext cx="10225136" cy="694198"/>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36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Структура расходов районного бюджета </a:t>
            </a:r>
          </a:p>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36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на 2022-2024 годы</a:t>
            </a:r>
            <a:r>
              <a:rPr kumimoji="0" lang="ru-RU" sz="40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 </a:t>
            </a:r>
          </a:p>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по разделам</a:t>
            </a:r>
            <a:r>
              <a:rPr kumimoji="0" lang="ru-RU" b="1" i="1" u="none" strike="noStrike" kern="0" cap="none" spc="0" normalizeH="0" noProof="0" dirty="0" smtClean="0">
                <a:ln/>
                <a:solidFill>
                  <a:srgbClr val="EEECE1">
                    <a:lumMod val="50000"/>
                  </a:srgbClr>
                </a:solidFill>
                <a:effectLst/>
                <a:uLnTx/>
                <a:uFillTx/>
                <a:latin typeface="Times New Roman" pitchFamily="18" charset="0"/>
                <a:ea typeface="+mn-ea"/>
                <a:cs typeface="Times New Roman" pitchFamily="18" charset="0"/>
              </a:rPr>
              <a:t> классификации расходов бюджета </a:t>
            </a:r>
            <a:endParaRPr kumimoji="0" lang="ru-RU"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endParaRPr>
          </a:p>
        </p:txBody>
      </p:sp>
      <p:graphicFrame>
        <p:nvGraphicFramePr>
          <p:cNvPr id="7" name="Объект 17"/>
          <p:cNvGraphicFramePr>
            <a:graphicFrameLocks/>
          </p:cNvGraphicFramePr>
          <p:nvPr>
            <p:extLst>
              <p:ext uri="{D42A27DB-BD31-4B8C-83A1-F6EECF244321}">
                <p14:modId xmlns:p14="http://schemas.microsoft.com/office/powerpoint/2010/main" val="4233549931"/>
              </p:ext>
            </p:extLst>
          </p:nvPr>
        </p:nvGraphicFramePr>
        <p:xfrm>
          <a:off x="179388" y="1266825"/>
          <a:ext cx="8785225" cy="54752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394356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ÐÐ°ÑÑÐ¸Ð½ÐºÐ¸ Ð¿Ð¾ Ð·Ð°Ð¿ÑÐ¾ÑÑ ÐºÐ°ÑÑÐ¸Ð½ÐºÐ¸ ÑÐºÐ°ÑÐ°ÑÑ ÑÐ°Ð±Ð»Ð¾Ð½Ñ ÑÐ¸Ð½Ð°Ð½ÑÑ Ð¸ Ð±ÑÐ´Ð¶ÐµÑ Ð¿ÑÐµÐ·ÐµÐ½ÑÐ°ÑÐ¸Ñ"/>
          <p:cNvPicPr/>
          <p:nvPr/>
        </p:nvPicPr>
        <p:blipFill rotWithShape="1">
          <a:blip r:embed="rId2" cstate="print">
            <a:extLst>
              <a:ext uri="{28A0092B-C50C-407E-A947-70E740481C1C}">
                <a14:useLocalDpi xmlns:a14="http://schemas.microsoft.com/office/drawing/2010/main" val="0"/>
              </a:ext>
            </a:extLst>
          </a:blip>
          <a:srcRect l="26760" r="9223"/>
          <a:stretch/>
        </p:blipFill>
        <p:spPr bwMode="auto">
          <a:xfrm>
            <a:off x="6021238" y="1052736"/>
            <a:ext cx="2950234" cy="5328592"/>
          </a:xfrm>
          <a:prstGeom prst="rect">
            <a:avLst/>
          </a:prstGeom>
          <a:ln>
            <a:noFill/>
          </a:ln>
          <a:effectLst>
            <a:softEdge rad="112500"/>
          </a:effectLst>
        </p:spPr>
      </p:pic>
      <p:sp>
        <p:nvSpPr>
          <p:cNvPr id="6" name="TextBox 5"/>
          <p:cNvSpPr txBox="1"/>
          <p:nvPr/>
        </p:nvSpPr>
        <p:spPr>
          <a:xfrm>
            <a:off x="251520" y="921767"/>
            <a:ext cx="889000" cy="261937"/>
          </a:xfrm>
          <a:prstGeom prst="rect">
            <a:avLst/>
          </a:prstGeom>
          <a:noFill/>
        </p:spPr>
        <p:txBody>
          <a:bodyPr wrap="none">
            <a:spAutoFit/>
          </a:bodyPr>
          <a:lstStyle/>
          <a:p>
            <a:pPr latinLnBrk="0">
              <a:defRPr/>
            </a:pPr>
            <a:r>
              <a:rPr lang="ru-RU" sz="1100" kern="0" dirty="0">
                <a:solidFill>
                  <a:prstClr val="black"/>
                </a:solidFill>
                <a:latin typeface="Arial" charset="0"/>
              </a:rPr>
              <a:t>(по долям)</a:t>
            </a:r>
          </a:p>
        </p:txBody>
      </p:sp>
      <p:graphicFrame>
        <p:nvGraphicFramePr>
          <p:cNvPr id="7" name="Объект 5"/>
          <p:cNvGraphicFramePr>
            <a:graphicFrameLocks/>
          </p:cNvGraphicFramePr>
          <p:nvPr>
            <p:extLst>
              <p:ext uri="{D42A27DB-BD31-4B8C-83A1-F6EECF244321}">
                <p14:modId xmlns:p14="http://schemas.microsoft.com/office/powerpoint/2010/main" val="2407531737"/>
              </p:ext>
            </p:extLst>
          </p:nvPr>
        </p:nvGraphicFramePr>
        <p:xfrm>
          <a:off x="107951" y="765175"/>
          <a:ext cx="8712522" cy="5969000"/>
        </p:xfrm>
        <a:graphic>
          <a:graphicData uri="http://schemas.openxmlformats.org/drawingml/2006/chart">
            <c:chart xmlns:c="http://schemas.openxmlformats.org/drawingml/2006/chart" xmlns:r="http://schemas.openxmlformats.org/officeDocument/2006/relationships" r:id="rId3"/>
          </a:graphicData>
        </a:graphic>
      </p:graphicFrame>
      <p:sp>
        <p:nvSpPr>
          <p:cNvPr id="8" name="Прямоугольник 7"/>
          <p:cNvSpPr/>
          <p:nvPr/>
        </p:nvSpPr>
        <p:spPr bwMode="auto">
          <a:xfrm>
            <a:off x="-972616" y="116632"/>
            <a:ext cx="10225136" cy="694198"/>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28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Структура расходов районного бюджета на 2022 год </a:t>
            </a:r>
          </a:p>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по разделам</a:t>
            </a:r>
            <a:r>
              <a:rPr kumimoji="0" lang="ru-RU" b="1" i="1" u="none" strike="noStrike" kern="0" cap="none" spc="0" normalizeH="0" noProof="0" dirty="0" smtClean="0">
                <a:ln/>
                <a:solidFill>
                  <a:srgbClr val="EEECE1">
                    <a:lumMod val="50000"/>
                  </a:srgbClr>
                </a:solidFill>
                <a:effectLst/>
                <a:uLnTx/>
                <a:uFillTx/>
                <a:latin typeface="Times New Roman" pitchFamily="18" charset="0"/>
                <a:ea typeface="+mn-ea"/>
                <a:cs typeface="Times New Roman" pitchFamily="18" charset="0"/>
              </a:rPr>
              <a:t> классификации расходов бюджета </a:t>
            </a:r>
            <a:endParaRPr kumimoji="0" lang="ru-RU"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2289299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Овал 23"/>
          <p:cNvSpPr/>
          <p:nvPr/>
        </p:nvSpPr>
        <p:spPr>
          <a:xfrm>
            <a:off x="6372200" y="4850236"/>
            <a:ext cx="1642268" cy="1531823"/>
          </a:xfrm>
          <a:prstGeom prst="ellipse">
            <a:avLst/>
          </a:prstGeom>
          <a:solidFill>
            <a:schemeClr val="accent4">
              <a:lumMod val="40000"/>
              <a:lumOff val="60000"/>
            </a:schemeClr>
          </a:solidFill>
          <a:ln w="28575" cap="flat" cmpd="sng" algn="ctr">
            <a:noFill/>
            <a:prstDash val="solid"/>
          </a:ln>
          <a:effectLst/>
          <a:scene3d>
            <a:camera prst="orthographicFront">
              <a:rot lat="0" lon="0" rev="0"/>
            </a:camera>
            <a:lightRig rig="contrasting" dir="t">
              <a:rot lat="0" lon="0" rev="7800000"/>
            </a:lightRig>
          </a:scene3d>
          <a:sp3d>
            <a:bevelT w="139700" h="139700"/>
          </a:sp3d>
        </p:spPr>
        <p:txBody>
          <a:bodyPr lIns="96385" tIns="48193" rIns="96385" bIns="48193" anchor="ctr"/>
          <a:lstStyle/>
          <a:p>
            <a:pPr algn="ctr" latinLnBrk="0">
              <a:defRPr/>
            </a:pPr>
            <a:r>
              <a:rPr lang="ru-RU" kern="0" dirty="0">
                <a:solidFill>
                  <a:sysClr val="windowText" lastClr="000000"/>
                </a:solidFill>
              </a:rPr>
              <a:t> </a:t>
            </a:r>
          </a:p>
        </p:txBody>
      </p:sp>
      <p:sp>
        <p:nvSpPr>
          <p:cNvPr id="3" name="Овал 2"/>
          <p:cNvSpPr/>
          <p:nvPr/>
        </p:nvSpPr>
        <p:spPr>
          <a:xfrm>
            <a:off x="3586378" y="4624457"/>
            <a:ext cx="134730" cy="107950"/>
          </a:xfrm>
          <a:prstGeom prst="ellipse">
            <a:avLst/>
          </a:prstGeom>
          <a:solidFill>
            <a:schemeClr val="accent4">
              <a:lumMod val="40000"/>
              <a:lumOff val="60000"/>
            </a:schemeClr>
          </a:solidFill>
          <a:ln w="28575" cap="flat" cmpd="sng" algn="ctr">
            <a:noFill/>
            <a:prstDash val="solid"/>
          </a:ln>
          <a:effectLst/>
          <a:scene3d>
            <a:camera prst="orthographicFront">
              <a:rot lat="0" lon="0" rev="0"/>
            </a:camera>
            <a:lightRig rig="contrasting" dir="t">
              <a:rot lat="0" lon="0" rev="7800000"/>
            </a:lightRig>
          </a:scene3d>
          <a:sp3d>
            <a:bevelT w="139700" h="139700"/>
          </a:sp3d>
        </p:spPr>
        <p:txBody>
          <a:bodyPr lIns="96385" tIns="48193" rIns="96385" bIns="48193" anchor="ctr"/>
          <a:lstStyle/>
          <a:p>
            <a:pPr algn="ctr" latinLnBrk="0">
              <a:defRPr/>
            </a:pPr>
            <a:endParaRPr lang="ru-RU" kern="0">
              <a:solidFill>
                <a:sysClr val="windowText" lastClr="000000"/>
              </a:solidFill>
            </a:endParaRPr>
          </a:p>
        </p:txBody>
      </p:sp>
      <p:sp>
        <p:nvSpPr>
          <p:cNvPr id="4" name="Овал 3"/>
          <p:cNvSpPr/>
          <p:nvPr/>
        </p:nvSpPr>
        <p:spPr>
          <a:xfrm>
            <a:off x="514468" y="4611757"/>
            <a:ext cx="112713" cy="120650"/>
          </a:xfrm>
          <a:prstGeom prst="ellipse">
            <a:avLst/>
          </a:prstGeom>
          <a:gradFill rotWithShape="1">
            <a:gsLst>
              <a:gs pos="0">
                <a:srgbClr val="C0504D">
                  <a:tint val="50000"/>
                  <a:satMod val="300000"/>
                </a:srgbClr>
              </a:gs>
              <a:gs pos="92000">
                <a:srgbClr val="C0504D">
                  <a:tint val="37000"/>
                  <a:satMod val="300000"/>
                  <a:alpha val="0"/>
                </a:srgbClr>
              </a:gs>
              <a:gs pos="100000">
                <a:srgbClr val="C0504D">
                  <a:tint val="15000"/>
                  <a:satMod val="350000"/>
                </a:srgbClr>
              </a:gs>
            </a:gsLst>
            <a:lin ang="16200000" scaled="1"/>
          </a:gradFill>
          <a:ln w="952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6385" tIns="48193" rIns="96385" bIns="48193" anchor="ctr"/>
          <a:lstStyle/>
          <a:p>
            <a:pPr algn="ctr" latinLnBrk="0">
              <a:defRPr/>
            </a:pPr>
            <a:endParaRPr lang="ru-RU" kern="0">
              <a:solidFill>
                <a:sysClr val="windowText" lastClr="000000"/>
              </a:solidFill>
            </a:endParaRPr>
          </a:p>
        </p:txBody>
      </p:sp>
      <p:sp>
        <p:nvSpPr>
          <p:cNvPr id="5" name="TextBox 4"/>
          <p:cNvSpPr txBox="1"/>
          <p:nvPr/>
        </p:nvSpPr>
        <p:spPr>
          <a:xfrm>
            <a:off x="3852927" y="4552824"/>
            <a:ext cx="1087526" cy="251216"/>
          </a:xfrm>
          <a:prstGeom prst="rect">
            <a:avLst/>
          </a:prstGeom>
          <a:noFill/>
        </p:spPr>
        <p:txBody>
          <a:bodyPr wrap="none" lIns="96385" tIns="48193" rIns="96385" bIns="48193">
            <a:spAutoFit/>
          </a:bodyPr>
          <a:lstStyle/>
          <a:p>
            <a:pPr latinLnBrk="0">
              <a:defRPr/>
            </a:pPr>
            <a:r>
              <a:rPr lang="ru-RU" sz="1000" i="1" kern="0" dirty="0">
                <a:solidFill>
                  <a:prstClr val="black"/>
                </a:solidFill>
                <a:latin typeface="Arial" charset="0"/>
              </a:rPr>
              <a:t>Всего расходы</a:t>
            </a:r>
          </a:p>
        </p:txBody>
      </p:sp>
      <p:sp>
        <p:nvSpPr>
          <p:cNvPr id="6" name="TextBox 5"/>
          <p:cNvSpPr txBox="1"/>
          <p:nvPr/>
        </p:nvSpPr>
        <p:spPr>
          <a:xfrm>
            <a:off x="649198" y="4546474"/>
            <a:ext cx="2728987" cy="251216"/>
          </a:xfrm>
          <a:prstGeom prst="rect">
            <a:avLst/>
          </a:prstGeom>
          <a:noFill/>
        </p:spPr>
        <p:txBody>
          <a:bodyPr wrap="square" lIns="96385" tIns="48193" rIns="96385" bIns="48193">
            <a:spAutoFit/>
          </a:bodyPr>
          <a:lstStyle/>
          <a:p>
            <a:pPr latinLnBrk="0">
              <a:defRPr/>
            </a:pPr>
            <a:r>
              <a:rPr lang="ru-RU" sz="1000" i="1" kern="0" dirty="0">
                <a:solidFill>
                  <a:prstClr val="black"/>
                </a:solidFill>
                <a:latin typeface="Arial" charset="0"/>
              </a:rPr>
              <a:t>Расходы на социально-культурную сферу</a:t>
            </a:r>
          </a:p>
        </p:txBody>
      </p:sp>
      <p:sp>
        <p:nvSpPr>
          <p:cNvPr id="7" name="TextBox 6"/>
          <p:cNvSpPr txBox="1"/>
          <p:nvPr/>
        </p:nvSpPr>
        <p:spPr>
          <a:xfrm>
            <a:off x="8138407" y="4867361"/>
            <a:ext cx="987425" cy="261937"/>
          </a:xfrm>
          <a:prstGeom prst="rect">
            <a:avLst/>
          </a:prstGeom>
          <a:noFill/>
        </p:spPr>
        <p:txBody>
          <a:bodyPr wrap="none">
            <a:spAutoFit/>
          </a:bodyPr>
          <a:lstStyle/>
          <a:p>
            <a:pPr latinLnBrk="0">
              <a:defRPr/>
            </a:pPr>
            <a:r>
              <a:rPr lang="ru-RU" sz="1100" kern="0" dirty="0">
                <a:solidFill>
                  <a:prstClr val="black"/>
                </a:solidFill>
                <a:latin typeface="Arial" charset="0"/>
              </a:rPr>
              <a:t>млн. рублей</a:t>
            </a:r>
          </a:p>
        </p:txBody>
      </p:sp>
      <p:sp>
        <p:nvSpPr>
          <p:cNvPr id="8" name="Овал 7"/>
          <p:cNvSpPr/>
          <p:nvPr/>
        </p:nvSpPr>
        <p:spPr>
          <a:xfrm>
            <a:off x="1061181" y="4834939"/>
            <a:ext cx="1642268" cy="1532594"/>
          </a:xfrm>
          <a:prstGeom prst="ellipse">
            <a:avLst/>
          </a:prstGeom>
          <a:solidFill>
            <a:schemeClr val="accent4">
              <a:lumMod val="40000"/>
              <a:lumOff val="60000"/>
            </a:schemeClr>
          </a:solidFill>
          <a:ln w="28575" cap="flat" cmpd="sng" algn="ctr">
            <a:noFill/>
            <a:prstDash val="solid"/>
          </a:ln>
          <a:effectLst/>
          <a:scene3d>
            <a:camera prst="orthographicFront">
              <a:rot lat="0" lon="0" rev="0"/>
            </a:camera>
            <a:lightRig rig="contrasting" dir="t">
              <a:rot lat="0" lon="0" rev="7800000"/>
            </a:lightRig>
          </a:scene3d>
          <a:sp3d>
            <a:bevelT w="139700" h="139700"/>
          </a:sp3d>
        </p:spPr>
        <p:txBody>
          <a:bodyPr lIns="96385" tIns="48193" rIns="96385" bIns="48193" anchor="ctr"/>
          <a:lstStyle/>
          <a:p>
            <a:pPr algn="ctr" latinLnBrk="0">
              <a:defRPr/>
            </a:pPr>
            <a:endParaRPr lang="ru-RU" kern="0" dirty="0">
              <a:solidFill>
                <a:sysClr val="windowText" lastClr="000000"/>
              </a:solidFill>
            </a:endParaRPr>
          </a:p>
        </p:txBody>
      </p:sp>
      <p:sp>
        <p:nvSpPr>
          <p:cNvPr id="10" name="TextBox 9"/>
          <p:cNvSpPr txBox="1"/>
          <p:nvPr/>
        </p:nvSpPr>
        <p:spPr>
          <a:xfrm>
            <a:off x="1452137" y="4988301"/>
            <a:ext cx="770730" cy="281993"/>
          </a:xfrm>
          <a:prstGeom prst="rect">
            <a:avLst/>
          </a:prstGeom>
          <a:noFill/>
        </p:spPr>
        <p:txBody>
          <a:bodyPr wrap="square" lIns="96385" tIns="48193" rIns="96385" bIns="48193">
            <a:spAutoFit/>
          </a:bodyPr>
          <a:lstStyle/>
          <a:p>
            <a:pPr algn="ctr" latinLnBrk="0">
              <a:defRPr/>
            </a:pPr>
            <a:r>
              <a:rPr lang="ru-RU" sz="1200" kern="0" dirty="0" smtClean="0">
                <a:solidFill>
                  <a:sysClr val="windowText" lastClr="000000"/>
                </a:solidFill>
                <a:latin typeface="Arial" charset="0"/>
              </a:rPr>
              <a:t>808,5</a:t>
            </a:r>
            <a:endParaRPr lang="ru-RU" sz="1200" kern="0" dirty="0">
              <a:solidFill>
                <a:sysClr val="windowText" lastClr="000000"/>
              </a:solidFill>
              <a:latin typeface="Arial" charset="0"/>
            </a:endParaRPr>
          </a:p>
        </p:txBody>
      </p:sp>
      <p:sp>
        <p:nvSpPr>
          <p:cNvPr id="11" name="Овал 10"/>
          <p:cNvSpPr/>
          <p:nvPr/>
        </p:nvSpPr>
        <p:spPr>
          <a:xfrm>
            <a:off x="3653743" y="4850235"/>
            <a:ext cx="1642268" cy="1531824"/>
          </a:xfrm>
          <a:prstGeom prst="ellipse">
            <a:avLst/>
          </a:prstGeom>
          <a:solidFill>
            <a:schemeClr val="accent4">
              <a:lumMod val="40000"/>
              <a:lumOff val="60000"/>
            </a:schemeClr>
          </a:solidFill>
          <a:ln w="28575" cap="flat" cmpd="sng" algn="ctr">
            <a:noFill/>
            <a:prstDash val="solid"/>
          </a:ln>
          <a:effectLst/>
          <a:scene3d>
            <a:camera prst="orthographicFront">
              <a:rot lat="0" lon="0" rev="0"/>
            </a:camera>
            <a:lightRig rig="contrasting" dir="t">
              <a:rot lat="0" lon="0" rev="7800000"/>
            </a:lightRig>
          </a:scene3d>
          <a:sp3d>
            <a:bevelT w="139700" h="139700"/>
          </a:sp3d>
        </p:spPr>
        <p:txBody>
          <a:bodyPr lIns="96385" tIns="48193" rIns="96385" bIns="48193" anchor="ctr"/>
          <a:lstStyle/>
          <a:p>
            <a:pPr algn="ctr" latinLnBrk="0">
              <a:defRPr/>
            </a:pPr>
            <a:r>
              <a:rPr lang="ru-RU" kern="0" dirty="0">
                <a:solidFill>
                  <a:sysClr val="windowText" lastClr="000000"/>
                </a:solidFill>
              </a:rPr>
              <a:t> </a:t>
            </a:r>
          </a:p>
        </p:txBody>
      </p:sp>
      <p:sp>
        <p:nvSpPr>
          <p:cNvPr id="12" name="Овал 11"/>
          <p:cNvSpPr/>
          <p:nvPr/>
        </p:nvSpPr>
        <p:spPr>
          <a:xfrm>
            <a:off x="3959014" y="5339391"/>
            <a:ext cx="1031726" cy="890240"/>
          </a:xfrm>
          <a:prstGeom prst="ellipse">
            <a:avLst/>
          </a:prstGeom>
          <a:gradFill rotWithShape="1">
            <a:gsLst>
              <a:gs pos="0">
                <a:srgbClr val="C0504D">
                  <a:tint val="50000"/>
                  <a:satMod val="300000"/>
                  <a:alpha val="0"/>
                </a:srgbClr>
              </a:gs>
              <a:gs pos="91000">
                <a:srgbClr val="C0504D">
                  <a:tint val="37000"/>
                  <a:satMod val="300000"/>
                </a:srgbClr>
              </a:gs>
              <a:gs pos="100000">
                <a:srgbClr val="C0504D">
                  <a:tint val="15000"/>
                  <a:satMod val="350000"/>
                </a:srgbClr>
              </a:gs>
            </a:gsLst>
            <a:lin ang="16200000" scaled="1"/>
          </a:gradFill>
          <a:ln w="9525"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96385" tIns="48193" rIns="96385" bIns="48193" anchor="ctr"/>
          <a:lstStyle/>
          <a:p>
            <a:pPr algn="ctr" latinLnBrk="0">
              <a:defRPr/>
            </a:pPr>
            <a:endParaRPr lang="ru-RU" sz="1700" kern="0" dirty="0">
              <a:solidFill>
                <a:sysClr val="windowText" lastClr="000000"/>
              </a:solidFill>
            </a:endParaRPr>
          </a:p>
          <a:p>
            <a:pPr algn="ctr" latinLnBrk="0">
              <a:defRPr/>
            </a:pPr>
            <a:endParaRPr lang="ru-RU" sz="1700" kern="0" dirty="0">
              <a:solidFill>
                <a:sysClr val="windowText" lastClr="000000"/>
              </a:solidFill>
            </a:endParaRPr>
          </a:p>
          <a:p>
            <a:pPr algn="ctr" latinLnBrk="0">
              <a:defRPr/>
            </a:pPr>
            <a:r>
              <a:rPr lang="ru-RU" sz="1200" b="1" kern="0" dirty="0" smtClean="0">
                <a:solidFill>
                  <a:sysClr val="windowText" lastClr="000000"/>
                </a:solidFill>
                <a:latin typeface="Times New Roman" pitchFamily="18" charset="0"/>
                <a:cs typeface="Times New Roman" pitchFamily="18" charset="0"/>
              </a:rPr>
              <a:t>312,9</a:t>
            </a:r>
            <a:endParaRPr lang="ru-RU" sz="1200" b="1" kern="0" dirty="0">
              <a:solidFill>
                <a:sysClr val="windowText" lastClr="000000"/>
              </a:solidFill>
              <a:latin typeface="Times New Roman" pitchFamily="18" charset="0"/>
              <a:cs typeface="Times New Roman" pitchFamily="18" charset="0"/>
            </a:endParaRPr>
          </a:p>
          <a:p>
            <a:pPr algn="ctr" latinLnBrk="0">
              <a:defRPr/>
            </a:pPr>
            <a:endParaRPr lang="ru-RU" sz="1500" kern="0" dirty="0">
              <a:solidFill>
                <a:sysClr val="windowText" lastClr="000000"/>
              </a:solidFill>
              <a:latin typeface="Times New Roman" pitchFamily="18" charset="0"/>
              <a:cs typeface="Times New Roman" pitchFamily="18" charset="0"/>
            </a:endParaRPr>
          </a:p>
          <a:p>
            <a:pPr algn="ctr" latinLnBrk="0">
              <a:defRPr/>
            </a:pPr>
            <a:r>
              <a:rPr lang="ru-RU" sz="1000" b="1" kern="0" dirty="0" smtClean="0">
                <a:solidFill>
                  <a:sysClr val="windowText" lastClr="000000"/>
                </a:solidFill>
                <a:latin typeface="Times New Roman" pitchFamily="18" charset="0"/>
                <a:cs typeface="Times New Roman" pitchFamily="18" charset="0"/>
              </a:rPr>
              <a:t>26,5%</a:t>
            </a:r>
            <a:endParaRPr lang="ru-RU" sz="1000" b="1" kern="0" dirty="0">
              <a:solidFill>
                <a:sysClr val="windowText" lastClr="000000"/>
              </a:solidFill>
              <a:latin typeface="Times New Roman" pitchFamily="18" charset="0"/>
              <a:cs typeface="Times New Roman" pitchFamily="18" charset="0"/>
            </a:endParaRPr>
          </a:p>
          <a:p>
            <a:pPr algn="ctr" latinLnBrk="0">
              <a:defRPr/>
            </a:pPr>
            <a:endParaRPr lang="ru-RU" sz="1700" kern="0" dirty="0">
              <a:solidFill>
                <a:sysClr val="windowText" lastClr="000000"/>
              </a:solidFill>
            </a:endParaRPr>
          </a:p>
          <a:p>
            <a:pPr algn="ctr" latinLnBrk="0">
              <a:defRPr/>
            </a:pPr>
            <a:endParaRPr lang="ru-RU" sz="1700" kern="0" dirty="0">
              <a:solidFill>
                <a:sysClr val="windowText" lastClr="000000"/>
              </a:solidFill>
            </a:endParaRPr>
          </a:p>
        </p:txBody>
      </p:sp>
      <p:sp>
        <p:nvSpPr>
          <p:cNvPr id="13" name="TextBox 12"/>
          <p:cNvSpPr txBox="1"/>
          <p:nvPr/>
        </p:nvSpPr>
        <p:spPr>
          <a:xfrm>
            <a:off x="4176926" y="4993150"/>
            <a:ext cx="781578" cy="281993"/>
          </a:xfrm>
          <a:prstGeom prst="rect">
            <a:avLst/>
          </a:prstGeom>
          <a:noFill/>
        </p:spPr>
        <p:txBody>
          <a:bodyPr wrap="square" lIns="96385" tIns="48193" rIns="96385" bIns="48193">
            <a:spAutoFit/>
          </a:bodyPr>
          <a:lstStyle/>
          <a:p>
            <a:pPr latinLnBrk="0">
              <a:defRPr/>
            </a:pPr>
            <a:r>
              <a:rPr lang="ru-RU" sz="1200" kern="0" dirty="0" smtClean="0">
                <a:solidFill>
                  <a:sysClr val="windowText" lastClr="000000"/>
                </a:solidFill>
                <a:latin typeface="Arial" charset="0"/>
              </a:rPr>
              <a:t>1 182,2</a:t>
            </a:r>
            <a:endParaRPr lang="ru-RU" sz="1200" kern="0" dirty="0">
              <a:solidFill>
                <a:sysClr val="windowText" lastClr="000000"/>
              </a:solidFill>
              <a:latin typeface="Arial" charset="0"/>
            </a:endParaRPr>
          </a:p>
        </p:txBody>
      </p:sp>
      <p:sp>
        <p:nvSpPr>
          <p:cNvPr id="15" name="Овал 14"/>
          <p:cNvSpPr/>
          <p:nvPr/>
        </p:nvSpPr>
        <p:spPr>
          <a:xfrm>
            <a:off x="6777383" y="5339391"/>
            <a:ext cx="1031726" cy="890240"/>
          </a:xfrm>
          <a:prstGeom prst="ellipse">
            <a:avLst/>
          </a:prstGeom>
          <a:gradFill rotWithShape="1">
            <a:gsLst>
              <a:gs pos="0">
                <a:srgbClr val="C0504D">
                  <a:tint val="50000"/>
                  <a:satMod val="300000"/>
                  <a:alpha val="0"/>
                </a:srgbClr>
              </a:gs>
              <a:gs pos="87000">
                <a:srgbClr val="C0504D">
                  <a:tint val="37000"/>
                  <a:satMod val="300000"/>
                </a:srgbClr>
              </a:gs>
              <a:gs pos="98000">
                <a:srgbClr val="C0504D">
                  <a:tint val="15000"/>
                  <a:satMod val="350000"/>
                </a:srgbClr>
              </a:gs>
            </a:gsLst>
            <a:lin ang="16200000" scaled="1"/>
          </a:gradFill>
          <a:ln w="9525"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96385" tIns="48193" rIns="96385" bIns="48193" anchor="ctr"/>
          <a:lstStyle/>
          <a:p>
            <a:pPr algn="ctr" latinLnBrk="0">
              <a:defRPr/>
            </a:pPr>
            <a:endParaRPr lang="ru-RU" sz="1700" kern="0" dirty="0">
              <a:solidFill>
                <a:sysClr val="windowText" lastClr="000000"/>
              </a:solidFill>
            </a:endParaRPr>
          </a:p>
          <a:p>
            <a:pPr algn="ctr" latinLnBrk="0">
              <a:defRPr/>
            </a:pPr>
            <a:endParaRPr lang="ru-RU" sz="1700" kern="0" dirty="0">
              <a:solidFill>
                <a:sysClr val="windowText" lastClr="000000"/>
              </a:solidFill>
            </a:endParaRPr>
          </a:p>
          <a:p>
            <a:pPr algn="ctr" latinLnBrk="0">
              <a:defRPr/>
            </a:pPr>
            <a:r>
              <a:rPr lang="ru-RU" sz="1200" b="1" kern="0" dirty="0" smtClean="0">
                <a:solidFill>
                  <a:sysClr val="windowText" lastClr="000000"/>
                </a:solidFill>
                <a:latin typeface="Times New Roman" pitchFamily="18" charset="0"/>
                <a:cs typeface="Times New Roman" pitchFamily="18" charset="0"/>
              </a:rPr>
              <a:t>319,3</a:t>
            </a:r>
            <a:endParaRPr lang="ru-RU" sz="1200" b="1" kern="0" dirty="0">
              <a:solidFill>
                <a:sysClr val="windowText" lastClr="000000"/>
              </a:solidFill>
              <a:latin typeface="Times New Roman" pitchFamily="18" charset="0"/>
              <a:cs typeface="Times New Roman" pitchFamily="18" charset="0"/>
            </a:endParaRPr>
          </a:p>
          <a:p>
            <a:pPr algn="ctr" latinLnBrk="0">
              <a:defRPr/>
            </a:pPr>
            <a:endParaRPr lang="ru-RU" sz="1500" kern="0" dirty="0">
              <a:solidFill>
                <a:sysClr val="windowText" lastClr="000000"/>
              </a:solidFill>
              <a:latin typeface="Times New Roman" pitchFamily="18" charset="0"/>
              <a:cs typeface="Times New Roman" pitchFamily="18" charset="0"/>
            </a:endParaRPr>
          </a:p>
          <a:p>
            <a:pPr algn="ctr" latinLnBrk="0">
              <a:defRPr/>
            </a:pPr>
            <a:r>
              <a:rPr lang="ru-RU" sz="1000" b="1" kern="0" dirty="0" smtClean="0">
                <a:solidFill>
                  <a:sysClr val="windowText" lastClr="000000"/>
                </a:solidFill>
                <a:latin typeface="Times New Roman" pitchFamily="18" charset="0"/>
                <a:cs typeface="Times New Roman" pitchFamily="18" charset="0"/>
              </a:rPr>
              <a:t>36,6%</a:t>
            </a:r>
            <a:endParaRPr lang="ru-RU" sz="1000" b="1" kern="0" dirty="0">
              <a:solidFill>
                <a:sysClr val="windowText" lastClr="000000"/>
              </a:solidFill>
              <a:latin typeface="Times New Roman" pitchFamily="18" charset="0"/>
              <a:cs typeface="Times New Roman" pitchFamily="18" charset="0"/>
            </a:endParaRPr>
          </a:p>
          <a:p>
            <a:pPr algn="ctr" latinLnBrk="0">
              <a:defRPr/>
            </a:pPr>
            <a:endParaRPr lang="ru-RU" sz="1700" kern="0" dirty="0">
              <a:solidFill>
                <a:sysClr val="windowText" lastClr="000000"/>
              </a:solidFill>
            </a:endParaRPr>
          </a:p>
          <a:p>
            <a:pPr algn="ctr" latinLnBrk="0">
              <a:defRPr/>
            </a:pPr>
            <a:endParaRPr lang="ru-RU" sz="1700" kern="0" dirty="0">
              <a:solidFill>
                <a:sysClr val="windowText" lastClr="000000"/>
              </a:solidFill>
            </a:endParaRPr>
          </a:p>
        </p:txBody>
      </p:sp>
      <p:sp>
        <p:nvSpPr>
          <p:cNvPr id="16" name="TextBox 15"/>
          <p:cNvSpPr txBox="1"/>
          <p:nvPr/>
        </p:nvSpPr>
        <p:spPr>
          <a:xfrm>
            <a:off x="6892477" y="5004438"/>
            <a:ext cx="801539" cy="281993"/>
          </a:xfrm>
          <a:prstGeom prst="rect">
            <a:avLst/>
          </a:prstGeom>
          <a:noFill/>
        </p:spPr>
        <p:txBody>
          <a:bodyPr wrap="square" lIns="96385" tIns="48193" rIns="96385" bIns="48193">
            <a:spAutoFit/>
          </a:bodyPr>
          <a:lstStyle/>
          <a:p>
            <a:pPr latinLnBrk="0">
              <a:defRPr/>
            </a:pPr>
            <a:r>
              <a:rPr lang="ru-RU" sz="1200" kern="0" dirty="0" smtClean="0">
                <a:solidFill>
                  <a:prstClr val="black"/>
                </a:solidFill>
                <a:latin typeface="Arial" charset="0"/>
              </a:rPr>
              <a:t>871,5</a:t>
            </a:r>
            <a:endParaRPr lang="ru-RU" sz="1200" kern="0" dirty="0">
              <a:solidFill>
                <a:prstClr val="black"/>
              </a:solidFill>
              <a:latin typeface="Arial" charset="0"/>
            </a:endParaRPr>
          </a:p>
        </p:txBody>
      </p:sp>
      <p:sp>
        <p:nvSpPr>
          <p:cNvPr id="17" name="TextBox 16"/>
          <p:cNvSpPr txBox="1"/>
          <p:nvPr/>
        </p:nvSpPr>
        <p:spPr>
          <a:xfrm>
            <a:off x="1414924" y="6436160"/>
            <a:ext cx="911195" cy="312771"/>
          </a:xfrm>
          <a:prstGeom prst="rect">
            <a:avLst/>
          </a:prstGeom>
          <a:noFill/>
        </p:spPr>
        <p:txBody>
          <a:bodyPr wrap="none" lIns="96385" tIns="48193" rIns="96385" bIns="48193">
            <a:spAutoFit/>
          </a:bodyPr>
          <a:lstStyle/>
          <a:p>
            <a:pPr latinLnBrk="0">
              <a:defRPr/>
            </a:pPr>
            <a:r>
              <a:rPr lang="ru-RU" sz="1400" kern="0" dirty="0" smtClean="0">
                <a:solidFill>
                  <a:sysClr val="windowText" lastClr="000000"/>
                </a:solidFill>
                <a:latin typeface="Arial" charset="0"/>
              </a:rPr>
              <a:t>2022 </a:t>
            </a:r>
            <a:r>
              <a:rPr lang="ru-RU" sz="1400" kern="0" dirty="0">
                <a:solidFill>
                  <a:sysClr val="windowText" lastClr="000000"/>
                </a:solidFill>
                <a:latin typeface="Arial" charset="0"/>
              </a:rPr>
              <a:t>год</a:t>
            </a:r>
          </a:p>
        </p:txBody>
      </p:sp>
      <p:sp>
        <p:nvSpPr>
          <p:cNvPr id="18" name="TextBox 17"/>
          <p:cNvSpPr txBox="1"/>
          <p:nvPr/>
        </p:nvSpPr>
        <p:spPr>
          <a:xfrm>
            <a:off x="4047309" y="6444781"/>
            <a:ext cx="911195" cy="312771"/>
          </a:xfrm>
          <a:prstGeom prst="rect">
            <a:avLst/>
          </a:prstGeom>
          <a:noFill/>
        </p:spPr>
        <p:txBody>
          <a:bodyPr wrap="none" lIns="96385" tIns="48193" rIns="96385" bIns="48193">
            <a:spAutoFit/>
          </a:bodyPr>
          <a:lstStyle/>
          <a:p>
            <a:pPr latinLnBrk="0">
              <a:defRPr/>
            </a:pPr>
            <a:r>
              <a:rPr lang="ru-RU" sz="1400" kern="0" dirty="0" smtClean="0">
                <a:solidFill>
                  <a:sysClr val="windowText" lastClr="000000"/>
                </a:solidFill>
                <a:latin typeface="Arial" charset="0"/>
              </a:rPr>
              <a:t>2023 </a:t>
            </a:r>
            <a:r>
              <a:rPr lang="ru-RU" sz="1400" kern="0" dirty="0">
                <a:solidFill>
                  <a:sysClr val="windowText" lastClr="000000"/>
                </a:solidFill>
                <a:latin typeface="Arial" charset="0"/>
              </a:rPr>
              <a:t>год</a:t>
            </a:r>
          </a:p>
        </p:txBody>
      </p:sp>
      <p:sp>
        <p:nvSpPr>
          <p:cNvPr id="19" name="TextBox 18"/>
          <p:cNvSpPr txBox="1"/>
          <p:nvPr/>
        </p:nvSpPr>
        <p:spPr>
          <a:xfrm>
            <a:off x="6696032" y="6443937"/>
            <a:ext cx="1070495" cy="312771"/>
          </a:xfrm>
          <a:prstGeom prst="rect">
            <a:avLst/>
          </a:prstGeom>
          <a:noFill/>
        </p:spPr>
        <p:txBody>
          <a:bodyPr wrap="square" lIns="96385" tIns="48193" rIns="96385" bIns="48193">
            <a:spAutoFit/>
          </a:bodyPr>
          <a:lstStyle/>
          <a:p>
            <a:pPr latinLnBrk="0">
              <a:defRPr/>
            </a:pPr>
            <a:r>
              <a:rPr lang="ru-RU" sz="1400" kern="0" dirty="0" smtClean="0">
                <a:solidFill>
                  <a:sysClr val="windowText" lastClr="000000"/>
                </a:solidFill>
                <a:latin typeface="Arial" charset="0"/>
              </a:rPr>
              <a:t>2024 </a:t>
            </a:r>
            <a:r>
              <a:rPr lang="ru-RU" sz="1400" kern="0" dirty="0">
                <a:solidFill>
                  <a:sysClr val="windowText" lastClr="000000"/>
                </a:solidFill>
                <a:latin typeface="Arial" charset="0"/>
              </a:rPr>
              <a:t>год</a:t>
            </a:r>
          </a:p>
        </p:txBody>
      </p:sp>
      <p:sp>
        <p:nvSpPr>
          <p:cNvPr id="25" name="Овал 24"/>
          <p:cNvSpPr/>
          <p:nvPr/>
        </p:nvSpPr>
        <p:spPr>
          <a:xfrm>
            <a:off x="1321639" y="5322138"/>
            <a:ext cx="1031726" cy="890240"/>
          </a:xfrm>
          <a:prstGeom prst="ellipse">
            <a:avLst/>
          </a:prstGeom>
          <a:gradFill rotWithShape="1">
            <a:gsLst>
              <a:gs pos="0">
                <a:srgbClr val="C0504D">
                  <a:tint val="50000"/>
                  <a:satMod val="300000"/>
                  <a:alpha val="0"/>
                </a:srgbClr>
              </a:gs>
              <a:gs pos="91000">
                <a:srgbClr val="C0504D">
                  <a:tint val="37000"/>
                  <a:satMod val="300000"/>
                </a:srgbClr>
              </a:gs>
              <a:gs pos="100000">
                <a:srgbClr val="C0504D">
                  <a:tint val="15000"/>
                  <a:satMod val="350000"/>
                </a:srgbClr>
              </a:gs>
            </a:gsLst>
            <a:lin ang="16200000" scaled="1"/>
          </a:gradFill>
          <a:ln w="9525"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96385" tIns="48193" rIns="96385" bIns="48193" anchor="ctr"/>
          <a:lstStyle/>
          <a:p>
            <a:pPr algn="ctr" latinLnBrk="0">
              <a:defRPr/>
            </a:pPr>
            <a:endParaRPr lang="ru-RU" sz="1700" kern="0" dirty="0">
              <a:solidFill>
                <a:sysClr val="windowText" lastClr="000000"/>
              </a:solidFill>
            </a:endParaRPr>
          </a:p>
          <a:p>
            <a:pPr algn="ctr" latinLnBrk="0">
              <a:defRPr/>
            </a:pPr>
            <a:endParaRPr lang="ru-RU" sz="1700" kern="0" dirty="0">
              <a:solidFill>
                <a:sysClr val="windowText" lastClr="000000"/>
              </a:solidFill>
            </a:endParaRPr>
          </a:p>
          <a:p>
            <a:pPr algn="ctr" latinLnBrk="0">
              <a:defRPr/>
            </a:pPr>
            <a:r>
              <a:rPr lang="ru-RU" sz="1200" b="1" kern="0" dirty="0" smtClean="0">
                <a:solidFill>
                  <a:sysClr val="windowText" lastClr="000000"/>
                </a:solidFill>
                <a:latin typeface="Times New Roman" pitchFamily="18" charset="0"/>
                <a:cs typeface="Times New Roman" pitchFamily="18" charset="0"/>
              </a:rPr>
              <a:t>327,1</a:t>
            </a:r>
            <a:endParaRPr lang="ru-RU" sz="1200" b="1" kern="0" dirty="0">
              <a:solidFill>
                <a:sysClr val="windowText" lastClr="000000"/>
              </a:solidFill>
              <a:latin typeface="Times New Roman" pitchFamily="18" charset="0"/>
              <a:cs typeface="Times New Roman" pitchFamily="18" charset="0"/>
            </a:endParaRPr>
          </a:p>
          <a:p>
            <a:pPr algn="ctr" latinLnBrk="0">
              <a:defRPr/>
            </a:pPr>
            <a:endParaRPr lang="ru-RU" sz="1500" kern="0" dirty="0">
              <a:solidFill>
                <a:sysClr val="windowText" lastClr="000000"/>
              </a:solidFill>
              <a:latin typeface="Times New Roman" pitchFamily="18" charset="0"/>
              <a:cs typeface="Times New Roman" pitchFamily="18" charset="0"/>
            </a:endParaRPr>
          </a:p>
          <a:p>
            <a:pPr algn="ctr" latinLnBrk="0">
              <a:defRPr/>
            </a:pPr>
            <a:r>
              <a:rPr lang="ru-RU" sz="1000" b="1" kern="0" dirty="0" smtClean="0">
                <a:solidFill>
                  <a:sysClr val="windowText" lastClr="000000"/>
                </a:solidFill>
                <a:latin typeface="Times New Roman" pitchFamily="18" charset="0"/>
                <a:cs typeface="Times New Roman" pitchFamily="18" charset="0"/>
              </a:rPr>
              <a:t>    40,5%</a:t>
            </a:r>
            <a:endParaRPr lang="ru-RU" sz="1000" b="1" kern="0" dirty="0">
              <a:solidFill>
                <a:sysClr val="windowText" lastClr="000000"/>
              </a:solidFill>
              <a:latin typeface="Times New Roman" pitchFamily="18" charset="0"/>
              <a:cs typeface="Times New Roman" pitchFamily="18" charset="0"/>
            </a:endParaRPr>
          </a:p>
          <a:p>
            <a:pPr algn="ctr" latinLnBrk="0">
              <a:defRPr/>
            </a:pPr>
            <a:endParaRPr lang="ru-RU" sz="1700" kern="0" dirty="0">
              <a:solidFill>
                <a:sysClr val="windowText" lastClr="000000"/>
              </a:solidFill>
            </a:endParaRPr>
          </a:p>
          <a:p>
            <a:pPr algn="ctr" latinLnBrk="0">
              <a:defRPr/>
            </a:pPr>
            <a:endParaRPr lang="ru-RU" sz="1700" kern="0" dirty="0">
              <a:solidFill>
                <a:sysClr val="windowText" lastClr="000000"/>
              </a:solidFill>
            </a:endParaRPr>
          </a:p>
        </p:txBody>
      </p:sp>
      <p:sp>
        <p:nvSpPr>
          <p:cNvPr id="22" name="TextBox 21"/>
          <p:cNvSpPr txBox="1"/>
          <p:nvPr/>
        </p:nvSpPr>
        <p:spPr>
          <a:xfrm>
            <a:off x="460373" y="617538"/>
            <a:ext cx="8432105" cy="1389989"/>
          </a:xfrm>
          <a:prstGeom prst="rect">
            <a:avLst/>
          </a:prstGeom>
          <a:noFill/>
        </p:spPr>
        <p:txBody>
          <a:bodyPr wrap="square" lIns="96385" tIns="48193" rIns="96385" bIns="48193">
            <a:spAutoFit/>
          </a:bodyPr>
          <a:lstStyle/>
          <a:p>
            <a:pPr latinLnBrk="0">
              <a:defRPr/>
            </a:pPr>
            <a:r>
              <a:rPr lang="ru-RU" sz="1400" i="1" kern="0" dirty="0">
                <a:solidFill>
                  <a:prstClr val="black"/>
                </a:solidFill>
                <a:latin typeface="Arial" charset="0"/>
              </a:rPr>
              <a:t>Расходы на социально-культурную </a:t>
            </a:r>
            <a:r>
              <a:rPr lang="ru-RU" sz="1400" i="1" kern="0" dirty="0" smtClean="0">
                <a:solidFill>
                  <a:prstClr val="black"/>
                </a:solidFill>
                <a:latin typeface="Arial" charset="0"/>
              </a:rPr>
              <a:t>сферу  Соболевский  район включает в себя следующие направления расходования средств районного бюджета:</a:t>
            </a:r>
          </a:p>
          <a:p>
            <a:pPr marL="285750" indent="-285750" latinLnBrk="0">
              <a:buFont typeface="Wingdings" pitchFamily="2" charset="2"/>
              <a:buChar char="ü"/>
              <a:defRPr/>
            </a:pPr>
            <a:r>
              <a:rPr lang="ru-RU" sz="1400" i="1" kern="0" dirty="0">
                <a:solidFill>
                  <a:prstClr val="black"/>
                </a:solidFill>
                <a:latin typeface="Arial" charset="0"/>
              </a:rPr>
              <a:t>о</a:t>
            </a:r>
            <a:r>
              <a:rPr lang="ru-RU" sz="1400" i="1" kern="0" dirty="0" smtClean="0">
                <a:solidFill>
                  <a:prstClr val="black"/>
                </a:solidFill>
                <a:latin typeface="Arial" charset="0"/>
              </a:rPr>
              <a:t>бразование;</a:t>
            </a:r>
          </a:p>
          <a:p>
            <a:pPr marL="285750" indent="-285750" latinLnBrk="0">
              <a:buFont typeface="Wingdings" pitchFamily="2" charset="2"/>
              <a:buChar char="ü"/>
              <a:defRPr/>
            </a:pPr>
            <a:r>
              <a:rPr lang="ru-RU" sz="1400" i="1" kern="0" dirty="0">
                <a:solidFill>
                  <a:prstClr val="black"/>
                </a:solidFill>
                <a:latin typeface="Arial" charset="0"/>
              </a:rPr>
              <a:t>к</a:t>
            </a:r>
            <a:r>
              <a:rPr lang="ru-RU" sz="1400" i="1" kern="0" dirty="0" smtClean="0">
                <a:solidFill>
                  <a:prstClr val="black"/>
                </a:solidFill>
                <a:latin typeface="Arial" charset="0"/>
              </a:rPr>
              <a:t>ультура, кинематография;</a:t>
            </a:r>
          </a:p>
          <a:p>
            <a:pPr marL="285750" indent="-285750" latinLnBrk="0">
              <a:buFont typeface="Wingdings" pitchFamily="2" charset="2"/>
              <a:buChar char="ü"/>
              <a:defRPr/>
            </a:pPr>
            <a:r>
              <a:rPr lang="ru-RU" sz="1400" i="1" kern="0" dirty="0">
                <a:solidFill>
                  <a:prstClr val="black"/>
                </a:solidFill>
                <a:latin typeface="Arial" charset="0"/>
              </a:rPr>
              <a:t>с</a:t>
            </a:r>
            <a:r>
              <a:rPr lang="ru-RU" sz="1400" i="1" kern="0" dirty="0" smtClean="0">
                <a:solidFill>
                  <a:prstClr val="black"/>
                </a:solidFill>
                <a:latin typeface="Arial" charset="0"/>
              </a:rPr>
              <a:t>оциальная политика;</a:t>
            </a:r>
          </a:p>
          <a:p>
            <a:pPr marL="285750" indent="-285750" latinLnBrk="0">
              <a:buFont typeface="Wingdings" pitchFamily="2" charset="2"/>
              <a:buChar char="ü"/>
              <a:defRPr/>
            </a:pPr>
            <a:r>
              <a:rPr lang="ru-RU" sz="1400" i="1" kern="0" dirty="0">
                <a:solidFill>
                  <a:prstClr val="black"/>
                </a:solidFill>
                <a:latin typeface="Arial" charset="0"/>
              </a:rPr>
              <a:t>ф</a:t>
            </a:r>
            <a:r>
              <a:rPr lang="ru-RU" sz="1400" i="1" kern="0" dirty="0" smtClean="0">
                <a:solidFill>
                  <a:prstClr val="black"/>
                </a:solidFill>
                <a:latin typeface="Arial" charset="0"/>
              </a:rPr>
              <a:t>изическая культура и спорт .</a:t>
            </a:r>
            <a:endParaRPr lang="ru-RU" sz="1400" i="1" kern="0" dirty="0">
              <a:solidFill>
                <a:prstClr val="black"/>
              </a:solidFill>
              <a:latin typeface="Arial" charset="0"/>
            </a:endParaRPr>
          </a:p>
        </p:txBody>
      </p:sp>
      <p:pic>
        <p:nvPicPr>
          <p:cNvPr id="1026" name="Picture 2" descr="https://rsp26.ru/image/article/26eeb8c713834365802e47996844fbc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007527"/>
            <a:ext cx="3128289" cy="26042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https://sabriulkerfoundation.org/en/img/icerik/beactive.png"/>
          <p:cNvPicPr>
            <a:picLocks noChangeAspect="1" noChangeArrowheads="1"/>
          </p:cNvPicPr>
          <p:nvPr/>
        </p:nvPicPr>
        <p:blipFill rotWithShape="1">
          <a:blip r:embed="rId3">
            <a:extLst>
              <a:ext uri="{28A0092B-C50C-407E-A947-70E740481C1C}">
                <a14:useLocalDpi xmlns:a14="http://schemas.microsoft.com/office/drawing/2010/main" val="0"/>
              </a:ext>
            </a:extLst>
          </a:blip>
          <a:srcRect l="20191" t="17221" r="22069" b="15813"/>
          <a:stretch/>
        </p:blipFill>
        <p:spPr bwMode="auto">
          <a:xfrm>
            <a:off x="4474877" y="1124744"/>
            <a:ext cx="2417600" cy="34870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http://krai44.ru/i/news/mkehmblema.jpg"/>
          <p:cNvPicPr>
            <a:picLocks noChangeAspect="1" noChangeArrowheads="1"/>
          </p:cNvPicPr>
          <p:nvPr/>
        </p:nvPicPr>
        <p:blipFill rotWithShape="1">
          <a:blip r:embed="rId4">
            <a:extLst>
              <a:ext uri="{28A0092B-C50C-407E-A947-70E740481C1C}">
                <a14:useLocalDpi xmlns:a14="http://schemas.microsoft.com/office/drawing/2010/main" val="0"/>
              </a:ext>
            </a:extLst>
          </a:blip>
          <a:srcRect l="7196" r="6102"/>
          <a:stretch/>
        </p:blipFill>
        <p:spPr bwMode="auto">
          <a:xfrm>
            <a:off x="6372200" y="980729"/>
            <a:ext cx="2771800" cy="38542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AutoShape 8" descr="https://xn--d1abbusdciv.xn--p1ai/wp-content/uploads/2019/05/alsina-kuramshina--1024x827.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4" name="AutoShape 10" descr="https://xn--d1abbusdciv.xn--p1ai/wp-content/uploads/2019/05/alsina-kuramshina--1024x82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0" name="AutoShape 12" descr="https://xn--d1abbusdciv.xn--p1ai/wp-content/uploads/2019/05/alsina-kuramshina--1024x827.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3" name="AutoShape 14" descr="https://xn--d1abbusdciv.xn--p1ai/wp-content/uploads/2019/05/alsina-kuramshina--1024x827.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40" name="Picture 16" descr="http://www.minigranada.com/wp-content/uploads/2015/11/mis_ninos1_ruben_garrido_mini_granada-1024x76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639" r="3587" b="5664"/>
          <a:stretch/>
        </p:blipFill>
        <p:spPr bwMode="auto">
          <a:xfrm>
            <a:off x="1837502" y="1857364"/>
            <a:ext cx="3009136" cy="275439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1" name="Прямоугольник 30"/>
          <p:cNvSpPr/>
          <p:nvPr/>
        </p:nvSpPr>
        <p:spPr bwMode="auto">
          <a:xfrm>
            <a:off x="-647610" y="-34362"/>
            <a:ext cx="9649072" cy="694198"/>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23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Расходы на социально-культурную сферу в общем объеме расходов</a:t>
            </a:r>
          </a:p>
        </p:txBody>
      </p:sp>
    </p:spTree>
    <p:extLst>
      <p:ext uri="{BB962C8B-B14F-4D97-AF65-F5344CB8AC3E}">
        <p14:creationId xmlns:p14="http://schemas.microsoft.com/office/powerpoint/2010/main" val="8959124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xn--b1acd3balk.xn--p1ai/media/k2/items/cache/7b846b674148504de9fe5db3ad31b09a_X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188640"/>
            <a:ext cx="5184576" cy="65527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2132856"/>
            <a:ext cx="987425" cy="260350"/>
          </a:xfrm>
          <a:prstGeom prst="rect">
            <a:avLst/>
          </a:prstGeom>
          <a:noFill/>
        </p:spPr>
        <p:txBody>
          <a:bodyPr wrap="none">
            <a:spAutoFit/>
          </a:bodyPr>
          <a:lstStyle/>
          <a:p>
            <a:pPr latinLnBrk="0">
              <a:defRPr/>
            </a:pPr>
            <a:r>
              <a:rPr lang="ru-RU" sz="1100" kern="0" dirty="0">
                <a:solidFill>
                  <a:sysClr val="windowText" lastClr="000000"/>
                </a:solidFill>
                <a:latin typeface="Arial" charset="0"/>
              </a:rPr>
              <a:t>млн. рублей</a:t>
            </a:r>
          </a:p>
        </p:txBody>
      </p:sp>
      <p:graphicFrame>
        <p:nvGraphicFramePr>
          <p:cNvPr id="5" name="Объект 7"/>
          <p:cNvGraphicFramePr>
            <a:graphicFrameLocks/>
          </p:cNvGraphicFramePr>
          <p:nvPr>
            <p:extLst>
              <p:ext uri="{D42A27DB-BD31-4B8C-83A1-F6EECF244321}">
                <p14:modId xmlns:p14="http://schemas.microsoft.com/office/powerpoint/2010/main" val="361928691"/>
              </p:ext>
            </p:extLst>
          </p:nvPr>
        </p:nvGraphicFramePr>
        <p:xfrm>
          <a:off x="107504" y="692696"/>
          <a:ext cx="8893621" cy="6120679"/>
        </p:xfrm>
        <a:graphic>
          <a:graphicData uri="http://schemas.openxmlformats.org/drawingml/2006/chart">
            <c:chart xmlns:c="http://schemas.openxmlformats.org/drawingml/2006/chart" xmlns:r="http://schemas.openxmlformats.org/officeDocument/2006/relationships" r:id="rId3"/>
          </a:graphicData>
        </a:graphic>
      </p:graphicFrame>
      <p:sp>
        <p:nvSpPr>
          <p:cNvPr id="6" name="Прямоугольник 5"/>
          <p:cNvSpPr/>
          <p:nvPr/>
        </p:nvSpPr>
        <p:spPr bwMode="auto">
          <a:xfrm>
            <a:off x="-540568" y="116632"/>
            <a:ext cx="9468544" cy="446119"/>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25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Расходы на социально-культурную сферу  на 2022</a:t>
            </a:r>
          </a:p>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25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 год</a:t>
            </a:r>
          </a:p>
        </p:txBody>
      </p:sp>
    </p:spTree>
    <p:extLst>
      <p:ext uri="{BB962C8B-B14F-4D97-AF65-F5344CB8AC3E}">
        <p14:creationId xmlns:p14="http://schemas.microsoft.com/office/powerpoint/2010/main" val="14039386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12" name="Picture 28" descr="https://st2.depositphotos.com/1177973/9069/i/950/depositphotos_90695858-stock-photo-clover-leaf-growing-out-o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730181"/>
            <a:ext cx="7272932" cy="61278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79388" y="1341438"/>
            <a:ext cx="987425" cy="260350"/>
          </a:xfrm>
          <a:prstGeom prst="rect">
            <a:avLst/>
          </a:prstGeom>
          <a:noFill/>
        </p:spPr>
        <p:txBody>
          <a:bodyPr wrap="none">
            <a:spAutoFit/>
          </a:bodyPr>
          <a:lstStyle/>
          <a:p>
            <a:pPr latinLnBrk="0">
              <a:defRPr/>
            </a:pPr>
            <a:r>
              <a:rPr lang="ru-RU" sz="1100" kern="0" dirty="0">
                <a:solidFill>
                  <a:sysClr val="windowText" lastClr="000000"/>
                </a:solidFill>
                <a:latin typeface="Arial" charset="0"/>
              </a:rPr>
              <a:t>млн. рублей</a:t>
            </a:r>
          </a:p>
        </p:txBody>
      </p:sp>
      <p:graphicFrame>
        <p:nvGraphicFramePr>
          <p:cNvPr id="9" name="Диаграмма 8"/>
          <p:cNvGraphicFramePr>
            <a:graphicFrameLocks/>
          </p:cNvGraphicFramePr>
          <p:nvPr>
            <p:extLst>
              <p:ext uri="{D42A27DB-BD31-4B8C-83A1-F6EECF244321}">
                <p14:modId xmlns:p14="http://schemas.microsoft.com/office/powerpoint/2010/main" val="3225879251"/>
              </p:ext>
            </p:extLst>
          </p:nvPr>
        </p:nvGraphicFramePr>
        <p:xfrm>
          <a:off x="141858" y="1431925"/>
          <a:ext cx="9002142" cy="5426075"/>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Прямая соединительная линия 4"/>
          <p:cNvCxnSpPr>
            <a:cxnSpLocks noChangeShapeType="1"/>
          </p:cNvCxnSpPr>
          <p:nvPr/>
        </p:nvCxnSpPr>
        <p:spPr bwMode="auto">
          <a:xfrm>
            <a:off x="1714480" y="3643314"/>
            <a:ext cx="1500198" cy="428628"/>
          </a:xfrm>
          <a:prstGeom prst="line">
            <a:avLst/>
          </a:prstGeom>
          <a:noFill/>
          <a:ln w="19050" algn="ctr">
            <a:solidFill>
              <a:srgbClr val="C00000"/>
            </a:solidFill>
            <a:prstDash val="sysDot"/>
            <a:round/>
            <a:headEnd type="diamond" w="med" len="med"/>
            <a:tailEnd/>
          </a:ln>
          <a:extLst>
            <a:ext uri="{909E8E84-426E-40DD-AFC4-6F175D3DCCD1}">
              <a14:hiddenFill xmlns:a14="http://schemas.microsoft.com/office/drawing/2010/main">
                <a:noFill/>
              </a14:hiddenFill>
            </a:ext>
          </a:extLst>
        </p:spPr>
      </p:cxnSp>
      <p:sp>
        <p:nvSpPr>
          <p:cNvPr id="12" name="Прямоугольник 11"/>
          <p:cNvSpPr/>
          <p:nvPr/>
        </p:nvSpPr>
        <p:spPr bwMode="auto">
          <a:xfrm>
            <a:off x="-900608" y="257585"/>
            <a:ext cx="10225136" cy="694198"/>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36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Динамика программных расходов бюджета Соболевского муниципального района</a:t>
            </a:r>
          </a:p>
        </p:txBody>
      </p:sp>
    </p:spTree>
    <p:extLst>
      <p:ext uri="{BB962C8B-B14F-4D97-AF65-F5344CB8AC3E}">
        <p14:creationId xmlns:p14="http://schemas.microsoft.com/office/powerpoint/2010/main" val="7150748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www.garant.ru/files/3/7/1231073/utverzhdeny-byudzhety-pfr-ffoms-i-fss-rossii-na-2019-2021-gody_1200.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996950"/>
            <a:ext cx="9144000" cy="58164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3" name="Объект 5"/>
          <p:cNvGraphicFramePr>
            <a:graphicFrameLocks/>
          </p:cNvGraphicFramePr>
          <p:nvPr>
            <p:extLst>
              <p:ext uri="{D42A27DB-BD31-4B8C-83A1-F6EECF244321}">
                <p14:modId xmlns:p14="http://schemas.microsoft.com/office/powerpoint/2010/main" val="3407729891"/>
              </p:ext>
            </p:extLst>
          </p:nvPr>
        </p:nvGraphicFramePr>
        <p:xfrm>
          <a:off x="107949" y="1052738"/>
          <a:ext cx="8929689" cy="5627387"/>
        </p:xfrm>
        <a:graphic>
          <a:graphicData uri="http://schemas.openxmlformats.org/drawingml/2006/table">
            <a:tbl>
              <a:tblPr firstRow="1" bandRow="1">
                <a:tableStyleId>{5940675A-B579-460E-94D1-54222C63F5DA}</a:tableStyleId>
              </a:tblPr>
              <a:tblGrid>
                <a:gridCol w="1684185"/>
                <a:gridCol w="1813214"/>
                <a:gridCol w="1820006"/>
                <a:gridCol w="1820006"/>
                <a:gridCol w="1792278"/>
              </a:tblGrid>
              <a:tr h="1169683">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endParaRPr lang="ru-RU" sz="1900" dirty="0" smtClean="0"/>
                    </a:p>
                    <a:p>
                      <a:pPr algn="ctr"/>
                      <a:endParaRPr lang="ru-RU" sz="1900" dirty="0" smtClean="0"/>
                    </a:p>
                    <a:p>
                      <a:pPr algn="ctr"/>
                      <a:endParaRPr lang="ru-RU" sz="1900" dirty="0"/>
                    </a:p>
                  </a:txBody>
                  <a:tcPr marL="99061" marR="99061" marT="45731" marB="45731"/>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endParaRPr lang="ru-RU" sz="1900" dirty="0" smtClean="0">
                        <a:solidFill>
                          <a:schemeClr val="tx1"/>
                        </a:solidFill>
                      </a:endParaRPr>
                    </a:p>
                    <a:p>
                      <a:pPr algn="ctr"/>
                      <a:r>
                        <a:rPr lang="ru-RU" sz="1900" dirty="0" smtClean="0">
                          <a:solidFill>
                            <a:schemeClr val="tx1"/>
                          </a:solidFill>
                        </a:rPr>
                        <a:t>2021</a:t>
                      </a:r>
                      <a:r>
                        <a:rPr lang="ru-RU" sz="1900" baseline="0" dirty="0" smtClean="0">
                          <a:solidFill>
                            <a:schemeClr val="tx1"/>
                          </a:solidFill>
                        </a:rPr>
                        <a:t> </a:t>
                      </a:r>
                      <a:r>
                        <a:rPr lang="ru-RU" sz="1900" dirty="0" smtClean="0">
                          <a:solidFill>
                            <a:schemeClr val="tx1"/>
                          </a:solidFill>
                        </a:rPr>
                        <a:t>год</a:t>
                      </a:r>
                      <a:endParaRPr lang="ru-RU" sz="1900" dirty="0">
                        <a:solidFill>
                          <a:schemeClr val="tx1"/>
                        </a:solidFill>
                      </a:endParaRPr>
                    </a:p>
                  </a:txBody>
                  <a:tcPr marL="99061" marR="99061" marT="45731" marB="45731"/>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endParaRPr lang="ru-RU" sz="1900" dirty="0" smtClean="0">
                        <a:solidFill>
                          <a:schemeClr val="tx1"/>
                        </a:solidFill>
                      </a:endParaRPr>
                    </a:p>
                    <a:p>
                      <a:pPr algn="ctr"/>
                      <a:r>
                        <a:rPr lang="ru-RU" sz="1900" dirty="0" smtClean="0">
                          <a:solidFill>
                            <a:schemeClr val="tx1"/>
                          </a:solidFill>
                        </a:rPr>
                        <a:t>2022 год</a:t>
                      </a:r>
                      <a:endParaRPr lang="ru-RU" sz="1900" dirty="0">
                        <a:solidFill>
                          <a:schemeClr val="tx1"/>
                        </a:solidFill>
                      </a:endParaRPr>
                    </a:p>
                  </a:txBody>
                  <a:tcPr marL="99061" marR="99061" marT="45731" marB="45731"/>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endParaRPr lang="ru-RU" sz="1900" dirty="0" smtClean="0">
                        <a:solidFill>
                          <a:schemeClr val="tx1"/>
                        </a:solidFill>
                      </a:endParaRPr>
                    </a:p>
                    <a:p>
                      <a:pPr algn="ctr"/>
                      <a:r>
                        <a:rPr lang="ru-RU" sz="1900" dirty="0" smtClean="0">
                          <a:solidFill>
                            <a:schemeClr val="tx1"/>
                          </a:solidFill>
                        </a:rPr>
                        <a:t>2023 год</a:t>
                      </a:r>
                      <a:endParaRPr lang="ru-RU" sz="1900" dirty="0">
                        <a:solidFill>
                          <a:schemeClr val="tx1"/>
                        </a:solidFill>
                      </a:endParaRPr>
                    </a:p>
                  </a:txBody>
                  <a:tcPr marL="99061" marR="99061" marT="45731" marB="45731"/>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endParaRPr lang="ru-RU" sz="1900" dirty="0" smtClean="0">
                        <a:solidFill>
                          <a:schemeClr val="tx1"/>
                        </a:solidFill>
                      </a:endParaRPr>
                    </a:p>
                    <a:p>
                      <a:pPr algn="ctr"/>
                      <a:r>
                        <a:rPr lang="ru-RU" sz="1900" dirty="0" smtClean="0">
                          <a:solidFill>
                            <a:schemeClr val="tx1"/>
                          </a:solidFill>
                        </a:rPr>
                        <a:t>2024 год</a:t>
                      </a:r>
                      <a:endParaRPr lang="ru-RU" sz="1900" dirty="0">
                        <a:solidFill>
                          <a:schemeClr val="tx1"/>
                        </a:solidFill>
                      </a:endParaRPr>
                    </a:p>
                  </a:txBody>
                  <a:tcPr marL="99061" marR="99061" marT="45731" marB="45731"/>
                </a:tc>
              </a:tr>
              <a:tr h="1124230">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smtClean="0"/>
                    </a:p>
                    <a:p>
                      <a:pPr algn="ctr"/>
                      <a:r>
                        <a:rPr lang="ru-RU" sz="1900" dirty="0" smtClean="0"/>
                        <a:t>Дотации</a:t>
                      </a:r>
                      <a:endParaRPr lang="ru-RU" sz="1900" dirty="0"/>
                    </a:p>
                  </a:txBody>
                  <a:tcPr marL="99061" marR="9906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smtClean="0"/>
                    </a:p>
                    <a:p>
                      <a:pPr algn="ctr"/>
                      <a:r>
                        <a:rPr lang="ru-RU" sz="1900" dirty="0" smtClean="0"/>
                        <a:t>76,7</a:t>
                      </a:r>
                      <a:endParaRPr lang="ru-RU" sz="1900" dirty="0">
                        <a:solidFill>
                          <a:schemeClr val="tx1"/>
                        </a:solidFill>
                      </a:endParaRPr>
                    </a:p>
                  </a:txBody>
                  <a:tcPr marL="99061" marR="9906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smtClean="0"/>
                    </a:p>
                    <a:p>
                      <a:pPr algn="ctr"/>
                      <a:r>
                        <a:rPr lang="ru-RU" sz="1900" dirty="0" smtClean="0"/>
                        <a:t>86,5</a:t>
                      </a:r>
                      <a:endParaRPr lang="ru-RU" sz="1900" dirty="0">
                        <a:solidFill>
                          <a:schemeClr val="tx1"/>
                        </a:solidFill>
                      </a:endParaRPr>
                    </a:p>
                  </a:txBody>
                  <a:tcPr marL="99061" marR="9906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smtClean="0"/>
                    </a:p>
                    <a:p>
                      <a:pPr algn="ctr"/>
                      <a:r>
                        <a:rPr lang="ru-RU" sz="1900" dirty="0" smtClean="0"/>
                        <a:t>86,5</a:t>
                      </a:r>
                      <a:endParaRPr lang="ru-RU" sz="1900" dirty="0">
                        <a:solidFill>
                          <a:schemeClr val="tx1"/>
                        </a:solidFill>
                      </a:endParaRPr>
                    </a:p>
                  </a:txBody>
                  <a:tcPr marL="99061" marR="9906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smtClean="0"/>
                    </a:p>
                    <a:p>
                      <a:pPr algn="ctr"/>
                      <a:r>
                        <a:rPr lang="ru-RU" sz="1900" dirty="0" smtClean="0"/>
                        <a:t>86,5</a:t>
                      </a:r>
                      <a:endParaRPr lang="ru-RU" sz="1900" dirty="0">
                        <a:solidFill>
                          <a:schemeClr val="tx1"/>
                        </a:solidFill>
                      </a:endParaRPr>
                    </a:p>
                  </a:txBody>
                  <a:tcPr marL="99061" marR="99061" marT="45731" marB="45731"/>
                </a:tc>
              </a:tr>
              <a:tr h="1052676">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smtClean="0"/>
                    </a:p>
                    <a:p>
                      <a:pPr algn="ctr"/>
                      <a:r>
                        <a:rPr lang="ru-RU" sz="1900" dirty="0" smtClean="0"/>
                        <a:t>Субвенции</a:t>
                      </a:r>
                      <a:endParaRPr lang="ru-RU" sz="1900" dirty="0"/>
                    </a:p>
                  </a:txBody>
                  <a:tcPr marL="99061" marR="9906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smtClean="0"/>
                    </a:p>
                    <a:p>
                      <a:pPr algn="ctr"/>
                      <a:r>
                        <a:rPr lang="ru-RU" sz="1900" dirty="0" smtClean="0"/>
                        <a:t>0,7</a:t>
                      </a:r>
                      <a:endParaRPr lang="ru-RU" sz="1900" dirty="0">
                        <a:solidFill>
                          <a:schemeClr val="tx1"/>
                        </a:solidFill>
                      </a:endParaRPr>
                    </a:p>
                  </a:txBody>
                  <a:tcPr marL="99061" marR="9906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smtClean="0"/>
                    </a:p>
                    <a:p>
                      <a:pPr algn="ctr"/>
                      <a:r>
                        <a:rPr lang="ru-RU" sz="1900" dirty="0" smtClean="0"/>
                        <a:t>0,7</a:t>
                      </a:r>
                      <a:endParaRPr lang="ru-RU" sz="1900" dirty="0" smtClean="0">
                        <a:solidFill>
                          <a:schemeClr val="tx1"/>
                        </a:solidFill>
                      </a:endParaRPr>
                    </a:p>
                  </a:txBody>
                  <a:tcPr marL="99061" marR="9906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smtClean="0"/>
                    </a:p>
                    <a:p>
                      <a:pPr algn="ctr"/>
                      <a:r>
                        <a:rPr lang="ru-RU" sz="1900" dirty="0" smtClean="0"/>
                        <a:t>0,7</a:t>
                      </a:r>
                      <a:endParaRPr lang="ru-RU" sz="1900" dirty="0" smtClean="0">
                        <a:solidFill>
                          <a:schemeClr val="tx1"/>
                        </a:solidFill>
                      </a:endParaRPr>
                    </a:p>
                  </a:txBody>
                  <a:tcPr marL="99061" marR="9906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smtClean="0"/>
                    </a:p>
                    <a:p>
                      <a:pPr algn="ctr"/>
                      <a:r>
                        <a:rPr lang="ru-RU" sz="1900" dirty="0" smtClean="0"/>
                        <a:t>0,8</a:t>
                      </a:r>
                      <a:endParaRPr lang="ru-RU" sz="1900" dirty="0" smtClean="0">
                        <a:solidFill>
                          <a:schemeClr val="tx1"/>
                        </a:solidFill>
                      </a:endParaRPr>
                    </a:p>
                  </a:txBody>
                  <a:tcPr marL="99061" marR="99061" marT="45731" marB="45731"/>
                </a:tc>
              </a:tr>
              <a:tr h="1169683">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smtClean="0"/>
                    </a:p>
                    <a:p>
                      <a:pPr algn="ctr"/>
                      <a:r>
                        <a:rPr lang="ru-RU" sz="1900" dirty="0" smtClean="0"/>
                        <a:t>Иные МБТ</a:t>
                      </a:r>
                      <a:endParaRPr lang="ru-RU" sz="1900" dirty="0"/>
                    </a:p>
                  </a:txBody>
                  <a:tcPr marL="99061" marR="9906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smtClean="0"/>
                    </a:p>
                    <a:p>
                      <a:pPr algn="ctr"/>
                      <a:r>
                        <a:rPr lang="ru-RU" sz="1900" dirty="0" smtClean="0"/>
                        <a:t>208,0</a:t>
                      </a:r>
                      <a:endParaRPr lang="ru-RU" sz="1900" dirty="0" smtClean="0">
                        <a:solidFill>
                          <a:schemeClr val="tx1"/>
                        </a:solidFill>
                      </a:endParaRPr>
                    </a:p>
                  </a:txBody>
                  <a:tcPr marL="99061" marR="9906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smtClean="0"/>
                    </a:p>
                    <a:p>
                      <a:pPr algn="ctr"/>
                      <a:r>
                        <a:rPr lang="ru-RU" sz="1900" dirty="0" smtClean="0"/>
                        <a:t>33,6</a:t>
                      </a:r>
                      <a:endParaRPr lang="ru-RU" sz="1900" dirty="0">
                        <a:solidFill>
                          <a:schemeClr val="tx1"/>
                        </a:solidFill>
                      </a:endParaRPr>
                    </a:p>
                  </a:txBody>
                  <a:tcPr marL="99061" marR="9906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smtClean="0"/>
                    </a:p>
                    <a:p>
                      <a:pPr algn="ctr"/>
                      <a:r>
                        <a:rPr lang="ru-RU" sz="1900" dirty="0" smtClean="0"/>
                        <a:t>17,9</a:t>
                      </a:r>
                    </a:p>
                  </a:txBody>
                  <a:tcPr marL="99061" marR="9906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smtClean="0"/>
                    </a:p>
                    <a:p>
                      <a:pPr algn="ctr"/>
                      <a:r>
                        <a:rPr lang="ru-RU" sz="1900" dirty="0" smtClean="0"/>
                        <a:t>10,9</a:t>
                      </a:r>
                      <a:endParaRPr lang="ru-RU" sz="1900" dirty="0">
                        <a:solidFill>
                          <a:schemeClr val="tx1"/>
                        </a:solidFill>
                      </a:endParaRPr>
                    </a:p>
                  </a:txBody>
                  <a:tcPr marL="99061" marR="99061" marT="45731" marB="45731"/>
                </a:tc>
              </a:tr>
              <a:tr h="1111115">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smtClean="0"/>
                    </a:p>
                    <a:p>
                      <a:pPr algn="ctr"/>
                      <a:r>
                        <a:rPr lang="ru-RU" sz="1900" dirty="0" smtClean="0"/>
                        <a:t>ИТОГО</a:t>
                      </a:r>
                      <a:endParaRPr lang="ru-RU" sz="1900" dirty="0"/>
                    </a:p>
                  </a:txBody>
                  <a:tcPr marL="99061" marR="9906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smtClean="0"/>
                    </a:p>
                    <a:p>
                      <a:pPr algn="ctr"/>
                      <a:r>
                        <a:rPr lang="ru-RU" sz="1900" dirty="0" smtClean="0"/>
                        <a:t>285,4</a:t>
                      </a:r>
                      <a:endParaRPr lang="ru-RU" sz="1900" dirty="0" smtClean="0">
                        <a:solidFill>
                          <a:schemeClr val="tx1"/>
                        </a:solidFill>
                      </a:endParaRPr>
                    </a:p>
                  </a:txBody>
                  <a:tcPr marL="99061" marR="9906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smtClean="0"/>
                    </a:p>
                    <a:p>
                      <a:pPr algn="ctr"/>
                      <a:r>
                        <a:rPr lang="ru-RU" sz="1900" dirty="0" smtClean="0"/>
                        <a:t>120,8</a:t>
                      </a:r>
                      <a:endParaRPr lang="ru-RU" sz="1900" dirty="0" smtClean="0">
                        <a:solidFill>
                          <a:schemeClr val="tx1"/>
                        </a:solidFill>
                      </a:endParaRPr>
                    </a:p>
                  </a:txBody>
                  <a:tcPr marL="99061" marR="9906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smtClean="0"/>
                    </a:p>
                    <a:p>
                      <a:pPr algn="ctr"/>
                      <a:r>
                        <a:rPr lang="ru-RU" sz="1900" dirty="0" smtClean="0"/>
                        <a:t>105,1</a:t>
                      </a:r>
                      <a:endParaRPr lang="ru-RU" sz="1900" dirty="0" smtClean="0">
                        <a:solidFill>
                          <a:schemeClr val="tx1"/>
                        </a:solidFill>
                      </a:endParaRPr>
                    </a:p>
                  </a:txBody>
                  <a:tcPr marL="99061" marR="9906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smtClean="0"/>
                    </a:p>
                    <a:p>
                      <a:pPr algn="ctr"/>
                      <a:r>
                        <a:rPr lang="ru-RU" sz="1900" dirty="0" smtClean="0"/>
                        <a:t>98,2</a:t>
                      </a:r>
                      <a:endParaRPr lang="ru-RU" sz="1900" dirty="0" smtClean="0">
                        <a:solidFill>
                          <a:schemeClr val="tx1"/>
                        </a:solidFill>
                      </a:endParaRPr>
                    </a:p>
                  </a:txBody>
                  <a:tcPr marL="99061" marR="99061" marT="45731" marB="45731"/>
                </a:tc>
              </a:tr>
            </a:tbl>
          </a:graphicData>
        </a:graphic>
      </p:graphicFrame>
      <p:sp>
        <p:nvSpPr>
          <p:cNvPr id="4" name="TextBox 3"/>
          <p:cNvSpPr txBox="1"/>
          <p:nvPr/>
        </p:nvSpPr>
        <p:spPr>
          <a:xfrm>
            <a:off x="7969250" y="996950"/>
            <a:ext cx="1068388" cy="312738"/>
          </a:xfrm>
          <a:prstGeom prst="rect">
            <a:avLst/>
          </a:prstGeom>
          <a:noFill/>
        </p:spPr>
        <p:txBody>
          <a:bodyPr wrap="none" lIns="96385" tIns="48193" rIns="96385" bIns="48193">
            <a:spAutoFit/>
          </a:bodyPr>
          <a:lstStyle/>
          <a:p>
            <a:pPr latinLnBrk="0">
              <a:defRPr/>
            </a:pPr>
            <a:r>
              <a:rPr lang="ru-RU" sz="1400" kern="0" dirty="0">
                <a:solidFill>
                  <a:sysClr val="windowText" lastClr="000000"/>
                </a:solidFill>
                <a:latin typeface="Arial" charset="0"/>
              </a:rPr>
              <a:t>млн. руб.</a:t>
            </a:r>
          </a:p>
        </p:txBody>
      </p:sp>
      <p:sp>
        <p:nvSpPr>
          <p:cNvPr id="7" name="Прямоугольник 6"/>
          <p:cNvSpPr/>
          <p:nvPr/>
        </p:nvSpPr>
        <p:spPr bwMode="auto">
          <a:xfrm>
            <a:off x="-900608" y="152249"/>
            <a:ext cx="10225136" cy="694198"/>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36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Структура межбюджетных трансфертов бюджетам поселений на 2021-2024 годы</a:t>
            </a:r>
          </a:p>
        </p:txBody>
      </p:sp>
    </p:spTree>
    <p:extLst>
      <p:ext uri="{BB962C8B-B14F-4D97-AF65-F5344CB8AC3E}">
        <p14:creationId xmlns:p14="http://schemas.microsoft.com/office/powerpoint/2010/main" val="34469507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кругленный прямоугольник 7"/>
          <p:cNvSpPr/>
          <p:nvPr/>
        </p:nvSpPr>
        <p:spPr>
          <a:xfrm>
            <a:off x="7524015" y="1700808"/>
            <a:ext cx="1107831" cy="515549"/>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smtClean="0">
                <a:solidFill>
                  <a:prstClr val="black"/>
                </a:solidFill>
              </a:rPr>
              <a:t>253 835,06854</a:t>
            </a:r>
            <a:endParaRPr lang="ru-RU" sz="1000" dirty="0">
              <a:solidFill>
                <a:prstClr val="black"/>
              </a:solidFill>
            </a:endParaRPr>
          </a:p>
        </p:txBody>
      </p:sp>
      <p:sp>
        <p:nvSpPr>
          <p:cNvPr id="7" name="Блок-схема: узел 6"/>
          <p:cNvSpPr/>
          <p:nvPr/>
        </p:nvSpPr>
        <p:spPr>
          <a:xfrm>
            <a:off x="7073404" y="1285934"/>
            <a:ext cx="712177" cy="713573"/>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2024 </a:t>
            </a:r>
            <a:r>
              <a:rPr lang="ru-RU" sz="1050" dirty="0">
                <a:solidFill>
                  <a:prstClr val="white"/>
                </a:solidFill>
              </a:rPr>
              <a:t>год</a:t>
            </a:r>
          </a:p>
        </p:txBody>
      </p:sp>
      <p:sp>
        <p:nvSpPr>
          <p:cNvPr id="9" name="Скругленный прямоугольник 8"/>
          <p:cNvSpPr/>
          <p:nvPr/>
        </p:nvSpPr>
        <p:spPr>
          <a:xfrm>
            <a:off x="5719397" y="1700806"/>
            <a:ext cx="1107831" cy="515550"/>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240 991,58828</a:t>
            </a:r>
            <a:endParaRPr lang="ru-RU" sz="1000" dirty="0">
              <a:solidFill>
                <a:prstClr val="black"/>
              </a:solidFill>
            </a:endParaRPr>
          </a:p>
        </p:txBody>
      </p:sp>
      <p:sp>
        <p:nvSpPr>
          <p:cNvPr id="10" name="Скругленный прямоугольник 9"/>
          <p:cNvSpPr/>
          <p:nvPr/>
        </p:nvSpPr>
        <p:spPr>
          <a:xfrm>
            <a:off x="3923928" y="1700808"/>
            <a:ext cx="1125415" cy="515548"/>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245 782,69397</a:t>
            </a:r>
            <a:endParaRPr lang="ru-RU" sz="1000" dirty="0">
              <a:solidFill>
                <a:prstClr val="black"/>
              </a:solidFill>
            </a:endParaRPr>
          </a:p>
        </p:txBody>
      </p:sp>
      <p:pic>
        <p:nvPicPr>
          <p:cNvPr id="1026" name="Picture 2" descr="Картинки по запросу картинки образован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163" y="1213537"/>
            <a:ext cx="2847677" cy="11584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Картинки по запросу картинки социальная политик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148381"/>
            <a:ext cx="3024336" cy="10584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8928" name="AutoShape 10" descr="Картинки по запросу картинки физическая культура и спорт"/>
          <p:cNvSpPr>
            <a:spLocks noChangeAspect="1" noChangeArrowheads="1"/>
          </p:cNvSpPr>
          <p:nvPr/>
        </p:nvSpPr>
        <p:spPr bwMode="auto">
          <a:xfrm>
            <a:off x="142875" y="-144463"/>
            <a:ext cx="282575"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63613" fontAlgn="base" latinLnBrk="0">
              <a:spcBef>
                <a:spcPct val="0"/>
              </a:spcBef>
              <a:spcAft>
                <a:spcPct val="0"/>
              </a:spcAft>
            </a:pPr>
            <a:endParaRPr lang="ru-RU" sz="1900" smtClean="0">
              <a:solidFill>
                <a:srgbClr val="000000"/>
              </a:solidFill>
              <a:latin typeface="Verdana" pitchFamily="34" charset="0"/>
            </a:endParaRPr>
          </a:p>
        </p:txBody>
      </p:sp>
      <p:sp>
        <p:nvSpPr>
          <p:cNvPr id="38929" name="AutoShape 12" descr="Картинки по запросу картинки физическая культура и спорт"/>
          <p:cNvSpPr>
            <a:spLocks noChangeAspect="1" noChangeArrowheads="1"/>
          </p:cNvSpPr>
          <p:nvPr/>
        </p:nvSpPr>
        <p:spPr bwMode="auto">
          <a:xfrm>
            <a:off x="284163" y="7938"/>
            <a:ext cx="2809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63613" fontAlgn="base" latinLnBrk="0">
              <a:spcBef>
                <a:spcPct val="0"/>
              </a:spcBef>
              <a:spcAft>
                <a:spcPct val="0"/>
              </a:spcAft>
            </a:pPr>
            <a:endParaRPr lang="ru-RU" sz="1900" smtClean="0">
              <a:solidFill>
                <a:srgbClr val="000000"/>
              </a:solidFill>
              <a:latin typeface="Verdana" pitchFamily="34" charset="0"/>
            </a:endParaRPr>
          </a:p>
        </p:txBody>
      </p:sp>
      <p:sp>
        <p:nvSpPr>
          <p:cNvPr id="38930" name="AutoShape 14" descr="Картинки по запросу картинки физическая культура и спорт"/>
          <p:cNvSpPr>
            <a:spLocks noChangeAspect="1" noChangeArrowheads="1"/>
          </p:cNvSpPr>
          <p:nvPr/>
        </p:nvSpPr>
        <p:spPr bwMode="auto">
          <a:xfrm>
            <a:off x="425450" y="160338"/>
            <a:ext cx="2809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63613" fontAlgn="base" latinLnBrk="0">
              <a:spcBef>
                <a:spcPct val="0"/>
              </a:spcBef>
              <a:spcAft>
                <a:spcPct val="0"/>
              </a:spcAft>
            </a:pPr>
            <a:endParaRPr lang="ru-RU" sz="1900" smtClean="0">
              <a:solidFill>
                <a:srgbClr val="000000"/>
              </a:solidFill>
              <a:latin typeface="Verdana" pitchFamily="34" charset="0"/>
            </a:endParaRPr>
          </a:p>
        </p:txBody>
      </p:sp>
      <p:sp>
        <p:nvSpPr>
          <p:cNvPr id="38931" name="AutoShape 16" descr="Картинки по запросу картинки физическая культура и спорт"/>
          <p:cNvSpPr>
            <a:spLocks noChangeAspect="1" noChangeArrowheads="1"/>
          </p:cNvSpPr>
          <p:nvPr/>
        </p:nvSpPr>
        <p:spPr bwMode="auto">
          <a:xfrm>
            <a:off x="565150" y="312738"/>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63613" fontAlgn="base" latinLnBrk="0">
              <a:spcBef>
                <a:spcPct val="0"/>
              </a:spcBef>
              <a:spcAft>
                <a:spcPct val="0"/>
              </a:spcAft>
            </a:pPr>
            <a:endParaRPr lang="ru-RU" sz="1900" smtClean="0">
              <a:solidFill>
                <a:srgbClr val="000000"/>
              </a:solidFill>
              <a:latin typeface="Verdana" pitchFamily="34" charset="0"/>
            </a:endParaRPr>
          </a:p>
        </p:txBody>
      </p:sp>
      <p:graphicFrame>
        <p:nvGraphicFramePr>
          <p:cNvPr id="15" name="Таблица 14"/>
          <p:cNvGraphicFramePr>
            <a:graphicFrameLocks noGrp="1"/>
          </p:cNvGraphicFramePr>
          <p:nvPr/>
        </p:nvGraphicFramePr>
        <p:xfrm>
          <a:off x="284163" y="2349500"/>
          <a:ext cx="8609012" cy="228600"/>
        </p:xfrm>
        <a:graphic>
          <a:graphicData uri="http://schemas.openxmlformats.org/drawingml/2006/table">
            <a:tbl>
              <a:tblPr firstRow="1" bandRow="1">
                <a:tableStyleId>{3B4B98B0-60AC-42C2-AFA5-B58CD77FA1E5}</a:tableStyleId>
              </a:tblPr>
              <a:tblGrid>
                <a:gridCol w="8609012"/>
              </a:tblGrid>
              <a:tr h="0">
                <a:tc>
                  <a:txBody>
                    <a:bodyPr/>
                    <a:lstStyle/>
                    <a:p>
                      <a:r>
                        <a:rPr lang="ru-RU" sz="900" dirty="0" smtClean="0"/>
                        <a:t>в том числе по подпрограммам:</a:t>
                      </a:r>
                      <a:endParaRPr lang="ru-RU" sz="900" dirty="0"/>
                    </a:p>
                  </a:txBody>
                  <a:tcPr marL="84407" marR="84407">
                    <a:lnL>
                      <a:noFill/>
                    </a:lnL>
                    <a:lnR>
                      <a:noFill/>
                    </a:lnR>
                    <a:lnT w="12700" cmpd="sng">
                      <a:noFill/>
                    </a:lnT>
                    <a:lnB w="12700" cmpd="sng">
                      <a:noFill/>
                    </a:lnB>
                    <a:lnTlToBr w="12700" cmpd="sng">
                      <a:noFill/>
                      <a:prstDash val="solid"/>
                    </a:lnTlToBr>
                    <a:lnBlToTr w="12700" cmpd="sng">
                      <a:noFill/>
                      <a:prstDash val="solid"/>
                    </a:lnBlToTr>
                    <a:solidFill>
                      <a:srgbClr val="769E86"/>
                    </a:solidFill>
                  </a:tcPr>
                </a:tc>
              </a:tr>
            </a:tbl>
          </a:graphicData>
        </a:graphic>
      </p:graphicFrame>
      <p:graphicFrame>
        <p:nvGraphicFramePr>
          <p:cNvPr id="16" name="Таблица 15"/>
          <p:cNvGraphicFramePr>
            <a:graphicFrameLocks noGrp="1"/>
          </p:cNvGraphicFramePr>
          <p:nvPr>
            <p:extLst>
              <p:ext uri="{D42A27DB-BD31-4B8C-83A1-F6EECF244321}">
                <p14:modId xmlns:p14="http://schemas.microsoft.com/office/powerpoint/2010/main" val="1963731610"/>
              </p:ext>
            </p:extLst>
          </p:nvPr>
        </p:nvGraphicFramePr>
        <p:xfrm>
          <a:off x="284163" y="2608263"/>
          <a:ext cx="8609012" cy="950912"/>
        </p:xfrm>
        <a:graphic>
          <a:graphicData uri="http://schemas.openxmlformats.org/drawingml/2006/table">
            <a:tbl>
              <a:tblPr firstRow="1" bandRow="1">
                <a:tableStyleId>{5C22544A-7EE6-4342-B048-85BDC9FD1C3A}</a:tableStyleId>
              </a:tblPr>
              <a:tblGrid>
                <a:gridCol w="3418677"/>
                <a:gridCol w="1704888"/>
                <a:gridCol w="1762755"/>
                <a:gridCol w="1722692"/>
              </a:tblGrid>
              <a:tr h="548274">
                <a:tc>
                  <a:txBody>
                    <a:bodyPr/>
                    <a:lstStyle/>
                    <a:p>
                      <a:r>
                        <a:rPr lang="ru-RU" sz="1000" b="0" i="1" dirty="0" smtClean="0">
                          <a:solidFill>
                            <a:schemeClr val="tx1">
                              <a:lumMod val="85000"/>
                              <a:lumOff val="15000"/>
                            </a:schemeClr>
                          </a:solidFill>
                          <a:latin typeface="Times New Roman" pitchFamily="18" charset="0"/>
                          <a:cs typeface="Times New Roman" pitchFamily="18" charset="0"/>
                        </a:rPr>
                        <a:t>Развитие дошкольного, общего образования и дополнительного образования детей в</a:t>
                      </a:r>
                      <a:r>
                        <a:rPr lang="ru-RU" sz="1000" b="0" i="1" baseline="0" dirty="0" smtClean="0">
                          <a:solidFill>
                            <a:schemeClr val="tx1">
                              <a:lumMod val="85000"/>
                              <a:lumOff val="15000"/>
                            </a:schemeClr>
                          </a:solidFill>
                          <a:latin typeface="Times New Roman" pitchFamily="18" charset="0"/>
                          <a:cs typeface="Times New Roman" pitchFamily="18" charset="0"/>
                        </a:rPr>
                        <a:t> Соболевском районе</a:t>
                      </a:r>
                      <a:endParaRPr lang="ru-RU" sz="1000" b="0" i="1" dirty="0">
                        <a:solidFill>
                          <a:schemeClr val="tx1">
                            <a:lumMod val="85000"/>
                            <a:lumOff val="15000"/>
                          </a:schemeClr>
                        </a:solidFill>
                        <a:latin typeface="Times New Roman" pitchFamily="18" charset="0"/>
                        <a:cs typeface="Times New Roman" pitchFamily="18" charset="0"/>
                      </a:endParaRPr>
                    </a:p>
                  </a:txBody>
                  <a:tcPr marL="84418" marR="84418" marT="45689" marB="45689">
                    <a:solidFill>
                      <a:schemeClr val="bg2"/>
                    </a:solidFill>
                  </a:tcPr>
                </a:tc>
                <a:tc>
                  <a:txBody>
                    <a:bodyPr/>
                    <a:lstStyle/>
                    <a:p>
                      <a:pPr algn="ctr"/>
                      <a:r>
                        <a:rPr lang="ru-RU" sz="1000" b="0" dirty="0" smtClean="0">
                          <a:solidFill>
                            <a:schemeClr val="tx1">
                              <a:lumMod val="85000"/>
                              <a:lumOff val="15000"/>
                            </a:schemeClr>
                          </a:solidFill>
                        </a:rPr>
                        <a:t>244 816,69397</a:t>
                      </a:r>
                      <a:endParaRPr lang="ru-RU" sz="1000" b="0" dirty="0">
                        <a:solidFill>
                          <a:schemeClr val="tx1">
                            <a:lumMod val="85000"/>
                            <a:lumOff val="15000"/>
                          </a:schemeClr>
                        </a:solidFill>
                      </a:endParaRPr>
                    </a:p>
                  </a:txBody>
                  <a:tcPr marL="84418" marR="84418" marT="45689" marB="45689">
                    <a:solidFill>
                      <a:schemeClr val="bg2"/>
                    </a:solidFill>
                  </a:tcPr>
                </a:tc>
                <a:tc>
                  <a:txBody>
                    <a:bodyPr/>
                    <a:lstStyle/>
                    <a:p>
                      <a:pPr algn="ctr"/>
                      <a:r>
                        <a:rPr lang="ru-RU" sz="1000" b="0" dirty="0" smtClean="0">
                          <a:solidFill>
                            <a:schemeClr val="tx1">
                              <a:lumMod val="85000"/>
                              <a:lumOff val="15000"/>
                            </a:schemeClr>
                          </a:solidFill>
                        </a:rPr>
                        <a:t>240 025,58828</a:t>
                      </a:r>
                      <a:endParaRPr lang="ru-RU" sz="1000" b="0" dirty="0">
                        <a:solidFill>
                          <a:schemeClr val="tx1">
                            <a:lumMod val="85000"/>
                            <a:lumOff val="15000"/>
                          </a:schemeClr>
                        </a:solidFill>
                      </a:endParaRPr>
                    </a:p>
                  </a:txBody>
                  <a:tcPr marL="84418" marR="84418" marT="45689" marB="45689">
                    <a:solidFill>
                      <a:schemeClr val="bg2"/>
                    </a:solidFill>
                  </a:tcPr>
                </a:tc>
                <a:tc>
                  <a:txBody>
                    <a:bodyPr/>
                    <a:lstStyle/>
                    <a:p>
                      <a:pPr algn="ctr"/>
                      <a:r>
                        <a:rPr lang="ru-RU" sz="1000" b="0" dirty="0" smtClean="0">
                          <a:solidFill>
                            <a:schemeClr val="tx1">
                              <a:lumMod val="85000"/>
                              <a:lumOff val="15000"/>
                            </a:schemeClr>
                          </a:solidFill>
                        </a:rPr>
                        <a:t>252 869,06854</a:t>
                      </a:r>
                      <a:endParaRPr lang="ru-RU" sz="1000" b="0" dirty="0">
                        <a:solidFill>
                          <a:schemeClr val="tx1">
                            <a:lumMod val="85000"/>
                            <a:lumOff val="15000"/>
                          </a:schemeClr>
                        </a:solidFill>
                      </a:endParaRPr>
                    </a:p>
                  </a:txBody>
                  <a:tcPr marL="84418" marR="84418" marT="45689" marB="45689">
                    <a:solidFill>
                      <a:schemeClr val="bg2"/>
                    </a:solidFill>
                  </a:tcPr>
                </a:tc>
              </a:tr>
              <a:tr h="402638">
                <a:tc>
                  <a:txBody>
                    <a:bodyPr/>
                    <a:lstStyle/>
                    <a:p>
                      <a:r>
                        <a:rPr lang="ru-RU" sz="1000" i="1" dirty="0" smtClean="0">
                          <a:solidFill>
                            <a:schemeClr val="tx1">
                              <a:lumMod val="85000"/>
                              <a:lumOff val="15000"/>
                            </a:schemeClr>
                          </a:solidFill>
                          <a:latin typeface="Times New Roman" pitchFamily="18" charset="0"/>
                          <a:cs typeface="Times New Roman" pitchFamily="18" charset="0"/>
                        </a:rPr>
                        <a:t>Обеспечение реализации муниципальной программы и прочие</a:t>
                      </a:r>
                      <a:r>
                        <a:rPr lang="ru-RU" sz="1000" i="1" baseline="0" dirty="0" smtClean="0">
                          <a:solidFill>
                            <a:schemeClr val="tx1">
                              <a:lumMod val="85000"/>
                              <a:lumOff val="15000"/>
                            </a:schemeClr>
                          </a:solidFill>
                          <a:latin typeface="Times New Roman" pitchFamily="18" charset="0"/>
                          <a:cs typeface="Times New Roman" pitchFamily="18" charset="0"/>
                        </a:rPr>
                        <a:t> мероприятие в области образования</a:t>
                      </a:r>
                      <a:endParaRPr lang="ru-RU" sz="1000" i="1" dirty="0">
                        <a:solidFill>
                          <a:schemeClr val="tx1">
                            <a:lumMod val="85000"/>
                            <a:lumOff val="15000"/>
                          </a:schemeClr>
                        </a:solidFill>
                        <a:latin typeface="Times New Roman" pitchFamily="18" charset="0"/>
                        <a:cs typeface="Times New Roman" pitchFamily="18" charset="0"/>
                      </a:endParaRPr>
                    </a:p>
                  </a:txBody>
                  <a:tcPr marL="84418" marR="84418" marT="45689" marB="45689"/>
                </a:tc>
                <a:tc>
                  <a:txBody>
                    <a:bodyPr/>
                    <a:lstStyle/>
                    <a:p>
                      <a:pPr algn="ctr"/>
                      <a:r>
                        <a:rPr lang="ru-RU" sz="1000" dirty="0" smtClean="0">
                          <a:solidFill>
                            <a:schemeClr val="tx1">
                              <a:lumMod val="85000"/>
                              <a:lumOff val="15000"/>
                            </a:schemeClr>
                          </a:solidFill>
                        </a:rPr>
                        <a:t>966,0</a:t>
                      </a:r>
                      <a:endParaRPr lang="ru-RU" sz="1000" dirty="0">
                        <a:solidFill>
                          <a:schemeClr val="tx1">
                            <a:lumMod val="85000"/>
                            <a:lumOff val="15000"/>
                          </a:schemeClr>
                        </a:solidFill>
                      </a:endParaRPr>
                    </a:p>
                  </a:txBody>
                  <a:tcPr marL="84418" marR="84418" marT="45689" marB="45689"/>
                </a:tc>
                <a:tc>
                  <a:txBody>
                    <a:bodyPr/>
                    <a:lstStyle/>
                    <a:p>
                      <a:pPr algn="ctr"/>
                      <a:r>
                        <a:rPr lang="ru-RU" sz="1000" dirty="0" smtClean="0">
                          <a:solidFill>
                            <a:schemeClr val="tx1">
                              <a:lumMod val="85000"/>
                              <a:lumOff val="15000"/>
                            </a:schemeClr>
                          </a:solidFill>
                        </a:rPr>
                        <a:t>966,0</a:t>
                      </a:r>
                      <a:endParaRPr lang="ru-RU" sz="1000" dirty="0">
                        <a:solidFill>
                          <a:schemeClr val="tx1">
                            <a:lumMod val="85000"/>
                            <a:lumOff val="15000"/>
                          </a:schemeClr>
                        </a:solidFill>
                      </a:endParaRPr>
                    </a:p>
                  </a:txBody>
                  <a:tcPr marL="84418" marR="84418" marT="45689" marB="45689"/>
                </a:tc>
                <a:tc>
                  <a:txBody>
                    <a:bodyPr/>
                    <a:lstStyle/>
                    <a:p>
                      <a:pPr algn="ctr"/>
                      <a:r>
                        <a:rPr lang="ru-RU" sz="1000" dirty="0" smtClean="0">
                          <a:solidFill>
                            <a:schemeClr val="tx1">
                              <a:lumMod val="85000"/>
                              <a:lumOff val="15000"/>
                            </a:schemeClr>
                          </a:solidFill>
                        </a:rPr>
                        <a:t>966,0</a:t>
                      </a:r>
                      <a:endParaRPr lang="ru-RU" sz="1000" dirty="0">
                        <a:solidFill>
                          <a:schemeClr val="tx1">
                            <a:lumMod val="85000"/>
                            <a:lumOff val="15000"/>
                          </a:schemeClr>
                        </a:solidFill>
                      </a:endParaRPr>
                    </a:p>
                  </a:txBody>
                  <a:tcPr marL="84418" marR="84418" marT="45689" marB="45689"/>
                </a:tc>
              </a:tr>
            </a:tbl>
          </a:graphicData>
        </a:graphic>
      </p:graphicFrame>
      <p:sp>
        <p:nvSpPr>
          <p:cNvPr id="4" name="Блок-схема: узел 3"/>
          <p:cNvSpPr/>
          <p:nvPr/>
        </p:nvSpPr>
        <p:spPr>
          <a:xfrm>
            <a:off x="5235817" y="1285935"/>
            <a:ext cx="712177" cy="713573"/>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2023</a:t>
            </a:r>
          </a:p>
          <a:p>
            <a:pPr algn="ctr" defTabSz="963856" latinLnBrk="0">
              <a:defRPr/>
            </a:pPr>
            <a:r>
              <a:rPr lang="ru-RU" sz="1050" dirty="0" smtClean="0">
                <a:solidFill>
                  <a:prstClr val="white"/>
                </a:solidFill>
              </a:rPr>
              <a:t>год</a:t>
            </a:r>
            <a:endParaRPr lang="ru-RU" sz="1050" dirty="0">
              <a:solidFill>
                <a:prstClr val="white"/>
              </a:solidFill>
            </a:endParaRPr>
          </a:p>
        </p:txBody>
      </p:sp>
      <p:sp>
        <p:nvSpPr>
          <p:cNvPr id="3" name="Блок-схема: узел 2"/>
          <p:cNvSpPr/>
          <p:nvPr/>
        </p:nvSpPr>
        <p:spPr>
          <a:xfrm>
            <a:off x="3446585" y="1285936"/>
            <a:ext cx="712177" cy="713573"/>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2022 </a:t>
            </a:r>
            <a:r>
              <a:rPr lang="ru-RU" sz="1050" dirty="0">
                <a:solidFill>
                  <a:prstClr val="white"/>
                </a:solidFill>
              </a:rPr>
              <a:t>год</a:t>
            </a:r>
          </a:p>
        </p:txBody>
      </p:sp>
      <p:sp>
        <p:nvSpPr>
          <p:cNvPr id="22" name="Заголовок 1"/>
          <p:cNvSpPr txBox="1">
            <a:spLocks/>
          </p:cNvSpPr>
          <p:nvPr/>
        </p:nvSpPr>
        <p:spPr>
          <a:xfrm>
            <a:off x="56519" y="832217"/>
            <a:ext cx="9144000" cy="320962"/>
          </a:xfrm>
          <a:prstGeom prst="rect">
            <a:avLst/>
          </a:prstGeom>
        </p:spPr>
        <p:txBody>
          <a:bodyPr lIns="96385" tIns="48193" rIns="96385" bIns="48193" anchor="b"/>
          <a:lstStyle>
            <a:lvl1pPr algn="ctr" defTabSz="963856" rtl="0" eaLnBrk="1" latinLnBrk="0" hangingPunct="1">
              <a:lnSpc>
                <a:spcPts val="6113"/>
              </a:lnSpc>
              <a:spcBef>
                <a:spcPct val="0"/>
              </a:spcBef>
              <a:buNone/>
              <a:defRPr sz="57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defRPr/>
            </a:pPr>
            <a:r>
              <a:rPr lang="ru-RU" sz="1300" b="1" i="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Муниципальная программа Соболевского муниципального района «Развитие образования в Соболевском муниципальном районе Камчатского края»</a:t>
            </a:r>
            <a:endParaRPr lang="ru-RU" sz="13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graphicFrame>
        <p:nvGraphicFramePr>
          <p:cNvPr id="23" name="Таблица 22"/>
          <p:cNvGraphicFramePr>
            <a:graphicFrameLocks noGrp="1"/>
          </p:cNvGraphicFramePr>
          <p:nvPr/>
        </p:nvGraphicFramePr>
        <p:xfrm>
          <a:off x="323850" y="5229225"/>
          <a:ext cx="8569325" cy="287338"/>
        </p:xfrm>
        <a:graphic>
          <a:graphicData uri="http://schemas.openxmlformats.org/drawingml/2006/table">
            <a:tbl>
              <a:tblPr firstRow="1" bandRow="1">
                <a:tableStyleId>{3B4B98B0-60AC-42C2-AFA5-B58CD77FA1E5}</a:tableStyleId>
              </a:tblPr>
              <a:tblGrid>
                <a:gridCol w="8569325"/>
              </a:tblGrid>
              <a:tr h="287338">
                <a:tc>
                  <a:txBody>
                    <a:bodyPr/>
                    <a:lstStyle/>
                    <a:p>
                      <a:r>
                        <a:rPr lang="ru-RU" sz="1000" dirty="0" smtClean="0"/>
                        <a:t>в том числе по подпрограммам:</a:t>
                      </a:r>
                      <a:endParaRPr lang="ru-RU" sz="1000" dirty="0"/>
                    </a:p>
                  </a:txBody>
                  <a:tcPr marL="84407" marR="84407" marT="45610" marB="45610">
                    <a:lnL>
                      <a:noFill/>
                    </a:lnL>
                    <a:lnR>
                      <a:noFill/>
                    </a:lnR>
                    <a:lnT w="12700" cmpd="sng">
                      <a:noFill/>
                    </a:lnT>
                    <a:lnB w="12700" cmpd="sng">
                      <a:noFill/>
                    </a:lnB>
                    <a:lnTlToBr w="12700" cmpd="sng">
                      <a:noFill/>
                      <a:prstDash val="solid"/>
                    </a:lnTlToBr>
                    <a:lnBlToTr w="12700" cmpd="sng">
                      <a:noFill/>
                      <a:prstDash val="solid"/>
                    </a:lnBlToTr>
                    <a:solidFill>
                      <a:srgbClr val="769E86"/>
                    </a:solidFill>
                  </a:tcPr>
                </a:tc>
              </a:tr>
            </a:tbl>
          </a:graphicData>
        </a:graphic>
      </p:graphicFrame>
      <p:graphicFrame>
        <p:nvGraphicFramePr>
          <p:cNvPr id="24" name="Таблица 23"/>
          <p:cNvGraphicFramePr>
            <a:graphicFrameLocks noGrp="1"/>
          </p:cNvGraphicFramePr>
          <p:nvPr>
            <p:extLst>
              <p:ext uri="{D42A27DB-BD31-4B8C-83A1-F6EECF244321}">
                <p14:modId xmlns:p14="http://schemas.microsoft.com/office/powerpoint/2010/main" val="2385945356"/>
              </p:ext>
            </p:extLst>
          </p:nvPr>
        </p:nvGraphicFramePr>
        <p:xfrm>
          <a:off x="325438" y="5516563"/>
          <a:ext cx="8567736" cy="1225550"/>
        </p:xfrm>
        <a:graphic>
          <a:graphicData uri="http://schemas.openxmlformats.org/drawingml/2006/table">
            <a:tbl>
              <a:tblPr firstRow="1" bandRow="1">
                <a:tableStyleId>{5C22544A-7EE6-4342-B048-85BDC9FD1C3A}</a:tableStyleId>
              </a:tblPr>
              <a:tblGrid>
                <a:gridCol w="3399017"/>
                <a:gridCol w="1863895"/>
                <a:gridCol w="1674562"/>
                <a:gridCol w="1630262"/>
              </a:tblGrid>
              <a:tr h="427729">
                <a:tc>
                  <a:txBody>
                    <a:bodyPr/>
                    <a:lstStyle/>
                    <a:p>
                      <a:r>
                        <a:rPr lang="ru-RU" sz="1000" b="0" i="1" dirty="0" smtClean="0">
                          <a:solidFill>
                            <a:schemeClr val="tx1">
                              <a:lumMod val="85000"/>
                              <a:lumOff val="15000"/>
                            </a:schemeClr>
                          </a:solidFill>
                          <a:latin typeface="Times New Roman" pitchFamily="18" charset="0"/>
                          <a:cs typeface="Times New Roman" pitchFamily="18" charset="0"/>
                        </a:rPr>
                        <a:t>Предоставление гражданам субсидий на оплату жилых помещений и коммунальных услуг</a:t>
                      </a:r>
                      <a:endParaRPr lang="ru-RU" sz="1000" b="0" i="1" dirty="0">
                        <a:solidFill>
                          <a:schemeClr val="tx1">
                            <a:lumMod val="85000"/>
                            <a:lumOff val="15000"/>
                          </a:schemeClr>
                        </a:solidFill>
                        <a:latin typeface="Times New Roman" pitchFamily="18" charset="0"/>
                        <a:cs typeface="Times New Roman" pitchFamily="18" charset="0"/>
                      </a:endParaRPr>
                    </a:p>
                  </a:txBody>
                  <a:tcPr marL="84418" marR="84418" marT="45773" marB="45773">
                    <a:solidFill>
                      <a:schemeClr val="bg2"/>
                    </a:solidFill>
                  </a:tcPr>
                </a:tc>
                <a:tc>
                  <a:txBody>
                    <a:bodyPr/>
                    <a:lstStyle/>
                    <a:p>
                      <a:pPr algn="ctr"/>
                      <a:r>
                        <a:rPr lang="ru-RU" sz="1000" b="0" dirty="0" smtClean="0">
                          <a:solidFill>
                            <a:schemeClr val="tx1">
                              <a:lumMod val="85000"/>
                              <a:lumOff val="15000"/>
                            </a:schemeClr>
                          </a:solidFill>
                        </a:rPr>
                        <a:t>5 642,0</a:t>
                      </a:r>
                      <a:endParaRPr lang="ru-RU" sz="1000" b="0" dirty="0">
                        <a:solidFill>
                          <a:schemeClr val="tx1">
                            <a:lumMod val="85000"/>
                            <a:lumOff val="15000"/>
                          </a:schemeClr>
                        </a:solidFill>
                      </a:endParaRPr>
                    </a:p>
                  </a:txBody>
                  <a:tcPr marL="84418" marR="84418" marT="45773" marB="45773">
                    <a:solidFill>
                      <a:schemeClr val="bg2"/>
                    </a:solidFill>
                  </a:tcPr>
                </a:tc>
                <a:tc>
                  <a:txBody>
                    <a:bodyPr/>
                    <a:lstStyle/>
                    <a:p>
                      <a:pPr algn="ctr"/>
                      <a:r>
                        <a:rPr lang="ru-RU" sz="1000" b="0" dirty="0" smtClean="0">
                          <a:solidFill>
                            <a:schemeClr val="tx1">
                              <a:lumMod val="85000"/>
                              <a:lumOff val="15000"/>
                            </a:schemeClr>
                          </a:solidFill>
                        </a:rPr>
                        <a:t>5 642,8</a:t>
                      </a:r>
                      <a:endParaRPr lang="ru-RU" sz="1000" b="0" dirty="0">
                        <a:solidFill>
                          <a:schemeClr val="tx1">
                            <a:lumMod val="85000"/>
                            <a:lumOff val="15000"/>
                          </a:schemeClr>
                        </a:solidFill>
                      </a:endParaRPr>
                    </a:p>
                  </a:txBody>
                  <a:tcPr marL="84418" marR="84418" marT="45773" marB="45773">
                    <a:solidFill>
                      <a:schemeClr val="bg2"/>
                    </a:solidFill>
                  </a:tcPr>
                </a:tc>
                <a:tc>
                  <a:txBody>
                    <a:bodyPr/>
                    <a:lstStyle/>
                    <a:p>
                      <a:pPr algn="ctr"/>
                      <a:r>
                        <a:rPr lang="ru-RU" sz="1000" b="0" dirty="0" smtClean="0">
                          <a:solidFill>
                            <a:schemeClr val="tx1">
                              <a:lumMod val="85000"/>
                              <a:lumOff val="15000"/>
                            </a:schemeClr>
                          </a:solidFill>
                        </a:rPr>
                        <a:t>5 642,8</a:t>
                      </a:r>
                      <a:endParaRPr lang="ru-RU" sz="1000" b="0" dirty="0">
                        <a:solidFill>
                          <a:schemeClr val="tx1">
                            <a:lumMod val="85000"/>
                            <a:lumOff val="15000"/>
                          </a:schemeClr>
                        </a:solidFill>
                      </a:endParaRPr>
                    </a:p>
                  </a:txBody>
                  <a:tcPr marL="84418" marR="84418" marT="45773" marB="45773">
                    <a:solidFill>
                      <a:schemeClr val="bg2"/>
                    </a:solidFill>
                  </a:tcPr>
                </a:tc>
              </a:tr>
              <a:tr h="427729">
                <a:tc>
                  <a:txBody>
                    <a:bodyPr/>
                    <a:lstStyle/>
                    <a:p>
                      <a:r>
                        <a:rPr lang="ru-RU" sz="1000" i="1" dirty="0" smtClean="0">
                          <a:solidFill>
                            <a:schemeClr val="tx1">
                              <a:lumMod val="85000"/>
                              <a:lumOff val="15000"/>
                            </a:schemeClr>
                          </a:solidFill>
                          <a:latin typeface="Times New Roman" pitchFamily="18" charset="0"/>
                          <a:cs typeface="Times New Roman" pitchFamily="18" charset="0"/>
                        </a:rPr>
                        <a:t>Меры социальной поддержки отдельных категорий граждан Соболевском районе</a:t>
                      </a:r>
                      <a:endParaRPr lang="ru-RU" sz="1000" i="1" dirty="0">
                        <a:solidFill>
                          <a:schemeClr val="tx1">
                            <a:lumMod val="85000"/>
                            <a:lumOff val="15000"/>
                          </a:schemeClr>
                        </a:solidFill>
                        <a:latin typeface="Times New Roman" pitchFamily="18" charset="0"/>
                        <a:cs typeface="Times New Roman" pitchFamily="18" charset="0"/>
                      </a:endParaRPr>
                    </a:p>
                  </a:txBody>
                  <a:tcPr marL="84418" marR="84418" marT="45773" marB="45773"/>
                </a:tc>
                <a:tc>
                  <a:txBody>
                    <a:bodyPr/>
                    <a:lstStyle/>
                    <a:p>
                      <a:pPr algn="ctr"/>
                      <a:r>
                        <a:rPr lang="ru-RU" sz="1000" dirty="0" smtClean="0">
                          <a:solidFill>
                            <a:schemeClr val="tx1">
                              <a:lumMod val="85000"/>
                              <a:lumOff val="15000"/>
                            </a:schemeClr>
                          </a:solidFill>
                        </a:rPr>
                        <a:t>9 587,5</a:t>
                      </a:r>
                      <a:endParaRPr lang="ru-RU" sz="1000" dirty="0">
                        <a:solidFill>
                          <a:schemeClr val="tx1">
                            <a:lumMod val="85000"/>
                            <a:lumOff val="15000"/>
                          </a:schemeClr>
                        </a:solidFill>
                      </a:endParaRPr>
                    </a:p>
                  </a:txBody>
                  <a:tcPr marL="84418" marR="84418" marT="45773" marB="45773"/>
                </a:tc>
                <a:tc>
                  <a:txBody>
                    <a:bodyPr/>
                    <a:lstStyle/>
                    <a:p>
                      <a:pPr algn="ctr"/>
                      <a:r>
                        <a:rPr lang="ru-RU" sz="1000" dirty="0" smtClean="0">
                          <a:solidFill>
                            <a:schemeClr val="tx1">
                              <a:lumMod val="85000"/>
                              <a:lumOff val="15000"/>
                            </a:schemeClr>
                          </a:solidFill>
                        </a:rPr>
                        <a:t>9 647,5</a:t>
                      </a:r>
                      <a:endParaRPr lang="ru-RU" sz="1000" dirty="0">
                        <a:solidFill>
                          <a:schemeClr val="tx1">
                            <a:lumMod val="85000"/>
                            <a:lumOff val="15000"/>
                          </a:schemeClr>
                        </a:solidFill>
                      </a:endParaRPr>
                    </a:p>
                  </a:txBody>
                  <a:tcPr marL="84418" marR="84418" marT="45773" marB="45773"/>
                </a:tc>
                <a:tc>
                  <a:txBody>
                    <a:bodyPr/>
                    <a:lstStyle/>
                    <a:p>
                      <a:pPr algn="ctr"/>
                      <a:r>
                        <a:rPr lang="ru-RU" sz="1000" dirty="0" smtClean="0">
                          <a:solidFill>
                            <a:schemeClr val="tx1">
                              <a:lumMod val="85000"/>
                              <a:lumOff val="15000"/>
                            </a:schemeClr>
                          </a:solidFill>
                        </a:rPr>
                        <a:t>9 843,5</a:t>
                      </a:r>
                      <a:endParaRPr lang="ru-RU" sz="1000" dirty="0">
                        <a:solidFill>
                          <a:schemeClr val="tx1">
                            <a:lumMod val="85000"/>
                            <a:lumOff val="15000"/>
                          </a:schemeClr>
                        </a:solidFill>
                      </a:endParaRPr>
                    </a:p>
                  </a:txBody>
                  <a:tcPr marL="84418" marR="84418" marT="45773" marB="45773"/>
                </a:tc>
              </a:tr>
              <a:tr h="370092">
                <a:tc>
                  <a:txBody>
                    <a:bodyPr/>
                    <a:lstStyle/>
                    <a:p>
                      <a:r>
                        <a:rPr lang="ru-RU" sz="1000" i="1" dirty="0" smtClean="0">
                          <a:solidFill>
                            <a:schemeClr val="tx1">
                              <a:lumMod val="85000"/>
                              <a:lumOff val="15000"/>
                            </a:schemeClr>
                          </a:solidFill>
                          <a:latin typeface="Times New Roman" pitchFamily="18" charset="0"/>
                          <a:cs typeface="Times New Roman" pitchFamily="18" charset="0"/>
                        </a:rPr>
                        <a:t>Обеспечение реализации</a:t>
                      </a:r>
                      <a:r>
                        <a:rPr lang="ru-RU" sz="1000" i="1" baseline="0" dirty="0" smtClean="0">
                          <a:solidFill>
                            <a:schemeClr val="tx1">
                              <a:lumMod val="85000"/>
                              <a:lumOff val="15000"/>
                            </a:schemeClr>
                          </a:solidFill>
                          <a:latin typeface="Times New Roman" pitchFamily="18" charset="0"/>
                          <a:cs typeface="Times New Roman" pitchFamily="18" charset="0"/>
                        </a:rPr>
                        <a:t> программы</a:t>
                      </a:r>
                      <a:endParaRPr lang="ru-RU" sz="1000" i="1" dirty="0">
                        <a:solidFill>
                          <a:schemeClr val="tx1">
                            <a:lumMod val="85000"/>
                            <a:lumOff val="15000"/>
                          </a:schemeClr>
                        </a:solidFill>
                        <a:latin typeface="Times New Roman" pitchFamily="18" charset="0"/>
                        <a:cs typeface="Times New Roman" pitchFamily="18" charset="0"/>
                      </a:endParaRPr>
                    </a:p>
                  </a:txBody>
                  <a:tcPr marL="84418" marR="84418" marT="45773" marB="45773"/>
                </a:tc>
                <a:tc>
                  <a:txBody>
                    <a:bodyPr/>
                    <a:lstStyle/>
                    <a:p>
                      <a:pPr algn="ctr"/>
                      <a:r>
                        <a:rPr lang="ru-RU" sz="1000" dirty="0" smtClean="0">
                          <a:solidFill>
                            <a:schemeClr val="tx1">
                              <a:lumMod val="85000"/>
                              <a:lumOff val="15000"/>
                            </a:schemeClr>
                          </a:solidFill>
                        </a:rPr>
                        <a:t>2 849,7</a:t>
                      </a:r>
                      <a:endParaRPr lang="ru-RU" sz="1000" dirty="0">
                        <a:solidFill>
                          <a:schemeClr val="tx1">
                            <a:lumMod val="85000"/>
                            <a:lumOff val="15000"/>
                          </a:schemeClr>
                        </a:solidFill>
                      </a:endParaRPr>
                    </a:p>
                  </a:txBody>
                  <a:tcPr marL="84418" marR="84418" marT="45773" marB="45773"/>
                </a:tc>
                <a:tc>
                  <a:txBody>
                    <a:bodyPr/>
                    <a:lstStyle/>
                    <a:p>
                      <a:pPr algn="ctr"/>
                      <a:r>
                        <a:rPr lang="ru-RU" sz="1000" dirty="0" smtClean="0">
                          <a:solidFill>
                            <a:schemeClr val="tx1">
                              <a:lumMod val="85000"/>
                              <a:lumOff val="15000"/>
                            </a:schemeClr>
                          </a:solidFill>
                        </a:rPr>
                        <a:t>2 799,3</a:t>
                      </a:r>
                      <a:endParaRPr lang="ru-RU" sz="1000" dirty="0">
                        <a:solidFill>
                          <a:schemeClr val="tx1">
                            <a:lumMod val="85000"/>
                            <a:lumOff val="15000"/>
                          </a:schemeClr>
                        </a:solidFill>
                      </a:endParaRPr>
                    </a:p>
                  </a:txBody>
                  <a:tcPr marL="84418" marR="84418" marT="45773" marB="45773"/>
                </a:tc>
                <a:tc>
                  <a:txBody>
                    <a:bodyPr/>
                    <a:lstStyle/>
                    <a:p>
                      <a:pPr algn="ctr"/>
                      <a:r>
                        <a:rPr lang="ru-RU" sz="1000" dirty="0" smtClean="0">
                          <a:solidFill>
                            <a:schemeClr val="tx1">
                              <a:lumMod val="85000"/>
                              <a:lumOff val="15000"/>
                            </a:schemeClr>
                          </a:solidFill>
                        </a:rPr>
                        <a:t>2 821,0</a:t>
                      </a:r>
                      <a:endParaRPr lang="ru-RU" sz="1000" dirty="0">
                        <a:solidFill>
                          <a:schemeClr val="tx1">
                            <a:lumMod val="85000"/>
                            <a:lumOff val="15000"/>
                          </a:schemeClr>
                        </a:solidFill>
                      </a:endParaRPr>
                    </a:p>
                  </a:txBody>
                  <a:tcPr marL="84418" marR="84418" marT="45773" marB="45773"/>
                </a:tc>
              </a:tr>
            </a:tbl>
          </a:graphicData>
        </a:graphic>
      </p:graphicFrame>
      <p:sp>
        <p:nvSpPr>
          <p:cNvPr id="28" name="Скругленный прямоугольник 27"/>
          <p:cNvSpPr/>
          <p:nvPr/>
        </p:nvSpPr>
        <p:spPr>
          <a:xfrm>
            <a:off x="7524015" y="4545563"/>
            <a:ext cx="1107831" cy="515551"/>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18 307,3</a:t>
            </a:r>
            <a:endParaRPr lang="ru-RU" sz="1000" dirty="0">
              <a:solidFill>
                <a:prstClr val="black"/>
              </a:solidFill>
            </a:endParaRPr>
          </a:p>
        </p:txBody>
      </p:sp>
      <p:sp>
        <p:nvSpPr>
          <p:cNvPr id="29" name="Скругленный прямоугольник 28"/>
          <p:cNvSpPr/>
          <p:nvPr/>
        </p:nvSpPr>
        <p:spPr>
          <a:xfrm>
            <a:off x="5719397" y="4545561"/>
            <a:ext cx="1107832" cy="515551"/>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18 089,6</a:t>
            </a:r>
            <a:endParaRPr lang="ru-RU" sz="1000" dirty="0">
              <a:solidFill>
                <a:prstClr val="black"/>
              </a:solidFill>
            </a:endParaRPr>
          </a:p>
        </p:txBody>
      </p:sp>
      <p:sp>
        <p:nvSpPr>
          <p:cNvPr id="30" name="Скругленный прямоугольник 29"/>
          <p:cNvSpPr/>
          <p:nvPr/>
        </p:nvSpPr>
        <p:spPr>
          <a:xfrm>
            <a:off x="3904658" y="4552703"/>
            <a:ext cx="1144685" cy="515550"/>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18 080,0</a:t>
            </a:r>
            <a:endParaRPr lang="ru-RU" sz="1000" dirty="0">
              <a:solidFill>
                <a:prstClr val="black"/>
              </a:solidFill>
            </a:endParaRPr>
          </a:p>
        </p:txBody>
      </p:sp>
      <p:sp>
        <p:nvSpPr>
          <p:cNvPr id="25" name="Блок-схема: узел 24"/>
          <p:cNvSpPr/>
          <p:nvPr/>
        </p:nvSpPr>
        <p:spPr>
          <a:xfrm>
            <a:off x="7073405" y="4089765"/>
            <a:ext cx="712177" cy="713572"/>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2024 </a:t>
            </a:r>
            <a:r>
              <a:rPr lang="ru-RU" sz="1050" dirty="0">
                <a:solidFill>
                  <a:prstClr val="white"/>
                </a:solidFill>
              </a:rPr>
              <a:t>год</a:t>
            </a:r>
          </a:p>
        </p:txBody>
      </p:sp>
      <p:sp>
        <p:nvSpPr>
          <p:cNvPr id="26" name="Блок-схема: узел 25"/>
          <p:cNvSpPr/>
          <p:nvPr/>
        </p:nvSpPr>
        <p:spPr>
          <a:xfrm>
            <a:off x="5235818" y="4096905"/>
            <a:ext cx="712177" cy="713573"/>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2023</a:t>
            </a:r>
            <a:endParaRPr lang="ru-RU" sz="1050" dirty="0">
              <a:solidFill>
                <a:prstClr val="white"/>
              </a:solidFill>
            </a:endParaRPr>
          </a:p>
          <a:p>
            <a:pPr algn="ctr" defTabSz="963856" latinLnBrk="0">
              <a:defRPr/>
            </a:pPr>
            <a:r>
              <a:rPr lang="ru-RU" sz="1050" dirty="0">
                <a:solidFill>
                  <a:prstClr val="white"/>
                </a:solidFill>
              </a:rPr>
              <a:t>год</a:t>
            </a:r>
          </a:p>
        </p:txBody>
      </p:sp>
      <p:sp>
        <p:nvSpPr>
          <p:cNvPr id="27" name="Блок-схема: узел 26"/>
          <p:cNvSpPr/>
          <p:nvPr/>
        </p:nvSpPr>
        <p:spPr>
          <a:xfrm>
            <a:off x="3446584" y="4089765"/>
            <a:ext cx="712177" cy="713573"/>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2022 </a:t>
            </a:r>
            <a:r>
              <a:rPr lang="ru-RU" sz="1050" dirty="0">
                <a:solidFill>
                  <a:prstClr val="white"/>
                </a:solidFill>
              </a:rPr>
              <a:t>год</a:t>
            </a:r>
          </a:p>
        </p:txBody>
      </p:sp>
      <p:sp>
        <p:nvSpPr>
          <p:cNvPr id="39000" name="TextBox 30"/>
          <p:cNvSpPr txBox="1">
            <a:spLocks noChangeArrowheads="1"/>
          </p:cNvSpPr>
          <p:nvPr/>
        </p:nvSpPr>
        <p:spPr bwMode="auto">
          <a:xfrm>
            <a:off x="8027988" y="1130300"/>
            <a:ext cx="757237"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385" tIns="48193" rIns="96385" bIns="48193">
            <a:spAutoFit/>
          </a:bodyPr>
          <a:lstStyle>
            <a:lvl1pPr defTabSz="963613" eaLnBrk="0" hangingPunct="0">
              <a:defRPr>
                <a:solidFill>
                  <a:schemeClr val="tx1"/>
                </a:solidFill>
                <a:latin typeface="Arial" pitchFamily="34" charset="0"/>
              </a:defRPr>
            </a:lvl1pPr>
            <a:lvl2pPr marL="742950" indent="-285750" defTabSz="963613" eaLnBrk="0" hangingPunct="0">
              <a:defRPr>
                <a:solidFill>
                  <a:schemeClr val="tx1"/>
                </a:solidFill>
                <a:latin typeface="Arial" pitchFamily="34" charset="0"/>
              </a:defRPr>
            </a:lvl2pPr>
            <a:lvl3pPr marL="1143000" indent="-228600" defTabSz="963613" eaLnBrk="0" hangingPunct="0">
              <a:defRPr>
                <a:solidFill>
                  <a:schemeClr val="tx1"/>
                </a:solidFill>
                <a:latin typeface="Arial" pitchFamily="34" charset="0"/>
              </a:defRPr>
            </a:lvl3pPr>
            <a:lvl4pPr marL="1600200" indent="-228600" defTabSz="963613" eaLnBrk="0" hangingPunct="0">
              <a:defRPr>
                <a:solidFill>
                  <a:schemeClr val="tx1"/>
                </a:solidFill>
                <a:latin typeface="Arial" pitchFamily="34" charset="0"/>
              </a:defRPr>
            </a:lvl4pPr>
            <a:lvl5pPr marL="2057400" indent="-228600" defTabSz="963613" eaLnBrk="0" hangingPunct="0">
              <a:defRPr>
                <a:solidFill>
                  <a:schemeClr val="tx1"/>
                </a:solidFill>
                <a:latin typeface="Arial" pitchFamily="34" charset="0"/>
              </a:defRPr>
            </a:lvl5pPr>
            <a:lvl6pPr marL="2514600" indent="-228600" defTabSz="963613" eaLnBrk="0" fontAlgn="base" hangingPunct="0">
              <a:spcBef>
                <a:spcPct val="0"/>
              </a:spcBef>
              <a:spcAft>
                <a:spcPct val="0"/>
              </a:spcAft>
              <a:defRPr>
                <a:solidFill>
                  <a:schemeClr val="tx1"/>
                </a:solidFill>
                <a:latin typeface="Arial" pitchFamily="34" charset="0"/>
              </a:defRPr>
            </a:lvl6pPr>
            <a:lvl7pPr marL="2971800" indent="-228600" defTabSz="963613" eaLnBrk="0" fontAlgn="base" hangingPunct="0">
              <a:spcBef>
                <a:spcPct val="0"/>
              </a:spcBef>
              <a:spcAft>
                <a:spcPct val="0"/>
              </a:spcAft>
              <a:defRPr>
                <a:solidFill>
                  <a:schemeClr val="tx1"/>
                </a:solidFill>
                <a:latin typeface="Arial" pitchFamily="34" charset="0"/>
              </a:defRPr>
            </a:lvl7pPr>
            <a:lvl8pPr marL="3429000" indent="-228600" defTabSz="963613" eaLnBrk="0" fontAlgn="base" hangingPunct="0">
              <a:spcBef>
                <a:spcPct val="0"/>
              </a:spcBef>
              <a:spcAft>
                <a:spcPct val="0"/>
              </a:spcAft>
              <a:defRPr>
                <a:solidFill>
                  <a:schemeClr val="tx1"/>
                </a:solidFill>
                <a:latin typeface="Arial" pitchFamily="34" charset="0"/>
              </a:defRPr>
            </a:lvl8pPr>
            <a:lvl9pPr marL="3886200" indent="-228600" defTabSz="963613" eaLnBrk="0" fontAlgn="base" hangingPunct="0">
              <a:spcBef>
                <a:spcPct val="0"/>
              </a:spcBef>
              <a:spcAft>
                <a:spcPct val="0"/>
              </a:spcAft>
              <a:defRPr>
                <a:solidFill>
                  <a:schemeClr val="tx1"/>
                </a:solidFill>
                <a:latin typeface="Arial" pitchFamily="34" charset="0"/>
              </a:defRPr>
            </a:lvl9pPr>
          </a:lstStyle>
          <a:p>
            <a:pPr eaLnBrk="1" fontAlgn="base" latinLnBrk="0" hangingPunct="1">
              <a:spcBef>
                <a:spcPct val="0"/>
              </a:spcBef>
              <a:spcAft>
                <a:spcPct val="0"/>
              </a:spcAft>
            </a:pPr>
            <a:r>
              <a:rPr lang="ru-RU" sz="1000" smtClean="0">
                <a:solidFill>
                  <a:srgbClr val="000000"/>
                </a:solidFill>
                <a:latin typeface="Verdana" pitchFamily="34" charset="0"/>
              </a:rPr>
              <a:t>тыс.руб.</a:t>
            </a:r>
            <a:endParaRPr lang="ru-RU" sz="1400" smtClean="0">
              <a:solidFill>
                <a:srgbClr val="000000"/>
              </a:solidFill>
              <a:latin typeface="Verdana" pitchFamily="34" charset="0"/>
            </a:endParaRPr>
          </a:p>
        </p:txBody>
      </p:sp>
      <p:sp>
        <p:nvSpPr>
          <p:cNvPr id="33" name="Заголовок 1"/>
          <p:cNvSpPr txBox="1">
            <a:spLocks/>
          </p:cNvSpPr>
          <p:nvPr/>
        </p:nvSpPr>
        <p:spPr>
          <a:xfrm>
            <a:off x="0" y="3527789"/>
            <a:ext cx="9144000" cy="561976"/>
          </a:xfrm>
          <a:prstGeom prst="rect">
            <a:avLst/>
          </a:prstGeom>
        </p:spPr>
        <p:txBody>
          <a:bodyPr lIns="96385" tIns="48193" rIns="96385" bIns="48193" anchor="b"/>
          <a:lstStyle>
            <a:lvl1pPr algn="ctr" defTabSz="963856" rtl="0" eaLnBrk="1" latinLnBrk="0" hangingPunct="1">
              <a:lnSpc>
                <a:spcPts val="6113"/>
              </a:lnSpc>
              <a:spcBef>
                <a:spcPct val="0"/>
              </a:spcBef>
              <a:buNone/>
              <a:defRPr sz="57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defRPr/>
            </a:pPr>
            <a:r>
              <a:rPr lang="ru-RU" sz="1300" b="1" i="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Муниципальная программа Соболевского муниципального района «Социальная поддержка граждан в Соболевском муниципальном районе Камчатского края »</a:t>
            </a:r>
            <a:endParaRPr lang="ru-RU" sz="13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
        <p:nvSpPr>
          <p:cNvPr id="31" name="Прямоугольник 30"/>
          <p:cNvSpPr/>
          <p:nvPr/>
        </p:nvSpPr>
        <p:spPr bwMode="auto">
          <a:xfrm>
            <a:off x="-756592" y="7938"/>
            <a:ext cx="10225136" cy="694198"/>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20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Распределение ассигнований районного бюджета на 2021-2023</a:t>
            </a:r>
            <a:r>
              <a:rPr kumimoji="0" lang="ru-RU" sz="2000" b="1" i="1" u="none" strike="noStrike" kern="0" cap="none" spc="0" normalizeH="0" noProof="0" dirty="0" smtClean="0">
                <a:ln/>
                <a:solidFill>
                  <a:srgbClr val="EEECE1">
                    <a:lumMod val="50000"/>
                  </a:srgbClr>
                </a:solidFill>
                <a:effectLst/>
                <a:uLnTx/>
                <a:uFillTx/>
                <a:latin typeface="Times New Roman" pitchFamily="18" charset="0"/>
                <a:ea typeface="+mn-ea"/>
                <a:cs typeface="Times New Roman" pitchFamily="18" charset="0"/>
              </a:rPr>
              <a:t> годы </a:t>
            </a:r>
          </a:p>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b="1" i="1" u="none" strike="noStrike" kern="0" cap="none" spc="0" normalizeH="0" noProof="0" dirty="0" smtClean="0">
                <a:ln/>
                <a:solidFill>
                  <a:srgbClr val="EEECE1">
                    <a:lumMod val="50000"/>
                  </a:srgbClr>
                </a:solidFill>
                <a:effectLst/>
                <a:uLnTx/>
                <a:uFillTx/>
                <a:latin typeface="Times New Roman" pitchFamily="18" charset="0"/>
                <a:ea typeface="+mn-ea"/>
                <a:cs typeface="Times New Roman" pitchFamily="18" charset="0"/>
              </a:rPr>
              <a:t>в разрезе муниципальных программ и подпрограмм</a:t>
            </a:r>
            <a:endParaRPr kumimoji="0" lang="ru-RU"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2164345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Картинки по запросу картинки, расходов на энергоэффективность"/>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400" y="682234"/>
            <a:ext cx="3272488" cy="10656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Картинки по запросу картинки, расходов на профилактика правонарушений"/>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401" y="4119564"/>
            <a:ext cx="3272488" cy="11525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Заголовок 1"/>
          <p:cNvSpPr txBox="1">
            <a:spLocks/>
          </p:cNvSpPr>
          <p:nvPr/>
        </p:nvSpPr>
        <p:spPr>
          <a:xfrm>
            <a:off x="291400" y="131649"/>
            <a:ext cx="8528538" cy="561976"/>
          </a:xfrm>
          <a:prstGeom prst="rect">
            <a:avLst/>
          </a:prstGeom>
        </p:spPr>
        <p:txBody>
          <a:bodyPr lIns="96385" tIns="48193" rIns="96385" bIns="48193" anchor="b"/>
          <a:lstStyle>
            <a:lvl1pPr algn="ctr" defTabSz="963856" rtl="0" eaLnBrk="1" latinLnBrk="0" hangingPunct="1">
              <a:lnSpc>
                <a:spcPts val="6113"/>
              </a:lnSpc>
              <a:spcBef>
                <a:spcPct val="0"/>
              </a:spcBef>
              <a:buNone/>
              <a:defRPr sz="57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defRPr/>
            </a:pPr>
            <a:r>
              <a:rPr lang="ru-RU" sz="1300" b="1" i="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Муниципальная программа Соболевского муниципального района «Энергоэффективность, развитие энергетики и коммунального хозяйства, обеспечение жителей Соболевского муниципального района Камчатского края коммунальными услугами и услугами по благоустройству территорий»</a:t>
            </a:r>
            <a:endParaRPr lang="ru-RU" sz="13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graphicFrame>
        <p:nvGraphicFramePr>
          <p:cNvPr id="7" name="Таблица 6"/>
          <p:cNvGraphicFramePr>
            <a:graphicFrameLocks noGrp="1"/>
          </p:cNvGraphicFramePr>
          <p:nvPr/>
        </p:nvGraphicFramePr>
        <p:xfrm>
          <a:off x="292100" y="1641475"/>
          <a:ext cx="8596313" cy="228652"/>
        </p:xfrm>
        <a:graphic>
          <a:graphicData uri="http://schemas.openxmlformats.org/drawingml/2006/table">
            <a:tbl>
              <a:tblPr firstRow="1" bandRow="1">
                <a:tableStyleId>{3B4B98B0-60AC-42C2-AFA5-B58CD77FA1E5}</a:tableStyleId>
              </a:tblPr>
              <a:tblGrid>
                <a:gridCol w="8596313"/>
              </a:tblGrid>
              <a:tr h="228600">
                <a:tc>
                  <a:txBody>
                    <a:bodyPr/>
                    <a:lstStyle/>
                    <a:p>
                      <a:r>
                        <a:rPr lang="ru-RU" sz="900" dirty="0" smtClean="0"/>
                        <a:t>в том числе по подпрограммам</a:t>
                      </a:r>
                      <a:r>
                        <a:rPr lang="ru-RU" sz="800" dirty="0" smtClean="0"/>
                        <a:t>:</a:t>
                      </a:r>
                      <a:endParaRPr lang="ru-RU" sz="800" dirty="0"/>
                    </a:p>
                  </a:txBody>
                  <a:tcPr marL="84395" marR="84395" marT="45746" marB="45746">
                    <a:lnL>
                      <a:noFill/>
                    </a:lnL>
                    <a:lnR>
                      <a:noFill/>
                    </a:lnR>
                    <a:lnT w="12700" cmpd="sng">
                      <a:noFill/>
                    </a:lnT>
                    <a:lnB w="12700" cmpd="sng">
                      <a:noFill/>
                    </a:lnB>
                    <a:lnTlToBr w="12700" cmpd="sng">
                      <a:noFill/>
                      <a:prstDash val="solid"/>
                    </a:lnTlToBr>
                    <a:lnBlToTr w="12700" cmpd="sng">
                      <a:noFill/>
                      <a:prstDash val="solid"/>
                    </a:lnBlToTr>
                    <a:solidFill>
                      <a:srgbClr val="769E86"/>
                    </a:solidFill>
                  </a:tcPr>
                </a:tc>
              </a:tr>
            </a:tbl>
          </a:graphicData>
        </a:graphic>
      </p:graphicFrame>
      <p:graphicFrame>
        <p:nvGraphicFramePr>
          <p:cNvPr id="8" name="Таблица 7"/>
          <p:cNvGraphicFramePr>
            <a:graphicFrameLocks noGrp="1"/>
          </p:cNvGraphicFramePr>
          <p:nvPr>
            <p:extLst>
              <p:ext uri="{D42A27DB-BD31-4B8C-83A1-F6EECF244321}">
                <p14:modId xmlns:p14="http://schemas.microsoft.com/office/powerpoint/2010/main" val="1627094363"/>
              </p:ext>
            </p:extLst>
          </p:nvPr>
        </p:nvGraphicFramePr>
        <p:xfrm>
          <a:off x="292100" y="1844675"/>
          <a:ext cx="8597900" cy="1738312"/>
        </p:xfrm>
        <a:graphic>
          <a:graphicData uri="http://schemas.openxmlformats.org/drawingml/2006/table">
            <a:tbl>
              <a:tblPr firstRow="1" bandRow="1">
                <a:tableStyleId>{5C22544A-7EE6-4342-B048-85BDC9FD1C3A}</a:tableStyleId>
              </a:tblPr>
              <a:tblGrid>
                <a:gridCol w="3662563"/>
                <a:gridCol w="1815706"/>
                <a:gridCol w="1691098"/>
                <a:gridCol w="1428533"/>
              </a:tblGrid>
              <a:tr h="548941">
                <a:tc>
                  <a:txBody>
                    <a:bodyPr/>
                    <a:lstStyle/>
                    <a:p>
                      <a:r>
                        <a:rPr lang="ru-RU" sz="1000" b="0" i="1" dirty="0" smtClean="0">
                          <a:solidFill>
                            <a:schemeClr val="tx1">
                              <a:lumMod val="85000"/>
                              <a:lumOff val="15000"/>
                            </a:schemeClr>
                          </a:solidFill>
                          <a:latin typeface="Times New Roman" pitchFamily="18" charset="0"/>
                          <a:cs typeface="Times New Roman" pitchFamily="18" charset="0"/>
                        </a:rPr>
                        <a:t>Энергосбережение и повышение энергетической эффективности в Соболевском муниципальном районе Камчатского края</a:t>
                      </a:r>
                      <a:endParaRPr lang="ru-RU" sz="1000" b="0" i="1" dirty="0">
                        <a:solidFill>
                          <a:schemeClr val="tx1">
                            <a:lumMod val="85000"/>
                            <a:lumOff val="15000"/>
                          </a:schemeClr>
                        </a:solidFill>
                        <a:latin typeface="Times New Roman" pitchFamily="18" charset="0"/>
                        <a:cs typeface="Times New Roman" pitchFamily="18" charset="0"/>
                      </a:endParaRPr>
                    </a:p>
                  </a:txBody>
                  <a:tcPr marL="84410" marR="84410" marT="45745" marB="45745">
                    <a:solidFill>
                      <a:schemeClr val="bg2"/>
                    </a:solidFill>
                  </a:tcPr>
                </a:tc>
                <a:tc>
                  <a:txBody>
                    <a:bodyPr/>
                    <a:lstStyle/>
                    <a:p>
                      <a:pPr algn="ctr"/>
                      <a:endParaRPr lang="ru-RU" sz="1000" b="0" dirty="0" smtClean="0">
                        <a:solidFill>
                          <a:schemeClr val="tx1">
                            <a:lumMod val="85000"/>
                            <a:lumOff val="15000"/>
                          </a:schemeClr>
                        </a:solidFill>
                      </a:endParaRPr>
                    </a:p>
                    <a:p>
                      <a:pPr algn="ctr"/>
                      <a:r>
                        <a:rPr lang="ru-RU" sz="1000" b="0" dirty="0" smtClean="0">
                          <a:solidFill>
                            <a:schemeClr val="tx1">
                              <a:lumMod val="85000"/>
                              <a:lumOff val="15000"/>
                            </a:schemeClr>
                          </a:solidFill>
                        </a:rPr>
                        <a:t>385,0</a:t>
                      </a:r>
                      <a:endParaRPr lang="ru-RU" sz="1000" b="0" dirty="0">
                        <a:solidFill>
                          <a:schemeClr val="tx1">
                            <a:lumMod val="85000"/>
                            <a:lumOff val="15000"/>
                          </a:schemeClr>
                        </a:solidFill>
                      </a:endParaRPr>
                    </a:p>
                  </a:txBody>
                  <a:tcPr marL="84410" marR="84410" marT="45745" marB="45745">
                    <a:solidFill>
                      <a:schemeClr val="bg2"/>
                    </a:solidFill>
                  </a:tcPr>
                </a:tc>
                <a:tc>
                  <a:txBody>
                    <a:bodyPr/>
                    <a:lstStyle/>
                    <a:p>
                      <a:pPr algn="ctr"/>
                      <a:endParaRPr lang="ru-RU" sz="1000" b="0" dirty="0">
                        <a:solidFill>
                          <a:schemeClr val="tx1">
                            <a:lumMod val="85000"/>
                            <a:lumOff val="15000"/>
                          </a:schemeClr>
                        </a:solidFill>
                      </a:endParaRPr>
                    </a:p>
                  </a:txBody>
                  <a:tcPr marL="84410" marR="84410" marT="45745" marB="45745">
                    <a:solidFill>
                      <a:schemeClr val="bg2"/>
                    </a:solidFill>
                  </a:tcPr>
                </a:tc>
                <a:tc>
                  <a:txBody>
                    <a:bodyPr/>
                    <a:lstStyle/>
                    <a:p>
                      <a:pPr algn="ctr"/>
                      <a:endParaRPr lang="ru-RU" sz="1000" b="0" dirty="0" smtClean="0">
                        <a:solidFill>
                          <a:schemeClr val="tx1">
                            <a:lumMod val="85000"/>
                            <a:lumOff val="15000"/>
                          </a:schemeClr>
                        </a:solidFill>
                      </a:endParaRPr>
                    </a:p>
                  </a:txBody>
                  <a:tcPr marL="84410" marR="84410" marT="45745" marB="45745">
                    <a:solidFill>
                      <a:schemeClr val="bg2"/>
                    </a:solidFill>
                  </a:tcPr>
                </a:tc>
              </a:tr>
              <a:tr h="396457">
                <a:tc>
                  <a:txBody>
                    <a:bodyPr/>
                    <a:lstStyle/>
                    <a:p>
                      <a:r>
                        <a:rPr lang="ru-RU" sz="1000" i="1" dirty="0" smtClean="0">
                          <a:solidFill>
                            <a:schemeClr val="tx1">
                              <a:lumMod val="85000"/>
                              <a:lumOff val="15000"/>
                            </a:schemeClr>
                          </a:solidFill>
                          <a:latin typeface="Times New Roman" pitchFamily="18" charset="0"/>
                          <a:cs typeface="Times New Roman" pitchFamily="18" charset="0"/>
                        </a:rPr>
                        <a:t>Чистая</a:t>
                      </a:r>
                      <a:r>
                        <a:rPr lang="ru-RU" sz="1000" i="1" baseline="0" dirty="0" smtClean="0">
                          <a:solidFill>
                            <a:schemeClr val="tx1">
                              <a:lumMod val="85000"/>
                              <a:lumOff val="15000"/>
                            </a:schemeClr>
                          </a:solidFill>
                          <a:latin typeface="Times New Roman" pitchFamily="18" charset="0"/>
                          <a:cs typeface="Times New Roman" pitchFamily="18" charset="0"/>
                        </a:rPr>
                        <a:t> вода в</a:t>
                      </a:r>
                      <a:r>
                        <a:rPr lang="ru-RU" sz="1000" i="1" dirty="0" smtClean="0">
                          <a:solidFill>
                            <a:schemeClr val="tx1">
                              <a:lumMod val="85000"/>
                              <a:lumOff val="15000"/>
                            </a:schemeClr>
                          </a:solidFill>
                          <a:latin typeface="Times New Roman" pitchFamily="18" charset="0"/>
                          <a:cs typeface="Times New Roman" pitchFamily="18" charset="0"/>
                        </a:rPr>
                        <a:t> Соболевском муниципальном районе Камчатского края</a:t>
                      </a:r>
                      <a:endParaRPr lang="ru-RU" sz="1000" i="1" dirty="0">
                        <a:solidFill>
                          <a:schemeClr val="tx1">
                            <a:lumMod val="85000"/>
                            <a:lumOff val="15000"/>
                          </a:schemeClr>
                        </a:solidFill>
                        <a:latin typeface="Times New Roman" pitchFamily="18" charset="0"/>
                        <a:cs typeface="Times New Roman" pitchFamily="18" charset="0"/>
                      </a:endParaRPr>
                    </a:p>
                  </a:txBody>
                  <a:tcPr marL="84410" marR="84410" marT="45745" marB="45745"/>
                </a:tc>
                <a:tc>
                  <a:txBody>
                    <a:bodyPr/>
                    <a:lstStyle/>
                    <a:p>
                      <a:pPr algn="ctr"/>
                      <a:r>
                        <a:rPr lang="ru-RU" sz="1000" dirty="0" smtClean="0">
                          <a:solidFill>
                            <a:schemeClr val="tx1">
                              <a:lumMod val="85000"/>
                              <a:lumOff val="15000"/>
                            </a:schemeClr>
                          </a:solidFill>
                        </a:rPr>
                        <a:t>53 995,9</a:t>
                      </a:r>
                      <a:endParaRPr lang="ru-RU" sz="1000" baseline="0" dirty="0" smtClean="0">
                        <a:solidFill>
                          <a:schemeClr val="tx1">
                            <a:lumMod val="85000"/>
                            <a:lumOff val="15000"/>
                          </a:schemeClr>
                        </a:solidFill>
                      </a:endParaRPr>
                    </a:p>
                  </a:txBody>
                  <a:tcPr marL="84410" marR="84410" marT="45745" marB="45745"/>
                </a:tc>
                <a:tc>
                  <a:txBody>
                    <a:bodyPr/>
                    <a:lstStyle/>
                    <a:p>
                      <a:pPr algn="ctr"/>
                      <a:r>
                        <a:rPr lang="ru-RU" sz="1000" dirty="0" smtClean="0">
                          <a:solidFill>
                            <a:schemeClr val="tx1">
                              <a:lumMod val="85000"/>
                              <a:lumOff val="15000"/>
                            </a:schemeClr>
                          </a:solidFill>
                        </a:rPr>
                        <a:t>369 989,4</a:t>
                      </a:r>
                      <a:endParaRPr lang="ru-RU" sz="1000" dirty="0">
                        <a:solidFill>
                          <a:schemeClr val="tx1">
                            <a:lumMod val="85000"/>
                            <a:lumOff val="15000"/>
                          </a:schemeClr>
                        </a:solidFill>
                      </a:endParaRPr>
                    </a:p>
                  </a:txBody>
                  <a:tcPr marL="84410" marR="84410" marT="45745" marB="45745"/>
                </a:tc>
                <a:tc>
                  <a:txBody>
                    <a:bodyPr/>
                    <a:lstStyle/>
                    <a:p>
                      <a:pPr algn="ctr"/>
                      <a:endParaRPr lang="ru-RU" sz="1000" dirty="0">
                        <a:solidFill>
                          <a:schemeClr val="tx1">
                            <a:lumMod val="85000"/>
                            <a:lumOff val="15000"/>
                          </a:schemeClr>
                        </a:solidFill>
                      </a:endParaRPr>
                    </a:p>
                  </a:txBody>
                  <a:tcPr marL="84410" marR="84410" marT="45745" marB="45745"/>
                </a:tc>
              </a:tr>
              <a:tr h="396457">
                <a:tc>
                  <a:txBody>
                    <a:bodyPr/>
                    <a:lstStyle/>
                    <a:p>
                      <a:r>
                        <a:rPr lang="ru-RU" sz="1000" i="1" dirty="0" smtClean="0">
                          <a:solidFill>
                            <a:schemeClr val="tx1">
                              <a:lumMod val="85000"/>
                              <a:lumOff val="15000"/>
                            </a:schemeClr>
                          </a:solidFill>
                          <a:latin typeface="Times New Roman" pitchFamily="18" charset="0"/>
                          <a:cs typeface="Times New Roman" pitchFamily="18" charset="0"/>
                        </a:rPr>
                        <a:t>Благоустройство территорий</a:t>
                      </a:r>
                      <a:r>
                        <a:rPr lang="ru-RU" sz="1000" i="1" baseline="0" dirty="0" smtClean="0">
                          <a:solidFill>
                            <a:schemeClr val="tx1">
                              <a:lumMod val="85000"/>
                              <a:lumOff val="15000"/>
                            </a:schemeClr>
                          </a:solidFill>
                          <a:latin typeface="Times New Roman" pitchFamily="18" charset="0"/>
                          <a:cs typeface="Times New Roman" pitchFamily="18" charset="0"/>
                        </a:rPr>
                        <a:t> Соболевского муниципального района Камчатского края</a:t>
                      </a:r>
                      <a:endParaRPr lang="ru-RU" sz="1000" i="1" dirty="0">
                        <a:solidFill>
                          <a:schemeClr val="tx1">
                            <a:lumMod val="85000"/>
                            <a:lumOff val="15000"/>
                          </a:schemeClr>
                        </a:solidFill>
                        <a:latin typeface="Times New Roman" pitchFamily="18" charset="0"/>
                        <a:cs typeface="Times New Roman" pitchFamily="18" charset="0"/>
                      </a:endParaRPr>
                    </a:p>
                  </a:txBody>
                  <a:tcPr marL="84410" marR="84410" marT="45745" marB="45745"/>
                </a:tc>
                <a:tc>
                  <a:txBody>
                    <a:bodyPr/>
                    <a:lstStyle/>
                    <a:p>
                      <a:pPr algn="ctr"/>
                      <a:r>
                        <a:rPr lang="ru-RU" sz="1000" dirty="0" smtClean="0">
                          <a:solidFill>
                            <a:schemeClr val="tx1">
                              <a:lumMod val="85000"/>
                              <a:lumOff val="15000"/>
                            </a:schemeClr>
                          </a:solidFill>
                        </a:rPr>
                        <a:t>18 978,7</a:t>
                      </a:r>
                      <a:endParaRPr lang="ru-RU" sz="1000" dirty="0">
                        <a:solidFill>
                          <a:schemeClr val="tx1">
                            <a:lumMod val="85000"/>
                            <a:lumOff val="15000"/>
                          </a:schemeClr>
                        </a:solidFill>
                      </a:endParaRPr>
                    </a:p>
                  </a:txBody>
                  <a:tcPr marL="84410" marR="84410" marT="45745" marB="45745"/>
                </a:tc>
                <a:tc>
                  <a:txBody>
                    <a:bodyPr/>
                    <a:lstStyle/>
                    <a:p>
                      <a:pPr algn="ctr"/>
                      <a:r>
                        <a:rPr lang="ru-RU" sz="1000" dirty="0" smtClean="0">
                          <a:solidFill>
                            <a:schemeClr val="tx1">
                              <a:lumMod val="85000"/>
                              <a:lumOff val="15000"/>
                            </a:schemeClr>
                          </a:solidFill>
                        </a:rPr>
                        <a:t>1 565,08</a:t>
                      </a:r>
                      <a:endParaRPr lang="ru-RU" sz="1000" dirty="0">
                        <a:solidFill>
                          <a:schemeClr val="tx1">
                            <a:lumMod val="85000"/>
                            <a:lumOff val="15000"/>
                          </a:schemeClr>
                        </a:solidFill>
                      </a:endParaRPr>
                    </a:p>
                  </a:txBody>
                  <a:tcPr marL="84410" marR="84410" marT="45745" marB="45745"/>
                </a:tc>
                <a:tc>
                  <a:txBody>
                    <a:bodyPr/>
                    <a:lstStyle/>
                    <a:p>
                      <a:pPr algn="ctr"/>
                      <a:r>
                        <a:rPr lang="ru-RU" sz="1000" dirty="0" smtClean="0">
                          <a:solidFill>
                            <a:schemeClr val="tx1">
                              <a:lumMod val="85000"/>
                              <a:lumOff val="15000"/>
                            </a:schemeClr>
                          </a:solidFill>
                        </a:rPr>
                        <a:t>1 571,94</a:t>
                      </a:r>
                      <a:endParaRPr lang="ru-RU" sz="1000" dirty="0">
                        <a:solidFill>
                          <a:schemeClr val="tx1">
                            <a:lumMod val="85000"/>
                            <a:lumOff val="15000"/>
                          </a:schemeClr>
                        </a:solidFill>
                      </a:endParaRPr>
                    </a:p>
                  </a:txBody>
                  <a:tcPr marL="84410" marR="84410" marT="45745" marB="45745"/>
                </a:tc>
              </a:tr>
              <a:tr h="396457">
                <a:tc>
                  <a:txBody>
                    <a:bodyPr/>
                    <a:lstStyle/>
                    <a:p>
                      <a:r>
                        <a:rPr lang="ru-RU" sz="1000" i="1" dirty="0" smtClean="0">
                          <a:solidFill>
                            <a:schemeClr val="tx1">
                              <a:lumMod val="85000"/>
                              <a:lumOff val="15000"/>
                            </a:schemeClr>
                          </a:solidFill>
                          <a:latin typeface="Times New Roman" pitchFamily="18" charset="0"/>
                          <a:cs typeface="Times New Roman" pitchFamily="18" charset="0"/>
                        </a:rPr>
                        <a:t>Доступное и комфортное жилье гражданам Соболевского муниципального района</a:t>
                      </a:r>
                      <a:endParaRPr lang="ru-RU" sz="1000" i="1" dirty="0">
                        <a:solidFill>
                          <a:schemeClr val="tx1">
                            <a:lumMod val="85000"/>
                            <a:lumOff val="15000"/>
                          </a:schemeClr>
                        </a:solidFill>
                        <a:latin typeface="Times New Roman" pitchFamily="18" charset="0"/>
                        <a:cs typeface="Times New Roman" pitchFamily="18" charset="0"/>
                      </a:endParaRPr>
                    </a:p>
                  </a:txBody>
                  <a:tcPr marL="84410" marR="84410" marT="45745" marB="45745"/>
                </a:tc>
                <a:tc>
                  <a:txBody>
                    <a:bodyPr/>
                    <a:lstStyle/>
                    <a:p>
                      <a:pPr algn="ctr"/>
                      <a:endParaRPr lang="ru-RU" sz="1000" dirty="0">
                        <a:solidFill>
                          <a:schemeClr val="tx1">
                            <a:lumMod val="85000"/>
                            <a:lumOff val="15000"/>
                          </a:schemeClr>
                        </a:solidFill>
                      </a:endParaRPr>
                    </a:p>
                  </a:txBody>
                  <a:tcPr marL="84410" marR="84410" marT="45745" marB="45745"/>
                </a:tc>
                <a:tc>
                  <a:txBody>
                    <a:bodyPr/>
                    <a:lstStyle/>
                    <a:p>
                      <a:pPr algn="ctr"/>
                      <a:endParaRPr lang="ru-RU" sz="1000" dirty="0">
                        <a:solidFill>
                          <a:schemeClr val="tx1">
                            <a:lumMod val="85000"/>
                            <a:lumOff val="15000"/>
                          </a:schemeClr>
                        </a:solidFill>
                      </a:endParaRPr>
                    </a:p>
                  </a:txBody>
                  <a:tcPr marL="84410" marR="84410" marT="45745" marB="45745"/>
                </a:tc>
                <a:tc>
                  <a:txBody>
                    <a:bodyPr/>
                    <a:lstStyle/>
                    <a:p>
                      <a:pPr algn="ctr"/>
                      <a:endParaRPr lang="ru-RU" sz="1000" dirty="0">
                        <a:solidFill>
                          <a:schemeClr val="tx1">
                            <a:lumMod val="85000"/>
                            <a:lumOff val="15000"/>
                          </a:schemeClr>
                        </a:solidFill>
                      </a:endParaRPr>
                    </a:p>
                  </a:txBody>
                  <a:tcPr marL="84410" marR="84410" marT="45745" marB="45745"/>
                </a:tc>
              </a:tr>
            </a:tbl>
          </a:graphicData>
        </a:graphic>
      </p:graphicFrame>
      <p:sp>
        <p:nvSpPr>
          <p:cNvPr id="15" name="Скругленный прямоугольник 14"/>
          <p:cNvSpPr/>
          <p:nvPr/>
        </p:nvSpPr>
        <p:spPr>
          <a:xfrm>
            <a:off x="4163155" y="1007862"/>
            <a:ext cx="1125415" cy="509983"/>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73 359,6</a:t>
            </a:r>
            <a:endParaRPr lang="ru-RU" sz="1000" dirty="0">
              <a:solidFill>
                <a:prstClr val="black"/>
              </a:solidFill>
            </a:endParaRPr>
          </a:p>
        </p:txBody>
      </p:sp>
      <p:sp>
        <p:nvSpPr>
          <p:cNvPr id="16" name="Скругленный прямоугольник 15"/>
          <p:cNvSpPr/>
          <p:nvPr/>
        </p:nvSpPr>
        <p:spPr>
          <a:xfrm>
            <a:off x="5831270" y="1028980"/>
            <a:ext cx="1125415" cy="509983"/>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371 554,48</a:t>
            </a:r>
            <a:endParaRPr lang="ru-RU" sz="1000" dirty="0">
              <a:solidFill>
                <a:prstClr val="black"/>
              </a:solidFill>
            </a:endParaRPr>
          </a:p>
        </p:txBody>
      </p:sp>
      <p:sp>
        <p:nvSpPr>
          <p:cNvPr id="17" name="Скругленный прямоугольник 16"/>
          <p:cNvSpPr/>
          <p:nvPr/>
        </p:nvSpPr>
        <p:spPr>
          <a:xfrm>
            <a:off x="7694523" y="1007863"/>
            <a:ext cx="1125415" cy="509983"/>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1 571,94</a:t>
            </a:r>
            <a:endParaRPr lang="ru-RU" sz="1000" dirty="0">
              <a:solidFill>
                <a:prstClr val="black"/>
              </a:solidFill>
            </a:endParaRPr>
          </a:p>
        </p:txBody>
      </p:sp>
      <p:sp>
        <p:nvSpPr>
          <p:cNvPr id="18" name="Скругленный прямоугольник 17"/>
          <p:cNvSpPr/>
          <p:nvPr/>
        </p:nvSpPr>
        <p:spPr>
          <a:xfrm>
            <a:off x="4163154" y="4670341"/>
            <a:ext cx="1125415" cy="509983"/>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11 483,676</a:t>
            </a:r>
            <a:endParaRPr lang="ru-RU" sz="1000" dirty="0">
              <a:solidFill>
                <a:prstClr val="black"/>
              </a:solidFill>
            </a:endParaRPr>
          </a:p>
        </p:txBody>
      </p:sp>
      <p:sp>
        <p:nvSpPr>
          <p:cNvPr id="19" name="Скругленный прямоугольник 18"/>
          <p:cNvSpPr/>
          <p:nvPr/>
        </p:nvSpPr>
        <p:spPr>
          <a:xfrm>
            <a:off x="5902836" y="4670341"/>
            <a:ext cx="1125415" cy="509983"/>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10 805,455</a:t>
            </a:r>
            <a:endParaRPr lang="ru-RU" sz="1000" dirty="0">
              <a:solidFill>
                <a:prstClr val="black"/>
              </a:solidFill>
            </a:endParaRPr>
          </a:p>
        </p:txBody>
      </p:sp>
      <p:sp>
        <p:nvSpPr>
          <p:cNvPr id="20" name="Скругленный прямоугольник 19"/>
          <p:cNvSpPr/>
          <p:nvPr/>
        </p:nvSpPr>
        <p:spPr>
          <a:xfrm>
            <a:off x="7694522" y="4662174"/>
            <a:ext cx="1125415" cy="509983"/>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10 680,656</a:t>
            </a:r>
            <a:endParaRPr lang="ru-RU" sz="1000" dirty="0">
              <a:solidFill>
                <a:prstClr val="black"/>
              </a:solidFill>
            </a:endParaRPr>
          </a:p>
        </p:txBody>
      </p:sp>
      <p:sp>
        <p:nvSpPr>
          <p:cNvPr id="10" name="Блок-схема: узел 9"/>
          <p:cNvSpPr/>
          <p:nvPr/>
        </p:nvSpPr>
        <p:spPr>
          <a:xfrm>
            <a:off x="7187585" y="693625"/>
            <a:ext cx="685803" cy="670714"/>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2024 </a:t>
            </a:r>
            <a:r>
              <a:rPr lang="ru-RU" sz="1050" dirty="0">
                <a:solidFill>
                  <a:prstClr val="white"/>
                </a:solidFill>
              </a:rPr>
              <a:t>год</a:t>
            </a:r>
          </a:p>
        </p:txBody>
      </p:sp>
      <p:sp>
        <p:nvSpPr>
          <p:cNvPr id="11" name="Блок-схема: узел 10"/>
          <p:cNvSpPr/>
          <p:nvPr/>
        </p:nvSpPr>
        <p:spPr>
          <a:xfrm>
            <a:off x="5455627" y="693624"/>
            <a:ext cx="685803" cy="670713"/>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2023 </a:t>
            </a:r>
            <a:r>
              <a:rPr lang="ru-RU" sz="1050" dirty="0">
                <a:solidFill>
                  <a:prstClr val="white"/>
                </a:solidFill>
              </a:rPr>
              <a:t>год</a:t>
            </a:r>
          </a:p>
        </p:txBody>
      </p:sp>
      <p:sp>
        <p:nvSpPr>
          <p:cNvPr id="9" name="Блок-схема: узел 8"/>
          <p:cNvSpPr/>
          <p:nvPr/>
        </p:nvSpPr>
        <p:spPr>
          <a:xfrm>
            <a:off x="3693393" y="693625"/>
            <a:ext cx="685803" cy="670713"/>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2022 </a:t>
            </a:r>
            <a:r>
              <a:rPr lang="ru-RU" sz="1050" dirty="0">
                <a:solidFill>
                  <a:prstClr val="white"/>
                </a:solidFill>
              </a:rPr>
              <a:t>год</a:t>
            </a:r>
          </a:p>
        </p:txBody>
      </p:sp>
      <p:sp>
        <p:nvSpPr>
          <p:cNvPr id="12" name="Блок-схема: узел 11"/>
          <p:cNvSpPr/>
          <p:nvPr/>
        </p:nvSpPr>
        <p:spPr>
          <a:xfrm>
            <a:off x="3693393" y="4303314"/>
            <a:ext cx="685803" cy="670921"/>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2022 </a:t>
            </a:r>
            <a:r>
              <a:rPr lang="ru-RU" sz="1050" dirty="0">
                <a:solidFill>
                  <a:prstClr val="white"/>
                </a:solidFill>
              </a:rPr>
              <a:t>год</a:t>
            </a:r>
          </a:p>
        </p:txBody>
      </p:sp>
      <p:sp>
        <p:nvSpPr>
          <p:cNvPr id="14" name="Блок-схема: узел 13"/>
          <p:cNvSpPr/>
          <p:nvPr/>
        </p:nvSpPr>
        <p:spPr>
          <a:xfrm>
            <a:off x="5455626" y="4303314"/>
            <a:ext cx="685803" cy="670713"/>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2023 </a:t>
            </a:r>
            <a:r>
              <a:rPr lang="ru-RU" sz="1050" dirty="0">
                <a:solidFill>
                  <a:prstClr val="white"/>
                </a:solidFill>
              </a:rPr>
              <a:t>год</a:t>
            </a:r>
          </a:p>
        </p:txBody>
      </p:sp>
      <p:sp>
        <p:nvSpPr>
          <p:cNvPr id="13" name="Блок-схема: узел 12"/>
          <p:cNvSpPr/>
          <p:nvPr/>
        </p:nvSpPr>
        <p:spPr>
          <a:xfrm>
            <a:off x="7187585" y="4303522"/>
            <a:ext cx="685803" cy="670713"/>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2024год</a:t>
            </a:r>
            <a:endParaRPr lang="ru-RU" sz="1050" dirty="0">
              <a:solidFill>
                <a:prstClr val="white"/>
              </a:solidFill>
            </a:endParaRPr>
          </a:p>
        </p:txBody>
      </p:sp>
      <p:graphicFrame>
        <p:nvGraphicFramePr>
          <p:cNvPr id="22" name="Таблица 21"/>
          <p:cNvGraphicFramePr>
            <a:graphicFrameLocks noGrp="1"/>
          </p:cNvGraphicFramePr>
          <p:nvPr>
            <p:extLst>
              <p:ext uri="{D42A27DB-BD31-4B8C-83A1-F6EECF244321}">
                <p14:modId xmlns:p14="http://schemas.microsoft.com/office/powerpoint/2010/main" val="1522214666"/>
              </p:ext>
            </p:extLst>
          </p:nvPr>
        </p:nvGraphicFramePr>
        <p:xfrm>
          <a:off x="292100" y="5516563"/>
          <a:ext cx="8601075" cy="1200150"/>
        </p:xfrm>
        <a:graphic>
          <a:graphicData uri="http://schemas.openxmlformats.org/drawingml/2006/table">
            <a:tbl>
              <a:tblPr firstRow="1" bandRow="1">
                <a:tableStyleId>{5C22544A-7EE6-4342-B048-85BDC9FD1C3A}</a:tableStyleId>
              </a:tblPr>
              <a:tblGrid>
                <a:gridCol w="3715666"/>
                <a:gridCol w="1730958"/>
                <a:gridCol w="1612167"/>
                <a:gridCol w="1542284"/>
              </a:tblGrid>
              <a:tr h="404512">
                <a:tc>
                  <a:txBody>
                    <a:bodyPr/>
                    <a:lstStyle/>
                    <a:p>
                      <a:r>
                        <a:rPr lang="ru-RU" sz="1000" b="0" i="1" dirty="0" smtClean="0">
                          <a:solidFill>
                            <a:schemeClr val="tx1">
                              <a:lumMod val="85000"/>
                              <a:lumOff val="15000"/>
                            </a:schemeClr>
                          </a:solidFill>
                          <a:latin typeface="Times New Roman" pitchFamily="18" charset="0"/>
                          <a:cs typeface="Times New Roman" pitchFamily="18" charset="0"/>
                        </a:rPr>
                        <a:t>Профилактика правонарушений,</a:t>
                      </a:r>
                      <a:r>
                        <a:rPr lang="ru-RU" sz="1000" b="0" i="1" baseline="0" dirty="0" smtClean="0">
                          <a:solidFill>
                            <a:schemeClr val="tx1">
                              <a:lumMod val="85000"/>
                              <a:lumOff val="15000"/>
                            </a:schemeClr>
                          </a:solidFill>
                          <a:latin typeface="Times New Roman" pitchFamily="18" charset="0"/>
                          <a:cs typeface="Times New Roman" pitchFamily="18" charset="0"/>
                        </a:rPr>
                        <a:t> преступлений и повышение безопасности дорожного движения в Соболевском районе </a:t>
                      </a:r>
                      <a:endParaRPr lang="ru-RU" sz="1000" b="0" i="1" dirty="0">
                        <a:solidFill>
                          <a:schemeClr val="tx1">
                            <a:lumMod val="85000"/>
                            <a:lumOff val="15000"/>
                          </a:schemeClr>
                        </a:solidFill>
                        <a:latin typeface="Times New Roman" pitchFamily="18" charset="0"/>
                        <a:cs typeface="Times New Roman" pitchFamily="18" charset="0"/>
                      </a:endParaRPr>
                    </a:p>
                  </a:txBody>
                  <a:tcPr marL="84402" marR="84402">
                    <a:solidFill>
                      <a:schemeClr val="bg2"/>
                    </a:solidFill>
                  </a:tcPr>
                </a:tc>
                <a:tc>
                  <a:txBody>
                    <a:bodyPr/>
                    <a:lstStyle/>
                    <a:p>
                      <a:pPr algn="ctr"/>
                      <a:r>
                        <a:rPr lang="ru-RU" sz="1000" b="0" dirty="0" smtClean="0">
                          <a:solidFill>
                            <a:schemeClr val="tx1">
                              <a:lumMod val="85000"/>
                              <a:lumOff val="15000"/>
                            </a:schemeClr>
                          </a:solidFill>
                        </a:rPr>
                        <a:t>1 263,5</a:t>
                      </a:r>
                      <a:endParaRPr lang="ru-RU" sz="1000" b="0" dirty="0">
                        <a:solidFill>
                          <a:schemeClr val="tx1">
                            <a:lumMod val="85000"/>
                            <a:lumOff val="15000"/>
                          </a:schemeClr>
                        </a:solidFill>
                      </a:endParaRPr>
                    </a:p>
                  </a:txBody>
                  <a:tcPr marL="84402" marR="84402">
                    <a:solidFill>
                      <a:schemeClr val="bg2"/>
                    </a:solidFill>
                  </a:tcPr>
                </a:tc>
                <a:tc>
                  <a:txBody>
                    <a:bodyPr/>
                    <a:lstStyle/>
                    <a:p>
                      <a:pPr algn="ctr"/>
                      <a:r>
                        <a:rPr lang="ru-RU" sz="1000" b="0" dirty="0" smtClean="0">
                          <a:solidFill>
                            <a:schemeClr val="tx1">
                              <a:lumMod val="85000"/>
                              <a:lumOff val="15000"/>
                            </a:schemeClr>
                          </a:solidFill>
                        </a:rPr>
                        <a:t>1 408,5</a:t>
                      </a:r>
                      <a:endParaRPr lang="ru-RU" sz="1000" b="0" dirty="0">
                        <a:solidFill>
                          <a:schemeClr val="tx1">
                            <a:lumMod val="85000"/>
                            <a:lumOff val="15000"/>
                          </a:schemeClr>
                        </a:solidFill>
                      </a:endParaRPr>
                    </a:p>
                  </a:txBody>
                  <a:tcPr marL="84402" marR="84402">
                    <a:solidFill>
                      <a:schemeClr val="bg2"/>
                    </a:solidFill>
                  </a:tcPr>
                </a:tc>
                <a:tc>
                  <a:txBody>
                    <a:bodyPr/>
                    <a:lstStyle/>
                    <a:p>
                      <a:pPr algn="ctr"/>
                      <a:r>
                        <a:rPr lang="ru-RU" sz="1000" b="0" dirty="0" smtClean="0">
                          <a:solidFill>
                            <a:schemeClr val="tx1">
                              <a:lumMod val="85000"/>
                              <a:lumOff val="15000"/>
                            </a:schemeClr>
                          </a:solidFill>
                        </a:rPr>
                        <a:t>1 283,5</a:t>
                      </a:r>
                      <a:endParaRPr lang="ru-RU" sz="1000" b="0" dirty="0">
                        <a:solidFill>
                          <a:schemeClr val="tx1">
                            <a:lumMod val="85000"/>
                            <a:lumOff val="15000"/>
                          </a:schemeClr>
                        </a:solidFill>
                      </a:endParaRPr>
                    </a:p>
                  </a:txBody>
                  <a:tcPr marL="84402" marR="84402">
                    <a:solidFill>
                      <a:schemeClr val="bg2"/>
                    </a:solidFill>
                  </a:tcPr>
                </a:tc>
              </a:tr>
              <a:tr h="397819">
                <a:tc>
                  <a:txBody>
                    <a:bodyPr/>
                    <a:lstStyle/>
                    <a:p>
                      <a:r>
                        <a:rPr lang="ru-RU" sz="1000" i="1" dirty="0" smtClean="0">
                          <a:solidFill>
                            <a:schemeClr val="tx1">
                              <a:lumMod val="85000"/>
                              <a:lumOff val="15000"/>
                            </a:schemeClr>
                          </a:solidFill>
                          <a:latin typeface="Times New Roman" pitchFamily="18" charset="0"/>
                          <a:cs typeface="Times New Roman" pitchFamily="18" charset="0"/>
                        </a:rPr>
                        <a:t>Профилактика терроризма и экстремизма в Соболевском муниципальном районе Камчатского края</a:t>
                      </a:r>
                      <a:endParaRPr lang="ru-RU" sz="1000" i="1" dirty="0">
                        <a:solidFill>
                          <a:schemeClr val="tx1">
                            <a:lumMod val="85000"/>
                            <a:lumOff val="15000"/>
                          </a:schemeClr>
                        </a:solidFill>
                        <a:latin typeface="Times New Roman" pitchFamily="18" charset="0"/>
                        <a:cs typeface="Times New Roman" pitchFamily="18" charset="0"/>
                      </a:endParaRPr>
                    </a:p>
                  </a:txBody>
                  <a:tcPr marL="84402" marR="84402"/>
                </a:tc>
                <a:tc>
                  <a:txBody>
                    <a:bodyPr/>
                    <a:lstStyle/>
                    <a:p>
                      <a:pPr algn="ctr"/>
                      <a:r>
                        <a:rPr lang="ru-RU" sz="1000" dirty="0" smtClean="0">
                          <a:solidFill>
                            <a:schemeClr val="tx1">
                              <a:lumMod val="85000"/>
                              <a:lumOff val="15000"/>
                            </a:schemeClr>
                          </a:solidFill>
                        </a:rPr>
                        <a:t>10 200,176</a:t>
                      </a:r>
                      <a:endParaRPr lang="ru-RU" sz="1000" dirty="0">
                        <a:solidFill>
                          <a:schemeClr val="tx1">
                            <a:lumMod val="85000"/>
                            <a:lumOff val="15000"/>
                          </a:schemeClr>
                        </a:solidFill>
                      </a:endParaRPr>
                    </a:p>
                  </a:txBody>
                  <a:tcPr marL="84402" marR="84402"/>
                </a:tc>
                <a:tc>
                  <a:txBody>
                    <a:bodyPr/>
                    <a:lstStyle/>
                    <a:p>
                      <a:pPr algn="ctr"/>
                      <a:r>
                        <a:rPr lang="ru-RU" sz="1000" dirty="0" smtClean="0">
                          <a:solidFill>
                            <a:schemeClr val="tx1">
                              <a:lumMod val="85000"/>
                              <a:lumOff val="15000"/>
                            </a:schemeClr>
                          </a:solidFill>
                        </a:rPr>
                        <a:t>9 379,955</a:t>
                      </a:r>
                      <a:endParaRPr lang="ru-RU" sz="1000" dirty="0">
                        <a:solidFill>
                          <a:schemeClr val="tx1">
                            <a:lumMod val="85000"/>
                            <a:lumOff val="15000"/>
                          </a:schemeClr>
                        </a:solidFill>
                      </a:endParaRPr>
                    </a:p>
                  </a:txBody>
                  <a:tcPr marL="84402" marR="84402"/>
                </a:tc>
                <a:tc>
                  <a:txBody>
                    <a:bodyPr/>
                    <a:lstStyle/>
                    <a:p>
                      <a:pPr algn="ctr"/>
                      <a:r>
                        <a:rPr lang="ru-RU" sz="1000" dirty="0" smtClean="0">
                          <a:solidFill>
                            <a:schemeClr val="tx1">
                              <a:lumMod val="85000"/>
                              <a:lumOff val="15000"/>
                            </a:schemeClr>
                          </a:solidFill>
                        </a:rPr>
                        <a:t>9 380,156</a:t>
                      </a:r>
                      <a:endParaRPr lang="ru-RU" sz="1000" dirty="0">
                        <a:solidFill>
                          <a:schemeClr val="tx1">
                            <a:lumMod val="85000"/>
                            <a:lumOff val="15000"/>
                          </a:schemeClr>
                        </a:solidFill>
                      </a:endParaRPr>
                    </a:p>
                  </a:txBody>
                  <a:tcPr marL="84402" marR="84402"/>
                </a:tc>
              </a:tr>
              <a:tr h="397819">
                <a:tc>
                  <a:txBody>
                    <a:bodyPr/>
                    <a:lstStyle/>
                    <a:p>
                      <a:r>
                        <a:rPr lang="ru-RU" sz="1000" i="1" dirty="0" smtClean="0">
                          <a:solidFill>
                            <a:schemeClr val="tx1">
                              <a:lumMod val="85000"/>
                              <a:lumOff val="15000"/>
                            </a:schemeClr>
                          </a:solidFill>
                          <a:latin typeface="Times New Roman" pitchFamily="18" charset="0"/>
                          <a:cs typeface="Times New Roman" pitchFamily="18" charset="0"/>
                        </a:rPr>
                        <a:t>Профилактика наркомании и алкоголизма в Соболевском муниципальном районе Камчатского края</a:t>
                      </a:r>
                      <a:endParaRPr lang="ru-RU" sz="1000" i="1" dirty="0">
                        <a:solidFill>
                          <a:schemeClr val="tx1">
                            <a:lumMod val="85000"/>
                            <a:lumOff val="15000"/>
                          </a:schemeClr>
                        </a:solidFill>
                        <a:latin typeface="Times New Roman" pitchFamily="18" charset="0"/>
                        <a:cs typeface="Times New Roman" pitchFamily="18" charset="0"/>
                      </a:endParaRPr>
                    </a:p>
                  </a:txBody>
                  <a:tcPr marL="84402" marR="84402"/>
                </a:tc>
                <a:tc>
                  <a:txBody>
                    <a:bodyPr/>
                    <a:lstStyle/>
                    <a:p>
                      <a:pPr algn="ctr"/>
                      <a:r>
                        <a:rPr lang="ru-RU" sz="1000" dirty="0" smtClean="0">
                          <a:solidFill>
                            <a:schemeClr val="tx1">
                              <a:lumMod val="85000"/>
                              <a:lumOff val="15000"/>
                            </a:schemeClr>
                          </a:solidFill>
                        </a:rPr>
                        <a:t>20,0</a:t>
                      </a:r>
                      <a:endParaRPr lang="ru-RU" sz="1000" dirty="0">
                        <a:solidFill>
                          <a:schemeClr val="tx1">
                            <a:lumMod val="85000"/>
                            <a:lumOff val="15000"/>
                          </a:schemeClr>
                        </a:solidFill>
                      </a:endParaRPr>
                    </a:p>
                  </a:txBody>
                  <a:tcPr marL="84402" marR="84402"/>
                </a:tc>
                <a:tc>
                  <a:txBody>
                    <a:bodyPr/>
                    <a:lstStyle/>
                    <a:p>
                      <a:pPr algn="ctr"/>
                      <a:r>
                        <a:rPr lang="ru-RU" sz="1000" dirty="0" smtClean="0">
                          <a:solidFill>
                            <a:schemeClr val="tx1">
                              <a:lumMod val="85000"/>
                              <a:lumOff val="15000"/>
                            </a:schemeClr>
                          </a:solidFill>
                        </a:rPr>
                        <a:t>17,0</a:t>
                      </a:r>
                      <a:endParaRPr lang="ru-RU" sz="1000" dirty="0">
                        <a:solidFill>
                          <a:schemeClr val="tx1">
                            <a:lumMod val="85000"/>
                            <a:lumOff val="15000"/>
                          </a:schemeClr>
                        </a:solidFill>
                      </a:endParaRPr>
                    </a:p>
                  </a:txBody>
                  <a:tcPr marL="84402" marR="84402"/>
                </a:tc>
                <a:tc>
                  <a:txBody>
                    <a:bodyPr/>
                    <a:lstStyle/>
                    <a:p>
                      <a:pPr algn="ctr"/>
                      <a:r>
                        <a:rPr lang="ru-RU" sz="1000" dirty="0" smtClean="0">
                          <a:solidFill>
                            <a:schemeClr val="tx1">
                              <a:lumMod val="85000"/>
                              <a:lumOff val="15000"/>
                            </a:schemeClr>
                          </a:solidFill>
                        </a:rPr>
                        <a:t>17,0</a:t>
                      </a:r>
                      <a:endParaRPr lang="ru-RU" sz="1000" dirty="0">
                        <a:solidFill>
                          <a:schemeClr val="tx1">
                            <a:lumMod val="85000"/>
                            <a:lumOff val="15000"/>
                          </a:schemeClr>
                        </a:solidFill>
                      </a:endParaRPr>
                    </a:p>
                  </a:txBody>
                  <a:tcPr marL="84402" marR="84402"/>
                </a:tc>
              </a:tr>
            </a:tbl>
          </a:graphicData>
        </a:graphic>
      </p:graphicFrame>
      <p:graphicFrame>
        <p:nvGraphicFramePr>
          <p:cNvPr id="23" name="Таблица 22"/>
          <p:cNvGraphicFramePr>
            <a:graphicFrameLocks noGrp="1"/>
          </p:cNvGraphicFramePr>
          <p:nvPr/>
        </p:nvGraphicFramePr>
        <p:xfrm>
          <a:off x="292100" y="5300663"/>
          <a:ext cx="8601075" cy="238125"/>
        </p:xfrm>
        <a:graphic>
          <a:graphicData uri="http://schemas.openxmlformats.org/drawingml/2006/table">
            <a:tbl>
              <a:tblPr firstRow="1" bandRow="1">
                <a:tableStyleId>{3B4B98B0-60AC-42C2-AFA5-B58CD77FA1E5}</a:tableStyleId>
              </a:tblPr>
              <a:tblGrid>
                <a:gridCol w="8601075"/>
              </a:tblGrid>
              <a:tr h="238125">
                <a:tc>
                  <a:txBody>
                    <a:bodyPr/>
                    <a:lstStyle/>
                    <a:p>
                      <a:r>
                        <a:rPr lang="ru-RU" sz="900" dirty="0" smtClean="0"/>
                        <a:t>в том числе по подпрограммам:</a:t>
                      </a:r>
                      <a:endParaRPr lang="ru-RU" sz="900" dirty="0"/>
                    </a:p>
                  </a:txBody>
                  <a:tcPr marL="84406" marR="84406">
                    <a:lnL>
                      <a:noFill/>
                    </a:lnL>
                    <a:lnR>
                      <a:noFill/>
                    </a:lnR>
                    <a:lnT w="12700" cmpd="sng">
                      <a:noFill/>
                    </a:lnT>
                    <a:lnB w="12700" cmpd="sng">
                      <a:noFill/>
                    </a:lnB>
                    <a:lnTlToBr w="12700" cmpd="sng">
                      <a:noFill/>
                      <a:prstDash val="solid"/>
                    </a:lnTlToBr>
                    <a:lnBlToTr w="12700" cmpd="sng">
                      <a:noFill/>
                      <a:prstDash val="solid"/>
                    </a:lnBlToTr>
                    <a:solidFill>
                      <a:srgbClr val="769E86"/>
                    </a:solidFill>
                  </a:tcPr>
                </a:tc>
              </a:tr>
            </a:tbl>
          </a:graphicData>
        </a:graphic>
      </p:graphicFrame>
      <p:sp>
        <p:nvSpPr>
          <p:cNvPr id="40030" name="TextBox 23"/>
          <p:cNvSpPr txBox="1">
            <a:spLocks noChangeArrowheads="1"/>
          </p:cNvSpPr>
          <p:nvPr/>
        </p:nvSpPr>
        <p:spPr bwMode="auto">
          <a:xfrm>
            <a:off x="7874000" y="595313"/>
            <a:ext cx="8128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385" tIns="48193" rIns="96385" bIns="48193">
            <a:spAutoFit/>
          </a:bodyPr>
          <a:lstStyle>
            <a:lvl1pPr defTabSz="963613" eaLnBrk="0" hangingPunct="0">
              <a:defRPr>
                <a:solidFill>
                  <a:schemeClr val="tx1"/>
                </a:solidFill>
                <a:latin typeface="Arial" pitchFamily="34" charset="0"/>
              </a:defRPr>
            </a:lvl1pPr>
            <a:lvl2pPr marL="742950" indent="-285750" defTabSz="963613" eaLnBrk="0" hangingPunct="0">
              <a:defRPr>
                <a:solidFill>
                  <a:schemeClr val="tx1"/>
                </a:solidFill>
                <a:latin typeface="Arial" pitchFamily="34" charset="0"/>
              </a:defRPr>
            </a:lvl2pPr>
            <a:lvl3pPr marL="1143000" indent="-228600" defTabSz="963613" eaLnBrk="0" hangingPunct="0">
              <a:defRPr>
                <a:solidFill>
                  <a:schemeClr val="tx1"/>
                </a:solidFill>
                <a:latin typeface="Arial" pitchFamily="34" charset="0"/>
              </a:defRPr>
            </a:lvl3pPr>
            <a:lvl4pPr marL="1600200" indent="-228600" defTabSz="963613" eaLnBrk="0" hangingPunct="0">
              <a:defRPr>
                <a:solidFill>
                  <a:schemeClr val="tx1"/>
                </a:solidFill>
                <a:latin typeface="Arial" pitchFamily="34" charset="0"/>
              </a:defRPr>
            </a:lvl4pPr>
            <a:lvl5pPr marL="2057400" indent="-228600" defTabSz="963613" eaLnBrk="0" hangingPunct="0">
              <a:defRPr>
                <a:solidFill>
                  <a:schemeClr val="tx1"/>
                </a:solidFill>
                <a:latin typeface="Arial" pitchFamily="34" charset="0"/>
              </a:defRPr>
            </a:lvl5pPr>
            <a:lvl6pPr marL="2514600" indent="-228600" defTabSz="963613" eaLnBrk="0" fontAlgn="base" hangingPunct="0">
              <a:spcBef>
                <a:spcPct val="0"/>
              </a:spcBef>
              <a:spcAft>
                <a:spcPct val="0"/>
              </a:spcAft>
              <a:defRPr>
                <a:solidFill>
                  <a:schemeClr val="tx1"/>
                </a:solidFill>
                <a:latin typeface="Arial" pitchFamily="34" charset="0"/>
              </a:defRPr>
            </a:lvl6pPr>
            <a:lvl7pPr marL="2971800" indent="-228600" defTabSz="963613" eaLnBrk="0" fontAlgn="base" hangingPunct="0">
              <a:spcBef>
                <a:spcPct val="0"/>
              </a:spcBef>
              <a:spcAft>
                <a:spcPct val="0"/>
              </a:spcAft>
              <a:defRPr>
                <a:solidFill>
                  <a:schemeClr val="tx1"/>
                </a:solidFill>
                <a:latin typeface="Arial" pitchFamily="34" charset="0"/>
              </a:defRPr>
            </a:lvl7pPr>
            <a:lvl8pPr marL="3429000" indent="-228600" defTabSz="963613" eaLnBrk="0" fontAlgn="base" hangingPunct="0">
              <a:spcBef>
                <a:spcPct val="0"/>
              </a:spcBef>
              <a:spcAft>
                <a:spcPct val="0"/>
              </a:spcAft>
              <a:defRPr>
                <a:solidFill>
                  <a:schemeClr val="tx1"/>
                </a:solidFill>
                <a:latin typeface="Arial" pitchFamily="34" charset="0"/>
              </a:defRPr>
            </a:lvl8pPr>
            <a:lvl9pPr marL="3886200" indent="-228600" defTabSz="963613" eaLnBrk="0" fontAlgn="base" hangingPunct="0">
              <a:spcBef>
                <a:spcPct val="0"/>
              </a:spcBef>
              <a:spcAft>
                <a:spcPct val="0"/>
              </a:spcAft>
              <a:defRPr>
                <a:solidFill>
                  <a:schemeClr val="tx1"/>
                </a:solidFill>
                <a:latin typeface="Arial" pitchFamily="34" charset="0"/>
              </a:defRPr>
            </a:lvl9pPr>
          </a:lstStyle>
          <a:p>
            <a:pPr eaLnBrk="1" fontAlgn="base" latinLnBrk="0" hangingPunct="1">
              <a:spcBef>
                <a:spcPct val="0"/>
              </a:spcBef>
              <a:spcAft>
                <a:spcPct val="0"/>
              </a:spcAft>
            </a:pPr>
            <a:r>
              <a:rPr lang="ru-RU" sz="1100" smtClean="0">
                <a:solidFill>
                  <a:srgbClr val="000000"/>
                </a:solidFill>
                <a:latin typeface="Verdana" pitchFamily="34" charset="0"/>
              </a:rPr>
              <a:t>тыс.руб.</a:t>
            </a:r>
          </a:p>
        </p:txBody>
      </p:sp>
      <p:sp>
        <p:nvSpPr>
          <p:cNvPr id="25" name="Заголовок 1"/>
          <p:cNvSpPr txBox="1">
            <a:spLocks/>
          </p:cNvSpPr>
          <p:nvPr/>
        </p:nvSpPr>
        <p:spPr>
          <a:xfrm>
            <a:off x="291400" y="3557588"/>
            <a:ext cx="8673088" cy="561976"/>
          </a:xfrm>
          <a:prstGeom prst="rect">
            <a:avLst/>
          </a:prstGeom>
        </p:spPr>
        <p:txBody>
          <a:bodyPr lIns="96385" tIns="48193" rIns="96385" bIns="48193" anchor="b"/>
          <a:lstStyle>
            <a:lvl1pPr algn="ctr" defTabSz="963856" rtl="0" eaLnBrk="1" latinLnBrk="0" hangingPunct="1">
              <a:lnSpc>
                <a:spcPts val="6113"/>
              </a:lnSpc>
              <a:spcBef>
                <a:spcPct val="0"/>
              </a:spcBef>
              <a:buNone/>
              <a:defRPr sz="57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defRPr/>
            </a:pPr>
            <a:r>
              <a:rPr lang="ru-RU" sz="1300" b="1" i="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Муниципальная программа Соболевского муниципального района «Профилактика правонарушений, терроризма, экстремизма, наркомании и алкоголизма в Соболевском муниципальном районе Камчатского края»</a:t>
            </a:r>
            <a:endParaRPr lang="ru-RU" sz="13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41214332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Картинки по запросу картинки культур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7" y="4721622"/>
            <a:ext cx="3015878" cy="17317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4" name="Picture 2" descr="Картинки по запросу картинки, расходов на защита населени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7" y="714142"/>
            <a:ext cx="3015878" cy="13561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Заголовок 1"/>
          <p:cNvSpPr txBox="1">
            <a:spLocks/>
          </p:cNvSpPr>
          <p:nvPr/>
        </p:nvSpPr>
        <p:spPr>
          <a:xfrm>
            <a:off x="107504" y="194119"/>
            <a:ext cx="8856984" cy="561976"/>
          </a:xfrm>
          <a:prstGeom prst="rect">
            <a:avLst/>
          </a:prstGeom>
        </p:spPr>
        <p:txBody>
          <a:bodyPr lIns="96385" tIns="48193" rIns="96385" bIns="48193" anchor="b"/>
          <a:lstStyle>
            <a:lvl1pPr algn="ctr" defTabSz="963856" rtl="0" eaLnBrk="1" latinLnBrk="0" hangingPunct="1">
              <a:lnSpc>
                <a:spcPts val="6113"/>
              </a:lnSpc>
              <a:spcBef>
                <a:spcPct val="0"/>
              </a:spcBef>
              <a:buNone/>
              <a:defRPr sz="57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defRPr/>
            </a:pPr>
            <a:r>
              <a:rPr lang="ru-RU" sz="1300" b="1" i="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Муниципальная программа Соболевского района «Защита населения, территорий от чрезвычайных ситуаций, обеспечение пожарной безопасности, развитие гражданской обороны в Соболевском муниципальном районе Камчатского края»</a:t>
            </a:r>
            <a:endParaRPr lang="ru-RU" sz="13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
        <p:nvSpPr>
          <p:cNvPr id="12" name="Скругленный прямоугольник 11"/>
          <p:cNvSpPr/>
          <p:nvPr/>
        </p:nvSpPr>
        <p:spPr>
          <a:xfrm>
            <a:off x="5794124" y="5574908"/>
            <a:ext cx="1125415" cy="513951"/>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41 988,443</a:t>
            </a:r>
            <a:endParaRPr lang="ru-RU" sz="1000" dirty="0">
              <a:solidFill>
                <a:prstClr val="black"/>
              </a:solidFill>
            </a:endParaRPr>
          </a:p>
        </p:txBody>
      </p:sp>
      <p:sp>
        <p:nvSpPr>
          <p:cNvPr id="13" name="Скругленный прямоугольник 12"/>
          <p:cNvSpPr/>
          <p:nvPr/>
        </p:nvSpPr>
        <p:spPr>
          <a:xfrm>
            <a:off x="7614135" y="5574908"/>
            <a:ext cx="1125415" cy="513951"/>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35 306,323</a:t>
            </a:r>
            <a:endParaRPr lang="ru-RU" sz="1000" dirty="0">
              <a:solidFill>
                <a:prstClr val="black"/>
              </a:solidFill>
            </a:endParaRPr>
          </a:p>
        </p:txBody>
      </p:sp>
      <p:sp>
        <p:nvSpPr>
          <p:cNvPr id="14" name="Скругленный прямоугольник 13"/>
          <p:cNvSpPr/>
          <p:nvPr/>
        </p:nvSpPr>
        <p:spPr>
          <a:xfrm>
            <a:off x="3894991" y="5574905"/>
            <a:ext cx="1125415" cy="513950"/>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45 033,911</a:t>
            </a:r>
            <a:endParaRPr lang="ru-RU" sz="1000" dirty="0">
              <a:solidFill>
                <a:prstClr val="black"/>
              </a:solidFill>
            </a:endParaRPr>
          </a:p>
        </p:txBody>
      </p:sp>
      <p:sp>
        <p:nvSpPr>
          <p:cNvPr id="15" name="Скругленный прямоугольник 14"/>
          <p:cNvSpPr/>
          <p:nvPr/>
        </p:nvSpPr>
        <p:spPr>
          <a:xfrm>
            <a:off x="7614135" y="1425616"/>
            <a:ext cx="1125415" cy="517923"/>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6 915,457</a:t>
            </a:r>
            <a:endParaRPr lang="ru-RU" sz="1000" dirty="0">
              <a:solidFill>
                <a:prstClr val="black"/>
              </a:solidFill>
            </a:endParaRPr>
          </a:p>
        </p:txBody>
      </p:sp>
      <p:sp>
        <p:nvSpPr>
          <p:cNvPr id="16" name="Скругленный прямоугольник 15"/>
          <p:cNvSpPr/>
          <p:nvPr/>
        </p:nvSpPr>
        <p:spPr>
          <a:xfrm>
            <a:off x="5868144" y="1425616"/>
            <a:ext cx="1125415" cy="517922"/>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6 025,457</a:t>
            </a:r>
            <a:endParaRPr lang="ru-RU" sz="1000" dirty="0">
              <a:solidFill>
                <a:prstClr val="black"/>
              </a:solidFill>
            </a:endParaRPr>
          </a:p>
        </p:txBody>
      </p:sp>
      <p:sp>
        <p:nvSpPr>
          <p:cNvPr id="17" name="Скругленный прямоугольник 16"/>
          <p:cNvSpPr/>
          <p:nvPr/>
        </p:nvSpPr>
        <p:spPr>
          <a:xfrm>
            <a:off x="4063908" y="1429588"/>
            <a:ext cx="1125415" cy="513951"/>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9 341,993</a:t>
            </a:r>
            <a:endParaRPr lang="ru-RU" sz="1000" dirty="0">
              <a:solidFill>
                <a:prstClr val="black"/>
              </a:solidFill>
            </a:endParaRPr>
          </a:p>
        </p:txBody>
      </p:sp>
      <p:graphicFrame>
        <p:nvGraphicFramePr>
          <p:cNvPr id="18" name="Таблица 17"/>
          <p:cNvGraphicFramePr>
            <a:graphicFrameLocks noGrp="1"/>
          </p:cNvGraphicFramePr>
          <p:nvPr/>
        </p:nvGraphicFramePr>
        <p:xfrm>
          <a:off x="371475" y="2070100"/>
          <a:ext cx="8510588" cy="269875"/>
        </p:xfrm>
        <a:graphic>
          <a:graphicData uri="http://schemas.openxmlformats.org/drawingml/2006/table">
            <a:tbl>
              <a:tblPr firstRow="1" bandRow="1">
                <a:tableStyleId>{3B4B98B0-60AC-42C2-AFA5-B58CD77FA1E5}</a:tableStyleId>
              </a:tblPr>
              <a:tblGrid>
                <a:gridCol w="8510588"/>
              </a:tblGrid>
              <a:tr h="269875">
                <a:tc>
                  <a:txBody>
                    <a:bodyPr/>
                    <a:lstStyle/>
                    <a:p>
                      <a:r>
                        <a:rPr lang="ru-RU" sz="900" dirty="0" smtClean="0"/>
                        <a:t>в том числе по подпрограммам:</a:t>
                      </a:r>
                      <a:endParaRPr lang="ru-RU" sz="900" dirty="0"/>
                    </a:p>
                  </a:txBody>
                  <a:tcPr marL="84402" marR="84402" marT="45755" marB="45755">
                    <a:lnL>
                      <a:noFill/>
                    </a:lnL>
                    <a:lnR>
                      <a:noFill/>
                    </a:lnR>
                    <a:lnT w="12700" cmpd="sng">
                      <a:noFill/>
                    </a:lnT>
                    <a:lnB w="12700" cmpd="sng">
                      <a:noFill/>
                    </a:lnB>
                    <a:lnTlToBr w="12700" cmpd="sng">
                      <a:noFill/>
                      <a:prstDash val="solid"/>
                    </a:lnTlToBr>
                    <a:lnBlToTr w="12700" cmpd="sng">
                      <a:noFill/>
                      <a:prstDash val="solid"/>
                    </a:lnBlToTr>
                    <a:solidFill>
                      <a:srgbClr val="769E86"/>
                    </a:solidFill>
                  </a:tcPr>
                </a:tc>
              </a:tr>
            </a:tbl>
          </a:graphicData>
        </a:graphic>
      </p:graphicFrame>
      <p:graphicFrame>
        <p:nvGraphicFramePr>
          <p:cNvPr id="19" name="Таблица 18"/>
          <p:cNvGraphicFramePr>
            <a:graphicFrameLocks noGrp="1"/>
          </p:cNvGraphicFramePr>
          <p:nvPr>
            <p:extLst>
              <p:ext uri="{D42A27DB-BD31-4B8C-83A1-F6EECF244321}">
                <p14:modId xmlns:p14="http://schemas.microsoft.com/office/powerpoint/2010/main" val="1426464349"/>
              </p:ext>
            </p:extLst>
          </p:nvPr>
        </p:nvGraphicFramePr>
        <p:xfrm>
          <a:off x="366713" y="2349500"/>
          <a:ext cx="8520112" cy="1685924"/>
        </p:xfrm>
        <a:graphic>
          <a:graphicData uri="http://schemas.openxmlformats.org/drawingml/2006/table">
            <a:tbl>
              <a:tblPr firstRow="1" bandRow="1">
                <a:tableStyleId>{5C22544A-7EE6-4342-B048-85BDC9FD1C3A}</a:tableStyleId>
              </a:tblPr>
              <a:tblGrid>
                <a:gridCol w="3671742"/>
                <a:gridCol w="1702353"/>
                <a:gridCol w="1585526"/>
                <a:gridCol w="1560491"/>
              </a:tblGrid>
              <a:tr h="619319">
                <a:tc>
                  <a:txBody>
                    <a:bodyPr/>
                    <a:lstStyle/>
                    <a:p>
                      <a:r>
                        <a:rPr lang="ru-RU" sz="1000" b="0" i="1" dirty="0" smtClean="0">
                          <a:solidFill>
                            <a:schemeClr val="tx1">
                              <a:lumMod val="85000"/>
                              <a:lumOff val="15000"/>
                            </a:schemeClr>
                          </a:solidFill>
                          <a:latin typeface="Times New Roman" pitchFamily="18" charset="0"/>
                          <a:cs typeface="Times New Roman" pitchFamily="18" charset="0"/>
                        </a:rPr>
                        <a:t>Снижение рисков и смягчение последствий чрезвычайных ситуаций природного и техногенного</a:t>
                      </a:r>
                      <a:r>
                        <a:rPr lang="ru-RU" sz="1000" b="0" i="1" baseline="0" dirty="0" smtClean="0">
                          <a:solidFill>
                            <a:schemeClr val="tx1">
                              <a:lumMod val="85000"/>
                              <a:lumOff val="15000"/>
                            </a:schemeClr>
                          </a:solidFill>
                          <a:latin typeface="Times New Roman" pitchFamily="18" charset="0"/>
                          <a:cs typeface="Times New Roman" pitchFamily="18" charset="0"/>
                        </a:rPr>
                        <a:t> характера в Соболевском муниципальном районе </a:t>
                      </a:r>
                      <a:endParaRPr lang="ru-RU" sz="1000" b="0" i="1" dirty="0">
                        <a:solidFill>
                          <a:schemeClr val="tx1">
                            <a:lumMod val="85000"/>
                            <a:lumOff val="15000"/>
                          </a:schemeClr>
                        </a:solidFill>
                        <a:latin typeface="Times New Roman" pitchFamily="18" charset="0"/>
                        <a:cs typeface="Times New Roman" pitchFamily="18" charset="0"/>
                      </a:endParaRPr>
                    </a:p>
                  </a:txBody>
                  <a:tcPr marL="84410" marR="84410">
                    <a:solidFill>
                      <a:schemeClr val="bg2"/>
                    </a:solidFill>
                  </a:tcPr>
                </a:tc>
                <a:tc>
                  <a:txBody>
                    <a:bodyPr/>
                    <a:lstStyle/>
                    <a:p>
                      <a:pPr algn="ctr"/>
                      <a:r>
                        <a:rPr lang="ru-RU" sz="1000" b="0" dirty="0" smtClean="0">
                          <a:solidFill>
                            <a:schemeClr val="tx1">
                              <a:lumMod val="85000"/>
                              <a:lumOff val="15000"/>
                            </a:schemeClr>
                          </a:solidFill>
                        </a:rPr>
                        <a:t>4 612,097</a:t>
                      </a:r>
                      <a:endParaRPr lang="ru-RU" sz="1000" b="0" dirty="0">
                        <a:solidFill>
                          <a:schemeClr val="tx1">
                            <a:lumMod val="85000"/>
                            <a:lumOff val="15000"/>
                          </a:schemeClr>
                        </a:solidFill>
                      </a:endParaRPr>
                    </a:p>
                  </a:txBody>
                  <a:tcPr marL="84410" marR="84410">
                    <a:solidFill>
                      <a:schemeClr val="bg2"/>
                    </a:solidFill>
                  </a:tcPr>
                </a:tc>
                <a:tc>
                  <a:txBody>
                    <a:bodyPr/>
                    <a:lstStyle/>
                    <a:p>
                      <a:pPr algn="ctr"/>
                      <a:r>
                        <a:rPr lang="ru-RU" sz="1000" b="0" dirty="0" smtClean="0">
                          <a:solidFill>
                            <a:schemeClr val="tx1">
                              <a:lumMod val="85000"/>
                              <a:lumOff val="15000"/>
                            </a:schemeClr>
                          </a:solidFill>
                        </a:rPr>
                        <a:t>4 494,897</a:t>
                      </a:r>
                      <a:endParaRPr lang="ru-RU" sz="1000" b="0" dirty="0">
                        <a:solidFill>
                          <a:schemeClr val="tx1">
                            <a:lumMod val="85000"/>
                            <a:lumOff val="15000"/>
                          </a:schemeClr>
                        </a:solidFill>
                      </a:endParaRPr>
                    </a:p>
                  </a:txBody>
                  <a:tcPr marL="84410" marR="84410">
                    <a:solidFill>
                      <a:schemeClr val="bg2"/>
                    </a:solidFill>
                  </a:tcPr>
                </a:tc>
                <a:tc>
                  <a:txBody>
                    <a:bodyPr/>
                    <a:lstStyle/>
                    <a:p>
                      <a:pPr algn="ctr"/>
                      <a:r>
                        <a:rPr lang="ru-RU" sz="1000" b="0" dirty="0" smtClean="0">
                          <a:solidFill>
                            <a:schemeClr val="tx1">
                              <a:lumMod val="85000"/>
                              <a:lumOff val="15000"/>
                            </a:schemeClr>
                          </a:solidFill>
                        </a:rPr>
                        <a:t>4 494,897</a:t>
                      </a:r>
                      <a:endParaRPr lang="ru-RU" sz="1000" b="0" dirty="0">
                        <a:solidFill>
                          <a:schemeClr val="tx1">
                            <a:lumMod val="85000"/>
                            <a:lumOff val="15000"/>
                          </a:schemeClr>
                        </a:solidFill>
                      </a:endParaRPr>
                    </a:p>
                  </a:txBody>
                  <a:tcPr marL="84410" marR="84410">
                    <a:solidFill>
                      <a:schemeClr val="bg2"/>
                    </a:solidFill>
                  </a:tcPr>
                </a:tc>
              </a:tr>
              <a:tr h="447286">
                <a:tc>
                  <a:txBody>
                    <a:bodyPr/>
                    <a:lstStyle/>
                    <a:p>
                      <a:r>
                        <a:rPr lang="ru-RU" sz="1000" i="1" dirty="0" smtClean="0">
                          <a:solidFill>
                            <a:schemeClr val="tx1">
                              <a:lumMod val="85000"/>
                              <a:lumOff val="15000"/>
                            </a:schemeClr>
                          </a:solidFill>
                          <a:latin typeface="Times New Roman" pitchFamily="18" charset="0"/>
                          <a:cs typeface="Times New Roman" pitchFamily="18" charset="0"/>
                        </a:rPr>
                        <a:t>Обеспечение пожарной безопасности в Соболевском муниципальном районе</a:t>
                      </a:r>
                      <a:endParaRPr lang="ru-RU" sz="1000" i="1" dirty="0">
                        <a:solidFill>
                          <a:schemeClr val="tx1">
                            <a:lumMod val="85000"/>
                            <a:lumOff val="15000"/>
                          </a:schemeClr>
                        </a:solidFill>
                        <a:latin typeface="Times New Roman" pitchFamily="18" charset="0"/>
                        <a:cs typeface="Times New Roman" pitchFamily="18" charset="0"/>
                      </a:endParaRPr>
                    </a:p>
                  </a:txBody>
                  <a:tcPr marL="84410" marR="84410"/>
                </a:tc>
                <a:tc>
                  <a:txBody>
                    <a:bodyPr/>
                    <a:lstStyle/>
                    <a:p>
                      <a:pPr algn="ctr"/>
                      <a:r>
                        <a:rPr lang="ru-RU" sz="1000" dirty="0" smtClean="0">
                          <a:solidFill>
                            <a:schemeClr val="tx1">
                              <a:lumMod val="85000"/>
                              <a:lumOff val="15000"/>
                            </a:schemeClr>
                          </a:solidFill>
                        </a:rPr>
                        <a:t>4 219,896</a:t>
                      </a:r>
                      <a:endParaRPr lang="ru-RU" sz="1000" dirty="0">
                        <a:solidFill>
                          <a:schemeClr val="tx1">
                            <a:lumMod val="85000"/>
                            <a:lumOff val="15000"/>
                          </a:schemeClr>
                        </a:solidFill>
                      </a:endParaRPr>
                    </a:p>
                  </a:txBody>
                  <a:tcPr marL="84410" marR="84410"/>
                </a:tc>
                <a:tc>
                  <a:txBody>
                    <a:bodyPr/>
                    <a:lstStyle/>
                    <a:p>
                      <a:pPr algn="ctr"/>
                      <a:r>
                        <a:rPr lang="ru-RU" sz="1000" dirty="0" smtClean="0">
                          <a:solidFill>
                            <a:schemeClr val="tx1">
                              <a:lumMod val="85000"/>
                              <a:lumOff val="15000"/>
                            </a:schemeClr>
                          </a:solidFill>
                        </a:rPr>
                        <a:t>1 320,56</a:t>
                      </a:r>
                      <a:endParaRPr lang="ru-RU" sz="1000" dirty="0">
                        <a:solidFill>
                          <a:schemeClr val="tx1">
                            <a:lumMod val="85000"/>
                            <a:lumOff val="15000"/>
                          </a:schemeClr>
                        </a:solidFill>
                      </a:endParaRPr>
                    </a:p>
                  </a:txBody>
                  <a:tcPr marL="84410" marR="84410"/>
                </a:tc>
                <a:tc>
                  <a:txBody>
                    <a:bodyPr/>
                    <a:lstStyle/>
                    <a:p>
                      <a:pPr algn="ctr"/>
                      <a:r>
                        <a:rPr lang="ru-RU" sz="1000" dirty="0" smtClean="0">
                          <a:solidFill>
                            <a:schemeClr val="tx1">
                              <a:lumMod val="85000"/>
                              <a:lumOff val="15000"/>
                            </a:schemeClr>
                          </a:solidFill>
                        </a:rPr>
                        <a:t>1 360,56</a:t>
                      </a:r>
                      <a:endParaRPr lang="ru-RU" sz="1000" dirty="0">
                        <a:solidFill>
                          <a:schemeClr val="tx1">
                            <a:lumMod val="85000"/>
                            <a:lumOff val="15000"/>
                          </a:schemeClr>
                        </a:solidFill>
                      </a:endParaRPr>
                    </a:p>
                  </a:txBody>
                  <a:tcPr marL="84410" marR="84410"/>
                </a:tc>
              </a:tr>
              <a:tr h="619319">
                <a:tc>
                  <a:txBody>
                    <a:bodyPr/>
                    <a:lstStyle/>
                    <a:p>
                      <a:r>
                        <a:rPr lang="ru-RU" sz="1000" i="1" dirty="0" smtClean="0">
                          <a:solidFill>
                            <a:schemeClr val="tx1">
                              <a:lumMod val="85000"/>
                              <a:lumOff val="15000"/>
                            </a:schemeClr>
                          </a:solidFill>
                          <a:latin typeface="Times New Roman" pitchFamily="18" charset="0"/>
                          <a:cs typeface="Times New Roman" pitchFamily="18" charset="0"/>
                        </a:rPr>
                        <a:t>Развитие гражданской обороны и обеспечение радиационной, химической и биологической безопасности в Соболевском муниципальном районе</a:t>
                      </a:r>
                      <a:endParaRPr lang="ru-RU" sz="1000" i="1" dirty="0">
                        <a:solidFill>
                          <a:schemeClr val="tx1">
                            <a:lumMod val="85000"/>
                            <a:lumOff val="15000"/>
                          </a:schemeClr>
                        </a:solidFill>
                        <a:latin typeface="Times New Roman" pitchFamily="18" charset="0"/>
                        <a:cs typeface="Times New Roman" pitchFamily="18" charset="0"/>
                      </a:endParaRPr>
                    </a:p>
                  </a:txBody>
                  <a:tcPr marL="84410" marR="84410"/>
                </a:tc>
                <a:tc>
                  <a:txBody>
                    <a:bodyPr/>
                    <a:lstStyle/>
                    <a:p>
                      <a:pPr algn="ctr"/>
                      <a:endParaRPr lang="ru-RU" sz="1000" dirty="0" smtClean="0">
                        <a:solidFill>
                          <a:schemeClr val="tx1">
                            <a:lumMod val="85000"/>
                            <a:lumOff val="15000"/>
                          </a:schemeClr>
                        </a:solidFill>
                      </a:endParaRPr>
                    </a:p>
                    <a:p>
                      <a:pPr algn="ctr"/>
                      <a:r>
                        <a:rPr lang="ru-RU" sz="1000" dirty="0" smtClean="0">
                          <a:solidFill>
                            <a:schemeClr val="tx1">
                              <a:lumMod val="85000"/>
                              <a:lumOff val="15000"/>
                            </a:schemeClr>
                          </a:solidFill>
                        </a:rPr>
                        <a:t>510,0</a:t>
                      </a:r>
                      <a:endParaRPr lang="ru-RU" sz="1000" dirty="0">
                        <a:solidFill>
                          <a:schemeClr val="tx1">
                            <a:lumMod val="85000"/>
                            <a:lumOff val="15000"/>
                          </a:schemeClr>
                        </a:solidFill>
                      </a:endParaRPr>
                    </a:p>
                  </a:txBody>
                  <a:tcPr marL="84410" marR="84410"/>
                </a:tc>
                <a:tc>
                  <a:txBody>
                    <a:bodyPr/>
                    <a:lstStyle/>
                    <a:p>
                      <a:pPr algn="ctr"/>
                      <a:endParaRPr lang="ru-RU" sz="1000" dirty="0" smtClean="0">
                        <a:solidFill>
                          <a:schemeClr val="tx1">
                            <a:lumMod val="85000"/>
                            <a:lumOff val="15000"/>
                          </a:schemeClr>
                        </a:solidFill>
                      </a:endParaRPr>
                    </a:p>
                    <a:p>
                      <a:pPr algn="ctr"/>
                      <a:r>
                        <a:rPr lang="ru-RU" sz="1000" dirty="0" smtClean="0">
                          <a:solidFill>
                            <a:schemeClr val="tx1">
                              <a:lumMod val="85000"/>
                              <a:lumOff val="15000"/>
                            </a:schemeClr>
                          </a:solidFill>
                        </a:rPr>
                        <a:t>210,0</a:t>
                      </a:r>
                      <a:endParaRPr lang="ru-RU" sz="1000" dirty="0">
                        <a:solidFill>
                          <a:schemeClr val="tx1">
                            <a:lumMod val="85000"/>
                            <a:lumOff val="15000"/>
                          </a:schemeClr>
                        </a:solidFill>
                      </a:endParaRPr>
                    </a:p>
                  </a:txBody>
                  <a:tcPr marL="84410" marR="84410"/>
                </a:tc>
                <a:tc>
                  <a:txBody>
                    <a:bodyPr/>
                    <a:lstStyle/>
                    <a:p>
                      <a:pPr algn="ctr"/>
                      <a:endParaRPr lang="ru-RU" sz="1000" dirty="0" smtClean="0">
                        <a:solidFill>
                          <a:schemeClr val="tx1">
                            <a:lumMod val="85000"/>
                            <a:lumOff val="15000"/>
                          </a:schemeClr>
                        </a:solidFill>
                      </a:endParaRPr>
                    </a:p>
                    <a:p>
                      <a:pPr algn="ctr"/>
                      <a:r>
                        <a:rPr lang="ru-RU" sz="1000" dirty="0" smtClean="0">
                          <a:solidFill>
                            <a:schemeClr val="tx1">
                              <a:lumMod val="85000"/>
                              <a:lumOff val="15000"/>
                            </a:schemeClr>
                          </a:solidFill>
                        </a:rPr>
                        <a:t>1 060,0</a:t>
                      </a:r>
                      <a:endParaRPr lang="ru-RU" sz="1000" dirty="0">
                        <a:solidFill>
                          <a:schemeClr val="tx1">
                            <a:lumMod val="85000"/>
                            <a:lumOff val="15000"/>
                          </a:schemeClr>
                        </a:solidFill>
                      </a:endParaRPr>
                    </a:p>
                  </a:txBody>
                  <a:tcPr marL="84410" marR="84410"/>
                </a:tc>
              </a:tr>
            </a:tbl>
          </a:graphicData>
        </a:graphic>
      </p:graphicFrame>
      <p:sp>
        <p:nvSpPr>
          <p:cNvPr id="11" name="Блок-схема: узел 10"/>
          <p:cNvSpPr/>
          <p:nvPr/>
        </p:nvSpPr>
        <p:spPr>
          <a:xfrm>
            <a:off x="3563888" y="1036840"/>
            <a:ext cx="729763" cy="711007"/>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2022 </a:t>
            </a:r>
            <a:r>
              <a:rPr lang="ru-RU" sz="1050" dirty="0">
                <a:solidFill>
                  <a:prstClr val="white"/>
                </a:solidFill>
              </a:rPr>
              <a:t>год</a:t>
            </a:r>
          </a:p>
        </p:txBody>
      </p:sp>
      <p:sp>
        <p:nvSpPr>
          <p:cNvPr id="9" name="Блок-схема: узел 8"/>
          <p:cNvSpPr/>
          <p:nvPr/>
        </p:nvSpPr>
        <p:spPr>
          <a:xfrm>
            <a:off x="5297359" y="1036840"/>
            <a:ext cx="729763" cy="711007"/>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2023 </a:t>
            </a:r>
            <a:r>
              <a:rPr lang="ru-RU" sz="1050" dirty="0">
                <a:solidFill>
                  <a:prstClr val="white"/>
                </a:solidFill>
              </a:rPr>
              <a:t>год</a:t>
            </a:r>
          </a:p>
        </p:txBody>
      </p:sp>
      <p:sp>
        <p:nvSpPr>
          <p:cNvPr id="10" name="Блок-схема: узел 9"/>
          <p:cNvSpPr/>
          <p:nvPr/>
        </p:nvSpPr>
        <p:spPr>
          <a:xfrm>
            <a:off x="7084904" y="1036702"/>
            <a:ext cx="729763" cy="711007"/>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2024 </a:t>
            </a:r>
            <a:r>
              <a:rPr lang="ru-RU" sz="1050" dirty="0">
                <a:solidFill>
                  <a:prstClr val="white"/>
                </a:solidFill>
              </a:rPr>
              <a:t>год</a:t>
            </a:r>
          </a:p>
        </p:txBody>
      </p:sp>
      <p:sp>
        <p:nvSpPr>
          <p:cNvPr id="8" name="Блок-схема: узел 7"/>
          <p:cNvSpPr/>
          <p:nvPr/>
        </p:nvSpPr>
        <p:spPr>
          <a:xfrm>
            <a:off x="3411415" y="5118298"/>
            <a:ext cx="729762" cy="711007"/>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2022 </a:t>
            </a:r>
            <a:r>
              <a:rPr lang="ru-RU" sz="1050" dirty="0">
                <a:solidFill>
                  <a:prstClr val="white"/>
                </a:solidFill>
              </a:rPr>
              <a:t>год</a:t>
            </a:r>
          </a:p>
        </p:txBody>
      </p:sp>
      <p:sp>
        <p:nvSpPr>
          <p:cNvPr id="7" name="Блок-схема: узел 6"/>
          <p:cNvSpPr/>
          <p:nvPr/>
        </p:nvSpPr>
        <p:spPr>
          <a:xfrm>
            <a:off x="5218228" y="5118297"/>
            <a:ext cx="729764" cy="711007"/>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2023 </a:t>
            </a:r>
            <a:r>
              <a:rPr lang="ru-RU" sz="1050" dirty="0">
                <a:solidFill>
                  <a:prstClr val="white"/>
                </a:solidFill>
              </a:rPr>
              <a:t>год</a:t>
            </a:r>
          </a:p>
        </p:txBody>
      </p:sp>
      <p:sp>
        <p:nvSpPr>
          <p:cNvPr id="6" name="Блок-схема: узел 5"/>
          <p:cNvSpPr/>
          <p:nvPr/>
        </p:nvSpPr>
        <p:spPr>
          <a:xfrm>
            <a:off x="7084904" y="5118294"/>
            <a:ext cx="729763" cy="711006"/>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2024 </a:t>
            </a:r>
            <a:r>
              <a:rPr lang="ru-RU" sz="1050" dirty="0">
                <a:solidFill>
                  <a:prstClr val="white"/>
                </a:solidFill>
              </a:rPr>
              <a:t>год</a:t>
            </a:r>
          </a:p>
        </p:txBody>
      </p:sp>
      <p:sp>
        <p:nvSpPr>
          <p:cNvPr id="41025" name="TextBox 20"/>
          <p:cNvSpPr txBox="1">
            <a:spLocks noChangeArrowheads="1"/>
          </p:cNvSpPr>
          <p:nvPr/>
        </p:nvSpPr>
        <p:spPr bwMode="auto">
          <a:xfrm>
            <a:off x="7927975" y="495300"/>
            <a:ext cx="757238"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385" tIns="48193" rIns="96385" bIns="48193">
            <a:spAutoFit/>
          </a:bodyPr>
          <a:lstStyle>
            <a:lvl1pPr defTabSz="963613" eaLnBrk="0" hangingPunct="0">
              <a:defRPr>
                <a:solidFill>
                  <a:schemeClr val="tx1"/>
                </a:solidFill>
                <a:latin typeface="Arial" pitchFamily="34" charset="0"/>
              </a:defRPr>
            </a:lvl1pPr>
            <a:lvl2pPr marL="742950" indent="-285750" defTabSz="963613" eaLnBrk="0" hangingPunct="0">
              <a:defRPr>
                <a:solidFill>
                  <a:schemeClr val="tx1"/>
                </a:solidFill>
                <a:latin typeface="Arial" pitchFamily="34" charset="0"/>
              </a:defRPr>
            </a:lvl2pPr>
            <a:lvl3pPr marL="1143000" indent="-228600" defTabSz="963613" eaLnBrk="0" hangingPunct="0">
              <a:defRPr>
                <a:solidFill>
                  <a:schemeClr val="tx1"/>
                </a:solidFill>
                <a:latin typeface="Arial" pitchFamily="34" charset="0"/>
              </a:defRPr>
            </a:lvl3pPr>
            <a:lvl4pPr marL="1600200" indent="-228600" defTabSz="963613" eaLnBrk="0" hangingPunct="0">
              <a:defRPr>
                <a:solidFill>
                  <a:schemeClr val="tx1"/>
                </a:solidFill>
                <a:latin typeface="Arial" pitchFamily="34" charset="0"/>
              </a:defRPr>
            </a:lvl4pPr>
            <a:lvl5pPr marL="2057400" indent="-228600" defTabSz="963613" eaLnBrk="0" hangingPunct="0">
              <a:defRPr>
                <a:solidFill>
                  <a:schemeClr val="tx1"/>
                </a:solidFill>
                <a:latin typeface="Arial" pitchFamily="34" charset="0"/>
              </a:defRPr>
            </a:lvl5pPr>
            <a:lvl6pPr marL="2514600" indent="-228600" defTabSz="963613" eaLnBrk="0" fontAlgn="base" hangingPunct="0">
              <a:spcBef>
                <a:spcPct val="0"/>
              </a:spcBef>
              <a:spcAft>
                <a:spcPct val="0"/>
              </a:spcAft>
              <a:defRPr>
                <a:solidFill>
                  <a:schemeClr val="tx1"/>
                </a:solidFill>
                <a:latin typeface="Arial" pitchFamily="34" charset="0"/>
              </a:defRPr>
            </a:lvl6pPr>
            <a:lvl7pPr marL="2971800" indent="-228600" defTabSz="963613" eaLnBrk="0" fontAlgn="base" hangingPunct="0">
              <a:spcBef>
                <a:spcPct val="0"/>
              </a:spcBef>
              <a:spcAft>
                <a:spcPct val="0"/>
              </a:spcAft>
              <a:defRPr>
                <a:solidFill>
                  <a:schemeClr val="tx1"/>
                </a:solidFill>
                <a:latin typeface="Arial" pitchFamily="34" charset="0"/>
              </a:defRPr>
            </a:lvl7pPr>
            <a:lvl8pPr marL="3429000" indent="-228600" defTabSz="963613" eaLnBrk="0" fontAlgn="base" hangingPunct="0">
              <a:spcBef>
                <a:spcPct val="0"/>
              </a:spcBef>
              <a:spcAft>
                <a:spcPct val="0"/>
              </a:spcAft>
              <a:defRPr>
                <a:solidFill>
                  <a:schemeClr val="tx1"/>
                </a:solidFill>
                <a:latin typeface="Arial" pitchFamily="34" charset="0"/>
              </a:defRPr>
            </a:lvl8pPr>
            <a:lvl9pPr marL="3886200" indent="-228600" defTabSz="963613" eaLnBrk="0" fontAlgn="base" hangingPunct="0">
              <a:spcBef>
                <a:spcPct val="0"/>
              </a:spcBef>
              <a:spcAft>
                <a:spcPct val="0"/>
              </a:spcAft>
              <a:defRPr>
                <a:solidFill>
                  <a:schemeClr val="tx1"/>
                </a:solidFill>
                <a:latin typeface="Arial" pitchFamily="34" charset="0"/>
              </a:defRPr>
            </a:lvl9pPr>
          </a:lstStyle>
          <a:p>
            <a:pPr eaLnBrk="1" fontAlgn="base" latinLnBrk="0" hangingPunct="1">
              <a:spcBef>
                <a:spcPct val="0"/>
              </a:spcBef>
              <a:spcAft>
                <a:spcPct val="0"/>
              </a:spcAft>
            </a:pPr>
            <a:r>
              <a:rPr lang="ru-RU" sz="1000" smtClean="0">
                <a:solidFill>
                  <a:srgbClr val="000000"/>
                </a:solidFill>
                <a:latin typeface="Verdana" pitchFamily="34" charset="0"/>
              </a:rPr>
              <a:t>тыс.руб.</a:t>
            </a:r>
          </a:p>
        </p:txBody>
      </p:sp>
      <p:sp>
        <p:nvSpPr>
          <p:cNvPr id="22" name="Заголовок 1"/>
          <p:cNvSpPr txBox="1">
            <a:spLocks/>
          </p:cNvSpPr>
          <p:nvPr/>
        </p:nvSpPr>
        <p:spPr>
          <a:xfrm>
            <a:off x="156269" y="4077072"/>
            <a:ext cx="8706976" cy="561976"/>
          </a:xfrm>
          <a:prstGeom prst="rect">
            <a:avLst/>
          </a:prstGeom>
        </p:spPr>
        <p:txBody>
          <a:bodyPr lIns="96385" tIns="48193" rIns="96385" bIns="48193" anchor="b"/>
          <a:lstStyle>
            <a:lvl1pPr algn="ctr" defTabSz="963856" rtl="0" eaLnBrk="1" latinLnBrk="0" hangingPunct="1">
              <a:lnSpc>
                <a:spcPts val="6113"/>
              </a:lnSpc>
              <a:spcBef>
                <a:spcPct val="0"/>
              </a:spcBef>
              <a:buNone/>
              <a:defRPr sz="57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defRPr/>
            </a:pPr>
            <a:r>
              <a:rPr lang="ru-RU" sz="1300" b="1" i="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Муниципальная программа Соболевского муниципального района «Развитие культуры в Соболевском муниципальном районе Камчатского края »</a:t>
            </a:r>
            <a:endParaRPr lang="ru-RU" sz="13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269264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moshiach.ru/pic/glossary.jpg"/>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Lst>
          </a:blip>
          <a:srcRect/>
          <a:stretch>
            <a:fillRect/>
          </a:stretch>
        </p:blipFill>
        <p:spPr bwMode="auto">
          <a:xfrm>
            <a:off x="3635896" y="260648"/>
            <a:ext cx="5400600" cy="6408712"/>
          </a:xfrm>
          <a:prstGeom prst="rect">
            <a:avLst/>
          </a:prstGeom>
          <a:noFill/>
        </p:spPr>
      </p:pic>
      <p:sp>
        <p:nvSpPr>
          <p:cNvPr id="3" name="Прямоугольник 2"/>
          <p:cNvSpPr/>
          <p:nvPr/>
        </p:nvSpPr>
        <p:spPr>
          <a:xfrm>
            <a:off x="107504" y="476672"/>
            <a:ext cx="8928992" cy="5875455"/>
          </a:xfrm>
          <a:prstGeom prst="rect">
            <a:avLst/>
          </a:prstGeom>
        </p:spPr>
        <p:txBody>
          <a:bodyPr wrap="square">
            <a:spAutoFit/>
          </a:bodyPr>
          <a:lstStyle/>
          <a:p>
            <a:pPr lvl="0" algn="just" latinLnBrk="0">
              <a:buClr>
                <a:srgbClr val="72A376"/>
              </a:buClr>
              <a:defRPr/>
            </a:pPr>
            <a:r>
              <a:rPr lang="ru-RU" sz="1500" i="1" u="sng" dirty="0" smtClean="0">
                <a:solidFill>
                  <a:srgbClr val="FFC000"/>
                </a:solidFill>
                <a:effectLst>
                  <a:innerShdw blurRad="63500" dist="50800" dir="13500000">
                    <a:prstClr val="black">
                      <a:alpha val="50000"/>
                    </a:prstClr>
                  </a:innerShdw>
                </a:effectLst>
                <a:latin typeface="Times New Roman" pitchFamily="18" charset="0"/>
                <a:ea typeface="Verdana" pitchFamily="34" charset="0"/>
                <a:cs typeface="Times New Roman" pitchFamily="18" charset="0"/>
              </a:rPr>
              <a:t>Межбюджетные </a:t>
            </a:r>
            <a:r>
              <a:rPr lang="ru-RU" sz="1500" i="1" u="sng" dirty="0">
                <a:solidFill>
                  <a:srgbClr val="FFC000"/>
                </a:solidFill>
                <a:effectLst>
                  <a:innerShdw blurRad="63500" dist="50800" dir="13500000">
                    <a:prstClr val="black">
                      <a:alpha val="50000"/>
                    </a:prstClr>
                  </a:innerShdw>
                </a:effectLst>
                <a:latin typeface="Times New Roman" pitchFamily="18" charset="0"/>
                <a:ea typeface="Verdana" pitchFamily="34" charset="0"/>
                <a:cs typeface="Times New Roman" pitchFamily="18" charset="0"/>
              </a:rPr>
              <a:t>трансферты</a:t>
            </a:r>
            <a:r>
              <a:rPr lang="ru-RU" sz="1500" b="1" i="1" dirty="0">
                <a:solidFill>
                  <a:srgbClr val="26282F"/>
                </a:solidFill>
                <a:latin typeface="Times New Roman" pitchFamily="18" charset="0"/>
                <a:ea typeface="Verdana" pitchFamily="34" charset="0"/>
                <a:cs typeface="Times New Roman" pitchFamily="18" charset="0"/>
              </a:rPr>
              <a:t> </a:t>
            </a:r>
            <a:r>
              <a:rPr lang="ru-RU" sz="1500" i="1" dirty="0">
                <a:solidFill>
                  <a:srgbClr val="26282F"/>
                </a:solidFill>
                <a:latin typeface="Times New Roman" pitchFamily="18" charset="0"/>
                <a:ea typeface="Verdana" pitchFamily="34" charset="0"/>
                <a:cs typeface="Times New Roman" pitchFamily="18" charset="0"/>
              </a:rPr>
              <a:t>- </a:t>
            </a:r>
            <a:r>
              <a:rPr lang="ru-RU" sz="1500" i="1" dirty="0">
                <a:latin typeface="Times New Roman" pitchFamily="18" charset="0"/>
                <a:ea typeface="Verdana" pitchFamily="34" charset="0"/>
                <a:cs typeface="Times New Roman" pitchFamily="18" charset="0"/>
              </a:rPr>
              <a:t>средства, предоставляемые одним бюджетом бюджетной системы Российской Федерации другому бюджету бюджетной системы Российской Федерации</a:t>
            </a:r>
            <a:r>
              <a:rPr lang="ru-RU" sz="1500" i="1" dirty="0" smtClean="0">
                <a:latin typeface="Times New Roman" pitchFamily="18" charset="0"/>
                <a:ea typeface="Verdana" pitchFamily="34" charset="0"/>
                <a:cs typeface="Times New Roman" pitchFamily="18" charset="0"/>
              </a:rPr>
              <a:t>.</a:t>
            </a:r>
          </a:p>
          <a:p>
            <a:pPr lvl="0" algn="just" latinLnBrk="0">
              <a:defRPr/>
            </a:pPr>
            <a:r>
              <a:rPr lang="ru-RU" sz="1500" i="1" u="sng" kern="0" dirty="0">
                <a:solidFill>
                  <a:srgbClr val="FFC000"/>
                </a:solidFill>
                <a:effectLst>
                  <a:innerShdw blurRad="63500" dist="50800" dir="13500000">
                    <a:prstClr val="black">
                      <a:alpha val="50000"/>
                    </a:prstClr>
                  </a:innerShdw>
                </a:effectLst>
                <a:latin typeface="Times New Roman" pitchFamily="18" charset="0"/>
                <a:ea typeface="Verdana" pitchFamily="34" charset="0"/>
                <a:cs typeface="Times New Roman" pitchFamily="18" charset="0"/>
              </a:rPr>
              <a:t>Дотации</a:t>
            </a:r>
            <a:r>
              <a:rPr lang="ru-RU" sz="1500" i="1" kern="0" dirty="0">
                <a:solidFill>
                  <a:srgbClr val="26282F"/>
                </a:solidFill>
                <a:latin typeface="Times New Roman" pitchFamily="18" charset="0"/>
                <a:cs typeface="Times New Roman" pitchFamily="18" charset="0"/>
              </a:rPr>
              <a:t> - </a:t>
            </a:r>
            <a:r>
              <a:rPr lang="ru-RU" sz="1500" i="1" kern="0" dirty="0">
                <a:latin typeface="Times New Roman" pitchFamily="18" charset="0"/>
                <a:cs typeface="Times New Roman" pitchFamily="18" charset="0"/>
              </a:rPr>
              <a:t>межбюджетные трансферты, предоставляемые на безвозмездной и безвозвратной основе без установления направлений и (или) условий их использования.</a:t>
            </a:r>
          </a:p>
          <a:p>
            <a:pPr lvl="0" algn="just" latinLnBrk="0">
              <a:defRPr/>
            </a:pPr>
            <a:r>
              <a:rPr lang="ru-RU" sz="1500" i="1" u="sng" kern="0" dirty="0">
                <a:solidFill>
                  <a:srgbClr val="FFC000"/>
                </a:solidFill>
                <a:effectLst>
                  <a:innerShdw blurRad="63500" dist="50800" dir="13500000">
                    <a:prstClr val="black">
                      <a:alpha val="50000"/>
                    </a:prstClr>
                  </a:innerShdw>
                </a:effectLst>
                <a:latin typeface="Times New Roman" pitchFamily="18" charset="0"/>
                <a:ea typeface="Verdana" pitchFamily="34" charset="0"/>
                <a:cs typeface="Times New Roman" pitchFamily="18" charset="0"/>
              </a:rPr>
              <a:t>Субсидии</a:t>
            </a:r>
            <a:r>
              <a:rPr lang="ru-RU" sz="1500" i="1" kern="0" dirty="0">
                <a:solidFill>
                  <a:srgbClr val="26282F"/>
                </a:solidFill>
                <a:latin typeface="Times New Roman" pitchFamily="18" charset="0"/>
                <a:cs typeface="Times New Roman" pitchFamily="18" charset="0"/>
              </a:rPr>
              <a:t> -  </a:t>
            </a:r>
            <a:r>
              <a:rPr lang="ru-RU" sz="1500" i="1" kern="0" dirty="0">
                <a:latin typeface="Times New Roman" pitchFamily="18" charset="0"/>
                <a:cs typeface="Times New Roman" pitchFamily="18" charset="0"/>
              </a:rPr>
              <a:t>денежные средства, предоставляемые на условиях долевого финансирования нижестоящим бюджетам для осуществления их расходных обязательств по вопросам местного значения</a:t>
            </a:r>
            <a:r>
              <a:rPr lang="ru-RU" sz="1500" i="1" kern="0" dirty="0">
                <a:solidFill>
                  <a:srgbClr val="26282F"/>
                </a:solidFill>
                <a:latin typeface="Times New Roman" pitchFamily="18" charset="0"/>
                <a:cs typeface="Times New Roman" pitchFamily="18" charset="0"/>
              </a:rPr>
              <a:t>.</a:t>
            </a:r>
          </a:p>
          <a:p>
            <a:pPr lvl="0" algn="just" latinLnBrk="0">
              <a:defRPr/>
            </a:pPr>
            <a:r>
              <a:rPr lang="ru-RU" sz="1500" i="1" u="sng" kern="0" dirty="0">
                <a:solidFill>
                  <a:srgbClr val="FFC000"/>
                </a:solidFill>
                <a:effectLst>
                  <a:innerShdw blurRad="63500" dist="50800" dir="13500000">
                    <a:prstClr val="black">
                      <a:alpha val="50000"/>
                    </a:prstClr>
                  </a:innerShdw>
                </a:effectLst>
                <a:latin typeface="Times New Roman" pitchFamily="18" charset="0"/>
                <a:ea typeface="Verdana" pitchFamily="34" charset="0"/>
                <a:cs typeface="Times New Roman" pitchFamily="18" charset="0"/>
              </a:rPr>
              <a:t>Субвенции</a:t>
            </a:r>
            <a:r>
              <a:rPr lang="ru-RU" sz="1500" i="1" kern="0" dirty="0">
                <a:solidFill>
                  <a:srgbClr val="26282F"/>
                </a:solidFill>
                <a:latin typeface="Times New Roman" pitchFamily="18" charset="0"/>
                <a:cs typeface="Times New Roman" pitchFamily="18" charset="0"/>
              </a:rPr>
              <a:t> – </a:t>
            </a:r>
            <a:r>
              <a:rPr lang="ru-RU" sz="1500" i="1" kern="0" dirty="0">
                <a:latin typeface="Times New Roman" pitchFamily="18" charset="0"/>
                <a:cs typeface="Times New Roman" pitchFamily="18" charset="0"/>
              </a:rPr>
              <a:t>денежные средства, предоставляемые местным бюджетам на выполнение переданных полномочий государственных органов власти.</a:t>
            </a:r>
          </a:p>
          <a:p>
            <a:pPr lvl="0" algn="just" latinLnBrk="0">
              <a:defRPr/>
            </a:pPr>
            <a:r>
              <a:rPr lang="ru-RU" sz="1500" i="1" u="sng" kern="0" dirty="0">
                <a:solidFill>
                  <a:srgbClr val="FFC000"/>
                </a:solidFill>
                <a:effectLst>
                  <a:innerShdw blurRad="63500" dist="50800" dir="13500000">
                    <a:prstClr val="black">
                      <a:alpha val="50000"/>
                    </a:prstClr>
                  </a:innerShdw>
                </a:effectLst>
                <a:latin typeface="Times New Roman" pitchFamily="18" charset="0"/>
                <a:ea typeface="Verdana" pitchFamily="34" charset="0"/>
                <a:cs typeface="Times New Roman" pitchFamily="18" charset="0"/>
              </a:rPr>
              <a:t>Ведомственная структура расходов бюджета</a:t>
            </a:r>
            <a:r>
              <a:rPr lang="ru-RU" sz="1500" b="1" i="1" kern="0" dirty="0">
                <a:solidFill>
                  <a:srgbClr val="CEC597">
                    <a:lumMod val="75000"/>
                  </a:srgbClr>
                </a:solidFill>
                <a:latin typeface="Times New Roman" pitchFamily="18" charset="0"/>
                <a:cs typeface="Times New Roman" pitchFamily="18" charset="0"/>
              </a:rPr>
              <a:t> </a:t>
            </a:r>
            <a:r>
              <a:rPr lang="ru-RU" sz="1500" i="1" kern="0" dirty="0">
                <a:solidFill>
                  <a:sysClr val="windowText" lastClr="000000"/>
                </a:solidFill>
                <a:latin typeface="Times New Roman" pitchFamily="18" charset="0"/>
                <a:cs typeface="Times New Roman" pitchFamily="18" charset="0"/>
              </a:rPr>
              <a:t>- </a:t>
            </a:r>
            <a:r>
              <a:rPr lang="ru-RU" sz="1500" i="1" kern="0" dirty="0">
                <a:latin typeface="Times New Roman" pitchFamily="18" charset="0"/>
                <a:cs typeface="Times New Roman" pitchFamily="18" charset="0"/>
              </a:rPr>
              <a:t>распределение бюджетных ассигнований, предусмотренных законом (решением) о бюджете, по главным распорядителям бюджетных средств, разделам, подразделам, целевым статьям, группам (группам и подгруппам) видов расходов бюджетов либо по главным распорядителям бюджетных средств, разделам, подразделам и (или) целевым статьям (государственным (муниципальным) программам и непрограммным направлениям деятельности), группам (группам и подгруппам) видов расходов классификации расходов бюджетов.</a:t>
            </a:r>
          </a:p>
          <a:p>
            <a:pPr lvl="0" algn="just" latinLnBrk="0">
              <a:spcBef>
                <a:spcPct val="20000"/>
              </a:spcBef>
              <a:defRPr/>
            </a:pPr>
            <a:r>
              <a:rPr lang="ru-RU" sz="1500" i="1" u="sng" kern="0" dirty="0">
                <a:solidFill>
                  <a:srgbClr val="FFC000"/>
                </a:solidFill>
                <a:effectLst>
                  <a:innerShdw blurRad="63500" dist="50800" dir="13500000">
                    <a:prstClr val="black">
                      <a:alpha val="50000"/>
                    </a:prstClr>
                  </a:innerShdw>
                </a:effectLst>
                <a:latin typeface="Times New Roman" pitchFamily="18" charset="0"/>
                <a:ea typeface="Verdana" pitchFamily="34" charset="0"/>
                <a:cs typeface="Times New Roman" pitchFamily="18" charset="0"/>
              </a:rPr>
              <a:t>Условно утвержденные расходы</a:t>
            </a:r>
            <a:r>
              <a:rPr lang="ru-RU" sz="1500" b="1" i="1" kern="0" dirty="0">
                <a:solidFill>
                  <a:prstClr val="black">
                    <a:lumMod val="50000"/>
                    <a:lumOff val="50000"/>
                  </a:prstClr>
                </a:solidFill>
                <a:latin typeface="Times New Roman" pitchFamily="18" charset="0"/>
                <a:cs typeface="Times New Roman" pitchFamily="18" charset="0"/>
              </a:rPr>
              <a:t> </a:t>
            </a:r>
            <a:r>
              <a:rPr lang="ru-RU" sz="1500" i="1" kern="0" dirty="0">
                <a:solidFill>
                  <a:sysClr val="windowText" lastClr="000000">
                    <a:lumMod val="85000"/>
                    <a:lumOff val="15000"/>
                  </a:sysClr>
                </a:solidFill>
                <a:latin typeface="Times New Roman" pitchFamily="18" charset="0"/>
                <a:cs typeface="Times New Roman" pitchFamily="18" charset="0"/>
              </a:rPr>
              <a:t>- </a:t>
            </a:r>
            <a:r>
              <a:rPr lang="ru-RU" sz="1500" i="1" kern="0" dirty="0">
                <a:latin typeface="Times New Roman" pitchFamily="18" charset="0"/>
                <a:cs typeface="Times New Roman" pitchFamily="18" charset="0"/>
              </a:rPr>
              <a:t>не распределенные в плановом периоде в соответствии с классификацией расходов бюджетов бюджетные ассигнования ( согласно статье 184.1 БК РФ общий объем условно утвержденных расходов на первый год планового периода должен составлять не менее 2,5%, на второй год планового периода - не менее 5% общего объема расходов бюджета (без учета расходов бюджета, предусмотренных за счет межбюджетных трансфертов из других бюджетов бюджетной системы Российской Федерации, имеющих целевое назначение</a:t>
            </a:r>
            <a:r>
              <a:rPr lang="ru-RU" sz="1500" i="1" kern="0" dirty="0" smtClean="0">
                <a:latin typeface="Times New Roman" pitchFamily="18" charset="0"/>
                <a:cs typeface="Times New Roman" pitchFamily="18" charset="0"/>
              </a:rPr>
              <a:t>).</a:t>
            </a:r>
          </a:p>
          <a:p>
            <a:pPr lvl="0" algn="just" latinLnBrk="0">
              <a:spcBef>
                <a:spcPct val="20000"/>
              </a:spcBef>
              <a:defRPr/>
            </a:pPr>
            <a:r>
              <a:rPr lang="ru-RU" sz="1400" i="1" u="sng" kern="0" dirty="0">
                <a:solidFill>
                  <a:srgbClr val="FFC000"/>
                </a:solidFill>
                <a:effectLst>
                  <a:innerShdw blurRad="63500" dist="50800" dir="13500000">
                    <a:prstClr val="black">
                      <a:alpha val="50000"/>
                    </a:prstClr>
                  </a:innerShdw>
                </a:effectLst>
                <a:latin typeface="Times New Roman" pitchFamily="18" charset="0"/>
                <a:ea typeface="Verdana" pitchFamily="34" charset="0"/>
                <a:cs typeface="Times New Roman" pitchFamily="18" charset="0"/>
              </a:rPr>
              <a:t>Главный распорядитель бюджетных средств (ГРБС)</a:t>
            </a:r>
            <a:r>
              <a:rPr lang="ru-RU" sz="1400" i="1" u="sng" kern="0" dirty="0">
                <a:solidFill>
                  <a:srgbClr val="FFC000"/>
                </a:solidFill>
                <a:effectLst>
                  <a:innerShdw blurRad="63500" dist="50800" dir="13500000">
                    <a:prstClr val="black">
                      <a:alpha val="50000"/>
                    </a:prstClr>
                  </a:innerShdw>
                </a:effectLst>
                <a:latin typeface="Times New Roman" pitchFamily="18" charset="0"/>
                <a:cs typeface="Times New Roman" pitchFamily="18" charset="0"/>
              </a:rPr>
              <a:t> </a:t>
            </a:r>
            <a:r>
              <a:rPr lang="ru-RU" sz="1400" b="1" i="1" kern="0" dirty="0">
                <a:solidFill>
                  <a:sysClr val="windowText" lastClr="000000">
                    <a:lumMod val="85000"/>
                    <a:lumOff val="15000"/>
                  </a:sysClr>
                </a:solidFill>
                <a:latin typeface="Times New Roman" pitchFamily="18" charset="0"/>
                <a:cs typeface="Times New Roman" pitchFamily="18" charset="0"/>
              </a:rPr>
              <a:t>- </a:t>
            </a:r>
            <a:r>
              <a:rPr lang="ru-RU" sz="1400" i="1" kern="0" dirty="0">
                <a:latin typeface="Times New Roman" pitchFamily="18" charset="0"/>
                <a:cs typeface="Times New Roman" pitchFamily="18" charset="0"/>
              </a:rPr>
              <a:t>орган государственной власти (местного самоуправления), орган управления государственным внебюджетным фондом, или наиболее значимое учреждение науки, образования, культуры и здравоохранения, напрямую получающий(ее) средства из бюджета и наделенный правом распределять их между подведомственными распорядителями и получателями бюджетных средств</a:t>
            </a:r>
            <a:r>
              <a:rPr lang="ru-RU" sz="1400" i="1" kern="0" dirty="0" smtClean="0">
                <a:latin typeface="Times New Roman" pitchFamily="18" charset="0"/>
                <a:cs typeface="Times New Roman" pitchFamily="18" charset="0"/>
              </a:rPr>
              <a:t>.</a:t>
            </a:r>
            <a:endParaRPr lang="ru-RU" sz="1400" i="1" kern="0" dirty="0">
              <a:latin typeface="Times New Roman" pitchFamily="18" charset="0"/>
              <a:cs typeface="Times New Roman" pitchFamily="18" charset="0"/>
            </a:endParaRPr>
          </a:p>
        </p:txBody>
      </p:sp>
    </p:spTree>
    <p:extLst>
      <p:ext uri="{BB962C8B-B14F-4D97-AF65-F5344CB8AC3E}">
        <p14:creationId xmlns:p14="http://schemas.microsoft.com/office/powerpoint/2010/main" val="6394334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Картинки по запросу картинки, расходы на охрану окружающую сред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854" y="4266212"/>
            <a:ext cx="3143017" cy="12652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987"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225" y="857250"/>
            <a:ext cx="3143250" cy="1281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Заголовок 1"/>
          <p:cNvSpPr txBox="1">
            <a:spLocks/>
          </p:cNvSpPr>
          <p:nvPr/>
        </p:nvSpPr>
        <p:spPr>
          <a:xfrm>
            <a:off x="276855" y="280193"/>
            <a:ext cx="8537332" cy="561976"/>
          </a:xfrm>
          <a:prstGeom prst="rect">
            <a:avLst/>
          </a:prstGeom>
        </p:spPr>
        <p:txBody>
          <a:bodyPr lIns="96385" tIns="48193" rIns="96385" bIns="48193" anchor="b"/>
          <a:lstStyle>
            <a:lvl1pPr algn="ctr" defTabSz="963856" rtl="0" eaLnBrk="1" latinLnBrk="0" hangingPunct="1">
              <a:lnSpc>
                <a:spcPts val="6113"/>
              </a:lnSpc>
              <a:spcBef>
                <a:spcPct val="0"/>
              </a:spcBef>
              <a:buNone/>
              <a:defRPr sz="57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defRPr/>
            </a:pPr>
            <a:r>
              <a:rPr lang="ru-RU" sz="1500" b="1" i="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Муниципальная программа Соболевского муниципального района «Физическая культура и спорт, молодежная политика, отдых, оздоровление и занятость детей и молодежи в Соболевском муниципальном районе Камчатского края»</a:t>
            </a:r>
            <a:endParaRPr lang="ru-RU" sz="15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
        <p:nvSpPr>
          <p:cNvPr id="13" name="Скругленный прямоугольник 12"/>
          <p:cNvSpPr/>
          <p:nvPr/>
        </p:nvSpPr>
        <p:spPr>
          <a:xfrm>
            <a:off x="5801136" y="4860572"/>
            <a:ext cx="1125415" cy="511177"/>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3 500,0</a:t>
            </a:r>
            <a:endParaRPr lang="ru-RU" sz="1000" dirty="0">
              <a:solidFill>
                <a:prstClr val="black"/>
              </a:solidFill>
            </a:endParaRPr>
          </a:p>
        </p:txBody>
      </p:sp>
      <p:sp>
        <p:nvSpPr>
          <p:cNvPr id="14" name="Скругленный прямоугольник 13"/>
          <p:cNvSpPr/>
          <p:nvPr/>
        </p:nvSpPr>
        <p:spPr>
          <a:xfrm>
            <a:off x="3982813" y="4860573"/>
            <a:ext cx="1125415" cy="511177"/>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3 500,0</a:t>
            </a:r>
            <a:endParaRPr lang="ru-RU" sz="1000" dirty="0">
              <a:solidFill>
                <a:prstClr val="black"/>
              </a:solidFill>
            </a:endParaRPr>
          </a:p>
        </p:txBody>
      </p:sp>
      <p:sp>
        <p:nvSpPr>
          <p:cNvPr id="16" name="Скругленный прямоугольник 15"/>
          <p:cNvSpPr/>
          <p:nvPr/>
        </p:nvSpPr>
        <p:spPr>
          <a:xfrm>
            <a:off x="5801136" y="1438868"/>
            <a:ext cx="1125415" cy="511175"/>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3 850,14</a:t>
            </a:r>
            <a:endParaRPr lang="ru-RU" sz="1000" dirty="0">
              <a:solidFill>
                <a:prstClr val="black"/>
              </a:solidFill>
            </a:endParaRPr>
          </a:p>
        </p:txBody>
      </p:sp>
      <p:sp>
        <p:nvSpPr>
          <p:cNvPr id="17" name="Скругленный прямоугольник 16"/>
          <p:cNvSpPr/>
          <p:nvPr/>
        </p:nvSpPr>
        <p:spPr>
          <a:xfrm>
            <a:off x="4012400" y="1457580"/>
            <a:ext cx="1125415" cy="511175"/>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6 586,96219</a:t>
            </a:r>
            <a:endParaRPr lang="ru-RU" sz="1000" dirty="0">
              <a:solidFill>
                <a:prstClr val="black"/>
              </a:solidFill>
            </a:endParaRPr>
          </a:p>
        </p:txBody>
      </p:sp>
      <p:graphicFrame>
        <p:nvGraphicFramePr>
          <p:cNvPr id="18" name="Таблица 17"/>
          <p:cNvGraphicFramePr>
            <a:graphicFrameLocks noGrp="1"/>
          </p:cNvGraphicFramePr>
          <p:nvPr/>
        </p:nvGraphicFramePr>
        <p:xfrm>
          <a:off x="307975" y="2205038"/>
          <a:ext cx="8520113" cy="228600"/>
        </p:xfrm>
        <a:graphic>
          <a:graphicData uri="http://schemas.openxmlformats.org/drawingml/2006/table">
            <a:tbl>
              <a:tblPr firstRow="1" bandRow="1">
                <a:tableStyleId>{3B4B98B0-60AC-42C2-AFA5-B58CD77FA1E5}</a:tableStyleId>
              </a:tblPr>
              <a:tblGrid>
                <a:gridCol w="8520113"/>
              </a:tblGrid>
              <a:tr h="180974">
                <a:tc>
                  <a:txBody>
                    <a:bodyPr/>
                    <a:lstStyle/>
                    <a:p>
                      <a:r>
                        <a:rPr lang="ru-RU" sz="900" dirty="0" smtClean="0"/>
                        <a:t>в том числе по подпрограммам:</a:t>
                      </a:r>
                      <a:endParaRPr lang="ru-RU" sz="900" dirty="0"/>
                    </a:p>
                  </a:txBody>
                  <a:tcPr marL="84410" marR="84410">
                    <a:lnL>
                      <a:noFill/>
                    </a:lnL>
                    <a:lnR>
                      <a:noFill/>
                    </a:lnR>
                    <a:lnT w="12700" cmpd="sng">
                      <a:noFill/>
                    </a:lnT>
                    <a:lnB w="12700" cmpd="sng">
                      <a:noFill/>
                    </a:lnB>
                    <a:lnTlToBr w="12700" cmpd="sng">
                      <a:noFill/>
                      <a:prstDash val="solid"/>
                    </a:lnTlToBr>
                    <a:lnBlToTr w="12700" cmpd="sng">
                      <a:noFill/>
                      <a:prstDash val="solid"/>
                    </a:lnBlToTr>
                    <a:solidFill>
                      <a:srgbClr val="769E86"/>
                    </a:solidFill>
                  </a:tcPr>
                </a:tc>
              </a:tr>
            </a:tbl>
          </a:graphicData>
        </a:graphic>
      </p:graphicFrame>
      <p:graphicFrame>
        <p:nvGraphicFramePr>
          <p:cNvPr id="19" name="Таблица 18"/>
          <p:cNvGraphicFramePr>
            <a:graphicFrameLocks noGrp="1"/>
          </p:cNvGraphicFramePr>
          <p:nvPr/>
        </p:nvGraphicFramePr>
        <p:xfrm>
          <a:off x="307975" y="5589588"/>
          <a:ext cx="8528050" cy="228600"/>
        </p:xfrm>
        <a:graphic>
          <a:graphicData uri="http://schemas.openxmlformats.org/drawingml/2006/table">
            <a:tbl>
              <a:tblPr firstRow="1" bandRow="1">
                <a:tableStyleId>{3B4B98B0-60AC-42C2-AFA5-B58CD77FA1E5}</a:tableStyleId>
              </a:tblPr>
              <a:tblGrid>
                <a:gridCol w="8528050"/>
              </a:tblGrid>
              <a:tr h="180974">
                <a:tc>
                  <a:txBody>
                    <a:bodyPr/>
                    <a:lstStyle/>
                    <a:p>
                      <a:r>
                        <a:rPr lang="ru-RU" sz="900" dirty="0" smtClean="0"/>
                        <a:t>в том числе по подпрограммам:</a:t>
                      </a:r>
                      <a:endParaRPr lang="ru-RU" sz="900" dirty="0"/>
                    </a:p>
                  </a:txBody>
                  <a:tcPr marL="84401" marR="84401">
                    <a:lnL>
                      <a:noFill/>
                    </a:lnL>
                    <a:lnR>
                      <a:noFill/>
                    </a:lnR>
                    <a:lnT w="12700" cmpd="sng">
                      <a:noFill/>
                    </a:lnT>
                    <a:lnB w="12700" cmpd="sng">
                      <a:noFill/>
                    </a:lnB>
                    <a:lnTlToBr w="12700" cmpd="sng">
                      <a:noFill/>
                      <a:prstDash val="solid"/>
                    </a:lnTlToBr>
                    <a:lnBlToTr w="12700" cmpd="sng">
                      <a:noFill/>
                      <a:prstDash val="solid"/>
                    </a:lnBlToTr>
                    <a:solidFill>
                      <a:srgbClr val="769E86"/>
                    </a:solidFill>
                  </a:tcPr>
                </a:tc>
              </a:tr>
            </a:tbl>
          </a:graphicData>
        </a:graphic>
      </p:graphicFrame>
      <p:graphicFrame>
        <p:nvGraphicFramePr>
          <p:cNvPr id="20" name="Таблица 19"/>
          <p:cNvGraphicFramePr>
            <a:graphicFrameLocks noGrp="1"/>
          </p:cNvGraphicFramePr>
          <p:nvPr>
            <p:extLst>
              <p:ext uri="{D42A27DB-BD31-4B8C-83A1-F6EECF244321}">
                <p14:modId xmlns:p14="http://schemas.microsoft.com/office/powerpoint/2010/main" val="605468819"/>
              </p:ext>
            </p:extLst>
          </p:nvPr>
        </p:nvGraphicFramePr>
        <p:xfrm>
          <a:off x="312738" y="2420938"/>
          <a:ext cx="8510588" cy="942976"/>
        </p:xfrm>
        <a:graphic>
          <a:graphicData uri="http://schemas.openxmlformats.org/drawingml/2006/table">
            <a:tbl>
              <a:tblPr firstRow="1" bandRow="1">
                <a:tableStyleId>{5C22544A-7EE6-4342-B048-85BDC9FD1C3A}</a:tableStyleId>
              </a:tblPr>
              <a:tblGrid>
                <a:gridCol w="3667637"/>
                <a:gridCol w="1700451"/>
                <a:gridCol w="1583753"/>
                <a:gridCol w="1558747"/>
              </a:tblGrid>
              <a:tr h="471488">
                <a:tc>
                  <a:txBody>
                    <a:bodyPr/>
                    <a:lstStyle/>
                    <a:p>
                      <a:r>
                        <a:rPr lang="ru-RU" sz="1000" b="0" i="1" dirty="0" smtClean="0">
                          <a:solidFill>
                            <a:schemeClr val="tx1">
                              <a:lumMod val="85000"/>
                              <a:lumOff val="15000"/>
                            </a:schemeClr>
                          </a:solidFill>
                          <a:latin typeface="Times New Roman" pitchFamily="18" charset="0"/>
                          <a:cs typeface="Times New Roman" pitchFamily="18" charset="0"/>
                        </a:rPr>
                        <a:t>Развитие массовой</a:t>
                      </a:r>
                      <a:r>
                        <a:rPr lang="ru-RU" sz="1000" b="0" i="1" baseline="0" dirty="0" smtClean="0">
                          <a:solidFill>
                            <a:schemeClr val="tx1">
                              <a:lumMod val="85000"/>
                              <a:lumOff val="15000"/>
                            </a:schemeClr>
                          </a:solidFill>
                          <a:latin typeface="Times New Roman" pitchFamily="18" charset="0"/>
                          <a:cs typeface="Times New Roman" pitchFamily="18" charset="0"/>
                        </a:rPr>
                        <a:t> физической культуры и спорта в Соболевском муниципальном районе Камчатского края</a:t>
                      </a:r>
                      <a:endParaRPr lang="ru-RU" sz="1000" b="0" i="1" dirty="0">
                        <a:solidFill>
                          <a:schemeClr val="tx1">
                            <a:lumMod val="85000"/>
                            <a:lumOff val="15000"/>
                          </a:schemeClr>
                        </a:solidFill>
                        <a:latin typeface="Times New Roman" pitchFamily="18" charset="0"/>
                        <a:cs typeface="Times New Roman" pitchFamily="18" charset="0"/>
                      </a:endParaRPr>
                    </a:p>
                  </a:txBody>
                  <a:tcPr marL="84402" marR="84402">
                    <a:solidFill>
                      <a:schemeClr val="bg2"/>
                    </a:solidFill>
                  </a:tcPr>
                </a:tc>
                <a:tc>
                  <a:txBody>
                    <a:bodyPr/>
                    <a:lstStyle/>
                    <a:p>
                      <a:pPr algn="ctr"/>
                      <a:r>
                        <a:rPr lang="ru-RU" sz="1000" b="0" dirty="0" smtClean="0">
                          <a:solidFill>
                            <a:schemeClr val="tx1">
                              <a:lumMod val="85000"/>
                              <a:lumOff val="15000"/>
                            </a:schemeClr>
                          </a:solidFill>
                        </a:rPr>
                        <a:t>2 302,8</a:t>
                      </a:r>
                      <a:endParaRPr lang="ru-RU" sz="1000" b="0" dirty="0">
                        <a:solidFill>
                          <a:schemeClr val="tx1">
                            <a:lumMod val="85000"/>
                            <a:lumOff val="15000"/>
                          </a:schemeClr>
                        </a:solidFill>
                      </a:endParaRPr>
                    </a:p>
                  </a:txBody>
                  <a:tcPr marL="84402" marR="84402">
                    <a:solidFill>
                      <a:schemeClr val="bg2"/>
                    </a:solidFill>
                  </a:tcPr>
                </a:tc>
                <a:tc>
                  <a:txBody>
                    <a:bodyPr/>
                    <a:lstStyle/>
                    <a:p>
                      <a:pPr algn="ctr"/>
                      <a:r>
                        <a:rPr lang="ru-RU" sz="1000" b="0" dirty="0" smtClean="0">
                          <a:solidFill>
                            <a:schemeClr val="tx1">
                              <a:lumMod val="85000"/>
                              <a:lumOff val="15000"/>
                            </a:schemeClr>
                          </a:solidFill>
                        </a:rPr>
                        <a:t>1 852,8</a:t>
                      </a:r>
                      <a:endParaRPr lang="ru-RU" sz="1000" b="0" dirty="0">
                        <a:solidFill>
                          <a:schemeClr val="tx1">
                            <a:lumMod val="85000"/>
                            <a:lumOff val="15000"/>
                          </a:schemeClr>
                        </a:solidFill>
                      </a:endParaRPr>
                    </a:p>
                  </a:txBody>
                  <a:tcPr marL="84402" marR="84402">
                    <a:solidFill>
                      <a:schemeClr val="bg2"/>
                    </a:solidFill>
                  </a:tcPr>
                </a:tc>
                <a:tc>
                  <a:txBody>
                    <a:bodyPr/>
                    <a:lstStyle/>
                    <a:p>
                      <a:pPr algn="ctr"/>
                      <a:r>
                        <a:rPr lang="ru-RU" sz="1000" b="0" dirty="0" smtClean="0">
                          <a:solidFill>
                            <a:schemeClr val="tx1">
                              <a:lumMod val="85000"/>
                              <a:lumOff val="15000"/>
                            </a:schemeClr>
                          </a:solidFill>
                        </a:rPr>
                        <a:t>1 852,8</a:t>
                      </a:r>
                      <a:endParaRPr lang="ru-RU" sz="1000" b="0" dirty="0">
                        <a:solidFill>
                          <a:schemeClr val="tx1">
                            <a:lumMod val="85000"/>
                            <a:lumOff val="15000"/>
                          </a:schemeClr>
                        </a:solidFill>
                      </a:endParaRPr>
                    </a:p>
                  </a:txBody>
                  <a:tcPr marL="84402" marR="84402">
                    <a:solidFill>
                      <a:schemeClr val="bg2"/>
                    </a:solidFill>
                  </a:tcPr>
                </a:tc>
              </a:tr>
              <a:tr h="471488">
                <a:tc>
                  <a:txBody>
                    <a:bodyPr/>
                    <a:lstStyle/>
                    <a:p>
                      <a:r>
                        <a:rPr lang="ru-RU" sz="1000" i="1" dirty="0" smtClean="0">
                          <a:solidFill>
                            <a:schemeClr val="tx1">
                              <a:lumMod val="85000"/>
                              <a:lumOff val="15000"/>
                            </a:schemeClr>
                          </a:solidFill>
                          <a:latin typeface="Times New Roman" pitchFamily="18" charset="0"/>
                          <a:cs typeface="Times New Roman" pitchFamily="18" charset="0"/>
                        </a:rPr>
                        <a:t>Организация отдыха и оздоровление детей и молодежи в Соболевском муниципальном районе</a:t>
                      </a:r>
                      <a:endParaRPr lang="ru-RU" sz="1000" i="1" dirty="0">
                        <a:solidFill>
                          <a:schemeClr val="tx1">
                            <a:lumMod val="85000"/>
                            <a:lumOff val="15000"/>
                          </a:schemeClr>
                        </a:solidFill>
                        <a:latin typeface="Times New Roman" pitchFamily="18" charset="0"/>
                        <a:cs typeface="Times New Roman" pitchFamily="18" charset="0"/>
                      </a:endParaRPr>
                    </a:p>
                  </a:txBody>
                  <a:tcPr marL="84402" marR="84402"/>
                </a:tc>
                <a:tc>
                  <a:txBody>
                    <a:bodyPr/>
                    <a:lstStyle/>
                    <a:p>
                      <a:pPr algn="ctr"/>
                      <a:r>
                        <a:rPr lang="ru-RU" sz="1000" dirty="0" smtClean="0">
                          <a:solidFill>
                            <a:schemeClr val="tx1">
                              <a:lumMod val="85000"/>
                              <a:lumOff val="15000"/>
                            </a:schemeClr>
                          </a:solidFill>
                        </a:rPr>
                        <a:t>4 284,16219</a:t>
                      </a:r>
                      <a:endParaRPr lang="ru-RU" sz="1000" dirty="0">
                        <a:solidFill>
                          <a:schemeClr val="tx1">
                            <a:lumMod val="85000"/>
                            <a:lumOff val="15000"/>
                          </a:schemeClr>
                        </a:solidFill>
                      </a:endParaRPr>
                    </a:p>
                  </a:txBody>
                  <a:tcPr marL="84402" marR="84402"/>
                </a:tc>
                <a:tc>
                  <a:txBody>
                    <a:bodyPr/>
                    <a:lstStyle/>
                    <a:p>
                      <a:pPr algn="ctr"/>
                      <a:r>
                        <a:rPr lang="ru-RU" sz="1000" dirty="0" smtClean="0">
                          <a:solidFill>
                            <a:schemeClr val="tx1">
                              <a:lumMod val="85000"/>
                              <a:lumOff val="15000"/>
                            </a:schemeClr>
                          </a:solidFill>
                        </a:rPr>
                        <a:t>1 997,34</a:t>
                      </a:r>
                      <a:endParaRPr lang="ru-RU" sz="1000" dirty="0">
                        <a:solidFill>
                          <a:schemeClr val="tx1">
                            <a:lumMod val="85000"/>
                            <a:lumOff val="15000"/>
                          </a:schemeClr>
                        </a:solidFill>
                      </a:endParaRPr>
                    </a:p>
                  </a:txBody>
                  <a:tcPr marL="84402" marR="84402"/>
                </a:tc>
                <a:tc>
                  <a:txBody>
                    <a:bodyPr/>
                    <a:lstStyle/>
                    <a:p>
                      <a:pPr algn="ctr"/>
                      <a:r>
                        <a:rPr lang="ru-RU" sz="1000" dirty="0" smtClean="0">
                          <a:solidFill>
                            <a:schemeClr val="tx1">
                              <a:lumMod val="85000"/>
                              <a:lumOff val="15000"/>
                            </a:schemeClr>
                          </a:solidFill>
                        </a:rPr>
                        <a:t>1 988,04</a:t>
                      </a:r>
                      <a:endParaRPr lang="ru-RU" sz="1000" dirty="0">
                        <a:solidFill>
                          <a:schemeClr val="tx1">
                            <a:lumMod val="85000"/>
                            <a:lumOff val="15000"/>
                          </a:schemeClr>
                        </a:solidFill>
                      </a:endParaRPr>
                    </a:p>
                  </a:txBody>
                  <a:tcPr marL="84402" marR="84402"/>
                </a:tc>
              </a:tr>
            </a:tbl>
          </a:graphicData>
        </a:graphic>
      </p:graphicFrame>
      <p:graphicFrame>
        <p:nvGraphicFramePr>
          <p:cNvPr id="21" name="Таблица 20"/>
          <p:cNvGraphicFramePr>
            <a:graphicFrameLocks noGrp="1"/>
          </p:cNvGraphicFramePr>
          <p:nvPr>
            <p:extLst>
              <p:ext uri="{D42A27DB-BD31-4B8C-83A1-F6EECF244321}">
                <p14:modId xmlns:p14="http://schemas.microsoft.com/office/powerpoint/2010/main" val="3059295573"/>
              </p:ext>
            </p:extLst>
          </p:nvPr>
        </p:nvGraphicFramePr>
        <p:xfrm>
          <a:off x="303213" y="5805488"/>
          <a:ext cx="8528050" cy="647700"/>
        </p:xfrm>
        <a:graphic>
          <a:graphicData uri="http://schemas.openxmlformats.org/drawingml/2006/table">
            <a:tbl>
              <a:tblPr firstRow="1" bandRow="1">
                <a:tableStyleId>{5C22544A-7EE6-4342-B048-85BDC9FD1C3A}</a:tableStyleId>
              </a:tblPr>
              <a:tblGrid>
                <a:gridCol w="3675164"/>
                <a:gridCol w="1703940"/>
                <a:gridCol w="1587002"/>
                <a:gridCol w="1561944"/>
              </a:tblGrid>
              <a:tr h="647700">
                <a:tc>
                  <a:txBody>
                    <a:bodyPr/>
                    <a:lstStyle/>
                    <a:p>
                      <a:r>
                        <a:rPr lang="ru-RU" sz="1000" b="0" i="1" dirty="0" smtClean="0">
                          <a:solidFill>
                            <a:schemeClr val="tx1">
                              <a:lumMod val="85000"/>
                              <a:lumOff val="15000"/>
                            </a:schemeClr>
                          </a:solidFill>
                          <a:latin typeface="Times New Roman" pitchFamily="18" charset="0"/>
                          <a:cs typeface="Times New Roman" pitchFamily="18" charset="0"/>
                        </a:rPr>
                        <a:t>Охрана окружающей среды и обеспечение экологической</a:t>
                      </a:r>
                      <a:r>
                        <a:rPr lang="ru-RU" sz="1000" b="0" i="1" baseline="0" dirty="0" smtClean="0">
                          <a:solidFill>
                            <a:schemeClr val="tx1">
                              <a:lumMod val="85000"/>
                              <a:lumOff val="15000"/>
                            </a:schemeClr>
                          </a:solidFill>
                          <a:latin typeface="Times New Roman" pitchFamily="18" charset="0"/>
                          <a:cs typeface="Times New Roman" pitchFamily="18" charset="0"/>
                        </a:rPr>
                        <a:t> безопасности в Соболевском муниципальном районе Камчатского края</a:t>
                      </a:r>
                      <a:endParaRPr lang="ru-RU" sz="1000" b="0" i="1" dirty="0">
                        <a:solidFill>
                          <a:schemeClr val="tx1">
                            <a:lumMod val="85000"/>
                            <a:lumOff val="15000"/>
                          </a:schemeClr>
                        </a:solidFill>
                        <a:latin typeface="Times New Roman" pitchFamily="18" charset="0"/>
                        <a:cs typeface="Times New Roman" pitchFamily="18" charset="0"/>
                      </a:endParaRPr>
                    </a:p>
                  </a:txBody>
                  <a:tcPr marL="84401" marR="84401" marT="45694" marB="45694">
                    <a:solidFill>
                      <a:schemeClr val="bg2"/>
                    </a:solidFill>
                  </a:tcPr>
                </a:tc>
                <a:tc>
                  <a:txBody>
                    <a:bodyPr/>
                    <a:lstStyle/>
                    <a:p>
                      <a:pPr algn="ctr"/>
                      <a:endParaRPr lang="ru-RU" sz="1000" b="0" dirty="0" smtClean="0">
                        <a:solidFill>
                          <a:schemeClr val="tx1">
                            <a:lumMod val="85000"/>
                            <a:lumOff val="15000"/>
                          </a:schemeClr>
                        </a:solidFill>
                      </a:endParaRPr>
                    </a:p>
                    <a:p>
                      <a:pPr algn="ctr"/>
                      <a:r>
                        <a:rPr lang="ru-RU" sz="1000" b="0" dirty="0" smtClean="0">
                          <a:solidFill>
                            <a:schemeClr val="tx1">
                              <a:lumMod val="85000"/>
                              <a:lumOff val="15000"/>
                            </a:schemeClr>
                          </a:solidFill>
                        </a:rPr>
                        <a:t>3 500,0</a:t>
                      </a:r>
                      <a:endParaRPr lang="ru-RU" sz="1000" b="0" dirty="0">
                        <a:solidFill>
                          <a:schemeClr val="tx1">
                            <a:lumMod val="85000"/>
                            <a:lumOff val="15000"/>
                          </a:schemeClr>
                        </a:solidFill>
                      </a:endParaRPr>
                    </a:p>
                  </a:txBody>
                  <a:tcPr marL="84401" marR="84401" marT="45694" marB="45694">
                    <a:solidFill>
                      <a:schemeClr val="bg2"/>
                    </a:solidFill>
                  </a:tcPr>
                </a:tc>
                <a:tc>
                  <a:txBody>
                    <a:bodyPr/>
                    <a:lstStyle/>
                    <a:p>
                      <a:pPr algn="ctr"/>
                      <a:endParaRPr lang="ru-RU" sz="1000" b="0" dirty="0" smtClean="0">
                        <a:solidFill>
                          <a:schemeClr val="tx1">
                            <a:lumMod val="85000"/>
                            <a:lumOff val="15000"/>
                          </a:schemeClr>
                        </a:solidFill>
                      </a:endParaRPr>
                    </a:p>
                    <a:p>
                      <a:pPr algn="ctr"/>
                      <a:r>
                        <a:rPr lang="ru-RU" sz="1000" b="0" dirty="0" smtClean="0">
                          <a:solidFill>
                            <a:schemeClr val="tx1">
                              <a:lumMod val="85000"/>
                              <a:lumOff val="15000"/>
                            </a:schemeClr>
                          </a:solidFill>
                        </a:rPr>
                        <a:t>3 500,0</a:t>
                      </a:r>
                      <a:endParaRPr lang="ru-RU" sz="1000" b="0" dirty="0">
                        <a:solidFill>
                          <a:schemeClr val="tx1">
                            <a:lumMod val="85000"/>
                            <a:lumOff val="15000"/>
                          </a:schemeClr>
                        </a:solidFill>
                      </a:endParaRPr>
                    </a:p>
                  </a:txBody>
                  <a:tcPr marL="84401" marR="84401" marT="45694" marB="45694">
                    <a:solidFill>
                      <a:schemeClr val="bg2"/>
                    </a:solidFill>
                  </a:tcPr>
                </a:tc>
                <a:tc>
                  <a:txBody>
                    <a:bodyPr/>
                    <a:lstStyle/>
                    <a:p>
                      <a:pPr algn="ctr"/>
                      <a:endParaRPr lang="ru-RU" sz="1000" b="0" dirty="0" smtClean="0">
                        <a:solidFill>
                          <a:schemeClr val="tx1">
                            <a:lumMod val="85000"/>
                            <a:lumOff val="15000"/>
                          </a:schemeClr>
                        </a:solidFill>
                      </a:endParaRPr>
                    </a:p>
                    <a:p>
                      <a:pPr algn="ctr"/>
                      <a:r>
                        <a:rPr lang="ru-RU" sz="1000" b="0" dirty="0" smtClean="0">
                          <a:solidFill>
                            <a:schemeClr val="tx1">
                              <a:lumMod val="85000"/>
                              <a:lumOff val="15000"/>
                            </a:schemeClr>
                          </a:solidFill>
                        </a:rPr>
                        <a:t>3 500,0</a:t>
                      </a:r>
                    </a:p>
                  </a:txBody>
                  <a:tcPr marL="84401" marR="84401" marT="45694" marB="45694">
                    <a:solidFill>
                      <a:schemeClr val="bg2"/>
                    </a:solidFill>
                  </a:tcPr>
                </a:tc>
              </a:tr>
            </a:tbl>
          </a:graphicData>
        </a:graphic>
      </p:graphicFrame>
      <p:sp>
        <p:nvSpPr>
          <p:cNvPr id="11" name="Блок-схема: узел 10"/>
          <p:cNvSpPr/>
          <p:nvPr/>
        </p:nvSpPr>
        <p:spPr>
          <a:xfrm>
            <a:off x="3534508" y="1034119"/>
            <a:ext cx="712177" cy="679050"/>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2022 </a:t>
            </a:r>
            <a:r>
              <a:rPr lang="ru-RU" sz="1050" dirty="0">
                <a:solidFill>
                  <a:prstClr val="white"/>
                </a:solidFill>
              </a:rPr>
              <a:t>год</a:t>
            </a:r>
          </a:p>
        </p:txBody>
      </p:sp>
      <p:sp>
        <p:nvSpPr>
          <p:cNvPr id="10" name="Блок-схема: узел 9"/>
          <p:cNvSpPr/>
          <p:nvPr/>
        </p:nvSpPr>
        <p:spPr>
          <a:xfrm>
            <a:off x="5352324" y="1015408"/>
            <a:ext cx="712177" cy="679050"/>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2023 </a:t>
            </a:r>
            <a:r>
              <a:rPr lang="ru-RU" sz="1050" dirty="0">
                <a:solidFill>
                  <a:prstClr val="white"/>
                </a:solidFill>
              </a:rPr>
              <a:t>год</a:t>
            </a:r>
          </a:p>
        </p:txBody>
      </p:sp>
      <p:sp>
        <p:nvSpPr>
          <p:cNvPr id="15" name="Скругленный прямоугольник 14"/>
          <p:cNvSpPr/>
          <p:nvPr/>
        </p:nvSpPr>
        <p:spPr>
          <a:xfrm>
            <a:off x="7688772" y="1438869"/>
            <a:ext cx="1125415" cy="511175"/>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3 840,84</a:t>
            </a:r>
            <a:endParaRPr lang="ru-RU" sz="1000" dirty="0">
              <a:solidFill>
                <a:prstClr val="black"/>
              </a:solidFill>
            </a:endParaRPr>
          </a:p>
        </p:txBody>
      </p:sp>
      <p:sp>
        <p:nvSpPr>
          <p:cNvPr id="9" name="Блок-схема: узел 8"/>
          <p:cNvSpPr/>
          <p:nvPr/>
        </p:nvSpPr>
        <p:spPr>
          <a:xfrm>
            <a:off x="7095390" y="1034119"/>
            <a:ext cx="712177" cy="679049"/>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white"/>
                </a:solidFill>
              </a:rPr>
              <a:t>2024 </a:t>
            </a:r>
            <a:r>
              <a:rPr lang="ru-RU" sz="1000" dirty="0">
                <a:solidFill>
                  <a:prstClr val="white"/>
                </a:solidFill>
              </a:rPr>
              <a:t>год</a:t>
            </a:r>
          </a:p>
        </p:txBody>
      </p:sp>
      <p:sp>
        <p:nvSpPr>
          <p:cNvPr id="8" name="Блок-схема: узел 7"/>
          <p:cNvSpPr/>
          <p:nvPr/>
        </p:nvSpPr>
        <p:spPr>
          <a:xfrm>
            <a:off x="3534508" y="4437112"/>
            <a:ext cx="712177" cy="679050"/>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2022 </a:t>
            </a:r>
            <a:r>
              <a:rPr lang="ru-RU" sz="1050" dirty="0">
                <a:solidFill>
                  <a:prstClr val="white"/>
                </a:solidFill>
              </a:rPr>
              <a:t>год</a:t>
            </a:r>
          </a:p>
        </p:txBody>
      </p:sp>
      <p:sp>
        <p:nvSpPr>
          <p:cNvPr id="7" name="Блок-схема: узел 6"/>
          <p:cNvSpPr/>
          <p:nvPr/>
        </p:nvSpPr>
        <p:spPr>
          <a:xfrm>
            <a:off x="5352324" y="4437112"/>
            <a:ext cx="712177" cy="679051"/>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2023 </a:t>
            </a:r>
            <a:r>
              <a:rPr lang="ru-RU" sz="1050" dirty="0">
                <a:solidFill>
                  <a:prstClr val="white"/>
                </a:solidFill>
              </a:rPr>
              <a:t>год</a:t>
            </a:r>
          </a:p>
        </p:txBody>
      </p:sp>
      <p:sp>
        <p:nvSpPr>
          <p:cNvPr id="12" name="Скругленный прямоугольник 11"/>
          <p:cNvSpPr/>
          <p:nvPr/>
        </p:nvSpPr>
        <p:spPr>
          <a:xfrm>
            <a:off x="7566942" y="4860571"/>
            <a:ext cx="1125415" cy="511178"/>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3 500,0</a:t>
            </a:r>
            <a:endParaRPr lang="ru-RU" sz="1000" dirty="0">
              <a:solidFill>
                <a:prstClr val="black"/>
              </a:solidFill>
            </a:endParaRPr>
          </a:p>
        </p:txBody>
      </p:sp>
      <p:sp>
        <p:nvSpPr>
          <p:cNvPr id="6" name="Блок-схема: узел 5"/>
          <p:cNvSpPr/>
          <p:nvPr/>
        </p:nvSpPr>
        <p:spPr>
          <a:xfrm>
            <a:off x="7095389" y="4437111"/>
            <a:ext cx="712177" cy="679050"/>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2024 </a:t>
            </a:r>
            <a:r>
              <a:rPr lang="ru-RU" sz="1050" dirty="0">
                <a:solidFill>
                  <a:prstClr val="white"/>
                </a:solidFill>
              </a:rPr>
              <a:t>год</a:t>
            </a:r>
          </a:p>
        </p:txBody>
      </p:sp>
      <p:sp>
        <p:nvSpPr>
          <p:cNvPr id="42058" name="TextBox 22"/>
          <p:cNvSpPr txBox="1">
            <a:spLocks noChangeArrowheads="1"/>
          </p:cNvSpPr>
          <p:nvPr/>
        </p:nvSpPr>
        <p:spPr bwMode="auto">
          <a:xfrm>
            <a:off x="7934325" y="560388"/>
            <a:ext cx="758825"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385" tIns="48193" rIns="96385" bIns="48193">
            <a:spAutoFit/>
          </a:bodyPr>
          <a:lstStyle>
            <a:lvl1pPr defTabSz="963613" eaLnBrk="0" hangingPunct="0">
              <a:defRPr>
                <a:solidFill>
                  <a:schemeClr val="tx1"/>
                </a:solidFill>
                <a:latin typeface="Arial" pitchFamily="34" charset="0"/>
              </a:defRPr>
            </a:lvl1pPr>
            <a:lvl2pPr marL="742950" indent="-285750" defTabSz="963613" eaLnBrk="0" hangingPunct="0">
              <a:defRPr>
                <a:solidFill>
                  <a:schemeClr val="tx1"/>
                </a:solidFill>
                <a:latin typeface="Arial" pitchFamily="34" charset="0"/>
              </a:defRPr>
            </a:lvl2pPr>
            <a:lvl3pPr marL="1143000" indent="-228600" defTabSz="963613" eaLnBrk="0" hangingPunct="0">
              <a:defRPr>
                <a:solidFill>
                  <a:schemeClr val="tx1"/>
                </a:solidFill>
                <a:latin typeface="Arial" pitchFamily="34" charset="0"/>
              </a:defRPr>
            </a:lvl3pPr>
            <a:lvl4pPr marL="1600200" indent="-228600" defTabSz="963613" eaLnBrk="0" hangingPunct="0">
              <a:defRPr>
                <a:solidFill>
                  <a:schemeClr val="tx1"/>
                </a:solidFill>
                <a:latin typeface="Arial" pitchFamily="34" charset="0"/>
              </a:defRPr>
            </a:lvl4pPr>
            <a:lvl5pPr marL="2057400" indent="-228600" defTabSz="963613" eaLnBrk="0" hangingPunct="0">
              <a:defRPr>
                <a:solidFill>
                  <a:schemeClr val="tx1"/>
                </a:solidFill>
                <a:latin typeface="Arial" pitchFamily="34" charset="0"/>
              </a:defRPr>
            </a:lvl5pPr>
            <a:lvl6pPr marL="2514600" indent="-228600" defTabSz="963613" eaLnBrk="0" fontAlgn="base" hangingPunct="0">
              <a:spcBef>
                <a:spcPct val="0"/>
              </a:spcBef>
              <a:spcAft>
                <a:spcPct val="0"/>
              </a:spcAft>
              <a:defRPr>
                <a:solidFill>
                  <a:schemeClr val="tx1"/>
                </a:solidFill>
                <a:latin typeface="Arial" pitchFamily="34" charset="0"/>
              </a:defRPr>
            </a:lvl6pPr>
            <a:lvl7pPr marL="2971800" indent="-228600" defTabSz="963613" eaLnBrk="0" fontAlgn="base" hangingPunct="0">
              <a:spcBef>
                <a:spcPct val="0"/>
              </a:spcBef>
              <a:spcAft>
                <a:spcPct val="0"/>
              </a:spcAft>
              <a:defRPr>
                <a:solidFill>
                  <a:schemeClr val="tx1"/>
                </a:solidFill>
                <a:latin typeface="Arial" pitchFamily="34" charset="0"/>
              </a:defRPr>
            </a:lvl7pPr>
            <a:lvl8pPr marL="3429000" indent="-228600" defTabSz="963613" eaLnBrk="0" fontAlgn="base" hangingPunct="0">
              <a:spcBef>
                <a:spcPct val="0"/>
              </a:spcBef>
              <a:spcAft>
                <a:spcPct val="0"/>
              </a:spcAft>
              <a:defRPr>
                <a:solidFill>
                  <a:schemeClr val="tx1"/>
                </a:solidFill>
                <a:latin typeface="Arial" pitchFamily="34" charset="0"/>
              </a:defRPr>
            </a:lvl8pPr>
            <a:lvl9pPr marL="3886200" indent="-228600" defTabSz="963613" eaLnBrk="0" fontAlgn="base" hangingPunct="0">
              <a:spcBef>
                <a:spcPct val="0"/>
              </a:spcBef>
              <a:spcAft>
                <a:spcPct val="0"/>
              </a:spcAft>
              <a:defRPr>
                <a:solidFill>
                  <a:schemeClr val="tx1"/>
                </a:solidFill>
                <a:latin typeface="Arial" pitchFamily="34" charset="0"/>
              </a:defRPr>
            </a:lvl9pPr>
          </a:lstStyle>
          <a:p>
            <a:pPr eaLnBrk="1" fontAlgn="base" latinLnBrk="0" hangingPunct="1">
              <a:spcBef>
                <a:spcPct val="0"/>
              </a:spcBef>
              <a:spcAft>
                <a:spcPct val="0"/>
              </a:spcAft>
            </a:pPr>
            <a:r>
              <a:rPr lang="ru-RU" sz="1000" smtClean="0">
                <a:solidFill>
                  <a:srgbClr val="000000"/>
                </a:solidFill>
                <a:latin typeface="Verdana" pitchFamily="34" charset="0"/>
              </a:rPr>
              <a:t>тыс.руб.</a:t>
            </a:r>
          </a:p>
        </p:txBody>
      </p:sp>
      <p:sp>
        <p:nvSpPr>
          <p:cNvPr id="24" name="Заголовок 1"/>
          <p:cNvSpPr txBox="1">
            <a:spLocks/>
          </p:cNvSpPr>
          <p:nvPr/>
        </p:nvSpPr>
        <p:spPr>
          <a:xfrm>
            <a:off x="298936" y="3691660"/>
            <a:ext cx="8537332" cy="561976"/>
          </a:xfrm>
          <a:prstGeom prst="rect">
            <a:avLst/>
          </a:prstGeom>
        </p:spPr>
        <p:txBody>
          <a:bodyPr lIns="96385" tIns="48193" rIns="96385" bIns="48193" anchor="b"/>
          <a:lstStyle>
            <a:lvl1pPr algn="ctr" defTabSz="963856" rtl="0" eaLnBrk="1" latinLnBrk="0" hangingPunct="1">
              <a:lnSpc>
                <a:spcPts val="6113"/>
              </a:lnSpc>
              <a:spcBef>
                <a:spcPct val="0"/>
              </a:spcBef>
              <a:buNone/>
              <a:defRPr sz="57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defRPr/>
            </a:pPr>
            <a:r>
              <a:rPr lang="ru-RU" sz="1500" b="1" i="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Муниципальная программа Соболевского муниципального района «Охрана окружающей среды, воспроизводство и использование природных ресурсов в Соболевском муниципальном районе Камчатского края»</a:t>
            </a:r>
            <a:endParaRPr lang="ru-RU" sz="15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1109169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320917" y="116632"/>
            <a:ext cx="8528309" cy="561976"/>
          </a:xfrm>
          <a:prstGeom prst="rect">
            <a:avLst/>
          </a:prstGeom>
        </p:spPr>
        <p:txBody>
          <a:bodyPr lIns="96385" tIns="48193" rIns="96385" bIns="48193" anchor="b"/>
          <a:lstStyle>
            <a:lvl1pPr algn="ctr" defTabSz="963856" rtl="0" eaLnBrk="1" latinLnBrk="0" hangingPunct="1">
              <a:lnSpc>
                <a:spcPts val="6113"/>
              </a:lnSpc>
              <a:spcBef>
                <a:spcPct val="0"/>
              </a:spcBef>
              <a:buNone/>
              <a:defRPr sz="57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defRPr/>
            </a:pPr>
            <a:r>
              <a:rPr lang="ru-RU" sz="1300" b="1" i="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Муниципальная программа Соболевского муниципального района «Развитие экономики, промышленности </a:t>
            </a:r>
            <a:r>
              <a:rPr lang="ru-RU" sz="1300" b="1" i="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Соболевского муниципального района </a:t>
            </a:r>
            <a:r>
              <a:rPr lang="ru-RU" sz="1300" b="1" i="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 Камчатского края, повышение их конкурентоспособности»</a:t>
            </a:r>
            <a:endParaRPr lang="ru-RU" sz="13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
        <p:nvSpPr>
          <p:cNvPr id="3" name="Заголовок 1"/>
          <p:cNvSpPr txBox="1">
            <a:spLocks/>
          </p:cNvSpPr>
          <p:nvPr/>
        </p:nvSpPr>
        <p:spPr>
          <a:xfrm>
            <a:off x="107504" y="4005064"/>
            <a:ext cx="8856983" cy="420388"/>
          </a:xfrm>
          <a:prstGeom prst="rect">
            <a:avLst/>
          </a:prstGeom>
        </p:spPr>
        <p:txBody>
          <a:bodyPr lIns="96385" tIns="48193" rIns="96385" bIns="48193" anchor="b"/>
          <a:lstStyle>
            <a:lvl1pPr algn="ctr" defTabSz="963856" rtl="0" eaLnBrk="1" latinLnBrk="0" hangingPunct="1">
              <a:lnSpc>
                <a:spcPts val="6113"/>
              </a:lnSpc>
              <a:spcBef>
                <a:spcPct val="0"/>
              </a:spcBef>
              <a:buNone/>
              <a:defRPr sz="57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defRPr/>
            </a:pPr>
            <a:r>
              <a:rPr lang="ru-RU" sz="1300" b="1" i="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Муниципальная программа Соболевского муниципального района «Информационное общество в Соболевском муниципальном районе»</a:t>
            </a:r>
            <a:endParaRPr lang="ru-RU" sz="13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
        <p:nvSpPr>
          <p:cNvPr id="10" name="Скругленный прямоугольник 9"/>
          <p:cNvSpPr/>
          <p:nvPr/>
        </p:nvSpPr>
        <p:spPr>
          <a:xfrm>
            <a:off x="7574573" y="5005586"/>
            <a:ext cx="1046280" cy="504428"/>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u-RU" sz="1050" dirty="0">
                <a:solidFill>
                  <a:schemeClr val="tx1">
                    <a:lumMod val="85000"/>
                    <a:lumOff val="15000"/>
                  </a:schemeClr>
                </a:solidFill>
              </a:rPr>
              <a:t>4 002,814</a:t>
            </a:r>
          </a:p>
        </p:txBody>
      </p:sp>
      <p:sp>
        <p:nvSpPr>
          <p:cNvPr id="11" name="Скругленный прямоугольник 10"/>
          <p:cNvSpPr/>
          <p:nvPr/>
        </p:nvSpPr>
        <p:spPr>
          <a:xfrm>
            <a:off x="5838092" y="5005590"/>
            <a:ext cx="1125415" cy="504427"/>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u-RU" sz="1000" dirty="0">
                <a:solidFill>
                  <a:schemeClr val="tx1">
                    <a:lumMod val="85000"/>
                    <a:lumOff val="15000"/>
                  </a:schemeClr>
                </a:solidFill>
              </a:rPr>
              <a:t>3 976,708</a:t>
            </a:r>
          </a:p>
        </p:txBody>
      </p:sp>
      <p:sp>
        <p:nvSpPr>
          <p:cNvPr id="12" name="Скругленный прямоугольник 11"/>
          <p:cNvSpPr/>
          <p:nvPr/>
        </p:nvSpPr>
        <p:spPr>
          <a:xfrm>
            <a:off x="4167551" y="5005591"/>
            <a:ext cx="1125415" cy="504426"/>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u-RU" sz="1000" dirty="0">
                <a:solidFill>
                  <a:schemeClr val="tx1">
                    <a:lumMod val="85000"/>
                    <a:lumOff val="15000"/>
                  </a:schemeClr>
                </a:solidFill>
              </a:rPr>
              <a:t>11 996,615</a:t>
            </a:r>
          </a:p>
        </p:txBody>
      </p:sp>
      <p:sp>
        <p:nvSpPr>
          <p:cNvPr id="13" name="Скругленный прямоугольник 12"/>
          <p:cNvSpPr/>
          <p:nvPr/>
        </p:nvSpPr>
        <p:spPr>
          <a:xfrm>
            <a:off x="7495436" y="1231051"/>
            <a:ext cx="1125415" cy="504427"/>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endParaRPr lang="ru-RU" sz="1000" dirty="0" smtClean="0">
              <a:solidFill>
                <a:prstClr val="black"/>
              </a:solidFill>
            </a:endParaRPr>
          </a:p>
          <a:p>
            <a:pPr algn="ctr" defTabSz="963856" latinLnBrk="0">
              <a:defRPr/>
            </a:pPr>
            <a:r>
              <a:rPr lang="ru-RU" sz="1000" dirty="0" smtClean="0">
                <a:solidFill>
                  <a:prstClr val="black"/>
                </a:solidFill>
              </a:rPr>
              <a:t>13 185,16</a:t>
            </a:r>
          </a:p>
          <a:p>
            <a:pPr algn="ctr" defTabSz="963856" latinLnBrk="0">
              <a:defRPr/>
            </a:pPr>
            <a:endParaRPr lang="ru-RU" sz="1000" dirty="0">
              <a:solidFill>
                <a:prstClr val="black"/>
              </a:solidFill>
            </a:endParaRPr>
          </a:p>
        </p:txBody>
      </p:sp>
      <p:sp>
        <p:nvSpPr>
          <p:cNvPr id="14" name="Скругленный прямоугольник 13"/>
          <p:cNvSpPr/>
          <p:nvPr/>
        </p:nvSpPr>
        <p:spPr>
          <a:xfrm>
            <a:off x="5828103" y="1231052"/>
            <a:ext cx="1125415" cy="504428"/>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14 142,62</a:t>
            </a:r>
            <a:endParaRPr lang="ru-RU" sz="1000" dirty="0">
              <a:solidFill>
                <a:prstClr val="black"/>
              </a:solidFill>
            </a:endParaRPr>
          </a:p>
        </p:txBody>
      </p:sp>
      <p:sp>
        <p:nvSpPr>
          <p:cNvPr id="15" name="Скругленный прямоугольник 14"/>
          <p:cNvSpPr/>
          <p:nvPr/>
        </p:nvSpPr>
        <p:spPr>
          <a:xfrm>
            <a:off x="4167552" y="1231052"/>
            <a:ext cx="1125415" cy="504427"/>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12 729,44</a:t>
            </a:r>
            <a:endParaRPr lang="ru-RU" sz="1000" dirty="0">
              <a:solidFill>
                <a:prstClr val="black"/>
              </a:solidFill>
            </a:endParaRPr>
          </a:p>
        </p:txBody>
      </p:sp>
      <p:pic>
        <p:nvPicPr>
          <p:cNvPr id="1026" name="Picture 2" descr="Картинки по запросу картинки, расходы развитии малого и среднего предпринимательств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918" y="678608"/>
            <a:ext cx="3242970" cy="12180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Картинки по запросу картинки, расходы информационного обществ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918" y="4339434"/>
            <a:ext cx="3242970" cy="13263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18" name="Таблица 17"/>
          <p:cNvGraphicFramePr>
            <a:graphicFrameLocks noGrp="1"/>
          </p:cNvGraphicFramePr>
          <p:nvPr/>
        </p:nvGraphicFramePr>
        <p:xfrm>
          <a:off x="327025" y="1989138"/>
          <a:ext cx="8515350" cy="228600"/>
        </p:xfrm>
        <a:graphic>
          <a:graphicData uri="http://schemas.openxmlformats.org/drawingml/2006/table">
            <a:tbl>
              <a:tblPr firstRow="1" bandRow="1">
                <a:tableStyleId>{3B4B98B0-60AC-42C2-AFA5-B58CD77FA1E5}</a:tableStyleId>
              </a:tblPr>
              <a:tblGrid>
                <a:gridCol w="8515350"/>
              </a:tblGrid>
              <a:tr h="211132">
                <a:tc>
                  <a:txBody>
                    <a:bodyPr/>
                    <a:lstStyle/>
                    <a:p>
                      <a:r>
                        <a:rPr lang="ru-RU" sz="900" dirty="0" smtClean="0"/>
                        <a:t>в том числе по подпрограммам:</a:t>
                      </a:r>
                      <a:endParaRPr lang="ru-RU" sz="900" dirty="0"/>
                    </a:p>
                  </a:txBody>
                  <a:tcPr marL="84406" marR="84406">
                    <a:lnL>
                      <a:noFill/>
                    </a:lnL>
                    <a:lnR>
                      <a:noFill/>
                    </a:lnR>
                    <a:lnT w="12700" cmpd="sng">
                      <a:noFill/>
                    </a:lnT>
                    <a:lnB w="12700" cmpd="sng">
                      <a:noFill/>
                    </a:lnB>
                    <a:lnTlToBr w="12700" cmpd="sng">
                      <a:noFill/>
                      <a:prstDash val="solid"/>
                    </a:lnTlToBr>
                    <a:lnBlToTr w="12700" cmpd="sng">
                      <a:noFill/>
                      <a:prstDash val="solid"/>
                    </a:lnBlToTr>
                    <a:solidFill>
                      <a:srgbClr val="769E86"/>
                    </a:solidFill>
                  </a:tcPr>
                </a:tc>
              </a:tr>
            </a:tbl>
          </a:graphicData>
        </a:graphic>
      </p:graphicFrame>
      <p:graphicFrame>
        <p:nvGraphicFramePr>
          <p:cNvPr id="19" name="Таблица 18"/>
          <p:cNvGraphicFramePr>
            <a:graphicFrameLocks noGrp="1"/>
          </p:cNvGraphicFramePr>
          <p:nvPr/>
        </p:nvGraphicFramePr>
        <p:xfrm>
          <a:off x="333375" y="5734050"/>
          <a:ext cx="8494713" cy="228600"/>
        </p:xfrm>
        <a:graphic>
          <a:graphicData uri="http://schemas.openxmlformats.org/drawingml/2006/table">
            <a:tbl>
              <a:tblPr firstRow="1" bandRow="1">
                <a:tableStyleId>{3B4B98B0-60AC-42C2-AFA5-B58CD77FA1E5}</a:tableStyleId>
              </a:tblPr>
              <a:tblGrid>
                <a:gridCol w="8494713"/>
              </a:tblGrid>
              <a:tr h="0">
                <a:tc>
                  <a:txBody>
                    <a:bodyPr/>
                    <a:lstStyle/>
                    <a:p>
                      <a:r>
                        <a:rPr lang="ru-RU" sz="900" dirty="0" smtClean="0"/>
                        <a:t>в том числе по подпрограммам:</a:t>
                      </a:r>
                      <a:endParaRPr lang="ru-RU" sz="900" dirty="0"/>
                    </a:p>
                  </a:txBody>
                  <a:tcPr marL="84419" marR="84419">
                    <a:lnL>
                      <a:noFill/>
                    </a:lnL>
                    <a:lnR>
                      <a:noFill/>
                    </a:lnR>
                    <a:lnT w="12700" cmpd="sng">
                      <a:noFill/>
                    </a:lnT>
                    <a:lnB w="12700" cmpd="sng">
                      <a:noFill/>
                    </a:lnB>
                    <a:lnTlToBr w="12700" cmpd="sng">
                      <a:noFill/>
                      <a:prstDash val="solid"/>
                    </a:lnTlToBr>
                    <a:lnBlToTr w="12700" cmpd="sng">
                      <a:noFill/>
                      <a:prstDash val="solid"/>
                    </a:lnBlToTr>
                    <a:solidFill>
                      <a:srgbClr val="769E86"/>
                    </a:solidFill>
                  </a:tcPr>
                </a:tc>
              </a:tr>
            </a:tbl>
          </a:graphicData>
        </a:graphic>
      </p:graphicFrame>
      <p:graphicFrame>
        <p:nvGraphicFramePr>
          <p:cNvPr id="20" name="Таблица 19"/>
          <p:cNvGraphicFramePr>
            <a:graphicFrameLocks noGrp="1"/>
          </p:cNvGraphicFramePr>
          <p:nvPr>
            <p:extLst>
              <p:ext uri="{D42A27DB-BD31-4B8C-83A1-F6EECF244321}">
                <p14:modId xmlns:p14="http://schemas.microsoft.com/office/powerpoint/2010/main" val="4253408750"/>
              </p:ext>
            </p:extLst>
          </p:nvPr>
        </p:nvGraphicFramePr>
        <p:xfrm>
          <a:off x="333375" y="2205038"/>
          <a:ext cx="8515349" cy="1630371"/>
        </p:xfrm>
        <a:graphic>
          <a:graphicData uri="http://schemas.openxmlformats.org/drawingml/2006/table">
            <a:tbl>
              <a:tblPr firstRow="1" bandRow="1">
                <a:tableStyleId>{5C22544A-7EE6-4342-B048-85BDC9FD1C3A}</a:tableStyleId>
              </a:tblPr>
              <a:tblGrid>
                <a:gridCol w="3660217"/>
                <a:gridCol w="1697009"/>
                <a:gridCol w="1580549"/>
                <a:gridCol w="1577574"/>
              </a:tblGrid>
              <a:tr h="266640">
                <a:tc>
                  <a:txBody>
                    <a:bodyPr/>
                    <a:lstStyle/>
                    <a:p>
                      <a:r>
                        <a:rPr lang="ru-RU" sz="1000" b="0" i="1" dirty="0" smtClean="0">
                          <a:solidFill>
                            <a:schemeClr val="tx1">
                              <a:lumMod val="85000"/>
                              <a:lumOff val="15000"/>
                            </a:schemeClr>
                          </a:solidFill>
                          <a:latin typeface="Times New Roman" pitchFamily="18" charset="0"/>
                          <a:cs typeface="Times New Roman" pitchFamily="18" charset="0"/>
                        </a:rPr>
                        <a:t>Развитие малого и среднего предпринимательства</a:t>
                      </a:r>
                      <a:endParaRPr lang="ru-RU" sz="1000" b="0" i="1" dirty="0">
                        <a:solidFill>
                          <a:schemeClr val="tx1">
                            <a:lumMod val="85000"/>
                            <a:lumOff val="15000"/>
                          </a:schemeClr>
                        </a:solidFill>
                        <a:latin typeface="Times New Roman" pitchFamily="18" charset="0"/>
                        <a:cs typeface="Times New Roman" pitchFamily="18" charset="0"/>
                      </a:endParaRPr>
                    </a:p>
                  </a:txBody>
                  <a:tcPr marL="84406" marR="84406" marT="45709" marB="45709">
                    <a:solidFill>
                      <a:schemeClr val="bg2"/>
                    </a:solidFill>
                  </a:tcPr>
                </a:tc>
                <a:tc>
                  <a:txBody>
                    <a:bodyPr/>
                    <a:lstStyle/>
                    <a:p>
                      <a:pPr algn="ctr"/>
                      <a:r>
                        <a:rPr lang="ru-RU" sz="1000" b="0" dirty="0" smtClean="0">
                          <a:solidFill>
                            <a:schemeClr val="tx1">
                              <a:lumMod val="85000"/>
                              <a:lumOff val="15000"/>
                            </a:schemeClr>
                          </a:solidFill>
                        </a:rPr>
                        <a:t>2 300,0</a:t>
                      </a:r>
                      <a:endParaRPr lang="ru-RU" sz="1000" b="0" dirty="0">
                        <a:solidFill>
                          <a:schemeClr val="tx1">
                            <a:lumMod val="85000"/>
                            <a:lumOff val="15000"/>
                          </a:schemeClr>
                        </a:solidFill>
                      </a:endParaRPr>
                    </a:p>
                  </a:txBody>
                  <a:tcPr marL="84406" marR="84406" marT="45709" marB="45709">
                    <a:solidFill>
                      <a:schemeClr val="bg2"/>
                    </a:solidFill>
                  </a:tcPr>
                </a:tc>
                <a:tc>
                  <a:txBody>
                    <a:bodyPr/>
                    <a:lstStyle/>
                    <a:p>
                      <a:pPr algn="ctr"/>
                      <a:r>
                        <a:rPr lang="ru-RU" sz="1000" b="0" dirty="0" smtClean="0">
                          <a:solidFill>
                            <a:schemeClr val="tx1">
                              <a:lumMod val="85000"/>
                              <a:lumOff val="15000"/>
                            </a:schemeClr>
                          </a:solidFill>
                        </a:rPr>
                        <a:t>2 400,0 </a:t>
                      </a:r>
                      <a:endParaRPr lang="ru-RU" sz="1000" b="0" dirty="0">
                        <a:solidFill>
                          <a:schemeClr val="tx1">
                            <a:lumMod val="85000"/>
                            <a:lumOff val="15000"/>
                          </a:schemeClr>
                        </a:solidFill>
                      </a:endParaRPr>
                    </a:p>
                  </a:txBody>
                  <a:tcPr marL="84406" marR="84406" marT="45709" marB="45709">
                    <a:solidFill>
                      <a:schemeClr val="bg2"/>
                    </a:solidFill>
                  </a:tcPr>
                </a:tc>
                <a:tc>
                  <a:txBody>
                    <a:bodyPr/>
                    <a:lstStyle/>
                    <a:p>
                      <a:pPr algn="ctr"/>
                      <a:r>
                        <a:rPr lang="ru-RU" sz="1000" b="0" dirty="0" smtClean="0">
                          <a:solidFill>
                            <a:schemeClr val="tx1">
                              <a:lumMod val="85000"/>
                              <a:lumOff val="15000"/>
                            </a:schemeClr>
                          </a:solidFill>
                        </a:rPr>
                        <a:t>2 500,0</a:t>
                      </a:r>
                      <a:endParaRPr lang="ru-RU" sz="1000" b="0" dirty="0">
                        <a:solidFill>
                          <a:schemeClr val="tx1">
                            <a:lumMod val="85000"/>
                            <a:lumOff val="15000"/>
                          </a:schemeClr>
                        </a:solidFill>
                      </a:endParaRPr>
                    </a:p>
                  </a:txBody>
                  <a:tcPr marL="84406" marR="84406" marT="45709" marB="45709">
                    <a:solidFill>
                      <a:schemeClr val="bg2"/>
                    </a:solidFill>
                  </a:tcPr>
                </a:tc>
              </a:tr>
              <a:tr h="396215">
                <a:tc>
                  <a:txBody>
                    <a:bodyPr/>
                    <a:lstStyle/>
                    <a:p>
                      <a:r>
                        <a:rPr lang="ru-RU" sz="1000" i="1" dirty="0" smtClean="0">
                          <a:solidFill>
                            <a:schemeClr val="tx1">
                              <a:lumMod val="85000"/>
                              <a:lumOff val="15000"/>
                            </a:schemeClr>
                          </a:solidFill>
                          <a:latin typeface="Times New Roman" pitchFamily="18" charset="0"/>
                          <a:cs typeface="Times New Roman" pitchFamily="18" charset="0"/>
                        </a:rPr>
                        <a:t>Повышение эффективности управления муниципальным имуществом</a:t>
                      </a:r>
                      <a:endParaRPr lang="ru-RU" sz="1000" i="1" dirty="0">
                        <a:solidFill>
                          <a:schemeClr val="tx1">
                            <a:lumMod val="85000"/>
                            <a:lumOff val="15000"/>
                          </a:schemeClr>
                        </a:solidFill>
                        <a:latin typeface="Times New Roman" pitchFamily="18" charset="0"/>
                        <a:cs typeface="Times New Roman" pitchFamily="18" charset="0"/>
                      </a:endParaRPr>
                    </a:p>
                  </a:txBody>
                  <a:tcPr marL="84406" marR="84406" marT="45709" marB="45709"/>
                </a:tc>
                <a:tc>
                  <a:txBody>
                    <a:bodyPr/>
                    <a:lstStyle/>
                    <a:p>
                      <a:pPr algn="ctr"/>
                      <a:r>
                        <a:rPr lang="ru-RU" sz="1000" dirty="0" smtClean="0">
                          <a:solidFill>
                            <a:schemeClr val="tx1">
                              <a:lumMod val="85000"/>
                              <a:lumOff val="15000"/>
                            </a:schemeClr>
                          </a:solidFill>
                        </a:rPr>
                        <a:t>6 254,44</a:t>
                      </a:r>
                      <a:endParaRPr lang="ru-RU" sz="1000" dirty="0">
                        <a:solidFill>
                          <a:schemeClr val="tx1">
                            <a:lumMod val="85000"/>
                            <a:lumOff val="15000"/>
                          </a:schemeClr>
                        </a:solidFill>
                      </a:endParaRPr>
                    </a:p>
                  </a:txBody>
                  <a:tcPr marL="84406" marR="84406" marT="45709" marB="45709"/>
                </a:tc>
                <a:tc>
                  <a:txBody>
                    <a:bodyPr/>
                    <a:lstStyle/>
                    <a:p>
                      <a:pPr algn="ctr"/>
                      <a:r>
                        <a:rPr lang="ru-RU" sz="1000" dirty="0" smtClean="0">
                          <a:solidFill>
                            <a:schemeClr val="tx1">
                              <a:lumMod val="85000"/>
                              <a:lumOff val="15000"/>
                            </a:schemeClr>
                          </a:solidFill>
                        </a:rPr>
                        <a:t>6 575,62</a:t>
                      </a:r>
                      <a:endParaRPr lang="ru-RU" sz="1000" dirty="0">
                        <a:solidFill>
                          <a:schemeClr val="tx1">
                            <a:lumMod val="85000"/>
                            <a:lumOff val="15000"/>
                          </a:schemeClr>
                        </a:solidFill>
                      </a:endParaRPr>
                    </a:p>
                  </a:txBody>
                  <a:tcPr marL="84406" marR="84406" marT="45709" marB="45709"/>
                </a:tc>
                <a:tc>
                  <a:txBody>
                    <a:bodyPr/>
                    <a:lstStyle/>
                    <a:p>
                      <a:pPr algn="ctr"/>
                      <a:r>
                        <a:rPr lang="ru-RU" sz="1000" dirty="0" smtClean="0">
                          <a:solidFill>
                            <a:schemeClr val="tx1">
                              <a:lumMod val="85000"/>
                              <a:lumOff val="15000"/>
                            </a:schemeClr>
                          </a:solidFill>
                        </a:rPr>
                        <a:t>6 902,16</a:t>
                      </a:r>
                      <a:endParaRPr lang="ru-RU" sz="1000" dirty="0">
                        <a:solidFill>
                          <a:schemeClr val="tx1">
                            <a:lumMod val="85000"/>
                            <a:lumOff val="15000"/>
                          </a:schemeClr>
                        </a:solidFill>
                      </a:endParaRPr>
                    </a:p>
                  </a:txBody>
                  <a:tcPr marL="84406" marR="84406" marT="45709" marB="45709"/>
                </a:tc>
              </a:tr>
              <a:tr h="548613">
                <a:tc>
                  <a:txBody>
                    <a:bodyPr/>
                    <a:lstStyle/>
                    <a:p>
                      <a:r>
                        <a:rPr lang="ru-RU" sz="1000" i="1" dirty="0" smtClean="0">
                          <a:solidFill>
                            <a:schemeClr val="tx1">
                              <a:lumMod val="85000"/>
                              <a:lumOff val="15000"/>
                            </a:schemeClr>
                          </a:solidFill>
                          <a:latin typeface="Times New Roman" pitchFamily="18" charset="0"/>
                          <a:cs typeface="Times New Roman" pitchFamily="18" charset="0"/>
                        </a:rPr>
                        <a:t>Устойчивое развитие коренных малочисленных</a:t>
                      </a:r>
                      <a:r>
                        <a:rPr lang="ru-RU" sz="1000" i="1" baseline="0" dirty="0" smtClean="0">
                          <a:solidFill>
                            <a:schemeClr val="tx1">
                              <a:lumMod val="85000"/>
                              <a:lumOff val="15000"/>
                            </a:schemeClr>
                          </a:solidFill>
                          <a:latin typeface="Times New Roman" pitchFamily="18" charset="0"/>
                          <a:cs typeface="Times New Roman" pitchFamily="18" charset="0"/>
                        </a:rPr>
                        <a:t> народов Севера, Сибири и Дальнего Востока, проживающих в Соболевском муниципальном районе Камчатского края</a:t>
                      </a:r>
                      <a:endParaRPr lang="ru-RU" sz="1000" i="1" dirty="0">
                        <a:solidFill>
                          <a:schemeClr val="tx1">
                            <a:lumMod val="85000"/>
                            <a:lumOff val="15000"/>
                          </a:schemeClr>
                        </a:solidFill>
                        <a:latin typeface="Times New Roman" pitchFamily="18" charset="0"/>
                        <a:cs typeface="Times New Roman" pitchFamily="18" charset="0"/>
                      </a:endParaRPr>
                    </a:p>
                  </a:txBody>
                  <a:tcPr marL="84406" marR="84406" marT="45709" marB="45709"/>
                </a:tc>
                <a:tc>
                  <a:txBody>
                    <a:bodyPr/>
                    <a:lstStyle/>
                    <a:p>
                      <a:pPr algn="ctr"/>
                      <a:endParaRPr lang="ru-RU" sz="1000" dirty="0" smtClean="0">
                        <a:solidFill>
                          <a:schemeClr val="tx1">
                            <a:lumMod val="85000"/>
                            <a:lumOff val="15000"/>
                          </a:schemeClr>
                        </a:solidFill>
                      </a:endParaRPr>
                    </a:p>
                    <a:p>
                      <a:pPr algn="ctr"/>
                      <a:r>
                        <a:rPr lang="ru-RU" sz="1000" dirty="0" smtClean="0">
                          <a:solidFill>
                            <a:schemeClr val="tx1">
                              <a:lumMod val="85000"/>
                              <a:lumOff val="15000"/>
                            </a:schemeClr>
                          </a:solidFill>
                        </a:rPr>
                        <a:t>287,0</a:t>
                      </a:r>
                      <a:endParaRPr lang="ru-RU" sz="1000" dirty="0">
                        <a:solidFill>
                          <a:schemeClr val="tx1">
                            <a:lumMod val="85000"/>
                            <a:lumOff val="15000"/>
                          </a:schemeClr>
                        </a:solidFill>
                      </a:endParaRPr>
                    </a:p>
                  </a:txBody>
                  <a:tcPr marL="84406" marR="84406" marT="45709" marB="45709"/>
                </a:tc>
                <a:tc>
                  <a:txBody>
                    <a:bodyPr/>
                    <a:lstStyle/>
                    <a:p>
                      <a:pPr algn="ctr"/>
                      <a:endParaRPr lang="ru-RU" sz="1000" dirty="0" smtClean="0">
                        <a:solidFill>
                          <a:schemeClr val="tx1">
                            <a:lumMod val="85000"/>
                            <a:lumOff val="15000"/>
                          </a:schemeClr>
                        </a:solidFill>
                      </a:endParaRPr>
                    </a:p>
                    <a:p>
                      <a:pPr algn="ctr"/>
                      <a:r>
                        <a:rPr lang="ru-RU" sz="1000" dirty="0" smtClean="0">
                          <a:solidFill>
                            <a:schemeClr val="tx1">
                              <a:lumMod val="85000"/>
                              <a:lumOff val="15000"/>
                            </a:schemeClr>
                          </a:solidFill>
                        </a:rPr>
                        <a:t>298,0</a:t>
                      </a:r>
                      <a:endParaRPr lang="ru-RU" sz="1000" dirty="0">
                        <a:solidFill>
                          <a:schemeClr val="tx1">
                            <a:lumMod val="85000"/>
                            <a:lumOff val="15000"/>
                          </a:schemeClr>
                        </a:solidFill>
                      </a:endParaRPr>
                    </a:p>
                  </a:txBody>
                  <a:tcPr marL="84406" marR="84406" marT="45709" marB="45709"/>
                </a:tc>
                <a:tc>
                  <a:txBody>
                    <a:bodyPr/>
                    <a:lstStyle/>
                    <a:p>
                      <a:pPr algn="ctr"/>
                      <a:endParaRPr lang="ru-RU" sz="1000" dirty="0" smtClean="0">
                        <a:solidFill>
                          <a:schemeClr val="tx1">
                            <a:lumMod val="85000"/>
                            <a:lumOff val="15000"/>
                          </a:schemeClr>
                        </a:solidFill>
                      </a:endParaRPr>
                    </a:p>
                    <a:p>
                      <a:pPr algn="ctr"/>
                      <a:r>
                        <a:rPr lang="ru-RU" sz="1000" dirty="0" smtClean="0">
                          <a:solidFill>
                            <a:schemeClr val="tx1">
                              <a:lumMod val="85000"/>
                              <a:lumOff val="15000"/>
                            </a:schemeClr>
                          </a:solidFill>
                        </a:rPr>
                        <a:t>309,0</a:t>
                      </a:r>
                      <a:endParaRPr lang="ru-RU" sz="1000" dirty="0">
                        <a:solidFill>
                          <a:schemeClr val="tx1">
                            <a:lumMod val="85000"/>
                            <a:lumOff val="15000"/>
                          </a:schemeClr>
                        </a:solidFill>
                      </a:endParaRPr>
                    </a:p>
                  </a:txBody>
                  <a:tcPr marL="84406" marR="84406" marT="45709" marB="45709"/>
                </a:tc>
              </a:tr>
              <a:tr h="418895">
                <a:tc>
                  <a:txBody>
                    <a:bodyPr/>
                    <a:lstStyle/>
                    <a:p>
                      <a:r>
                        <a:rPr lang="ru-RU" sz="1000" i="1" dirty="0" smtClean="0">
                          <a:solidFill>
                            <a:schemeClr val="tx1">
                              <a:lumMod val="85000"/>
                              <a:lumOff val="15000"/>
                            </a:schemeClr>
                          </a:solidFill>
                          <a:latin typeface="Times New Roman" pitchFamily="18" charset="0"/>
                          <a:cs typeface="Times New Roman" pitchFamily="18" charset="0"/>
                        </a:rPr>
                        <a:t>Развитие сельского хозяйства в Соболевском муниципальном районе</a:t>
                      </a:r>
                      <a:endParaRPr lang="ru-RU" sz="1000" i="1" dirty="0">
                        <a:solidFill>
                          <a:schemeClr val="tx1">
                            <a:lumMod val="85000"/>
                            <a:lumOff val="15000"/>
                          </a:schemeClr>
                        </a:solidFill>
                        <a:latin typeface="Times New Roman" pitchFamily="18" charset="0"/>
                        <a:cs typeface="Times New Roman" pitchFamily="18" charset="0"/>
                      </a:endParaRPr>
                    </a:p>
                  </a:txBody>
                  <a:tcPr marL="84406" marR="84406" marT="45709" marB="45709"/>
                </a:tc>
                <a:tc>
                  <a:txBody>
                    <a:bodyPr/>
                    <a:lstStyle/>
                    <a:p>
                      <a:pPr algn="ctr"/>
                      <a:r>
                        <a:rPr lang="ru-RU" sz="1000" dirty="0" smtClean="0">
                          <a:solidFill>
                            <a:schemeClr val="tx1">
                              <a:lumMod val="85000"/>
                              <a:lumOff val="15000"/>
                            </a:schemeClr>
                          </a:solidFill>
                        </a:rPr>
                        <a:t>3 888,0</a:t>
                      </a:r>
                      <a:endParaRPr lang="ru-RU" sz="1000" dirty="0">
                        <a:solidFill>
                          <a:schemeClr val="tx1">
                            <a:lumMod val="85000"/>
                            <a:lumOff val="15000"/>
                          </a:schemeClr>
                        </a:solidFill>
                      </a:endParaRPr>
                    </a:p>
                  </a:txBody>
                  <a:tcPr marL="84406" marR="84406" marT="45709" marB="45709"/>
                </a:tc>
                <a:tc>
                  <a:txBody>
                    <a:bodyPr/>
                    <a:lstStyle/>
                    <a:p>
                      <a:pPr algn="ctr"/>
                      <a:r>
                        <a:rPr lang="ru-RU" sz="1000" dirty="0" smtClean="0">
                          <a:solidFill>
                            <a:schemeClr val="tx1">
                              <a:lumMod val="85000"/>
                              <a:lumOff val="15000"/>
                            </a:schemeClr>
                          </a:solidFill>
                        </a:rPr>
                        <a:t>4 869,0</a:t>
                      </a:r>
                    </a:p>
                  </a:txBody>
                  <a:tcPr marL="84406" marR="84406" marT="45709" marB="45709"/>
                </a:tc>
                <a:tc>
                  <a:txBody>
                    <a:bodyPr/>
                    <a:lstStyle/>
                    <a:p>
                      <a:pPr algn="ctr"/>
                      <a:r>
                        <a:rPr lang="ru-RU" sz="1000" dirty="0" smtClean="0">
                          <a:solidFill>
                            <a:schemeClr val="tx1">
                              <a:lumMod val="85000"/>
                              <a:lumOff val="15000"/>
                            </a:schemeClr>
                          </a:solidFill>
                        </a:rPr>
                        <a:t>3 474,0</a:t>
                      </a:r>
                      <a:endParaRPr lang="ru-RU" sz="1000" dirty="0">
                        <a:solidFill>
                          <a:schemeClr val="tx1">
                            <a:lumMod val="85000"/>
                            <a:lumOff val="15000"/>
                          </a:schemeClr>
                        </a:solidFill>
                      </a:endParaRPr>
                    </a:p>
                  </a:txBody>
                  <a:tcPr marL="84406" marR="84406" marT="45709" marB="45709"/>
                </a:tc>
              </a:tr>
            </a:tbl>
          </a:graphicData>
        </a:graphic>
      </p:graphicFrame>
      <p:graphicFrame>
        <p:nvGraphicFramePr>
          <p:cNvPr id="21" name="Таблица 20"/>
          <p:cNvGraphicFramePr>
            <a:graphicFrameLocks noGrp="1"/>
          </p:cNvGraphicFramePr>
          <p:nvPr>
            <p:extLst>
              <p:ext uri="{D42A27DB-BD31-4B8C-83A1-F6EECF244321}">
                <p14:modId xmlns:p14="http://schemas.microsoft.com/office/powerpoint/2010/main" val="143162996"/>
              </p:ext>
            </p:extLst>
          </p:nvPr>
        </p:nvGraphicFramePr>
        <p:xfrm>
          <a:off x="315913" y="5972175"/>
          <a:ext cx="8520112" cy="561975"/>
        </p:xfrm>
        <a:graphic>
          <a:graphicData uri="http://schemas.openxmlformats.org/drawingml/2006/table">
            <a:tbl>
              <a:tblPr firstRow="1" bandRow="1">
                <a:tableStyleId>{5C22544A-7EE6-4342-B048-85BDC9FD1C3A}</a:tableStyleId>
              </a:tblPr>
              <a:tblGrid>
                <a:gridCol w="3671742"/>
                <a:gridCol w="1702353"/>
                <a:gridCol w="1585526"/>
                <a:gridCol w="1560491"/>
              </a:tblGrid>
              <a:tr h="561975">
                <a:tc>
                  <a:txBody>
                    <a:bodyPr/>
                    <a:lstStyle/>
                    <a:p>
                      <a:endParaRPr lang="ru-RU" sz="1000" b="0" i="1" dirty="0" smtClean="0">
                        <a:solidFill>
                          <a:schemeClr val="tx1">
                            <a:lumMod val="85000"/>
                            <a:lumOff val="15000"/>
                          </a:schemeClr>
                        </a:solidFill>
                        <a:latin typeface="Times New Roman" pitchFamily="18" charset="0"/>
                        <a:cs typeface="Times New Roman" pitchFamily="18" charset="0"/>
                      </a:endParaRPr>
                    </a:p>
                    <a:p>
                      <a:r>
                        <a:rPr lang="ru-RU" sz="1000" b="0" i="1" dirty="0" smtClean="0">
                          <a:solidFill>
                            <a:schemeClr val="tx1">
                              <a:lumMod val="85000"/>
                              <a:lumOff val="15000"/>
                            </a:schemeClr>
                          </a:solidFill>
                          <a:latin typeface="Times New Roman" pitchFamily="18" charset="0"/>
                          <a:cs typeface="Times New Roman" pitchFamily="18" charset="0"/>
                        </a:rPr>
                        <a:t>Электронный муниципалитет</a:t>
                      </a:r>
                      <a:r>
                        <a:rPr lang="ru-RU" sz="1000" b="0" i="1" baseline="0" dirty="0" smtClean="0">
                          <a:solidFill>
                            <a:schemeClr val="tx1">
                              <a:lumMod val="85000"/>
                              <a:lumOff val="15000"/>
                            </a:schemeClr>
                          </a:solidFill>
                          <a:latin typeface="Times New Roman" pitchFamily="18" charset="0"/>
                          <a:cs typeface="Times New Roman" pitchFamily="18" charset="0"/>
                        </a:rPr>
                        <a:t> в Соболевском муниципальном районе</a:t>
                      </a:r>
                      <a:endParaRPr lang="ru-RU" sz="1000" b="0" i="1" dirty="0">
                        <a:solidFill>
                          <a:schemeClr val="tx1">
                            <a:lumMod val="85000"/>
                            <a:lumOff val="15000"/>
                          </a:schemeClr>
                        </a:solidFill>
                        <a:latin typeface="Times New Roman" pitchFamily="18" charset="0"/>
                        <a:cs typeface="Times New Roman" pitchFamily="18" charset="0"/>
                      </a:endParaRPr>
                    </a:p>
                  </a:txBody>
                  <a:tcPr marL="84410" marR="84410">
                    <a:solidFill>
                      <a:schemeClr val="bg2"/>
                    </a:solidFill>
                  </a:tcPr>
                </a:tc>
                <a:tc>
                  <a:txBody>
                    <a:bodyPr/>
                    <a:lstStyle/>
                    <a:p>
                      <a:pPr algn="ctr"/>
                      <a:endParaRPr lang="ru-RU" sz="1000" b="0" dirty="0" smtClean="0">
                        <a:solidFill>
                          <a:schemeClr val="tx1">
                            <a:lumMod val="85000"/>
                            <a:lumOff val="15000"/>
                          </a:schemeClr>
                        </a:solidFill>
                      </a:endParaRPr>
                    </a:p>
                    <a:p>
                      <a:pPr algn="ctr"/>
                      <a:r>
                        <a:rPr lang="ru-RU" sz="1000" b="0" dirty="0" smtClean="0">
                          <a:solidFill>
                            <a:schemeClr val="tx1">
                              <a:lumMod val="85000"/>
                              <a:lumOff val="15000"/>
                            </a:schemeClr>
                          </a:solidFill>
                        </a:rPr>
                        <a:t>11 996,615</a:t>
                      </a:r>
                      <a:endParaRPr lang="ru-RU" sz="1000" b="0" dirty="0">
                        <a:solidFill>
                          <a:schemeClr val="tx1">
                            <a:lumMod val="85000"/>
                            <a:lumOff val="15000"/>
                          </a:schemeClr>
                        </a:solidFill>
                      </a:endParaRPr>
                    </a:p>
                  </a:txBody>
                  <a:tcPr marL="84410" marR="84410">
                    <a:solidFill>
                      <a:schemeClr val="bg2"/>
                    </a:solidFill>
                  </a:tcPr>
                </a:tc>
                <a:tc>
                  <a:txBody>
                    <a:bodyPr/>
                    <a:lstStyle/>
                    <a:p>
                      <a:pPr algn="ctr"/>
                      <a:endParaRPr lang="ru-RU" sz="1000" b="0" dirty="0" smtClean="0">
                        <a:solidFill>
                          <a:schemeClr val="tx1">
                            <a:lumMod val="85000"/>
                            <a:lumOff val="15000"/>
                          </a:schemeClr>
                        </a:solidFill>
                      </a:endParaRPr>
                    </a:p>
                    <a:p>
                      <a:pPr algn="ctr"/>
                      <a:r>
                        <a:rPr lang="ru-RU" sz="1000" b="0" dirty="0" smtClean="0">
                          <a:solidFill>
                            <a:schemeClr val="tx1">
                              <a:lumMod val="85000"/>
                              <a:lumOff val="15000"/>
                            </a:schemeClr>
                          </a:solidFill>
                        </a:rPr>
                        <a:t>3 976,708</a:t>
                      </a:r>
                      <a:endParaRPr lang="ru-RU" sz="1000" b="0" dirty="0">
                        <a:solidFill>
                          <a:schemeClr val="tx1">
                            <a:lumMod val="85000"/>
                            <a:lumOff val="15000"/>
                          </a:schemeClr>
                        </a:solidFill>
                      </a:endParaRPr>
                    </a:p>
                  </a:txBody>
                  <a:tcPr marL="84410" marR="84410">
                    <a:solidFill>
                      <a:schemeClr val="bg2"/>
                    </a:solidFill>
                  </a:tcPr>
                </a:tc>
                <a:tc>
                  <a:txBody>
                    <a:bodyPr/>
                    <a:lstStyle/>
                    <a:p>
                      <a:pPr algn="ctr"/>
                      <a:endParaRPr lang="ru-RU" sz="1000" b="0" dirty="0" smtClean="0">
                        <a:solidFill>
                          <a:schemeClr val="tx1">
                            <a:lumMod val="85000"/>
                            <a:lumOff val="15000"/>
                          </a:schemeClr>
                        </a:solidFill>
                      </a:endParaRPr>
                    </a:p>
                    <a:p>
                      <a:pPr algn="ctr"/>
                      <a:r>
                        <a:rPr lang="ru-RU" sz="1000" b="0" dirty="0" smtClean="0">
                          <a:solidFill>
                            <a:schemeClr val="tx1">
                              <a:lumMod val="85000"/>
                              <a:lumOff val="15000"/>
                            </a:schemeClr>
                          </a:solidFill>
                        </a:rPr>
                        <a:t>4 002,814</a:t>
                      </a:r>
                      <a:endParaRPr lang="ru-RU" sz="1000" b="0" dirty="0">
                        <a:solidFill>
                          <a:schemeClr val="tx1">
                            <a:lumMod val="85000"/>
                            <a:lumOff val="15000"/>
                          </a:schemeClr>
                        </a:solidFill>
                      </a:endParaRPr>
                    </a:p>
                  </a:txBody>
                  <a:tcPr marL="84410" marR="84410">
                    <a:solidFill>
                      <a:schemeClr val="bg2"/>
                    </a:solidFill>
                  </a:tcPr>
                </a:tc>
              </a:tr>
            </a:tbl>
          </a:graphicData>
        </a:graphic>
      </p:graphicFrame>
      <p:sp>
        <p:nvSpPr>
          <p:cNvPr id="9" name="Блок-схема: узел 8"/>
          <p:cNvSpPr/>
          <p:nvPr/>
        </p:nvSpPr>
        <p:spPr>
          <a:xfrm>
            <a:off x="3707904" y="804214"/>
            <a:ext cx="712177" cy="679050"/>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2022 </a:t>
            </a:r>
            <a:r>
              <a:rPr lang="ru-RU" sz="1050" dirty="0">
                <a:solidFill>
                  <a:prstClr val="white"/>
                </a:solidFill>
              </a:rPr>
              <a:t>год</a:t>
            </a:r>
          </a:p>
        </p:txBody>
      </p:sp>
      <p:sp>
        <p:nvSpPr>
          <p:cNvPr id="8" name="Блок-схема: узел 7"/>
          <p:cNvSpPr/>
          <p:nvPr/>
        </p:nvSpPr>
        <p:spPr>
          <a:xfrm>
            <a:off x="5372100" y="804213"/>
            <a:ext cx="712177" cy="679051"/>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2023 </a:t>
            </a:r>
            <a:r>
              <a:rPr lang="ru-RU" sz="1050" dirty="0">
                <a:solidFill>
                  <a:prstClr val="white"/>
                </a:solidFill>
              </a:rPr>
              <a:t>год</a:t>
            </a:r>
          </a:p>
        </p:txBody>
      </p:sp>
      <p:sp>
        <p:nvSpPr>
          <p:cNvPr id="7" name="Блок-схема: узел 6"/>
          <p:cNvSpPr/>
          <p:nvPr/>
        </p:nvSpPr>
        <p:spPr>
          <a:xfrm>
            <a:off x="7051427" y="804216"/>
            <a:ext cx="712177" cy="679051"/>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2024 </a:t>
            </a:r>
            <a:r>
              <a:rPr lang="ru-RU" sz="1050" dirty="0">
                <a:solidFill>
                  <a:prstClr val="white"/>
                </a:solidFill>
              </a:rPr>
              <a:t>год</a:t>
            </a:r>
          </a:p>
        </p:txBody>
      </p:sp>
      <p:sp>
        <p:nvSpPr>
          <p:cNvPr id="6" name="Блок-схема: узел 5"/>
          <p:cNvSpPr/>
          <p:nvPr/>
        </p:nvSpPr>
        <p:spPr>
          <a:xfrm>
            <a:off x="3707904" y="4634288"/>
            <a:ext cx="712177" cy="679050"/>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2022 </a:t>
            </a:r>
            <a:r>
              <a:rPr lang="ru-RU" sz="1050" dirty="0">
                <a:solidFill>
                  <a:prstClr val="white"/>
                </a:solidFill>
              </a:rPr>
              <a:t>год</a:t>
            </a:r>
          </a:p>
        </p:txBody>
      </p:sp>
      <p:sp>
        <p:nvSpPr>
          <p:cNvPr id="4" name="Блок-схема: узел 3"/>
          <p:cNvSpPr/>
          <p:nvPr/>
        </p:nvSpPr>
        <p:spPr>
          <a:xfrm>
            <a:off x="5399839" y="4666066"/>
            <a:ext cx="712177" cy="679050"/>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2023 </a:t>
            </a:r>
            <a:r>
              <a:rPr lang="ru-RU" sz="1050" dirty="0">
                <a:solidFill>
                  <a:prstClr val="white"/>
                </a:solidFill>
              </a:rPr>
              <a:t>год</a:t>
            </a:r>
          </a:p>
        </p:txBody>
      </p:sp>
      <p:sp>
        <p:nvSpPr>
          <p:cNvPr id="5" name="Блок-схема: узел 4"/>
          <p:cNvSpPr/>
          <p:nvPr/>
        </p:nvSpPr>
        <p:spPr>
          <a:xfrm>
            <a:off x="7051426" y="4634288"/>
            <a:ext cx="712177" cy="679050"/>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2024 </a:t>
            </a:r>
            <a:r>
              <a:rPr lang="ru-RU" sz="1050" dirty="0">
                <a:solidFill>
                  <a:prstClr val="white"/>
                </a:solidFill>
              </a:rPr>
              <a:t>год</a:t>
            </a:r>
          </a:p>
        </p:txBody>
      </p:sp>
      <p:sp>
        <p:nvSpPr>
          <p:cNvPr id="43093" name="TextBox 23"/>
          <p:cNvSpPr txBox="1">
            <a:spLocks noChangeArrowheads="1"/>
          </p:cNvSpPr>
          <p:nvPr/>
        </p:nvSpPr>
        <p:spPr bwMode="auto">
          <a:xfrm>
            <a:off x="7862888" y="677863"/>
            <a:ext cx="757237"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385" tIns="48193" rIns="96385" bIns="48193">
            <a:spAutoFit/>
          </a:bodyPr>
          <a:lstStyle>
            <a:lvl1pPr defTabSz="963613" eaLnBrk="0" hangingPunct="0">
              <a:defRPr>
                <a:solidFill>
                  <a:schemeClr val="tx1"/>
                </a:solidFill>
                <a:latin typeface="Arial" pitchFamily="34" charset="0"/>
              </a:defRPr>
            </a:lvl1pPr>
            <a:lvl2pPr marL="742950" indent="-285750" defTabSz="963613" eaLnBrk="0" hangingPunct="0">
              <a:defRPr>
                <a:solidFill>
                  <a:schemeClr val="tx1"/>
                </a:solidFill>
                <a:latin typeface="Arial" pitchFamily="34" charset="0"/>
              </a:defRPr>
            </a:lvl2pPr>
            <a:lvl3pPr marL="1143000" indent="-228600" defTabSz="963613" eaLnBrk="0" hangingPunct="0">
              <a:defRPr>
                <a:solidFill>
                  <a:schemeClr val="tx1"/>
                </a:solidFill>
                <a:latin typeface="Arial" pitchFamily="34" charset="0"/>
              </a:defRPr>
            </a:lvl3pPr>
            <a:lvl4pPr marL="1600200" indent="-228600" defTabSz="963613" eaLnBrk="0" hangingPunct="0">
              <a:defRPr>
                <a:solidFill>
                  <a:schemeClr val="tx1"/>
                </a:solidFill>
                <a:latin typeface="Arial" pitchFamily="34" charset="0"/>
              </a:defRPr>
            </a:lvl4pPr>
            <a:lvl5pPr marL="2057400" indent="-228600" defTabSz="963613" eaLnBrk="0" hangingPunct="0">
              <a:defRPr>
                <a:solidFill>
                  <a:schemeClr val="tx1"/>
                </a:solidFill>
                <a:latin typeface="Arial" pitchFamily="34" charset="0"/>
              </a:defRPr>
            </a:lvl5pPr>
            <a:lvl6pPr marL="2514600" indent="-228600" defTabSz="963613" eaLnBrk="0" fontAlgn="base" hangingPunct="0">
              <a:spcBef>
                <a:spcPct val="0"/>
              </a:spcBef>
              <a:spcAft>
                <a:spcPct val="0"/>
              </a:spcAft>
              <a:defRPr>
                <a:solidFill>
                  <a:schemeClr val="tx1"/>
                </a:solidFill>
                <a:latin typeface="Arial" pitchFamily="34" charset="0"/>
              </a:defRPr>
            </a:lvl6pPr>
            <a:lvl7pPr marL="2971800" indent="-228600" defTabSz="963613" eaLnBrk="0" fontAlgn="base" hangingPunct="0">
              <a:spcBef>
                <a:spcPct val="0"/>
              </a:spcBef>
              <a:spcAft>
                <a:spcPct val="0"/>
              </a:spcAft>
              <a:defRPr>
                <a:solidFill>
                  <a:schemeClr val="tx1"/>
                </a:solidFill>
                <a:latin typeface="Arial" pitchFamily="34" charset="0"/>
              </a:defRPr>
            </a:lvl7pPr>
            <a:lvl8pPr marL="3429000" indent="-228600" defTabSz="963613" eaLnBrk="0" fontAlgn="base" hangingPunct="0">
              <a:spcBef>
                <a:spcPct val="0"/>
              </a:spcBef>
              <a:spcAft>
                <a:spcPct val="0"/>
              </a:spcAft>
              <a:defRPr>
                <a:solidFill>
                  <a:schemeClr val="tx1"/>
                </a:solidFill>
                <a:latin typeface="Arial" pitchFamily="34" charset="0"/>
              </a:defRPr>
            </a:lvl8pPr>
            <a:lvl9pPr marL="3886200" indent="-228600" defTabSz="963613" eaLnBrk="0" fontAlgn="base" hangingPunct="0">
              <a:spcBef>
                <a:spcPct val="0"/>
              </a:spcBef>
              <a:spcAft>
                <a:spcPct val="0"/>
              </a:spcAft>
              <a:defRPr>
                <a:solidFill>
                  <a:schemeClr val="tx1"/>
                </a:solidFill>
                <a:latin typeface="Arial" pitchFamily="34" charset="0"/>
              </a:defRPr>
            </a:lvl9pPr>
          </a:lstStyle>
          <a:p>
            <a:pPr eaLnBrk="1" fontAlgn="base" latinLnBrk="0" hangingPunct="1">
              <a:spcBef>
                <a:spcPct val="0"/>
              </a:spcBef>
              <a:spcAft>
                <a:spcPct val="0"/>
              </a:spcAft>
            </a:pPr>
            <a:r>
              <a:rPr lang="ru-RU" sz="1000" smtClean="0">
                <a:solidFill>
                  <a:srgbClr val="000000"/>
                </a:solidFill>
                <a:latin typeface="Verdana" pitchFamily="34" charset="0"/>
              </a:rPr>
              <a:t>тыс.руб.</a:t>
            </a:r>
          </a:p>
        </p:txBody>
      </p:sp>
    </p:spTree>
    <p:extLst>
      <p:ext uri="{BB962C8B-B14F-4D97-AF65-F5344CB8AC3E}">
        <p14:creationId xmlns:p14="http://schemas.microsoft.com/office/powerpoint/2010/main" val="33654533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Картинки по запросу картинки, расходы развитие транспортной систем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622" y="577279"/>
            <a:ext cx="3137258" cy="10417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Картинки по запросу картинки, расходы управление финансам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622" y="2962987"/>
            <a:ext cx="3137258" cy="118215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Скругленный прямоугольник 11"/>
          <p:cNvSpPr/>
          <p:nvPr/>
        </p:nvSpPr>
        <p:spPr>
          <a:xfrm>
            <a:off x="7559936" y="3565028"/>
            <a:ext cx="1125415" cy="479822"/>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352 447,11805</a:t>
            </a:r>
            <a:endParaRPr lang="ru-RU" sz="1000" dirty="0">
              <a:solidFill>
                <a:prstClr val="black"/>
              </a:solidFill>
            </a:endParaRPr>
          </a:p>
        </p:txBody>
      </p:sp>
      <p:sp>
        <p:nvSpPr>
          <p:cNvPr id="13" name="Скругленный прямоугольник 12"/>
          <p:cNvSpPr/>
          <p:nvPr/>
        </p:nvSpPr>
        <p:spPr>
          <a:xfrm>
            <a:off x="5868144" y="3565028"/>
            <a:ext cx="1125415" cy="479822"/>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319 535,16030</a:t>
            </a:r>
            <a:endParaRPr lang="ru-RU" sz="1000" dirty="0">
              <a:solidFill>
                <a:prstClr val="black"/>
              </a:solidFill>
            </a:endParaRPr>
          </a:p>
        </p:txBody>
      </p:sp>
      <p:sp>
        <p:nvSpPr>
          <p:cNvPr id="14" name="Скругленный прямоугольник 13"/>
          <p:cNvSpPr/>
          <p:nvPr/>
        </p:nvSpPr>
        <p:spPr>
          <a:xfrm>
            <a:off x="4014912" y="3565028"/>
            <a:ext cx="1125415" cy="479822"/>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275 894,94678</a:t>
            </a:r>
            <a:endParaRPr lang="ru-RU" sz="1000" dirty="0">
              <a:solidFill>
                <a:prstClr val="black"/>
              </a:solidFill>
            </a:endParaRPr>
          </a:p>
        </p:txBody>
      </p:sp>
      <p:sp>
        <p:nvSpPr>
          <p:cNvPr id="15" name="Скругленный прямоугольник 14"/>
          <p:cNvSpPr/>
          <p:nvPr/>
        </p:nvSpPr>
        <p:spPr>
          <a:xfrm>
            <a:off x="7559936" y="990594"/>
            <a:ext cx="1125415" cy="469902"/>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38 712,6</a:t>
            </a:r>
            <a:endParaRPr lang="ru-RU" sz="1000" dirty="0">
              <a:solidFill>
                <a:prstClr val="black"/>
              </a:solidFill>
            </a:endParaRPr>
          </a:p>
        </p:txBody>
      </p:sp>
      <p:sp>
        <p:nvSpPr>
          <p:cNvPr id="16" name="Скругленный прямоугольник 15"/>
          <p:cNvSpPr/>
          <p:nvPr/>
        </p:nvSpPr>
        <p:spPr>
          <a:xfrm>
            <a:off x="5868144" y="990594"/>
            <a:ext cx="1125415" cy="469902"/>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37 222,839</a:t>
            </a:r>
            <a:endParaRPr lang="ru-RU" sz="1000" dirty="0">
              <a:solidFill>
                <a:prstClr val="black"/>
              </a:solidFill>
            </a:endParaRPr>
          </a:p>
        </p:txBody>
      </p:sp>
      <p:sp>
        <p:nvSpPr>
          <p:cNvPr id="17" name="Скругленный прямоугольник 16"/>
          <p:cNvSpPr/>
          <p:nvPr/>
        </p:nvSpPr>
        <p:spPr>
          <a:xfrm>
            <a:off x="4119794" y="990594"/>
            <a:ext cx="1125415" cy="469902"/>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25 663,326</a:t>
            </a:r>
            <a:endParaRPr lang="ru-RU" sz="1000" dirty="0">
              <a:solidFill>
                <a:prstClr val="black"/>
              </a:solidFill>
            </a:endParaRPr>
          </a:p>
        </p:txBody>
      </p:sp>
      <p:sp>
        <p:nvSpPr>
          <p:cNvPr id="18" name="Заголовок 1"/>
          <p:cNvSpPr txBox="1">
            <a:spLocks/>
          </p:cNvSpPr>
          <p:nvPr/>
        </p:nvSpPr>
        <p:spPr>
          <a:xfrm>
            <a:off x="305815" y="15303"/>
            <a:ext cx="8510954" cy="561976"/>
          </a:xfrm>
          <a:prstGeom prst="rect">
            <a:avLst/>
          </a:prstGeom>
        </p:spPr>
        <p:txBody>
          <a:bodyPr lIns="96385" tIns="48193" rIns="96385" bIns="48193" anchor="b"/>
          <a:lstStyle>
            <a:lvl1pPr algn="ctr" defTabSz="963856" rtl="0" eaLnBrk="1" latinLnBrk="0" hangingPunct="1">
              <a:lnSpc>
                <a:spcPts val="6113"/>
              </a:lnSpc>
              <a:spcBef>
                <a:spcPct val="0"/>
              </a:spcBef>
              <a:buNone/>
              <a:defRPr sz="57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defRPr/>
            </a:pPr>
            <a:r>
              <a:rPr lang="ru-RU" sz="1300" b="1" i="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Муниципальная программа Соболевского муниципального района «Развитие транспортной системы в Соболевском муниципальном районе Камчатского края»</a:t>
            </a:r>
            <a:endParaRPr lang="ru-RU" sz="13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
        <p:nvSpPr>
          <p:cNvPr id="19" name="Заголовок 1"/>
          <p:cNvSpPr txBox="1">
            <a:spLocks/>
          </p:cNvSpPr>
          <p:nvPr/>
        </p:nvSpPr>
        <p:spPr>
          <a:xfrm>
            <a:off x="322144" y="2601095"/>
            <a:ext cx="8510954" cy="561976"/>
          </a:xfrm>
          <a:prstGeom prst="rect">
            <a:avLst/>
          </a:prstGeom>
        </p:spPr>
        <p:txBody>
          <a:bodyPr lIns="96385" tIns="48193" rIns="96385" bIns="48193" anchor="b"/>
          <a:lstStyle>
            <a:lvl1pPr algn="ctr" defTabSz="963856" rtl="0" eaLnBrk="1" latinLnBrk="0" hangingPunct="1">
              <a:lnSpc>
                <a:spcPts val="6113"/>
              </a:lnSpc>
              <a:spcBef>
                <a:spcPct val="0"/>
              </a:spcBef>
              <a:buNone/>
              <a:defRPr sz="57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defRPr/>
            </a:pPr>
            <a:r>
              <a:rPr lang="ru-RU" sz="1300" b="1" i="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Муниципальная программа Соболевского муниципального района «Управление муниципальными финансами в Соболевского муниципального района Камчатского края»</a:t>
            </a:r>
            <a:endParaRPr lang="ru-RU" sz="13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graphicFrame>
        <p:nvGraphicFramePr>
          <p:cNvPr id="20" name="Таблица 19"/>
          <p:cNvGraphicFramePr>
            <a:graphicFrameLocks noGrp="1"/>
          </p:cNvGraphicFramePr>
          <p:nvPr/>
        </p:nvGraphicFramePr>
        <p:xfrm>
          <a:off x="315913" y="1619250"/>
          <a:ext cx="8520112" cy="228600"/>
        </p:xfrm>
        <a:graphic>
          <a:graphicData uri="http://schemas.openxmlformats.org/drawingml/2006/table">
            <a:tbl>
              <a:tblPr firstRow="1" bandRow="1">
                <a:tableStyleId>{3B4B98B0-60AC-42C2-AFA5-B58CD77FA1E5}</a:tableStyleId>
              </a:tblPr>
              <a:tblGrid>
                <a:gridCol w="8520112"/>
              </a:tblGrid>
              <a:tr h="200025">
                <a:tc>
                  <a:txBody>
                    <a:bodyPr/>
                    <a:lstStyle/>
                    <a:p>
                      <a:r>
                        <a:rPr lang="ru-RU" sz="900" dirty="0" smtClean="0"/>
                        <a:t>в том числе по подпрограммам:</a:t>
                      </a:r>
                      <a:endParaRPr lang="ru-RU" sz="900" dirty="0"/>
                    </a:p>
                  </a:txBody>
                  <a:tcPr marL="84410" marR="84410">
                    <a:lnL>
                      <a:noFill/>
                    </a:lnL>
                    <a:lnR>
                      <a:noFill/>
                    </a:lnR>
                    <a:lnT w="12700" cmpd="sng">
                      <a:noFill/>
                    </a:lnT>
                    <a:lnB w="12700" cmpd="sng">
                      <a:noFill/>
                    </a:lnB>
                    <a:lnTlToBr w="12700" cmpd="sng">
                      <a:noFill/>
                      <a:prstDash val="solid"/>
                    </a:lnTlToBr>
                    <a:lnBlToTr w="12700" cmpd="sng">
                      <a:noFill/>
                      <a:prstDash val="solid"/>
                    </a:lnBlToTr>
                    <a:solidFill>
                      <a:srgbClr val="769E86"/>
                    </a:solidFill>
                  </a:tcPr>
                </a:tc>
              </a:tr>
            </a:tbl>
          </a:graphicData>
        </a:graphic>
      </p:graphicFrame>
      <p:graphicFrame>
        <p:nvGraphicFramePr>
          <p:cNvPr id="21" name="Таблица 20"/>
          <p:cNvGraphicFramePr>
            <a:graphicFrameLocks noGrp="1"/>
          </p:cNvGraphicFramePr>
          <p:nvPr/>
        </p:nvGraphicFramePr>
        <p:xfrm>
          <a:off x="304800" y="4221163"/>
          <a:ext cx="8545513" cy="228600"/>
        </p:xfrm>
        <a:graphic>
          <a:graphicData uri="http://schemas.openxmlformats.org/drawingml/2006/table">
            <a:tbl>
              <a:tblPr firstRow="1" bandRow="1">
                <a:tableStyleId>{3B4B98B0-60AC-42C2-AFA5-B58CD77FA1E5}</a:tableStyleId>
              </a:tblPr>
              <a:tblGrid>
                <a:gridCol w="8545513"/>
              </a:tblGrid>
              <a:tr h="190500">
                <a:tc>
                  <a:txBody>
                    <a:bodyPr/>
                    <a:lstStyle/>
                    <a:p>
                      <a:r>
                        <a:rPr lang="ru-RU" sz="900" dirty="0" smtClean="0"/>
                        <a:t>в том числе по подпрограммам:</a:t>
                      </a:r>
                      <a:endParaRPr lang="ru-RU" sz="900" dirty="0"/>
                    </a:p>
                  </a:txBody>
                  <a:tcPr marL="84400" marR="84400">
                    <a:lnL>
                      <a:noFill/>
                    </a:lnL>
                    <a:lnR>
                      <a:noFill/>
                    </a:lnR>
                    <a:lnT w="12700" cmpd="sng">
                      <a:noFill/>
                    </a:lnT>
                    <a:lnB w="12700" cmpd="sng">
                      <a:noFill/>
                    </a:lnB>
                    <a:lnTlToBr w="12700" cmpd="sng">
                      <a:noFill/>
                      <a:prstDash val="solid"/>
                    </a:lnTlToBr>
                    <a:lnBlToTr w="12700" cmpd="sng">
                      <a:noFill/>
                      <a:prstDash val="solid"/>
                    </a:lnBlToTr>
                    <a:solidFill>
                      <a:srgbClr val="769E86"/>
                    </a:solidFill>
                  </a:tcPr>
                </a:tc>
              </a:tr>
            </a:tbl>
          </a:graphicData>
        </a:graphic>
      </p:graphicFrame>
      <p:graphicFrame>
        <p:nvGraphicFramePr>
          <p:cNvPr id="22" name="Таблица 21"/>
          <p:cNvGraphicFramePr>
            <a:graphicFrameLocks noGrp="1"/>
          </p:cNvGraphicFramePr>
          <p:nvPr>
            <p:extLst>
              <p:ext uri="{D42A27DB-BD31-4B8C-83A1-F6EECF244321}">
                <p14:modId xmlns:p14="http://schemas.microsoft.com/office/powerpoint/2010/main" val="2744011588"/>
              </p:ext>
            </p:extLst>
          </p:nvPr>
        </p:nvGraphicFramePr>
        <p:xfrm>
          <a:off x="319088" y="1844675"/>
          <a:ext cx="8510587" cy="792276"/>
        </p:xfrm>
        <a:graphic>
          <a:graphicData uri="http://schemas.openxmlformats.org/drawingml/2006/table">
            <a:tbl>
              <a:tblPr firstRow="1" bandRow="1">
                <a:tableStyleId>{5C22544A-7EE6-4342-B048-85BDC9FD1C3A}</a:tableStyleId>
              </a:tblPr>
              <a:tblGrid>
                <a:gridCol w="3686734"/>
                <a:gridCol w="1687568"/>
                <a:gridCol w="1571755"/>
                <a:gridCol w="1564530"/>
              </a:tblGrid>
              <a:tr h="396082">
                <a:tc>
                  <a:txBody>
                    <a:bodyPr/>
                    <a:lstStyle/>
                    <a:p>
                      <a:r>
                        <a:rPr lang="ru-RU" sz="1000" b="0" i="1" dirty="0" smtClean="0">
                          <a:solidFill>
                            <a:schemeClr val="tx1">
                              <a:lumMod val="85000"/>
                              <a:lumOff val="15000"/>
                            </a:schemeClr>
                          </a:solidFill>
                          <a:latin typeface="Times New Roman" pitchFamily="18" charset="0"/>
                          <a:cs typeface="Times New Roman" pitchFamily="18" charset="0"/>
                        </a:rPr>
                        <a:t>Развитие дорожного хозяйства</a:t>
                      </a:r>
                      <a:r>
                        <a:rPr lang="ru-RU" sz="1000" b="0" i="1" baseline="0" dirty="0" smtClean="0">
                          <a:solidFill>
                            <a:schemeClr val="tx1">
                              <a:lumMod val="85000"/>
                              <a:lumOff val="15000"/>
                            </a:schemeClr>
                          </a:solidFill>
                          <a:latin typeface="Times New Roman" pitchFamily="18" charset="0"/>
                          <a:cs typeface="Times New Roman" pitchFamily="18" charset="0"/>
                        </a:rPr>
                        <a:t> в Соболевском муниципальном районе</a:t>
                      </a:r>
                      <a:endParaRPr lang="ru-RU" sz="1000" b="0" i="1" dirty="0">
                        <a:solidFill>
                          <a:schemeClr val="tx1">
                            <a:lumMod val="85000"/>
                            <a:lumOff val="15000"/>
                          </a:schemeClr>
                        </a:solidFill>
                        <a:latin typeface="Times New Roman" pitchFamily="18" charset="0"/>
                        <a:cs typeface="Times New Roman" pitchFamily="18" charset="0"/>
                      </a:endParaRPr>
                    </a:p>
                  </a:txBody>
                  <a:tcPr marL="84402" marR="84402" marT="45669" marB="45669">
                    <a:solidFill>
                      <a:schemeClr val="bg2"/>
                    </a:solidFill>
                  </a:tcPr>
                </a:tc>
                <a:tc>
                  <a:txBody>
                    <a:bodyPr/>
                    <a:lstStyle/>
                    <a:p>
                      <a:pPr algn="ctr"/>
                      <a:r>
                        <a:rPr lang="ru-RU" sz="1000" b="0" dirty="0" smtClean="0">
                          <a:solidFill>
                            <a:schemeClr val="tx1">
                              <a:lumMod val="85000"/>
                              <a:lumOff val="15000"/>
                            </a:schemeClr>
                          </a:solidFill>
                        </a:rPr>
                        <a:t>22 163,326</a:t>
                      </a:r>
                      <a:endParaRPr lang="ru-RU" sz="1000" b="0" dirty="0">
                        <a:solidFill>
                          <a:schemeClr val="tx1">
                            <a:lumMod val="85000"/>
                            <a:lumOff val="15000"/>
                          </a:schemeClr>
                        </a:solidFill>
                      </a:endParaRPr>
                    </a:p>
                  </a:txBody>
                  <a:tcPr marL="84402" marR="84402" marT="45669" marB="45669">
                    <a:solidFill>
                      <a:schemeClr val="bg2"/>
                    </a:solidFill>
                  </a:tcPr>
                </a:tc>
                <a:tc>
                  <a:txBody>
                    <a:bodyPr/>
                    <a:lstStyle/>
                    <a:p>
                      <a:pPr algn="ctr"/>
                      <a:r>
                        <a:rPr lang="ru-RU" sz="1000" b="0" dirty="0" smtClean="0">
                          <a:solidFill>
                            <a:schemeClr val="tx1">
                              <a:lumMod val="85000"/>
                              <a:lumOff val="15000"/>
                            </a:schemeClr>
                          </a:solidFill>
                        </a:rPr>
                        <a:t>33 582,839</a:t>
                      </a:r>
                      <a:endParaRPr lang="ru-RU" sz="1000" b="0" dirty="0">
                        <a:solidFill>
                          <a:schemeClr val="tx1">
                            <a:lumMod val="85000"/>
                            <a:lumOff val="15000"/>
                          </a:schemeClr>
                        </a:solidFill>
                      </a:endParaRPr>
                    </a:p>
                  </a:txBody>
                  <a:tcPr marL="84402" marR="84402" marT="45669" marB="45669">
                    <a:solidFill>
                      <a:schemeClr val="bg2"/>
                    </a:solidFill>
                  </a:tcPr>
                </a:tc>
                <a:tc>
                  <a:txBody>
                    <a:bodyPr/>
                    <a:lstStyle/>
                    <a:p>
                      <a:pPr algn="ctr"/>
                      <a:r>
                        <a:rPr lang="ru-RU" sz="1000" b="0" dirty="0" smtClean="0">
                          <a:solidFill>
                            <a:schemeClr val="tx1">
                              <a:lumMod val="85000"/>
                              <a:lumOff val="15000"/>
                            </a:schemeClr>
                          </a:solidFill>
                        </a:rPr>
                        <a:t>34 927,0</a:t>
                      </a:r>
                      <a:endParaRPr lang="ru-RU" sz="1000" b="0" dirty="0">
                        <a:solidFill>
                          <a:schemeClr val="tx1">
                            <a:lumMod val="85000"/>
                            <a:lumOff val="15000"/>
                          </a:schemeClr>
                        </a:solidFill>
                      </a:endParaRPr>
                    </a:p>
                  </a:txBody>
                  <a:tcPr marL="84402" marR="84402" marT="45669" marB="45669">
                    <a:solidFill>
                      <a:schemeClr val="bg2"/>
                    </a:solidFill>
                  </a:tcPr>
                </a:tc>
              </a:tr>
              <a:tr h="396082">
                <a:tc>
                  <a:txBody>
                    <a:bodyPr/>
                    <a:lstStyle/>
                    <a:p>
                      <a:r>
                        <a:rPr lang="ru-RU" sz="1000" i="1" dirty="0" smtClean="0">
                          <a:solidFill>
                            <a:schemeClr val="tx1">
                              <a:lumMod val="85000"/>
                              <a:lumOff val="15000"/>
                            </a:schemeClr>
                          </a:solidFill>
                          <a:latin typeface="Times New Roman" pitchFamily="18" charset="0"/>
                          <a:cs typeface="Times New Roman" pitchFamily="18" charset="0"/>
                        </a:rPr>
                        <a:t>Организация транспортного обслуживания в Соболевском муниципальном районе</a:t>
                      </a:r>
                      <a:endParaRPr lang="ru-RU" sz="1000" i="1" dirty="0">
                        <a:solidFill>
                          <a:schemeClr val="tx1">
                            <a:lumMod val="85000"/>
                            <a:lumOff val="15000"/>
                          </a:schemeClr>
                        </a:solidFill>
                        <a:latin typeface="Times New Roman" pitchFamily="18" charset="0"/>
                        <a:cs typeface="Times New Roman" pitchFamily="18" charset="0"/>
                      </a:endParaRPr>
                    </a:p>
                  </a:txBody>
                  <a:tcPr marL="84402" marR="84402" marT="45669" marB="45669"/>
                </a:tc>
                <a:tc>
                  <a:txBody>
                    <a:bodyPr/>
                    <a:lstStyle/>
                    <a:p>
                      <a:pPr algn="ctr"/>
                      <a:r>
                        <a:rPr lang="ru-RU" sz="1000" dirty="0" smtClean="0">
                          <a:solidFill>
                            <a:schemeClr val="tx1">
                              <a:lumMod val="85000"/>
                              <a:lumOff val="15000"/>
                            </a:schemeClr>
                          </a:solidFill>
                        </a:rPr>
                        <a:t>3 500,0</a:t>
                      </a:r>
                      <a:endParaRPr lang="ru-RU" sz="1000" dirty="0">
                        <a:solidFill>
                          <a:schemeClr val="tx1">
                            <a:lumMod val="85000"/>
                            <a:lumOff val="15000"/>
                          </a:schemeClr>
                        </a:solidFill>
                      </a:endParaRPr>
                    </a:p>
                  </a:txBody>
                  <a:tcPr marL="84402" marR="84402" marT="45669" marB="45669"/>
                </a:tc>
                <a:tc>
                  <a:txBody>
                    <a:bodyPr/>
                    <a:lstStyle/>
                    <a:p>
                      <a:pPr algn="ctr"/>
                      <a:r>
                        <a:rPr lang="ru-RU" sz="1000" dirty="0" smtClean="0">
                          <a:solidFill>
                            <a:schemeClr val="tx1">
                              <a:lumMod val="85000"/>
                              <a:lumOff val="15000"/>
                            </a:schemeClr>
                          </a:solidFill>
                        </a:rPr>
                        <a:t>3 640,0</a:t>
                      </a:r>
                      <a:endParaRPr lang="ru-RU" sz="1000" dirty="0">
                        <a:solidFill>
                          <a:schemeClr val="tx1">
                            <a:lumMod val="85000"/>
                            <a:lumOff val="15000"/>
                          </a:schemeClr>
                        </a:solidFill>
                      </a:endParaRPr>
                    </a:p>
                  </a:txBody>
                  <a:tcPr marL="84402" marR="84402" marT="45669" marB="45669"/>
                </a:tc>
                <a:tc>
                  <a:txBody>
                    <a:bodyPr/>
                    <a:lstStyle/>
                    <a:p>
                      <a:pPr algn="ctr"/>
                      <a:r>
                        <a:rPr lang="ru-RU" sz="1000" dirty="0" smtClean="0">
                          <a:solidFill>
                            <a:schemeClr val="tx1">
                              <a:lumMod val="85000"/>
                              <a:lumOff val="15000"/>
                            </a:schemeClr>
                          </a:solidFill>
                        </a:rPr>
                        <a:t>3 785,6</a:t>
                      </a:r>
                      <a:endParaRPr lang="ru-RU" sz="1000" dirty="0">
                        <a:solidFill>
                          <a:schemeClr val="tx1">
                            <a:lumMod val="85000"/>
                            <a:lumOff val="15000"/>
                          </a:schemeClr>
                        </a:solidFill>
                      </a:endParaRPr>
                    </a:p>
                  </a:txBody>
                  <a:tcPr marL="84402" marR="84402" marT="45669" marB="45669"/>
                </a:tc>
              </a:tr>
            </a:tbl>
          </a:graphicData>
        </a:graphic>
      </p:graphicFrame>
      <p:graphicFrame>
        <p:nvGraphicFramePr>
          <p:cNvPr id="23" name="Таблица 22"/>
          <p:cNvGraphicFramePr>
            <a:graphicFrameLocks noGrp="1"/>
          </p:cNvGraphicFramePr>
          <p:nvPr>
            <p:extLst>
              <p:ext uri="{D42A27DB-BD31-4B8C-83A1-F6EECF244321}">
                <p14:modId xmlns:p14="http://schemas.microsoft.com/office/powerpoint/2010/main" val="36771828"/>
              </p:ext>
            </p:extLst>
          </p:nvPr>
        </p:nvGraphicFramePr>
        <p:xfrm>
          <a:off x="293688" y="4437063"/>
          <a:ext cx="8555037" cy="2362200"/>
        </p:xfrm>
        <a:graphic>
          <a:graphicData uri="http://schemas.openxmlformats.org/drawingml/2006/table">
            <a:tbl>
              <a:tblPr firstRow="1" bandRow="1">
                <a:tableStyleId>{5C22544A-7EE6-4342-B048-85BDC9FD1C3A}</a:tableStyleId>
              </a:tblPr>
              <a:tblGrid>
                <a:gridCol w="3686793"/>
                <a:gridCol w="1709332"/>
                <a:gridCol w="1592024"/>
                <a:gridCol w="1566888"/>
              </a:tblGrid>
              <a:tr h="548673">
                <a:tc>
                  <a:txBody>
                    <a:bodyPr/>
                    <a:lstStyle/>
                    <a:p>
                      <a:r>
                        <a:rPr lang="ru-RU" sz="1000" b="0" i="1" dirty="0" smtClean="0">
                          <a:solidFill>
                            <a:schemeClr val="tx1">
                              <a:lumMod val="85000"/>
                              <a:lumOff val="15000"/>
                            </a:schemeClr>
                          </a:solidFill>
                          <a:latin typeface="Times New Roman" pitchFamily="18" charset="0"/>
                          <a:cs typeface="Times New Roman" pitchFamily="18" charset="0"/>
                        </a:rPr>
                        <a:t>Совершенствование управления муниципальными финансами, повышение открытости и прозрачности бюджетного процесса</a:t>
                      </a:r>
                      <a:r>
                        <a:rPr lang="ru-RU" sz="1000" b="0" i="1" baseline="0" dirty="0" smtClean="0">
                          <a:solidFill>
                            <a:schemeClr val="tx1">
                              <a:lumMod val="85000"/>
                              <a:lumOff val="15000"/>
                            </a:schemeClr>
                          </a:solidFill>
                          <a:latin typeface="Times New Roman" pitchFamily="18" charset="0"/>
                          <a:cs typeface="Times New Roman" pitchFamily="18" charset="0"/>
                        </a:rPr>
                        <a:t> в Соболевском муниципальном районе</a:t>
                      </a:r>
                      <a:endParaRPr lang="ru-RU" sz="1000" b="0" i="1" dirty="0">
                        <a:solidFill>
                          <a:schemeClr val="tx1">
                            <a:lumMod val="85000"/>
                            <a:lumOff val="15000"/>
                          </a:schemeClr>
                        </a:solidFill>
                        <a:latin typeface="Times New Roman" pitchFamily="18" charset="0"/>
                        <a:cs typeface="Times New Roman" pitchFamily="18" charset="0"/>
                      </a:endParaRPr>
                    </a:p>
                  </a:txBody>
                  <a:tcPr marL="84407" marR="84407" marT="45723" marB="45723">
                    <a:solidFill>
                      <a:schemeClr val="bg2"/>
                    </a:solidFill>
                  </a:tcPr>
                </a:tc>
                <a:tc>
                  <a:txBody>
                    <a:bodyPr/>
                    <a:lstStyle/>
                    <a:p>
                      <a:pPr algn="ctr"/>
                      <a:endParaRPr lang="ru-RU" sz="1000" b="0" dirty="0" smtClean="0">
                        <a:solidFill>
                          <a:schemeClr val="tx1">
                            <a:lumMod val="85000"/>
                            <a:lumOff val="15000"/>
                          </a:schemeClr>
                        </a:solidFill>
                      </a:endParaRPr>
                    </a:p>
                  </a:txBody>
                  <a:tcPr marL="84407" marR="84407" marT="45723" marB="45723">
                    <a:solidFill>
                      <a:schemeClr val="bg2"/>
                    </a:solidFill>
                  </a:tcPr>
                </a:tc>
                <a:tc>
                  <a:txBody>
                    <a:bodyPr/>
                    <a:lstStyle/>
                    <a:p>
                      <a:pPr algn="ctr"/>
                      <a:endParaRPr lang="ru-RU" sz="1000" b="0" dirty="0" smtClean="0">
                        <a:solidFill>
                          <a:schemeClr val="tx1">
                            <a:lumMod val="85000"/>
                            <a:lumOff val="15000"/>
                          </a:schemeClr>
                        </a:solidFill>
                      </a:endParaRPr>
                    </a:p>
                  </a:txBody>
                  <a:tcPr marL="84407" marR="84407" marT="45723" marB="45723">
                    <a:solidFill>
                      <a:schemeClr val="bg2"/>
                    </a:solidFill>
                  </a:tcPr>
                </a:tc>
                <a:tc>
                  <a:txBody>
                    <a:bodyPr/>
                    <a:lstStyle/>
                    <a:p>
                      <a:pPr algn="ctr"/>
                      <a:endParaRPr lang="ru-RU" sz="1000" b="0" dirty="0" smtClean="0">
                        <a:solidFill>
                          <a:schemeClr val="tx1">
                            <a:lumMod val="85000"/>
                            <a:lumOff val="15000"/>
                          </a:schemeClr>
                        </a:solidFill>
                      </a:endParaRPr>
                    </a:p>
                  </a:txBody>
                  <a:tcPr marL="84407" marR="84407" marT="45723" marB="45723">
                    <a:solidFill>
                      <a:schemeClr val="bg2"/>
                    </a:solidFill>
                  </a:tcPr>
                </a:tc>
              </a:tr>
              <a:tr h="548673">
                <a:tc>
                  <a:txBody>
                    <a:bodyPr/>
                    <a:lstStyle/>
                    <a:p>
                      <a:r>
                        <a:rPr lang="ru-RU" sz="1000" i="1" dirty="0" smtClean="0">
                          <a:solidFill>
                            <a:schemeClr val="tx1">
                              <a:lumMod val="85000"/>
                              <a:lumOff val="15000"/>
                            </a:schemeClr>
                          </a:solidFill>
                          <a:latin typeface="Times New Roman" pitchFamily="18" charset="0"/>
                          <a:cs typeface="Times New Roman" pitchFamily="18" charset="0"/>
                        </a:rPr>
                        <a:t>Управление муниципальным долгом в Соболевского муниципального района,</a:t>
                      </a:r>
                      <a:r>
                        <a:rPr lang="ru-RU" sz="1000" i="1" baseline="0" dirty="0" smtClean="0">
                          <a:solidFill>
                            <a:schemeClr val="tx1">
                              <a:lumMod val="85000"/>
                              <a:lumOff val="15000"/>
                            </a:schemeClr>
                          </a:solidFill>
                          <a:latin typeface="Times New Roman" pitchFamily="18" charset="0"/>
                          <a:cs typeface="Times New Roman" pitchFamily="18" charset="0"/>
                        </a:rPr>
                        <a:t> средствами резервного фонда и резервами ассигнований</a:t>
                      </a:r>
                      <a:endParaRPr lang="ru-RU" sz="1000" i="1" dirty="0">
                        <a:solidFill>
                          <a:schemeClr val="tx1">
                            <a:lumMod val="85000"/>
                            <a:lumOff val="15000"/>
                          </a:schemeClr>
                        </a:solidFill>
                        <a:latin typeface="Times New Roman" pitchFamily="18" charset="0"/>
                        <a:cs typeface="Times New Roman" pitchFamily="18" charset="0"/>
                      </a:endParaRPr>
                    </a:p>
                  </a:txBody>
                  <a:tcPr marL="84407" marR="84407" marT="45723" marB="45723"/>
                </a:tc>
                <a:tc>
                  <a:txBody>
                    <a:bodyPr/>
                    <a:lstStyle/>
                    <a:p>
                      <a:pPr algn="ctr"/>
                      <a:endParaRPr lang="ru-RU" sz="1000" dirty="0" smtClean="0">
                        <a:solidFill>
                          <a:schemeClr val="tx1">
                            <a:lumMod val="85000"/>
                            <a:lumOff val="15000"/>
                          </a:schemeClr>
                        </a:solidFill>
                      </a:endParaRPr>
                    </a:p>
                    <a:p>
                      <a:pPr algn="ctr"/>
                      <a:r>
                        <a:rPr lang="ru-RU" sz="1000" dirty="0" smtClean="0">
                          <a:solidFill>
                            <a:schemeClr val="tx1">
                              <a:lumMod val="85000"/>
                              <a:lumOff val="15000"/>
                            </a:schemeClr>
                          </a:solidFill>
                        </a:rPr>
                        <a:t>169 214,77878</a:t>
                      </a:r>
                      <a:endParaRPr lang="ru-RU" sz="1000" dirty="0">
                        <a:solidFill>
                          <a:schemeClr val="tx1">
                            <a:lumMod val="85000"/>
                            <a:lumOff val="15000"/>
                          </a:schemeClr>
                        </a:solidFill>
                      </a:endParaRPr>
                    </a:p>
                  </a:txBody>
                  <a:tcPr marL="84407" marR="84407" marT="45723" marB="45723"/>
                </a:tc>
                <a:tc>
                  <a:txBody>
                    <a:bodyPr/>
                    <a:lstStyle/>
                    <a:p>
                      <a:pPr algn="ctr"/>
                      <a:endParaRPr lang="ru-RU" sz="1000" dirty="0" smtClean="0">
                        <a:solidFill>
                          <a:schemeClr val="tx1">
                            <a:lumMod val="85000"/>
                            <a:lumOff val="15000"/>
                          </a:schemeClr>
                        </a:solidFill>
                      </a:endParaRPr>
                    </a:p>
                    <a:p>
                      <a:pPr algn="ctr"/>
                      <a:r>
                        <a:rPr lang="ru-RU" sz="1000" dirty="0" smtClean="0">
                          <a:solidFill>
                            <a:schemeClr val="tx1">
                              <a:lumMod val="85000"/>
                              <a:lumOff val="15000"/>
                            </a:schemeClr>
                          </a:solidFill>
                        </a:rPr>
                        <a:t>213 254,99230</a:t>
                      </a:r>
                      <a:endParaRPr lang="ru-RU" sz="1000" dirty="0">
                        <a:solidFill>
                          <a:schemeClr val="tx1">
                            <a:lumMod val="85000"/>
                            <a:lumOff val="15000"/>
                          </a:schemeClr>
                        </a:solidFill>
                      </a:endParaRPr>
                    </a:p>
                  </a:txBody>
                  <a:tcPr marL="84407" marR="84407" marT="45723" marB="45723"/>
                </a:tc>
                <a:tc>
                  <a:txBody>
                    <a:bodyPr/>
                    <a:lstStyle/>
                    <a:p>
                      <a:pPr algn="ctr"/>
                      <a:endParaRPr lang="ru-RU" sz="1000" dirty="0" smtClean="0">
                        <a:solidFill>
                          <a:schemeClr val="tx1">
                            <a:lumMod val="85000"/>
                            <a:lumOff val="15000"/>
                          </a:schemeClr>
                        </a:solidFill>
                      </a:endParaRPr>
                    </a:p>
                    <a:p>
                      <a:pPr algn="ctr"/>
                      <a:r>
                        <a:rPr lang="ru-RU" sz="1000" dirty="0" smtClean="0">
                          <a:solidFill>
                            <a:schemeClr val="tx1">
                              <a:lumMod val="85000"/>
                              <a:lumOff val="15000"/>
                            </a:schemeClr>
                          </a:solidFill>
                        </a:rPr>
                        <a:t>246 166,95005</a:t>
                      </a:r>
                      <a:endParaRPr lang="ru-RU" sz="1000" dirty="0">
                        <a:solidFill>
                          <a:schemeClr val="tx1">
                            <a:lumMod val="85000"/>
                            <a:lumOff val="15000"/>
                          </a:schemeClr>
                        </a:solidFill>
                      </a:endParaRPr>
                    </a:p>
                  </a:txBody>
                  <a:tcPr marL="84407" marR="84407" marT="45723" marB="45723"/>
                </a:tc>
              </a:tr>
              <a:tr h="1005901">
                <a:tc>
                  <a:txBody>
                    <a:bodyPr/>
                    <a:lstStyle/>
                    <a:p>
                      <a:r>
                        <a:rPr lang="ru-RU" sz="1000" i="1" dirty="0" smtClean="0">
                          <a:solidFill>
                            <a:schemeClr val="tx1">
                              <a:lumMod val="85000"/>
                              <a:lumOff val="15000"/>
                            </a:schemeClr>
                          </a:solidFill>
                          <a:latin typeface="Times New Roman" pitchFamily="18" charset="0"/>
                          <a:cs typeface="Times New Roman" pitchFamily="18" charset="0"/>
                        </a:rPr>
                        <a:t>Выравнивание бюджетной обеспеченности бюджетов поселений района. Создание условий для эффективного и ответственного управления муниципальными финансами, повышения устойчивости бюджетов муниципальных образований – сельских поселений в Соболевском муниципальном районе</a:t>
                      </a:r>
                      <a:endParaRPr lang="ru-RU" sz="1000" i="1" dirty="0">
                        <a:solidFill>
                          <a:schemeClr val="tx1">
                            <a:lumMod val="85000"/>
                            <a:lumOff val="15000"/>
                          </a:schemeClr>
                        </a:solidFill>
                        <a:latin typeface="Times New Roman" pitchFamily="18" charset="0"/>
                        <a:cs typeface="Times New Roman" pitchFamily="18" charset="0"/>
                      </a:endParaRPr>
                    </a:p>
                  </a:txBody>
                  <a:tcPr marL="84407" marR="84407" marT="45723" marB="45723"/>
                </a:tc>
                <a:tc>
                  <a:txBody>
                    <a:bodyPr/>
                    <a:lstStyle/>
                    <a:p>
                      <a:pPr algn="ctr"/>
                      <a:endParaRPr lang="ru-RU" sz="1000" dirty="0" smtClean="0">
                        <a:solidFill>
                          <a:schemeClr val="tx1">
                            <a:lumMod val="85000"/>
                            <a:lumOff val="15000"/>
                          </a:schemeClr>
                        </a:solidFill>
                      </a:endParaRPr>
                    </a:p>
                    <a:p>
                      <a:pPr algn="ctr"/>
                      <a:endParaRPr lang="ru-RU" sz="1000" dirty="0" smtClean="0">
                        <a:solidFill>
                          <a:schemeClr val="tx1">
                            <a:lumMod val="85000"/>
                            <a:lumOff val="15000"/>
                          </a:schemeClr>
                        </a:solidFill>
                      </a:endParaRPr>
                    </a:p>
                    <a:p>
                      <a:pPr algn="ctr"/>
                      <a:r>
                        <a:rPr lang="ru-RU" sz="1000" dirty="0" smtClean="0">
                          <a:solidFill>
                            <a:schemeClr val="tx1">
                              <a:lumMod val="85000"/>
                              <a:lumOff val="15000"/>
                            </a:schemeClr>
                          </a:solidFill>
                        </a:rPr>
                        <a:t>96 050,9</a:t>
                      </a:r>
                      <a:endParaRPr lang="ru-RU" sz="1000" dirty="0">
                        <a:solidFill>
                          <a:schemeClr val="tx1">
                            <a:lumMod val="85000"/>
                            <a:lumOff val="15000"/>
                          </a:schemeClr>
                        </a:solidFill>
                      </a:endParaRPr>
                    </a:p>
                  </a:txBody>
                  <a:tcPr marL="84407" marR="84407" marT="45723" marB="45723"/>
                </a:tc>
                <a:tc>
                  <a:txBody>
                    <a:bodyPr/>
                    <a:lstStyle/>
                    <a:p>
                      <a:pPr algn="ctr"/>
                      <a:endParaRPr lang="ru-RU" sz="1000" dirty="0" smtClean="0">
                        <a:solidFill>
                          <a:schemeClr val="tx1">
                            <a:lumMod val="85000"/>
                            <a:lumOff val="15000"/>
                          </a:schemeClr>
                        </a:solidFill>
                      </a:endParaRPr>
                    </a:p>
                    <a:p>
                      <a:pPr algn="ctr"/>
                      <a:endParaRPr lang="ru-RU" sz="1000" dirty="0" smtClean="0">
                        <a:solidFill>
                          <a:schemeClr val="tx1">
                            <a:lumMod val="85000"/>
                            <a:lumOff val="15000"/>
                          </a:schemeClr>
                        </a:solidFill>
                      </a:endParaRPr>
                    </a:p>
                    <a:p>
                      <a:pPr algn="ctr"/>
                      <a:r>
                        <a:rPr lang="ru-RU" sz="1000" dirty="0" smtClean="0">
                          <a:solidFill>
                            <a:schemeClr val="tx1">
                              <a:lumMod val="85000"/>
                              <a:lumOff val="15000"/>
                            </a:schemeClr>
                          </a:solidFill>
                        </a:rPr>
                        <a:t>96 050,9</a:t>
                      </a:r>
                      <a:endParaRPr lang="ru-RU" sz="1000" dirty="0">
                        <a:solidFill>
                          <a:schemeClr val="tx1">
                            <a:lumMod val="85000"/>
                            <a:lumOff val="15000"/>
                          </a:schemeClr>
                        </a:solidFill>
                      </a:endParaRPr>
                    </a:p>
                  </a:txBody>
                  <a:tcPr marL="84407" marR="84407" marT="45723" marB="45723"/>
                </a:tc>
                <a:tc>
                  <a:txBody>
                    <a:bodyPr/>
                    <a:lstStyle/>
                    <a:p>
                      <a:pPr algn="ctr"/>
                      <a:endParaRPr lang="ru-RU" sz="1000" dirty="0" smtClean="0">
                        <a:solidFill>
                          <a:schemeClr val="tx1">
                            <a:lumMod val="85000"/>
                            <a:lumOff val="15000"/>
                          </a:schemeClr>
                        </a:solidFill>
                      </a:endParaRPr>
                    </a:p>
                    <a:p>
                      <a:pPr algn="ctr"/>
                      <a:endParaRPr lang="ru-RU" sz="1000" dirty="0" smtClean="0">
                        <a:solidFill>
                          <a:schemeClr val="tx1">
                            <a:lumMod val="85000"/>
                            <a:lumOff val="15000"/>
                          </a:schemeClr>
                        </a:solidFill>
                      </a:endParaRPr>
                    </a:p>
                    <a:p>
                      <a:pPr algn="ctr"/>
                      <a:r>
                        <a:rPr lang="ru-RU" sz="1000" dirty="0" smtClean="0">
                          <a:solidFill>
                            <a:schemeClr val="tx1">
                              <a:lumMod val="85000"/>
                              <a:lumOff val="15000"/>
                            </a:schemeClr>
                          </a:solidFill>
                        </a:rPr>
                        <a:t>96 050,9</a:t>
                      </a:r>
                      <a:endParaRPr lang="ru-RU" sz="1000" dirty="0">
                        <a:solidFill>
                          <a:schemeClr val="tx1">
                            <a:lumMod val="85000"/>
                            <a:lumOff val="15000"/>
                          </a:schemeClr>
                        </a:solidFill>
                      </a:endParaRPr>
                    </a:p>
                  </a:txBody>
                  <a:tcPr marL="84407" marR="84407" marT="45723" marB="45723"/>
                </a:tc>
              </a:tr>
              <a:tr h="258953">
                <a:tc>
                  <a:txBody>
                    <a:bodyPr/>
                    <a:lstStyle/>
                    <a:p>
                      <a:r>
                        <a:rPr lang="ru-RU" sz="1000" i="1" dirty="0" smtClean="0">
                          <a:solidFill>
                            <a:schemeClr val="tx1">
                              <a:lumMod val="85000"/>
                              <a:lumOff val="15000"/>
                            </a:schemeClr>
                          </a:solidFill>
                          <a:latin typeface="Times New Roman" pitchFamily="18" charset="0"/>
                          <a:cs typeface="Times New Roman" pitchFamily="18" charset="0"/>
                        </a:rPr>
                        <a:t>Обеспечение реализации муниципальной программы</a:t>
                      </a:r>
                      <a:endParaRPr lang="ru-RU" sz="1000" i="1" dirty="0">
                        <a:solidFill>
                          <a:schemeClr val="tx1">
                            <a:lumMod val="85000"/>
                            <a:lumOff val="15000"/>
                          </a:schemeClr>
                        </a:solidFill>
                        <a:latin typeface="Times New Roman" pitchFamily="18" charset="0"/>
                        <a:cs typeface="Times New Roman" pitchFamily="18" charset="0"/>
                      </a:endParaRPr>
                    </a:p>
                  </a:txBody>
                  <a:tcPr marL="84407" marR="84407" marT="45723" marB="45723"/>
                </a:tc>
                <a:tc>
                  <a:txBody>
                    <a:bodyPr/>
                    <a:lstStyle/>
                    <a:p>
                      <a:pPr algn="ctr"/>
                      <a:r>
                        <a:rPr lang="ru-RU" sz="1000" dirty="0" smtClean="0">
                          <a:solidFill>
                            <a:schemeClr val="tx1">
                              <a:lumMod val="85000"/>
                              <a:lumOff val="15000"/>
                            </a:schemeClr>
                          </a:solidFill>
                        </a:rPr>
                        <a:t>10 629,268</a:t>
                      </a:r>
                      <a:endParaRPr lang="ru-RU" sz="1000" dirty="0">
                        <a:solidFill>
                          <a:schemeClr val="tx1">
                            <a:lumMod val="85000"/>
                            <a:lumOff val="15000"/>
                          </a:schemeClr>
                        </a:solidFill>
                      </a:endParaRPr>
                    </a:p>
                  </a:txBody>
                  <a:tcPr marL="84407" marR="84407" marT="45723" marB="45723"/>
                </a:tc>
                <a:tc>
                  <a:txBody>
                    <a:bodyPr/>
                    <a:lstStyle/>
                    <a:p>
                      <a:pPr algn="ctr"/>
                      <a:r>
                        <a:rPr lang="ru-RU" sz="1000" dirty="0" smtClean="0">
                          <a:solidFill>
                            <a:schemeClr val="tx1">
                              <a:lumMod val="85000"/>
                              <a:lumOff val="15000"/>
                            </a:schemeClr>
                          </a:solidFill>
                        </a:rPr>
                        <a:t>10 629,268</a:t>
                      </a:r>
                      <a:endParaRPr lang="ru-RU" sz="1000" dirty="0">
                        <a:solidFill>
                          <a:schemeClr val="tx1">
                            <a:lumMod val="85000"/>
                            <a:lumOff val="15000"/>
                          </a:schemeClr>
                        </a:solidFill>
                      </a:endParaRPr>
                    </a:p>
                  </a:txBody>
                  <a:tcPr marL="84407" marR="84407" marT="45723" marB="45723"/>
                </a:tc>
                <a:tc>
                  <a:txBody>
                    <a:bodyPr/>
                    <a:lstStyle/>
                    <a:p>
                      <a:pPr algn="ctr"/>
                      <a:r>
                        <a:rPr lang="ru-RU" sz="1000" dirty="0" smtClean="0">
                          <a:solidFill>
                            <a:schemeClr val="tx1">
                              <a:lumMod val="85000"/>
                              <a:lumOff val="15000"/>
                            </a:schemeClr>
                          </a:solidFill>
                        </a:rPr>
                        <a:t>10 629,268</a:t>
                      </a:r>
                      <a:endParaRPr lang="ru-RU" sz="1000" dirty="0">
                        <a:solidFill>
                          <a:schemeClr val="tx1">
                            <a:lumMod val="85000"/>
                            <a:lumOff val="15000"/>
                          </a:schemeClr>
                        </a:solidFill>
                      </a:endParaRPr>
                    </a:p>
                  </a:txBody>
                  <a:tcPr marL="84407" marR="84407" marT="45723" marB="45723"/>
                </a:tc>
              </a:tr>
            </a:tbl>
          </a:graphicData>
        </a:graphic>
      </p:graphicFrame>
      <p:sp>
        <p:nvSpPr>
          <p:cNvPr id="10" name="Блок-схема: узел 9"/>
          <p:cNvSpPr/>
          <p:nvPr/>
        </p:nvSpPr>
        <p:spPr>
          <a:xfrm>
            <a:off x="3626828" y="634070"/>
            <a:ext cx="712177" cy="679050"/>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2022</a:t>
            </a:r>
          </a:p>
          <a:p>
            <a:pPr algn="ctr" defTabSz="963856" latinLnBrk="0">
              <a:defRPr/>
            </a:pPr>
            <a:r>
              <a:rPr lang="ru-RU" sz="1050" dirty="0" smtClean="0">
                <a:solidFill>
                  <a:prstClr val="white"/>
                </a:solidFill>
              </a:rPr>
              <a:t>год</a:t>
            </a:r>
            <a:endParaRPr lang="ru-RU" sz="1050" dirty="0">
              <a:solidFill>
                <a:prstClr val="white"/>
              </a:solidFill>
            </a:endParaRPr>
          </a:p>
        </p:txBody>
      </p:sp>
      <p:sp>
        <p:nvSpPr>
          <p:cNvPr id="9" name="Блок-схема: узел 8"/>
          <p:cNvSpPr/>
          <p:nvPr/>
        </p:nvSpPr>
        <p:spPr>
          <a:xfrm>
            <a:off x="5424848" y="634070"/>
            <a:ext cx="712177" cy="679050"/>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2023год</a:t>
            </a:r>
            <a:endParaRPr lang="ru-RU" sz="1050" dirty="0">
              <a:solidFill>
                <a:prstClr val="white"/>
              </a:solidFill>
            </a:endParaRPr>
          </a:p>
        </p:txBody>
      </p:sp>
      <p:sp>
        <p:nvSpPr>
          <p:cNvPr id="11" name="Блок-схема: узел 10"/>
          <p:cNvSpPr/>
          <p:nvPr/>
        </p:nvSpPr>
        <p:spPr>
          <a:xfrm>
            <a:off x="7064614" y="609699"/>
            <a:ext cx="712177" cy="679051"/>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2024</a:t>
            </a:r>
          </a:p>
          <a:p>
            <a:pPr algn="ctr" defTabSz="963856" latinLnBrk="0">
              <a:defRPr/>
            </a:pPr>
            <a:r>
              <a:rPr lang="ru-RU" sz="1050" dirty="0" smtClean="0">
                <a:solidFill>
                  <a:prstClr val="white"/>
                </a:solidFill>
              </a:rPr>
              <a:t> </a:t>
            </a:r>
            <a:r>
              <a:rPr lang="ru-RU" sz="1050" dirty="0">
                <a:solidFill>
                  <a:prstClr val="white"/>
                </a:solidFill>
              </a:rPr>
              <a:t>год</a:t>
            </a:r>
          </a:p>
        </p:txBody>
      </p:sp>
      <p:sp>
        <p:nvSpPr>
          <p:cNvPr id="8" name="Блок-схема: узел 7"/>
          <p:cNvSpPr/>
          <p:nvPr/>
        </p:nvSpPr>
        <p:spPr>
          <a:xfrm>
            <a:off x="3626827" y="3224693"/>
            <a:ext cx="712177" cy="679049"/>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2022 </a:t>
            </a:r>
            <a:r>
              <a:rPr lang="ru-RU" sz="1050" dirty="0">
                <a:solidFill>
                  <a:prstClr val="white"/>
                </a:solidFill>
              </a:rPr>
              <a:t>год</a:t>
            </a:r>
          </a:p>
        </p:txBody>
      </p:sp>
      <p:sp>
        <p:nvSpPr>
          <p:cNvPr id="6" name="Блок-схема: узел 5"/>
          <p:cNvSpPr/>
          <p:nvPr/>
        </p:nvSpPr>
        <p:spPr>
          <a:xfrm>
            <a:off x="5436258" y="3214539"/>
            <a:ext cx="712177" cy="679049"/>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2023 </a:t>
            </a:r>
            <a:r>
              <a:rPr lang="ru-RU" sz="1050" dirty="0">
                <a:solidFill>
                  <a:prstClr val="white"/>
                </a:solidFill>
              </a:rPr>
              <a:t>год</a:t>
            </a:r>
          </a:p>
        </p:txBody>
      </p:sp>
      <p:sp>
        <p:nvSpPr>
          <p:cNvPr id="7" name="Блок-схема: узел 6"/>
          <p:cNvSpPr/>
          <p:nvPr/>
        </p:nvSpPr>
        <p:spPr>
          <a:xfrm>
            <a:off x="7064615" y="3214538"/>
            <a:ext cx="712177" cy="679049"/>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2024</a:t>
            </a:r>
            <a:endParaRPr lang="ru-RU" sz="1050" dirty="0">
              <a:solidFill>
                <a:prstClr val="white"/>
              </a:solidFill>
            </a:endParaRPr>
          </a:p>
          <a:p>
            <a:pPr algn="ctr" defTabSz="963856" latinLnBrk="0">
              <a:defRPr/>
            </a:pPr>
            <a:r>
              <a:rPr lang="ru-RU" sz="1050" dirty="0" smtClean="0">
                <a:solidFill>
                  <a:prstClr val="white"/>
                </a:solidFill>
              </a:rPr>
              <a:t> </a:t>
            </a:r>
            <a:r>
              <a:rPr lang="ru-RU" sz="1050" dirty="0">
                <a:solidFill>
                  <a:prstClr val="white"/>
                </a:solidFill>
              </a:rPr>
              <a:t>год</a:t>
            </a:r>
          </a:p>
        </p:txBody>
      </p:sp>
      <p:sp>
        <p:nvSpPr>
          <p:cNvPr id="44122" name="TextBox 23"/>
          <p:cNvSpPr txBox="1">
            <a:spLocks noChangeArrowheads="1"/>
          </p:cNvSpPr>
          <p:nvPr/>
        </p:nvSpPr>
        <p:spPr bwMode="auto">
          <a:xfrm>
            <a:off x="7927975" y="390525"/>
            <a:ext cx="757238"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385" tIns="48193" rIns="96385" bIns="48193">
            <a:spAutoFit/>
          </a:bodyPr>
          <a:lstStyle>
            <a:lvl1pPr defTabSz="963613" eaLnBrk="0" hangingPunct="0">
              <a:defRPr>
                <a:solidFill>
                  <a:schemeClr val="tx1"/>
                </a:solidFill>
                <a:latin typeface="Arial" pitchFamily="34" charset="0"/>
              </a:defRPr>
            </a:lvl1pPr>
            <a:lvl2pPr marL="742950" indent="-285750" defTabSz="963613" eaLnBrk="0" hangingPunct="0">
              <a:defRPr>
                <a:solidFill>
                  <a:schemeClr val="tx1"/>
                </a:solidFill>
                <a:latin typeface="Arial" pitchFamily="34" charset="0"/>
              </a:defRPr>
            </a:lvl2pPr>
            <a:lvl3pPr marL="1143000" indent="-228600" defTabSz="963613" eaLnBrk="0" hangingPunct="0">
              <a:defRPr>
                <a:solidFill>
                  <a:schemeClr val="tx1"/>
                </a:solidFill>
                <a:latin typeface="Arial" pitchFamily="34" charset="0"/>
              </a:defRPr>
            </a:lvl3pPr>
            <a:lvl4pPr marL="1600200" indent="-228600" defTabSz="963613" eaLnBrk="0" hangingPunct="0">
              <a:defRPr>
                <a:solidFill>
                  <a:schemeClr val="tx1"/>
                </a:solidFill>
                <a:latin typeface="Arial" pitchFamily="34" charset="0"/>
              </a:defRPr>
            </a:lvl4pPr>
            <a:lvl5pPr marL="2057400" indent="-228600" defTabSz="963613" eaLnBrk="0" hangingPunct="0">
              <a:defRPr>
                <a:solidFill>
                  <a:schemeClr val="tx1"/>
                </a:solidFill>
                <a:latin typeface="Arial" pitchFamily="34" charset="0"/>
              </a:defRPr>
            </a:lvl5pPr>
            <a:lvl6pPr marL="2514600" indent="-228600" defTabSz="963613" eaLnBrk="0" fontAlgn="base" hangingPunct="0">
              <a:spcBef>
                <a:spcPct val="0"/>
              </a:spcBef>
              <a:spcAft>
                <a:spcPct val="0"/>
              </a:spcAft>
              <a:defRPr>
                <a:solidFill>
                  <a:schemeClr val="tx1"/>
                </a:solidFill>
                <a:latin typeface="Arial" pitchFamily="34" charset="0"/>
              </a:defRPr>
            </a:lvl6pPr>
            <a:lvl7pPr marL="2971800" indent="-228600" defTabSz="963613" eaLnBrk="0" fontAlgn="base" hangingPunct="0">
              <a:spcBef>
                <a:spcPct val="0"/>
              </a:spcBef>
              <a:spcAft>
                <a:spcPct val="0"/>
              </a:spcAft>
              <a:defRPr>
                <a:solidFill>
                  <a:schemeClr val="tx1"/>
                </a:solidFill>
                <a:latin typeface="Arial" pitchFamily="34" charset="0"/>
              </a:defRPr>
            </a:lvl7pPr>
            <a:lvl8pPr marL="3429000" indent="-228600" defTabSz="963613" eaLnBrk="0" fontAlgn="base" hangingPunct="0">
              <a:spcBef>
                <a:spcPct val="0"/>
              </a:spcBef>
              <a:spcAft>
                <a:spcPct val="0"/>
              </a:spcAft>
              <a:defRPr>
                <a:solidFill>
                  <a:schemeClr val="tx1"/>
                </a:solidFill>
                <a:latin typeface="Arial" pitchFamily="34" charset="0"/>
              </a:defRPr>
            </a:lvl8pPr>
            <a:lvl9pPr marL="3886200" indent="-228600" defTabSz="963613" eaLnBrk="0" fontAlgn="base" hangingPunct="0">
              <a:spcBef>
                <a:spcPct val="0"/>
              </a:spcBef>
              <a:spcAft>
                <a:spcPct val="0"/>
              </a:spcAft>
              <a:defRPr>
                <a:solidFill>
                  <a:schemeClr val="tx1"/>
                </a:solidFill>
                <a:latin typeface="Arial" pitchFamily="34" charset="0"/>
              </a:defRPr>
            </a:lvl9pPr>
          </a:lstStyle>
          <a:p>
            <a:pPr eaLnBrk="1" fontAlgn="base" latinLnBrk="0" hangingPunct="1">
              <a:spcBef>
                <a:spcPct val="0"/>
              </a:spcBef>
              <a:spcAft>
                <a:spcPct val="0"/>
              </a:spcAft>
            </a:pPr>
            <a:r>
              <a:rPr lang="ru-RU" sz="1000" smtClean="0">
                <a:solidFill>
                  <a:srgbClr val="000000"/>
                </a:solidFill>
                <a:latin typeface="Verdana" pitchFamily="34" charset="0"/>
              </a:rPr>
              <a:t>тыс.руб.</a:t>
            </a:r>
          </a:p>
        </p:txBody>
      </p:sp>
    </p:spTree>
    <p:extLst>
      <p:ext uri="{BB962C8B-B14F-4D97-AF65-F5344CB8AC3E}">
        <p14:creationId xmlns:p14="http://schemas.microsoft.com/office/powerpoint/2010/main" val="17112530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s://www.privacyitalia.eu/wp-content/uploads/2017/01/contatti.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11131" r="5010"/>
          <a:stretch/>
        </p:blipFill>
        <p:spPr bwMode="auto">
          <a:xfrm>
            <a:off x="77638" y="0"/>
            <a:ext cx="8997351" cy="68133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Объект 3"/>
          <p:cNvSpPr>
            <a:spLocks noGrp="1"/>
          </p:cNvSpPr>
          <p:nvPr>
            <p:ph idx="4294967295"/>
          </p:nvPr>
        </p:nvSpPr>
        <p:spPr>
          <a:xfrm>
            <a:off x="298450" y="922338"/>
            <a:ext cx="8512175" cy="51149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accent5"/>
          </a:lnRef>
          <a:fillRef idx="1">
            <a:schemeClr val="lt1"/>
          </a:fillRef>
          <a:effectRef idx="0">
            <a:schemeClr val="accent5"/>
          </a:effectRef>
          <a:fontRef idx="minor">
            <a:schemeClr val="dk1"/>
          </a:fontRef>
        </p:style>
        <p:txBody>
          <a:bodyPr>
            <a:normAutofit fontScale="77500" lnSpcReduction="20000"/>
          </a:bodyPr>
          <a:lstStyle/>
          <a:p>
            <a:pPr marL="0" indent="0">
              <a:buFont typeface="Arial" charset="0"/>
              <a:buNone/>
              <a:defRPr/>
            </a:pPr>
            <a:r>
              <a:rPr lang="ru-RU" b="1" i="1" dirty="0">
                <a:solidFill>
                  <a:srgbClr val="000000"/>
                </a:solidFill>
                <a:latin typeface="Times New Roman" pitchFamily="18" charset="0"/>
                <a:cs typeface="Arial" charset="0"/>
              </a:rPr>
              <a:t>Администрация </a:t>
            </a:r>
            <a:r>
              <a:rPr lang="ru-RU" b="1" i="1" dirty="0" smtClean="0">
                <a:solidFill>
                  <a:srgbClr val="000000"/>
                </a:solidFill>
                <a:latin typeface="Times New Roman" pitchFamily="18" charset="0"/>
                <a:cs typeface="Arial" charset="0"/>
              </a:rPr>
              <a:t>Соболевского муниципального </a:t>
            </a:r>
            <a:r>
              <a:rPr lang="ru-RU" b="1" i="1" dirty="0">
                <a:solidFill>
                  <a:srgbClr val="000000"/>
                </a:solidFill>
                <a:latin typeface="Times New Roman" pitchFamily="18" charset="0"/>
                <a:cs typeface="Arial" charset="0"/>
              </a:rPr>
              <a:t>района</a:t>
            </a:r>
          </a:p>
          <a:p>
            <a:pPr>
              <a:buFont typeface="Arial" charset="0"/>
              <a:buChar char="•"/>
              <a:defRPr/>
            </a:pPr>
            <a:r>
              <a:rPr lang="ru-RU" dirty="0" smtClean="0">
                <a:solidFill>
                  <a:srgbClr val="000000"/>
                </a:solidFill>
                <a:latin typeface="Times New Roman" pitchFamily="18" charset="0"/>
                <a:cs typeface="Times New Roman" pitchFamily="18" charset="0"/>
              </a:rPr>
              <a:t>684200, Камчатский край, Соболевский район, с.</a:t>
            </a:r>
            <a:r>
              <a:rPr lang="en-US" dirty="0" smtClean="0">
                <a:solidFill>
                  <a:srgbClr val="000000"/>
                </a:solidFill>
                <a:latin typeface="Times New Roman" pitchFamily="18" charset="0"/>
                <a:cs typeface="Times New Roman" pitchFamily="18" charset="0"/>
              </a:rPr>
              <a:t> </a:t>
            </a:r>
            <a:r>
              <a:rPr lang="ru-RU" dirty="0" smtClean="0">
                <a:solidFill>
                  <a:srgbClr val="000000"/>
                </a:solidFill>
                <a:latin typeface="Times New Roman" pitchFamily="18" charset="0"/>
                <a:cs typeface="Times New Roman" pitchFamily="18" charset="0"/>
              </a:rPr>
              <a:t>Соболево,  </a:t>
            </a:r>
            <a:r>
              <a:rPr lang="en-US" dirty="0" smtClean="0">
                <a:solidFill>
                  <a:srgbClr val="000000"/>
                </a:solidFill>
                <a:latin typeface="Times New Roman" pitchFamily="18" charset="0"/>
                <a:cs typeface="Times New Roman" pitchFamily="18" charset="0"/>
              </a:rPr>
              <a:t>  </a:t>
            </a:r>
            <a:r>
              <a:rPr lang="ru-RU" dirty="0" smtClean="0">
                <a:solidFill>
                  <a:srgbClr val="000000"/>
                </a:solidFill>
                <a:latin typeface="Times New Roman" pitchFamily="18" charset="0"/>
                <a:cs typeface="Times New Roman" pitchFamily="18" charset="0"/>
              </a:rPr>
              <a:t>ул. Советская, 23 </a:t>
            </a:r>
            <a:endParaRPr lang="ru-RU" dirty="0">
              <a:solidFill>
                <a:srgbClr val="000000"/>
              </a:solidFill>
              <a:latin typeface="Times New Roman" pitchFamily="18" charset="0"/>
              <a:cs typeface="Times New Roman" pitchFamily="18" charset="0"/>
            </a:endParaRPr>
          </a:p>
          <a:p>
            <a:pPr>
              <a:buFont typeface="Arial" charset="0"/>
              <a:buChar char="•"/>
              <a:defRPr/>
            </a:pPr>
            <a:r>
              <a:rPr lang="ru-RU" dirty="0">
                <a:solidFill>
                  <a:srgbClr val="000000"/>
                </a:solidFill>
                <a:latin typeface="Times New Roman" pitchFamily="18" charset="0"/>
                <a:cs typeface="Times New Roman" pitchFamily="18" charset="0"/>
              </a:rPr>
              <a:t>Электронный </a:t>
            </a:r>
            <a:r>
              <a:rPr lang="ru-RU" dirty="0" smtClean="0">
                <a:solidFill>
                  <a:srgbClr val="000000"/>
                </a:solidFill>
                <a:latin typeface="Times New Roman" pitchFamily="18" charset="0"/>
                <a:cs typeface="Times New Roman" pitchFamily="18" charset="0"/>
              </a:rPr>
              <a:t>адрес: </a:t>
            </a:r>
            <a:r>
              <a:rPr lang="en-US" cap="all" dirty="0">
                <a:hlinkClick r:id="rId4"/>
              </a:rPr>
              <a:t/>
            </a:r>
            <a:br>
              <a:rPr lang="en-US" cap="all" dirty="0">
                <a:hlinkClick r:id="rId4"/>
              </a:rPr>
            </a:br>
            <a:r>
              <a:rPr lang="en-US" cap="all" dirty="0" smtClean="0">
                <a:hlinkClick r:id="rId5"/>
              </a:rPr>
              <a:t>SOBOLEVOMR@SOBOLEVOMR.RU</a:t>
            </a:r>
            <a:endParaRPr lang="ru-RU" cap="all" smtClean="0"/>
          </a:p>
          <a:p>
            <a:pPr>
              <a:buFont typeface="Arial" charset="0"/>
              <a:buChar char="•"/>
              <a:defRPr/>
            </a:pPr>
            <a:r>
              <a:rPr lang="ru-RU" smtClean="0">
                <a:solidFill>
                  <a:srgbClr val="000000"/>
                </a:solidFill>
                <a:latin typeface="Times New Roman" pitchFamily="18" charset="0"/>
                <a:cs typeface="Times New Roman" pitchFamily="18" charset="0"/>
              </a:rPr>
              <a:t>Тел</a:t>
            </a:r>
            <a:r>
              <a:rPr lang="ru-RU" dirty="0">
                <a:solidFill>
                  <a:srgbClr val="000000"/>
                </a:solidFill>
                <a:latin typeface="Times New Roman" pitchFamily="18" charset="0"/>
                <a:cs typeface="Times New Roman" pitchFamily="18" charset="0"/>
              </a:rPr>
              <a:t>. </a:t>
            </a:r>
            <a:r>
              <a:rPr lang="en-US" dirty="0" smtClean="0">
                <a:solidFill>
                  <a:srgbClr val="000000"/>
                </a:solidFill>
                <a:latin typeface="Times New Roman" pitchFamily="18" charset="0"/>
                <a:cs typeface="Times New Roman" pitchFamily="18" charset="0"/>
              </a:rPr>
              <a:t>8</a:t>
            </a:r>
            <a:r>
              <a:rPr lang="ru-RU" dirty="0" smtClean="0">
                <a:solidFill>
                  <a:srgbClr val="000000"/>
                </a:solidFill>
                <a:latin typeface="Times New Roman" pitchFamily="18" charset="0"/>
                <a:cs typeface="Times New Roman" pitchFamily="18" charset="0"/>
              </a:rPr>
              <a:t> (</a:t>
            </a:r>
            <a:r>
              <a:rPr lang="en-US" dirty="0" smtClean="0">
                <a:solidFill>
                  <a:srgbClr val="000000"/>
                </a:solidFill>
                <a:latin typeface="Times New Roman" pitchFamily="18" charset="0"/>
                <a:cs typeface="Times New Roman" pitchFamily="18" charset="0"/>
              </a:rPr>
              <a:t>415 36</a:t>
            </a:r>
            <a:r>
              <a:rPr lang="ru-RU" dirty="0" smtClean="0">
                <a:solidFill>
                  <a:srgbClr val="000000"/>
                </a:solidFill>
                <a:latin typeface="Times New Roman" pitchFamily="18" charset="0"/>
                <a:cs typeface="Times New Roman" pitchFamily="18" charset="0"/>
              </a:rPr>
              <a:t>) </a:t>
            </a:r>
            <a:r>
              <a:rPr lang="en-US" dirty="0" smtClean="0">
                <a:solidFill>
                  <a:srgbClr val="000000"/>
                </a:solidFill>
                <a:latin typeface="Times New Roman" pitchFamily="18" charset="0"/>
                <a:cs typeface="Times New Roman" pitchFamily="18" charset="0"/>
              </a:rPr>
              <a:t>3</a:t>
            </a:r>
            <a:r>
              <a:rPr lang="ru-RU" dirty="0" smtClean="0">
                <a:solidFill>
                  <a:srgbClr val="000000"/>
                </a:solidFill>
                <a:latin typeface="Times New Roman" pitchFamily="18" charset="0"/>
                <a:cs typeface="Times New Roman" pitchFamily="18" charset="0"/>
              </a:rPr>
              <a:t>2-</a:t>
            </a:r>
            <a:r>
              <a:rPr lang="en-US" dirty="0" smtClean="0">
                <a:solidFill>
                  <a:srgbClr val="000000"/>
                </a:solidFill>
                <a:latin typeface="Times New Roman" pitchFamily="18" charset="0"/>
                <a:cs typeface="Times New Roman" pitchFamily="18" charset="0"/>
              </a:rPr>
              <a:t>2</a:t>
            </a:r>
            <a:r>
              <a:rPr lang="ru-RU" dirty="0" smtClean="0">
                <a:solidFill>
                  <a:srgbClr val="000000"/>
                </a:solidFill>
                <a:latin typeface="Times New Roman" pitchFamily="18" charset="0"/>
                <a:cs typeface="Times New Roman" pitchFamily="18" charset="0"/>
              </a:rPr>
              <a:t>-</a:t>
            </a:r>
            <a:r>
              <a:rPr lang="en-US" dirty="0" smtClean="0">
                <a:solidFill>
                  <a:srgbClr val="000000"/>
                </a:solidFill>
                <a:latin typeface="Times New Roman" pitchFamily="18" charset="0"/>
                <a:cs typeface="Times New Roman" pitchFamily="18" charset="0"/>
              </a:rPr>
              <a:t>98</a:t>
            </a:r>
            <a:r>
              <a:rPr lang="ru-RU" dirty="0" smtClean="0">
                <a:solidFill>
                  <a:srgbClr val="000000"/>
                </a:solidFill>
                <a:latin typeface="Times New Roman" pitchFamily="18" charset="0"/>
                <a:cs typeface="Times New Roman" pitchFamily="18" charset="0"/>
              </a:rPr>
              <a:t>, факс</a:t>
            </a:r>
            <a:r>
              <a:rPr lang="en-US" dirty="0">
                <a:solidFill>
                  <a:srgbClr val="000000"/>
                </a:solidFill>
                <a:latin typeface="Times New Roman" pitchFamily="18" charset="0"/>
                <a:cs typeface="Times New Roman" pitchFamily="18" charset="0"/>
              </a:rPr>
              <a:t>:</a:t>
            </a:r>
            <a:r>
              <a:rPr lang="ru-RU" dirty="0" smtClean="0">
                <a:solidFill>
                  <a:srgbClr val="000000"/>
                </a:solidFill>
                <a:latin typeface="Times New Roman" pitchFamily="18" charset="0"/>
                <a:cs typeface="Times New Roman" pitchFamily="18" charset="0"/>
              </a:rPr>
              <a:t> </a:t>
            </a:r>
            <a:r>
              <a:rPr lang="en-US" dirty="0" smtClean="0">
                <a:solidFill>
                  <a:srgbClr val="000000"/>
                </a:solidFill>
                <a:latin typeface="Times New Roman" pitchFamily="18" charset="0"/>
                <a:cs typeface="Times New Roman" pitchFamily="18" charset="0"/>
              </a:rPr>
              <a:t>8</a:t>
            </a:r>
            <a:r>
              <a:rPr lang="ru-RU" dirty="0" smtClean="0">
                <a:solidFill>
                  <a:srgbClr val="000000"/>
                </a:solidFill>
                <a:latin typeface="Times New Roman" pitchFamily="18" charset="0"/>
                <a:cs typeface="Times New Roman" pitchFamily="18" charset="0"/>
              </a:rPr>
              <a:t> (415 36) 32-3-01</a:t>
            </a:r>
          </a:p>
          <a:p>
            <a:pPr marL="0" indent="0">
              <a:buFont typeface="Arial" charset="0"/>
              <a:buNone/>
              <a:defRPr/>
            </a:pPr>
            <a:endParaRPr lang="ru-RU" dirty="0" smtClean="0">
              <a:solidFill>
                <a:srgbClr val="000000"/>
              </a:solidFill>
              <a:latin typeface="Times New Roman" pitchFamily="18" charset="0"/>
              <a:cs typeface="Arial" charset="0"/>
            </a:endParaRPr>
          </a:p>
          <a:p>
            <a:pPr marL="0" indent="0">
              <a:buFont typeface="Arial" charset="0"/>
              <a:buNone/>
              <a:defRPr/>
            </a:pPr>
            <a:r>
              <a:rPr lang="ru-RU" b="1" i="1" dirty="0" smtClean="0">
                <a:solidFill>
                  <a:srgbClr val="000000"/>
                </a:solidFill>
                <a:latin typeface="Times New Roman" pitchFamily="18" charset="0"/>
                <a:cs typeface="Arial" charset="0"/>
              </a:rPr>
              <a:t>Комитет по бюджету и финансам администрации Соболевского </a:t>
            </a:r>
            <a:r>
              <a:rPr lang="ru-RU" b="1" i="1" dirty="0">
                <a:solidFill>
                  <a:srgbClr val="000000"/>
                </a:solidFill>
                <a:latin typeface="Times New Roman" pitchFamily="18" charset="0"/>
                <a:cs typeface="Arial" charset="0"/>
              </a:rPr>
              <a:t>муниципального </a:t>
            </a:r>
            <a:r>
              <a:rPr lang="ru-RU" b="1" i="1" dirty="0" smtClean="0">
                <a:solidFill>
                  <a:srgbClr val="000000"/>
                </a:solidFill>
                <a:latin typeface="Times New Roman" pitchFamily="18" charset="0"/>
                <a:cs typeface="Arial" charset="0"/>
              </a:rPr>
              <a:t>района  </a:t>
            </a:r>
            <a:r>
              <a:rPr lang="ru-RU" sz="2300" b="1" i="1" dirty="0">
                <a:solidFill>
                  <a:srgbClr val="000000"/>
                </a:solidFill>
                <a:latin typeface="Times New Roman" pitchFamily="18" charset="0"/>
                <a:cs typeface="Arial" charset="0"/>
              </a:rPr>
              <a:t>      </a:t>
            </a:r>
            <a:r>
              <a:rPr lang="ru-RU" sz="2300" dirty="0">
                <a:solidFill>
                  <a:srgbClr val="000000"/>
                </a:solidFill>
                <a:latin typeface="Times New Roman" pitchFamily="18" charset="0"/>
                <a:cs typeface="Arial" charset="0"/>
              </a:rPr>
              <a:t>                   </a:t>
            </a:r>
          </a:p>
          <a:p>
            <a:pPr>
              <a:buFont typeface="Arial" charset="0"/>
              <a:buChar char="•"/>
              <a:defRPr/>
            </a:pPr>
            <a:r>
              <a:rPr lang="ru-RU" dirty="0" smtClean="0">
                <a:solidFill>
                  <a:srgbClr val="000000"/>
                </a:solidFill>
                <a:latin typeface="Times New Roman" pitchFamily="18" charset="0"/>
                <a:cs typeface="Times New Roman" pitchFamily="18" charset="0"/>
              </a:rPr>
              <a:t>684200, Камчатский край, Соболевский район, с. Соболево, </a:t>
            </a:r>
            <a:r>
              <a:rPr lang="en-US" dirty="0" smtClean="0">
                <a:solidFill>
                  <a:srgbClr val="000000"/>
                </a:solidFill>
                <a:latin typeface="Times New Roman" pitchFamily="18" charset="0"/>
                <a:cs typeface="Times New Roman" pitchFamily="18" charset="0"/>
              </a:rPr>
              <a:t>   </a:t>
            </a:r>
            <a:r>
              <a:rPr lang="ru-RU" dirty="0" smtClean="0">
                <a:solidFill>
                  <a:srgbClr val="000000"/>
                </a:solidFill>
                <a:latin typeface="Times New Roman" pitchFamily="18" charset="0"/>
                <a:cs typeface="Times New Roman" pitchFamily="18" charset="0"/>
              </a:rPr>
              <a:t>ул. Советская, 23</a:t>
            </a:r>
          </a:p>
          <a:p>
            <a:pPr>
              <a:buFont typeface="Arial" charset="0"/>
              <a:buChar char="•"/>
              <a:defRPr/>
            </a:pPr>
            <a:r>
              <a:rPr lang="ru-RU" dirty="0" smtClean="0">
                <a:solidFill>
                  <a:srgbClr val="000000"/>
                </a:solidFill>
                <a:latin typeface="Times New Roman" pitchFamily="18" charset="0"/>
                <a:cs typeface="Times New Roman" pitchFamily="18" charset="0"/>
              </a:rPr>
              <a:t>Тел. 8 (415 36) 32-0-34;факс:  8 (415 36) 32-4-34</a:t>
            </a:r>
          </a:p>
          <a:p>
            <a:pPr>
              <a:buFont typeface="Arial" charset="0"/>
              <a:buChar char="•"/>
              <a:defRPr/>
            </a:pPr>
            <a:r>
              <a:rPr lang="ru-RU" dirty="0" smtClean="0">
                <a:solidFill>
                  <a:srgbClr val="000000"/>
                </a:solidFill>
                <a:latin typeface="Times New Roman" pitchFamily="18" charset="0"/>
                <a:cs typeface="Times New Roman" pitchFamily="18" charset="0"/>
              </a:rPr>
              <a:t>Электронный адрес: </a:t>
            </a:r>
            <a:r>
              <a:rPr lang="en-US" b="1" dirty="0" smtClean="0">
                <a:solidFill>
                  <a:srgbClr val="000000"/>
                </a:solidFill>
                <a:latin typeface="Times New Roman" pitchFamily="18" charset="0"/>
                <a:cs typeface="Times New Roman" pitchFamily="18" charset="0"/>
                <a:hlinkClick r:id="rId6"/>
              </a:rPr>
              <a:t>srmo-fin</a:t>
            </a:r>
            <a:r>
              <a:rPr lang="ru-RU" b="1" dirty="0" smtClean="0">
                <a:solidFill>
                  <a:srgbClr val="000000"/>
                </a:solidFill>
                <a:latin typeface="Times New Roman" pitchFamily="18" charset="0"/>
                <a:cs typeface="Times New Roman" pitchFamily="18" charset="0"/>
                <a:hlinkClick r:id="rId6"/>
              </a:rPr>
              <a:t>@</a:t>
            </a:r>
            <a:r>
              <a:rPr lang="en-US" b="1" dirty="0" smtClean="0">
                <a:solidFill>
                  <a:srgbClr val="000000"/>
                </a:solidFill>
                <a:latin typeface="Times New Roman" pitchFamily="18" charset="0"/>
                <a:cs typeface="Times New Roman" pitchFamily="18" charset="0"/>
                <a:hlinkClick r:id="rId6"/>
              </a:rPr>
              <a:t>yandex</a:t>
            </a:r>
            <a:r>
              <a:rPr lang="ru-RU" b="1" dirty="0" smtClean="0">
                <a:solidFill>
                  <a:srgbClr val="000000"/>
                </a:solidFill>
                <a:latin typeface="Times New Roman" pitchFamily="18" charset="0"/>
                <a:cs typeface="Times New Roman" pitchFamily="18" charset="0"/>
                <a:hlinkClick r:id="rId6"/>
              </a:rPr>
              <a:t>.</a:t>
            </a:r>
            <a:r>
              <a:rPr lang="en-US" b="1" dirty="0" smtClean="0">
                <a:solidFill>
                  <a:srgbClr val="000000"/>
                </a:solidFill>
                <a:latin typeface="Times New Roman" pitchFamily="18" charset="0"/>
                <a:cs typeface="Times New Roman" pitchFamily="18" charset="0"/>
                <a:hlinkClick r:id="rId6"/>
              </a:rPr>
              <a:t>ru</a:t>
            </a:r>
            <a:r>
              <a:rPr lang="en-US" b="1" dirty="0" smtClean="0">
                <a:solidFill>
                  <a:srgbClr val="000000"/>
                </a:solidFill>
                <a:latin typeface="Times New Roman" pitchFamily="18" charset="0"/>
                <a:cs typeface="Times New Roman" pitchFamily="18" charset="0"/>
              </a:rPr>
              <a:t> </a:t>
            </a:r>
            <a:endParaRPr lang="ru-RU" b="1" dirty="0" smtClean="0">
              <a:solidFill>
                <a:srgbClr val="000000"/>
              </a:solidFill>
              <a:latin typeface="Times New Roman" pitchFamily="18" charset="0"/>
              <a:cs typeface="Times New Roman" pitchFamily="18" charset="0"/>
            </a:endParaRPr>
          </a:p>
        </p:txBody>
      </p:sp>
      <p:sp>
        <p:nvSpPr>
          <p:cNvPr id="45060" name="AutoShape 12" descr="ÐÐ°ÑÑÐ¸Ð½ÐºÐ¸ Ð¿Ð¾ Ð·Ð°Ð¿ÑÐ¾ÑÑ ÐºÐ°ÑÑÐ¸Ð½ÐºÐ¸ ÐºÐ¾Ð½ÑÐ°ÐºÑÐ½Ð¾Ð¹ Ð¸Ð½ÑÐ¾ÑÐ¼Ð°ÑÐ¸Ñ"/>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latinLnBrk="0">
              <a:spcBef>
                <a:spcPct val="0"/>
              </a:spcBef>
              <a:spcAft>
                <a:spcPct val="0"/>
              </a:spcAft>
            </a:pPr>
            <a:endParaRPr lang="ru-RU" smtClean="0">
              <a:solidFill>
                <a:prstClr val="black"/>
              </a:solidFill>
              <a:latin typeface="Arial" pitchFamily="34" charset="0"/>
            </a:endParaRPr>
          </a:p>
        </p:txBody>
      </p:sp>
      <p:sp>
        <p:nvSpPr>
          <p:cNvPr id="45061" name="AutoShape 14" descr="ÐÐ°ÑÑÐ¸Ð½ÐºÐ¸ Ð¿Ð¾ Ð·Ð°Ð¿ÑÐ¾ÑÑ ÐºÐ°ÑÑÐ¸Ð½ÐºÐ¸ ÐºÐ¾Ð½ÑÐ°ÐºÑÐ½Ð¾Ð¹ Ð¸Ð½ÑÐ¾ÑÐ¼Ð°ÑÐ¸Ñ"/>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latinLnBrk="0">
              <a:spcBef>
                <a:spcPct val="0"/>
              </a:spcBef>
              <a:spcAft>
                <a:spcPct val="0"/>
              </a:spcAft>
            </a:pPr>
            <a:endParaRPr lang="ru-RU" smtClean="0">
              <a:solidFill>
                <a:prstClr val="black"/>
              </a:solidFill>
              <a:latin typeface="Arial" pitchFamily="34" charset="0"/>
            </a:endParaRPr>
          </a:p>
        </p:txBody>
      </p:sp>
      <p:sp>
        <p:nvSpPr>
          <p:cNvPr id="45062" name="AutoShape 16" descr="ÐÐ°ÑÑÐ¸Ð½ÐºÐ¸ Ð¿Ð¾ Ð·Ð°Ð¿ÑÐ¾ÑÑ ÐºÐ°ÑÑÐ¸Ð½ÐºÐ¸ ÐºÐ¾Ð½ÑÐ°ÐºÑÐ½Ð¾Ð¹ Ð¸Ð½ÑÐ¾ÑÐ¼Ð°ÑÐ¸Ñ"/>
          <p:cNvSpPr>
            <a:spLocks noChangeAspect="1" noChangeArrowheads="1"/>
          </p:cNvSpPr>
          <p:nvPr/>
        </p:nvSpPr>
        <p:spPr bwMode="auto">
          <a:xfrm>
            <a:off x="765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latinLnBrk="0">
              <a:spcBef>
                <a:spcPct val="0"/>
              </a:spcBef>
              <a:spcAft>
                <a:spcPct val="0"/>
              </a:spcAft>
            </a:pPr>
            <a:endParaRPr lang="ru-RU" smtClean="0">
              <a:solidFill>
                <a:prstClr val="black"/>
              </a:solidFill>
              <a:latin typeface="Arial" pitchFamily="34" charset="0"/>
            </a:endParaRPr>
          </a:p>
        </p:txBody>
      </p:sp>
      <p:sp>
        <p:nvSpPr>
          <p:cNvPr id="45063" name="AutoShape 18" descr="ÐÐ°ÑÑÐ¸Ð½ÐºÐ¸ Ð¿Ð¾ Ð·Ð°Ð¿ÑÐ¾ÑÑ ÐºÐ°ÑÑÐ¸Ð½ÐºÐ¸ ÐºÐ¾Ð½ÑÐ°ÐºÑÐ½Ð¾Ð¹ Ð¸Ð½ÑÐ¾ÑÐ¼Ð°ÑÐ¸Ñ"/>
          <p:cNvSpPr>
            <a:spLocks noChangeAspect="1" noChangeArrowheads="1"/>
          </p:cNvSpPr>
          <p:nvPr/>
        </p:nvSpPr>
        <p:spPr bwMode="auto">
          <a:xfrm>
            <a:off x="917575" y="6175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latinLnBrk="0">
              <a:spcBef>
                <a:spcPct val="0"/>
              </a:spcBef>
              <a:spcAft>
                <a:spcPct val="0"/>
              </a:spcAft>
            </a:pPr>
            <a:endParaRPr lang="ru-RU" smtClean="0">
              <a:solidFill>
                <a:prstClr val="black"/>
              </a:solidFill>
              <a:latin typeface="Arial" pitchFamily="34" charset="0"/>
            </a:endParaRPr>
          </a:p>
        </p:txBody>
      </p:sp>
      <p:sp>
        <p:nvSpPr>
          <p:cNvPr id="45064" name="AutoShape 20" descr="ÐÐ¾ÑÐ¾Ð¶ÐµÐµ Ð¸Ð·Ð¾Ð±ÑÐ°Ð¶ÐµÐ½Ð¸Ðµ"/>
          <p:cNvSpPr>
            <a:spLocks noChangeAspect="1" noChangeArrowheads="1"/>
          </p:cNvSpPr>
          <p:nvPr/>
        </p:nvSpPr>
        <p:spPr bwMode="auto">
          <a:xfrm>
            <a:off x="1069975" y="769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latinLnBrk="0">
              <a:spcBef>
                <a:spcPct val="0"/>
              </a:spcBef>
              <a:spcAft>
                <a:spcPct val="0"/>
              </a:spcAft>
            </a:pPr>
            <a:endParaRPr lang="ru-RU" smtClean="0">
              <a:solidFill>
                <a:prstClr val="black"/>
              </a:solidFill>
              <a:latin typeface="Arial" pitchFamily="34" charset="0"/>
            </a:endParaRPr>
          </a:p>
        </p:txBody>
      </p:sp>
      <p:sp>
        <p:nvSpPr>
          <p:cNvPr id="11" name="Прямоугольник 10"/>
          <p:cNvSpPr/>
          <p:nvPr/>
        </p:nvSpPr>
        <p:spPr bwMode="auto">
          <a:xfrm>
            <a:off x="-859745" y="54391"/>
            <a:ext cx="10225136" cy="694198"/>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54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Контактная информация</a:t>
            </a:r>
          </a:p>
        </p:txBody>
      </p:sp>
    </p:spTree>
    <p:extLst>
      <p:ext uri="{BB962C8B-B14F-4D97-AF65-F5344CB8AC3E}">
        <p14:creationId xmlns:p14="http://schemas.microsoft.com/office/powerpoint/2010/main" val="39514928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3081" y="226563"/>
            <a:ext cx="5402263" cy="640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83894" y="476672"/>
            <a:ext cx="8928992" cy="5632311"/>
          </a:xfrm>
          <a:prstGeom prst="rect">
            <a:avLst/>
          </a:prstGeom>
        </p:spPr>
        <p:txBody>
          <a:bodyPr wrap="square">
            <a:spAutoFit/>
          </a:bodyPr>
          <a:lstStyle/>
          <a:p>
            <a:pPr lvl="0" algn="just" latinLnBrk="0">
              <a:spcBef>
                <a:spcPct val="0"/>
              </a:spcBef>
              <a:defRPr/>
            </a:pPr>
            <a:r>
              <a:rPr lang="ru-RU" sz="1500" i="1" u="sng" dirty="0" smtClean="0">
                <a:solidFill>
                  <a:srgbClr val="FFC000"/>
                </a:solidFill>
                <a:effectLst>
                  <a:innerShdw blurRad="63500" dist="50800" dir="13500000">
                    <a:prstClr val="black">
                      <a:alpha val="50000"/>
                    </a:prstClr>
                  </a:innerShdw>
                </a:effectLst>
                <a:latin typeface="Times New Roman" pitchFamily="18" charset="0"/>
                <a:cs typeface="Times New Roman" pitchFamily="18" charset="0"/>
              </a:rPr>
              <a:t>Главный </a:t>
            </a:r>
            <a:r>
              <a:rPr lang="ru-RU" sz="1500" i="1" u="sng" dirty="0">
                <a:solidFill>
                  <a:srgbClr val="FFC000"/>
                </a:solidFill>
                <a:effectLst>
                  <a:innerShdw blurRad="63500" dist="50800" dir="13500000">
                    <a:prstClr val="black">
                      <a:alpha val="50000"/>
                    </a:prstClr>
                  </a:innerShdw>
                </a:effectLst>
                <a:latin typeface="Times New Roman" pitchFamily="18" charset="0"/>
                <a:cs typeface="Times New Roman" pitchFamily="18" charset="0"/>
              </a:rPr>
              <a:t>администратор доходов бюджета</a:t>
            </a:r>
            <a:r>
              <a:rPr lang="ru-RU" sz="1500" i="1" dirty="0">
                <a:solidFill>
                  <a:srgbClr val="26282F"/>
                </a:solidFill>
                <a:latin typeface="Times New Roman" pitchFamily="18" charset="0"/>
                <a:cs typeface="Times New Roman" pitchFamily="18" charset="0"/>
              </a:rPr>
              <a:t> - </a:t>
            </a:r>
            <a:r>
              <a:rPr lang="ru-RU" sz="1500" i="1" dirty="0">
                <a:latin typeface="Times New Roman" pitchFamily="18" charset="0"/>
                <a:cs typeface="Times New Roman" pitchFamily="18" charset="0"/>
              </a:rPr>
              <a:t>определенный законом (решением) о бюджете орган государственной власти (государственный орган), орган местного самоуправления, орган местной администрации, орган управления государственным внебюджетным фондом, Центральный банк Российской Федерации, иная организация, имеющие в своем ведении администраторов доходов бюджета и (или) являющиеся администраторами доходов бюджета, если иное не установлено настоящим Кодексом.</a:t>
            </a:r>
          </a:p>
          <a:p>
            <a:pPr lvl="0" algn="just" latinLnBrk="0">
              <a:spcBef>
                <a:spcPct val="0"/>
              </a:spcBef>
              <a:defRPr/>
            </a:pPr>
            <a:r>
              <a:rPr lang="ru-RU" sz="1500" i="1" u="sng" dirty="0">
                <a:solidFill>
                  <a:srgbClr val="FFC000"/>
                </a:solidFill>
                <a:effectLst>
                  <a:innerShdw blurRad="63500" dist="50800" dir="13500000">
                    <a:prstClr val="black">
                      <a:alpha val="50000"/>
                    </a:prstClr>
                  </a:innerShdw>
                </a:effectLst>
                <a:latin typeface="Times New Roman" pitchFamily="18" charset="0"/>
                <a:cs typeface="Times New Roman" pitchFamily="18" charset="0"/>
              </a:rPr>
              <a:t>Бюджетные обязательства</a:t>
            </a:r>
            <a:r>
              <a:rPr lang="ru-RU" sz="1500" i="1" dirty="0">
                <a:solidFill>
                  <a:srgbClr val="26282F"/>
                </a:solidFill>
                <a:latin typeface="Times New Roman" pitchFamily="18" charset="0"/>
                <a:cs typeface="Times New Roman" pitchFamily="18" charset="0"/>
              </a:rPr>
              <a:t> - </a:t>
            </a:r>
            <a:r>
              <a:rPr lang="ru-RU" sz="1500" i="1" dirty="0">
                <a:latin typeface="Times New Roman" pitchFamily="18" charset="0"/>
                <a:cs typeface="Times New Roman" pitchFamily="18" charset="0"/>
              </a:rPr>
              <a:t>расходные обязательства, подлежащие исполнению в соответствующем финансовом году.</a:t>
            </a:r>
          </a:p>
          <a:p>
            <a:pPr lvl="0" algn="just" latinLnBrk="0">
              <a:spcBef>
                <a:spcPct val="0"/>
              </a:spcBef>
              <a:defRPr/>
            </a:pPr>
            <a:r>
              <a:rPr lang="ru-RU" sz="1500" i="1" u="sng" dirty="0">
                <a:solidFill>
                  <a:srgbClr val="FFC000"/>
                </a:solidFill>
                <a:effectLst>
                  <a:innerShdw blurRad="63500" dist="50800" dir="13500000">
                    <a:prstClr val="black">
                      <a:alpha val="50000"/>
                    </a:prstClr>
                  </a:innerShdw>
                </a:effectLst>
                <a:latin typeface="Times New Roman" pitchFamily="18" charset="0"/>
                <a:cs typeface="Times New Roman" pitchFamily="18" charset="0"/>
              </a:rPr>
              <a:t>Денежные обязательства</a:t>
            </a:r>
            <a:r>
              <a:rPr lang="ru-RU" sz="1500" i="1" dirty="0">
                <a:solidFill>
                  <a:srgbClr val="26282F"/>
                </a:solidFill>
                <a:latin typeface="Times New Roman" pitchFamily="18" charset="0"/>
                <a:cs typeface="Times New Roman" pitchFamily="18" charset="0"/>
              </a:rPr>
              <a:t> - </a:t>
            </a:r>
            <a:r>
              <a:rPr lang="ru-RU" sz="1500" i="1" dirty="0">
                <a:latin typeface="Times New Roman" pitchFamily="18" charset="0"/>
                <a:cs typeface="Times New Roman" pitchFamily="18" charset="0"/>
              </a:rPr>
              <a:t>обязанность получателя бюджетных средств уплатить бюджету, физическому лицу и юридическому лицу за счет средств бюджета определенные денежные средства в соответствии с выполненными условиями гражданско-правовой сделки, заключенной в рамках его бюджетных полномочий, или в соответствии с положениями закона, иного правового акта, условиями договора или соглашения.</a:t>
            </a:r>
          </a:p>
          <a:p>
            <a:pPr lvl="0" algn="just" latinLnBrk="0">
              <a:spcBef>
                <a:spcPct val="0"/>
              </a:spcBef>
              <a:defRPr/>
            </a:pPr>
            <a:r>
              <a:rPr lang="ru-RU" sz="1500" i="1" u="sng" dirty="0">
                <a:solidFill>
                  <a:srgbClr val="FFC000"/>
                </a:solidFill>
                <a:effectLst>
                  <a:innerShdw blurRad="63500" dist="50800" dir="13500000">
                    <a:prstClr val="black">
                      <a:alpha val="50000"/>
                    </a:prstClr>
                  </a:innerShdw>
                </a:effectLst>
                <a:latin typeface="Times New Roman" pitchFamily="18" charset="0"/>
                <a:cs typeface="Times New Roman" pitchFamily="18" charset="0"/>
              </a:rPr>
              <a:t>Межбюджетные отношения</a:t>
            </a:r>
            <a:r>
              <a:rPr lang="ru-RU" sz="1500" i="1" dirty="0">
                <a:solidFill>
                  <a:srgbClr val="26282F"/>
                </a:solidFill>
                <a:latin typeface="Times New Roman" pitchFamily="18" charset="0"/>
                <a:cs typeface="Times New Roman" pitchFamily="18" charset="0"/>
              </a:rPr>
              <a:t> - </a:t>
            </a:r>
            <a:r>
              <a:rPr lang="ru-RU" sz="1500" i="1" dirty="0">
                <a:latin typeface="Times New Roman" pitchFamily="18" charset="0"/>
                <a:cs typeface="Times New Roman" pitchFamily="18" charset="0"/>
              </a:rPr>
              <a:t>взаимоотношения между публично-правовыми образованиями по вопросам регулирования бюджетных правоотношений, организации и осуществления бюджетного процесса</a:t>
            </a:r>
            <a:r>
              <a:rPr lang="ru-RU" sz="1500" i="1" dirty="0">
                <a:solidFill>
                  <a:srgbClr val="26282F"/>
                </a:solidFill>
                <a:latin typeface="Times New Roman" pitchFamily="18" charset="0"/>
                <a:cs typeface="Times New Roman" pitchFamily="18" charset="0"/>
              </a:rPr>
              <a:t>.</a:t>
            </a:r>
          </a:p>
          <a:p>
            <a:pPr lvl="0" algn="just" latinLnBrk="0">
              <a:spcBef>
                <a:spcPct val="0"/>
              </a:spcBef>
              <a:defRPr/>
            </a:pPr>
            <a:r>
              <a:rPr lang="ru-RU" sz="1500" i="1" u="sng" dirty="0">
                <a:solidFill>
                  <a:srgbClr val="FFC000"/>
                </a:solidFill>
                <a:effectLst>
                  <a:innerShdw blurRad="63500" dist="50800" dir="13500000">
                    <a:prstClr val="black">
                      <a:alpha val="50000"/>
                    </a:prstClr>
                  </a:innerShdw>
                </a:effectLst>
                <a:latin typeface="Times New Roman" pitchFamily="18" charset="0"/>
                <a:ea typeface="Verdana" pitchFamily="34" charset="0"/>
                <a:cs typeface="Times New Roman" pitchFamily="18" charset="0"/>
              </a:rPr>
              <a:t>Источники финансирования дефицита бюджета</a:t>
            </a:r>
            <a:r>
              <a:rPr lang="ru-RU" sz="1500" i="1" dirty="0">
                <a:solidFill>
                  <a:srgbClr val="63891F">
                    <a:lumMod val="75000"/>
                  </a:srgbClr>
                </a:solidFill>
                <a:latin typeface="Times New Roman" pitchFamily="18" charset="0"/>
                <a:ea typeface="Verdana" pitchFamily="34" charset="0"/>
                <a:cs typeface="Times New Roman" pitchFamily="18" charset="0"/>
              </a:rPr>
              <a:t> </a:t>
            </a:r>
            <a:r>
              <a:rPr lang="ru-RU" sz="1500" i="1" dirty="0">
                <a:solidFill>
                  <a:sysClr val="windowText" lastClr="000000">
                    <a:lumMod val="85000"/>
                    <a:lumOff val="15000"/>
                  </a:sysClr>
                </a:solidFill>
                <a:latin typeface="Times New Roman" pitchFamily="18" charset="0"/>
                <a:ea typeface="Verdana" pitchFamily="34" charset="0"/>
                <a:cs typeface="Times New Roman" pitchFamily="18" charset="0"/>
              </a:rPr>
              <a:t>- </a:t>
            </a:r>
            <a:r>
              <a:rPr lang="ru-RU" sz="1500" i="1" dirty="0">
                <a:latin typeface="Times New Roman" pitchFamily="18" charset="0"/>
                <a:ea typeface="Verdana" pitchFamily="34" charset="0"/>
                <a:cs typeface="Times New Roman" pitchFamily="18" charset="0"/>
              </a:rPr>
              <a:t>средства, привлекаемые в бюджет для покрытия дефицита (кредиты банков, кредиты от других уровней бюджетов, кредиты финансовых международных организаций, ценные бумаги, иные источники</a:t>
            </a:r>
            <a:r>
              <a:rPr lang="ru-RU" sz="1500" i="1" dirty="0" smtClean="0">
                <a:latin typeface="Times New Roman" pitchFamily="18" charset="0"/>
                <a:ea typeface="Verdana" pitchFamily="34" charset="0"/>
                <a:cs typeface="Times New Roman" pitchFamily="18" charset="0"/>
              </a:rPr>
              <a:t>).</a:t>
            </a:r>
          </a:p>
          <a:p>
            <a:pPr lvl="0" algn="just" latinLnBrk="0">
              <a:spcBef>
                <a:spcPct val="0"/>
              </a:spcBef>
              <a:defRPr/>
            </a:pPr>
            <a:r>
              <a:rPr lang="ru-RU" sz="1500" i="1" u="sng" dirty="0">
                <a:solidFill>
                  <a:srgbClr val="FFC000"/>
                </a:solidFill>
                <a:effectLst>
                  <a:innerShdw blurRad="63500" dist="50800" dir="13500000">
                    <a:prstClr val="black">
                      <a:alpha val="50000"/>
                    </a:prstClr>
                  </a:innerShdw>
                </a:effectLst>
                <a:latin typeface="Times New Roman" pitchFamily="18" charset="0"/>
                <a:cs typeface="Times New Roman" pitchFamily="18" charset="0"/>
              </a:rPr>
              <a:t>Муниципальная программа</a:t>
            </a:r>
            <a:r>
              <a:rPr lang="ru-RU" sz="1500" i="1" u="sng" dirty="0">
                <a:solidFill>
                  <a:srgbClr val="FFC000"/>
                </a:solidFill>
                <a:latin typeface="Times New Roman" pitchFamily="18" charset="0"/>
                <a:cs typeface="Times New Roman" pitchFamily="18" charset="0"/>
              </a:rPr>
              <a:t> </a:t>
            </a:r>
            <a:r>
              <a:rPr lang="ru-RU" sz="1500" i="1" dirty="0">
                <a:solidFill>
                  <a:sysClr val="windowText" lastClr="000000">
                    <a:lumMod val="85000"/>
                    <a:lumOff val="15000"/>
                  </a:sysClr>
                </a:solidFill>
                <a:latin typeface="Times New Roman" pitchFamily="18" charset="0"/>
                <a:cs typeface="Times New Roman" pitchFamily="18" charset="0"/>
              </a:rPr>
              <a:t>- </a:t>
            </a:r>
            <a:r>
              <a:rPr lang="ru-RU" sz="1500" i="1" dirty="0">
                <a:latin typeface="Times New Roman" pitchFamily="18" charset="0"/>
                <a:cs typeface="Times New Roman" pitchFamily="18" charset="0"/>
              </a:rPr>
              <a:t>система мероприятий и инструментов органов местного самоуправления политики, обеспечивающих в рамках реализации ключевых функций достижение приоритетов и целей политики органов местного самоуправления в сфере социально-экономического развития и безопасности</a:t>
            </a:r>
            <a:r>
              <a:rPr lang="ru-RU" sz="1500" i="1" dirty="0">
                <a:solidFill>
                  <a:sysClr val="windowText" lastClr="000000">
                    <a:lumMod val="85000"/>
                    <a:lumOff val="15000"/>
                  </a:sysClr>
                </a:solidFill>
                <a:latin typeface="Times New Roman" pitchFamily="18" charset="0"/>
                <a:cs typeface="Times New Roman" pitchFamily="18" charset="0"/>
              </a:rPr>
              <a:t>.</a:t>
            </a:r>
          </a:p>
          <a:p>
            <a:pPr lvl="0" algn="just" latinLnBrk="0">
              <a:defRPr/>
            </a:pPr>
            <a:r>
              <a:rPr lang="ru-RU" sz="1500" i="1" u="sng" kern="0" dirty="0">
                <a:solidFill>
                  <a:srgbClr val="FFC000"/>
                </a:solidFill>
                <a:effectLst>
                  <a:innerShdw blurRad="63500" dist="50800" dir="13500000">
                    <a:prstClr val="black">
                      <a:alpha val="50000"/>
                    </a:prstClr>
                  </a:innerShdw>
                </a:effectLst>
                <a:latin typeface="Times New Roman" pitchFamily="18" charset="0"/>
                <a:ea typeface="Verdana" pitchFamily="34" charset="0"/>
                <a:cs typeface="Times New Roman" pitchFamily="18" charset="0"/>
              </a:rPr>
              <a:t>Бюджетная роспись</a:t>
            </a:r>
            <a:r>
              <a:rPr lang="ru-RU" sz="1500" i="1" kern="0" dirty="0">
                <a:solidFill>
                  <a:srgbClr val="63891F">
                    <a:lumMod val="75000"/>
                  </a:srgbClr>
                </a:solidFill>
                <a:latin typeface="Times New Roman" pitchFamily="18" charset="0"/>
                <a:cs typeface="Times New Roman" pitchFamily="18" charset="0"/>
              </a:rPr>
              <a:t> </a:t>
            </a:r>
            <a:r>
              <a:rPr lang="ru-RU" sz="1500" i="1" kern="0" dirty="0">
                <a:solidFill>
                  <a:prstClr val="black">
                    <a:lumMod val="85000"/>
                    <a:lumOff val="15000"/>
                  </a:prstClr>
                </a:solidFill>
                <a:latin typeface="Times New Roman" pitchFamily="18" charset="0"/>
                <a:cs typeface="Times New Roman" pitchFamily="18" charset="0"/>
              </a:rPr>
              <a:t>- </a:t>
            </a:r>
            <a:r>
              <a:rPr lang="ru-RU" sz="1500" i="1" kern="0" dirty="0">
                <a:latin typeface="Times New Roman" pitchFamily="18" charset="0"/>
                <a:cs typeface="Times New Roman" pitchFamily="18" charset="0"/>
              </a:rPr>
              <a:t>документ, который составляется и ведется главным распорядителем бюджетных средств либо главным администратором источников финансирования дефицита бюджета в целях исполнения бюджета по расходам (источникам финансирования дефицита бюджета</a:t>
            </a:r>
            <a:r>
              <a:rPr lang="ru-RU" sz="1500" i="1" kern="0" dirty="0" smtClean="0">
                <a:latin typeface="Times New Roman" pitchFamily="18" charset="0"/>
                <a:cs typeface="Times New Roman" pitchFamily="18" charset="0"/>
              </a:rPr>
              <a:t>).</a:t>
            </a:r>
            <a:endParaRPr lang="ru-RU" sz="1500" i="1" kern="0" dirty="0">
              <a:latin typeface="Times New Roman" pitchFamily="18" charset="0"/>
              <a:cs typeface="Times New Roman" pitchFamily="18" charset="0"/>
            </a:endParaRPr>
          </a:p>
        </p:txBody>
      </p:sp>
    </p:spTree>
    <p:extLst>
      <p:ext uri="{BB962C8B-B14F-4D97-AF65-F5344CB8AC3E}">
        <p14:creationId xmlns:p14="http://schemas.microsoft.com/office/powerpoint/2010/main" val="361998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radio-online.ru/graph/s/176/993_denezhnyie_otnosheniya_kota_i_krolika.jpg"/>
          <p:cNvPicPr>
            <a:picLocks noChangeAspect="1" noChangeArrowheads="1"/>
          </p:cNvPicPr>
          <p:nvPr/>
        </p:nvPicPr>
        <p:blipFill>
          <a:blip r:embed="rId2" cstate="print"/>
          <a:srcRect/>
          <a:stretch>
            <a:fillRect/>
          </a:stretch>
        </p:blipFill>
        <p:spPr bwMode="auto">
          <a:xfrm>
            <a:off x="179512" y="3284984"/>
            <a:ext cx="4320480" cy="3384376"/>
          </a:xfrm>
          <a:prstGeom prst="rect">
            <a:avLst/>
          </a:prstGeom>
          <a:ln>
            <a:noFill/>
          </a:ln>
          <a:effectLst>
            <a:softEdge rad="112500"/>
          </a:effectLst>
        </p:spPr>
      </p:pic>
      <p:pic>
        <p:nvPicPr>
          <p:cNvPr id="3" name="Picture 2" descr="http://www.moshiach.ru/pic/glossary.jp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Lst>
          </a:blip>
          <a:srcRect/>
          <a:stretch>
            <a:fillRect/>
          </a:stretch>
        </p:blipFill>
        <p:spPr bwMode="auto">
          <a:xfrm>
            <a:off x="4139952" y="260648"/>
            <a:ext cx="4896544" cy="6408712"/>
          </a:xfrm>
          <a:prstGeom prst="rect">
            <a:avLst/>
          </a:prstGeom>
          <a:noFill/>
        </p:spPr>
      </p:pic>
      <p:sp>
        <p:nvSpPr>
          <p:cNvPr id="2" name="Прямоугольник 1"/>
          <p:cNvSpPr/>
          <p:nvPr/>
        </p:nvSpPr>
        <p:spPr>
          <a:xfrm>
            <a:off x="179512" y="332656"/>
            <a:ext cx="8784976" cy="3600986"/>
          </a:xfrm>
          <a:prstGeom prst="rect">
            <a:avLst/>
          </a:prstGeom>
        </p:spPr>
        <p:txBody>
          <a:bodyPr wrap="square">
            <a:spAutoFit/>
          </a:bodyPr>
          <a:lstStyle/>
          <a:p>
            <a:pPr lvl="0" algn="just" latinLnBrk="0">
              <a:spcBef>
                <a:spcPct val="20000"/>
              </a:spcBef>
              <a:defRPr/>
            </a:pPr>
            <a:r>
              <a:rPr lang="ru-RU" sz="1500" i="1" u="sng" kern="0" dirty="0" smtClean="0">
                <a:solidFill>
                  <a:srgbClr val="FFC000"/>
                </a:solidFill>
                <a:effectLst>
                  <a:innerShdw blurRad="63500" dist="50800" dir="13500000">
                    <a:prstClr val="black">
                      <a:alpha val="50000"/>
                    </a:prstClr>
                  </a:innerShdw>
                </a:effectLst>
                <a:latin typeface="Times New Roman" pitchFamily="18" charset="0"/>
                <a:ea typeface="Verdana" pitchFamily="34" charset="0"/>
                <a:cs typeface="Times New Roman" pitchFamily="18" charset="0"/>
              </a:rPr>
              <a:t>Расходные </a:t>
            </a:r>
            <a:r>
              <a:rPr lang="ru-RU" sz="1500" i="1" u="sng" kern="0" dirty="0">
                <a:solidFill>
                  <a:srgbClr val="FFC000"/>
                </a:solidFill>
                <a:effectLst>
                  <a:innerShdw blurRad="63500" dist="50800" dir="13500000">
                    <a:prstClr val="black">
                      <a:alpha val="50000"/>
                    </a:prstClr>
                  </a:innerShdw>
                </a:effectLst>
                <a:latin typeface="Times New Roman" pitchFamily="18" charset="0"/>
                <a:ea typeface="Verdana" pitchFamily="34" charset="0"/>
                <a:cs typeface="Times New Roman" pitchFamily="18" charset="0"/>
              </a:rPr>
              <a:t>обязательства</a:t>
            </a:r>
            <a:r>
              <a:rPr lang="ru-RU" sz="1500" i="1" u="sng" kern="0" dirty="0">
                <a:solidFill>
                  <a:srgbClr val="FFC000"/>
                </a:solidFill>
                <a:latin typeface="Times New Roman" pitchFamily="18" charset="0"/>
                <a:cs typeface="Times New Roman" pitchFamily="18" charset="0"/>
              </a:rPr>
              <a:t> </a:t>
            </a:r>
            <a:r>
              <a:rPr lang="ru-RU" sz="1500" i="1" kern="0" dirty="0">
                <a:solidFill>
                  <a:sysClr val="windowText" lastClr="000000">
                    <a:lumMod val="85000"/>
                    <a:lumOff val="15000"/>
                  </a:sysClr>
                </a:solidFill>
                <a:latin typeface="Times New Roman" pitchFamily="18" charset="0"/>
                <a:cs typeface="Times New Roman" pitchFamily="18" charset="0"/>
              </a:rPr>
              <a:t>- </a:t>
            </a:r>
            <a:r>
              <a:rPr lang="ru-RU" sz="1500" i="1" kern="0" dirty="0">
                <a:latin typeface="Times New Roman" pitchFamily="18" charset="0"/>
                <a:cs typeface="Times New Roman" pitchFamily="18" charset="0"/>
              </a:rPr>
              <a:t>обусловленные законом, иным нормативным правовым актом, договором или соглашением обязанности публично-правового образования (Российской Федерации, субъекта Российской Федерации, муниципального образования) или действующего от его имени казенного учреждения предоставить физическому или юридическому лицу, иному публично-правовому образованию, субъекту международного права средства из соответствующего бюджета.</a:t>
            </a:r>
          </a:p>
          <a:p>
            <a:pPr lvl="0" algn="just" latinLnBrk="0">
              <a:spcBef>
                <a:spcPct val="20000"/>
              </a:spcBef>
              <a:defRPr/>
            </a:pPr>
            <a:r>
              <a:rPr lang="ru-RU" sz="1500" i="1" u="sng" kern="0" dirty="0">
                <a:solidFill>
                  <a:srgbClr val="FFC000"/>
                </a:solidFill>
                <a:effectLst>
                  <a:innerShdw blurRad="63500" dist="50800" dir="13500000">
                    <a:prstClr val="black">
                      <a:alpha val="50000"/>
                    </a:prstClr>
                  </a:innerShdw>
                </a:effectLst>
                <a:latin typeface="Times New Roman" pitchFamily="18" charset="0"/>
                <a:ea typeface="Verdana" pitchFamily="34" charset="0"/>
                <a:cs typeface="Times New Roman" pitchFamily="18" charset="0"/>
              </a:rPr>
              <a:t>Публичные нормативные обязательства</a:t>
            </a:r>
            <a:r>
              <a:rPr lang="ru-RU" sz="1500" i="1" kern="0" dirty="0">
                <a:solidFill>
                  <a:prstClr val="black">
                    <a:lumMod val="50000"/>
                    <a:lumOff val="50000"/>
                  </a:prstClr>
                </a:solidFill>
                <a:latin typeface="Times New Roman" pitchFamily="18" charset="0"/>
                <a:cs typeface="Times New Roman" pitchFamily="18" charset="0"/>
              </a:rPr>
              <a:t> </a:t>
            </a:r>
            <a:r>
              <a:rPr lang="ru-RU" sz="1500" i="1" kern="0" dirty="0">
                <a:solidFill>
                  <a:sysClr val="windowText" lastClr="000000">
                    <a:lumMod val="85000"/>
                    <a:lumOff val="15000"/>
                  </a:sysClr>
                </a:solidFill>
                <a:latin typeface="Times New Roman" pitchFamily="18" charset="0"/>
                <a:cs typeface="Times New Roman" pitchFamily="18" charset="0"/>
              </a:rPr>
              <a:t>- </a:t>
            </a:r>
            <a:r>
              <a:rPr lang="ru-RU" sz="1500" i="1" kern="0" dirty="0">
                <a:latin typeface="Times New Roman" pitchFamily="18" charset="0"/>
                <a:cs typeface="Times New Roman" pitchFamily="18" charset="0"/>
              </a:rPr>
              <a:t>публичные обязательства перед физическим лицом, подлежащие исполнению в денежной форме в установленном соответствующим законом, иным нормативным правовым актом размере или имеющие установленный порядок его индексации, за исключением выплат физическому лицу, предусмотренных статусом государственных (муниципальных) служащих, а также лиц, замещающих государственные должности Российской Федерации, государственные должности субъектов Российской Федерации, муниципальные должности, работников казенных учреждений, военнослужащих, проходящих военную службу по призыву (обладающих статусом военнослужащих, проходящих военную службу по призыву), лиц, обучающихся (воспитанников) в государственных (муниципальных) образовательных учреждениях.</a:t>
            </a:r>
          </a:p>
          <a:p>
            <a:pPr lvl="0" algn="just" latinLnBrk="0">
              <a:spcBef>
                <a:spcPct val="0"/>
              </a:spcBef>
              <a:defRPr/>
            </a:pPr>
            <a:endParaRPr lang="ru-RU" sz="1500" i="1" dirty="0">
              <a:solidFill>
                <a:sysClr val="windowText" lastClr="000000">
                  <a:lumMod val="85000"/>
                  <a:lumOff val="15000"/>
                </a:sysClr>
              </a:solidFill>
              <a:latin typeface="Verdana"/>
            </a:endParaRPr>
          </a:p>
        </p:txBody>
      </p:sp>
    </p:spTree>
    <p:extLst>
      <p:ext uri="{BB962C8B-B14F-4D97-AF65-F5344CB8AC3E}">
        <p14:creationId xmlns:p14="http://schemas.microsoft.com/office/powerpoint/2010/main" val="2147179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7" name="Picture 13" descr="ÐÐ¾ÑÐ¾Ð¶ÐµÐµ Ð¸Ð·Ð¾Ð±ÑÐ°Ð¶ÐµÐ½Ð¸Ðµ"/>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155574" y="160337"/>
            <a:ext cx="8880921" cy="6567488"/>
          </a:xfrm>
          <a:prstGeom prst="rect">
            <a:avLst/>
          </a:prstGeom>
          <a:noFill/>
          <a:extLst>
            <a:ext uri="{909E8E84-426E-40DD-AFC4-6F175D3DCCD1}">
              <a14:hiddenFill xmlns:a14="http://schemas.microsoft.com/office/drawing/2010/main">
                <a:solidFill>
                  <a:srgbClr val="FFFFFF"/>
                </a:solidFill>
              </a14:hiddenFill>
            </a:ext>
          </a:extLst>
        </p:spPr>
      </p:pic>
      <p:sp>
        <p:nvSpPr>
          <p:cNvPr id="8194" name="AutoShape 2" descr="ÐÐ°ÑÑÐ¸Ð½ÐºÐ¸ Ð¿Ð¾ Ð·Ð°Ð¿ÑÐ¾ÑÑ ÐºÐ°ÑÑÐ¸Ð½ÐºÐ¸ Ð±ÑÐ´Ð¶ÐµÑÐ½Ð°Ñ ÑÐ¸ÑÑÐµÐ¼Ð°"/>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latinLnBrk="0">
              <a:spcBef>
                <a:spcPct val="0"/>
              </a:spcBef>
              <a:spcAft>
                <a:spcPct val="0"/>
              </a:spcAft>
            </a:pPr>
            <a:endParaRPr lang="ru-RU" smtClean="0">
              <a:solidFill>
                <a:prstClr val="black"/>
              </a:solidFill>
              <a:latin typeface="Arial" charset="0"/>
            </a:endParaRPr>
          </a:p>
        </p:txBody>
      </p:sp>
      <p:sp>
        <p:nvSpPr>
          <p:cNvPr id="26" name="Скругленный прямоугольник 25"/>
          <p:cNvSpPr/>
          <p:nvPr/>
        </p:nvSpPr>
        <p:spPr>
          <a:xfrm>
            <a:off x="963650" y="1135471"/>
            <a:ext cx="1134208" cy="1780666"/>
          </a:xfrm>
          <a:prstGeom prst="roundRect">
            <a:avLst/>
          </a:prstGeom>
          <a:blipFill>
            <a:blip r:embed="rId4"/>
            <a:tile tx="0" ty="0" sx="100000" sy="100000" flip="none" algn="tl"/>
          </a:blipFill>
          <a:ln w="42500" cap="flat" cmpd="sng" algn="ctr">
            <a:noFill/>
            <a:prstDash val="solid"/>
          </a:ln>
          <a:effectLst/>
          <a:scene3d>
            <a:camera prst="orthographicFront">
              <a:rot lat="0" lon="0" rev="0"/>
            </a:camera>
            <a:lightRig rig="chilly" dir="t">
              <a:rot lat="0" lon="0" rev="18480000"/>
            </a:lightRig>
          </a:scene3d>
          <a:sp3d prstMaterial="clear">
            <a:bevelT h="63500"/>
          </a:sp3d>
        </p:spPr>
        <p:txBody>
          <a:bodyPr anchor="ctr"/>
          <a:lstStyle/>
          <a:p>
            <a:pPr algn="ctr" defTabSz="963856" latinLnBrk="0">
              <a:defRPr/>
            </a:pPr>
            <a:endParaRPr lang="ru-RU" sz="1900" kern="0">
              <a:solidFill>
                <a:prstClr val="white"/>
              </a:solidFill>
              <a:latin typeface="Verdana"/>
            </a:endParaRPr>
          </a:p>
        </p:txBody>
      </p:sp>
      <p:sp>
        <p:nvSpPr>
          <p:cNvPr id="27" name="Скругленный прямоугольник 26"/>
          <p:cNvSpPr/>
          <p:nvPr/>
        </p:nvSpPr>
        <p:spPr>
          <a:xfrm>
            <a:off x="1741488" y="1150938"/>
            <a:ext cx="4894262" cy="1804987"/>
          </a:xfrm>
          <a:prstGeom prst="roundRect">
            <a:avLst/>
          </a:prstGeom>
          <a:solidFill>
            <a:srgbClr val="7030A0">
              <a:alpha val="45000"/>
            </a:srgbClr>
          </a:solidFill>
          <a:ln w="3175" cap="flat" cmpd="sng" algn="ctr">
            <a:solidFill>
              <a:sysClr val="window" lastClr="FFFFFF"/>
            </a:solidFill>
            <a:prstDash val="solid"/>
          </a:ln>
          <a:effectLst/>
        </p:spPr>
        <p:txBody>
          <a:bodyPr lIns="96385" tIns="48193" rIns="96385" bIns="48193" anchor="ctr"/>
          <a:lstStyle/>
          <a:p>
            <a:pPr algn="ctr" defTabSz="963856" latinLnBrk="0">
              <a:defRPr/>
            </a:pPr>
            <a:endParaRPr lang="ru-RU" sz="1300" kern="0" dirty="0">
              <a:solidFill>
                <a:prstClr val="black"/>
              </a:solidFill>
              <a:latin typeface="Verdana"/>
            </a:endParaRPr>
          </a:p>
        </p:txBody>
      </p:sp>
      <p:sp>
        <p:nvSpPr>
          <p:cNvPr id="8198" name="Прямоугольник 27"/>
          <p:cNvSpPr>
            <a:spLocks noChangeArrowheads="1"/>
          </p:cNvSpPr>
          <p:nvPr/>
        </p:nvSpPr>
        <p:spPr bwMode="auto">
          <a:xfrm rot="-5400000">
            <a:off x="524669" y="1740694"/>
            <a:ext cx="17653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63613" fontAlgn="base" latinLnBrk="0">
              <a:spcBef>
                <a:spcPct val="0"/>
              </a:spcBef>
              <a:spcAft>
                <a:spcPct val="0"/>
              </a:spcAft>
            </a:pPr>
            <a:r>
              <a:rPr lang="ru-RU" sz="1500" smtClean="0">
                <a:solidFill>
                  <a:prstClr val="white"/>
                </a:solidFill>
                <a:latin typeface="Verdana" pitchFamily="34" charset="0"/>
              </a:rPr>
              <a:t>ФЕДЕРАЛЬНЫЙ УРОВЕНЬ</a:t>
            </a:r>
          </a:p>
        </p:txBody>
      </p:sp>
      <p:sp>
        <p:nvSpPr>
          <p:cNvPr id="8199" name="Прямоугольник 28"/>
          <p:cNvSpPr>
            <a:spLocks noChangeArrowheads="1"/>
          </p:cNvSpPr>
          <p:nvPr/>
        </p:nvSpPr>
        <p:spPr bwMode="auto">
          <a:xfrm>
            <a:off x="2698750" y="1222375"/>
            <a:ext cx="38862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63613" fontAlgn="base" latinLnBrk="0">
              <a:spcBef>
                <a:spcPct val="0"/>
              </a:spcBef>
              <a:spcAft>
                <a:spcPct val="0"/>
              </a:spcAft>
            </a:pPr>
            <a:r>
              <a:rPr lang="ru-RU" sz="1100" smtClean="0">
                <a:solidFill>
                  <a:srgbClr val="000000"/>
                </a:solidFill>
                <a:latin typeface="Verdana" pitchFamily="34" charset="0"/>
              </a:rPr>
              <a:t>Консолидированный бюджет РФ и бюджеты государственных внебюджетных фондов</a:t>
            </a:r>
          </a:p>
        </p:txBody>
      </p:sp>
      <p:sp>
        <p:nvSpPr>
          <p:cNvPr id="8200" name="Прямоугольник 30"/>
          <p:cNvSpPr>
            <a:spLocks noChangeArrowheads="1"/>
          </p:cNvSpPr>
          <p:nvPr/>
        </p:nvSpPr>
        <p:spPr bwMode="auto">
          <a:xfrm>
            <a:off x="2163763" y="2127250"/>
            <a:ext cx="12382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63613" fontAlgn="base" latinLnBrk="0">
              <a:spcBef>
                <a:spcPct val="0"/>
              </a:spcBef>
              <a:spcAft>
                <a:spcPct val="0"/>
              </a:spcAft>
            </a:pPr>
            <a:r>
              <a:rPr lang="ru-RU" sz="1100" smtClean="0">
                <a:solidFill>
                  <a:srgbClr val="000000"/>
                </a:solidFill>
                <a:latin typeface="Verdana" pitchFamily="34" charset="0"/>
              </a:rPr>
              <a:t>Федеральный </a:t>
            </a:r>
          </a:p>
          <a:p>
            <a:pPr algn="ctr" defTabSz="963613" fontAlgn="base" latinLnBrk="0">
              <a:spcBef>
                <a:spcPct val="0"/>
              </a:spcBef>
              <a:spcAft>
                <a:spcPct val="0"/>
              </a:spcAft>
            </a:pPr>
            <a:r>
              <a:rPr lang="ru-RU" sz="1100" smtClean="0">
                <a:solidFill>
                  <a:srgbClr val="000000"/>
                </a:solidFill>
                <a:latin typeface="Verdana" pitchFamily="34" charset="0"/>
              </a:rPr>
              <a:t>бюджет</a:t>
            </a:r>
          </a:p>
        </p:txBody>
      </p:sp>
      <p:sp>
        <p:nvSpPr>
          <p:cNvPr id="8201" name="Прямоугольник 31"/>
          <p:cNvSpPr>
            <a:spLocks noChangeArrowheads="1"/>
          </p:cNvSpPr>
          <p:nvPr/>
        </p:nvSpPr>
        <p:spPr bwMode="auto">
          <a:xfrm>
            <a:off x="4130675" y="2127250"/>
            <a:ext cx="217328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63613" fontAlgn="base" latinLnBrk="0">
              <a:spcBef>
                <a:spcPct val="0"/>
              </a:spcBef>
              <a:spcAft>
                <a:spcPct val="0"/>
              </a:spcAft>
            </a:pPr>
            <a:r>
              <a:rPr lang="ru-RU" sz="1100" smtClean="0">
                <a:solidFill>
                  <a:srgbClr val="000000"/>
                </a:solidFill>
                <a:latin typeface="Verdana" pitchFamily="34" charset="0"/>
              </a:rPr>
              <a:t>Бюджеты государственных</a:t>
            </a:r>
          </a:p>
          <a:p>
            <a:pPr algn="ctr" defTabSz="963613" fontAlgn="base" latinLnBrk="0">
              <a:spcBef>
                <a:spcPct val="0"/>
              </a:spcBef>
              <a:spcAft>
                <a:spcPct val="0"/>
              </a:spcAft>
            </a:pPr>
            <a:r>
              <a:rPr lang="ru-RU" sz="1100" smtClean="0">
                <a:solidFill>
                  <a:srgbClr val="000000"/>
                </a:solidFill>
                <a:latin typeface="Verdana" pitchFamily="34" charset="0"/>
              </a:rPr>
              <a:t> внебюджетных фондов</a:t>
            </a:r>
          </a:p>
        </p:txBody>
      </p:sp>
      <p:cxnSp>
        <p:nvCxnSpPr>
          <p:cNvPr id="8202" name="Прямая соединительная линия 32"/>
          <p:cNvCxnSpPr>
            <a:cxnSpLocks noChangeShapeType="1"/>
          </p:cNvCxnSpPr>
          <p:nvPr/>
        </p:nvCxnSpPr>
        <p:spPr bwMode="auto">
          <a:xfrm flipH="1">
            <a:off x="4641850" y="1652588"/>
            <a:ext cx="0" cy="211137"/>
          </a:xfrm>
          <a:prstGeom prst="line">
            <a:avLst/>
          </a:prstGeom>
          <a:noFill/>
          <a:ln w="9525" algn="ctr">
            <a:solidFill>
              <a:srgbClr val="FFFFFF"/>
            </a:solidFill>
            <a:prstDash val="dash"/>
            <a:round/>
            <a:headEnd/>
            <a:tailEnd/>
          </a:ln>
          <a:extLst>
            <a:ext uri="{909E8E84-426E-40DD-AFC4-6F175D3DCCD1}">
              <a14:hiddenFill xmlns:a14="http://schemas.microsoft.com/office/drawing/2010/main">
                <a:noFill/>
              </a14:hiddenFill>
            </a:ext>
          </a:extLst>
        </p:spPr>
      </p:cxnSp>
      <p:cxnSp>
        <p:nvCxnSpPr>
          <p:cNvPr id="8203" name="Прямая соединительная линия 33"/>
          <p:cNvCxnSpPr>
            <a:cxnSpLocks noChangeShapeType="1"/>
          </p:cNvCxnSpPr>
          <p:nvPr/>
        </p:nvCxnSpPr>
        <p:spPr bwMode="auto">
          <a:xfrm>
            <a:off x="2817813" y="1863725"/>
            <a:ext cx="2624137" cy="0"/>
          </a:xfrm>
          <a:prstGeom prst="line">
            <a:avLst/>
          </a:prstGeom>
          <a:noFill/>
          <a:ln w="9525" algn="ctr">
            <a:solidFill>
              <a:srgbClr val="FFFFFF"/>
            </a:solidFill>
            <a:prstDash val="dash"/>
            <a:round/>
            <a:headEnd/>
            <a:tailEnd/>
          </a:ln>
          <a:extLst>
            <a:ext uri="{909E8E84-426E-40DD-AFC4-6F175D3DCCD1}">
              <a14:hiddenFill xmlns:a14="http://schemas.microsoft.com/office/drawing/2010/main">
                <a:noFill/>
              </a14:hiddenFill>
            </a:ext>
          </a:extLst>
        </p:spPr>
      </p:cxnSp>
      <p:cxnSp>
        <p:nvCxnSpPr>
          <p:cNvPr id="8204" name="Прямая соединительная линия 34"/>
          <p:cNvCxnSpPr>
            <a:cxnSpLocks noChangeShapeType="1"/>
          </p:cNvCxnSpPr>
          <p:nvPr/>
        </p:nvCxnSpPr>
        <p:spPr bwMode="auto">
          <a:xfrm>
            <a:off x="2817813" y="1878013"/>
            <a:ext cx="0" cy="303212"/>
          </a:xfrm>
          <a:prstGeom prst="line">
            <a:avLst/>
          </a:prstGeom>
          <a:noFill/>
          <a:ln w="9525" algn="ctr">
            <a:solidFill>
              <a:srgbClr val="FFFFFF"/>
            </a:solidFill>
            <a:prstDash val="dash"/>
            <a:round/>
            <a:headEnd/>
            <a:tailEnd/>
          </a:ln>
          <a:extLst>
            <a:ext uri="{909E8E84-426E-40DD-AFC4-6F175D3DCCD1}">
              <a14:hiddenFill xmlns:a14="http://schemas.microsoft.com/office/drawing/2010/main">
                <a:noFill/>
              </a14:hiddenFill>
            </a:ext>
          </a:extLst>
        </p:spPr>
      </p:cxnSp>
      <p:cxnSp>
        <p:nvCxnSpPr>
          <p:cNvPr id="8205" name="Прямая соединительная линия 35"/>
          <p:cNvCxnSpPr>
            <a:cxnSpLocks noChangeShapeType="1"/>
          </p:cNvCxnSpPr>
          <p:nvPr/>
        </p:nvCxnSpPr>
        <p:spPr bwMode="auto">
          <a:xfrm>
            <a:off x="5441950" y="1873250"/>
            <a:ext cx="0" cy="304800"/>
          </a:xfrm>
          <a:prstGeom prst="line">
            <a:avLst/>
          </a:prstGeom>
          <a:noFill/>
          <a:ln w="9525" algn="ctr">
            <a:solidFill>
              <a:srgbClr val="FFFFFF"/>
            </a:solidFill>
            <a:prstDash val="dash"/>
            <a:round/>
            <a:headEnd/>
            <a:tailEnd/>
          </a:ln>
          <a:extLst>
            <a:ext uri="{909E8E84-426E-40DD-AFC4-6F175D3DCCD1}">
              <a14:hiddenFill xmlns:a14="http://schemas.microsoft.com/office/drawing/2010/main">
                <a:noFill/>
              </a14:hiddenFill>
            </a:ext>
          </a:extLst>
        </p:spPr>
      </p:cxnSp>
      <p:cxnSp>
        <p:nvCxnSpPr>
          <p:cNvPr id="8206" name="Прямая соединительная линия 36"/>
          <p:cNvCxnSpPr>
            <a:cxnSpLocks noChangeShapeType="1"/>
          </p:cNvCxnSpPr>
          <p:nvPr/>
        </p:nvCxnSpPr>
        <p:spPr bwMode="auto">
          <a:xfrm flipV="1">
            <a:off x="3390900" y="2806700"/>
            <a:ext cx="2476500" cy="0"/>
          </a:xfrm>
          <a:prstGeom prst="line">
            <a:avLst/>
          </a:prstGeom>
          <a:noFill/>
          <a:ln w="9525" algn="ctr">
            <a:solidFill>
              <a:srgbClr val="FFFFFF"/>
            </a:solidFill>
            <a:prstDash val="dash"/>
            <a:round/>
            <a:headEnd/>
            <a:tailEnd/>
          </a:ln>
          <a:extLst>
            <a:ext uri="{909E8E84-426E-40DD-AFC4-6F175D3DCCD1}">
              <a14:hiddenFill xmlns:a14="http://schemas.microsoft.com/office/drawing/2010/main">
                <a:noFill/>
              </a14:hiddenFill>
            </a:ext>
          </a:extLst>
        </p:spPr>
      </p:cxnSp>
      <p:cxnSp>
        <p:nvCxnSpPr>
          <p:cNvPr id="8207" name="Прямая соединительная линия 37"/>
          <p:cNvCxnSpPr>
            <a:cxnSpLocks noChangeShapeType="1"/>
          </p:cNvCxnSpPr>
          <p:nvPr/>
        </p:nvCxnSpPr>
        <p:spPr bwMode="auto">
          <a:xfrm>
            <a:off x="5456238" y="2557463"/>
            <a:ext cx="0" cy="198437"/>
          </a:xfrm>
          <a:prstGeom prst="line">
            <a:avLst/>
          </a:prstGeom>
          <a:noFill/>
          <a:ln w="9525" algn="ctr">
            <a:solidFill>
              <a:srgbClr val="FFFFFF"/>
            </a:solidFill>
            <a:prstDash val="dash"/>
            <a:round/>
            <a:headEnd/>
            <a:tailEnd/>
          </a:ln>
          <a:extLst>
            <a:ext uri="{909E8E84-426E-40DD-AFC4-6F175D3DCCD1}">
              <a14:hiddenFill xmlns:a14="http://schemas.microsoft.com/office/drawing/2010/main">
                <a:noFill/>
              </a14:hiddenFill>
            </a:ext>
          </a:extLst>
        </p:spPr>
      </p:cxnSp>
      <p:sp>
        <p:nvSpPr>
          <p:cNvPr id="39" name="Скругленный прямоугольник 38"/>
          <p:cNvSpPr/>
          <p:nvPr/>
        </p:nvSpPr>
        <p:spPr>
          <a:xfrm>
            <a:off x="2332038" y="2949575"/>
            <a:ext cx="4897437" cy="1847850"/>
          </a:xfrm>
          <a:prstGeom prst="roundRect">
            <a:avLst/>
          </a:prstGeom>
          <a:solidFill>
            <a:srgbClr val="E8B7B7">
              <a:lumMod val="75000"/>
              <a:alpha val="45000"/>
            </a:srgbClr>
          </a:solidFill>
          <a:ln w="6350" cap="flat" cmpd="sng" algn="ctr">
            <a:solidFill>
              <a:sysClr val="window" lastClr="FFFFFF"/>
            </a:solidFill>
            <a:prstDash val="solid"/>
          </a:ln>
          <a:effectLst/>
        </p:spPr>
        <p:txBody>
          <a:bodyPr lIns="96385" tIns="48193" rIns="96385" bIns="48193" anchor="ctr"/>
          <a:lstStyle/>
          <a:p>
            <a:pPr algn="ctr" defTabSz="963856" latinLnBrk="0">
              <a:defRPr/>
            </a:pPr>
            <a:endParaRPr lang="ru-RU" sz="1300" kern="0" dirty="0">
              <a:solidFill>
                <a:prstClr val="black"/>
              </a:solidFill>
              <a:latin typeface="Verdana"/>
            </a:endParaRPr>
          </a:p>
        </p:txBody>
      </p:sp>
      <p:sp>
        <p:nvSpPr>
          <p:cNvPr id="40" name="Скругленный прямоугольник 39"/>
          <p:cNvSpPr/>
          <p:nvPr/>
        </p:nvSpPr>
        <p:spPr>
          <a:xfrm>
            <a:off x="6849209" y="2956440"/>
            <a:ext cx="1169376" cy="1843479"/>
          </a:xfrm>
          <a:prstGeom prst="roundRect">
            <a:avLst/>
          </a:prstGeom>
          <a:blipFill>
            <a:blip r:embed="rId4"/>
            <a:tile tx="0" ty="0" sx="100000" sy="100000" flip="none" algn="tl"/>
          </a:blipFill>
          <a:ln w="42500" cap="flat" cmpd="sng" algn="ctr">
            <a:noFill/>
            <a:prstDash val="solid"/>
          </a:ln>
          <a:effectLst/>
          <a:scene3d>
            <a:camera prst="orthographicFront">
              <a:rot lat="0" lon="0" rev="0"/>
            </a:camera>
            <a:lightRig rig="chilly" dir="t">
              <a:rot lat="0" lon="0" rev="18480000"/>
            </a:lightRig>
          </a:scene3d>
          <a:sp3d prstMaterial="clear">
            <a:bevelT h="63500"/>
          </a:sp3d>
        </p:spPr>
        <p:txBody>
          <a:bodyPr anchor="ctr"/>
          <a:lstStyle/>
          <a:p>
            <a:pPr algn="ctr" defTabSz="963856" latinLnBrk="0">
              <a:defRPr/>
            </a:pPr>
            <a:endParaRPr lang="ru-RU" sz="1900" kern="0">
              <a:solidFill>
                <a:prstClr val="white"/>
              </a:solidFill>
              <a:latin typeface="Verdana"/>
            </a:endParaRPr>
          </a:p>
        </p:txBody>
      </p:sp>
      <p:sp>
        <p:nvSpPr>
          <p:cNvPr id="8210" name="Прямоугольник 40"/>
          <p:cNvSpPr>
            <a:spLocks noChangeArrowheads="1"/>
          </p:cNvSpPr>
          <p:nvPr/>
        </p:nvSpPr>
        <p:spPr bwMode="auto">
          <a:xfrm>
            <a:off x="2468563" y="3232150"/>
            <a:ext cx="217328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63613" fontAlgn="base" latinLnBrk="0">
              <a:spcBef>
                <a:spcPct val="0"/>
              </a:spcBef>
              <a:spcAft>
                <a:spcPct val="0"/>
              </a:spcAft>
            </a:pPr>
            <a:r>
              <a:rPr lang="ru-RU" sz="1100" dirty="0" smtClean="0">
                <a:solidFill>
                  <a:srgbClr val="000000"/>
                </a:solidFill>
                <a:latin typeface="Verdana" pitchFamily="34" charset="0"/>
              </a:rPr>
              <a:t>Бюджеты государственных</a:t>
            </a:r>
          </a:p>
          <a:p>
            <a:pPr algn="ctr" defTabSz="963613" fontAlgn="base" latinLnBrk="0">
              <a:spcBef>
                <a:spcPct val="0"/>
              </a:spcBef>
              <a:spcAft>
                <a:spcPct val="0"/>
              </a:spcAft>
            </a:pPr>
            <a:r>
              <a:rPr lang="ru-RU" sz="1100" dirty="0" smtClean="0">
                <a:solidFill>
                  <a:srgbClr val="000000"/>
                </a:solidFill>
                <a:latin typeface="Verdana" pitchFamily="34" charset="0"/>
              </a:rPr>
              <a:t>территориальный</a:t>
            </a:r>
          </a:p>
          <a:p>
            <a:pPr algn="ctr" defTabSz="963613" fontAlgn="base" latinLnBrk="0">
              <a:spcBef>
                <a:spcPct val="0"/>
              </a:spcBef>
              <a:spcAft>
                <a:spcPct val="0"/>
              </a:spcAft>
            </a:pPr>
            <a:r>
              <a:rPr lang="ru-RU" sz="1100" dirty="0" smtClean="0">
                <a:solidFill>
                  <a:srgbClr val="000000"/>
                </a:solidFill>
                <a:latin typeface="Verdana" pitchFamily="34" charset="0"/>
              </a:rPr>
              <a:t>Внебюджетных фондов </a:t>
            </a:r>
          </a:p>
        </p:txBody>
      </p:sp>
      <p:sp>
        <p:nvSpPr>
          <p:cNvPr id="8211" name="Прямоугольник 41"/>
          <p:cNvSpPr>
            <a:spLocks noChangeArrowheads="1"/>
          </p:cNvSpPr>
          <p:nvPr/>
        </p:nvSpPr>
        <p:spPr bwMode="auto">
          <a:xfrm>
            <a:off x="4803775" y="3316288"/>
            <a:ext cx="18970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63613" fontAlgn="base" latinLnBrk="0">
              <a:spcBef>
                <a:spcPct val="0"/>
              </a:spcBef>
              <a:spcAft>
                <a:spcPct val="0"/>
              </a:spcAft>
            </a:pPr>
            <a:r>
              <a:rPr lang="ru-RU" sz="1100" smtClean="0">
                <a:solidFill>
                  <a:srgbClr val="000000"/>
                </a:solidFill>
                <a:latin typeface="Verdana" pitchFamily="34" charset="0"/>
              </a:rPr>
              <a:t>Консолидированные </a:t>
            </a:r>
          </a:p>
          <a:p>
            <a:pPr algn="ctr" defTabSz="963613" fontAlgn="base" latinLnBrk="0">
              <a:spcBef>
                <a:spcPct val="0"/>
              </a:spcBef>
              <a:spcAft>
                <a:spcPct val="0"/>
              </a:spcAft>
            </a:pPr>
            <a:r>
              <a:rPr lang="ru-RU" sz="1100" smtClean="0">
                <a:solidFill>
                  <a:srgbClr val="000000"/>
                </a:solidFill>
                <a:latin typeface="Verdana" pitchFamily="34" charset="0"/>
              </a:rPr>
              <a:t>бюджеты субъектов РФ</a:t>
            </a:r>
          </a:p>
        </p:txBody>
      </p:sp>
      <p:sp>
        <p:nvSpPr>
          <p:cNvPr id="8212" name="Прямоугольник 42"/>
          <p:cNvSpPr>
            <a:spLocks noChangeArrowheads="1"/>
          </p:cNvSpPr>
          <p:nvPr/>
        </p:nvSpPr>
        <p:spPr bwMode="auto">
          <a:xfrm>
            <a:off x="4054475" y="4078288"/>
            <a:ext cx="11747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63613" fontAlgn="base" latinLnBrk="0">
              <a:spcBef>
                <a:spcPct val="0"/>
              </a:spcBef>
              <a:spcAft>
                <a:spcPct val="0"/>
              </a:spcAft>
            </a:pPr>
            <a:r>
              <a:rPr lang="ru-RU" sz="1100" smtClean="0">
                <a:solidFill>
                  <a:srgbClr val="000000"/>
                </a:solidFill>
                <a:latin typeface="Verdana" pitchFamily="34" charset="0"/>
              </a:rPr>
              <a:t>Бюджеты </a:t>
            </a:r>
          </a:p>
          <a:p>
            <a:pPr algn="ctr" defTabSz="963613" fontAlgn="base" latinLnBrk="0">
              <a:spcBef>
                <a:spcPct val="0"/>
              </a:spcBef>
              <a:spcAft>
                <a:spcPct val="0"/>
              </a:spcAft>
            </a:pPr>
            <a:r>
              <a:rPr lang="ru-RU" sz="1100" smtClean="0">
                <a:solidFill>
                  <a:srgbClr val="000000"/>
                </a:solidFill>
                <a:latin typeface="Verdana" pitchFamily="34" charset="0"/>
              </a:rPr>
              <a:t>субъектов РФ</a:t>
            </a:r>
          </a:p>
        </p:txBody>
      </p:sp>
      <p:cxnSp>
        <p:nvCxnSpPr>
          <p:cNvPr id="8213" name="Прямая соединительная линия 43"/>
          <p:cNvCxnSpPr>
            <a:cxnSpLocks noChangeShapeType="1"/>
          </p:cNvCxnSpPr>
          <p:nvPr/>
        </p:nvCxnSpPr>
        <p:spPr bwMode="auto">
          <a:xfrm>
            <a:off x="3384550" y="2828925"/>
            <a:ext cx="0" cy="346075"/>
          </a:xfrm>
          <a:prstGeom prst="line">
            <a:avLst/>
          </a:prstGeom>
          <a:noFill/>
          <a:ln w="9525" algn="ctr">
            <a:solidFill>
              <a:srgbClr val="FFFFFF"/>
            </a:solidFill>
            <a:prstDash val="dash"/>
            <a:round/>
            <a:headEnd/>
            <a:tailEnd/>
          </a:ln>
          <a:extLst>
            <a:ext uri="{909E8E84-426E-40DD-AFC4-6F175D3DCCD1}">
              <a14:hiddenFill xmlns:a14="http://schemas.microsoft.com/office/drawing/2010/main">
                <a:noFill/>
              </a14:hiddenFill>
            </a:ext>
          </a:extLst>
        </p:spPr>
      </p:cxnSp>
      <p:cxnSp>
        <p:nvCxnSpPr>
          <p:cNvPr id="8214" name="Прямая соединительная линия 44"/>
          <p:cNvCxnSpPr>
            <a:cxnSpLocks noChangeShapeType="1"/>
          </p:cNvCxnSpPr>
          <p:nvPr/>
        </p:nvCxnSpPr>
        <p:spPr bwMode="auto">
          <a:xfrm>
            <a:off x="5867400" y="2817813"/>
            <a:ext cx="0" cy="347662"/>
          </a:xfrm>
          <a:prstGeom prst="line">
            <a:avLst/>
          </a:prstGeom>
          <a:noFill/>
          <a:ln w="9525" algn="ctr">
            <a:solidFill>
              <a:srgbClr val="FFFFFF"/>
            </a:solidFill>
            <a:prstDash val="dash"/>
            <a:round/>
            <a:headEnd/>
            <a:tailEnd/>
          </a:ln>
          <a:extLst>
            <a:ext uri="{909E8E84-426E-40DD-AFC4-6F175D3DCCD1}">
              <a14:hiddenFill xmlns:a14="http://schemas.microsoft.com/office/drawing/2010/main">
                <a:noFill/>
              </a14:hiddenFill>
            </a:ext>
          </a:extLst>
        </p:spPr>
      </p:cxnSp>
      <p:cxnSp>
        <p:nvCxnSpPr>
          <p:cNvPr id="8215" name="Прямая соединительная линия 45"/>
          <p:cNvCxnSpPr>
            <a:cxnSpLocks noChangeShapeType="1"/>
          </p:cNvCxnSpPr>
          <p:nvPr/>
        </p:nvCxnSpPr>
        <p:spPr bwMode="auto">
          <a:xfrm>
            <a:off x="5867400" y="3781425"/>
            <a:ext cx="0" cy="1143000"/>
          </a:xfrm>
          <a:prstGeom prst="line">
            <a:avLst/>
          </a:prstGeom>
          <a:noFill/>
          <a:ln w="9525" algn="ctr">
            <a:solidFill>
              <a:srgbClr val="FFFFFF"/>
            </a:solidFill>
            <a:prstDash val="dash"/>
            <a:round/>
            <a:headEnd/>
            <a:tailEnd/>
          </a:ln>
          <a:extLst>
            <a:ext uri="{909E8E84-426E-40DD-AFC4-6F175D3DCCD1}">
              <a14:hiddenFill xmlns:a14="http://schemas.microsoft.com/office/drawing/2010/main">
                <a:noFill/>
              </a14:hiddenFill>
            </a:ext>
          </a:extLst>
        </p:spPr>
      </p:cxnSp>
      <p:cxnSp>
        <p:nvCxnSpPr>
          <p:cNvPr id="8216" name="Прямая соединительная линия 46"/>
          <p:cNvCxnSpPr>
            <a:cxnSpLocks noChangeShapeType="1"/>
          </p:cNvCxnSpPr>
          <p:nvPr/>
        </p:nvCxnSpPr>
        <p:spPr bwMode="auto">
          <a:xfrm>
            <a:off x="5265738" y="4292600"/>
            <a:ext cx="536575" cy="0"/>
          </a:xfrm>
          <a:prstGeom prst="line">
            <a:avLst/>
          </a:prstGeom>
          <a:noFill/>
          <a:ln w="9525" algn="ctr">
            <a:solidFill>
              <a:srgbClr val="FFFFFF"/>
            </a:solidFill>
            <a:prstDash val="dash"/>
            <a:round/>
            <a:headEnd/>
            <a:tailEnd/>
          </a:ln>
          <a:extLst>
            <a:ext uri="{909E8E84-426E-40DD-AFC4-6F175D3DCCD1}">
              <a14:hiddenFill xmlns:a14="http://schemas.microsoft.com/office/drawing/2010/main">
                <a:noFill/>
              </a14:hiddenFill>
            </a:ext>
          </a:extLst>
        </p:spPr>
      </p:cxnSp>
      <p:sp>
        <p:nvSpPr>
          <p:cNvPr id="48" name="Скругленный прямоугольник 47"/>
          <p:cNvSpPr/>
          <p:nvPr/>
        </p:nvSpPr>
        <p:spPr>
          <a:xfrm>
            <a:off x="1752600" y="4800600"/>
            <a:ext cx="4894263" cy="1847850"/>
          </a:xfrm>
          <a:prstGeom prst="roundRect">
            <a:avLst/>
          </a:prstGeom>
          <a:solidFill>
            <a:srgbClr val="D09A72">
              <a:alpha val="45000"/>
            </a:srgbClr>
          </a:solidFill>
          <a:ln w="6350" cap="flat" cmpd="sng" algn="ctr">
            <a:solidFill>
              <a:sysClr val="window" lastClr="FFFFFF"/>
            </a:solidFill>
            <a:prstDash val="solid"/>
          </a:ln>
          <a:effectLst/>
        </p:spPr>
        <p:txBody>
          <a:bodyPr lIns="96385" tIns="48193" rIns="96385" bIns="48193" anchor="ctr"/>
          <a:lstStyle/>
          <a:p>
            <a:pPr algn="ctr" defTabSz="963856" latinLnBrk="0">
              <a:defRPr/>
            </a:pPr>
            <a:endParaRPr lang="ru-RU" sz="1300" kern="0" dirty="0">
              <a:solidFill>
                <a:prstClr val="black"/>
              </a:solidFill>
              <a:latin typeface="Verdana"/>
            </a:endParaRPr>
          </a:p>
        </p:txBody>
      </p:sp>
      <p:sp>
        <p:nvSpPr>
          <p:cNvPr id="49" name="Скругленный прямоугольник 48"/>
          <p:cNvSpPr/>
          <p:nvPr/>
        </p:nvSpPr>
        <p:spPr>
          <a:xfrm>
            <a:off x="963650" y="4797225"/>
            <a:ext cx="1134208" cy="1843479"/>
          </a:xfrm>
          <a:prstGeom prst="roundRect">
            <a:avLst/>
          </a:prstGeom>
          <a:blipFill>
            <a:blip r:embed="rId4"/>
            <a:tile tx="0" ty="0" sx="100000" sy="100000" flip="none" algn="tl"/>
          </a:blipFill>
          <a:ln w="42500" cap="flat" cmpd="sng" algn="ctr">
            <a:noFill/>
            <a:prstDash val="solid"/>
          </a:ln>
          <a:effectLst/>
          <a:scene3d>
            <a:camera prst="orthographicFront">
              <a:rot lat="0" lon="0" rev="0"/>
            </a:camera>
            <a:lightRig rig="chilly" dir="t">
              <a:rot lat="0" lon="0" rev="18480000"/>
            </a:lightRig>
          </a:scene3d>
          <a:sp3d prstMaterial="clear">
            <a:bevelT h="63500"/>
          </a:sp3d>
        </p:spPr>
        <p:txBody>
          <a:bodyPr anchor="ctr"/>
          <a:lstStyle/>
          <a:p>
            <a:pPr algn="ctr" defTabSz="963856" latinLnBrk="0">
              <a:defRPr/>
            </a:pPr>
            <a:endParaRPr lang="ru-RU" sz="1900" kern="0">
              <a:solidFill>
                <a:prstClr val="white"/>
              </a:solidFill>
              <a:latin typeface="Verdana"/>
            </a:endParaRPr>
          </a:p>
        </p:txBody>
      </p:sp>
      <p:sp>
        <p:nvSpPr>
          <p:cNvPr id="8219" name="Прямоугольник 49"/>
          <p:cNvSpPr>
            <a:spLocks noChangeArrowheads="1"/>
          </p:cNvSpPr>
          <p:nvPr/>
        </p:nvSpPr>
        <p:spPr bwMode="auto">
          <a:xfrm>
            <a:off x="5032375" y="4924425"/>
            <a:ext cx="15398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63613" fontAlgn="base" latinLnBrk="0">
              <a:spcBef>
                <a:spcPct val="0"/>
              </a:spcBef>
              <a:spcAft>
                <a:spcPct val="0"/>
              </a:spcAft>
            </a:pPr>
            <a:r>
              <a:rPr lang="ru-RU" sz="1100" smtClean="0">
                <a:solidFill>
                  <a:srgbClr val="000000"/>
                </a:solidFill>
                <a:latin typeface="Verdana" pitchFamily="34" charset="0"/>
              </a:rPr>
              <a:t>Местные бюджеты</a:t>
            </a:r>
          </a:p>
        </p:txBody>
      </p:sp>
      <p:sp>
        <p:nvSpPr>
          <p:cNvPr id="8220" name="Прямоугольник 50"/>
          <p:cNvSpPr>
            <a:spLocks noChangeArrowheads="1"/>
          </p:cNvSpPr>
          <p:nvPr/>
        </p:nvSpPr>
        <p:spPr bwMode="auto">
          <a:xfrm>
            <a:off x="2397125" y="5503863"/>
            <a:ext cx="15509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63613" fontAlgn="base" latinLnBrk="0">
              <a:spcBef>
                <a:spcPct val="0"/>
              </a:spcBef>
              <a:spcAft>
                <a:spcPct val="0"/>
              </a:spcAft>
            </a:pPr>
            <a:r>
              <a:rPr lang="ru-RU" sz="1100" smtClean="0">
                <a:solidFill>
                  <a:srgbClr val="000000"/>
                </a:solidFill>
                <a:latin typeface="Verdana" pitchFamily="34" charset="0"/>
              </a:rPr>
              <a:t>Бюджеты </a:t>
            </a:r>
          </a:p>
          <a:p>
            <a:pPr algn="ctr" defTabSz="963613" fontAlgn="base" latinLnBrk="0">
              <a:spcBef>
                <a:spcPct val="0"/>
              </a:spcBef>
              <a:spcAft>
                <a:spcPct val="0"/>
              </a:spcAft>
            </a:pPr>
            <a:r>
              <a:rPr lang="ru-RU" sz="1100" smtClean="0">
                <a:solidFill>
                  <a:srgbClr val="000000"/>
                </a:solidFill>
                <a:latin typeface="Verdana" pitchFamily="34" charset="0"/>
              </a:rPr>
              <a:t>городских округов</a:t>
            </a:r>
          </a:p>
        </p:txBody>
      </p:sp>
      <p:sp>
        <p:nvSpPr>
          <p:cNvPr id="8221" name="Прямоугольник 51"/>
          <p:cNvSpPr>
            <a:spLocks noChangeArrowheads="1"/>
          </p:cNvSpPr>
          <p:nvPr/>
        </p:nvSpPr>
        <p:spPr bwMode="auto">
          <a:xfrm>
            <a:off x="4305300" y="5503863"/>
            <a:ext cx="17399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63613" fontAlgn="base" latinLnBrk="0">
              <a:spcBef>
                <a:spcPct val="0"/>
              </a:spcBef>
              <a:spcAft>
                <a:spcPct val="0"/>
              </a:spcAft>
            </a:pPr>
            <a:r>
              <a:rPr lang="ru-RU" sz="1100" smtClean="0">
                <a:solidFill>
                  <a:srgbClr val="000000"/>
                </a:solidFill>
                <a:latin typeface="Verdana" pitchFamily="34" charset="0"/>
              </a:rPr>
              <a:t>Консолидированные </a:t>
            </a:r>
          </a:p>
          <a:p>
            <a:pPr algn="ctr" defTabSz="963613" fontAlgn="base" latinLnBrk="0">
              <a:spcBef>
                <a:spcPct val="0"/>
              </a:spcBef>
              <a:spcAft>
                <a:spcPct val="0"/>
              </a:spcAft>
            </a:pPr>
            <a:r>
              <a:rPr lang="ru-RU" sz="1100" smtClean="0">
                <a:solidFill>
                  <a:srgbClr val="000000"/>
                </a:solidFill>
                <a:latin typeface="Verdana" pitchFamily="34" charset="0"/>
              </a:rPr>
              <a:t>бюджеты МР</a:t>
            </a:r>
          </a:p>
        </p:txBody>
      </p:sp>
      <p:sp>
        <p:nvSpPr>
          <p:cNvPr id="8222" name="Прямоугольник 52"/>
          <p:cNvSpPr>
            <a:spLocks noChangeArrowheads="1"/>
          </p:cNvSpPr>
          <p:nvPr/>
        </p:nvSpPr>
        <p:spPr bwMode="auto">
          <a:xfrm>
            <a:off x="3348038" y="6308725"/>
            <a:ext cx="111918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63613" fontAlgn="base" latinLnBrk="0">
              <a:spcBef>
                <a:spcPct val="0"/>
              </a:spcBef>
              <a:spcAft>
                <a:spcPct val="0"/>
              </a:spcAft>
            </a:pPr>
            <a:r>
              <a:rPr lang="ru-RU" sz="1100" smtClean="0">
                <a:solidFill>
                  <a:srgbClr val="000000"/>
                </a:solidFill>
                <a:latin typeface="Verdana" pitchFamily="34" charset="0"/>
              </a:rPr>
              <a:t>Бюджеты МР</a:t>
            </a:r>
          </a:p>
        </p:txBody>
      </p:sp>
      <p:sp>
        <p:nvSpPr>
          <p:cNvPr id="8223" name="Прямоугольник 53"/>
          <p:cNvSpPr>
            <a:spLocks noChangeArrowheads="1"/>
          </p:cNvSpPr>
          <p:nvPr/>
        </p:nvSpPr>
        <p:spPr bwMode="auto">
          <a:xfrm>
            <a:off x="4827588" y="6308725"/>
            <a:ext cx="16891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63613" fontAlgn="base" latinLnBrk="0">
              <a:spcBef>
                <a:spcPct val="0"/>
              </a:spcBef>
              <a:spcAft>
                <a:spcPct val="0"/>
              </a:spcAft>
            </a:pPr>
            <a:r>
              <a:rPr lang="ru-RU" sz="1100" smtClean="0">
                <a:solidFill>
                  <a:srgbClr val="000000"/>
                </a:solidFill>
                <a:latin typeface="Verdana" pitchFamily="34" charset="0"/>
              </a:rPr>
              <a:t>Бюджеты поселений</a:t>
            </a:r>
          </a:p>
        </p:txBody>
      </p:sp>
      <p:cxnSp>
        <p:nvCxnSpPr>
          <p:cNvPr id="8224" name="Прямая соединительная линия 54"/>
          <p:cNvCxnSpPr>
            <a:cxnSpLocks noChangeShapeType="1"/>
          </p:cNvCxnSpPr>
          <p:nvPr/>
        </p:nvCxnSpPr>
        <p:spPr bwMode="auto">
          <a:xfrm flipH="1">
            <a:off x="3171825" y="5321300"/>
            <a:ext cx="2695575" cy="0"/>
          </a:xfrm>
          <a:prstGeom prst="line">
            <a:avLst/>
          </a:prstGeom>
          <a:noFill/>
          <a:ln w="9525" algn="ctr">
            <a:solidFill>
              <a:srgbClr val="FFFFFF"/>
            </a:solidFill>
            <a:prstDash val="dash"/>
            <a:round/>
            <a:headEnd/>
            <a:tailEnd/>
          </a:ln>
          <a:extLst>
            <a:ext uri="{909E8E84-426E-40DD-AFC4-6F175D3DCCD1}">
              <a14:hiddenFill xmlns:a14="http://schemas.microsoft.com/office/drawing/2010/main">
                <a:noFill/>
              </a14:hiddenFill>
            </a:ext>
          </a:extLst>
        </p:spPr>
      </p:cxnSp>
      <p:cxnSp>
        <p:nvCxnSpPr>
          <p:cNvPr id="8225" name="Прямая соединительная линия 55"/>
          <p:cNvCxnSpPr>
            <a:cxnSpLocks noChangeShapeType="1"/>
          </p:cNvCxnSpPr>
          <p:nvPr/>
        </p:nvCxnSpPr>
        <p:spPr bwMode="auto">
          <a:xfrm>
            <a:off x="3889375" y="6169025"/>
            <a:ext cx="1782763" cy="0"/>
          </a:xfrm>
          <a:prstGeom prst="line">
            <a:avLst/>
          </a:prstGeom>
          <a:noFill/>
          <a:ln w="9525" algn="ctr">
            <a:solidFill>
              <a:srgbClr val="FFFFFF"/>
            </a:solidFill>
            <a:prstDash val="dash"/>
            <a:round/>
            <a:headEnd/>
            <a:tailEnd/>
          </a:ln>
          <a:extLst>
            <a:ext uri="{909E8E84-426E-40DD-AFC4-6F175D3DCCD1}">
              <a14:hiddenFill xmlns:a14="http://schemas.microsoft.com/office/drawing/2010/main">
                <a:noFill/>
              </a14:hiddenFill>
            </a:ext>
          </a:extLst>
        </p:spPr>
      </p:cxnSp>
      <p:cxnSp>
        <p:nvCxnSpPr>
          <p:cNvPr id="8226" name="Прямая соединительная линия 56"/>
          <p:cNvCxnSpPr>
            <a:cxnSpLocks noChangeShapeType="1"/>
          </p:cNvCxnSpPr>
          <p:nvPr/>
        </p:nvCxnSpPr>
        <p:spPr bwMode="auto">
          <a:xfrm>
            <a:off x="5868988" y="5211763"/>
            <a:ext cx="0" cy="109537"/>
          </a:xfrm>
          <a:prstGeom prst="line">
            <a:avLst/>
          </a:prstGeom>
          <a:noFill/>
          <a:ln w="9525" algn="ctr">
            <a:solidFill>
              <a:srgbClr val="FFFFFF"/>
            </a:solidFill>
            <a:prstDash val="dash"/>
            <a:round/>
            <a:headEnd/>
            <a:tailEnd/>
          </a:ln>
          <a:extLst>
            <a:ext uri="{909E8E84-426E-40DD-AFC4-6F175D3DCCD1}">
              <a14:hiddenFill xmlns:a14="http://schemas.microsoft.com/office/drawing/2010/main">
                <a:noFill/>
              </a14:hiddenFill>
            </a:ext>
          </a:extLst>
        </p:spPr>
      </p:cxnSp>
      <p:cxnSp>
        <p:nvCxnSpPr>
          <p:cNvPr id="8227" name="Прямая соединительная линия 57"/>
          <p:cNvCxnSpPr>
            <a:cxnSpLocks noChangeShapeType="1"/>
          </p:cNvCxnSpPr>
          <p:nvPr/>
        </p:nvCxnSpPr>
        <p:spPr bwMode="auto">
          <a:xfrm>
            <a:off x="3171825" y="5330825"/>
            <a:ext cx="0" cy="230188"/>
          </a:xfrm>
          <a:prstGeom prst="line">
            <a:avLst/>
          </a:prstGeom>
          <a:noFill/>
          <a:ln w="9525" algn="ctr">
            <a:solidFill>
              <a:srgbClr val="FFFFFF"/>
            </a:solidFill>
            <a:prstDash val="dash"/>
            <a:round/>
            <a:headEnd/>
            <a:tailEnd/>
          </a:ln>
          <a:extLst>
            <a:ext uri="{909E8E84-426E-40DD-AFC4-6F175D3DCCD1}">
              <a14:hiddenFill xmlns:a14="http://schemas.microsoft.com/office/drawing/2010/main">
                <a:noFill/>
              </a14:hiddenFill>
            </a:ext>
          </a:extLst>
        </p:spPr>
      </p:cxnSp>
      <p:cxnSp>
        <p:nvCxnSpPr>
          <p:cNvPr id="8228" name="Прямая соединительная линия 58"/>
          <p:cNvCxnSpPr>
            <a:cxnSpLocks noChangeShapeType="1"/>
          </p:cNvCxnSpPr>
          <p:nvPr/>
        </p:nvCxnSpPr>
        <p:spPr bwMode="auto">
          <a:xfrm>
            <a:off x="5175250" y="5330825"/>
            <a:ext cx="0" cy="230188"/>
          </a:xfrm>
          <a:prstGeom prst="line">
            <a:avLst/>
          </a:prstGeom>
          <a:noFill/>
          <a:ln w="9525" algn="ctr">
            <a:solidFill>
              <a:srgbClr val="FFFFFF"/>
            </a:solidFill>
            <a:prstDash val="dash"/>
            <a:round/>
            <a:headEnd/>
            <a:tailEnd/>
          </a:ln>
          <a:extLst>
            <a:ext uri="{909E8E84-426E-40DD-AFC4-6F175D3DCCD1}">
              <a14:hiddenFill xmlns:a14="http://schemas.microsoft.com/office/drawing/2010/main">
                <a:noFill/>
              </a14:hiddenFill>
            </a:ext>
          </a:extLst>
        </p:spPr>
      </p:cxnSp>
      <p:cxnSp>
        <p:nvCxnSpPr>
          <p:cNvPr id="8229" name="Прямая соединительная линия 59"/>
          <p:cNvCxnSpPr>
            <a:cxnSpLocks noChangeShapeType="1"/>
          </p:cNvCxnSpPr>
          <p:nvPr/>
        </p:nvCxnSpPr>
        <p:spPr bwMode="auto">
          <a:xfrm flipH="1">
            <a:off x="5175250" y="5989638"/>
            <a:ext cx="0" cy="133350"/>
          </a:xfrm>
          <a:prstGeom prst="line">
            <a:avLst/>
          </a:prstGeom>
          <a:noFill/>
          <a:ln w="9525" algn="ctr">
            <a:solidFill>
              <a:srgbClr val="FFFFFF"/>
            </a:solidFill>
            <a:prstDash val="dash"/>
            <a:round/>
            <a:headEnd/>
            <a:tailEnd/>
          </a:ln>
          <a:extLst>
            <a:ext uri="{909E8E84-426E-40DD-AFC4-6F175D3DCCD1}">
              <a14:hiddenFill xmlns:a14="http://schemas.microsoft.com/office/drawing/2010/main">
                <a:noFill/>
              </a14:hiddenFill>
            </a:ext>
          </a:extLst>
        </p:spPr>
      </p:cxnSp>
      <p:cxnSp>
        <p:nvCxnSpPr>
          <p:cNvPr id="8230" name="Прямая соединительная линия 60"/>
          <p:cNvCxnSpPr>
            <a:cxnSpLocks noChangeShapeType="1"/>
          </p:cNvCxnSpPr>
          <p:nvPr/>
        </p:nvCxnSpPr>
        <p:spPr bwMode="auto">
          <a:xfrm>
            <a:off x="3889375" y="6240463"/>
            <a:ext cx="0" cy="119062"/>
          </a:xfrm>
          <a:prstGeom prst="line">
            <a:avLst/>
          </a:prstGeom>
          <a:noFill/>
          <a:ln w="9525" algn="ctr">
            <a:solidFill>
              <a:srgbClr val="FFFFFF"/>
            </a:solidFill>
            <a:prstDash val="dash"/>
            <a:round/>
            <a:headEnd/>
            <a:tailEnd/>
          </a:ln>
          <a:extLst>
            <a:ext uri="{909E8E84-426E-40DD-AFC4-6F175D3DCCD1}">
              <a14:hiddenFill xmlns:a14="http://schemas.microsoft.com/office/drawing/2010/main">
                <a:noFill/>
              </a14:hiddenFill>
            </a:ext>
          </a:extLst>
        </p:spPr>
      </p:cxnSp>
      <p:cxnSp>
        <p:nvCxnSpPr>
          <p:cNvPr id="8231" name="Прямая соединительная линия 61"/>
          <p:cNvCxnSpPr>
            <a:cxnSpLocks noChangeShapeType="1"/>
          </p:cNvCxnSpPr>
          <p:nvPr/>
        </p:nvCxnSpPr>
        <p:spPr bwMode="auto">
          <a:xfrm>
            <a:off x="5670550" y="6191250"/>
            <a:ext cx="0" cy="119063"/>
          </a:xfrm>
          <a:prstGeom prst="line">
            <a:avLst/>
          </a:prstGeom>
          <a:noFill/>
          <a:ln w="9525" algn="ctr">
            <a:solidFill>
              <a:srgbClr val="FFFFFF"/>
            </a:solidFill>
            <a:prstDash val="dash"/>
            <a:round/>
            <a:headEnd/>
            <a:tailEnd/>
          </a:ln>
          <a:extLst>
            <a:ext uri="{909E8E84-426E-40DD-AFC4-6F175D3DCCD1}">
              <a14:hiddenFill xmlns:a14="http://schemas.microsoft.com/office/drawing/2010/main">
                <a:noFill/>
              </a14:hiddenFill>
            </a:ext>
          </a:extLst>
        </p:spPr>
      </p:cxnSp>
      <p:sp>
        <p:nvSpPr>
          <p:cNvPr id="8232" name="Прямоугольник 62"/>
          <p:cNvSpPr>
            <a:spLocks noChangeArrowheads="1"/>
          </p:cNvSpPr>
          <p:nvPr/>
        </p:nvSpPr>
        <p:spPr bwMode="auto">
          <a:xfrm rot="-5400000">
            <a:off x="6630194" y="3601244"/>
            <a:ext cx="19113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63613" fontAlgn="base" latinLnBrk="0">
              <a:spcBef>
                <a:spcPct val="0"/>
              </a:spcBef>
              <a:spcAft>
                <a:spcPct val="0"/>
              </a:spcAft>
            </a:pPr>
            <a:r>
              <a:rPr lang="ru-RU" sz="1500" smtClean="0">
                <a:solidFill>
                  <a:prstClr val="white"/>
                </a:solidFill>
                <a:latin typeface="Verdana" pitchFamily="34" charset="0"/>
              </a:rPr>
              <a:t>РЕГИОНАЛЬНЫЙ УРОВЕНЬ</a:t>
            </a:r>
          </a:p>
        </p:txBody>
      </p:sp>
      <p:sp>
        <p:nvSpPr>
          <p:cNvPr id="8233" name="Прямоугольник 63"/>
          <p:cNvSpPr>
            <a:spLocks noChangeArrowheads="1"/>
          </p:cNvSpPr>
          <p:nvPr/>
        </p:nvSpPr>
        <p:spPr bwMode="auto">
          <a:xfrm rot="-5400000">
            <a:off x="384176" y="5441950"/>
            <a:ext cx="2017712"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63613" fontAlgn="base" latinLnBrk="0">
              <a:spcBef>
                <a:spcPct val="0"/>
              </a:spcBef>
              <a:spcAft>
                <a:spcPct val="0"/>
              </a:spcAft>
            </a:pPr>
            <a:r>
              <a:rPr lang="ru-RU" sz="1400" smtClean="0">
                <a:solidFill>
                  <a:prstClr val="white"/>
                </a:solidFill>
                <a:latin typeface="Verdana" pitchFamily="34" charset="0"/>
              </a:rPr>
              <a:t>МУНИЦИПАЛЬНЫЙ</a:t>
            </a:r>
            <a:r>
              <a:rPr lang="ru-RU" sz="1500" smtClean="0">
                <a:solidFill>
                  <a:prstClr val="white"/>
                </a:solidFill>
                <a:latin typeface="Verdana" pitchFamily="34" charset="0"/>
              </a:rPr>
              <a:t> УРОВЕНЬ</a:t>
            </a:r>
          </a:p>
        </p:txBody>
      </p:sp>
      <p:sp>
        <p:nvSpPr>
          <p:cNvPr id="3" name="AutoShape 4" descr="ÐÐ°ÑÑÐ¸Ð½ÐºÐ¸ Ð¿Ð¾ Ð·Ð°Ð¿ÑÐ¾ÑÑ ÐºÐ°ÑÑÐ¸Ð½ÐºÐ¸ Ð±ÑÐ´Ð¶ÐµÑÐ½Ð°Ñ ÑÐ¸ÑÑÐµÐ¼Ð°"/>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AutoShape 6" descr="ÐÐ°ÑÑÐ¸Ð½ÐºÐ¸ Ð¿Ð¾ Ð·Ð°Ð¿ÑÐ¾ÑÑ ÐºÐ°ÑÑÐ¸Ð½ÐºÐ¸ Ð±ÑÐ´Ð¶ÐµÑÐ½Ð°Ñ ÑÐ¸ÑÑÐµÐ¼Ð°"/>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8" descr="Ð±ÑÐ´Ð¶ Ñ2"/>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10" descr="ÐÐ°ÑÑÐ¸Ð½ÐºÐ¸ Ð¿Ð¾ Ð·Ð°Ð¿ÑÐ¾ÑÑ ÐºÐ°ÑÑÐ¸Ð½ÐºÐ¸ Ð±ÑÐ´Ð¶ÐµÑÐ½Ð°Ñ ÑÐ¸ÑÑÐµÐ¼Ð°"/>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0" name="Прямоугольник 49"/>
          <p:cNvSpPr/>
          <p:nvPr/>
        </p:nvSpPr>
        <p:spPr bwMode="auto">
          <a:xfrm>
            <a:off x="112105" y="49759"/>
            <a:ext cx="8896241" cy="567779"/>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48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Бюджетная система</a:t>
            </a:r>
            <a:endParaRPr kumimoji="0" lang="ru-RU" sz="4800" b="1" i="1" u="none" strike="noStrike" kern="0" cap="none" spc="0" normalizeH="0" baseline="0" noProof="0" dirty="0">
              <a:ln/>
              <a:solidFill>
                <a:srgbClr val="EEECE1">
                  <a:lumMod val="50000"/>
                </a:srgbClr>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0378561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ÐÐ¾ÑÐ¾Ð¶ÐµÐµ Ð¸Ð·Ð¾Ð±ÑÐ°Ð¶ÐµÐ½Ð¸Ðµ"/>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901" y="4232052"/>
            <a:ext cx="1440160" cy="190579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3"/>
          <p:cNvSpPr>
            <a:spLocks noChangeArrowheads="1"/>
          </p:cNvSpPr>
          <p:nvPr/>
        </p:nvSpPr>
        <p:spPr bwMode="auto">
          <a:xfrm>
            <a:off x="107504" y="444500"/>
            <a:ext cx="9036496" cy="934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385" tIns="48193" rIns="96385" bIns="48193">
            <a:spAutoFit/>
          </a:bodyPr>
          <a:lstStyle/>
          <a:p>
            <a:pPr algn="ctr">
              <a:spcBef>
                <a:spcPct val="20000"/>
              </a:spcBef>
            </a:pPr>
            <a:endParaRPr lang="ru-RU" sz="1600" dirty="0">
              <a:solidFill>
                <a:srgbClr val="000000"/>
              </a:solidFill>
              <a:cs typeface="Times New Roman" pitchFamily="18" charset="0"/>
            </a:endParaRPr>
          </a:p>
          <a:p>
            <a:pPr algn="ctr">
              <a:spcBef>
                <a:spcPct val="20000"/>
              </a:spcBef>
            </a:pPr>
            <a:r>
              <a:rPr lang="ru-RU" sz="1600" dirty="0">
                <a:solidFill>
                  <a:srgbClr val="000000"/>
                </a:solidFill>
                <a:cs typeface="Times New Roman" pitchFamily="18" charset="0"/>
              </a:rPr>
              <a:t>Представляет собой деятельность по составлению проекта бюджета, </a:t>
            </a:r>
            <a:r>
              <a:rPr lang="ru-RU" sz="1600" dirty="0" smtClean="0">
                <a:solidFill>
                  <a:srgbClr val="000000"/>
                </a:solidFill>
                <a:cs typeface="Times New Roman" pitchFamily="18" charset="0"/>
              </a:rPr>
              <a:t>его </a:t>
            </a:r>
            <a:r>
              <a:rPr lang="ru-RU" sz="1600" dirty="0">
                <a:solidFill>
                  <a:srgbClr val="000000"/>
                </a:solidFill>
                <a:cs typeface="Times New Roman" pitchFamily="18" charset="0"/>
              </a:rPr>
              <a:t>рассмотрению, </a:t>
            </a:r>
            <a:endParaRPr lang="ru-RU" sz="1600" dirty="0" smtClean="0">
              <a:solidFill>
                <a:srgbClr val="000000"/>
              </a:solidFill>
              <a:cs typeface="Times New Roman" pitchFamily="18" charset="0"/>
            </a:endParaRPr>
          </a:p>
          <a:p>
            <a:pPr algn="ctr">
              <a:spcBef>
                <a:spcPct val="20000"/>
              </a:spcBef>
            </a:pPr>
            <a:r>
              <a:rPr lang="ru-RU" sz="1600" dirty="0" smtClean="0">
                <a:solidFill>
                  <a:srgbClr val="000000"/>
                </a:solidFill>
                <a:cs typeface="Times New Roman" pitchFamily="18" charset="0"/>
              </a:rPr>
              <a:t>утверждению</a:t>
            </a:r>
            <a:r>
              <a:rPr lang="ru-RU" sz="1600" dirty="0">
                <a:solidFill>
                  <a:srgbClr val="000000"/>
                </a:solidFill>
                <a:cs typeface="Times New Roman" pitchFamily="18" charset="0"/>
              </a:rPr>
              <a:t>, исполнению, составлению отчета об исполнении </a:t>
            </a:r>
            <a:r>
              <a:rPr lang="ru-RU" sz="1600" dirty="0" smtClean="0">
                <a:solidFill>
                  <a:srgbClr val="000000"/>
                </a:solidFill>
                <a:cs typeface="Times New Roman" pitchFamily="18" charset="0"/>
              </a:rPr>
              <a:t>и </a:t>
            </a:r>
            <a:r>
              <a:rPr lang="ru-RU" sz="1600" dirty="0">
                <a:solidFill>
                  <a:srgbClr val="000000"/>
                </a:solidFill>
                <a:cs typeface="Times New Roman" pitchFamily="18" charset="0"/>
              </a:rPr>
              <a:t>его утверждению</a:t>
            </a:r>
          </a:p>
        </p:txBody>
      </p:sp>
      <p:graphicFrame>
        <p:nvGraphicFramePr>
          <p:cNvPr id="6" name="Схема 5"/>
          <p:cNvGraphicFramePr/>
          <p:nvPr>
            <p:extLst>
              <p:ext uri="{D42A27DB-BD31-4B8C-83A1-F6EECF244321}">
                <p14:modId xmlns:p14="http://schemas.microsoft.com/office/powerpoint/2010/main" val="4003290358"/>
              </p:ext>
            </p:extLst>
          </p:nvPr>
        </p:nvGraphicFramePr>
        <p:xfrm>
          <a:off x="3995936" y="1411893"/>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Прямоугольник 3"/>
          <p:cNvSpPr>
            <a:spLocks noChangeArrowheads="1"/>
          </p:cNvSpPr>
          <p:nvPr/>
        </p:nvSpPr>
        <p:spPr bwMode="auto">
          <a:xfrm>
            <a:off x="1043608" y="5013175"/>
            <a:ext cx="4960168" cy="34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385" tIns="48193" rIns="96385" bIns="48193">
            <a:spAutoFit/>
          </a:bodyPr>
          <a:lstStyle/>
          <a:p>
            <a:pPr algn="ctr">
              <a:spcBef>
                <a:spcPct val="20000"/>
              </a:spcBef>
            </a:pPr>
            <a:r>
              <a:rPr lang="ru-RU" sz="1600" dirty="0" smtClean="0">
                <a:solidFill>
                  <a:srgbClr val="000000"/>
                </a:solidFill>
                <a:cs typeface="Times New Roman" pitchFamily="18" charset="0"/>
              </a:rPr>
              <a:t>Основы составления проекта районного бюджета </a:t>
            </a:r>
            <a:endParaRPr lang="ru-RU" sz="1600" dirty="0">
              <a:solidFill>
                <a:srgbClr val="000000"/>
              </a:solidFill>
              <a:cs typeface="Times New Roman" pitchFamily="18" charset="0"/>
            </a:endParaRPr>
          </a:p>
        </p:txBody>
      </p:sp>
      <p:graphicFrame>
        <p:nvGraphicFramePr>
          <p:cNvPr id="8" name="Схема 7"/>
          <p:cNvGraphicFramePr/>
          <p:nvPr>
            <p:extLst>
              <p:ext uri="{D42A27DB-BD31-4B8C-83A1-F6EECF244321}">
                <p14:modId xmlns:p14="http://schemas.microsoft.com/office/powerpoint/2010/main" val="1279518652"/>
              </p:ext>
            </p:extLst>
          </p:nvPr>
        </p:nvGraphicFramePr>
        <p:xfrm>
          <a:off x="683568" y="5356724"/>
          <a:ext cx="6096000" cy="124062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Выноска-облако 8"/>
          <p:cNvSpPr/>
          <p:nvPr/>
        </p:nvSpPr>
        <p:spPr>
          <a:xfrm>
            <a:off x="129746" y="1412776"/>
            <a:ext cx="4010206" cy="2448272"/>
          </a:xfrm>
          <a:prstGeom prst="cloudCallout">
            <a:avLst/>
          </a:prstGeom>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ru-RU"/>
          </a:p>
        </p:txBody>
      </p:sp>
      <p:sp>
        <p:nvSpPr>
          <p:cNvPr id="11" name="Прямоугольник 3"/>
          <p:cNvSpPr>
            <a:spLocks noChangeArrowheads="1"/>
          </p:cNvSpPr>
          <p:nvPr/>
        </p:nvSpPr>
        <p:spPr bwMode="auto">
          <a:xfrm rot="21007807">
            <a:off x="261420" y="1844967"/>
            <a:ext cx="3654443" cy="158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385" tIns="48193" rIns="96385" bIns="48193">
            <a:spAutoFit/>
          </a:bodyPr>
          <a:lstStyle/>
          <a:p>
            <a:pPr algn="ctr">
              <a:spcBef>
                <a:spcPct val="20000"/>
              </a:spcBef>
            </a:pPr>
            <a:r>
              <a:rPr lang="ru-RU" sz="900" dirty="0" smtClean="0">
                <a:latin typeface="Times New Roman" pitchFamily="18" charset="0"/>
                <a:cs typeface="Times New Roman" pitchFamily="18" charset="0"/>
              </a:rPr>
              <a:t>Цели публичных слушаний по проекту бюджета: </a:t>
            </a:r>
          </a:p>
          <a:p>
            <a:pPr algn="ctr">
              <a:spcBef>
                <a:spcPct val="20000"/>
              </a:spcBef>
            </a:pPr>
            <a:r>
              <a:rPr lang="ru-RU" sz="900" dirty="0" smtClean="0">
                <a:latin typeface="Times New Roman" pitchFamily="18" charset="0"/>
                <a:cs typeface="Times New Roman" pitchFamily="18" charset="0"/>
              </a:rPr>
              <a:t>- информирование </a:t>
            </a:r>
            <a:r>
              <a:rPr lang="ru-RU" sz="900" dirty="0">
                <a:latin typeface="Times New Roman" pitchFamily="18" charset="0"/>
                <a:cs typeface="Times New Roman" pitchFamily="18" charset="0"/>
              </a:rPr>
              <a:t>жителей муниципального образования </a:t>
            </a:r>
            <a:r>
              <a:rPr lang="ru-RU" sz="900" dirty="0" smtClean="0">
                <a:latin typeface="Times New Roman" pitchFamily="18" charset="0"/>
                <a:cs typeface="Times New Roman" pitchFamily="18" charset="0"/>
              </a:rPr>
              <a:t>о </a:t>
            </a:r>
          </a:p>
          <a:p>
            <a:pPr algn="ctr">
              <a:spcBef>
                <a:spcPct val="20000"/>
              </a:spcBef>
            </a:pPr>
            <a:r>
              <a:rPr lang="ru-RU" sz="900" dirty="0" smtClean="0">
                <a:latin typeface="Times New Roman" pitchFamily="18" charset="0"/>
                <a:cs typeface="Times New Roman" pitchFamily="18" charset="0"/>
              </a:rPr>
              <a:t>деятельности </a:t>
            </a:r>
            <a:r>
              <a:rPr lang="ru-RU" sz="900" dirty="0">
                <a:latin typeface="Times New Roman" pitchFamily="18" charset="0"/>
                <a:cs typeface="Times New Roman" pitchFamily="18" charset="0"/>
              </a:rPr>
              <a:t>органов местного самоуправления; </a:t>
            </a:r>
            <a:endParaRPr lang="ru-RU" sz="900" dirty="0" smtClean="0">
              <a:latin typeface="Times New Roman" pitchFamily="18" charset="0"/>
              <a:cs typeface="Times New Roman" pitchFamily="18" charset="0"/>
            </a:endParaRPr>
          </a:p>
          <a:p>
            <a:pPr algn="ctr">
              <a:spcBef>
                <a:spcPct val="20000"/>
              </a:spcBef>
            </a:pPr>
            <a:r>
              <a:rPr lang="ru-RU" sz="900" dirty="0" smtClean="0">
                <a:latin typeface="Times New Roman" pitchFamily="18" charset="0"/>
                <a:cs typeface="Times New Roman" pitchFamily="18" charset="0"/>
              </a:rPr>
              <a:t>- выяснение </a:t>
            </a:r>
            <a:r>
              <a:rPr lang="ru-RU" sz="900" dirty="0">
                <a:latin typeface="Times New Roman" pitchFamily="18" charset="0"/>
                <a:cs typeface="Times New Roman" pitchFamily="18" charset="0"/>
              </a:rPr>
              <a:t>мнения граждан и их объединений по проектам решений </a:t>
            </a:r>
            <a:endParaRPr lang="ru-RU" sz="900" dirty="0" smtClean="0">
              <a:latin typeface="Times New Roman" pitchFamily="18" charset="0"/>
              <a:cs typeface="Times New Roman" pitchFamily="18" charset="0"/>
            </a:endParaRPr>
          </a:p>
          <a:p>
            <a:pPr algn="ctr">
              <a:spcBef>
                <a:spcPct val="20000"/>
              </a:spcBef>
            </a:pPr>
            <a:r>
              <a:rPr lang="ru-RU" sz="900" dirty="0" smtClean="0">
                <a:latin typeface="Times New Roman" pitchFamily="18" charset="0"/>
                <a:cs typeface="Times New Roman" pitchFamily="18" charset="0"/>
              </a:rPr>
              <a:t>органов </a:t>
            </a:r>
            <a:r>
              <a:rPr lang="ru-RU" sz="900" dirty="0">
                <a:latin typeface="Times New Roman" pitchFamily="18" charset="0"/>
                <a:cs typeface="Times New Roman" pitchFamily="18" charset="0"/>
              </a:rPr>
              <a:t>местного самоуправления и должностных </a:t>
            </a:r>
            <a:endParaRPr lang="ru-RU" sz="900" dirty="0" smtClean="0">
              <a:latin typeface="Times New Roman" pitchFamily="18" charset="0"/>
              <a:cs typeface="Times New Roman" pitchFamily="18" charset="0"/>
            </a:endParaRPr>
          </a:p>
          <a:p>
            <a:pPr algn="ctr">
              <a:spcBef>
                <a:spcPct val="20000"/>
              </a:spcBef>
            </a:pPr>
            <a:r>
              <a:rPr lang="ru-RU" sz="900" dirty="0" smtClean="0">
                <a:latin typeface="Times New Roman" pitchFamily="18" charset="0"/>
                <a:cs typeface="Times New Roman" pitchFamily="18" charset="0"/>
              </a:rPr>
              <a:t>лиц </a:t>
            </a:r>
            <a:r>
              <a:rPr lang="ru-RU" sz="900" dirty="0">
                <a:latin typeface="Times New Roman" pitchFamily="18" charset="0"/>
                <a:cs typeface="Times New Roman" pitchFamily="18" charset="0"/>
              </a:rPr>
              <a:t>местного самоуправления; </a:t>
            </a:r>
            <a:endParaRPr lang="ru-RU" sz="900" dirty="0" smtClean="0">
              <a:latin typeface="Times New Roman" pitchFamily="18" charset="0"/>
              <a:cs typeface="Times New Roman" pitchFamily="18" charset="0"/>
            </a:endParaRPr>
          </a:p>
          <a:p>
            <a:pPr marL="171450" indent="-171450" algn="ctr">
              <a:spcBef>
                <a:spcPct val="20000"/>
              </a:spcBef>
              <a:buFontTx/>
              <a:buChar char="-"/>
            </a:pPr>
            <a:r>
              <a:rPr lang="ru-RU" sz="900" dirty="0" smtClean="0">
                <a:latin typeface="Times New Roman" pitchFamily="18" charset="0"/>
                <a:cs typeface="Times New Roman" pitchFamily="18" charset="0"/>
              </a:rPr>
              <a:t>предоставление </a:t>
            </a:r>
            <a:r>
              <a:rPr lang="ru-RU" sz="900" dirty="0">
                <a:latin typeface="Times New Roman" pitchFamily="18" charset="0"/>
                <a:cs typeface="Times New Roman" pitchFamily="18" charset="0"/>
              </a:rPr>
              <a:t>жителям муниципального </a:t>
            </a:r>
            <a:endParaRPr lang="ru-RU" sz="900" dirty="0" smtClean="0">
              <a:latin typeface="Times New Roman" pitchFamily="18" charset="0"/>
              <a:cs typeface="Times New Roman" pitchFamily="18" charset="0"/>
            </a:endParaRPr>
          </a:p>
          <a:p>
            <a:pPr algn="ctr">
              <a:spcBef>
                <a:spcPct val="20000"/>
              </a:spcBef>
            </a:pPr>
            <a:r>
              <a:rPr lang="ru-RU" sz="900" dirty="0" smtClean="0">
                <a:latin typeface="Times New Roman" pitchFamily="18" charset="0"/>
                <a:cs typeface="Times New Roman" pitchFamily="18" charset="0"/>
              </a:rPr>
              <a:t>образования </a:t>
            </a:r>
            <a:r>
              <a:rPr lang="ru-RU" sz="900" dirty="0">
                <a:latin typeface="Times New Roman" pitchFamily="18" charset="0"/>
                <a:cs typeface="Times New Roman" pitchFamily="18" charset="0"/>
              </a:rPr>
              <a:t>возможности </a:t>
            </a:r>
            <a:r>
              <a:rPr lang="ru-RU" sz="900" dirty="0" smtClean="0">
                <a:latin typeface="Times New Roman" pitchFamily="18" charset="0"/>
                <a:cs typeface="Times New Roman" pitchFamily="18" charset="0"/>
              </a:rPr>
              <a:t>участвовать в </a:t>
            </a:r>
            <a:r>
              <a:rPr lang="ru-RU" sz="900" dirty="0">
                <a:latin typeface="Times New Roman" pitchFamily="18" charset="0"/>
                <a:cs typeface="Times New Roman" pitchFamily="18" charset="0"/>
              </a:rPr>
              <a:t>выработке </a:t>
            </a:r>
            <a:endParaRPr lang="ru-RU" sz="900" dirty="0" smtClean="0">
              <a:latin typeface="Times New Roman" pitchFamily="18" charset="0"/>
              <a:cs typeface="Times New Roman" pitchFamily="18" charset="0"/>
            </a:endParaRPr>
          </a:p>
          <a:p>
            <a:pPr algn="ctr">
              <a:spcBef>
                <a:spcPct val="20000"/>
              </a:spcBef>
            </a:pPr>
            <a:r>
              <a:rPr lang="ru-RU" sz="900" dirty="0" smtClean="0">
                <a:latin typeface="Times New Roman" pitchFamily="18" charset="0"/>
                <a:cs typeface="Times New Roman" pitchFamily="18" charset="0"/>
              </a:rPr>
              <a:t>решений </a:t>
            </a:r>
            <a:r>
              <a:rPr lang="ru-RU" sz="900" dirty="0">
                <a:latin typeface="Times New Roman" pitchFamily="18" charset="0"/>
                <a:cs typeface="Times New Roman" pitchFamily="18" charset="0"/>
              </a:rPr>
              <a:t>по вопросам  </a:t>
            </a:r>
            <a:r>
              <a:rPr lang="ru-RU" sz="900" dirty="0" smtClean="0">
                <a:latin typeface="Times New Roman" pitchFamily="18" charset="0"/>
                <a:cs typeface="Times New Roman" pitchFamily="18" charset="0"/>
              </a:rPr>
              <a:t>местного </a:t>
            </a:r>
            <a:r>
              <a:rPr lang="ru-RU" sz="900" dirty="0">
                <a:latin typeface="Times New Roman" pitchFamily="18" charset="0"/>
                <a:cs typeface="Times New Roman" pitchFamily="18" charset="0"/>
              </a:rPr>
              <a:t>значения.</a:t>
            </a:r>
            <a:r>
              <a:rPr lang="ru-RU" sz="1000" dirty="0">
                <a:latin typeface="Open Sans"/>
              </a:rPr>
              <a:t> </a:t>
            </a:r>
            <a:r>
              <a:rPr lang="ru-RU" sz="1000" dirty="0" smtClean="0">
                <a:latin typeface="Times New Roman" pitchFamily="18" charset="0"/>
                <a:cs typeface="Times New Roman" pitchFamily="18" charset="0"/>
              </a:rPr>
              <a:t> </a:t>
            </a:r>
            <a:endParaRPr lang="ru-RU" sz="1000" dirty="0">
              <a:latin typeface="Times New Roman" pitchFamily="18" charset="0"/>
              <a:cs typeface="Times New Roman" pitchFamily="18" charset="0"/>
            </a:endParaRPr>
          </a:p>
        </p:txBody>
      </p:sp>
      <p:sp>
        <p:nvSpPr>
          <p:cNvPr id="10" name="Прямоугольник 9"/>
          <p:cNvSpPr/>
          <p:nvPr/>
        </p:nvSpPr>
        <p:spPr bwMode="auto">
          <a:xfrm>
            <a:off x="133106" y="44624"/>
            <a:ext cx="8896241" cy="567779"/>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48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Бюджетный процесс</a:t>
            </a:r>
            <a:endParaRPr kumimoji="0" lang="ru-RU" sz="4800" b="1" i="1" u="none" strike="noStrike" kern="0" cap="none" spc="0" normalizeH="0" baseline="0" noProof="0" dirty="0">
              <a:ln/>
              <a:solidFill>
                <a:srgbClr val="EEECE1">
                  <a:lumMod val="50000"/>
                </a:srgbClr>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168774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4" name="Picture 18" descr="ÐÐ¾ÑÐ¾Ð¶ÐµÐµ Ð¸Ð·Ð¾Ð±ÑÐ°Ð¶ÐµÐ½Ð¸Ðµ"/>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40102" y="5661248"/>
            <a:ext cx="1700050" cy="1107237"/>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ÐÐ¾ÑÐ¾Ð¶ÐµÐµ Ð¸Ð·Ð¾Ð±ÑÐ°Ð¶ÐµÐ½Ð¸Ðµ"/>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8503" y="5661248"/>
            <a:ext cx="1762858" cy="1107237"/>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6" descr="https://leonardo.osnova.io/ff61974d-aff9-be24-48ec-5e50e648d06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33602" y="1493671"/>
            <a:ext cx="4824536" cy="11020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3" name="Picture 2" descr="ÐÐ¾ÑÐ¾Ð¶ÐµÐµ Ð¸Ð·Ð¾Ð±ÑÐ°Ð¶ÐµÐ½Ð¸Ðµ"/>
          <p:cNvPicPr>
            <a:picLocks noChangeAspect="1" noChangeArrowheads="1"/>
          </p:cNvPicPr>
          <p:nvPr/>
        </p:nvPicPr>
        <p:blipFill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0"/>
                    </a14:imgEffect>
                    <a14:imgEffect>
                      <a14:brightnessContrast contrast="40000"/>
                    </a14:imgEffect>
                  </a14:imgLayer>
                </a14:imgProps>
              </a:ext>
              <a:ext uri="{28A0092B-C50C-407E-A947-70E740481C1C}">
                <a14:useLocalDpi xmlns:a14="http://schemas.microsoft.com/office/drawing/2010/main" val="0"/>
              </a:ext>
            </a:extLst>
          </a:blip>
          <a:srcRect t="46274"/>
          <a:stretch/>
        </p:blipFill>
        <p:spPr bwMode="auto">
          <a:xfrm>
            <a:off x="1547664" y="2595680"/>
            <a:ext cx="4204979" cy="28234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580" y="3046010"/>
            <a:ext cx="2232248" cy="2115673"/>
          </a:xfrm>
          <a:prstGeom prst="rect">
            <a:avLst/>
          </a:prstGeom>
          <a:solidFill>
            <a:sysClr val="window" lastClr="FFFFFF">
              <a:lumMod val="95000"/>
            </a:sysClr>
          </a:solidFill>
          <a:ln>
            <a:noFill/>
          </a:ln>
          <a:effectLst>
            <a:softEdge rad="112500"/>
          </a:effectLst>
          <a:extLst/>
        </p:spPr>
      </p:pic>
      <p:sp>
        <p:nvSpPr>
          <p:cNvPr id="4" name="Прямоугольник 3"/>
          <p:cNvSpPr/>
          <p:nvPr/>
        </p:nvSpPr>
        <p:spPr>
          <a:xfrm>
            <a:off x="34925" y="901700"/>
            <a:ext cx="9109075" cy="650875"/>
          </a:xfrm>
          <a:prstGeom prst="rect">
            <a:avLst/>
          </a:prstGeom>
        </p:spPr>
        <p:txBody>
          <a:bodyPr lIns="96385" tIns="48193" rIns="96385" bIns="48193">
            <a:spAutoFit/>
          </a:bodyPr>
          <a:lstStyle/>
          <a:p>
            <a:pPr algn="ctr" latinLnBrk="0">
              <a:defRPr/>
            </a:pPr>
            <a:r>
              <a:rPr lang="ru-RU" sz="1200" kern="0" dirty="0">
                <a:solidFill>
                  <a:sysClr val="windowText" lastClr="000000"/>
                </a:solidFill>
                <a:latin typeface="Arial" charset="0"/>
              </a:rPr>
              <a:t>Граждане – и как налогоплательщики, и как потребители общественных услуг – должны быть уверены в том, что </a:t>
            </a:r>
          </a:p>
          <a:p>
            <a:pPr algn="ctr" latinLnBrk="0">
              <a:defRPr/>
            </a:pPr>
            <a:r>
              <a:rPr lang="ru-RU" sz="1200" kern="0" dirty="0">
                <a:solidFill>
                  <a:sysClr val="windowText" lastClr="000000"/>
                </a:solidFill>
                <a:latin typeface="Arial" charset="0"/>
              </a:rPr>
              <a:t>передаваемые ими в распоряжение государства средства используются прозрачно и эффективно, приносят </a:t>
            </a:r>
          </a:p>
          <a:p>
            <a:pPr algn="ctr" latinLnBrk="0">
              <a:defRPr/>
            </a:pPr>
            <a:r>
              <a:rPr lang="ru-RU" sz="1200" kern="0" dirty="0">
                <a:solidFill>
                  <a:sysClr val="windowText" lastClr="000000"/>
                </a:solidFill>
                <a:latin typeface="Arial" charset="0"/>
              </a:rPr>
              <a:t>конкретные результаты как для общества в целом, так и каждой семьи, для каждого человека     </a:t>
            </a:r>
          </a:p>
        </p:txBody>
      </p:sp>
      <p:sp>
        <p:nvSpPr>
          <p:cNvPr id="10288" name="AutoShape 48" descr="ÐÐ°ÑÑÐ¸Ð½ÐºÐ¸ Ð¿Ð¾ Ð·Ð°Ð¿ÑÐ¾ÑÑ ÐºÐ°ÑÑÐ¸Ð½ÐºÐ¸ ÑÐ¾Ð·Ð½Ð¸ÑÐ½Ð°Ñ ÑÐ¾ÑÐ³Ð¾Ð²Ð»Ñ"/>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latinLnBrk="0">
              <a:spcBef>
                <a:spcPct val="0"/>
              </a:spcBef>
              <a:spcAft>
                <a:spcPct val="0"/>
              </a:spcAft>
            </a:pPr>
            <a:endParaRPr lang="ru-RU" smtClean="0">
              <a:solidFill>
                <a:prstClr val="black"/>
              </a:solidFill>
              <a:latin typeface="Arial" charset="0"/>
            </a:endParaRPr>
          </a:p>
        </p:txBody>
      </p:sp>
      <p:pic>
        <p:nvPicPr>
          <p:cNvPr id="4098" name="Picture 2" descr="ÐÐ¾ÑÐ¾Ð¶ÐµÐµ Ð¸Ð·Ð¾Ð±ÑÐ°Ð¶ÐµÐ½Ð¸Ðµ"/>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80312" y="3046010"/>
            <a:ext cx="1428750" cy="2286001"/>
          </a:xfrm>
          <a:prstGeom prst="rect">
            <a:avLst/>
          </a:prstGeom>
          <a:noFill/>
          <a:extLst>
            <a:ext uri="{909E8E84-426E-40DD-AFC4-6F175D3DCCD1}">
              <a14:hiddenFill xmlns:a14="http://schemas.microsoft.com/office/drawing/2010/main">
                <a:solidFill>
                  <a:srgbClr val="FFFFFF"/>
                </a:solidFill>
              </a14:hiddenFill>
            </a:ext>
          </a:extLst>
        </p:spPr>
      </p:pic>
      <p:sp>
        <p:nvSpPr>
          <p:cNvPr id="28" name="Прямоугольник 27"/>
          <p:cNvSpPr/>
          <p:nvPr/>
        </p:nvSpPr>
        <p:spPr>
          <a:xfrm>
            <a:off x="7452320" y="2702461"/>
            <a:ext cx="1284734" cy="405104"/>
          </a:xfrm>
          <a:prstGeom prst="rect">
            <a:avLst/>
          </a:prstGeom>
          <a:noFill/>
        </p:spPr>
        <p:txBody>
          <a:bodyPr wrap="square" lIns="96385" tIns="48193" rIns="96385" bIns="48193">
            <a:spAutoFit/>
          </a:bodyPr>
          <a:lstStyle/>
          <a:p>
            <a:pPr algn="ctr" fontAlgn="auto">
              <a:spcBef>
                <a:spcPts val="0"/>
              </a:spcBef>
              <a:spcAft>
                <a:spcPts val="0"/>
              </a:spcAft>
              <a:defRPr/>
            </a:pPr>
            <a:r>
              <a:rPr lang="ru-RU" sz="2000" b="1" i="1" kern="0" dirty="0" smtClean="0">
                <a:solidFill>
                  <a:sysClr val="windowText" lastClr="000000"/>
                </a:solidFill>
                <a:ea typeface="+mj-ea"/>
                <a:cs typeface="+mj-cs"/>
              </a:rPr>
              <a:t>БЮДЖЕТ</a:t>
            </a:r>
            <a:endParaRPr lang="ru-RU" sz="2000" b="1" i="1" kern="0" dirty="0">
              <a:solidFill>
                <a:sysClr val="windowText" lastClr="000000"/>
              </a:solidFill>
            </a:endParaRPr>
          </a:p>
        </p:txBody>
      </p:sp>
      <p:sp>
        <p:nvSpPr>
          <p:cNvPr id="29" name="Прямоугольник 28"/>
          <p:cNvSpPr/>
          <p:nvPr/>
        </p:nvSpPr>
        <p:spPr>
          <a:xfrm>
            <a:off x="156478" y="2764017"/>
            <a:ext cx="1800771" cy="281993"/>
          </a:xfrm>
          <a:prstGeom prst="rect">
            <a:avLst/>
          </a:prstGeom>
          <a:noFill/>
        </p:spPr>
        <p:txBody>
          <a:bodyPr wrap="square" lIns="96385" tIns="48193" rIns="96385" bIns="48193">
            <a:spAutoFit/>
          </a:bodyPr>
          <a:lstStyle/>
          <a:p>
            <a:pPr algn="ctr" fontAlgn="auto">
              <a:spcBef>
                <a:spcPts val="0"/>
              </a:spcBef>
              <a:spcAft>
                <a:spcPts val="0"/>
              </a:spcAft>
              <a:defRPr/>
            </a:pPr>
            <a:r>
              <a:rPr lang="ru-RU" sz="1200" b="1" i="1" kern="0" dirty="0" smtClean="0">
                <a:solidFill>
                  <a:sysClr val="windowText" lastClr="000000"/>
                </a:solidFill>
                <a:ea typeface="+mj-ea"/>
                <a:cs typeface="+mj-cs"/>
              </a:rPr>
              <a:t>НАЛОГОПЛАТЕЛЬЩИК</a:t>
            </a:r>
            <a:endParaRPr lang="ru-RU" sz="1200" b="1" i="1" kern="0" dirty="0">
              <a:solidFill>
                <a:sysClr val="windowText" lastClr="000000"/>
              </a:solidFill>
            </a:endParaRPr>
          </a:p>
        </p:txBody>
      </p:sp>
      <p:sp>
        <p:nvSpPr>
          <p:cNvPr id="2" name="Нашивка 1"/>
          <p:cNvSpPr/>
          <p:nvPr/>
        </p:nvSpPr>
        <p:spPr>
          <a:xfrm>
            <a:off x="2139153" y="3718231"/>
            <a:ext cx="349349" cy="515541"/>
          </a:xfrm>
          <a:prstGeom prst="chevro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solidFill>
                <a:schemeClr val="tx1"/>
              </a:solidFill>
            </a:endParaRPr>
          </a:p>
        </p:txBody>
      </p:sp>
      <p:sp>
        <p:nvSpPr>
          <p:cNvPr id="31" name="Нашивка 30"/>
          <p:cNvSpPr/>
          <p:nvPr/>
        </p:nvSpPr>
        <p:spPr>
          <a:xfrm>
            <a:off x="6834696" y="3718230"/>
            <a:ext cx="349349" cy="515541"/>
          </a:xfrm>
          <a:prstGeom prst="chevro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solidFill>
                <a:schemeClr val="tx1"/>
              </a:solidFill>
            </a:endParaRPr>
          </a:p>
        </p:txBody>
      </p:sp>
      <p:sp>
        <p:nvSpPr>
          <p:cNvPr id="32" name="Прямоугольник 31"/>
          <p:cNvSpPr/>
          <p:nvPr/>
        </p:nvSpPr>
        <p:spPr>
          <a:xfrm>
            <a:off x="2699792" y="3157896"/>
            <a:ext cx="3672408" cy="1636210"/>
          </a:xfrm>
          <a:prstGeom prst="rect">
            <a:avLst/>
          </a:prstGeom>
        </p:spPr>
        <p:txBody>
          <a:bodyPr wrap="square" lIns="96385" tIns="48193" rIns="96385" bIns="48193">
            <a:spAutoFit/>
          </a:bodyPr>
          <a:lstStyle/>
          <a:p>
            <a:pPr lvl="0" algn="ctr" latinLnBrk="0">
              <a:defRPr/>
            </a:pPr>
            <a:r>
              <a:rPr lang="ru-RU" sz="1100" b="1" kern="0" dirty="0">
                <a:solidFill>
                  <a:sysClr val="windowText" lastClr="000000"/>
                </a:solidFill>
                <a:latin typeface="Arial" charset="0"/>
              </a:rPr>
              <a:t>ВОЗМОЖНОСТЬ ВЛИЯНИЯ ГРАЖДАНИНА НА СОСТАВ </a:t>
            </a:r>
            <a:r>
              <a:rPr lang="ru-RU" sz="1100" b="1" kern="0" dirty="0" smtClean="0">
                <a:solidFill>
                  <a:sysClr val="windowText" lastClr="000000"/>
                </a:solidFill>
                <a:latin typeface="Arial" charset="0"/>
              </a:rPr>
              <a:t>БЮДЖЕТА</a:t>
            </a:r>
          </a:p>
          <a:p>
            <a:pPr lvl="0" algn="ctr" latinLnBrk="0">
              <a:defRPr/>
            </a:pPr>
            <a:endParaRPr lang="ru-RU" sz="1100" b="1" kern="0" dirty="0" smtClean="0">
              <a:solidFill>
                <a:sysClr val="windowText" lastClr="000000"/>
              </a:solidFill>
              <a:latin typeface="Arial" charset="0"/>
            </a:endParaRPr>
          </a:p>
          <a:p>
            <a:pPr marL="171450" lvl="0" indent="-171450" algn="ctr" latinLnBrk="0">
              <a:buFont typeface="Wingdings" pitchFamily="2" charset="2"/>
              <a:buChar char="ü"/>
              <a:defRPr/>
            </a:pPr>
            <a:r>
              <a:rPr lang="ru-RU" sz="1100" b="1" kern="0" dirty="0" smtClean="0">
                <a:solidFill>
                  <a:sysClr val="windowText" lastClr="000000"/>
                </a:solidFill>
                <a:latin typeface="Arial" charset="0"/>
              </a:rPr>
              <a:t>Публичные слушания проекта решения о местном бюджете на очередной финансовый год</a:t>
            </a:r>
          </a:p>
          <a:p>
            <a:pPr marL="171450" lvl="0" indent="-171450" algn="ctr" latinLnBrk="0">
              <a:buFont typeface="Wingdings" pitchFamily="2" charset="2"/>
              <a:buChar char="ü"/>
              <a:defRPr/>
            </a:pPr>
            <a:r>
              <a:rPr lang="ru-RU" sz="1100" b="1" kern="0" dirty="0" smtClean="0">
                <a:solidFill>
                  <a:sysClr val="windowText" lastClr="000000"/>
                </a:solidFill>
                <a:latin typeface="Arial" charset="0"/>
              </a:rPr>
              <a:t>Публичные слушания по проекту решения об исполнении бюджета</a:t>
            </a:r>
            <a:endParaRPr lang="ru-RU" sz="1100" b="1" kern="0" dirty="0">
              <a:solidFill>
                <a:sysClr val="windowText" lastClr="000000"/>
              </a:solidFill>
              <a:latin typeface="Arial" charset="0"/>
            </a:endParaRPr>
          </a:p>
          <a:p>
            <a:pPr algn="ctr" latinLnBrk="0">
              <a:defRPr/>
            </a:pPr>
            <a:r>
              <a:rPr lang="ru-RU" sz="1200" kern="0" dirty="0" smtClean="0">
                <a:solidFill>
                  <a:sysClr val="windowText" lastClr="000000"/>
                </a:solidFill>
                <a:latin typeface="Arial" charset="0"/>
              </a:rPr>
              <a:t>    </a:t>
            </a:r>
            <a:endParaRPr lang="ru-RU" sz="1200" kern="0" dirty="0">
              <a:solidFill>
                <a:sysClr val="windowText" lastClr="000000"/>
              </a:solidFill>
              <a:latin typeface="Arial" charset="0"/>
            </a:endParaRPr>
          </a:p>
        </p:txBody>
      </p:sp>
      <p:sp>
        <p:nvSpPr>
          <p:cNvPr id="20" name="Выгнутая вверх стрелка 19"/>
          <p:cNvSpPr/>
          <p:nvPr/>
        </p:nvSpPr>
        <p:spPr>
          <a:xfrm>
            <a:off x="899592" y="1670029"/>
            <a:ext cx="7488832" cy="925651"/>
          </a:xfrm>
          <a:prstGeom prst="curved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solidFill>
                <a:schemeClr val="tx1"/>
              </a:solidFill>
            </a:endParaRPr>
          </a:p>
        </p:txBody>
      </p:sp>
      <p:sp>
        <p:nvSpPr>
          <p:cNvPr id="22" name="Выгнутая вправо стрелка 21"/>
          <p:cNvSpPr/>
          <p:nvPr/>
        </p:nvSpPr>
        <p:spPr>
          <a:xfrm rot="5400000">
            <a:off x="4177514" y="2311318"/>
            <a:ext cx="932986" cy="7344816"/>
          </a:xfrm>
          <a:prstGeom prst="curvedLef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solidFill>
                <a:schemeClr val="tx1"/>
              </a:solidFill>
            </a:endParaRPr>
          </a:p>
        </p:txBody>
      </p:sp>
      <p:sp>
        <p:nvSpPr>
          <p:cNvPr id="37" name="Прямоугольник 36"/>
          <p:cNvSpPr/>
          <p:nvPr/>
        </p:nvSpPr>
        <p:spPr>
          <a:xfrm>
            <a:off x="2411761" y="5877272"/>
            <a:ext cx="4824536" cy="466659"/>
          </a:xfrm>
          <a:prstGeom prst="rect">
            <a:avLst/>
          </a:prstGeom>
          <a:noFill/>
        </p:spPr>
        <p:txBody>
          <a:bodyPr wrap="square" lIns="96385" tIns="48193" rIns="96385" bIns="48193">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1200" b="1" i="1" kern="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mj-ea"/>
                <a:cs typeface="+mj-cs"/>
              </a:rPr>
              <a:t>Получает социальные гарантии – расходная часть бюджета </a:t>
            </a:r>
          </a:p>
          <a:p>
            <a:pPr algn="ctr" fontAlgn="auto">
              <a:spcBef>
                <a:spcPts val="0"/>
              </a:spcBef>
              <a:spcAft>
                <a:spcPts val="0"/>
              </a:spcAft>
              <a:defRPr/>
            </a:pPr>
            <a:r>
              <a:rPr lang="ru-RU" sz="1200" b="1" i="1" kern="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mj-ea"/>
                <a:cs typeface="+mj-cs"/>
              </a:rPr>
              <a:t>(образование, социальные льготы и др.)</a:t>
            </a:r>
            <a:endParaRPr lang="ru-RU" sz="1200" b="1" i="1" kern="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6" name="AutoShape 4" descr="https://leonardo.osnova.io/ff61974d-aff9-be24-48ec-5e50e648d068/-/scale_crop/600x393/center/-/format/web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7" name="AutoShape 6" descr="ÐÐ°ÑÑÐ¸Ð½ÐºÐ¸ Ð¿Ð¾ Ð·Ð°Ð¿ÑÐ¾ÑÑ ÐºÐ°ÑÑÐ¸Ð½ÐºÐ¸ ÐÐÐ¤Ð"/>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0" name="AutoShape 8" descr="C:\Users\%D0%A4%D0%B8%D0%BD-06\Downloads\%D0%B7%D0%B0%D0%B3%D1%80%D1%83%D0%B6%D0%B5%D0%BD%D0%BD%D0%BE%D0%B5.webp"/>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4" name="AutoShape 10" descr="C:\Users\%D0%A4%D0%B8%D0%BD-06\Downloads\%D0%B7%D0%B0%D0%B3%D1%80%D1%83%D0%B6%D0%B5%D0%BD%D0%BD%D0%BE%D0%B5.webp"/>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5" name="AutoShape 12" descr="ÐÐ°ÑÑÐ¸Ð½ÐºÐ¸ Ð¿Ð¾ Ð·Ð°Ð¿ÑÐ¾ÑÑ ÐºÐ°ÑÑÐ¸Ð½ÐºÐ¸ ÐÐÐ¤Ð"/>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8" name="AutoShape 14" descr="C:\Users\%D0%A4%D0%B8%D0%BD-06\Downloads\%D0%B7%D0%B0%D0%B3%D1%80%D1%83%D0%B6%D0%B5%D0%BD%D0%BD%D0%BE%D0%B5 (1).webp"/>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5" name="Прямоугольник 44"/>
          <p:cNvSpPr/>
          <p:nvPr/>
        </p:nvSpPr>
        <p:spPr>
          <a:xfrm>
            <a:off x="2233602" y="1786570"/>
            <a:ext cx="4824536" cy="281993"/>
          </a:xfrm>
          <a:prstGeom prst="rect">
            <a:avLst/>
          </a:prstGeom>
          <a:noFill/>
        </p:spPr>
        <p:txBody>
          <a:bodyPr wrap="square" lIns="96385" tIns="48193" rIns="96385" bIns="48193">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1200" b="1" i="1" kern="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mj-ea"/>
                <a:cs typeface="+mj-cs"/>
              </a:rPr>
              <a:t>Формирует доходную часть бюджета, уплачивая налоги</a:t>
            </a:r>
            <a:endParaRPr lang="ru-RU" sz="1200" b="1" i="1" kern="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9" name="Прямоугольник 48"/>
          <p:cNvSpPr/>
          <p:nvPr/>
        </p:nvSpPr>
        <p:spPr>
          <a:xfrm>
            <a:off x="14003" y="5801258"/>
            <a:ext cx="1800771" cy="466659"/>
          </a:xfrm>
          <a:prstGeom prst="rect">
            <a:avLst/>
          </a:prstGeom>
          <a:noFill/>
        </p:spPr>
        <p:txBody>
          <a:bodyPr wrap="square" lIns="96385" tIns="48193" rIns="96385" bIns="48193">
            <a:spAutoFit/>
          </a:bodyPr>
          <a:lstStyle/>
          <a:p>
            <a:pPr algn="ctr" fontAlgn="auto">
              <a:spcBef>
                <a:spcPts val="0"/>
              </a:spcBef>
              <a:spcAft>
                <a:spcPts val="0"/>
              </a:spcAft>
              <a:defRPr/>
            </a:pPr>
            <a:r>
              <a:rPr lang="ru-RU" sz="1200" b="1" i="1" kern="0" dirty="0" smtClean="0">
                <a:solidFill>
                  <a:sysClr val="windowText" lastClr="000000"/>
                </a:solidFill>
                <a:ea typeface="+mj-ea"/>
                <a:cs typeface="+mj-cs"/>
              </a:rPr>
              <a:t>ПОЛУЧАТЕЛЬ </a:t>
            </a:r>
          </a:p>
          <a:p>
            <a:pPr algn="ctr" fontAlgn="auto">
              <a:spcBef>
                <a:spcPts val="0"/>
              </a:spcBef>
              <a:spcAft>
                <a:spcPts val="0"/>
              </a:spcAft>
              <a:defRPr/>
            </a:pPr>
            <a:r>
              <a:rPr lang="ru-RU" sz="1200" b="1" i="1" kern="0" dirty="0" smtClean="0">
                <a:solidFill>
                  <a:sysClr val="windowText" lastClr="000000"/>
                </a:solidFill>
                <a:ea typeface="+mj-ea"/>
                <a:cs typeface="+mj-cs"/>
              </a:rPr>
              <a:t>СОЦИАЛЬНЫХ ВЫПЛАТ</a:t>
            </a:r>
            <a:endParaRPr lang="ru-RU" sz="1200" b="1" i="1" kern="0" dirty="0">
              <a:solidFill>
                <a:sysClr val="windowText" lastClr="000000"/>
              </a:solidFill>
            </a:endParaRPr>
          </a:p>
        </p:txBody>
      </p:sp>
      <p:sp>
        <p:nvSpPr>
          <p:cNvPr id="36" name="Прямоугольник 35"/>
          <p:cNvSpPr/>
          <p:nvPr/>
        </p:nvSpPr>
        <p:spPr bwMode="auto">
          <a:xfrm>
            <a:off x="-681187" y="135657"/>
            <a:ext cx="9865095" cy="567779"/>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30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Гражданин,</a:t>
            </a:r>
            <a:r>
              <a:rPr kumimoji="0" lang="ru-RU" sz="3000" b="1" i="1" u="none" strike="noStrike" kern="0" cap="none" spc="0" normalizeH="0" noProof="0" dirty="0" smtClean="0">
                <a:ln/>
                <a:solidFill>
                  <a:srgbClr val="EEECE1">
                    <a:lumMod val="50000"/>
                  </a:srgbClr>
                </a:solidFill>
                <a:effectLst/>
                <a:uLnTx/>
                <a:uFillTx/>
                <a:latin typeface="Times New Roman" pitchFamily="18" charset="0"/>
                <a:ea typeface="+mn-ea"/>
                <a:cs typeface="Times New Roman" pitchFamily="18" charset="0"/>
              </a:rPr>
              <a:t> и его участие в бюджетном процессе</a:t>
            </a:r>
            <a:endParaRPr kumimoji="0" lang="ru-RU" sz="3000" b="1" i="1" u="none" strike="noStrike" kern="0" cap="none" spc="0" normalizeH="0" baseline="0" noProof="0" dirty="0">
              <a:ln/>
              <a:solidFill>
                <a:srgbClr val="EEECE1">
                  <a:lumMod val="50000"/>
                </a:srgbClr>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702614787"/>
      </p:ext>
    </p:extLst>
  </p:cSld>
  <p:clrMapOvr>
    <a:masterClrMapping/>
  </p:clrMapOvr>
</p:sld>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7.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4706</TotalTime>
  <Words>4423</Words>
  <Application>Microsoft Office PowerPoint</Application>
  <PresentationFormat>Экран (4:3)</PresentationFormat>
  <Paragraphs>966</Paragraphs>
  <Slides>43</Slides>
  <Notes>1</Notes>
  <HiddenSlides>0</HiddenSlides>
  <MMClips>0</MMClips>
  <ScaleCrop>false</ScaleCrop>
  <HeadingPairs>
    <vt:vector size="4" baseType="variant">
      <vt:variant>
        <vt:lpstr>Тема</vt:lpstr>
      </vt:variant>
      <vt:variant>
        <vt:i4>6</vt:i4>
      </vt:variant>
      <vt:variant>
        <vt:lpstr>Заголовки слайдов</vt:lpstr>
      </vt:variant>
      <vt:variant>
        <vt:i4>43</vt:i4>
      </vt:variant>
    </vt:vector>
  </HeadingPairs>
  <TitlesOfParts>
    <vt:vector size="49" baseType="lpstr">
      <vt:lpstr>Custom Design</vt:lpstr>
      <vt:lpstr>Thème Office</vt:lpstr>
      <vt:lpstr>1_Thème Office</vt:lpstr>
      <vt:lpstr>Тема Office</vt:lpstr>
      <vt:lpstr>2_Thème Office</vt:lpstr>
      <vt:lpstr>Апекс</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Registered User</dc:creator>
  <cp:lastModifiedBy>Фин-06</cp:lastModifiedBy>
  <cp:revision>221</cp:revision>
  <cp:lastPrinted>2021-11-16T04:10:45Z</cp:lastPrinted>
  <dcterms:created xsi:type="dcterms:W3CDTF">2014-04-01T16:35:38Z</dcterms:created>
  <dcterms:modified xsi:type="dcterms:W3CDTF">2022-02-15T02:20:05Z</dcterms:modified>
</cp:coreProperties>
</file>