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drawings/drawing3.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drawings/drawing4.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6" r:id="rId1"/>
  </p:sldMasterIdLst>
  <p:notesMasterIdLst>
    <p:notesMasterId r:id="rId45"/>
  </p:notesMasterIdLst>
  <p:handoutMasterIdLst>
    <p:handoutMasterId r:id="rId46"/>
  </p:handoutMasterIdLst>
  <p:sldIdLst>
    <p:sldId id="256" r:id="rId2"/>
    <p:sldId id="331" r:id="rId3"/>
    <p:sldId id="290" r:id="rId4"/>
    <p:sldId id="323" r:id="rId5"/>
    <p:sldId id="292" r:id="rId6"/>
    <p:sldId id="301" r:id="rId7"/>
    <p:sldId id="299" r:id="rId8"/>
    <p:sldId id="302" r:id="rId9"/>
    <p:sldId id="326" r:id="rId10"/>
    <p:sldId id="303" r:id="rId11"/>
    <p:sldId id="307" r:id="rId12"/>
    <p:sldId id="330" r:id="rId13"/>
    <p:sldId id="332" r:id="rId14"/>
    <p:sldId id="329" r:id="rId15"/>
    <p:sldId id="353" r:id="rId16"/>
    <p:sldId id="333" r:id="rId17"/>
    <p:sldId id="354" r:id="rId18"/>
    <p:sldId id="334" r:id="rId19"/>
    <p:sldId id="335" r:id="rId20"/>
    <p:sldId id="336" r:id="rId21"/>
    <p:sldId id="327" r:id="rId22"/>
    <p:sldId id="338" r:id="rId23"/>
    <p:sldId id="313" r:id="rId24"/>
    <p:sldId id="314" r:id="rId25"/>
    <p:sldId id="345" r:id="rId26"/>
    <p:sldId id="311" r:id="rId27"/>
    <p:sldId id="310" r:id="rId28"/>
    <p:sldId id="312" r:id="rId29"/>
    <p:sldId id="346" r:id="rId30"/>
    <p:sldId id="347" r:id="rId31"/>
    <p:sldId id="348" r:id="rId32"/>
    <p:sldId id="295" r:id="rId33"/>
    <p:sldId id="349" r:id="rId34"/>
    <p:sldId id="350" r:id="rId35"/>
    <p:sldId id="352" r:id="rId36"/>
    <p:sldId id="351" r:id="rId37"/>
    <p:sldId id="339" r:id="rId38"/>
    <p:sldId id="340" r:id="rId39"/>
    <p:sldId id="341" r:id="rId40"/>
    <p:sldId id="342" r:id="rId41"/>
    <p:sldId id="343" r:id="rId42"/>
    <p:sldId id="344" r:id="rId43"/>
    <p:sldId id="289" r:id="rId44"/>
  </p:sldIdLst>
  <p:sldSz cx="9906000" cy="6858000" type="A4"/>
  <p:notesSz cx="9928225" cy="6797675"/>
  <p:defaultTextStyle>
    <a:defPPr>
      <a:defRPr lang="ru-RU"/>
    </a:defPPr>
    <a:lvl1pPr marL="0" algn="l" defTabSz="963856" rtl="0" eaLnBrk="1" latinLnBrk="0" hangingPunct="1">
      <a:defRPr sz="1900" kern="1200">
        <a:solidFill>
          <a:schemeClr val="tx1"/>
        </a:solidFill>
        <a:latin typeface="+mn-lt"/>
        <a:ea typeface="+mn-ea"/>
        <a:cs typeface="+mn-cs"/>
      </a:defRPr>
    </a:lvl1pPr>
    <a:lvl2pPr marL="481928" algn="l" defTabSz="963856" rtl="0" eaLnBrk="1" latinLnBrk="0" hangingPunct="1">
      <a:defRPr sz="1900" kern="1200">
        <a:solidFill>
          <a:schemeClr val="tx1"/>
        </a:solidFill>
        <a:latin typeface="+mn-lt"/>
        <a:ea typeface="+mn-ea"/>
        <a:cs typeface="+mn-cs"/>
      </a:defRPr>
    </a:lvl2pPr>
    <a:lvl3pPr marL="963856" algn="l" defTabSz="963856" rtl="0" eaLnBrk="1" latinLnBrk="0" hangingPunct="1">
      <a:defRPr sz="1900" kern="1200">
        <a:solidFill>
          <a:schemeClr val="tx1"/>
        </a:solidFill>
        <a:latin typeface="+mn-lt"/>
        <a:ea typeface="+mn-ea"/>
        <a:cs typeface="+mn-cs"/>
      </a:defRPr>
    </a:lvl3pPr>
    <a:lvl4pPr marL="1445784" algn="l" defTabSz="963856" rtl="0" eaLnBrk="1" latinLnBrk="0" hangingPunct="1">
      <a:defRPr sz="1900" kern="1200">
        <a:solidFill>
          <a:schemeClr val="tx1"/>
        </a:solidFill>
        <a:latin typeface="+mn-lt"/>
        <a:ea typeface="+mn-ea"/>
        <a:cs typeface="+mn-cs"/>
      </a:defRPr>
    </a:lvl4pPr>
    <a:lvl5pPr marL="1927713" algn="l" defTabSz="963856" rtl="0" eaLnBrk="1" latinLnBrk="0" hangingPunct="1">
      <a:defRPr sz="1900" kern="1200">
        <a:solidFill>
          <a:schemeClr val="tx1"/>
        </a:solidFill>
        <a:latin typeface="+mn-lt"/>
        <a:ea typeface="+mn-ea"/>
        <a:cs typeface="+mn-cs"/>
      </a:defRPr>
    </a:lvl5pPr>
    <a:lvl6pPr marL="2409640" algn="l" defTabSz="963856" rtl="0" eaLnBrk="1" latinLnBrk="0" hangingPunct="1">
      <a:defRPr sz="1900" kern="1200">
        <a:solidFill>
          <a:schemeClr val="tx1"/>
        </a:solidFill>
        <a:latin typeface="+mn-lt"/>
        <a:ea typeface="+mn-ea"/>
        <a:cs typeface="+mn-cs"/>
      </a:defRPr>
    </a:lvl6pPr>
    <a:lvl7pPr marL="2891568" algn="l" defTabSz="963856" rtl="0" eaLnBrk="1" latinLnBrk="0" hangingPunct="1">
      <a:defRPr sz="1900" kern="1200">
        <a:solidFill>
          <a:schemeClr val="tx1"/>
        </a:solidFill>
        <a:latin typeface="+mn-lt"/>
        <a:ea typeface="+mn-ea"/>
        <a:cs typeface="+mn-cs"/>
      </a:defRPr>
    </a:lvl7pPr>
    <a:lvl8pPr marL="3373497" algn="l" defTabSz="963856" rtl="0" eaLnBrk="1" latinLnBrk="0" hangingPunct="1">
      <a:defRPr sz="1900" kern="1200">
        <a:solidFill>
          <a:schemeClr val="tx1"/>
        </a:solidFill>
        <a:latin typeface="+mn-lt"/>
        <a:ea typeface="+mn-ea"/>
        <a:cs typeface="+mn-cs"/>
      </a:defRPr>
    </a:lvl8pPr>
    <a:lvl9pPr marL="3855424" algn="l" defTabSz="96385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9DB4"/>
    <a:srgbClr val="F0A73C"/>
    <a:srgbClr val="E04728"/>
    <a:srgbClr val="990099"/>
    <a:srgbClr val="224AC8"/>
    <a:srgbClr val="D09A72"/>
    <a:srgbClr val="858C24"/>
    <a:srgbClr val="F4C79E"/>
    <a:srgbClr val="777777"/>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7370" autoAdjust="0"/>
  </p:normalViewPr>
  <p:slideViewPr>
    <p:cSldViewPr snapToGrid="0">
      <p:cViewPr>
        <p:scale>
          <a:sx n="100" d="100"/>
          <a:sy n="100" d="100"/>
        </p:scale>
        <p:origin x="-1644" y="-13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972" y="-102"/>
      </p:cViewPr>
      <p:guideLst>
        <p:guide orient="horz" pos="2142"/>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37007874015745E-2"/>
          <c:y val="5.5190242955201627E-2"/>
          <c:w val="0.74368079951544519"/>
          <c:h val="0.85253582015099072"/>
        </c:manualLayout>
      </c:layout>
      <c:lineChart>
        <c:grouping val="standard"/>
        <c:varyColors val="0"/>
        <c:ser>
          <c:idx val="0"/>
          <c:order val="0"/>
          <c:tx>
            <c:strRef>
              <c:f>Лист1!$B$1</c:f>
              <c:strCache>
                <c:ptCount val="1"/>
                <c:pt idx="0">
                  <c:v>Рождаемость</c:v>
                </c:pt>
              </c:strCache>
            </c:strRef>
          </c:tx>
          <c:cat>
            <c:strRef>
              <c:f>Лист1!$A$2:$A$5</c:f>
              <c:strCache>
                <c:ptCount val="4"/>
                <c:pt idx="0">
                  <c:v>2017 оценка</c:v>
                </c:pt>
                <c:pt idx="1">
                  <c:v>2018 прогноз</c:v>
                </c:pt>
                <c:pt idx="2">
                  <c:v>2019 прогноз</c:v>
                </c:pt>
                <c:pt idx="3">
                  <c:v>2020 прогноз</c:v>
                </c:pt>
              </c:strCache>
            </c:strRef>
          </c:cat>
          <c:val>
            <c:numRef>
              <c:f>Лист1!$B$2:$B$5</c:f>
              <c:numCache>
                <c:formatCode>General</c:formatCode>
                <c:ptCount val="4"/>
                <c:pt idx="0">
                  <c:v>4.9000000000000004</c:v>
                </c:pt>
                <c:pt idx="1">
                  <c:v>6.55</c:v>
                </c:pt>
                <c:pt idx="2">
                  <c:v>6.01</c:v>
                </c:pt>
                <c:pt idx="3">
                  <c:v>6.28</c:v>
                </c:pt>
              </c:numCache>
            </c:numRef>
          </c:val>
          <c:smooth val="0"/>
        </c:ser>
        <c:ser>
          <c:idx val="1"/>
          <c:order val="1"/>
          <c:tx>
            <c:strRef>
              <c:f>Лист1!$C$1</c:f>
              <c:strCache>
                <c:ptCount val="1"/>
                <c:pt idx="0">
                  <c:v>Смертность</c:v>
                </c:pt>
              </c:strCache>
            </c:strRef>
          </c:tx>
          <c:spPr>
            <a:ln>
              <a:solidFill>
                <a:schemeClr val="accent4"/>
              </a:solidFill>
            </a:ln>
          </c:spPr>
          <c:marker>
            <c:spPr>
              <a:ln>
                <a:solidFill>
                  <a:schemeClr val="accent4"/>
                </a:solidFill>
              </a:ln>
            </c:spPr>
          </c:marker>
          <c:cat>
            <c:strRef>
              <c:f>Лист1!$A$2:$A$5</c:f>
              <c:strCache>
                <c:ptCount val="4"/>
                <c:pt idx="0">
                  <c:v>2017 оценка</c:v>
                </c:pt>
                <c:pt idx="1">
                  <c:v>2018 прогноз</c:v>
                </c:pt>
                <c:pt idx="2">
                  <c:v>2019 прогноз</c:v>
                </c:pt>
                <c:pt idx="3">
                  <c:v>2020 прогноз</c:v>
                </c:pt>
              </c:strCache>
            </c:strRef>
          </c:cat>
          <c:val>
            <c:numRef>
              <c:f>Лист1!$C$2:$C$5</c:f>
              <c:numCache>
                <c:formatCode>General</c:formatCode>
                <c:ptCount val="4"/>
                <c:pt idx="0">
                  <c:v>13.1</c:v>
                </c:pt>
                <c:pt idx="1">
                  <c:v>12.23</c:v>
                </c:pt>
                <c:pt idx="2">
                  <c:v>12.54</c:v>
                </c:pt>
                <c:pt idx="3">
                  <c:v>12.39</c:v>
                </c:pt>
              </c:numCache>
            </c:numRef>
          </c:val>
          <c:smooth val="0"/>
        </c:ser>
        <c:ser>
          <c:idx val="2"/>
          <c:order val="2"/>
          <c:tx>
            <c:strRef>
              <c:f>Лист1!$D$1</c:f>
              <c:strCache>
                <c:ptCount val="1"/>
                <c:pt idx="0">
                  <c:v>Естественный прирост (убыль)</c:v>
                </c:pt>
              </c:strCache>
            </c:strRef>
          </c:tx>
          <c:cat>
            <c:strRef>
              <c:f>Лист1!$A$2:$A$5</c:f>
              <c:strCache>
                <c:ptCount val="4"/>
                <c:pt idx="0">
                  <c:v>2017 оценка</c:v>
                </c:pt>
                <c:pt idx="1">
                  <c:v>2018 прогноз</c:v>
                </c:pt>
                <c:pt idx="2">
                  <c:v>2019 прогноз</c:v>
                </c:pt>
                <c:pt idx="3">
                  <c:v>2020 прогноз</c:v>
                </c:pt>
              </c:strCache>
            </c:strRef>
          </c:cat>
          <c:val>
            <c:numRef>
              <c:f>Лист1!$D$2:$D$5</c:f>
              <c:numCache>
                <c:formatCode>General</c:formatCode>
                <c:ptCount val="4"/>
                <c:pt idx="0">
                  <c:v>-8.1999999999999993</c:v>
                </c:pt>
                <c:pt idx="1">
                  <c:v>-5.6800000000000006</c:v>
                </c:pt>
                <c:pt idx="2">
                  <c:v>-6.5299999999999994</c:v>
                </c:pt>
                <c:pt idx="3">
                  <c:v>-6.11</c:v>
                </c:pt>
              </c:numCache>
            </c:numRef>
          </c:val>
          <c:smooth val="0"/>
        </c:ser>
        <c:ser>
          <c:idx val="3"/>
          <c:order val="3"/>
          <c:tx>
            <c:strRef>
              <c:f>Лист1!$E$1</c:f>
              <c:strCache>
                <c:ptCount val="1"/>
                <c:pt idx="0">
                  <c:v>Численность населения</c:v>
                </c:pt>
              </c:strCache>
            </c:strRef>
          </c:tx>
          <c:cat>
            <c:strRef>
              <c:f>Лист1!$A$2:$A$5</c:f>
              <c:strCache>
                <c:ptCount val="4"/>
                <c:pt idx="0">
                  <c:v>2017 оценка</c:v>
                </c:pt>
                <c:pt idx="1">
                  <c:v>2018 прогноз</c:v>
                </c:pt>
                <c:pt idx="2">
                  <c:v>2019 прогноз</c:v>
                </c:pt>
                <c:pt idx="3">
                  <c:v>2020 прогноз</c:v>
                </c:pt>
              </c:strCache>
            </c:strRef>
          </c:cat>
          <c:val>
            <c:numRef>
              <c:f>Лист1!$E$2:$E$5</c:f>
              <c:numCache>
                <c:formatCode>General</c:formatCode>
                <c:ptCount val="4"/>
                <c:pt idx="0">
                  <c:v>2.4590000000000001</c:v>
                </c:pt>
                <c:pt idx="1">
                  <c:v>2.4889999999999999</c:v>
                </c:pt>
                <c:pt idx="2">
                  <c:v>2.4740000000000002</c:v>
                </c:pt>
                <c:pt idx="3">
                  <c:v>2.4809999999999999</c:v>
                </c:pt>
              </c:numCache>
            </c:numRef>
          </c:val>
          <c:smooth val="0"/>
        </c:ser>
        <c:dLbls>
          <c:showLegendKey val="0"/>
          <c:showVal val="0"/>
          <c:showCatName val="0"/>
          <c:showSerName val="0"/>
          <c:showPercent val="0"/>
          <c:showBubbleSize val="0"/>
        </c:dLbls>
        <c:marker val="1"/>
        <c:smooth val="0"/>
        <c:axId val="80117760"/>
        <c:axId val="80119296"/>
      </c:lineChart>
      <c:catAx>
        <c:axId val="80117760"/>
        <c:scaling>
          <c:orientation val="minMax"/>
        </c:scaling>
        <c:delete val="0"/>
        <c:axPos val="b"/>
        <c:majorTickMark val="out"/>
        <c:minorTickMark val="none"/>
        <c:tickLblPos val="low"/>
        <c:txPr>
          <a:bodyPr anchor="b" anchorCtr="0"/>
          <a:lstStyle/>
          <a:p>
            <a:pPr>
              <a:defRPr sz="800"/>
            </a:pPr>
            <a:endParaRPr lang="ru-RU"/>
          </a:p>
        </c:txPr>
        <c:crossAx val="80119296"/>
        <c:crosses val="autoZero"/>
        <c:auto val="1"/>
        <c:lblAlgn val="ctr"/>
        <c:lblOffset val="100"/>
        <c:noMultiLvlLbl val="0"/>
      </c:catAx>
      <c:valAx>
        <c:axId val="80119296"/>
        <c:scaling>
          <c:orientation val="minMax"/>
        </c:scaling>
        <c:delete val="0"/>
        <c:axPos val="l"/>
        <c:majorGridlines>
          <c:spPr>
            <a:effectLst>
              <a:softEdge rad="0"/>
            </a:effectLst>
          </c:spPr>
        </c:majorGridlines>
        <c:numFmt formatCode="General" sourceLinked="1"/>
        <c:majorTickMark val="out"/>
        <c:minorTickMark val="none"/>
        <c:tickLblPos val="nextTo"/>
        <c:txPr>
          <a:bodyPr/>
          <a:lstStyle/>
          <a:p>
            <a:pPr>
              <a:defRPr sz="800"/>
            </a:pPr>
            <a:endParaRPr lang="ru-RU"/>
          </a:p>
        </c:txPr>
        <c:crossAx val="80117760"/>
        <c:crosses val="autoZero"/>
        <c:crossBetween val="between"/>
      </c:valAx>
      <c:spPr>
        <a:ln>
          <a:bevel/>
        </a:ln>
        <a:effectLst>
          <a:outerShdw sx="1000" sy="1000" algn="ctr" rotWithShape="0">
            <a:srgbClr val="000000"/>
          </a:outerShdw>
        </a:effectLst>
      </c:spPr>
    </c:plotArea>
    <c:legend>
      <c:legendPos val="r"/>
      <c:layout>
        <c:manualLayout>
          <c:xMode val="edge"/>
          <c:yMode val="edge"/>
          <c:x val="0.81399618368129922"/>
          <c:y val="0.25860963428977618"/>
          <c:w val="0.14862452454817784"/>
          <c:h val="0.48641741021350315"/>
        </c:manualLayout>
      </c:layout>
      <c:overlay val="0"/>
      <c:txPr>
        <a:bodyPr/>
        <a:lstStyle/>
        <a:p>
          <a:pPr>
            <a:defRPr sz="8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900" u="sng" dirty="0" smtClean="0">
                <a:solidFill>
                  <a:schemeClr val="tx1"/>
                </a:solidFill>
              </a:rPr>
              <a:t>2019 </a:t>
            </a:r>
            <a:r>
              <a:rPr lang="ru-RU" sz="900" u="sng" dirty="0">
                <a:solidFill>
                  <a:schemeClr val="tx1"/>
                </a:solidFill>
              </a:rPr>
              <a:t>год</a:t>
            </a:r>
          </a:p>
        </c:rich>
      </c:tx>
      <c:layout>
        <c:manualLayout>
          <c:xMode val="edge"/>
          <c:yMode val="edge"/>
          <c:x val="0.40907085985591801"/>
          <c:y val="4.1407867494824016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103426260906567E-2"/>
          <c:y val="0.17884597102527539"/>
          <c:w val="0.93389657373909341"/>
          <c:h val="0.70999855333044004"/>
        </c:manualLayout>
      </c:layout>
      <c:pie3DChart>
        <c:varyColors val="1"/>
        <c:ser>
          <c:idx val="0"/>
          <c:order val="0"/>
          <c:tx>
            <c:strRef>
              <c:f>Лист1!$B$1</c:f>
              <c:strCache>
                <c:ptCount val="1"/>
                <c:pt idx="0">
                  <c:v>2019 год</c:v>
                </c:pt>
              </c:strCache>
            </c:strRef>
          </c:tx>
          <c:spPr>
            <a:scene3d>
              <a:camera prst="orthographicFront"/>
              <a:lightRig rig="threePt" dir="t"/>
            </a:scene3d>
            <a:sp3d prstMaterial="metal">
              <a:bevelT w="165100" prst="coolSlant"/>
              <a:contourClr>
                <a:srgbClr val="000000"/>
              </a:contourClr>
            </a:sp3d>
          </c:spPr>
          <c:dPt>
            <c:idx val="0"/>
            <c:bubble3D val="0"/>
            <c:explosion val="7"/>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4-4AD0-4A62-A387-E4B1673F95BD}"/>
              </c:ext>
            </c:extLst>
          </c:dPt>
          <c:dPt>
            <c:idx val="1"/>
            <c:bubble3D val="0"/>
            <c:explosion val="4"/>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2-4AD0-4A62-A387-E4B1673F95BD}"/>
              </c:ext>
            </c:extLst>
          </c:dPt>
          <c:dPt>
            <c:idx val="2"/>
            <c:bubble3D val="0"/>
            <c:explosion val="3"/>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3-4AD0-4A62-A387-E4B1673F95BD}"/>
              </c:ext>
            </c:extLst>
          </c:dPt>
          <c:dLbls>
            <c:dLbl>
              <c:idx val="0"/>
              <c:layout>
                <c:manualLayout>
                  <c:x val="-9.815950920245399E-2"/>
                  <c:y val="-0.1451471835251362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AD0-4A62-A387-E4B1673F95BD}"/>
                </c:ext>
              </c:extLst>
            </c:dLbl>
            <c:dLbl>
              <c:idx val="1"/>
              <c:layout>
                <c:manualLayout>
                  <c:x val="2.5055543087535687E-2"/>
                  <c:y val="0"/>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accent6">
                          <a:lumMod val="50000"/>
                        </a:schemeClr>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5653951287177187"/>
                      <c:h val="0.16176680249599149"/>
                    </c:manualLayout>
                  </c15:layout>
                </c:ext>
                <c:ext xmlns:c16="http://schemas.microsoft.com/office/drawing/2014/chart" uri="{C3380CC4-5D6E-409C-BE32-E72D297353CC}">
                  <c16:uniqueId val="{00000002-4AD0-4A62-A387-E4B1673F95BD}"/>
                </c:ext>
              </c:extLst>
            </c:dLbl>
            <c:dLbl>
              <c:idx val="2"/>
              <c:layout>
                <c:manualLayout>
                  <c:x val="3.0414640792851711E-3"/>
                  <c:y val="-0.1770127195639006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AD0-4A62-A387-E4B1673F95B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lumMod val="50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0.28899999999999998</c:v>
                </c:pt>
                <c:pt idx="1">
                  <c:v>0.23400000000000001</c:v>
                </c:pt>
                <c:pt idx="2">
                  <c:v>0.47699999999999998</c:v>
                </c:pt>
              </c:numCache>
            </c:numRef>
          </c:val>
          <c:extLst xmlns:c16r2="http://schemas.microsoft.com/office/drawing/2015/06/chart">
            <c:ext xmlns:c16="http://schemas.microsoft.com/office/drawing/2014/chart" uri="{C3380CC4-5D6E-409C-BE32-E72D297353CC}">
              <c16:uniqueId val="{00000000-4AD0-4A62-A387-E4B1673F95BD}"/>
            </c:ext>
          </c:extLst>
        </c:ser>
        <c:ser>
          <c:idx val="1"/>
          <c:order val="1"/>
          <c:tx>
            <c:strRef>
              <c:f>Лист1!$C$1</c:f>
              <c:strCache>
                <c:ptCount val="1"/>
                <c:pt idx="0">
                  <c:v>Столбец1</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DBD-454A-B4D6-1DFADE6FC26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DDBD-454A-B4D6-1DFADE6FC26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DDBD-454A-B4D6-1DFADE6FC26B}"/>
              </c:ext>
            </c:extLst>
          </c:dPt>
          <c:cat>
            <c:strRef>
              <c:f>Лист1!$A$2:$A$4</c:f>
              <c:strCache>
                <c:ptCount val="3"/>
                <c:pt idx="0">
                  <c:v>налоговые доходы</c:v>
                </c:pt>
                <c:pt idx="1">
                  <c:v>неналоговые доходы</c:v>
                </c:pt>
                <c:pt idx="2">
                  <c:v>безвозмездные поступления</c:v>
                </c:pt>
              </c:strCache>
            </c:strRef>
          </c:cat>
          <c:val>
            <c:numRef>
              <c:f>Лист1!$C$2:$C$4</c:f>
              <c:numCache>
                <c:formatCode>#,##0</c:formatCode>
                <c:ptCount val="3"/>
                <c:pt idx="0">
                  <c:v>282395.22100999998</c:v>
                </c:pt>
                <c:pt idx="1">
                  <c:v>12107.683999999999</c:v>
                </c:pt>
                <c:pt idx="2">
                  <c:v>260659.5</c:v>
                </c:pt>
              </c:numCache>
            </c:numRef>
          </c:val>
          <c:extLst xmlns:c16r2="http://schemas.microsoft.com/office/drawing/2015/06/chart">
            <c:ext xmlns:c16="http://schemas.microsoft.com/office/drawing/2014/chart" uri="{C3380CC4-5D6E-409C-BE32-E72D297353CC}">
              <c16:uniqueId val="{00000001-4AD0-4A62-A387-E4B1673F95B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r>
              <a:rPr lang="ru-RU" sz="900" u="sng" dirty="0" smtClean="0">
                <a:solidFill>
                  <a:schemeClr val="tx1"/>
                </a:solidFill>
              </a:rPr>
              <a:t>2020 </a:t>
            </a:r>
            <a:r>
              <a:rPr lang="ru-RU" sz="900" u="sng" dirty="0">
                <a:solidFill>
                  <a:schemeClr val="tx1"/>
                </a:solidFill>
              </a:rPr>
              <a:t>год</a:t>
            </a:r>
          </a:p>
        </c:rich>
      </c:tx>
      <c:layout>
        <c:manualLayout>
          <c:xMode val="edge"/>
          <c:yMode val="edge"/>
          <c:x val="0.39872501844887004"/>
          <c:y val="7.7282038114800861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5476205820258204E-2"/>
          <c:y val="0.1397224124158393"/>
          <c:w val="0.93452379417974163"/>
          <c:h val="0.4980451900034234"/>
        </c:manualLayout>
      </c:layout>
      <c:pie3DChart>
        <c:varyColors val="1"/>
        <c:ser>
          <c:idx val="0"/>
          <c:order val="0"/>
          <c:tx>
            <c:strRef>
              <c:f>Лист1!$B$1</c:f>
              <c:strCache>
                <c:ptCount val="1"/>
                <c:pt idx="0">
                  <c:v>2020 год</c:v>
                </c:pt>
              </c:strCache>
            </c:strRef>
          </c:tx>
          <c:spPr>
            <a:scene3d>
              <a:camera prst="orthographicFront"/>
              <a:lightRig rig="threePt" dir="t"/>
            </a:scene3d>
            <a:sp3d prstMaterial="metal">
              <a:bevelT w="165100" prst="coolSlant"/>
              <a:contourClr>
                <a:srgbClr val="000000"/>
              </a:contourClr>
            </a:sp3d>
          </c:spPr>
          <c:dPt>
            <c:idx val="0"/>
            <c:bubble3D val="0"/>
            <c:explosion val="4"/>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4-2096-4A8C-AD9A-A6BD324298BB}"/>
              </c:ext>
            </c:extLst>
          </c:dPt>
          <c:dPt>
            <c:idx val="1"/>
            <c:bubble3D val="0"/>
            <c:explosion val="6"/>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2-2096-4A8C-AD9A-A6BD324298BB}"/>
              </c:ext>
            </c:extLst>
          </c:dPt>
          <c:dPt>
            <c:idx val="2"/>
            <c:bubble3D val="0"/>
            <c:explosion val="5"/>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3-2096-4A8C-AD9A-A6BD324298BB}"/>
              </c:ext>
            </c:extLst>
          </c:dPt>
          <c:dLbls>
            <c:dLbl>
              <c:idx val="0"/>
              <c:layout>
                <c:manualLayout>
                  <c:x val="4.3720717032414112E-2"/>
                  <c:y val="-4.3280554604587469E-2"/>
                </c:manualLayout>
              </c:layout>
              <c:showLegendKey val="0"/>
              <c:showVal val="1"/>
              <c:showCatName val="0"/>
              <c:showSerName val="0"/>
              <c:showPercent val="0"/>
              <c:showBubbleSize val="0"/>
            </c:dLbl>
            <c:dLbl>
              <c:idx val="1"/>
              <c:layout>
                <c:manualLayout>
                  <c:x val="-5.8033590871563586E-3"/>
                  <c:y val="1.95037507212925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096-4A8C-AD9A-A6BD324298BB}"/>
                </c:ext>
              </c:extLst>
            </c:dLbl>
            <c:dLbl>
              <c:idx val="2"/>
              <c:layout>
                <c:manualLayout>
                  <c:x val="-2.0745458554897487E-2"/>
                  <c:y val="-0.15491184525847312"/>
                </c:manualLayout>
              </c:layout>
              <c:tx>
                <c:rich>
                  <a:bodyPr/>
                  <a:lstStyle/>
                  <a:p>
                    <a:r>
                      <a:rPr lang="en-US" sz="1050" dirty="0" smtClean="0">
                        <a:solidFill>
                          <a:schemeClr val="accent6">
                            <a:lumMod val="50000"/>
                          </a:schemeClr>
                        </a:solidFill>
                        <a:latin typeface="Times New Roman" pitchFamily="18" charset="0"/>
                        <a:cs typeface="Times New Roman" pitchFamily="18" charset="0"/>
                      </a:rPr>
                      <a:t>49,8</a:t>
                    </a:r>
                    <a:r>
                      <a:rPr lang="ru-RU" sz="1050" dirty="0" smtClean="0">
                        <a:solidFill>
                          <a:schemeClr val="accent6">
                            <a:lumMod val="50000"/>
                          </a:schemeClr>
                        </a:solidFill>
                        <a:latin typeface="Times New Roman" pitchFamily="18" charset="0"/>
                        <a:cs typeface="Times New Roman" pitchFamily="18" charset="0"/>
                      </a:rPr>
                      <a:t>%</a:t>
                    </a:r>
                    <a:endParaRPr lang="en-US" dirty="0"/>
                  </a:p>
                </c:rich>
              </c:tx>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6">
                        <a:lumMod val="50000"/>
                      </a:schemeClr>
                    </a:solidFill>
                    <a:latin typeface="Times New Roman" pitchFamily="18" charset="0"/>
                    <a:ea typeface="+mn-ea"/>
                    <a:cs typeface="Times New Roman"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 </c:v>
                </c:pt>
              </c:strCache>
            </c:strRef>
          </c:cat>
          <c:val>
            <c:numRef>
              <c:f>Лист1!$B$2:$B$4</c:f>
              <c:numCache>
                <c:formatCode>0.0%</c:formatCode>
                <c:ptCount val="3"/>
                <c:pt idx="0">
                  <c:v>0.315</c:v>
                </c:pt>
                <c:pt idx="1">
                  <c:v>0.187</c:v>
                </c:pt>
                <c:pt idx="2">
                  <c:v>0.498</c:v>
                </c:pt>
              </c:numCache>
            </c:numRef>
          </c:val>
          <c:extLst xmlns:c16r2="http://schemas.microsoft.com/office/drawing/2015/06/chart">
            <c:ext xmlns:c16="http://schemas.microsoft.com/office/drawing/2014/chart" uri="{C3380CC4-5D6E-409C-BE32-E72D297353CC}">
              <c16:uniqueId val="{00000000-2096-4A8C-AD9A-A6BD324298BB}"/>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accent6">
                    <a:lumMod val="50000"/>
                  </a:schemeClr>
                </a:solidFill>
                <a:latin typeface="+mn-lt"/>
                <a:ea typeface="+mn-ea"/>
                <a:cs typeface="+mn-cs"/>
              </a:defRPr>
            </a:pPr>
            <a:endParaRPr lang="ru-RU"/>
          </a:p>
        </c:txPr>
      </c:legendEntry>
      <c:legendEntry>
        <c:idx val="1"/>
        <c:txPr>
          <a:bodyPr rot="0" spcFirstLastPara="1" vertOverflow="ellipsis" vert="horz" wrap="square" anchor="ctr" anchorCtr="1"/>
          <a:lstStyle/>
          <a:p>
            <a:pPr>
              <a:defRPr sz="800" b="0" i="0" u="none" strike="noStrike" kern="1200" baseline="0">
                <a:solidFill>
                  <a:schemeClr val="accent6">
                    <a:lumMod val="50000"/>
                  </a:schemeClr>
                </a:solidFill>
                <a:latin typeface="+mn-lt"/>
                <a:ea typeface="+mn-ea"/>
                <a:cs typeface="+mn-cs"/>
              </a:defRPr>
            </a:pPr>
            <a:endParaRPr lang="ru-RU"/>
          </a:p>
        </c:txPr>
      </c:legendEntry>
      <c:legendEntry>
        <c:idx val="2"/>
        <c:txPr>
          <a:bodyPr rot="0" spcFirstLastPara="1" vertOverflow="ellipsis" vert="horz" wrap="square" anchor="ctr" anchorCtr="1"/>
          <a:lstStyle/>
          <a:p>
            <a:pPr>
              <a:defRPr sz="800" b="0" i="0" u="none" strike="noStrike" kern="1200" baseline="0">
                <a:solidFill>
                  <a:schemeClr val="accent6">
                    <a:lumMod val="50000"/>
                  </a:schemeClr>
                </a:solidFill>
                <a:latin typeface="+mn-lt"/>
                <a:ea typeface="+mn-ea"/>
                <a:cs typeface="+mn-cs"/>
              </a:defRPr>
            </a:pPr>
            <a:endParaRPr lang="ru-RU"/>
          </a:p>
        </c:txPr>
      </c:legendEntry>
      <c:layout>
        <c:manualLayout>
          <c:xMode val="edge"/>
          <c:yMode val="edge"/>
          <c:x val="0.29987633676128622"/>
          <c:y val="0.63741412758187832"/>
          <c:w val="0.54502183943534854"/>
          <c:h val="0.3345155768572406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696951342620628E-2"/>
          <c:y val="2.5633034601880173E-2"/>
          <c:w val="0.70411334682736149"/>
          <c:h val="0.84177426662136146"/>
        </c:manualLayout>
      </c:layout>
      <c:bar3DChart>
        <c:barDir val="col"/>
        <c:grouping val="stacked"/>
        <c:varyColors val="0"/>
        <c:ser>
          <c:idx val="0"/>
          <c:order val="0"/>
          <c:tx>
            <c:strRef>
              <c:f>Лист1!$B$1</c:f>
              <c:strCache>
                <c:ptCount val="1"/>
                <c:pt idx="0">
                  <c:v>Налог на имущество организаций</c:v>
                </c:pt>
              </c:strCache>
            </c:strRef>
          </c:tx>
          <c:spPr>
            <a:solidFill>
              <a:srgbClr val="00B0F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4904445113957446E-3"/>
                  <c:y val="9.772305753765997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FC6-4ADA-A4DA-4AF7287B50AE}"/>
                </c:ext>
              </c:extLst>
            </c:dLbl>
            <c:dLbl>
              <c:idx val="1"/>
              <c:layout>
                <c:manualLayout>
                  <c:x val="9.6762723687460472E-3"/>
                  <c:y val="-0.1150448805074187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FC6-4ADA-A4DA-4AF7287B50AE}"/>
                </c:ext>
              </c:extLst>
            </c:dLbl>
            <c:dLbl>
              <c:idx val="2"/>
              <c:layout>
                <c:manualLayout>
                  <c:x val="8.1612911105863571E-3"/>
                  <c:y val="-0.1264283540038509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FC6-4ADA-A4DA-4AF7287B50AE}"/>
                </c:ext>
              </c:extLst>
            </c:dLbl>
            <c:dLbl>
              <c:idx val="3"/>
              <c:layout>
                <c:manualLayout>
                  <c:x val="7.2373631682802831E-3"/>
                  <c:y val="-0.1333933273870200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FC6-4ADA-A4DA-4AF7287B50AE}"/>
                </c:ext>
              </c:extLst>
            </c:dLbl>
            <c:dLbl>
              <c:idx val="4"/>
              <c:layout>
                <c:manualLayout>
                  <c:x val="9.439481905506383E-3"/>
                  <c:y val="-0.1494005903839619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FC6-4ADA-A4DA-4AF7287B50AE}"/>
                </c:ext>
              </c:extLst>
            </c:dLbl>
            <c:numFmt formatCode="#,##0.0" sourceLinked="0"/>
            <c:spPr>
              <a:noFill/>
              <a:ln>
                <a:noFill/>
              </a:ln>
              <a:effectLst/>
            </c:spPr>
            <c:txPr>
              <a:bodyPr rot="0" spcFirstLastPara="1" vertOverflow="ellipsis" vert="horz" wrap="square" lIns="38100" tIns="19050" rIns="38100" bIns="19050" anchor="ctr" anchorCtr="0">
                <a:spAutoFit/>
              </a:bodyPr>
              <a:lstStyle/>
              <a:p>
                <a:pPr>
                  <a:defRPr sz="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2017 год план</c:v>
                </c:pt>
                <c:pt idx="1">
                  <c:v>2018 год</c:v>
                </c:pt>
                <c:pt idx="2">
                  <c:v>2019 год</c:v>
                </c:pt>
                <c:pt idx="3">
                  <c:v>2020 год</c:v>
                </c:pt>
              </c:strCache>
            </c:strRef>
          </c:cat>
          <c:val>
            <c:numRef>
              <c:f>Лист1!$B$2:$B$5</c:f>
              <c:numCache>
                <c:formatCode>#,##0.0</c:formatCode>
                <c:ptCount val="4"/>
                <c:pt idx="0">
                  <c:v>138000</c:v>
                </c:pt>
                <c:pt idx="1">
                  <c:v>145800</c:v>
                </c:pt>
                <c:pt idx="2">
                  <c:v>148500</c:v>
                </c:pt>
                <c:pt idx="3">
                  <c:v>151400</c:v>
                </c:pt>
              </c:numCache>
            </c:numRef>
          </c:val>
          <c:extLst xmlns:c16r2="http://schemas.microsoft.com/office/drawing/2015/06/chart">
            <c:ext xmlns:c16="http://schemas.microsoft.com/office/drawing/2014/chart" uri="{C3380CC4-5D6E-409C-BE32-E72D297353CC}">
              <c16:uniqueId val="{00000005-0FC6-4ADA-A4DA-4AF7287B50AE}"/>
            </c:ext>
          </c:extLst>
        </c:ser>
        <c:ser>
          <c:idx val="1"/>
          <c:order val="1"/>
          <c:tx>
            <c:strRef>
              <c:f>Лист1!$C$1</c:f>
              <c:strCache>
                <c:ptCount val="1"/>
                <c:pt idx="0">
                  <c:v>Налог на доходы физических лиц</c:v>
                </c:pt>
              </c:strCache>
            </c:strRef>
          </c:tx>
          <c:spPr>
            <a:solidFill>
              <a:srgbClr val="FD9DB4">
                <a:alpha val="56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1650204789551258E-3"/>
                  <c:y val="-5.495915449088231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678-466D-B971-BC4D4EB9B586}"/>
                </c:ext>
              </c:extLst>
            </c:dLbl>
            <c:dLbl>
              <c:idx val="1"/>
              <c:layout>
                <c:manualLayout>
                  <c:x val="3.3768426309689573E-3"/>
                  <c:y val="1.70871559633027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678-466D-B971-BC4D4EB9B586}"/>
                </c:ext>
              </c:extLst>
            </c:dLbl>
            <c:dLbl>
              <c:idx val="2"/>
              <c:layout>
                <c:manualLayout>
                  <c:x val="8.3226256490430937E-3"/>
                  <c:y val="-1.001139710046437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2678-466D-B971-BC4D4EB9B586}"/>
                </c:ext>
              </c:extLst>
            </c:dLbl>
            <c:dLbl>
              <c:idx val="3"/>
              <c:layout>
                <c:manualLayout>
                  <c:x val="5.1075535718180035E-3"/>
                  <c:y val="-1.000799415653347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678-466D-B971-BC4D4EB9B586}"/>
                </c:ext>
              </c:extLst>
            </c:dLbl>
            <c:dLbl>
              <c:idx val="4"/>
              <c:layout>
                <c:manualLayout>
                  <c:x val="6.3016321455729458E-3"/>
                  <c:y val="-1.00079941565330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2678-466D-B971-BC4D4EB9B58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strRef>
              <c:f>Лист1!$A$2:$A$5</c:f>
              <c:strCache>
                <c:ptCount val="4"/>
                <c:pt idx="0">
                  <c:v>2017 год план</c:v>
                </c:pt>
                <c:pt idx="1">
                  <c:v>2018 год</c:v>
                </c:pt>
                <c:pt idx="2">
                  <c:v>2019 год</c:v>
                </c:pt>
                <c:pt idx="3">
                  <c:v>2020 год</c:v>
                </c:pt>
              </c:strCache>
            </c:strRef>
          </c:cat>
          <c:val>
            <c:numRef>
              <c:f>Лист1!$C$2:$C$5</c:f>
              <c:numCache>
                <c:formatCode>#,##0.0</c:formatCode>
                <c:ptCount val="4"/>
                <c:pt idx="0">
                  <c:v>46000</c:v>
                </c:pt>
                <c:pt idx="1">
                  <c:v>77700</c:v>
                </c:pt>
                <c:pt idx="2">
                  <c:v>81600</c:v>
                </c:pt>
                <c:pt idx="3">
                  <c:v>85680</c:v>
                </c:pt>
              </c:numCache>
            </c:numRef>
          </c:val>
          <c:extLst xmlns:c16r2="http://schemas.microsoft.com/office/drawing/2015/06/chart">
            <c:ext xmlns:c16="http://schemas.microsoft.com/office/drawing/2014/chart" uri="{C3380CC4-5D6E-409C-BE32-E72D297353CC}">
              <c16:uniqueId val="{00000000-2678-466D-B971-BC4D4EB9B586}"/>
            </c:ext>
          </c:extLst>
        </c:ser>
        <c:ser>
          <c:idx val="2"/>
          <c:order val="2"/>
          <c:tx>
            <c:strRef>
              <c:f>Лист1!$D$1</c:f>
              <c:strCache>
                <c:ptCount val="1"/>
                <c:pt idx="0">
                  <c:v>Налог на прибыль организаций</c:v>
                </c:pt>
              </c:strCache>
            </c:strRef>
          </c:tx>
          <c:spPr>
            <a:solidFill>
              <a:srgbClr val="CCFF99"/>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0816471105537868E-2"/>
                  <c:y val="-1.26992722845169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2678-466D-B971-BC4D4EB9B586}"/>
                </c:ext>
              </c:extLst>
            </c:dLbl>
            <c:dLbl>
              <c:idx val="1"/>
              <c:layout>
                <c:manualLayout>
                  <c:x val="8.0300303723668462E-3"/>
                  <c:y val="-1.02370384528259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2678-466D-B971-BC4D4EB9B586}"/>
                </c:ext>
              </c:extLst>
            </c:dLbl>
            <c:dLbl>
              <c:idx val="2"/>
              <c:layout>
                <c:manualLayout>
                  <c:x val="8.0500071927410311E-3"/>
                  <c:y val="1.00096273643674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678-466D-B971-BC4D4EB9B586}"/>
                </c:ext>
              </c:extLst>
            </c:dLbl>
            <c:dLbl>
              <c:idx val="3"/>
              <c:layout>
                <c:manualLayout>
                  <c:x val="5.5098734314320595E-3"/>
                  <c:y val="-1.35405546286833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678-466D-B971-BC4D4EB9B586}"/>
                </c:ext>
              </c:extLst>
            </c:dLbl>
            <c:dLbl>
              <c:idx val="4"/>
              <c:layout>
                <c:manualLayout>
                  <c:x val="5.1075535718180035E-3"/>
                  <c:y val="3.356025166665461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2678-466D-B971-BC4D4EB9B58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strRef>
              <c:f>Лист1!$A$2:$A$5</c:f>
              <c:strCache>
                <c:ptCount val="4"/>
                <c:pt idx="0">
                  <c:v>2017 год план</c:v>
                </c:pt>
                <c:pt idx="1">
                  <c:v>2018 год</c:v>
                </c:pt>
                <c:pt idx="2">
                  <c:v>2019 год</c:v>
                </c:pt>
                <c:pt idx="3">
                  <c:v>2020 год</c:v>
                </c:pt>
              </c:strCache>
            </c:strRef>
          </c:cat>
          <c:val>
            <c:numRef>
              <c:f>Лист1!$D$2:$D$5</c:f>
              <c:numCache>
                <c:formatCode>#,##0.0</c:formatCode>
                <c:ptCount val="4"/>
                <c:pt idx="0">
                  <c:v>1000</c:v>
                </c:pt>
                <c:pt idx="1">
                  <c:v>15000</c:v>
                </c:pt>
                <c:pt idx="2">
                  <c:v>15000</c:v>
                </c:pt>
                <c:pt idx="3">
                  <c:v>15000</c:v>
                </c:pt>
              </c:numCache>
            </c:numRef>
          </c:val>
          <c:extLst xmlns:c16r2="http://schemas.microsoft.com/office/drawing/2015/06/chart">
            <c:ext xmlns:c16="http://schemas.microsoft.com/office/drawing/2014/chart" uri="{C3380CC4-5D6E-409C-BE32-E72D297353CC}">
              <c16:uniqueId val="{00000002-2678-466D-B971-BC4D4EB9B586}"/>
            </c:ext>
          </c:extLst>
        </c:ser>
        <c:dLbls>
          <c:showLegendKey val="0"/>
          <c:showVal val="0"/>
          <c:showCatName val="0"/>
          <c:showSerName val="0"/>
          <c:showPercent val="0"/>
          <c:showBubbleSize val="0"/>
        </c:dLbls>
        <c:gapWidth val="150"/>
        <c:shape val="box"/>
        <c:axId val="118515584"/>
        <c:axId val="118517120"/>
        <c:axId val="0"/>
      </c:bar3DChart>
      <c:catAx>
        <c:axId val="118515584"/>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18517120"/>
        <c:crosses val="autoZero"/>
        <c:auto val="1"/>
        <c:lblAlgn val="ctr"/>
        <c:lblOffset val="100"/>
        <c:noMultiLvlLbl val="0"/>
      </c:catAx>
      <c:valAx>
        <c:axId val="118517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18515584"/>
        <c:crosses val="autoZero"/>
        <c:crossBetween val="between"/>
      </c:valAx>
      <c:spPr>
        <a:noFill/>
        <a:ln>
          <a:noFill/>
        </a:ln>
        <a:effectLst/>
      </c:spPr>
    </c:plotArea>
    <c:legend>
      <c:legendPos val="tr"/>
      <c:layout>
        <c:manualLayout>
          <c:xMode val="edge"/>
          <c:yMode val="edge"/>
          <c:x val="0.78263210893881285"/>
          <c:y val="0.18937043408086987"/>
          <c:w val="0.2077160468695291"/>
          <c:h val="0.285666376429946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51318455486665E-2"/>
          <c:y val="4.9087196512379708E-2"/>
          <c:w val="0.95855440616800625"/>
          <c:h val="0.75319321539425432"/>
        </c:manualLayout>
      </c:layout>
      <c:barChart>
        <c:barDir val="col"/>
        <c:grouping val="stacked"/>
        <c:varyColors val="0"/>
        <c:ser>
          <c:idx val="0"/>
          <c:order val="0"/>
          <c:tx>
            <c:strRef>
              <c:f>Лист1!$B$1</c:f>
              <c:strCache>
                <c:ptCount val="1"/>
                <c:pt idx="0">
                  <c:v>Дотации</c:v>
                </c:pt>
              </c:strCache>
            </c:strRef>
          </c:tx>
          <c:spPr>
            <a:solidFill>
              <a:schemeClr val="accent5"/>
            </a:solidFill>
            <a:ln>
              <a:noFill/>
            </a:ln>
            <a:effectLst>
              <a:glow>
                <a:schemeClr val="accent1"/>
              </a:glow>
              <a:outerShdw blurRad="76200" dir="18900000" sy="23000" kx="-1200000" algn="bl" rotWithShape="0">
                <a:prstClr val="black">
                  <a:alpha val="20000"/>
                </a:prstClr>
              </a:outerShdw>
            </a:effectLst>
            <a:scene3d>
              <a:camera prst="orthographicFront"/>
              <a:lightRig rig="threePt" dir="t"/>
            </a:scene3d>
            <a:sp3d>
              <a:bevelT w="127000"/>
            </a:sp3d>
          </c:spPr>
          <c:invertIfNegative val="0"/>
          <c:dLbls>
            <c:spPr>
              <a:noFill/>
              <a:ln>
                <a:noFill/>
              </a:ln>
              <a:effectLst/>
            </c:spPr>
            <c:txPr>
              <a:bodyPr rot="0" vert="horz"/>
              <a:lstStyle/>
              <a:p>
                <a:pPr>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Лист1!$A$2:$A$5</c:f>
              <c:strCache>
                <c:ptCount val="4"/>
                <c:pt idx="0">
                  <c:v>План 2017 год</c:v>
                </c:pt>
                <c:pt idx="1">
                  <c:v>2018 год</c:v>
                </c:pt>
                <c:pt idx="2">
                  <c:v>2019 год</c:v>
                </c:pt>
                <c:pt idx="3">
                  <c:v>2020 год</c:v>
                </c:pt>
              </c:strCache>
            </c:strRef>
          </c:cat>
          <c:val>
            <c:numRef>
              <c:f>Лист1!$B$2:$B$5</c:f>
              <c:numCache>
                <c:formatCode>#,##0.0\ _₽</c:formatCode>
                <c:ptCount val="4"/>
                <c:pt idx="0">
                  <c:v>97256.37</c:v>
                </c:pt>
                <c:pt idx="1">
                  <c:v>84938</c:v>
                </c:pt>
                <c:pt idx="2">
                  <c:v>66600</c:v>
                </c:pt>
                <c:pt idx="3">
                  <c:v>64577</c:v>
                </c:pt>
              </c:numCache>
            </c:numRef>
          </c:val>
          <c:extLst xmlns:c16r2="http://schemas.microsoft.com/office/drawing/2015/06/chart">
            <c:ext xmlns:c16="http://schemas.microsoft.com/office/drawing/2014/chart" uri="{C3380CC4-5D6E-409C-BE32-E72D297353CC}">
              <c16:uniqueId val="{00000000-9819-45B3-B8C9-C68F61B9B091}"/>
            </c:ext>
          </c:extLst>
        </c:ser>
        <c:ser>
          <c:idx val="1"/>
          <c:order val="1"/>
          <c:tx>
            <c:strRef>
              <c:f>Лист1!$C$1</c:f>
              <c:strCache>
                <c:ptCount val="1"/>
                <c:pt idx="0">
                  <c:v>Субсидии</c:v>
                </c:pt>
              </c:strCache>
            </c:strRef>
          </c:tx>
          <c:spPr>
            <a:solidFill>
              <a:srgbClr val="FD9DB4"/>
            </a:solidFill>
            <a:ln>
              <a:noFill/>
            </a:ln>
            <a:effectLst/>
            <a:scene3d>
              <a:camera prst="orthographicFront"/>
              <a:lightRig rig="threePt" dir="t"/>
            </a:scene3d>
            <a:sp3d>
              <a:bevelT w="127000"/>
            </a:sp3d>
          </c:spPr>
          <c:invertIfNegative val="0"/>
          <c:dLbls>
            <c:dLbl>
              <c:idx val="0"/>
              <c:layout>
                <c:manualLayout>
                  <c:x val="-1.6901900010465843E-3"/>
                  <c:y val="-8.1214516416960381E-4"/>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581-4253-BDE7-C556394F579C}"/>
                </c:ext>
              </c:extLst>
            </c:dLbl>
            <c:dLbl>
              <c:idx val="1"/>
              <c:layout>
                <c:manualLayout>
                  <c:x val="2.8589488877085521E-3"/>
                  <c:y val="9.8682097485443526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A581-4253-BDE7-C556394F579C}"/>
                </c:ext>
              </c:extLst>
            </c:dLbl>
            <c:dLbl>
              <c:idx val="2"/>
              <c:layout>
                <c:manualLayout>
                  <c:x val="-1.4065393570468628E-3"/>
                  <c:y val="3.4345569860042805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A581-4253-BDE7-C556394F579C}"/>
                </c:ext>
              </c:extLst>
            </c:dLbl>
            <c:dLbl>
              <c:idx val="3"/>
              <c:layout>
                <c:manualLayout>
                  <c:x val="1.2795479456073891E-3"/>
                  <c:y val="1.2428932748812035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A581-4253-BDE7-C556394F579C}"/>
                </c:ext>
              </c:extLst>
            </c:dLbl>
            <c:dLbl>
              <c:idx val="4"/>
              <c:layout>
                <c:manualLayout>
                  <c:x val="1.6796803669964211E-3"/>
                  <c:y val="1.3990624390959367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A581-4253-BDE7-C556394F579C}"/>
                </c:ext>
              </c:extLst>
            </c:dLbl>
            <c:spPr>
              <a:noFill/>
              <a:ln>
                <a:noFill/>
              </a:ln>
              <a:effectLst/>
            </c:spPr>
            <c:txPr>
              <a:bodyPr rot="0" vert="horz"/>
              <a:lstStyle/>
              <a:p>
                <a:pPr>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Лист1!$A$2:$A$5</c:f>
              <c:strCache>
                <c:ptCount val="4"/>
                <c:pt idx="0">
                  <c:v>План 2017 год</c:v>
                </c:pt>
                <c:pt idx="1">
                  <c:v>2018 год</c:v>
                </c:pt>
                <c:pt idx="2">
                  <c:v>2019 год</c:v>
                </c:pt>
                <c:pt idx="3">
                  <c:v>2020 год</c:v>
                </c:pt>
              </c:strCache>
            </c:strRef>
          </c:cat>
          <c:val>
            <c:numRef>
              <c:f>Лист1!$C$2:$C$5</c:f>
              <c:numCache>
                <c:formatCode>#,##0.0\ _₽</c:formatCode>
                <c:ptCount val="4"/>
                <c:pt idx="0">
                  <c:v>57960.620999999999</c:v>
                </c:pt>
                <c:pt idx="1">
                  <c:v>68851.7</c:v>
                </c:pt>
                <c:pt idx="2">
                  <c:v>66351.7</c:v>
                </c:pt>
                <c:pt idx="3">
                  <c:v>66351.7</c:v>
                </c:pt>
              </c:numCache>
            </c:numRef>
          </c:val>
          <c:extLst xmlns:c16r2="http://schemas.microsoft.com/office/drawing/2015/06/chart">
            <c:ext xmlns:c16="http://schemas.microsoft.com/office/drawing/2014/chart" uri="{C3380CC4-5D6E-409C-BE32-E72D297353CC}">
              <c16:uniqueId val="{00000003-9819-45B3-B8C9-C68F61B9B091}"/>
            </c:ext>
          </c:extLst>
        </c:ser>
        <c:ser>
          <c:idx val="2"/>
          <c:order val="2"/>
          <c:tx>
            <c:strRef>
              <c:f>Лист1!$D$1</c:f>
              <c:strCache>
                <c:ptCount val="1"/>
                <c:pt idx="0">
                  <c:v>Субвенции</c:v>
                </c:pt>
              </c:strCache>
            </c:strRef>
          </c:tx>
          <c:spPr>
            <a:solidFill>
              <a:schemeClr val="accent3"/>
            </a:solidFill>
            <a:ln>
              <a:noFill/>
            </a:ln>
            <a:effectLst/>
            <a:scene3d>
              <a:camera prst="orthographicFront"/>
              <a:lightRig rig="threePt" dir="t"/>
            </a:scene3d>
            <a:sp3d>
              <a:bevelT w="127000"/>
            </a:sp3d>
          </c:spPr>
          <c:invertIfNegative val="0"/>
          <c:dLbls>
            <c:dLbl>
              <c:idx val="0"/>
              <c:layout>
                <c:manualLayout>
                  <c:x val="-1.7846672321433655E-3"/>
                  <c:y val="4.9969765198515175E-4"/>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581-4253-BDE7-C556394F579C}"/>
                </c:ext>
              </c:extLst>
            </c:dLbl>
            <c:dLbl>
              <c:idx val="1"/>
              <c:layout>
                <c:manualLayout>
                  <c:x val="1.6577852960585808E-3"/>
                  <c:y val="-1.062175963087156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581-4253-BDE7-C556394F579C}"/>
                </c:ext>
              </c:extLst>
            </c:dLbl>
            <c:dLbl>
              <c:idx val="2"/>
              <c:layout>
                <c:manualLayout>
                  <c:x val="2.9535355941599714E-3"/>
                  <c:y val="6.120841304505625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A581-4253-BDE7-C556394F579C}"/>
                </c:ext>
              </c:extLst>
            </c:dLbl>
            <c:dLbl>
              <c:idx val="3"/>
              <c:layout>
                <c:manualLayout>
                  <c:x val="-1.3120621259500819E-3"/>
                  <c:y val="-1.061993990162179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A581-4253-BDE7-C556394F579C}"/>
                </c:ext>
              </c:extLst>
            </c:dLbl>
            <c:dLbl>
              <c:idx val="4"/>
              <c:layout>
                <c:manualLayout>
                  <c:x val="9.2539517318782159E-4"/>
                  <c:y val="1.2304645241053165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A581-4253-BDE7-C556394F579C}"/>
                </c:ext>
              </c:extLst>
            </c:dLbl>
            <c:spPr>
              <a:noFill/>
              <a:ln>
                <a:noFill/>
              </a:ln>
              <a:effectLst/>
            </c:spPr>
            <c:txPr>
              <a:bodyPr rot="0" vert="horz"/>
              <a:lstStyle/>
              <a:p>
                <a:pPr>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Лист1!$A$2:$A$5</c:f>
              <c:strCache>
                <c:ptCount val="4"/>
                <c:pt idx="0">
                  <c:v>План 2017 год</c:v>
                </c:pt>
                <c:pt idx="1">
                  <c:v>2018 год</c:v>
                </c:pt>
                <c:pt idx="2">
                  <c:v>2019 год</c:v>
                </c:pt>
                <c:pt idx="3">
                  <c:v>2020 год</c:v>
                </c:pt>
              </c:strCache>
            </c:strRef>
          </c:cat>
          <c:val>
            <c:numRef>
              <c:f>Лист1!$D$2:$D$5</c:f>
              <c:numCache>
                <c:formatCode>#,##0.0\ _₽</c:formatCode>
                <c:ptCount val="4"/>
                <c:pt idx="0">
                  <c:v>121094.8213</c:v>
                </c:pt>
                <c:pt idx="1">
                  <c:v>128549</c:v>
                </c:pt>
                <c:pt idx="2">
                  <c:v>127707.8</c:v>
                </c:pt>
                <c:pt idx="3">
                  <c:v>127741.5</c:v>
                </c:pt>
              </c:numCache>
            </c:numRef>
          </c:val>
          <c:extLst xmlns:c16r2="http://schemas.microsoft.com/office/drawing/2015/06/chart">
            <c:ext xmlns:c16="http://schemas.microsoft.com/office/drawing/2014/chart" uri="{C3380CC4-5D6E-409C-BE32-E72D297353CC}">
              <c16:uniqueId val="{00000004-9819-45B3-B8C9-C68F61B9B091}"/>
            </c:ext>
          </c:extLst>
        </c:ser>
        <c:ser>
          <c:idx val="3"/>
          <c:order val="3"/>
          <c:tx>
            <c:strRef>
              <c:f>Лист1!$E$1</c:f>
              <c:strCache>
                <c:ptCount val="1"/>
                <c:pt idx="0">
                  <c:v>Иные межбюджетные трансферты</c:v>
                </c:pt>
              </c:strCache>
            </c:strRef>
          </c:tx>
          <c:spPr>
            <a:solidFill>
              <a:srgbClr val="FF0000"/>
            </a:solidFill>
            <a:ln>
              <a:noFill/>
            </a:ln>
            <a:effectLst/>
            <a:scene3d>
              <a:camera prst="orthographicFront"/>
              <a:lightRig rig="threePt" dir="t"/>
            </a:scene3d>
            <a:sp3d>
              <a:bevelT w="127000"/>
              <a:bevelB/>
            </a:sp3d>
          </c:spPr>
          <c:invertIfNegative val="0"/>
          <c:dLbls>
            <c:dLbl>
              <c:idx val="0"/>
              <c:layout>
                <c:manualLayout>
                  <c:x val="-1.6202352493976355E-5"/>
                  <c:y val="-9.6811415816686185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581-4253-BDE7-C556394F579C}"/>
                </c:ext>
              </c:extLst>
            </c:dLbl>
            <c:dLbl>
              <c:idx val="1"/>
              <c:layout>
                <c:manualLayout>
                  <c:x val="3.6192552260250069E-4"/>
                  <c:y val="-9.6811415816686515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581-4253-BDE7-C556394F579C}"/>
                </c:ext>
              </c:extLst>
            </c:dLbl>
            <c:dLbl>
              <c:idx val="2"/>
              <c:layout>
                <c:manualLayout>
                  <c:x val="1.6577852960585808E-3"/>
                  <c:y val="-9.181443929683478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A581-4253-BDE7-C556394F579C}"/>
                </c:ext>
              </c:extLst>
            </c:dLbl>
            <c:dLbl>
              <c:idx val="3"/>
              <c:layout>
                <c:manualLayout>
                  <c:x val="7.3860722084213057E-2"/>
                  <c:y val="-2.8169536652458894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A581-4253-BDE7-C556394F579C}"/>
                </c:ext>
              </c:extLst>
            </c:dLbl>
            <c:dLbl>
              <c:idx val="4"/>
              <c:layout>
                <c:manualLayout>
                  <c:x val="7.1269117800556461E-2"/>
                  <c:y val="-3.0730403620864249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A581-4253-BDE7-C556394F579C}"/>
                </c:ext>
              </c:extLst>
            </c:dLbl>
            <c:spPr>
              <a:noFill/>
              <a:ln>
                <a:noFill/>
              </a:ln>
              <a:effectLst/>
            </c:spPr>
            <c:txPr>
              <a:bodyPr rot="0" vert="horz"/>
              <a:lstStyle/>
              <a:p>
                <a:pPr>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Лист1!$A$2:$A$5</c:f>
              <c:strCache>
                <c:ptCount val="4"/>
                <c:pt idx="0">
                  <c:v>План 2017 год</c:v>
                </c:pt>
                <c:pt idx="1">
                  <c:v>2018 год</c:v>
                </c:pt>
                <c:pt idx="2">
                  <c:v>2019 год</c:v>
                </c:pt>
                <c:pt idx="3">
                  <c:v>2020 год</c:v>
                </c:pt>
              </c:strCache>
            </c:strRef>
          </c:cat>
          <c:val>
            <c:numRef>
              <c:f>Лист1!$E$2:$E$5</c:f>
              <c:numCache>
                <c:formatCode>#,##0.0\ _₽</c:formatCode>
                <c:ptCount val="4"/>
                <c:pt idx="0">
                  <c:v>3815.5630000000001</c:v>
                </c:pt>
                <c:pt idx="1">
                  <c:v>2207.6590000000001</c:v>
                </c:pt>
              </c:numCache>
            </c:numRef>
          </c:val>
          <c:extLst xmlns:c16r2="http://schemas.microsoft.com/office/drawing/2015/06/chart">
            <c:ext xmlns:c16="http://schemas.microsoft.com/office/drawing/2014/chart" uri="{C3380CC4-5D6E-409C-BE32-E72D297353CC}">
              <c16:uniqueId val="{00000005-9819-45B3-B8C9-C68F61B9B091}"/>
            </c:ext>
          </c:extLst>
        </c:ser>
        <c:dLbls>
          <c:showLegendKey val="0"/>
          <c:showVal val="0"/>
          <c:showCatName val="0"/>
          <c:showSerName val="0"/>
          <c:showPercent val="0"/>
          <c:showBubbleSize val="0"/>
        </c:dLbls>
        <c:gapWidth val="150"/>
        <c:overlap val="100"/>
        <c:axId val="118930432"/>
        <c:axId val="119018240"/>
      </c:barChart>
      <c:catAx>
        <c:axId val="11893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ru-RU"/>
          </a:p>
        </c:txPr>
        <c:crossAx val="119018240"/>
        <c:crosses val="autoZero"/>
        <c:auto val="1"/>
        <c:lblAlgn val="ctr"/>
        <c:lblOffset val="100"/>
        <c:noMultiLvlLbl val="0"/>
      </c:catAx>
      <c:valAx>
        <c:axId val="1190182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_₽" sourceLinked="1"/>
        <c:majorTickMark val="none"/>
        <c:minorTickMark val="none"/>
        <c:tickLblPos val="nextTo"/>
        <c:spPr>
          <a:noFill/>
          <a:ln>
            <a:noFill/>
          </a:ln>
          <a:effectLst/>
        </c:spPr>
        <c:txPr>
          <a:bodyPr rot="-60000000" vert="horz"/>
          <a:lstStyle/>
          <a:p>
            <a:pPr>
              <a:defRPr/>
            </a:pPr>
            <a:endParaRPr lang="ru-RU"/>
          </a:p>
        </c:txPr>
        <c:crossAx val="118930432"/>
        <c:crosses val="autoZero"/>
        <c:crossBetween val="between"/>
      </c:valAx>
      <c:spPr>
        <a:noFill/>
        <a:ln>
          <a:noFill/>
        </a:ln>
        <a:effectLst/>
      </c:spPr>
    </c:plotArea>
    <c:legend>
      <c:legendPos val="b"/>
      <c:layout>
        <c:manualLayout>
          <c:xMode val="edge"/>
          <c:yMode val="edge"/>
          <c:x val="0"/>
          <c:y val="0.84472177522595127"/>
          <c:w val="0.99858043307574518"/>
          <c:h val="0.11942610106812648"/>
        </c:manualLayout>
      </c:layout>
      <c:overlay val="0"/>
      <c:spPr>
        <a:noFill/>
        <a:ln>
          <a:noFill/>
        </a:ln>
        <a:effectLst/>
      </c:spPr>
      <c:txPr>
        <a:bodyPr rot="0" vert="horz"/>
        <a:lstStyle/>
        <a:p>
          <a:pPr>
            <a:defRPr sz="800"/>
          </a:pPr>
          <a:endParaRPr lang="ru-RU"/>
        </a:p>
      </c:txPr>
    </c:legend>
    <c:plotVisOnly val="1"/>
    <c:dispBlanksAs val="gap"/>
    <c:showDLblsOverMax val="0"/>
  </c:chart>
  <c:spPr>
    <a:noFill/>
    <a:ln>
      <a:noFill/>
    </a:ln>
    <a:effectLst/>
  </c:spPr>
  <c:txPr>
    <a:bodyPr/>
    <a:lstStyle/>
    <a:p>
      <a:pPr>
        <a:defRPr sz="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593027208776495E-2"/>
          <c:y val="8.0062853998645572E-2"/>
          <c:w val="0.90240697279122351"/>
          <c:h val="0.75747212901968031"/>
        </c:manualLayout>
      </c:layout>
      <c:bar3DChart>
        <c:barDir val="col"/>
        <c:grouping val="stacked"/>
        <c:varyColors val="0"/>
        <c:ser>
          <c:idx val="0"/>
          <c:order val="0"/>
          <c:tx>
            <c:strRef>
              <c:f>Лист1!$B$1</c:f>
              <c:strCache>
                <c:ptCount val="1"/>
                <c:pt idx="0">
                  <c:v>Ряд 1</c:v>
                </c:pt>
              </c:strCache>
            </c:strRef>
          </c:tx>
          <c:spPr>
            <a:solidFill>
              <a:srgbClr val="F0A73C"/>
            </a:solidFill>
            <a:ln>
              <a:noFill/>
            </a:ln>
            <a:effectLst/>
            <a:scene3d>
              <a:camera prst="orthographicFront"/>
              <a:lightRig rig="threePt" dir="t"/>
            </a:scene3d>
            <a:sp3d>
              <a:bevelT/>
              <a:bevelB/>
            </a:sp3d>
          </c:spPr>
          <c:invertIfNegative val="0"/>
          <c:dPt>
            <c:idx val="0"/>
            <c:invertIfNegative val="0"/>
            <c:bubble3D val="0"/>
            <c:extLst xmlns:c16r2="http://schemas.microsoft.com/office/drawing/2015/06/chart">
              <c:ext xmlns:c16="http://schemas.microsoft.com/office/drawing/2014/chart" uri="{C3380CC4-5D6E-409C-BE32-E72D297353CC}">
                <c16:uniqueId val="{00000008-FA3A-4E96-8149-0FDE0BA0F30C}"/>
              </c:ext>
            </c:extLst>
          </c:dPt>
          <c:dPt>
            <c:idx val="1"/>
            <c:invertIfNegative val="0"/>
            <c:bubble3D val="0"/>
            <c:extLst xmlns:c16r2="http://schemas.microsoft.com/office/drawing/2015/06/chart">
              <c:ext xmlns:c16="http://schemas.microsoft.com/office/drawing/2014/chart" uri="{C3380CC4-5D6E-409C-BE32-E72D297353CC}">
                <c16:uniqueId val="{00000001-FA3A-4E96-8149-0FDE0BA0F30C}"/>
              </c:ext>
            </c:extLst>
          </c:dPt>
          <c:dPt>
            <c:idx val="2"/>
            <c:invertIfNegative val="0"/>
            <c:bubble3D val="0"/>
            <c:extLst xmlns:c16r2="http://schemas.microsoft.com/office/drawing/2015/06/chart">
              <c:ext xmlns:c16="http://schemas.microsoft.com/office/drawing/2014/chart" uri="{C3380CC4-5D6E-409C-BE32-E72D297353CC}">
                <c16:uniqueId val="{00000003-FA3A-4E96-8149-0FDE0BA0F30C}"/>
              </c:ext>
            </c:extLst>
          </c:dPt>
          <c:dPt>
            <c:idx val="3"/>
            <c:invertIfNegative val="0"/>
            <c:bubble3D val="0"/>
            <c:extLst xmlns:c16r2="http://schemas.microsoft.com/office/drawing/2015/06/chart">
              <c:ext xmlns:c16="http://schemas.microsoft.com/office/drawing/2014/chart" uri="{C3380CC4-5D6E-409C-BE32-E72D297353CC}">
                <c16:uniqueId val="{00000005-FA3A-4E96-8149-0FDE0BA0F30C}"/>
              </c:ext>
            </c:extLst>
          </c:dPt>
          <c:dLbls>
            <c:dLbl>
              <c:idx val="0"/>
              <c:layout>
                <c:manualLayout>
                  <c:x val="1.3946743303971276E-2"/>
                  <c:y val="-0.26056471425204353"/>
                </c:manualLayout>
              </c:layout>
              <c:showLegendKey val="0"/>
              <c:showVal val="1"/>
              <c:showCatName val="0"/>
              <c:showSerName val="0"/>
              <c:showPercent val="0"/>
              <c:showBubbleSize val="0"/>
            </c:dLbl>
            <c:dLbl>
              <c:idx val="1"/>
              <c:layout>
                <c:manualLayout>
                  <c:x val="1.304796841047688E-2"/>
                  <c:y val="-0.25522650602758068"/>
                </c:manualLayout>
              </c:layout>
              <c:showLegendKey val="0"/>
              <c:showVal val="1"/>
              <c:showCatName val="0"/>
              <c:showSerName val="0"/>
              <c:showPercent val="0"/>
              <c:showBubbleSize val="0"/>
            </c:dLbl>
            <c:dLbl>
              <c:idx val="2"/>
              <c:layout>
                <c:manualLayout>
                  <c:x val="1.4871271654841364E-2"/>
                  <c:y val="-0.24027811316553177"/>
                </c:manualLayout>
              </c:layout>
              <c:showLegendKey val="0"/>
              <c:showVal val="1"/>
              <c:showCatName val="0"/>
              <c:showSerName val="0"/>
              <c:showPercent val="0"/>
              <c:showBubbleSize val="0"/>
            </c:dLbl>
            <c:dLbl>
              <c:idx val="3"/>
              <c:layout>
                <c:manualLayout>
                  <c:x val="1.3432193379388408E-2"/>
                  <c:y val="-0.23322587268696923"/>
                </c:manualLayout>
              </c:layout>
              <c:showLegendKey val="0"/>
              <c:showVal val="1"/>
              <c:showCatName val="0"/>
              <c:showSerName val="0"/>
              <c:showPercent val="0"/>
              <c:showBubbleSize val="0"/>
            </c:dLbl>
            <c:dLbl>
              <c:idx val="4"/>
              <c:layout>
                <c:manualLayout>
                  <c:x val="1.6988330969081408E-2"/>
                  <c:y val="-0.33995783860350792"/>
                </c:manualLayout>
              </c:layout>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2017 год план</c:v>
                </c:pt>
                <c:pt idx="1">
                  <c:v>2018 год</c:v>
                </c:pt>
                <c:pt idx="2">
                  <c:v>2019 год</c:v>
                </c:pt>
                <c:pt idx="3">
                  <c:v>2020 год</c:v>
                </c:pt>
              </c:strCache>
            </c:strRef>
          </c:cat>
          <c:val>
            <c:numRef>
              <c:f>Лист1!$B$2:$B$5</c:f>
              <c:numCache>
                <c:formatCode>General</c:formatCode>
                <c:ptCount val="4"/>
                <c:pt idx="0">
                  <c:v>549674.63147000002</c:v>
                </c:pt>
                <c:pt idx="1">
                  <c:v>572526.75800999999</c:v>
                </c:pt>
                <c:pt idx="2">
                  <c:v>555162.40500999999</c:v>
                </c:pt>
                <c:pt idx="3">
                  <c:v>560248.41301000002</c:v>
                </c:pt>
              </c:numCache>
            </c:numRef>
          </c:val>
          <c:extLst xmlns:c16r2="http://schemas.microsoft.com/office/drawing/2015/06/chart">
            <c:ext xmlns:c16="http://schemas.microsoft.com/office/drawing/2014/chart" uri="{C3380CC4-5D6E-409C-BE32-E72D297353CC}">
              <c16:uniqueId val="{00000009-FA3A-4E96-8149-0FDE0BA0F30C}"/>
            </c:ext>
          </c:extLst>
        </c:ser>
        <c:dLbls>
          <c:showLegendKey val="0"/>
          <c:showVal val="1"/>
          <c:showCatName val="0"/>
          <c:showSerName val="0"/>
          <c:showPercent val="0"/>
          <c:showBubbleSize val="0"/>
        </c:dLbls>
        <c:gapWidth val="150"/>
        <c:shape val="cylinder"/>
        <c:axId val="167924096"/>
        <c:axId val="167926784"/>
        <c:axId val="0"/>
      </c:bar3DChart>
      <c:catAx>
        <c:axId val="167924096"/>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7926784"/>
        <c:crosses val="autoZero"/>
        <c:auto val="1"/>
        <c:lblAlgn val="ctr"/>
        <c:lblOffset val="100"/>
        <c:noMultiLvlLbl val="0"/>
      </c:catAx>
      <c:valAx>
        <c:axId val="167926784"/>
        <c:scaling>
          <c:orientation val="minMax"/>
          <c:max val="45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7924096"/>
        <c:crosses val="autoZero"/>
        <c:crossBetween val="between"/>
        <c:majorUnit val="150000"/>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0"/>
      <c:perspective val="20"/>
    </c:view3D>
    <c:floor>
      <c:thickness val="0"/>
    </c:floor>
    <c:sideWall>
      <c:thickness val="0"/>
      <c:spPr>
        <a:scene3d>
          <a:camera prst="orthographicFront"/>
          <a:lightRig rig="threePt" dir="t"/>
        </a:scene3d>
        <a:sp3d/>
      </c:spPr>
    </c:sideWall>
    <c:backWall>
      <c:thickness val="0"/>
    </c:backWall>
    <c:plotArea>
      <c:layout>
        <c:manualLayout>
          <c:layoutTarget val="inner"/>
          <c:xMode val="edge"/>
          <c:yMode val="edge"/>
          <c:x val="6.4070250212072036E-2"/>
          <c:y val="5.5027390003899113E-2"/>
          <c:w val="0.90094314904650474"/>
          <c:h val="0.49296515134575447"/>
        </c:manualLayout>
      </c:layout>
      <c:bar3DChart>
        <c:barDir val="col"/>
        <c:grouping val="clustered"/>
        <c:varyColors val="0"/>
        <c:ser>
          <c:idx val="0"/>
          <c:order val="0"/>
          <c:tx>
            <c:strRef>
              <c:f>Лист1!$B$1</c:f>
              <c:strCache>
                <c:ptCount val="1"/>
                <c:pt idx="0">
                  <c:v>2018 год</c:v>
                </c:pt>
              </c:strCache>
            </c:strRef>
          </c:tx>
          <c:spPr>
            <a:solidFill>
              <a:schemeClr val="accent2">
                <a:lumMod val="60000"/>
                <a:lumOff val="40000"/>
              </a:schemeClr>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103275.617</c:v>
                </c:pt>
                <c:pt idx="1">
                  <c:v>475.5</c:v>
                </c:pt>
                <c:pt idx="2">
                  <c:v>11846.427</c:v>
                </c:pt>
                <c:pt idx="3">
                  <c:v>9381.8210099999997</c:v>
                </c:pt>
                <c:pt idx="4">
                  <c:v>120850.9</c:v>
                </c:pt>
                <c:pt idx="5">
                  <c:v>14181.736999999999</c:v>
                </c:pt>
                <c:pt idx="6">
                  <c:v>202400.886</c:v>
                </c:pt>
                <c:pt idx="7">
                  <c:v>9208.2559999999994</c:v>
                </c:pt>
                <c:pt idx="8">
                  <c:v>18584.094000000001</c:v>
                </c:pt>
                <c:pt idx="9">
                  <c:v>3628.32</c:v>
                </c:pt>
                <c:pt idx="10">
                  <c:v>78693.2</c:v>
                </c:pt>
              </c:numCache>
            </c:numRef>
          </c:val>
        </c:ser>
        <c:ser>
          <c:idx val="1"/>
          <c:order val="1"/>
          <c:tx>
            <c:strRef>
              <c:f>Лист1!$C$1</c:f>
              <c:strCache>
                <c:ptCount val="1"/>
                <c:pt idx="0">
                  <c:v>2019 год</c:v>
                </c:pt>
              </c:strCache>
            </c:strRef>
          </c:tx>
          <c:spPr>
            <a:solidFill>
              <a:srgbClr val="FFC00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Лист1!$C$2:$C$12</c:f>
              <c:numCache>
                <c:formatCode>0.0</c:formatCode>
                <c:ptCount val="11"/>
                <c:pt idx="0">
                  <c:v>115610.03599999999</c:v>
                </c:pt>
                <c:pt idx="1">
                  <c:v>480.9</c:v>
                </c:pt>
                <c:pt idx="2">
                  <c:v>8587.3919999999998</c:v>
                </c:pt>
                <c:pt idx="3">
                  <c:v>6908.42101</c:v>
                </c:pt>
                <c:pt idx="4">
                  <c:v>83138.600000000006</c:v>
                </c:pt>
                <c:pt idx="5">
                  <c:v>40755.078000000001</c:v>
                </c:pt>
                <c:pt idx="6">
                  <c:v>201171.10500000001</c:v>
                </c:pt>
                <c:pt idx="7">
                  <c:v>7621.1360000000004</c:v>
                </c:pt>
                <c:pt idx="8">
                  <c:v>17733.167000000001</c:v>
                </c:pt>
                <c:pt idx="9" formatCode="General">
                  <c:v>7497</c:v>
                </c:pt>
                <c:pt idx="10">
                  <c:v>54773.2</c:v>
                </c:pt>
              </c:numCache>
            </c:numRef>
          </c:val>
        </c:ser>
        <c:ser>
          <c:idx val="2"/>
          <c:order val="2"/>
          <c:tx>
            <c:strRef>
              <c:f>Лист1!$D$1</c:f>
              <c:strCache>
                <c:ptCount val="1"/>
                <c:pt idx="0">
                  <c:v>2020 год</c:v>
                </c:pt>
              </c:strCache>
            </c:strRef>
          </c:tx>
          <c:spPr>
            <a:solidFill>
              <a:srgbClr val="92D05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Лист1!$D$2:$D$12</c:f>
              <c:numCache>
                <c:formatCode>General</c:formatCode>
                <c:ptCount val="11"/>
                <c:pt idx="0">
                  <c:v>242459.43900000001</c:v>
                </c:pt>
                <c:pt idx="1">
                  <c:v>499.5</c:v>
                </c:pt>
                <c:pt idx="2">
                  <c:v>6569.1170000000002</c:v>
                </c:pt>
                <c:pt idx="3">
                  <c:v>6908.42101</c:v>
                </c:pt>
                <c:pt idx="4">
                  <c:v>1407.6</c:v>
                </c:pt>
                <c:pt idx="6">
                  <c:v>199404.71900000001</c:v>
                </c:pt>
                <c:pt idx="7">
                  <c:v>7621.1360000000004</c:v>
                </c:pt>
                <c:pt idx="8">
                  <c:v>17740.931</c:v>
                </c:pt>
                <c:pt idx="9">
                  <c:v>1039</c:v>
                </c:pt>
                <c:pt idx="10">
                  <c:v>54773.2</c:v>
                </c:pt>
              </c:numCache>
            </c:numRef>
          </c:val>
        </c:ser>
        <c:dLbls>
          <c:showLegendKey val="0"/>
          <c:showVal val="0"/>
          <c:showCatName val="0"/>
          <c:showSerName val="0"/>
          <c:showPercent val="0"/>
          <c:showBubbleSize val="0"/>
        </c:dLbls>
        <c:gapWidth val="150"/>
        <c:shape val="cylinder"/>
        <c:axId val="204515200"/>
        <c:axId val="204516736"/>
        <c:axId val="0"/>
      </c:bar3DChart>
      <c:catAx>
        <c:axId val="204515200"/>
        <c:scaling>
          <c:orientation val="minMax"/>
        </c:scaling>
        <c:delete val="0"/>
        <c:axPos val="b"/>
        <c:majorTickMark val="out"/>
        <c:minorTickMark val="none"/>
        <c:tickLblPos val="low"/>
        <c:spPr>
          <a:ln w="3175">
            <a:round/>
          </a:ln>
        </c:spPr>
        <c:txPr>
          <a:bodyPr rot="-5400000" anchor="t" anchorCtr="0"/>
          <a:lstStyle/>
          <a:p>
            <a:pPr>
              <a:defRPr sz="1050" baseline="0">
                <a:latin typeface="Times New Roman" pitchFamily="18" charset="0"/>
                <a:cs typeface="Times New Roman" pitchFamily="18" charset="0"/>
              </a:defRPr>
            </a:pPr>
            <a:endParaRPr lang="ru-RU"/>
          </a:p>
        </c:txPr>
        <c:crossAx val="204516736"/>
        <c:crossesAt val="0"/>
        <c:auto val="0"/>
        <c:lblAlgn val="ctr"/>
        <c:lblOffset val="100"/>
        <c:tickLblSkip val="1"/>
        <c:noMultiLvlLbl val="0"/>
      </c:catAx>
      <c:valAx>
        <c:axId val="204516736"/>
        <c:scaling>
          <c:orientation val="minMax"/>
        </c:scaling>
        <c:delete val="0"/>
        <c:axPos val="l"/>
        <c:majorGridlines/>
        <c:numFmt formatCode="#,##0" sourceLinked="0"/>
        <c:majorTickMark val="out"/>
        <c:minorTickMark val="out"/>
        <c:tickLblPos val="nextTo"/>
        <c:txPr>
          <a:bodyPr/>
          <a:lstStyle/>
          <a:p>
            <a:pPr>
              <a:defRPr sz="1100"/>
            </a:pPr>
            <a:endParaRPr lang="ru-RU"/>
          </a:p>
        </c:txPr>
        <c:crossAx val="204515200"/>
        <c:crosses val="autoZero"/>
        <c:crossBetween val="between"/>
      </c:valAx>
      <c:spPr>
        <a:noFill/>
        <a:ln w="25400">
          <a:noFill/>
        </a:ln>
      </c:spPr>
    </c:plotArea>
    <c:legend>
      <c:legendPos val="r"/>
      <c:layout>
        <c:manualLayout>
          <c:xMode val="edge"/>
          <c:yMode val="edge"/>
          <c:x val="0.8713102322133397"/>
          <c:y val="4.7376177430277701E-4"/>
          <c:w val="0.11023016819039559"/>
          <c:h val="0.16718163208766854"/>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hPercent val="100"/>
      <c:rotY val="130"/>
      <c:depthPercent val="90"/>
      <c:rAngAx val="1"/>
    </c:view3D>
    <c:floor>
      <c:thickness val="0"/>
    </c:floor>
    <c:sideWall>
      <c:thickness val="0"/>
    </c:sideWall>
    <c:backWall>
      <c:thickness val="0"/>
    </c:backWall>
    <c:plotArea>
      <c:layout>
        <c:manualLayout>
          <c:layoutTarget val="inner"/>
          <c:xMode val="edge"/>
          <c:yMode val="edge"/>
          <c:x val="4.1496041496041497E-2"/>
          <c:y val="3.5734455606842248E-2"/>
          <c:w val="0.78817508990737339"/>
          <c:h val="0.7602110598244185"/>
        </c:manualLayout>
      </c:layout>
      <c:pie3DChart>
        <c:varyColors val="1"/>
        <c:ser>
          <c:idx val="0"/>
          <c:order val="0"/>
          <c:tx>
            <c:strRef>
              <c:f>Лист1!$B$1</c:f>
              <c:strCache>
                <c:ptCount val="1"/>
                <c:pt idx="0">
                  <c:v>Продажи</c:v>
                </c:pt>
              </c:strCache>
            </c:strRef>
          </c:tx>
          <c:spPr>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w="165100" prst="coolSlant"/>
            </a:sp3d>
          </c:spPr>
          <c:dPt>
            <c:idx val="0"/>
            <c:bubble3D val="0"/>
            <c:explosion val="1"/>
            <c:spPr>
              <a:solidFill>
                <a:srgbClr val="7030A0">
                  <a:alpha val="86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w="165100" prst="coolSlant"/>
              </a:sp3d>
            </c:spPr>
            <c:extLst xmlns:c16r2="http://schemas.microsoft.com/office/drawing/2015/06/chart">
              <c:ext xmlns:c16="http://schemas.microsoft.com/office/drawing/2014/chart" uri="{C3380CC4-5D6E-409C-BE32-E72D297353CC}">
                <c16:uniqueId val="{00000001-0919-4613-90E1-B51F1328209D}"/>
              </c:ext>
            </c:extLst>
          </c:dPt>
          <c:dPt>
            <c:idx val="1"/>
            <c:bubble3D val="0"/>
            <c:spPr>
              <a:solidFill>
                <a:srgbClr val="FF0000"/>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w="165100" prst="coolSlant"/>
              </a:sp3d>
            </c:spPr>
          </c:dPt>
          <c:dPt>
            <c:idx val="2"/>
            <c:bubble3D val="0"/>
            <c:spPr>
              <a:solidFill>
                <a:srgbClr val="00B0F0"/>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w="165100" prst="coolSlant"/>
              </a:sp3d>
            </c:spPr>
            <c:extLst xmlns:c16r2="http://schemas.microsoft.com/office/drawing/2015/06/chart">
              <c:ext xmlns:c16="http://schemas.microsoft.com/office/drawing/2014/chart" uri="{C3380CC4-5D6E-409C-BE32-E72D297353CC}">
                <c16:uniqueId val="{00000003-0919-4613-90E1-B51F1328209D}"/>
              </c:ext>
            </c:extLst>
          </c:dPt>
          <c:dPt>
            <c:idx val="3"/>
            <c:bubble3D val="0"/>
            <c:explosion val="1"/>
            <c:spPr>
              <a:solidFill>
                <a:srgbClr val="FFC000">
                  <a:alpha val="86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w="165100" prst="coolSlant"/>
              </a:sp3d>
            </c:spPr>
            <c:extLst xmlns:c16r2="http://schemas.microsoft.com/office/drawing/2015/06/chart">
              <c:ext xmlns:c16="http://schemas.microsoft.com/office/drawing/2014/chart" uri="{C3380CC4-5D6E-409C-BE32-E72D297353CC}">
                <c16:uniqueId val="{00000005-0919-4613-90E1-B51F1328209D}"/>
              </c:ext>
            </c:extLst>
          </c:dPt>
          <c:dPt>
            <c:idx val="4"/>
            <c:bubble3D val="0"/>
            <c:spPr>
              <a:solidFill>
                <a:schemeClr val="accent5">
                  <a:lumMod val="75000"/>
                  <a:alpha val="79000"/>
                </a:scheme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w="165100" prst="coolSlant"/>
              </a:sp3d>
            </c:spPr>
            <c:extLst xmlns:c16r2="http://schemas.microsoft.com/office/drawing/2015/06/chart">
              <c:ext xmlns:c16="http://schemas.microsoft.com/office/drawing/2014/chart" uri="{C3380CC4-5D6E-409C-BE32-E72D297353CC}">
                <c16:uniqueId val="{00000015-0919-4613-90E1-B51F1328209D}"/>
              </c:ext>
            </c:extLst>
          </c:dPt>
          <c:dPt>
            <c:idx val="5"/>
            <c:bubble3D val="0"/>
            <c:spPr>
              <a:solidFill>
                <a:srgbClr val="FD9DB4"/>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w="165100" prst="coolSlant"/>
              </a:sp3d>
            </c:spPr>
          </c:dPt>
          <c:dPt>
            <c:idx val="6"/>
            <c:bubble3D val="0"/>
            <c:spPr>
              <a:solidFill>
                <a:schemeClr val="tx2">
                  <a:lumMod val="60000"/>
                  <a:lumOff val="40000"/>
                  <a:alpha val="78000"/>
                </a:scheme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a:sp3d>
            </c:spPr>
            <c:extLst xmlns:c16r2="http://schemas.microsoft.com/office/drawing/2015/06/chart">
              <c:ext xmlns:c16="http://schemas.microsoft.com/office/drawing/2014/chart" uri="{C3380CC4-5D6E-409C-BE32-E72D297353CC}">
                <c16:uniqueId val="{00000007-0919-4613-90E1-B51F1328209D}"/>
              </c:ext>
            </c:extLst>
          </c:dPt>
          <c:dPt>
            <c:idx val="7"/>
            <c:bubble3D val="0"/>
            <c:spPr>
              <a:solidFill>
                <a:schemeClr val="accent2">
                  <a:lumMod val="40000"/>
                  <a:lumOff val="60000"/>
                </a:scheme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w="165100" prst="coolSlant"/>
              </a:sp3d>
            </c:spPr>
            <c:extLst xmlns:c16r2="http://schemas.microsoft.com/office/drawing/2015/06/chart">
              <c:ext xmlns:c16="http://schemas.microsoft.com/office/drawing/2014/chart" uri="{C3380CC4-5D6E-409C-BE32-E72D297353CC}">
                <c16:uniqueId val="{00000009-0919-4613-90E1-B51F1328209D}"/>
              </c:ext>
            </c:extLst>
          </c:dPt>
          <c:dPt>
            <c:idx val="8"/>
            <c:bubble3D val="0"/>
            <c:spPr>
              <a:solidFill>
                <a:schemeClr val="accent3">
                  <a:lumMod val="75000"/>
                </a:scheme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a:sp3d>
            </c:spPr>
            <c:extLst xmlns:c16r2="http://schemas.microsoft.com/office/drawing/2015/06/chart">
              <c:ext xmlns:c16="http://schemas.microsoft.com/office/drawing/2014/chart" uri="{C3380CC4-5D6E-409C-BE32-E72D297353CC}">
                <c16:uniqueId val="{00000001-76F9-42DF-8BC7-735374D908A7}"/>
              </c:ext>
            </c:extLst>
          </c:dPt>
          <c:dPt>
            <c:idx val="9"/>
            <c:bubble3D val="0"/>
            <c:spPr>
              <a:solidFill>
                <a:schemeClr val="tx1">
                  <a:alpha val="86000"/>
                </a:scheme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w="165100" prst="coolSlant"/>
              </a:sp3d>
            </c:spPr>
            <c:extLst xmlns:c16r2="http://schemas.microsoft.com/office/drawing/2015/06/chart">
              <c:ext xmlns:c16="http://schemas.microsoft.com/office/drawing/2014/chart" uri="{C3380CC4-5D6E-409C-BE32-E72D297353CC}">
                <c16:uniqueId val="{0000000B-0919-4613-90E1-B51F1328209D}"/>
              </c:ext>
            </c:extLst>
          </c:dPt>
          <c:dPt>
            <c:idx val="10"/>
            <c:bubble3D val="0"/>
            <c:spPr>
              <a:solidFill>
                <a:schemeClr val="accent5">
                  <a:lumMod val="40000"/>
                  <a:lumOff val="60000"/>
                </a:scheme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a:bevelT w="165100" prst="coolSlant"/>
              </a:sp3d>
            </c:spPr>
            <c:extLst xmlns:c16r2="http://schemas.microsoft.com/office/drawing/2015/06/chart">
              <c:ext xmlns:c16="http://schemas.microsoft.com/office/drawing/2014/chart" uri="{C3380CC4-5D6E-409C-BE32-E72D297353CC}">
                <c16:uniqueId val="{0000000D-0919-4613-90E1-B51F1328209D}"/>
              </c:ext>
            </c:extLst>
          </c:dPt>
          <c:dLbls>
            <c:dLbl>
              <c:idx val="0"/>
              <c:layout>
                <c:manualLayout>
                  <c:x val="3.9184266585841392E-2"/>
                  <c:y val="-2.7830572902524274E-3"/>
                </c:manualLayout>
              </c:layout>
              <c:showLegendKey val="0"/>
              <c:showVal val="0"/>
              <c:showCatName val="0"/>
              <c:showSerName val="0"/>
              <c:showPercent val="1"/>
              <c:showBubbleSize val="0"/>
            </c:dLbl>
            <c:dLbl>
              <c:idx val="1"/>
              <c:layout>
                <c:manualLayout>
                  <c:x val="2.9502701999995516E-2"/>
                  <c:y val="2.9873110688750114E-2"/>
                </c:manualLayout>
              </c:layout>
              <c:showLegendKey val="0"/>
              <c:showVal val="0"/>
              <c:showCatName val="0"/>
              <c:showSerName val="0"/>
              <c:showPercent val="1"/>
              <c:showBubbleSize val="0"/>
            </c:dLbl>
            <c:dLbl>
              <c:idx val="2"/>
              <c:layout>
                <c:manualLayout>
                  <c:x val="1.8784181461346815E-2"/>
                  <c:y val="4.0762602950493255E-2"/>
                </c:manualLayout>
              </c:layout>
              <c:showLegendKey val="0"/>
              <c:showVal val="0"/>
              <c:showCatName val="0"/>
              <c:showSerName val="0"/>
              <c:showPercent val="1"/>
              <c:showBubbleSize val="0"/>
            </c:dLbl>
            <c:dLbl>
              <c:idx val="3"/>
              <c:layout>
                <c:manualLayout>
                  <c:x val="1.2301521277899231E-2"/>
                  <c:y val="8.3253869128427915E-2"/>
                </c:manualLayout>
              </c:layout>
              <c:showLegendKey val="0"/>
              <c:showVal val="0"/>
              <c:showCatName val="0"/>
              <c:showSerName val="0"/>
              <c:showPercent val="1"/>
              <c:showBubbleSize val="0"/>
            </c:dLbl>
            <c:dLbl>
              <c:idx val="4"/>
              <c:layout>
                <c:manualLayout>
                  <c:x val="6.98278808515029E-4"/>
                  <c:y val="4.7199022535976104E-2"/>
                </c:manualLayout>
              </c:layout>
              <c:showLegendKey val="0"/>
              <c:showVal val="0"/>
              <c:showCatName val="0"/>
              <c:showSerName val="0"/>
              <c:showPercent val="1"/>
              <c:showBubbleSize val="0"/>
            </c:dLbl>
            <c:dLbl>
              <c:idx val="5"/>
              <c:layout>
                <c:manualLayout>
                  <c:x val="-5.9100474848506343E-3"/>
                  <c:y val="4.7642320571997465E-4"/>
                </c:manualLayout>
              </c:layout>
              <c:showLegendKey val="0"/>
              <c:showVal val="0"/>
              <c:showCatName val="0"/>
              <c:showSerName val="0"/>
              <c:showPercent val="1"/>
              <c:showBubbleSize val="0"/>
            </c:dLbl>
            <c:dLbl>
              <c:idx val="6"/>
              <c:layout>
                <c:manualLayout>
                  <c:x val="1.9590811182760993E-2"/>
                  <c:y val="-3.1067245904606751E-2"/>
                </c:manualLayout>
              </c:layout>
              <c:showLegendKey val="0"/>
              <c:showVal val="0"/>
              <c:showCatName val="0"/>
              <c:showSerName val="0"/>
              <c:showPercent val="1"/>
              <c:showBubbleSize val="0"/>
            </c:dLbl>
            <c:dLbl>
              <c:idx val="7"/>
              <c:layout>
                <c:manualLayout>
                  <c:x val="2.8123662168189692E-3"/>
                  <c:y val="-5.9943886324554255E-3"/>
                </c:manualLayout>
              </c:layout>
              <c:showLegendKey val="0"/>
              <c:showVal val="0"/>
              <c:showCatName val="0"/>
              <c:showSerName val="0"/>
              <c:showPercent val="1"/>
              <c:showBubbleSize val="0"/>
            </c:dLbl>
            <c:dLbl>
              <c:idx val="8"/>
              <c:layout>
                <c:manualLayout>
                  <c:x val="-6.7293360319712388E-3"/>
                  <c:y val="-2.1987148158204361E-2"/>
                </c:manualLayout>
              </c:layout>
              <c:showLegendKey val="0"/>
              <c:showVal val="0"/>
              <c:showCatName val="0"/>
              <c:showSerName val="0"/>
              <c:showPercent val="1"/>
              <c:showBubbleSize val="0"/>
            </c:dLbl>
            <c:dLbl>
              <c:idx val="9"/>
              <c:layout>
                <c:manualLayout>
                  <c:x val="2.0876340073203915E-4"/>
                  <c:y val="-1.6640781971219116E-2"/>
                </c:manualLayout>
              </c:layout>
              <c:showLegendKey val="0"/>
              <c:showVal val="0"/>
              <c:showCatName val="0"/>
              <c:showSerName val="0"/>
              <c:showPercent val="1"/>
              <c:showBubbleSize val="0"/>
            </c:dLbl>
            <c:dLbl>
              <c:idx val="10"/>
              <c:layout>
                <c:manualLayout>
                  <c:x val="-8.6154586941988524E-3"/>
                  <c:y val="0.12205195040275138"/>
                </c:manualLayout>
              </c:layout>
              <c:showLegendKey val="0"/>
              <c:showVal val="0"/>
              <c:showCatName val="0"/>
              <c:showSerName val="0"/>
              <c:showPercent val="1"/>
              <c:showBubbleSize val="0"/>
            </c:dLbl>
            <c:txPr>
              <a:bodyPr/>
              <a:lstStyle/>
              <a:p>
                <a:pPr>
                  <a:defRPr sz="1200"/>
                </a:pPr>
                <a:endParaRPr lang="ru-RU"/>
              </a:p>
            </c:txPr>
            <c:showLegendKey val="0"/>
            <c:showVal val="0"/>
            <c:showCatName val="0"/>
            <c:showSerName val="0"/>
            <c:showPercent val="1"/>
            <c:showBubbleSize val="0"/>
            <c:showLeaderLines val="1"/>
          </c:dLbls>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0.19900000000000001</c:v>
                </c:pt>
                <c:pt idx="1">
                  <c:v>1E-3</c:v>
                </c:pt>
                <c:pt idx="2">
                  <c:v>2.1999999999999999E-2</c:v>
                </c:pt>
                <c:pt idx="3">
                  <c:v>8.9999999999999993E-3</c:v>
                </c:pt>
                <c:pt idx="4">
                  <c:v>1.2999999999999999E-2</c:v>
                </c:pt>
                <c:pt idx="5">
                  <c:v>3.0000000000000001E-3</c:v>
                </c:pt>
                <c:pt idx="6">
                  <c:v>0.51800000000000002</c:v>
                </c:pt>
                <c:pt idx="7">
                  <c:v>1.4999999999999999E-2</c:v>
                </c:pt>
                <c:pt idx="8">
                  <c:v>4.2999999999999997E-2</c:v>
                </c:pt>
                <c:pt idx="9">
                  <c:v>1E-3</c:v>
                </c:pt>
                <c:pt idx="10">
                  <c:v>0.17599999999999999</c:v>
                </c:pt>
              </c:numCache>
            </c:numRef>
          </c:val>
          <c:extLst xmlns:c16r2="http://schemas.microsoft.com/office/drawing/2015/06/chart">
            <c:ext xmlns:c16="http://schemas.microsoft.com/office/drawing/2014/chart" uri="{C3380CC4-5D6E-409C-BE32-E72D297353CC}">
              <c16:uniqueId val="{00000017-0919-4613-90E1-B51F1328209D}"/>
            </c:ext>
          </c:extLst>
        </c:ser>
        <c:dLbls>
          <c:showLegendKey val="0"/>
          <c:showVal val="0"/>
          <c:showCatName val="0"/>
          <c:showSerName val="0"/>
          <c:showPercent val="1"/>
          <c:showBubbleSize val="0"/>
          <c:showLeaderLines val="1"/>
        </c:dLbls>
      </c:pie3DChart>
      <c:spPr>
        <a:scene3d>
          <a:camera prst="orthographicFront"/>
          <a:lightRig rig="threePt" dir="t"/>
        </a:scene3d>
        <a:sp3d>
          <a:bevelT prst="angle"/>
        </a:sp3d>
      </c:spPr>
    </c:plotArea>
    <c:legend>
      <c:legendPos val="t"/>
      <c:layout>
        <c:manualLayout>
          <c:xMode val="edge"/>
          <c:yMode val="edge"/>
          <c:x val="0.69601148750755049"/>
          <c:y val="6.9287356321839078E-2"/>
          <c:w val="0.2764990616959121"/>
          <c:h val="0.84285238483120639"/>
        </c:manualLayout>
      </c:layout>
      <c:overlay val="0"/>
      <c:txPr>
        <a:bodyPr/>
        <a:lstStyle/>
        <a:p>
          <a:pPr>
            <a:defRPr sz="900"/>
          </a:pPr>
          <a:endParaRPr lang="ru-RU"/>
        </a:p>
      </c:txPr>
    </c:legend>
    <c:plotVisOnly val="1"/>
    <c:dispBlanksAs val="gap"/>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0523630198399E-2"/>
          <c:y val="3.3613445378151397E-4"/>
          <c:w val="0.93418692228688804"/>
          <c:h val="0.9444417767106843"/>
        </c:manualLayout>
      </c:layout>
      <c:ofPieChart>
        <c:ofPieType val="pie"/>
        <c:varyColors val="1"/>
        <c:ser>
          <c:idx val="0"/>
          <c:order val="0"/>
          <c:tx>
            <c:strRef>
              <c:f>Лист1!$B$1</c:f>
              <c:strCache>
                <c:ptCount val="1"/>
                <c:pt idx="0">
                  <c:v>Столбец1</c:v>
                </c:pt>
              </c:strCache>
            </c:strRef>
          </c:tx>
          <c:spPr>
            <a:solidFill>
              <a:schemeClr val="accent5">
                <a:lumMod val="60000"/>
                <a:lumOff val="40000"/>
              </a:schemeClr>
            </a:solidFill>
            <a:scene3d>
              <a:camera prst="orthographicFront"/>
              <a:lightRig rig="threePt" dir="t">
                <a:rot lat="0" lon="0" rev="0"/>
              </a:lightRig>
            </a:scene3d>
            <a:sp3d prstMaterial="metal">
              <a:bevelT prst="angle"/>
              <a:bevelB/>
            </a:sp3d>
          </c:spPr>
          <c:explosion val="10"/>
          <c:dPt>
            <c:idx val="0"/>
            <c:bubble3D val="0"/>
            <c:spPr>
              <a:gradFill flip="none" rotWithShape="1">
                <a:gsLst>
                  <a:gs pos="0">
                    <a:srgbClr val="FFFF66"/>
                  </a:gs>
                  <a:gs pos="60000">
                    <a:srgbClr val="FFFFCC"/>
                  </a:gs>
                  <a:gs pos="100000">
                    <a:srgbClr val="FFFFFF"/>
                  </a:gs>
                </a:gsLst>
                <a:lin ang="8100000" scaled="1"/>
                <a:tileRect/>
              </a:gradFill>
              <a:scene3d>
                <a:camera prst="orthographicFront"/>
                <a:lightRig rig="threePt" dir="t">
                  <a:rot lat="0" lon="0" rev="0"/>
                </a:lightRig>
              </a:scene3d>
              <a:sp3d prstMaterial="metal">
                <a:bevelT prst="angle"/>
                <a:bevelB/>
              </a:sp3d>
            </c:spPr>
            <c:extLst xmlns:c16r2="http://schemas.microsoft.com/office/drawing/2015/06/chart">
              <c:ext xmlns:c16="http://schemas.microsoft.com/office/drawing/2014/chart" uri="{C3380CC4-5D6E-409C-BE32-E72D297353CC}">
                <c16:uniqueId val="{00000000-7C41-4961-A344-9FD221B78597}"/>
              </c:ext>
            </c:extLst>
          </c:dPt>
          <c:dPt>
            <c:idx val="1"/>
            <c:bubble3D val="0"/>
            <c:spPr>
              <a:gradFill flip="none" rotWithShape="1">
                <a:gsLst>
                  <a:gs pos="0">
                    <a:srgbClr val="AE78D6"/>
                  </a:gs>
                  <a:gs pos="56000">
                    <a:srgbClr val="D9B3FF"/>
                  </a:gs>
                  <a:gs pos="100000">
                    <a:srgbClr val="F8EAFA"/>
                  </a:gs>
                </a:gsLst>
                <a:lin ang="10800000" scaled="1"/>
                <a:tileRect/>
              </a:gradFill>
              <a:scene3d>
                <a:camera prst="orthographicFront"/>
                <a:lightRig rig="threePt" dir="t">
                  <a:rot lat="0" lon="0" rev="0"/>
                </a:lightRig>
              </a:scene3d>
              <a:sp3d prstMaterial="metal">
                <a:bevelT prst="angle"/>
                <a:bevelB/>
              </a:sp3d>
            </c:spPr>
            <c:extLst xmlns:c16r2="http://schemas.microsoft.com/office/drawing/2015/06/chart">
              <c:ext xmlns:c16="http://schemas.microsoft.com/office/drawing/2014/chart" uri="{C3380CC4-5D6E-409C-BE32-E72D297353CC}">
                <c16:uniqueId val="{00000001-7C41-4961-A344-9FD221B78597}"/>
              </c:ext>
            </c:extLst>
          </c:dPt>
          <c:dPt>
            <c:idx val="2"/>
            <c:bubble3D val="0"/>
            <c:spPr>
              <a:solidFill>
                <a:srgbClr val="FD9DB4"/>
              </a:solidFill>
              <a:scene3d>
                <a:camera prst="orthographicFront"/>
                <a:lightRig rig="threePt" dir="t">
                  <a:rot lat="0" lon="0" rev="0"/>
                </a:lightRig>
              </a:scene3d>
              <a:sp3d prstMaterial="metal">
                <a:bevelT prst="angle"/>
                <a:bevelB/>
              </a:sp3d>
            </c:spPr>
            <c:extLst xmlns:c16r2="http://schemas.microsoft.com/office/drawing/2015/06/chart">
              <c:ext xmlns:c16="http://schemas.microsoft.com/office/drawing/2014/chart" uri="{C3380CC4-5D6E-409C-BE32-E72D297353CC}">
                <c16:uniqueId val="{00000004-7C41-4961-A344-9FD221B78597}"/>
              </c:ext>
            </c:extLst>
          </c:dPt>
          <c:dPt>
            <c:idx val="3"/>
            <c:bubble3D val="0"/>
            <c:spPr>
              <a:gradFill flip="none" rotWithShape="1">
                <a:gsLst>
                  <a:gs pos="0">
                    <a:srgbClr val="69EB35"/>
                  </a:gs>
                  <a:gs pos="100000">
                    <a:srgbClr val="D0F9B1"/>
                  </a:gs>
                </a:gsLst>
                <a:path path="circle">
                  <a:fillToRect l="100000" t="100000"/>
                </a:path>
                <a:tileRect r="-100000" b="-100000"/>
              </a:gradFill>
              <a:scene3d>
                <a:camera prst="orthographicFront"/>
                <a:lightRig rig="threePt" dir="t">
                  <a:rot lat="0" lon="0" rev="0"/>
                </a:lightRig>
              </a:scene3d>
              <a:sp3d prstMaterial="metal">
                <a:bevelT prst="angle"/>
                <a:bevelB/>
              </a:sp3d>
            </c:spPr>
            <c:extLst xmlns:c16r2="http://schemas.microsoft.com/office/drawing/2015/06/chart">
              <c:ext xmlns:c16="http://schemas.microsoft.com/office/drawing/2014/chart" uri="{C3380CC4-5D6E-409C-BE32-E72D297353CC}">
                <c16:uniqueId val="{00000002-7C41-4961-A344-9FD221B78597}"/>
              </c:ext>
            </c:extLst>
          </c:dPt>
          <c:dPt>
            <c:idx val="4"/>
            <c:bubble3D val="0"/>
            <c:spPr>
              <a:gradFill flip="none" rotWithShape="1">
                <a:gsLst>
                  <a:gs pos="0">
                    <a:schemeClr val="accent1">
                      <a:lumMod val="20000"/>
                      <a:lumOff val="80000"/>
                    </a:schemeClr>
                  </a:gs>
                  <a:gs pos="100000">
                    <a:schemeClr val="accent1">
                      <a:lumMod val="75000"/>
                    </a:schemeClr>
                  </a:gs>
                </a:gsLst>
                <a:path path="circle">
                  <a:fillToRect l="50000" t="-80000" r="50000" b="180000"/>
                </a:path>
                <a:tileRect/>
              </a:gradFill>
              <a:scene3d>
                <a:camera prst="orthographicFront"/>
                <a:lightRig rig="threePt" dir="t">
                  <a:rot lat="0" lon="0" rev="0"/>
                </a:lightRig>
              </a:scene3d>
              <a:sp3d prstMaterial="metal">
                <a:bevelT prst="angle"/>
                <a:bevelB/>
              </a:sp3d>
            </c:spPr>
            <c:extLst xmlns:c16r2="http://schemas.microsoft.com/office/drawing/2015/06/chart">
              <c:ext xmlns:c16="http://schemas.microsoft.com/office/drawing/2014/chart" uri="{C3380CC4-5D6E-409C-BE32-E72D297353CC}">
                <c16:uniqueId val="{00000003-7C41-4961-A344-9FD221B78597}"/>
              </c:ext>
            </c:extLst>
          </c:dPt>
          <c:dLbls>
            <c:dLbl>
              <c:idx val="0"/>
              <c:layout>
                <c:manualLayout>
                  <c:x val="1.0965151095243531E-2"/>
                  <c:y val="0.19096312540764346"/>
                </c:manualLayout>
              </c:layout>
              <c:numFmt formatCode="#,##0.0" sourceLinked="0"/>
              <c:spPr>
                <a:noFill/>
                <a:ln>
                  <a:noFill/>
                </a:ln>
                <a:effectLst/>
              </c:spPr>
              <c:txPr>
                <a:bodyPr/>
                <a:lstStyle/>
                <a:p>
                  <a:pPr>
                    <a:defRPr sz="1400" b="0">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C41-4961-A344-9FD221B78597}"/>
                </c:ext>
              </c:extLst>
            </c:dLbl>
            <c:dLbl>
              <c:idx val="1"/>
              <c:layout>
                <c:manualLayout>
                  <c:x val="1.9049646657944848E-2"/>
                  <c:y val="-8.5498766435708144E-3"/>
                </c:manualLayout>
              </c:layout>
              <c:numFmt formatCode="#,##0.0" sourceLinked="0"/>
              <c:spPr>
                <a:noFill/>
                <a:ln>
                  <a:noFill/>
                </a:ln>
                <a:effectLst/>
              </c:spPr>
              <c:txPr>
                <a:bodyPr/>
                <a:lstStyle/>
                <a:p>
                  <a:pPr>
                    <a:defRPr sz="1400" b="0">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C41-4961-A344-9FD221B78597}"/>
                </c:ext>
              </c:extLst>
            </c:dLbl>
            <c:dLbl>
              <c:idx val="2"/>
              <c:layout>
                <c:manualLayout>
                  <c:x val="-2.0722935948795873E-2"/>
                  <c:y val="-3.0930041307861728E-2"/>
                </c:manualLayout>
              </c:layout>
              <c:numFmt formatCode="#,##0.0" sourceLinked="0"/>
              <c:spPr>
                <a:noFill/>
                <a:ln>
                  <a:noFill/>
                </a:ln>
                <a:effectLst/>
              </c:spPr>
              <c:txPr>
                <a:bodyPr/>
                <a:lstStyle/>
                <a:p>
                  <a:pPr>
                    <a:defRPr sz="1400" b="0">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7C41-4961-A344-9FD221B78597}"/>
                </c:ext>
              </c:extLst>
            </c:dLbl>
            <c:dLbl>
              <c:idx val="3"/>
              <c:layout>
                <c:manualLayout>
                  <c:x val="-7.2024692565603211E-3"/>
                  <c:y val="-5.5222088835534214E-2"/>
                </c:manualLayout>
              </c:layout>
              <c:numFmt formatCode="#,##0.0" sourceLinked="0"/>
              <c:spPr>
                <a:noFill/>
                <a:ln>
                  <a:noFill/>
                </a:ln>
                <a:effectLst/>
              </c:spPr>
              <c:txPr>
                <a:bodyPr/>
                <a:lstStyle/>
                <a:p>
                  <a:pPr>
                    <a:defRPr sz="1400" b="0">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C41-4961-A344-9FD221B78597}"/>
                </c:ext>
              </c:extLst>
            </c:dLbl>
            <c:dLbl>
              <c:idx val="4"/>
              <c:layout>
                <c:manualLayout>
                  <c:x val="2.7479691973487834E-3"/>
                  <c:y val="7.2028811524609843E-3"/>
                </c:manualLayout>
              </c:layout>
              <c:numFmt formatCode="#,##0.0" sourceLinked="0"/>
              <c:spPr>
                <a:noFill/>
                <a:ln>
                  <a:noFill/>
                </a:ln>
                <a:effectLst/>
              </c:spPr>
              <c:txPr>
                <a:bodyPr/>
                <a:lstStyle/>
                <a:p>
                  <a:pPr>
                    <a:defRPr sz="1400" b="0">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C41-4961-A344-9FD221B78597}"/>
                </c:ext>
              </c:extLst>
            </c:dLbl>
            <c:numFmt formatCode="#,##0.0" sourceLinked="0"/>
            <c:spPr>
              <a:noFill/>
              <a:ln>
                <a:noFill/>
              </a:ln>
              <a:effectLst/>
            </c:spPr>
            <c:txPr>
              <a:bodyPr/>
              <a:lstStyle/>
              <a:p>
                <a:pPr>
                  <a:defRPr sz="1400" b="0">
                    <a:solidFill>
                      <a:schemeClr val="tx1"/>
                    </a:solidFill>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Лист1!$A$2:$A$5</c:f>
              <c:strCache>
                <c:ptCount val="4"/>
                <c:pt idx="0">
                  <c:v>образование</c:v>
                </c:pt>
                <c:pt idx="1">
                  <c:v>культура, кинематография</c:v>
                </c:pt>
                <c:pt idx="2">
                  <c:v>социальная политика</c:v>
                </c:pt>
                <c:pt idx="3">
                  <c:v>физическая культура и спорт</c:v>
                </c:pt>
              </c:strCache>
            </c:strRef>
          </c:cat>
          <c:val>
            <c:numRef>
              <c:f>Лист1!$B$2:$B$5</c:f>
              <c:numCache>
                <c:formatCode>0.0</c:formatCode>
                <c:ptCount val="4"/>
                <c:pt idx="0">
                  <c:v>202.4</c:v>
                </c:pt>
                <c:pt idx="1">
                  <c:v>9.1999999999999993</c:v>
                </c:pt>
                <c:pt idx="2">
                  <c:v>18.600000000000001</c:v>
                </c:pt>
                <c:pt idx="3">
                  <c:v>3.6</c:v>
                </c:pt>
              </c:numCache>
            </c:numRef>
          </c:val>
          <c:extLst xmlns:c16r2="http://schemas.microsoft.com/office/drawing/2015/06/chart">
            <c:ext xmlns:c16="http://schemas.microsoft.com/office/drawing/2014/chart" uri="{C3380CC4-5D6E-409C-BE32-E72D297353CC}">
              <c16:uniqueId val="{00000005-7C41-4961-A344-9FD221B78597}"/>
            </c:ext>
          </c:extLst>
        </c:ser>
        <c:dLbls>
          <c:showLegendKey val="0"/>
          <c:showVal val="0"/>
          <c:showCatName val="0"/>
          <c:showSerName val="0"/>
          <c:showPercent val="0"/>
          <c:showBubbleSize val="0"/>
          <c:showLeaderLines val="1"/>
        </c:dLbls>
        <c:gapWidth val="90"/>
        <c:secondPieSize val="42"/>
        <c:serLines/>
      </c:ofPieChart>
    </c:plotArea>
    <c:legend>
      <c:legendPos val="r"/>
      <c:layout>
        <c:manualLayout>
          <c:xMode val="edge"/>
          <c:yMode val="edge"/>
          <c:x val="0.3701085190438152"/>
          <c:y val="2.1797695456135208E-2"/>
          <c:w val="0.62828740834640251"/>
          <c:h val="0.14807497802270514"/>
        </c:manualLayout>
      </c:layout>
      <c:overlay val="0"/>
      <c:txPr>
        <a:bodyPr/>
        <a:lstStyle/>
        <a:p>
          <a:pPr>
            <a:defRPr sz="1200" b="0" i="0">
              <a:solidFill>
                <a:schemeClr val="tx1"/>
              </a:solidFill>
              <a:latin typeface="Palatino Linotype" panose="0204050205050503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804742800157903E-2"/>
          <c:y val="3.0758783851608955E-2"/>
          <c:w val="0.75968497662362167"/>
          <c:h val="0.89748338296628571"/>
        </c:manualLayout>
      </c:layout>
      <c:bar3DChart>
        <c:barDir val="col"/>
        <c:grouping val="clustered"/>
        <c:varyColors val="0"/>
        <c:ser>
          <c:idx val="0"/>
          <c:order val="0"/>
          <c:tx>
            <c:strRef>
              <c:f>Лист1!$B$1</c:f>
              <c:strCache>
                <c:ptCount val="1"/>
                <c:pt idx="0">
                  <c:v>Объем расходов Соболевского бюджета на исполнение муниципальных программ</c:v>
                </c:pt>
              </c:strCache>
            </c:strRef>
          </c:tx>
          <c:spPr>
            <a:gradFill flip="none" rotWithShape="1">
              <a:gsLst>
                <a:gs pos="0">
                  <a:srgbClr val="FFFFCC"/>
                </a:gs>
                <a:gs pos="65000">
                  <a:srgbClr val="D1FBA7"/>
                </a:gs>
                <a:gs pos="100000">
                  <a:schemeClr val="accent6">
                    <a:lumMod val="100000"/>
                  </a:schemeClr>
                </a:gs>
              </a:gsLst>
              <a:path path="circle">
                <a:fillToRect r="100000" b="100000"/>
              </a:path>
              <a:tileRect l="-100000" t="-100000"/>
            </a:gradFill>
            <a:ln>
              <a:noFill/>
            </a:ln>
            <a:effectLst/>
            <a:scene3d>
              <a:camera prst="orthographicFront"/>
              <a:lightRig rig="threePt" dir="t"/>
            </a:scene3d>
            <a:sp3d prstMaterial="plastic">
              <a:bevelT w="127000"/>
              <a:bevelB/>
            </a:sp3d>
          </c:spPr>
          <c:invertIfNegative val="0"/>
          <c:dLbls>
            <c:dLbl>
              <c:idx val="0"/>
              <c:layout>
                <c:manualLayout>
                  <c:x val="2.1136208900118046E-2"/>
                  <c:y val="-2.7496663210508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A3B-4E79-AA39-62ADCAA1688C}"/>
                </c:ext>
              </c:extLst>
            </c:dLbl>
            <c:dLbl>
              <c:idx val="1"/>
              <c:layout>
                <c:manualLayout>
                  <c:x val="1.5633558840900265E-2"/>
                  <c:y val="-2.7496663210508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2A3B-4E79-AA39-62ADCAA1688C}"/>
                </c:ext>
              </c:extLst>
            </c:dLbl>
            <c:dLbl>
              <c:idx val="2"/>
              <c:layout>
                <c:manualLayout>
                  <c:x val="1.9242776236852079E-2"/>
                  <c:y val="-2.990617147161191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A3B-4E79-AA39-62ADCAA1688C}"/>
                </c:ext>
              </c:extLst>
            </c:dLbl>
            <c:dLbl>
              <c:idx val="3"/>
              <c:layout>
                <c:manualLayout>
                  <c:x val="1.9249407621268574E-2"/>
                  <c:y val="-2.74965899898240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2A3B-4E79-AA39-62ADCAA1688C}"/>
                </c:ext>
              </c:extLst>
            </c:dLbl>
            <c:dLbl>
              <c:idx val="4"/>
              <c:layout>
                <c:manualLayout>
                  <c:x val="9.6247038106343323E-3"/>
                  <c:y val="-2.74965899898240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A3B-4E79-AA39-62ADCAA168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2017 год уточненный план</c:v>
                </c:pt>
                <c:pt idx="1">
                  <c:v>2018 год</c:v>
                </c:pt>
                <c:pt idx="2">
                  <c:v>2019 год</c:v>
                </c:pt>
                <c:pt idx="3">
                  <c:v>2020 год</c:v>
                </c:pt>
              </c:strCache>
            </c:strRef>
          </c:cat>
          <c:val>
            <c:numRef>
              <c:f>Лист1!$B$2:$B$5</c:f>
              <c:numCache>
                <c:formatCode>#,##0.0</c:formatCode>
                <c:ptCount val="4"/>
                <c:pt idx="0">
                  <c:v>501.1</c:v>
                </c:pt>
                <c:pt idx="1">
                  <c:v>527.11150100999998</c:v>
                </c:pt>
                <c:pt idx="2">
                  <c:v>499.08686301</c:v>
                </c:pt>
                <c:pt idx="3">
                  <c:v>496.21228601000001</c:v>
                </c:pt>
              </c:numCache>
            </c:numRef>
          </c:val>
          <c:extLst xmlns:c16r2="http://schemas.microsoft.com/office/drawing/2015/06/chart">
            <c:ext xmlns:c16="http://schemas.microsoft.com/office/drawing/2014/chart" uri="{C3380CC4-5D6E-409C-BE32-E72D297353CC}">
              <c16:uniqueId val="{00000000-2A3B-4E79-AA39-62ADCAA1688C}"/>
            </c:ext>
          </c:extLst>
        </c:ser>
        <c:dLbls>
          <c:showLegendKey val="0"/>
          <c:showVal val="1"/>
          <c:showCatName val="0"/>
          <c:showSerName val="0"/>
          <c:showPercent val="0"/>
          <c:showBubbleSize val="0"/>
        </c:dLbls>
        <c:gapWidth val="150"/>
        <c:shape val="box"/>
        <c:axId val="216026496"/>
        <c:axId val="216033536"/>
        <c:axId val="0"/>
      </c:bar3DChart>
      <c:catAx>
        <c:axId val="21602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mn-lt"/>
                <a:ea typeface="+mn-ea"/>
                <a:cs typeface="+mn-cs"/>
              </a:defRPr>
            </a:pPr>
            <a:endParaRPr lang="ru-RU"/>
          </a:p>
        </c:txPr>
        <c:crossAx val="216033536"/>
        <c:crosses val="autoZero"/>
        <c:auto val="1"/>
        <c:lblAlgn val="ctr"/>
        <c:lblOffset val="100"/>
        <c:noMultiLvlLbl val="0"/>
      </c:catAx>
      <c:valAx>
        <c:axId val="2160335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ru-RU"/>
          </a:p>
        </c:txPr>
        <c:crossAx val="216026496"/>
        <c:crosses val="autoZero"/>
        <c:crossBetween val="between"/>
      </c:valAx>
      <c:spPr>
        <a:noFill/>
        <a:ln>
          <a:noFill/>
        </a:ln>
        <a:effectLst/>
      </c:spPr>
    </c:plotArea>
    <c:legend>
      <c:legendPos val="r"/>
      <c:layout>
        <c:manualLayout>
          <c:xMode val="edge"/>
          <c:yMode val="edge"/>
          <c:x val="0.82625610448381426"/>
          <c:y val="5.6395204888835343E-2"/>
          <c:w val="0.15947774970488482"/>
          <c:h val="0.162299557338361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9511269854154831E-2"/>
          <c:y val="2.6436283616995401E-2"/>
          <c:w val="0.87445420353383663"/>
          <c:h val="0.75035501428168094"/>
        </c:manualLayout>
      </c:layout>
      <c:barChart>
        <c:barDir val="col"/>
        <c:grouping val="clustered"/>
        <c:varyColors val="0"/>
        <c:ser>
          <c:idx val="0"/>
          <c:order val="0"/>
          <c:tx>
            <c:strRef>
              <c:f>Лист1!$A$4:$C$4</c:f>
              <c:strCache>
                <c:ptCount val="1"/>
                <c:pt idx="0">
                  <c:v>Величина прожиточного минимума (в среднем на душу населения)</c:v>
                </c:pt>
              </c:strCache>
            </c:strRef>
          </c:tx>
          <c:spPr>
            <a:solidFill>
              <a:srgbClr val="FFC000"/>
            </a:solidFill>
          </c:spPr>
          <c:invertIfNegative val="0"/>
          <c:cat>
            <c:strRef>
              <c:f>Лист1!$H$2:$M$3</c:f>
              <c:strCache>
                <c:ptCount val="4"/>
                <c:pt idx="0">
                  <c:v>2017 оценка</c:v>
                </c:pt>
                <c:pt idx="1">
                  <c:v>2018 консервативный</c:v>
                </c:pt>
                <c:pt idx="2">
                  <c:v>2019 консервативный</c:v>
                </c:pt>
                <c:pt idx="3">
                  <c:v>2020 консервативный</c:v>
                </c:pt>
              </c:strCache>
            </c:strRef>
          </c:cat>
          <c:val>
            <c:numRef>
              <c:f>Лист1!$H$4:$M$4</c:f>
              <c:numCache>
                <c:formatCode>#,##0</c:formatCode>
                <c:ptCount val="4"/>
                <c:pt idx="0">
                  <c:v>24670.799999999999</c:v>
                </c:pt>
                <c:pt idx="1">
                  <c:v>25312.240000000002</c:v>
                </c:pt>
                <c:pt idx="2" formatCode="General">
                  <c:v>25818.49</c:v>
                </c:pt>
                <c:pt idx="3" formatCode="General">
                  <c:v>26334.86</c:v>
                </c:pt>
              </c:numCache>
            </c:numRef>
          </c:val>
        </c:ser>
        <c:dLbls>
          <c:showLegendKey val="0"/>
          <c:showVal val="0"/>
          <c:showCatName val="0"/>
          <c:showSerName val="0"/>
          <c:showPercent val="0"/>
          <c:showBubbleSize val="0"/>
        </c:dLbls>
        <c:gapWidth val="75"/>
        <c:overlap val="40"/>
        <c:axId val="83345792"/>
        <c:axId val="83347328"/>
      </c:barChart>
      <c:lineChart>
        <c:grouping val="standard"/>
        <c:varyColors val="0"/>
        <c:ser>
          <c:idx val="1"/>
          <c:order val="1"/>
          <c:tx>
            <c:strRef>
              <c:f>Лист1!$A$5:$C$5</c:f>
              <c:strCache>
                <c:ptCount val="1"/>
                <c:pt idx="0">
                  <c:v>% к предыдущему году</c:v>
                </c:pt>
              </c:strCache>
            </c:strRef>
          </c:tx>
          <c:dLbls>
            <c:dLbl>
              <c:idx val="0"/>
              <c:layout>
                <c:manualLayout>
                  <c:x val="-3.765690376569035E-2"/>
                  <c:y val="-4.7458998151610921E-2"/>
                </c:manualLayout>
              </c:layout>
              <c:showLegendKey val="0"/>
              <c:showVal val="1"/>
              <c:showCatName val="0"/>
              <c:showSerName val="0"/>
              <c:showPercent val="0"/>
              <c:showBubbleSize val="0"/>
            </c:dLbl>
            <c:dLbl>
              <c:idx val="1"/>
              <c:layout>
                <c:manualLayout>
                  <c:x val="-4.2949955523341958E-2"/>
                  <c:y val="-3.5351603118912785E-2"/>
                </c:manualLayout>
              </c:layout>
              <c:showLegendKey val="0"/>
              <c:showVal val="1"/>
              <c:showCatName val="0"/>
              <c:showSerName val="0"/>
              <c:showPercent val="0"/>
              <c:showBubbleSize val="0"/>
            </c:dLbl>
            <c:dLbl>
              <c:idx val="2"/>
              <c:layout>
                <c:manualLayout>
                  <c:x val="-3.6033560658474177E-2"/>
                  <c:y val="-4.0514552441410112E-2"/>
                </c:manualLayout>
              </c:layout>
              <c:tx>
                <c:rich>
                  <a:bodyPr/>
                  <a:lstStyle/>
                  <a:p>
                    <a:r>
                      <a:rPr lang="en-US" sz="1200"/>
                      <a:t>97,6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880176588805063E-2"/>
                  <c:y val="-3.8466396629191567E-2"/>
                </c:manualLayout>
              </c:layout>
              <c:showLegendKey val="0"/>
              <c:showVal val="1"/>
              <c:showCatName val="0"/>
              <c:showSerName val="0"/>
              <c:showPercent val="0"/>
              <c:showBubbleSize val="0"/>
            </c:dLbl>
            <c:numFmt formatCode="#,##0.0" sourceLinked="0"/>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Лист1!$H$2:$M$3</c:f>
              <c:strCache>
                <c:ptCount val="4"/>
                <c:pt idx="0">
                  <c:v>2017 оценка</c:v>
                </c:pt>
                <c:pt idx="1">
                  <c:v>2018 консервативный</c:v>
                </c:pt>
                <c:pt idx="2">
                  <c:v>2019 консервативный</c:v>
                </c:pt>
                <c:pt idx="3">
                  <c:v>2020 консервативный</c:v>
                </c:pt>
              </c:strCache>
            </c:strRef>
          </c:cat>
          <c:val>
            <c:numRef>
              <c:f>Лист1!$H$5:$M$5</c:f>
              <c:numCache>
                <c:formatCode>#,##0.00</c:formatCode>
                <c:ptCount val="4"/>
                <c:pt idx="0">
                  <c:v>150.43170731707318</c:v>
                </c:pt>
                <c:pt idx="1">
                  <c:v>154.34292682926829</c:v>
                </c:pt>
                <c:pt idx="2">
                  <c:v>157.42981707317074</c:v>
                </c:pt>
                <c:pt idx="3">
                  <c:v>160.57841463414636</c:v>
                </c:pt>
              </c:numCache>
            </c:numRef>
          </c:val>
          <c:smooth val="0"/>
        </c:ser>
        <c:dLbls>
          <c:showLegendKey val="0"/>
          <c:showVal val="0"/>
          <c:showCatName val="0"/>
          <c:showSerName val="0"/>
          <c:showPercent val="0"/>
          <c:showBubbleSize val="0"/>
        </c:dLbls>
        <c:marker val="1"/>
        <c:smooth val="0"/>
        <c:axId val="83354752"/>
        <c:axId val="83348864"/>
      </c:lineChart>
      <c:catAx>
        <c:axId val="83345792"/>
        <c:scaling>
          <c:orientation val="minMax"/>
        </c:scaling>
        <c:delete val="0"/>
        <c:axPos val="b"/>
        <c:numFmt formatCode="General" sourceLinked="0"/>
        <c:majorTickMark val="none"/>
        <c:minorTickMark val="none"/>
        <c:tickLblPos val="nextTo"/>
        <c:txPr>
          <a:bodyPr/>
          <a:lstStyle/>
          <a:p>
            <a:pPr>
              <a:defRPr sz="1000"/>
            </a:pPr>
            <a:endParaRPr lang="ru-RU"/>
          </a:p>
        </c:txPr>
        <c:crossAx val="83347328"/>
        <c:crosses val="autoZero"/>
        <c:auto val="1"/>
        <c:lblAlgn val="ctr"/>
        <c:lblOffset val="100"/>
        <c:noMultiLvlLbl val="0"/>
      </c:catAx>
      <c:valAx>
        <c:axId val="83347328"/>
        <c:scaling>
          <c:orientation val="minMax"/>
        </c:scaling>
        <c:delete val="0"/>
        <c:axPos val="l"/>
        <c:majorGridlines/>
        <c:numFmt formatCode="#,##0" sourceLinked="1"/>
        <c:majorTickMark val="none"/>
        <c:minorTickMark val="none"/>
        <c:tickLblPos val="nextTo"/>
        <c:txPr>
          <a:bodyPr/>
          <a:lstStyle/>
          <a:p>
            <a:pPr>
              <a:defRPr sz="1200"/>
            </a:pPr>
            <a:endParaRPr lang="ru-RU"/>
          </a:p>
        </c:txPr>
        <c:crossAx val="83345792"/>
        <c:crosses val="autoZero"/>
        <c:crossBetween val="between"/>
      </c:valAx>
      <c:valAx>
        <c:axId val="83348864"/>
        <c:scaling>
          <c:orientation val="minMax"/>
        </c:scaling>
        <c:delete val="0"/>
        <c:axPos val="r"/>
        <c:numFmt formatCode="0" sourceLinked="0"/>
        <c:majorTickMark val="out"/>
        <c:minorTickMark val="none"/>
        <c:tickLblPos val="nextTo"/>
        <c:txPr>
          <a:bodyPr/>
          <a:lstStyle/>
          <a:p>
            <a:pPr>
              <a:defRPr sz="1200" b="0"/>
            </a:pPr>
            <a:endParaRPr lang="ru-RU"/>
          </a:p>
        </c:txPr>
        <c:crossAx val="83354752"/>
        <c:crosses val="max"/>
        <c:crossBetween val="between"/>
      </c:valAx>
      <c:catAx>
        <c:axId val="83354752"/>
        <c:scaling>
          <c:orientation val="minMax"/>
        </c:scaling>
        <c:delete val="1"/>
        <c:axPos val="b"/>
        <c:numFmt formatCode="General" sourceLinked="1"/>
        <c:majorTickMark val="out"/>
        <c:minorTickMark val="none"/>
        <c:tickLblPos val="none"/>
        <c:crossAx val="83348864"/>
        <c:crosses val="autoZero"/>
        <c:auto val="1"/>
        <c:lblAlgn val="ctr"/>
        <c:lblOffset val="100"/>
        <c:noMultiLvlLbl val="0"/>
      </c:catAx>
    </c:plotArea>
    <c:legend>
      <c:legendPos val="r"/>
      <c:layout>
        <c:manualLayout>
          <c:xMode val="edge"/>
          <c:yMode val="edge"/>
          <c:x val="2.0945314825337548E-2"/>
          <c:y val="0.8078003440872602"/>
          <c:w val="0.95965300213761939"/>
          <c:h val="0.16725715737145758"/>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9.0794317658699941E-2"/>
          <c:y val="3.3394717552197854E-2"/>
          <c:w val="0.84292168868579098"/>
          <c:h val="0.64644903170887413"/>
        </c:manualLayout>
      </c:layout>
      <c:barChart>
        <c:barDir val="col"/>
        <c:grouping val="clustered"/>
        <c:varyColors val="0"/>
        <c:ser>
          <c:idx val="0"/>
          <c:order val="0"/>
          <c:tx>
            <c:strRef>
              <c:f>Лист1!$A$4:$C$4</c:f>
              <c:strCache>
                <c:ptCount val="1"/>
                <c:pt idx="0">
                  <c:v>Безработные по метологии МОТ</c:v>
                </c:pt>
              </c:strCache>
            </c:strRef>
          </c:tx>
          <c:spPr>
            <a:solidFill>
              <a:srgbClr val="E04728"/>
            </a:solidFill>
          </c:spPr>
          <c:invertIfNegative val="0"/>
          <c:cat>
            <c:strRef>
              <c:f>Лист1!$H$2:$M$3</c:f>
              <c:strCache>
                <c:ptCount val="4"/>
                <c:pt idx="0">
                  <c:v>2017     оценка</c:v>
                </c:pt>
                <c:pt idx="1">
                  <c:v>2018 консервативный</c:v>
                </c:pt>
                <c:pt idx="2">
                  <c:v>2019 консервативный</c:v>
                </c:pt>
                <c:pt idx="3">
                  <c:v>2020 консервативный</c:v>
                </c:pt>
              </c:strCache>
            </c:strRef>
          </c:cat>
          <c:val>
            <c:numRef>
              <c:f>Лист1!$H$4:$M$4</c:f>
              <c:numCache>
                <c:formatCode>#,##0.00</c:formatCode>
                <c:ptCount val="4"/>
                <c:pt idx="0">
                  <c:v>7.0000000000000007E-2</c:v>
                </c:pt>
                <c:pt idx="1">
                  <c:v>7.0000000000000007E-2</c:v>
                </c:pt>
                <c:pt idx="2">
                  <c:v>7.0000000000000007E-2</c:v>
                </c:pt>
                <c:pt idx="3">
                  <c:v>7.0000000000000007E-2</c:v>
                </c:pt>
              </c:numCache>
            </c:numRef>
          </c:val>
        </c:ser>
        <c:dLbls>
          <c:showLegendKey val="0"/>
          <c:showVal val="0"/>
          <c:showCatName val="0"/>
          <c:showSerName val="0"/>
          <c:showPercent val="0"/>
          <c:showBubbleSize val="0"/>
        </c:dLbls>
        <c:gapWidth val="75"/>
        <c:overlap val="40"/>
        <c:axId val="84095744"/>
        <c:axId val="84097280"/>
      </c:barChart>
      <c:lineChart>
        <c:grouping val="standard"/>
        <c:varyColors val="0"/>
        <c:ser>
          <c:idx val="1"/>
          <c:order val="1"/>
          <c:tx>
            <c:strRef>
              <c:f>Лист1!$A$5:$C$5</c:f>
              <c:strCache>
                <c:ptCount val="1"/>
                <c:pt idx="0">
                  <c:v>Уровень зарегистрированной безработицы в % </c:v>
                </c:pt>
              </c:strCache>
            </c:strRef>
          </c:tx>
          <c:dLbls>
            <c:dLbl>
              <c:idx val="0"/>
              <c:layout>
                <c:manualLayout>
                  <c:x val="-2.5000002734033546E-2"/>
                  <c:y val="-3.6036036036036036E-2"/>
                </c:manualLayout>
              </c:layout>
              <c:showLegendKey val="0"/>
              <c:showVal val="1"/>
              <c:showCatName val="0"/>
              <c:showSerName val="0"/>
              <c:showPercent val="0"/>
              <c:showBubbleSize val="0"/>
            </c:dLbl>
            <c:dLbl>
              <c:idx val="1"/>
              <c:layout>
                <c:manualLayout>
                  <c:x val="-2.3611113693253954E-2"/>
                  <c:y val="-3.3633633633633635E-2"/>
                </c:manualLayout>
              </c:layout>
              <c:showLegendKey val="0"/>
              <c:showVal val="1"/>
              <c:showCatName val="0"/>
              <c:showSerName val="0"/>
              <c:showPercent val="0"/>
              <c:showBubbleSize val="0"/>
            </c:dLbl>
            <c:dLbl>
              <c:idx val="2"/>
              <c:layout>
                <c:manualLayout>
                  <c:x val="-2.2222224652474261E-2"/>
                  <c:y val="-3.6036036036036036E-2"/>
                </c:manualLayout>
              </c:layout>
              <c:tx>
                <c:rich>
                  <a:bodyPr/>
                  <a:lstStyle/>
                  <a:p>
                    <a:r>
                      <a:rPr lang="ru-RU" sz="800" dirty="0" smtClean="0"/>
                      <a:t>3,6</a:t>
                    </a:r>
                    <a:endParaRPr lang="en-US" dirty="0"/>
                  </a:p>
                </c:rich>
              </c:tx>
              <c:showLegendKey val="0"/>
              <c:showVal val="1"/>
              <c:showCatName val="0"/>
              <c:showSerName val="0"/>
              <c:showPercent val="0"/>
              <c:showBubbleSize val="0"/>
            </c:dLbl>
            <c:dLbl>
              <c:idx val="3"/>
              <c:layout>
                <c:manualLayout>
                  <c:x val="-1.9444446570914979E-2"/>
                  <c:y val="-3.6036036036036036E-2"/>
                </c:manualLayout>
              </c:layout>
              <c:showLegendKey val="0"/>
              <c:showVal val="1"/>
              <c:showCatName val="0"/>
              <c:showSerName val="0"/>
              <c:showPercent val="0"/>
              <c:showBubbleSize val="0"/>
            </c:dLbl>
            <c:numFmt formatCode="#,##0.0" sourceLinked="0"/>
            <c:txPr>
              <a:bodyPr/>
              <a:lstStyle/>
              <a:p>
                <a:pPr>
                  <a:defRPr sz="8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Лист1!$H$2:$M$3</c:f>
              <c:strCache>
                <c:ptCount val="4"/>
                <c:pt idx="0">
                  <c:v>2017     оценка</c:v>
                </c:pt>
                <c:pt idx="1">
                  <c:v>2018 консервативный</c:v>
                </c:pt>
                <c:pt idx="2">
                  <c:v>2019 консервативный</c:v>
                </c:pt>
                <c:pt idx="3">
                  <c:v>2020 консервативный</c:v>
                </c:pt>
              </c:strCache>
            </c:strRef>
          </c:cat>
          <c:val>
            <c:numRef>
              <c:f>Лист1!$H$5:$M$5</c:f>
              <c:numCache>
                <c:formatCode>#,##0.00</c:formatCode>
                <c:ptCount val="4"/>
                <c:pt idx="0">
                  <c:v>3.6</c:v>
                </c:pt>
                <c:pt idx="1">
                  <c:v>3.6</c:v>
                </c:pt>
                <c:pt idx="2">
                  <c:v>3.6</c:v>
                </c:pt>
                <c:pt idx="3">
                  <c:v>3.6</c:v>
                </c:pt>
              </c:numCache>
            </c:numRef>
          </c:val>
          <c:smooth val="0"/>
        </c:ser>
        <c:dLbls>
          <c:showLegendKey val="0"/>
          <c:showVal val="0"/>
          <c:showCatName val="0"/>
          <c:showSerName val="0"/>
          <c:showPercent val="0"/>
          <c:showBubbleSize val="0"/>
        </c:dLbls>
        <c:marker val="1"/>
        <c:smooth val="0"/>
        <c:axId val="84100608"/>
        <c:axId val="84099072"/>
      </c:lineChart>
      <c:catAx>
        <c:axId val="84095744"/>
        <c:scaling>
          <c:orientation val="minMax"/>
        </c:scaling>
        <c:delete val="0"/>
        <c:axPos val="b"/>
        <c:numFmt formatCode="General" sourceLinked="0"/>
        <c:majorTickMark val="none"/>
        <c:minorTickMark val="none"/>
        <c:tickLblPos val="nextTo"/>
        <c:txPr>
          <a:bodyPr/>
          <a:lstStyle/>
          <a:p>
            <a:pPr>
              <a:defRPr sz="1000"/>
            </a:pPr>
            <a:endParaRPr lang="ru-RU"/>
          </a:p>
        </c:txPr>
        <c:crossAx val="84097280"/>
        <c:crosses val="autoZero"/>
        <c:auto val="1"/>
        <c:lblAlgn val="ctr"/>
        <c:lblOffset val="100"/>
        <c:noMultiLvlLbl val="0"/>
      </c:catAx>
      <c:valAx>
        <c:axId val="84097280"/>
        <c:scaling>
          <c:orientation val="minMax"/>
        </c:scaling>
        <c:delete val="0"/>
        <c:axPos val="l"/>
        <c:majorGridlines/>
        <c:numFmt formatCode="#,##0.00" sourceLinked="1"/>
        <c:majorTickMark val="none"/>
        <c:minorTickMark val="none"/>
        <c:tickLblPos val="nextTo"/>
        <c:txPr>
          <a:bodyPr/>
          <a:lstStyle/>
          <a:p>
            <a:pPr>
              <a:defRPr sz="1200"/>
            </a:pPr>
            <a:endParaRPr lang="ru-RU"/>
          </a:p>
        </c:txPr>
        <c:crossAx val="84095744"/>
        <c:crosses val="autoZero"/>
        <c:crossBetween val="between"/>
      </c:valAx>
      <c:valAx>
        <c:axId val="84099072"/>
        <c:scaling>
          <c:orientation val="minMax"/>
        </c:scaling>
        <c:delete val="0"/>
        <c:axPos val="r"/>
        <c:numFmt formatCode="0" sourceLinked="0"/>
        <c:majorTickMark val="out"/>
        <c:minorTickMark val="none"/>
        <c:tickLblPos val="nextTo"/>
        <c:txPr>
          <a:bodyPr/>
          <a:lstStyle/>
          <a:p>
            <a:pPr>
              <a:defRPr sz="1200"/>
            </a:pPr>
            <a:endParaRPr lang="ru-RU"/>
          </a:p>
        </c:txPr>
        <c:crossAx val="84100608"/>
        <c:crosses val="max"/>
        <c:crossBetween val="between"/>
      </c:valAx>
      <c:catAx>
        <c:axId val="84100608"/>
        <c:scaling>
          <c:orientation val="minMax"/>
        </c:scaling>
        <c:delete val="1"/>
        <c:axPos val="b"/>
        <c:numFmt formatCode="General" sourceLinked="1"/>
        <c:majorTickMark val="out"/>
        <c:minorTickMark val="none"/>
        <c:tickLblPos val="none"/>
        <c:crossAx val="84099072"/>
        <c:crosses val="autoZero"/>
        <c:auto val="1"/>
        <c:lblAlgn val="ctr"/>
        <c:lblOffset val="100"/>
        <c:noMultiLvlLbl val="0"/>
      </c:catAx>
    </c:plotArea>
    <c:legend>
      <c:legendPos val="r"/>
      <c:layout>
        <c:manualLayout>
          <c:xMode val="edge"/>
          <c:yMode val="edge"/>
          <c:x val="5.5665469779688295E-2"/>
          <c:y val="0.84202274715660541"/>
          <c:w val="0.88160781732368954"/>
          <c:h val="7.5088127497576318E-2"/>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10586998756467035"/>
          <c:y val="5.0292420915165781E-2"/>
          <c:w val="0.82732043974816549"/>
          <c:h val="0.67068707487291024"/>
        </c:manualLayout>
      </c:layout>
      <c:barChart>
        <c:barDir val="col"/>
        <c:grouping val="clustered"/>
        <c:varyColors val="0"/>
        <c:ser>
          <c:idx val="0"/>
          <c:order val="0"/>
          <c:tx>
            <c:strRef>
              <c:f>Лист1!$A$4:$C$4</c:f>
              <c:strCache>
                <c:ptCount val="1"/>
                <c:pt idx="0">
                  <c:v>Объём промышленного производства, млн. руб.</c:v>
                </c:pt>
              </c:strCache>
            </c:strRef>
          </c:tx>
          <c:invertIfNegative val="0"/>
          <c:cat>
            <c:strRef>
              <c:f>Лист1!$H$2:$M$3</c:f>
              <c:strCache>
                <c:ptCount val="4"/>
                <c:pt idx="0">
                  <c:v>2016     оценка</c:v>
                </c:pt>
                <c:pt idx="1">
                  <c:v>2017 консервативный</c:v>
                </c:pt>
                <c:pt idx="2">
                  <c:v>2018 консервативный</c:v>
                </c:pt>
                <c:pt idx="3">
                  <c:v>2019 консервативный</c:v>
                </c:pt>
              </c:strCache>
            </c:strRef>
          </c:cat>
          <c:val>
            <c:numRef>
              <c:f>Лист1!$H$4:$M$4</c:f>
              <c:numCache>
                <c:formatCode>#,##0.00</c:formatCode>
                <c:ptCount val="4"/>
                <c:pt idx="0">
                  <c:v>1686</c:v>
                </c:pt>
                <c:pt idx="1">
                  <c:v>1785.47</c:v>
                </c:pt>
                <c:pt idx="2">
                  <c:v>1824.75</c:v>
                </c:pt>
                <c:pt idx="3">
                  <c:v>1819.28</c:v>
                </c:pt>
              </c:numCache>
            </c:numRef>
          </c:val>
        </c:ser>
        <c:dLbls>
          <c:showLegendKey val="0"/>
          <c:showVal val="0"/>
          <c:showCatName val="0"/>
          <c:showSerName val="0"/>
          <c:showPercent val="0"/>
          <c:showBubbleSize val="0"/>
        </c:dLbls>
        <c:gapWidth val="75"/>
        <c:overlap val="40"/>
        <c:axId val="83203584"/>
        <c:axId val="83205120"/>
      </c:barChart>
      <c:lineChart>
        <c:grouping val="standard"/>
        <c:varyColors val="0"/>
        <c:ser>
          <c:idx val="1"/>
          <c:order val="1"/>
          <c:tx>
            <c:strRef>
              <c:f>Лист1!$A$5:$C$5</c:f>
              <c:strCache>
                <c:ptCount val="1"/>
                <c:pt idx="0">
                  <c:v>Индекс производства, % к предыдущему году</c:v>
                </c:pt>
              </c:strCache>
            </c:strRef>
          </c:tx>
          <c:dLbls>
            <c:dLbl>
              <c:idx val="0"/>
              <c:layout>
                <c:manualLayout>
                  <c:x val="-3.7037041037451937E-2"/>
                  <c:y val="-4.4837749780456689E-2"/>
                </c:manualLayout>
              </c:layout>
              <c:showLegendKey val="0"/>
              <c:showVal val="1"/>
              <c:showCatName val="0"/>
              <c:showSerName val="0"/>
              <c:showPercent val="0"/>
              <c:showBubbleSize val="0"/>
            </c:dLbl>
            <c:dLbl>
              <c:idx val="1"/>
              <c:layout>
                <c:manualLayout>
                  <c:x val="-3.7037041037451909E-2"/>
                  <c:y val="-4.2477868213064228E-2"/>
                </c:manualLayout>
              </c:layout>
              <c:showLegendKey val="0"/>
              <c:showVal val="1"/>
              <c:showCatName val="0"/>
              <c:showSerName val="0"/>
              <c:showPercent val="0"/>
              <c:showBubbleSize val="0"/>
            </c:dLbl>
            <c:dLbl>
              <c:idx val="2"/>
              <c:layout>
                <c:manualLayout>
                  <c:x val="-2.469136069163461E-2"/>
                  <c:y val="-4.2477868213064277E-2"/>
                </c:manualLayout>
              </c:layout>
              <c:tx>
                <c:rich>
                  <a:bodyPr/>
                  <a:lstStyle/>
                  <a:p>
                    <a:r>
                      <a:rPr lang="ru-RU" sz="1200" dirty="0" smtClean="0"/>
                      <a:t>101,9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408783298098277E-2"/>
                  <c:y val="-4.2477868213064277E-2"/>
                </c:manualLayout>
              </c:layout>
              <c:showLegendKey val="0"/>
              <c:showVal val="1"/>
              <c:showCatName val="0"/>
              <c:showSerName val="0"/>
              <c:showPercent val="0"/>
              <c:showBubbleSize val="0"/>
            </c:dLbl>
            <c:numFmt formatCode="#,##0.0" sourceLinked="0"/>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Лист1!$H$2:$M$3</c:f>
              <c:strCache>
                <c:ptCount val="4"/>
                <c:pt idx="0">
                  <c:v>2016     оценка</c:v>
                </c:pt>
                <c:pt idx="1">
                  <c:v>2017 консервативный</c:v>
                </c:pt>
                <c:pt idx="2">
                  <c:v>2018 консервативный</c:v>
                </c:pt>
                <c:pt idx="3">
                  <c:v>2019 консервативный</c:v>
                </c:pt>
              </c:strCache>
            </c:strRef>
          </c:cat>
          <c:val>
            <c:numRef>
              <c:f>Лист1!$H$5:$M$5</c:f>
              <c:numCache>
                <c:formatCode>#,##0.00</c:formatCode>
                <c:ptCount val="4"/>
                <c:pt idx="0">
                  <c:v>107.2</c:v>
                </c:pt>
                <c:pt idx="1">
                  <c:v>100.5</c:v>
                </c:pt>
                <c:pt idx="2">
                  <c:v>101.9</c:v>
                </c:pt>
                <c:pt idx="3">
                  <c:v>101.9</c:v>
                </c:pt>
              </c:numCache>
            </c:numRef>
          </c:val>
          <c:smooth val="0"/>
        </c:ser>
        <c:dLbls>
          <c:showLegendKey val="0"/>
          <c:showVal val="0"/>
          <c:showCatName val="0"/>
          <c:showSerName val="0"/>
          <c:showPercent val="0"/>
          <c:showBubbleSize val="0"/>
        </c:dLbls>
        <c:marker val="1"/>
        <c:smooth val="0"/>
        <c:axId val="97925376"/>
        <c:axId val="97923840"/>
      </c:lineChart>
      <c:catAx>
        <c:axId val="83203584"/>
        <c:scaling>
          <c:orientation val="minMax"/>
        </c:scaling>
        <c:delete val="0"/>
        <c:axPos val="b"/>
        <c:numFmt formatCode="General" sourceLinked="0"/>
        <c:majorTickMark val="none"/>
        <c:minorTickMark val="none"/>
        <c:tickLblPos val="nextTo"/>
        <c:txPr>
          <a:bodyPr/>
          <a:lstStyle/>
          <a:p>
            <a:pPr>
              <a:defRPr sz="1000"/>
            </a:pPr>
            <a:endParaRPr lang="ru-RU"/>
          </a:p>
        </c:txPr>
        <c:crossAx val="83205120"/>
        <c:crosses val="autoZero"/>
        <c:auto val="1"/>
        <c:lblAlgn val="ctr"/>
        <c:lblOffset val="100"/>
        <c:noMultiLvlLbl val="0"/>
      </c:catAx>
      <c:valAx>
        <c:axId val="83205120"/>
        <c:scaling>
          <c:orientation val="minMax"/>
        </c:scaling>
        <c:delete val="0"/>
        <c:axPos val="l"/>
        <c:majorGridlines/>
        <c:numFmt formatCode="#,##0.00" sourceLinked="1"/>
        <c:majorTickMark val="none"/>
        <c:minorTickMark val="none"/>
        <c:tickLblPos val="nextTo"/>
        <c:txPr>
          <a:bodyPr/>
          <a:lstStyle/>
          <a:p>
            <a:pPr>
              <a:defRPr sz="1200"/>
            </a:pPr>
            <a:endParaRPr lang="ru-RU"/>
          </a:p>
        </c:txPr>
        <c:crossAx val="83203584"/>
        <c:crosses val="autoZero"/>
        <c:crossBetween val="between"/>
      </c:valAx>
      <c:valAx>
        <c:axId val="97923840"/>
        <c:scaling>
          <c:orientation val="minMax"/>
        </c:scaling>
        <c:delete val="0"/>
        <c:axPos val="r"/>
        <c:numFmt formatCode="0" sourceLinked="0"/>
        <c:majorTickMark val="out"/>
        <c:minorTickMark val="none"/>
        <c:tickLblPos val="nextTo"/>
        <c:txPr>
          <a:bodyPr/>
          <a:lstStyle/>
          <a:p>
            <a:pPr>
              <a:defRPr sz="1200"/>
            </a:pPr>
            <a:endParaRPr lang="ru-RU"/>
          </a:p>
        </c:txPr>
        <c:crossAx val="97925376"/>
        <c:crosses val="max"/>
        <c:crossBetween val="between"/>
      </c:valAx>
      <c:catAx>
        <c:axId val="97925376"/>
        <c:scaling>
          <c:orientation val="minMax"/>
        </c:scaling>
        <c:delete val="1"/>
        <c:axPos val="b"/>
        <c:numFmt formatCode="General" sourceLinked="1"/>
        <c:majorTickMark val="out"/>
        <c:minorTickMark val="none"/>
        <c:tickLblPos val="none"/>
        <c:crossAx val="97923840"/>
        <c:crosses val="autoZero"/>
        <c:auto val="1"/>
        <c:lblAlgn val="ctr"/>
        <c:lblOffset val="100"/>
        <c:noMultiLvlLbl val="0"/>
      </c:catAx>
    </c:plotArea>
    <c:legend>
      <c:legendPos val="r"/>
      <c:layout>
        <c:manualLayout>
          <c:xMode val="edge"/>
          <c:yMode val="edge"/>
          <c:x val="6.1800769234175747E-3"/>
          <c:y val="0.7646389771418528"/>
          <c:w val="0.98398766339259514"/>
          <c:h val="0.18345536906369894"/>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5.8134014185088512E-2"/>
          <c:y val="1.730134833387539E-2"/>
          <c:w val="0.9236188294908495"/>
          <c:h val="0.79493918514880579"/>
        </c:manualLayout>
      </c:layout>
      <c:bar3DChart>
        <c:barDir val="col"/>
        <c:grouping val="standard"/>
        <c:varyColors val="0"/>
        <c:ser>
          <c:idx val="0"/>
          <c:order val="0"/>
          <c:tx>
            <c:strRef>
              <c:f>Лист1!$B$1</c:f>
              <c:strCache>
                <c:ptCount val="1"/>
                <c:pt idx="0">
                  <c:v>Консервативный</c:v>
                </c:pt>
              </c:strCache>
            </c:strRef>
          </c:tx>
          <c:spPr>
            <a:solidFill>
              <a:schemeClr val="accent5">
                <a:lumMod val="40000"/>
                <a:lumOff val="60000"/>
              </a:schemeClr>
            </a:solidFill>
          </c:spPr>
          <c:invertIfNegative val="0"/>
          <c:cat>
            <c:strRef>
              <c:f>Лист1!$A$2:$A$5</c:f>
              <c:strCache>
                <c:ptCount val="4"/>
                <c:pt idx="0">
                  <c:v>2017 оценка</c:v>
                </c:pt>
                <c:pt idx="1">
                  <c:v>2018</c:v>
                </c:pt>
                <c:pt idx="2">
                  <c:v>2019</c:v>
                </c:pt>
                <c:pt idx="3">
                  <c:v>2020</c:v>
                </c:pt>
              </c:strCache>
            </c:strRef>
          </c:cat>
          <c:val>
            <c:numRef>
              <c:f>Лист1!$B$2:$B$5</c:f>
              <c:numCache>
                <c:formatCode>General</c:formatCode>
                <c:ptCount val="4"/>
                <c:pt idx="0">
                  <c:v>88.18</c:v>
                </c:pt>
                <c:pt idx="1">
                  <c:v>88.62</c:v>
                </c:pt>
                <c:pt idx="2">
                  <c:v>89.5</c:v>
                </c:pt>
                <c:pt idx="3">
                  <c:v>90.58</c:v>
                </c:pt>
              </c:numCache>
            </c:numRef>
          </c:val>
        </c:ser>
        <c:ser>
          <c:idx val="1"/>
          <c:order val="1"/>
          <c:tx>
            <c:strRef>
              <c:f>Лист1!$C$1</c:f>
              <c:strCache>
                <c:ptCount val="1"/>
                <c:pt idx="0">
                  <c:v>Базовый</c:v>
                </c:pt>
              </c:strCache>
            </c:strRef>
          </c:tx>
          <c:spPr>
            <a:solidFill>
              <a:srgbClr val="00B0F0"/>
            </a:solidFill>
          </c:spPr>
          <c:invertIfNegative val="0"/>
          <c:cat>
            <c:strRef>
              <c:f>Лист1!$A$2:$A$5</c:f>
              <c:strCache>
                <c:ptCount val="4"/>
                <c:pt idx="0">
                  <c:v>2017 оценка</c:v>
                </c:pt>
                <c:pt idx="1">
                  <c:v>2018</c:v>
                </c:pt>
                <c:pt idx="2">
                  <c:v>2019</c:v>
                </c:pt>
                <c:pt idx="3">
                  <c:v>2020</c:v>
                </c:pt>
              </c:strCache>
            </c:strRef>
          </c:cat>
          <c:val>
            <c:numRef>
              <c:f>Лист1!$C$2:$C$5</c:f>
              <c:numCache>
                <c:formatCode>General</c:formatCode>
                <c:ptCount val="4"/>
                <c:pt idx="1">
                  <c:v>89.59</c:v>
                </c:pt>
                <c:pt idx="2">
                  <c:v>90.93</c:v>
                </c:pt>
                <c:pt idx="3">
                  <c:v>92.3</c:v>
                </c:pt>
              </c:numCache>
            </c:numRef>
          </c:val>
        </c:ser>
        <c:ser>
          <c:idx val="2"/>
          <c:order val="2"/>
          <c:tx>
            <c:strRef>
              <c:f>Лист1!$D$1</c:f>
              <c:strCache>
                <c:ptCount val="1"/>
                <c:pt idx="0">
                  <c:v>Целевой</c:v>
                </c:pt>
              </c:strCache>
            </c:strRef>
          </c:tx>
          <c:invertIfNegative val="0"/>
          <c:cat>
            <c:strRef>
              <c:f>Лист1!$A$2:$A$5</c:f>
              <c:strCache>
                <c:ptCount val="4"/>
                <c:pt idx="0">
                  <c:v>2017 оценка</c:v>
                </c:pt>
                <c:pt idx="1">
                  <c:v>2018</c:v>
                </c:pt>
                <c:pt idx="2">
                  <c:v>2019</c:v>
                </c:pt>
                <c:pt idx="3">
                  <c:v>2020</c:v>
                </c:pt>
              </c:strCache>
            </c:strRef>
          </c:cat>
          <c:val>
            <c:numRef>
              <c:f>Лист1!$D$2:$D$5</c:f>
              <c:numCache>
                <c:formatCode>General</c:formatCode>
                <c:ptCount val="4"/>
                <c:pt idx="1">
                  <c:v>89.94</c:v>
                </c:pt>
                <c:pt idx="2">
                  <c:v>91.74</c:v>
                </c:pt>
                <c:pt idx="3">
                  <c:v>94.03</c:v>
                </c:pt>
              </c:numCache>
            </c:numRef>
          </c:val>
        </c:ser>
        <c:dLbls>
          <c:showLegendKey val="0"/>
          <c:showVal val="0"/>
          <c:showCatName val="0"/>
          <c:showSerName val="0"/>
          <c:showPercent val="0"/>
          <c:showBubbleSize val="0"/>
        </c:dLbls>
        <c:gapWidth val="150"/>
        <c:shape val="cylinder"/>
        <c:axId val="112969984"/>
        <c:axId val="112988160"/>
        <c:axId val="83594752"/>
      </c:bar3DChart>
      <c:catAx>
        <c:axId val="112969984"/>
        <c:scaling>
          <c:orientation val="minMax"/>
        </c:scaling>
        <c:delete val="0"/>
        <c:axPos val="b"/>
        <c:majorTickMark val="none"/>
        <c:minorTickMark val="none"/>
        <c:tickLblPos val="nextTo"/>
        <c:txPr>
          <a:bodyPr/>
          <a:lstStyle/>
          <a:p>
            <a:pPr>
              <a:defRPr sz="1200"/>
            </a:pPr>
            <a:endParaRPr lang="ru-RU"/>
          </a:p>
        </c:txPr>
        <c:crossAx val="112988160"/>
        <c:crosses val="autoZero"/>
        <c:auto val="1"/>
        <c:lblAlgn val="ctr"/>
        <c:lblOffset val="100"/>
        <c:noMultiLvlLbl val="0"/>
      </c:catAx>
      <c:valAx>
        <c:axId val="112988160"/>
        <c:scaling>
          <c:orientation val="minMax"/>
        </c:scaling>
        <c:delete val="0"/>
        <c:axPos val="l"/>
        <c:majorGridlines/>
        <c:numFmt formatCode="General" sourceLinked="1"/>
        <c:majorTickMark val="none"/>
        <c:minorTickMark val="none"/>
        <c:tickLblPos val="nextTo"/>
        <c:txPr>
          <a:bodyPr/>
          <a:lstStyle/>
          <a:p>
            <a:pPr>
              <a:defRPr sz="1200"/>
            </a:pPr>
            <a:endParaRPr lang="ru-RU"/>
          </a:p>
        </c:txPr>
        <c:crossAx val="112969984"/>
        <c:crosses val="autoZero"/>
        <c:crossBetween val="between"/>
      </c:valAx>
      <c:serAx>
        <c:axId val="83594752"/>
        <c:scaling>
          <c:orientation val="minMax"/>
        </c:scaling>
        <c:delete val="1"/>
        <c:axPos val="b"/>
        <c:majorTickMark val="out"/>
        <c:minorTickMark val="none"/>
        <c:tickLblPos val="nextTo"/>
        <c:crossAx val="112988160"/>
        <c:crosses val="autoZero"/>
      </c:serAx>
    </c:plotArea>
    <c:legend>
      <c:legendPos val="r"/>
      <c:layout>
        <c:manualLayout>
          <c:xMode val="edge"/>
          <c:yMode val="edge"/>
          <c:x val="6.5373975262695685E-2"/>
          <c:y val="0.84078425555818537"/>
          <c:w val="0.80137818953429785"/>
          <c:h val="0.10585662574168753"/>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6.4560881498054251E-2"/>
          <c:y val="8.6244413705043613E-2"/>
          <c:w val="0.92714817656666082"/>
          <c:h val="0.79277966943321276"/>
        </c:manualLayout>
      </c:layout>
      <c:bar3DChart>
        <c:barDir val="col"/>
        <c:grouping val="standard"/>
        <c:varyColors val="0"/>
        <c:ser>
          <c:idx val="0"/>
          <c:order val="0"/>
          <c:tx>
            <c:strRef>
              <c:f>Лист1!$B$1</c:f>
              <c:strCache>
                <c:ptCount val="1"/>
                <c:pt idx="0">
                  <c:v>Консервативный</c:v>
                </c:pt>
              </c:strCache>
            </c:strRef>
          </c:tx>
          <c:spPr>
            <a:solidFill>
              <a:schemeClr val="accent5">
                <a:lumMod val="40000"/>
                <a:lumOff val="60000"/>
              </a:schemeClr>
            </a:solidFill>
          </c:spPr>
          <c:invertIfNegative val="0"/>
          <c:dLbls>
            <c:dLbl>
              <c:idx val="0"/>
              <c:layout>
                <c:manualLayout>
                  <c:x val="1.1904760664837635E-2"/>
                  <c:y val="6.3063063063063057E-2"/>
                </c:manualLayout>
              </c:layout>
              <c:showLegendKey val="0"/>
              <c:showVal val="1"/>
              <c:showCatName val="0"/>
              <c:showSerName val="0"/>
              <c:showPercent val="0"/>
              <c:showBubbleSize val="0"/>
            </c:dLbl>
            <c:dLbl>
              <c:idx val="1"/>
              <c:layout>
                <c:manualLayout>
                  <c:x val="1.4550263034801536E-2"/>
                  <c:y val="6.3063063063063057E-2"/>
                </c:manualLayout>
              </c:layout>
              <c:showLegendKey val="0"/>
              <c:showVal val="1"/>
              <c:showCatName val="0"/>
              <c:showSerName val="0"/>
              <c:showPercent val="0"/>
              <c:showBubbleSize val="0"/>
            </c:dLbl>
            <c:dLbl>
              <c:idx val="2"/>
              <c:layout>
                <c:manualLayout>
                  <c:x val="1.4550263034801584E-2"/>
                  <c:y val="6.9819819819819814E-2"/>
                </c:manualLayout>
              </c:layout>
              <c:showLegendKey val="0"/>
              <c:showVal val="1"/>
              <c:showCatName val="0"/>
              <c:showSerName val="0"/>
              <c:showPercent val="0"/>
              <c:showBubbleSize val="0"/>
            </c:dLbl>
            <c:dLbl>
              <c:idx val="3"/>
              <c:layout>
                <c:manualLayout>
                  <c:x val="1.8518516589747472E-2"/>
                  <c:y val="6.7567567567567571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2017 оценка</c:v>
                </c:pt>
                <c:pt idx="1">
                  <c:v>2018 прогноз</c:v>
                </c:pt>
                <c:pt idx="2">
                  <c:v>2019 прогноз</c:v>
                </c:pt>
                <c:pt idx="3">
                  <c:v>2020 прогноз</c:v>
                </c:pt>
              </c:strCache>
            </c:strRef>
          </c:cat>
          <c:val>
            <c:numRef>
              <c:f>Лист1!$B$2:$B$5</c:f>
              <c:numCache>
                <c:formatCode>General</c:formatCode>
                <c:ptCount val="4"/>
                <c:pt idx="0">
                  <c:v>177.99</c:v>
                </c:pt>
                <c:pt idx="1">
                  <c:v>178.35</c:v>
                </c:pt>
                <c:pt idx="2">
                  <c:v>178.7</c:v>
                </c:pt>
                <c:pt idx="3">
                  <c:v>232.31</c:v>
                </c:pt>
              </c:numCache>
            </c:numRef>
          </c:val>
        </c:ser>
        <c:ser>
          <c:idx val="1"/>
          <c:order val="1"/>
          <c:tx>
            <c:strRef>
              <c:f>Лист1!$C$1</c:f>
              <c:strCache>
                <c:ptCount val="1"/>
                <c:pt idx="0">
                  <c:v>Базовый</c:v>
                </c:pt>
              </c:strCache>
            </c:strRef>
          </c:tx>
          <c:invertIfNegative val="0"/>
          <c:dLbls>
            <c:dLbl>
              <c:idx val="1"/>
              <c:layout>
                <c:manualLayout>
                  <c:x val="1.5873014219783547E-2"/>
                  <c:y val="6.5315315315315314E-2"/>
                </c:manualLayout>
              </c:layout>
              <c:showLegendKey val="0"/>
              <c:showVal val="1"/>
              <c:showCatName val="0"/>
              <c:showSerName val="0"/>
              <c:showPercent val="0"/>
              <c:showBubbleSize val="0"/>
            </c:dLbl>
            <c:dLbl>
              <c:idx val="2"/>
              <c:layout>
                <c:manualLayout>
                  <c:x val="1.1904760664837659E-2"/>
                  <c:y val="7.4324324324324328E-2"/>
                </c:manualLayout>
              </c:layout>
              <c:showLegendKey val="0"/>
              <c:showVal val="1"/>
              <c:showCatName val="0"/>
              <c:showSerName val="0"/>
              <c:showPercent val="0"/>
              <c:showBubbleSize val="0"/>
            </c:dLbl>
            <c:dLbl>
              <c:idx val="3"/>
              <c:layout>
                <c:manualLayout>
                  <c:x val="1.5873014219783547E-2"/>
                  <c:y val="6.0810810810810814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2017 оценка</c:v>
                </c:pt>
                <c:pt idx="1">
                  <c:v>2018 прогноз</c:v>
                </c:pt>
                <c:pt idx="2">
                  <c:v>2019 прогноз</c:v>
                </c:pt>
                <c:pt idx="3">
                  <c:v>2020 прогноз</c:v>
                </c:pt>
              </c:strCache>
            </c:strRef>
          </c:cat>
          <c:val>
            <c:numRef>
              <c:f>Лист1!$C$2:$C$5</c:f>
              <c:numCache>
                <c:formatCode>General</c:formatCode>
                <c:ptCount val="4"/>
                <c:pt idx="1">
                  <c:v>188.49</c:v>
                </c:pt>
                <c:pt idx="2">
                  <c:v>203.57</c:v>
                </c:pt>
                <c:pt idx="3">
                  <c:v>234.11</c:v>
                </c:pt>
              </c:numCache>
            </c:numRef>
          </c:val>
        </c:ser>
        <c:ser>
          <c:idx val="2"/>
          <c:order val="2"/>
          <c:tx>
            <c:strRef>
              <c:f>Лист1!$D$1</c:f>
              <c:strCache>
                <c:ptCount val="1"/>
                <c:pt idx="0">
                  <c:v>Целевой</c:v>
                </c:pt>
              </c:strCache>
            </c:strRef>
          </c:tx>
          <c:invertIfNegative val="0"/>
          <c:dLbls>
            <c:dLbl>
              <c:idx val="1"/>
              <c:layout>
                <c:manualLayout>
                  <c:x val="1.1904760664837659E-2"/>
                  <c:y val="4.5045045045045043E-2"/>
                </c:manualLayout>
              </c:layout>
              <c:showLegendKey val="0"/>
              <c:showVal val="1"/>
              <c:showCatName val="0"/>
              <c:showSerName val="0"/>
              <c:showPercent val="0"/>
              <c:showBubbleSize val="0"/>
            </c:dLbl>
            <c:dLbl>
              <c:idx val="2"/>
              <c:layout>
                <c:manualLayout>
                  <c:x val="1.1904760664837659E-2"/>
                  <c:y val="4.72972972972973E-2"/>
                </c:manualLayout>
              </c:layout>
              <c:showLegendKey val="0"/>
              <c:showVal val="1"/>
              <c:showCatName val="0"/>
              <c:showSerName val="0"/>
              <c:showPercent val="0"/>
              <c:showBubbleSize val="0"/>
            </c:dLbl>
            <c:dLbl>
              <c:idx val="3"/>
              <c:layout>
                <c:manualLayout>
                  <c:x val="1.1904760664837659E-2"/>
                  <c:y val="4.0540540540540543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2017 оценка</c:v>
                </c:pt>
                <c:pt idx="1">
                  <c:v>2018 прогноз</c:v>
                </c:pt>
                <c:pt idx="2">
                  <c:v>2019 прогноз</c:v>
                </c:pt>
                <c:pt idx="3">
                  <c:v>2020 прогноз</c:v>
                </c:pt>
              </c:strCache>
            </c:strRef>
          </c:cat>
          <c:val>
            <c:numRef>
              <c:f>Лист1!$D$2:$D$5</c:f>
              <c:numCache>
                <c:formatCode>General</c:formatCode>
                <c:ptCount val="4"/>
                <c:pt idx="1">
                  <c:v>185.11</c:v>
                </c:pt>
                <c:pt idx="2">
                  <c:v>212.88</c:v>
                </c:pt>
                <c:pt idx="3">
                  <c:v>233.1</c:v>
                </c:pt>
              </c:numCache>
            </c:numRef>
          </c:val>
        </c:ser>
        <c:dLbls>
          <c:showLegendKey val="0"/>
          <c:showVal val="1"/>
          <c:showCatName val="0"/>
          <c:showSerName val="0"/>
          <c:showPercent val="0"/>
          <c:showBubbleSize val="0"/>
        </c:dLbls>
        <c:gapWidth val="150"/>
        <c:shape val="cylinder"/>
        <c:axId val="117474048"/>
        <c:axId val="117475584"/>
        <c:axId val="117453696"/>
      </c:bar3DChart>
      <c:catAx>
        <c:axId val="117474048"/>
        <c:scaling>
          <c:orientation val="minMax"/>
        </c:scaling>
        <c:delete val="0"/>
        <c:axPos val="b"/>
        <c:majorTickMark val="none"/>
        <c:minorTickMark val="none"/>
        <c:tickLblPos val="nextTo"/>
        <c:txPr>
          <a:bodyPr/>
          <a:lstStyle/>
          <a:p>
            <a:pPr>
              <a:defRPr sz="1200"/>
            </a:pPr>
            <a:endParaRPr lang="ru-RU"/>
          </a:p>
        </c:txPr>
        <c:crossAx val="117475584"/>
        <c:crosses val="autoZero"/>
        <c:auto val="1"/>
        <c:lblAlgn val="ctr"/>
        <c:lblOffset val="100"/>
        <c:noMultiLvlLbl val="0"/>
      </c:catAx>
      <c:valAx>
        <c:axId val="117475584"/>
        <c:scaling>
          <c:orientation val="minMax"/>
        </c:scaling>
        <c:delete val="0"/>
        <c:axPos val="l"/>
        <c:majorGridlines/>
        <c:numFmt formatCode="General" sourceLinked="1"/>
        <c:majorTickMark val="out"/>
        <c:minorTickMark val="none"/>
        <c:tickLblPos val="nextTo"/>
        <c:txPr>
          <a:bodyPr/>
          <a:lstStyle/>
          <a:p>
            <a:pPr>
              <a:defRPr sz="1200"/>
            </a:pPr>
            <a:endParaRPr lang="ru-RU"/>
          </a:p>
        </c:txPr>
        <c:crossAx val="117474048"/>
        <c:crosses val="autoZero"/>
        <c:crossBetween val="between"/>
      </c:valAx>
      <c:serAx>
        <c:axId val="117453696"/>
        <c:scaling>
          <c:orientation val="minMax"/>
        </c:scaling>
        <c:delete val="1"/>
        <c:axPos val="b"/>
        <c:majorTickMark val="out"/>
        <c:minorTickMark val="none"/>
        <c:tickLblPos val="nextTo"/>
        <c:crossAx val="117475584"/>
        <c:crosses val="autoZero"/>
      </c:serAx>
    </c:plotArea>
    <c:legend>
      <c:legendPos val="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Доход</c:v>
                </c:pt>
              </c:strCache>
            </c:strRef>
          </c:tx>
          <c:spPr>
            <a:solidFill>
              <a:srgbClr val="FD9DB4"/>
            </a:solidFill>
            <a:scene3d>
              <a:camera prst="orthographicFront"/>
              <a:lightRig rig="threePt" dir="t"/>
            </a:scene3d>
            <a:sp3d>
              <a:bevelT w="114300" prst="artDeco"/>
              <a:bevelB w="114300" prst="artDeco"/>
            </a:sp3d>
          </c:spPr>
          <c:invertIfNegative val="0"/>
          <c:dLbls>
            <c:dLbl>
              <c:idx val="0"/>
              <c:layout>
                <c:manualLayout>
                  <c:x val="1.6326530612244899E-2"/>
                  <c:y val="0"/>
                </c:manualLayout>
              </c:layout>
              <c:showLegendKey val="0"/>
              <c:showVal val="1"/>
              <c:showCatName val="0"/>
              <c:showSerName val="0"/>
              <c:showPercent val="0"/>
              <c:showBubbleSize val="0"/>
            </c:dLbl>
            <c:dLbl>
              <c:idx val="1"/>
              <c:layout>
                <c:manualLayout>
                  <c:x val="2.0408163265306173E-2"/>
                  <c:y val="8.6026518637963263E-17"/>
                </c:manualLayout>
              </c:layout>
              <c:showLegendKey val="0"/>
              <c:showVal val="1"/>
              <c:showCatName val="0"/>
              <c:showSerName val="0"/>
              <c:showPercent val="0"/>
              <c:showBubbleSize val="0"/>
            </c:dLbl>
            <c:dLbl>
              <c:idx val="2"/>
              <c:layout>
                <c:manualLayout>
                  <c:x val="1.2244897959183673E-2"/>
                  <c:y val="-2.3462048842812955E-3"/>
                </c:manualLayout>
              </c:layout>
              <c:showLegendKey val="0"/>
              <c:showVal val="1"/>
              <c:showCatName val="0"/>
              <c:showSerName val="0"/>
              <c:showPercent val="0"/>
              <c:showBubbleSize val="0"/>
            </c:dLbl>
            <c:dLbl>
              <c:idx val="3"/>
              <c:layout>
                <c:manualLayout>
                  <c:x val="1.6326530612244899E-2"/>
                  <c:y val="0"/>
                </c:manualLayout>
              </c:layout>
              <c:showLegendKey val="0"/>
              <c:showVal val="1"/>
              <c:showCatName val="0"/>
              <c:showSerName val="0"/>
              <c:showPercent val="0"/>
              <c:showBubbleSize val="0"/>
            </c:dLbl>
            <c:numFmt formatCode="#,##0.0" sourceLinked="0"/>
            <c:spPr>
              <a:noFill/>
              <a:ln>
                <a:noFill/>
              </a:ln>
              <a:effectLst/>
            </c:spPr>
            <c:txPr>
              <a:bodyPr/>
              <a:lstStyle/>
              <a:p>
                <a:pPr>
                  <a:defRPr sz="1300" b="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2017 год</c:v>
                </c:pt>
                <c:pt idx="1">
                  <c:v>2018 год</c:v>
                </c:pt>
                <c:pt idx="2">
                  <c:v>2019 год</c:v>
                </c:pt>
                <c:pt idx="3">
                  <c:v>2020 год</c:v>
                </c:pt>
              </c:strCache>
            </c:strRef>
          </c:cat>
          <c:val>
            <c:numRef>
              <c:f>Лист1!$B$2:$B$5</c:f>
              <c:numCache>
                <c:formatCode>General</c:formatCode>
                <c:ptCount val="4"/>
                <c:pt idx="0">
                  <c:v>490263.24231</c:v>
                </c:pt>
                <c:pt idx="1">
                  <c:v>572526.75800999999</c:v>
                </c:pt>
                <c:pt idx="2">
                  <c:v>555162.40500999999</c:v>
                </c:pt>
                <c:pt idx="3">
                  <c:v>560248.41301000002</c:v>
                </c:pt>
              </c:numCache>
            </c:numRef>
          </c:val>
          <c:extLst xmlns:c16r2="http://schemas.microsoft.com/office/drawing/2015/06/chart">
            <c:ext xmlns:c16="http://schemas.microsoft.com/office/drawing/2014/chart" uri="{C3380CC4-5D6E-409C-BE32-E72D297353CC}">
              <c16:uniqueId val="{00000000-8276-446F-BF42-05371B18C9C0}"/>
            </c:ext>
          </c:extLst>
        </c:ser>
        <c:ser>
          <c:idx val="1"/>
          <c:order val="1"/>
          <c:tx>
            <c:strRef>
              <c:f>Лист1!$C$1</c:f>
              <c:strCache>
                <c:ptCount val="1"/>
                <c:pt idx="0">
                  <c:v>Расход</c:v>
                </c:pt>
              </c:strCache>
            </c:strRef>
          </c:tx>
          <c:spPr>
            <a:solidFill>
              <a:srgbClr val="92D050"/>
            </a:solidFill>
            <a:scene3d>
              <a:camera prst="orthographicFront"/>
              <a:lightRig rig="threePt" dir="t"/>
            </a:scene3d>
            <a:sp3d>
              <a:bevelT w="114300" prst="artDeco"/>
              <a:bevelB w="114300" prst="artDeco"/>
            </a:sp3d>
          </c:spPr>
          <c:invertIfNegative val="0"/>
          <c:dLbls>
            <c:dLbl>
              <c:idx val="0"/>
              <c:layout>
                <c:manualLayout>
                  <c:x val="1.7687074829931974E-2"/>
                  <c:y val="-4.6924097685625485E-3"/>
                </c:manualLayout>
              </c:layout>
              <c:showLegendKey val="0"/>
              <c:showVal val="1"/>
              <c:showCatName val="0"/>
              <c:showSerName val="0"/>
              <c:showPercent val="0"/>
              <c:showBubbleSize val="0"/>
            </c:dLbl>
            <c:dLbl>
              <c:idx val="1"/>
              <c:layout>
                <c:manualLayout>
                  <c:x val="2.0408163265306173E-2"/>
                  <c:y val="-4.692409768562591E-3"/>
                </c:manualLayout>
              </c:layout>
              <c:showLegendKey val="0"/>
              <c:showVal val="1"/>
              <c:showCatName val="0"/>
              <c:showSerName val="0"/>
              <c:showPercent val="0"/>
              <c:showBubbleSize val="0"/>
            </c:dLbl>
            <c:dLbl>
              <c:idx val="2"/>
              <c:layout>
                <c:manualLayout>
                  <c:x val="1.2244897959183673E-2"/>
                  <c:y val="4.3013259318981631E-17"/>
                </c:manualLayout>
              </c:layout>
              <c:showLegendKey val="0"/>
              <c:showVal val="1"/>
              <c:showCatName val="0"/>
              <c:showSerName val="0"/>
              <c:showPercent val="0"/>
              <c:showBubbleSize val="0"/>
            </c:dLbl>
            <c:dLbl>
              <c:idx val="3"/>
              <c:layout>
                <c:manualLayout>
                  <c:x val="1.9047619047619049E-2"/>
                  <c:y val="0"/>
                </c:manualLayout>
              </c:layout>
              <c:showLegendKey val="0"/>
              <c:showVal val="1"/>
              <c:showCatName val="0"/>
              <c:showSerName val="0"/>
              <c:showPercent val="0"/>
              <c:showBubbleSize val="0"/>
            </c:dLbl>
            <c:numFmt formatCode="#,##0.0" sourceLinked="0"/>
            <c:spPr>
              <a:noFill/>
              <a:ln>
                <a:noFill/>
              </a:ln>
              <a:effectLst/>
            </c:spPr>
            <c:txPr>
              <a:bodyPr/>
              <a:lstStyle/>
              <a:p>
                <a:pPr>
                  <a:defRPr sz="1300" b="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2017 год</c:v>
                </c:pt>
                <c:pt idx="1">
                  <c:v>2018 год</c:v>
                </c:pt>
                <c:pt idx="2">
                  <c:v>2019 год</c:v>
                </c:pt>
                <c:pt idx="3">
                  <c:v>2020 год</c:v>
                </c:pt>
              </c:strCache>
            </c:strRef>
          </c:cat>
          <c:val>
            <c:numRef>
              <c:f>Лист1!$C$2:$C$5</c:f>
              <c:numCache>
                <c:formatCode>General</c:formatCode>
                <c:ptCount val="4"/>
                <c:pt idx="0">
                  <c:v>549674.63147000002</c:v>
                </c:pt>
                <c:pt idx="1">
                  <c:v>572526.75800999999</c:v>
                </c:pt>
                <c:pt idx="2">
                  <c:v>555162.40500999999</c:v>
                </c:pt>
                <c:pt idx="3">
                  <c:v>560248.41301000002</c:v>
                </c:pt>
              </c:numCache>
            </c:numRef>
          </c:val>
          <c:extLst xmlns:c16r2="http://schemas.microsoft.com/office/drawing/2015/06/chart">
            <c:ext xmlns:c16="http://schemas.microsoft.com/office/drawing/2014/chart" uri="{C3380CC4-5D6E-409C-BE32-E72D297353CC}">
              <c16:uniqueId val="{00000005-8276-446F-BF42-05371B18C9C0}"/>
            </c:ext>
          </c:extLst>
        </c:ser>
        <c:ser>
          <c:idx val="2"/>
          <c:order val="2"/>
          <c:tx>
            <c:strRef>
              <c:f>Лист1!$D$1</c:f>
              <c:strCache>
                <c:ptCount val="1"/>
                <c:pt idx="0">
                  <c:v>Дефицит</c:v>
                </c:pt>
              </c:strCache>
            </c:strRef>
          </c:tx>
          <c:spPr>
            <a:solidFill>
              <a:srgbClr val="FFFF00"/>
            </a:solidFill>
            <a:scene3d>
              <a:camera prst="orthographicFront"/>
              <a:lightRig rig="threePt" dir="t"/>
            </a:scene3d>
            <a:sp3d>
              <a:bevelT prst="convex"/>
            </a:sp3d>
          </c:spPr>
          <c:invertIfNegative val="0"/>
          <c:dLbls>
            <c:dLbl>
              <c:idx val="0"/>
              <c:layout>
                <c:manualLayout>
                  <c:x val="1.6326530612244924E-2"/>
                  <c:y val="-5.6308917222751095E-2"/>
                </c:manualLayout>
              </c:layout>
              <c:showLegendKey val="0"/>
              <c:showVal val="1"/>
              <c:showCatName val="0"/>
              <c:showSerName val="0"/>
              <c:showPercent val="0"/>
              <c:showBubbleSize val="0"/>
            </c:dLbl>
            <c:dLbl>
              <c:idx val="1"/>
              <c:layout>
                <c:manualLayout>
                  <c:x val="1.7687074829932023E-2"/>
                  <c:y val="-4.9270302569907207E-2"/>
                </c:manualLayout>
              </c:layout>
              <c:showLegendKey val="0"/>
              <c:showVal val="1"/>
              <c:showCatName val="0"/>
              <c:showSerName val="0"/>
              <c:showPercent val="0"/>
              <c:showBubbleSize val="0"/>
            </c:dLbl>
            <c:dLbl>
              <c:idx val="2"/>
              <c:layout>
                <c:manualLayout>
                  <c:x val="1.2244897959183673E-2"/>
                  <c:y val="-5.3962712338469797E-2"/>
                </c:manualLayout>
              </c:layout>
              <c:showLegendKey val="0"/>
              <c:showVal val="1"/>
              <c:showCatName val="0"/>
              <c:showSerName val="0"/>
              <c:showPercent val="0"/>
              <c:showBubbleSize val="0"/>
            </c:dLbl>
            <c:dLbl>
              <c:idx val="3"/>
              <c:layout>
                <c:manualLayout>
                  <c:x val="2.0408163265306121E-2"/>
                  <c:y val="-4.9270302569907207E-2"/>
                </c:manualLayout>
              </c:layout>
              <c:showLegendKey val="0"/>
              <c:showVal val="1"/>
              <c:showCatName val="0"/>
              <c:showSerName val="0"/>
              <c:showPercent val="0"/>
              <c:showBubbleSize val="0"/>
            </c:dLbl>
            <c:txPr>
              <a:bodyPr/>
              <a:lstStyle/>
              <a:p>
                <a:pPr>
                  <a:defRPr sz="1300"/>
                </a:pPr>
                <a:endParaRPr lang="ru-RU"/>
              </a:p>
            </c:txPr>
            <c:showLegendKey val="0"/>
            <c:showVal val="1"/>
            <c:showCatName val="0"/>
            <c:showSerName val="0"/>
            <c:showPercent val="0"/>
            <c:showBubbleSize val="0"/>
            <c:showLeaderLines val="0"/>
          </c:dLbls>
          <c:cat>
            <c:strRef>
              <c:f>Лист1!$A$2:$A$5</c:f>
              <c:strCache>
                <c:ptCount val="4"/>
                <c:pt idx="0">
                  <c:v>2017 год</c:v>
                </c:pt>
                <c:pt idx="1">
                  <c:v>2018 год</c:v>
                </c:pt>
                <c:pt idx="2">
                  <c:v>2019 год</c:v>
                </c:pt>
                <c:pt idx="3">
                  <c:v>2020 год</c:v>
                </c:pt>
              </c:strCache>
            </c:strRef>
          </c:cat>
          <c:val>
            <c:numRef>
              <c:f>Лист1!$D$2:$D$5</c:f>
              <c:numCache>
                <c:formatCode>General</c:formatCode>
                <c:ptCount val="4"/>
                <c:pt idx="0" formatCode="#,##0.00">
                  <c:v>59411.389160000021</c:v>
                </c:pt>
                <c:pt idx="1">
                  <c:v>0</c:v>
                </c:pt>
                <c:pt idx="2">
                  <c:v>0</c:v>
                </c:pt>
                <c:pt idx="3">
                  <c:v>0</c:v>
                </c:pt>
              </c:numCache>
            </c:numRef>
          </c:val>
        </c:ser>
        <c:dLbls>
          <c:showLegendKey val="0"/>
          <c:showVal val="1"/>
          <c:showCatName val="0"/>
          <c:showSerName val="0"/>
          <c:showPercent val="0"/>
          <c:showBubbleSize val="0"/>
        </c:dLbls>
        <c:gapWidth val="75"/>
        <c:shape val="cylinder"/>
        <c:axId val="112810624"/>
        <c:axId val="112812416"/>
        <c:axId val="0"/>
      </c:bar3DChart>
      <c:catAx>
        <c:axId val="112810624"/>
        <c:scaling>
          <c:orientation val="minMax"/>
        </c:scaling>
        <c:delete val="0"/>
        <c:axPos val="b"/>
        <c:numFmt formatCode="General" sourceLinked="0"/>
        <c:majorTickMark val="none"/>
        <c:minorTickMark val="none"/>
        <c:tickLblPos val="nextTo"/>
        <c:crossAx val="112812416"/>
        <c:crosses val="autoZero"/>
        <c:auto val="1"/>
        <c:lblAlgn val="ctr"/>
        <c:lblOffset val="100"/>
        <c:noMultiLvlLbl val="0"/>
      </c:catAx>
      <c:valAx>
        <c:axId val="112812416"/>
        <c:scaling>
          <c:orientation val="minMax"/>
        </c:scaling>
        <c:delete val="0"/>
        <c:axPos val="l"/>
        <c:numFmt formatCode="#,##0" sourceLinked="0"/>
        <c:majorTickMark val="none"/>
        <c:minorTickMark val="none"/>
        <c:tickLblPos val="nextTo"/>
        <c:crossAx val="112810624"/>
        <c:crosses val="autoZero"/>
        <c:crossBetween val="between"/>
      </c:valAx>
    </c:plotArea>
    <c:legend>
      <c:legendPos val="b"/>
      <c:layout/>
      <c:overlay val="0"/>
      <c:txPr>
        <a:bodyPr/>
        <a:lstStyle/>
        <a:p>
          <a:pPr>
            <a:defRPr sz="1600"/>
          </a:pPr>
          <a:endParaRPr lang="ru-RU"/>
        </a:p>
      </c:txPr>
    </c:legend>
    <c:plotVisOnly val="1"/>
    <c:dispBlanksAs val="gap"/>
    <c:showDLblsOverMax val="0"/>
  </c:chart>
  <c:spPr>
    <a:noFill/>
  </c:spPr>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900" u="sng" dirty="0" smtClean="0">
                <a:solidFill>
                  <a:schemeClr val="tx1"/>
                </a:solidFill>
              </a:rPr>
              <a:t>2018 </a:t>
            </a:r>
            <a:r>
              <a:rPr lang="ru-RU" sz="900" u="sng" dirty="0">
                <a:solidFill>
                  <a:schemeClr val="tx1"/>
                </a:solidFill>
              </a:rPr>
              <a:t>год</a:t>
            </a:r>
          </a:p>
        </c:rich>
      </c:tx>
      <c:layout>
        <c:manualLayout>
          <c:xMode val="edge"/>
          <c:yMode val="edge"/>
          <c:x val="0.44223786186018782"/>
          <c:y val="2.5133776882540891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103426260906567E-2"/>
          <c:y val="0.17884597102527539"/>
          <c:w val="0.93389657373909341"/>
          <c:h val="0.70999855333044004"/>
        </c:manualLayout>
      </c:layout>
      <c:pie3DChart>
        <c:varyColors val="1"/>
        <c:ser>
          <c:idx val="0"/>
          <c:order val="0"/>
          <c:tx>
            <c:strRef>
              <c:f>Лист1!$B$1</c:f>
              <c:strCache>
                <c:ptCount val="1"/>
                <c:pt idx="0">
                  <c:v>2018 год</c:v>
                </c:pt>
              </c:strCache>
            </c:strRef>
          </c:tx>
          <c:spPr>
            <a:scene3d>
              <a:camera prst="orthographicFront"/>
              <a:lightRig rig="threePt" dir="t"/>
            </a:scene3d>
            <a:sp3d prstMaterial="metal">
              <a:bevelT w="165100" prst="coolSlant"/>
              <a:contourClr>
                <a:srgbClr val="000000"/>
              </a:contourClr>
            </a:sp3d>
          </c:spPr>
          <c:dPt>
            <c:idx val="0"/>
            <c:bubble3D val="0"/>
            <c:explosion val="7"/>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4-4AD0-4A62-A387-E4B1673F95BD}"/>
              </c:ext>
            </c:extLst>
          </c:dPt>
          <c:dPt>
            <c:idx val="1"/>
            <c:bubble3D val="0"/>
            <c:explosion val="4"/>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2-4AD0-4A62-A387-E4B1673F95BD}"/>
              </c:ext>
            </c:extLst>
          </c:dPt>
          <c:dPt>
            <c:idx val="2"/>
            <c:bubble3D val="0"/>
            <c:explosion val="3"/>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3-4AD0-4A62-A387-E4B1673F95BD}"/>
              </c:ext>
            </c:extLst>
          </c:dPt>
          <c:dLbls>
            <c:dLbl>
              <c:idx val="0"/>
              <c:layout>
                <c:manualLayout>
                  <c:x val="3.998063960145911E-2"/>
                  <c:y val="-3.74550555026354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AD0-4A62-A387-E4B1673F95BD}"/>
                </c:ext>
              </c:extLst>
            </c:dLbl>
            <c:dLbl>
              <c:idx val="1"/>
              <c:layout>
                <c:manualLayout>
                  <c:x val="3.9848913483244756E-2"/>
                  <c:y val="-8.2815734989648039E-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accent6">
                          <a:lumMod val="50000"/>
                        </a:schemeClr>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5653951287177187"/>
                      <c:h val="0.16176680249599149"/>
                    </c:manualLayout>
                  </c15:layout>
                </c:ext>
                <c:ext xmlns:c16="http://schemas.microsoft.com/office/drawing/2014/chart" uri="{C3380CC4-5D6E-409C-BE32-E72D297353CC}">
                  <c16:uniqueId val="{00000002-4AD0-4A62-A387-E4B1673F95BD}"/>
                </c:ext>
              </c:extLst>
            </c:dLbl>
            <c:dLbl>
              <c:idx val="2"/>
              <c:layout>
                <c:manualLayout>
                  <c:x val="1.2247642273062322E-2"/>
                  <c:y val="-0.119598061191256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AD0-4A62-A387-E4B1673F95B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lumMod val="50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налоговые доходы </c:v>
                </c:pt>
                <c:pt idx="1">
                  <c:v>неналоговые доходы </c:v>
                </c:pt>
                <c:pt idx="2">
                  <c:v>безвозмездные поступления</c:v>
                </c:pt>
              </c:strCache>
            </c:strRef>
          </c:cat>
          <c:val>
            <c:numRef>
              <c:f>Лист1!$B$2:$B$4</c:f>
              <c:numCache>
                <c:formatCode>0.0%</c:formatCode>
                <c:ptCount val="3"/>
                <c:pt idx="0">
                  <c:v>0.28899999999999998</c:v>
                </c:pt>
                <c:pt idx="1">
                  <c:v>0.23400000000000001</c:v>
                </c:pt>
                <c:pt idx="2">
                  <c:v>0.47699999999999998</c:v>
                </c:pt>
              </c:numCache>
            </c:numRef>
          </c:val>
          <c:extLst xmlns:c16r2="http://schemas.microsoft.com/office/drawing/2015/06/chart">
            <c:ext xmlns:c16="http://schemas.microsoft.com/office/drawing/2014/chart" uri="{C3380CC4-5D6E-409C-BE32-E72D297353CC}">
              <c16:uniqueId val="{00000000-4AD0-4A62-A387-E4B1673F95BD}"/>
            </c:ext>
          </c:extLst>
        </c:ser>
        <c:ser>
          <c:idx val="1"/>
          <c:order val="1"/>
          <c:tx>
            <c:strRef>
              <c:f>Лист1!$C$1</c:f>
              <c:strCache>
                <c:ptCount val="1"/>
                <c:pt idx="0">
                  <c:v>Столбец1</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DBD-454A-B4D6-1DFADE6FC26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DDBD-454A-B4D6-1DFADE6FC26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DDBD-454A-B4D6-1DFADE6FC26B}"/>
              </c:ext>
            </c:extLst>
          </c:dPt>
          <c:cat>
            <c:strRef>
              <c:f>Лист1!$A$2:$A$4</c:f>
              <c:strCache>
                <c:ptCount val="3"/>
                <c:pt idx="0">
                  <c:v>налоговые доходы </c:v>
                </c:pt>
                <c:pt idx="1">
                  <c:v>неналоговые доходы </c:v>
                </c:pt>
                <c:pt idx="2">
                  <c:v>безвозмездные поступления</c:v>
                </c:pt>
              </c:strCache>
            </c:strRef>
          </c:cat>
          <c:val>
            <c:numRef>
              <c:f>Лист1!$C$2:$C$4</c:f>
              <c:numCache>
                <c:formatCode>#,##0</c:formatCode>
                <c:ptCount val="3"/>
                <c:pt idx="0">
                  <c:v>275660.22100999998</c:v>
                </c:pt>
                <c:pt idx="1">
                  <c:v>12320.178</c:v>
                </c:pt>
                <c:pt idx="2">
                  <c:v>284546.359</c:v>
                </c:pt>
              </c:numCache>
            </c:numRef>
          </c:val>
          <c:extLst xmlns:c16r2="http://schemas.microsoft.com/office/drawing/2015/06/chart">
            <c:ext xmlns:c16="http://schemas.microsoft.com/office/drawing/2014/chart" uri="{C3380CC4-5D6E-409C-BE32-E72D297353CC}">
              <c16:uniqueId val="{00000001-4AD0-4A62-A387-E4B1673F95B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900" u="sng" dirty="0">
                <a:solidFill>
                  <a:schemeClr val="tx1"/>
                </a:solidFill>
              </a:rPr>
              <a:t>2017 год</a:t>
            </a:r>
          </a:p>
        </c:rich>
      </c:tx>
      <c:layout>
        <c:manualLayout>
          <c:xMode val="edge"/>
          <c:yMode val="edge"/>
          <c:x val="0.41666180880384651"/>
          <c:y val="5.0267617784291681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585593043310795E-2"/>
          <c:y val="0.15400140199866322"/>
          <c:w val="0.96841440695668923"/>
          <c:h val="0.73484357933519184"/>
        </c:manualLayout>
      </c:layout>
      <c:pie3DChart>
        <c:varyColors val="1"/>
        <c:ser>
          <c:idx val="0"/>
          <c:order val="0"/>
          <c:tx>
            <c:strRef>
              <c:f>Лист1!$B$1</c:f>
              <c:strCache>
                <c:ptCount val="1"/>
                <c:pt idx="0">
                  <c:v>2017 год</c:v>
                </c:pt>
              </c:strCache>
            </c:strRef>
          </c:tx>
          <c:spPr>
            <a:scene3d>
              <a:camera prst="orthographicFront"/>
              <a:lightRig rig="threePt" dir="t"/>
            </a:scene3d>
            <a:sp3d prstMaterial="metal">
              <a:bevelT w="165100" prst="coolSlant"/>
              <a:contourClr>
                <a:srgbClr val="000000"/>
              </a:contourClr>
            </a:sp3d>
          </c:spPr>
          <c:dPt>
            <c:idx val="0"/>
            <c:bubble3D val="0"/>
            <c:explosion val="8"/>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4-4AD0-4A62-A387-E4B1673F95BD}"/>
              </c:ext>
            </c:extLst>
          </c:dPt>
          <c:dPt>
            <c:idx val="1"/>
            <c:bubble3D val="0"/>
            <c:explosion val="4"/>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2-4AD0-4A62-A387-E4B1673F95BD}"/>
              </c:ext>
            </c:extLst>
          </c:dPt>
          <c:dPt>
            <c:idx val="2"/>
            <c:bubble3D val="0"/>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xmlns:c16r2="http://schemas.microsoft.com/office/drawing/2015/06/chart">
              <c:ext xmlns:c16="http://schemas.microsoft.com/office/drawing/2014/chart" uri="{C3380CC4-5D6E-409C-BE32-E72D297353CC}">
                <c16:uniqueId val="{00000003-4AD0-4A62-A387-E4B1673F95BD}"/>
              </c:ext>
            </c:extLst>
          </c:dPt>
          <c:dLbls>
            <c:dLbl>
              <c:idx val="0"/>
              <c:layout>
                <c:manualLayout>
                  <c:x val="3.998063960145911E-2"/>
                  <c:y val="-3.74550555026354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AD0-4A62-A387-E4B1673F95BD}"/>
                </c:ext>
              </c:extLst>
            </c:dLbl>
            <c:dLbl>
              <c:idx val="1"/>
              <c:layout>
                <c:manualLayout>
                  <c:x val="3.9848913483244756E-2"/>
                  <c:y val="-8.2815734989648039E-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accent6">
                          <a:lumMod val="50000"/>
                        </a:schemeClr>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5653951287177187"/>
                      <c:h val="0.16176680249599149"/>
                    </c:manualLayout>
                  </c15:layout>
                </c:ext>
                <c:ext xmlns:c16="http://schemas.microsoft.com/office/drawing/2014/chart" uri="{C3380CC4-5D6E-409C-BE32-E72D297353CC}">
                  <c16:uniqueId val="{00000002-4AD0-4A62-A387-E4B1673F95BD}"/>
                </c:ext>
              </c:extLst>
            </c:dLbl>
            <c:dLbl>
              <c:idx val="2"/>
              <c:layout>
                <c:manualLayout>
                  <c:x val="5.0220585834938683E-4"/>
                  <c:y val="-0.1185381921400399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AD0-4A62-A387-E4B1673F95B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lumMod val="50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0.28899999999999998</c:v>
                </c:pt>
                <c:pt idx="1">
                  <c:v>0.23400000000000001</c:v>
                </c:pt>
                <c:pt idx="2">
                  <c:v>0.47699999999999998</c:v>
                </c:pt>
              </c:numCache>
            </c:numRef>
          </c:val>
          <c:extLst xmlns:c16r2="http://schemas.microsoft.com/office/drawing/2015/06/chart">
            <c:ext xmlns:c16="http://schemas.microsoft.com/office/drawing/2014/chart" uri="{C3380CC4-5D6E-409C-BE32-E72D297353CC}">
              <c16:uniqueId val="{00000000-4AD0-4A62-A387-E4B1673F95BD}"/>
            </c:ext>
          </c:extLst>
        </c:ser>
        <c:ser>
          <c:idx val="1"/>
          <c:order val="1"/>
          <c:tx>
            <c:strRef>
              <c:f>Лист1!$C$1</c:f>
              <c:strCache>
                <c:ptCount val="1"/>
                <c:pt idx="0">
                  <c:v>Столбец1</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DBD-454A-B4D6-1DFADE6FC26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DDBD-454A-B4D6-1DFADE6FC26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DDBD-454A-B4D6-1DFADE6FC26B}"/>
              </c:ext>
            </c:extLst>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196970.22101000001</c:v>
                </c:pt>
                <c:pt idx="1">
                  <c:v>13165.646000000001</c:v>
                </c:pt>
                <c:pt idx="2">
                  <c:v>280127.37530000001</c:v>
                </c:pt>
              </c:numCache>
            </c:numRef>
          </c:val>
          <c:extLst xmlns:c16r2="http://schemas.microsoft.com/office/drawing/2015/06/chart">
            <c:ext xmlns:c16="http://schemas.microsoft.com/office/drawing/2014/chart" uri="{C3380CC4-5D6E-409C-BE32-E72D297353CC}">
              <c16:uniqueId val="{00000001-4AD0-4A62-A387-E4B1673F95B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471A1617-61C0-472E-9529-D94D71CA25F9}">
      <dgm:prSet phldrT="[Текст]">
        <dgm:style>
          <a:lnRef idx="1">
            <a:schemeClr val="accent3"/>
          </a:lnRef>
          <a:fillRef idx="2">
            <a:schemeClr val="accent3"/>
          </a:fillRef>
          <a:effectRef idx="1">
            <a:schemeClr val="accent3"/>
          </a:effectRef>
          <a:fontRef idx="minor">
            <a:schemeClr val="dk1"/>
          </a:fontRef>
        </dgm:style>
      </dgm:prSet>
      <dgm:spPr>
        <a:gradFill rotWithShape="0">
          <a:gsLst>
            <a:gs pos="0">
              <a:schemeClr val="accent3">
                <a:tint val="65000"/>
                <a:satMod val="270000"/>
                <a:alpha val="50000"/>
              </a:schemeClr>
            </a:gs>
            <a:gs pos="25000">
              <a:schemeClr val="accent3">
                <a:tint val="60000"/>
                <a:satMod val="300000"/>
              </a:schemeClr>
            </a:gs>
            <a:gs pos="100000">
              <a:schemeClr val="accent3">
                <a:tint val="29000"/>
                <a:satMod val="400000"/>
              </a:schemeClr>
            </a:gs>
          </a:gsLst>
        </a:gradFill>
      </dgm:spPr>
      <dgm:t>
        <a:bodyPr/>
        <a:lstStyle/>
        <a:p>
          <a:endParaRPr lang="ru-RU" dirty="0"/>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EB3E6AE2-A1F0-4B9D-9D6E-A74577EBC7C4}">
      <dgm:prSet phldrT="[Текст]"/>
      <dgm:spPr/>
      <dgm:t>
        <a:bodyPr/>
        <a:lstStyle/>
        <a:p>
          <a:r>
            <a:rPr lang="ru-RU" b="1" dirty="0" smtClean="0">
              <a:solidFill>
                <a:schemeClr val="tx1"/>
              </a:solidFill>
            </a:rPr>
            <a:t>Бюджет Камчатского края</a:t>
          </a:r>
          <a:endParaRPr lang="ru-RU" b="1" dirty="0">
            <a:solidFill>
              <a:schemeClr val="tx1"/>
            </a:solidFill>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B26D76D9-D47E-4945-8E17-3D56E69D5442}">
      <dgm:prSet phldrT="[Текст]">
        <dgm:style>
          <a:lnRef idx="1">
            <a:schemeClr val="accent5"/>
          </a:lnRef>
          <a:fillRef idx="2">
            <a:schemeClr val="accent5"/>
          </a:fillRef>
          <a:effectRef idx="1">
            <a:schemeClr val="accent5"/>
          </a:effectRef>
          <a:fontRef idx="minor">
            <a:schemeClr val="dk1"/>
          </a:fontRef>
        </dgm:style>
      </dgm:prSet>
      <dgm:spPr>
        <a:gradFill rotWithShape="0">
          <a:gsLst>
            <a:gs pos="0">
              <a:schemeClr val="accent5">
                <a:tint val="65000"/>
                <a:satMod val="270000"/>
                <a:alpha val="50000"/>
              </a:schemeClr>
            </a:gs>
            <a:gs pos="25000">
              <a:schemeClr val="accent5">
                <a:tint val="60000"/>
                <a:satMod val="300000"/>
              </a:schemeClr>
            </a:gs>
            <a:gs pos="100000">
              <a:schemeClr val="accent5">
                <a:tint val="29000"/>
                <a:satMod val="400000"/>
              </a:schemeClr>
            </a:gs>
          </a:gsLst>
        </a:gradFill>
      </dgm:spPr>
      <dgm:t>
        <a:bodyPr/>
        <a:lstStyle/>
        <a:p>
          <a:endParaRPr lang="ru-RU" dirty="0"/>
        </a:p>
      </dgm:t>
    </dgm:pt>
    <dgm:pt modelId="{8DA13F91-18A1-4BBA-A631-583E8C1E35AE}" type="sibTrans" cxnId="{DEF2CA62-C0F8-4D21-91C3-847FA996C606}">
      <dgm:prSet/>
      <dgm:spPr/>
      <dgm:t>
        <a:bodyPr/>
        <a:lstStyle/>
        <a:p>
          <a:endParaRPr lang="ru-RU"/>
        </a:p>
      </dgm:t>
    </dgm:pt>
    <dgm:pt modelId="{E90DCF42-F5E5-46A8-9C88-3C53122418A0}" type="parTrans" cxnId="{DEF2CA62-C0F8-4D21-91C3-847FA996C606}">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dgm:pt>
    <dgm:pt modelId="{A61B55E8-B245-4859-95DD-6A749E92D8D4}" type="pres">
      <dgm:prSet presAssocID="{B891B58E-588A-48D5-BE5F-F98726A7FC73}" presName="arrow1" presStyleLbl="fgShp" presStyleIdx="0" presStyleCnt="1" custLinFactY="-100000" custLinFactNeighborX="-19436" custLinFactNeighborY="-145052"/>
      <dgm:spPr/>
    </dgm:pt>
    <dgm:pt modelId="{16BE7DBA-F358-40B1-B103-88EE454B8224}" type="pres">
      <dgm:prSet presAssocID="{B891B58E-588A-48D5-BE5F-F98726A7FC73}" presName="rectangle" presStyleLbl="revTx" presStyleIdx="0" presStyleCnt="1" custLinFactNeighborX="4543" custLinFactNeighborY="-35485">
        <dgm:presLayoutVars>
          <dgm:bulletEnabled val="1"/>
        </dgm:presLayoutVars>
      </dgm:prSet>
      <dgm:spPr/>
      <dgm:t>
        <a:bodyPr/>
        <a:lstStyle/>
        <a:p>
          <a:endParaRPr lang="ru-RU"/>
        </a:p>
      </dgm:t>
    </dgm:pt>
    <dgm:pt modelId="{EF83BE10-8D0A-4FA2-ABAF-0C46F298B507}" type="pres">
      <dgm:prSet presAssocID="{B26D76D9-D47E-4945-8E17-3D56E69D5442}" presName="item1" presStyleLbl="node1" presStyleIdx="0" presStyleCnt="2" custLinFactY="-6718" custLinFactNeighborX="-48805" custLinFactNeighborY="-100000">
        <dgm:presLayoutVars>
          <dgm:bulletEnabled val="1"/>
        </dgm:presLayoutVars>
      </dgm:prSet>
      <dgm:spPr/>
      <dgm:t>
        <a:bodyPr/>
        <a:lstStyle/>
        <a:p>
          <a:endParaRPr lang="ru-RU"/>
        </a:p>
      </dgm:t>
    </dgm:pt>
    <dgm:pt modelId="{2088B445-D483-48E9-8C72-7548286DD546}" type="pres">
      <dgm:prSet presAssocID="{EB3E6AE2-A1F0-4B9D-9D6E-A74577EBC7C4}" presName="item2" presStyleLbl="node1" presStyleIdx="1" presStyleCnt="2" custLinFactNeighborX="96930" custLinFactNeighborY="15802">
        <dgm:presLayoutVars>
          <dgm:bulletEnabled val="1"/>
        </dgm:presLayoutVars>
      </dgm:prSet>
      <dgm:spPr/>
      <dgm:t>
        <a:bodyPr/>
        <a:lstStyle/>
        <a:p>
          <a:endParaRPr lang="ru-RU"/>
        </a:p>
      </dgm:t>
    </dgm:pt>
    <dgm:pt modelId="{7D4ADD9C-5677-4E4B-9347-6251F136E4DA}" type="pres">
      <dgm:prSet presAssocID="{B891B58E-588A-48D5-BE5F-F98726A7FC73}" presName="funnel" presStyleLbl="trAlignAcc1" presStyleIdx="0" presStyleCnt="1" custScaleX="107968" custScaleY="106300"/>
      <dgm:spPr/>
    </dgm:pt>
  </dgm:ptLst>
  <dgm:cxnLst>
    <dgm:cxn modelId="{296B54E9-3765-4D7D-87E3-65AF706FB94C}" type="presOf" srcId="{471A1617-61C0-472E-9529-D94D71CA25F9}" destId="{2088B445-D483-48E9-8C72-7548286DD546}" srcOrd="0" destOrd="0" presId="urn:microsoft.com/office/officeart/2005/8/layout/funnel1"/>
    <dgm:cxn modelId="{DEF2CA62-C0F8-4D21-91C3-847FA996C606}" srcId="{B891B58E-588A-48D5-BE5F-F98726A7FC73}" destId="{B26D76D9-D47E-4945-8E17-3D56E69D5442}" srcOrd="1" destOrd="0" parTransId="{E90DCF42-F5E5-46A8-9C88-3C53122418A0}" sibTransId="{8DA13F91-18A1-4BBA-A631-583E8C1E35AE}"/>
    <dgm:cxn modelId="{4C528FB2-8ACB-41F6-A14A-31609AB61A09}" srcId="{B891B58E-588A-48D5-BE5F-F98726A7FC73}" destId="{EB3E6AE2-A1F0-4B9D-9D6E-A74577EBC7C4}" srcOrd="2" destOrd="0" parTransId="{10114892-CE62-44D0-9F13-0244C0B4F3F7}" sibTransId="{052D0B64-0AD1-49F4-B32F-4A2A07A161AD}"/>
    <dgm:cxn modelId="{F03B735D-1268-4C8B-828F-AC380BF0A777}" type="presOf" srcId="{EB3E6AE2-A1F0-4B9D-9D6E-A74577EBC7C4}" destId="{16BE7DBA-F358-40B1-B103-88EE454B8224}" srcOrd="0" destOrd="0" presId="urn:microsoft.com/office/officeart/2005/8/layout/funnel1"/>
    <dgm:cxn modelId="{BFF38B4A-8EFB-45BC-AD0A-D92D255D5488}" srcId="{B891B58E-588A-48D5-BE5F-F98726A7FC73}" destId="{471A1617-61C0-472E-9529-D94D71CA25F9}" srcOrd="0" destOrd="0" parTransId="{BC194C22-6EA6-47D6-BB00-940409890242}" sibTransId="{047956D5-8A3F-4B5C-890D-DBACED192A6B}"/>
    <dgm:cxn modelId="{F8AB25C4-53CF-4E3A-BDBC-A3E464680C3B}" type="presOf" srcId="{B891B58E-588A-48D5-BE5F-F98726A7FC73}" destId="{78ED7DC9-4082-471D-8F28-B0B5F5246919}" srcOrd="0" destOrd="0" presId="urn:microsoft.com/office/officeart/2005/8/layout/funnel1"/>
    <dgm:cxn modelId="{4F1A8931-92BE-4316-AA47-23E2A9138E38}" type="presOf" srcId="{B26D76D9-D47E-4945-8E17-3D56E69D5442}" destId="{EF83BE10-8D0A-4FA2-ABAF-0C46F298B507}" srcOrd="0" destOrd="0" presId="urn:microsoft.com/office/officeart/2005/8/layout/funnel1"/>
    <dgm:cxn modelId="{3199017F-2A99-4469-8BAA-B6F263F6876C}" type="presParOf" srcId="{78ED7DC9-4082-471D-8F28-B0B5F5246919}" destId="{B40FF9C1-10BF-44C9-BACC-27329753F12D}" srcOrd="0" destOrd="0" presId="urn:microsoft.com/office/officeart/2005/8/layout/funnel1"/>
    <dgm:cxn modelId="{55A44609-A8EE-407D-83F9-A1BE630267C6}" type="presParOf" srcId="{78ED7DC9-4082-471D-8F28-B0B5F5246919}" destId="{A61B55E8-B245-4859-95DD-6A749E92D8D4}" srcOrd="1" destOrd="0" presId="urn:microsoft.com/office/officeart/2005/8/layout/funnel1"/>
    <dgm:cxn modelId="{C654AFC7-C6EE-451F-8AFF-04EE3E1A475C}" type="presParOf" srcId="{78ED7DC9-4082-471D-8F28-B0B5F5246919}" destId="{16BE7DBA-F358-40B1-B103-88EE454B8224}" srcOrd="2" destOrd="0" presId="urn:microsoft.com/office/officeart/2005/8/layout/funnel1"/>
    <dgm:cxn modelId="{33E2FCF4-D723-4766-A354-1F597EC22BD7}" type="presParOf" srcId="{78ED7DC9-4082-471D-8F28-B0B5F5246919}" destId="{EF83BE10-8D0A-4FA2-ABAF-0C46F298B507}" srcOrd="3" destOrd="0" presId="urn:microsoft.com/office/officeart/2005/8/layout/funnel1"/>
    <dgm:cxn modelId="{DD6801E1-2A34-4E2F-A540-E3982BBC7C6F}" type="presParOf" srcId="{78ED7DC9-4082-471D-8F28-B0B5F5246919}" destId="{2088B445-D483-48E9-8C72-7548286DD546}" srcOrd="4" destOrd="0" presId="urn:microsoft.com/office/officeart/2005/8/layout/funnel1"/>
    <dgm:cxn modelId="{57B64AB8-4A75-4107-8138-C53060652843}" type="presParOf" srcId="{78ED7DC9-4082-471D-8F28-B0B5F5246919}" destId="{7D4ADD9C-5677-4E4B-9347-6251F136E4DA}"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5"/>
          </a:lnRef>
          <a:fillRef idx="2">
            <a:schemeClr val="accent5"/>
          </a:fillRef>
          <a:effectRef idx="1">
            <a:schemeClr val="accent5"/>
          </a:effectRef>
          <a:fontRef idx="minor">
            <a:schemeClr val="dk1"/>
          </a:fontRef>
        </dgm:style>
      </dgm:prSet>
      <dgm:spPr>
        <a:gradFill rotWithShape="0">
          <a:gsLst>
            <a:gs pos="0">
              <a:schemeClr val="accent5">
                <a:tint val="65000"/>
                <a:satMod val="270000"/>
                <a:alpha val="50000"/>
              </a:schemeClr>
            </a:gs>
            <a:gs pos="25000">
              <a:schemeClr val="accent5">
                <a:tint val="60000"/>
                <a:satMod val="300000"/>
              </a:schemeClr>
            </a:gs>
            <a:gs pos="100000">
              <a:schemeClr val="accent5">
                <a:tint val="29000"/>
                <a:satMod val="400000"/>
              </a:schemeClr>
            </a:gs>
          </a:gsLst>
        </a:gradFill>
      </dgm:spPr>
      <dgm:t>
        <a:bodyPr/>
        <a:lstStyle/>
        <a:p>
          <a:endParaRPr lang="ru-RU" dirty="0"/>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EB3E6AE2-A1F0-4B9D-9D6E-A74577EBC7C4}">
      <dgm:prSet phldrT="[Текст]"/>
      <dgm:spPr/>
      <dgm:t>
        <a:bodyPr/>
        <a:lstStyle/>
        <a:p>
          <a:r>
            <a:rPr lang="ru-RU" b="1" dirty="0" smtClean="0"/>
            <a:t>Бюджет Соболевского района</a:t>
          </a:r>
          <a:endParaRPr lang="ru-RU" b="1" dirty="0"/>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dgm:pt>
    <dgm:pt modelId="{A61B55E8-B245-4859-95DD-6A749E92D8D4}" type="pres">
      <dgm:prSet presAssocID="{B891B58E-588A-48D5-BE5F-F98726A7FC73}" presName="arrow1" presStyleLbl="fgShp" presStyleIdx="0" presStyleCnt="1" custLinFactY="-100000" custLinFactNeighborX="-49999" custLinFactNeighborY="-157612"/>
      <dgm:spPr/>
    </dgm:pt>
    <dgm:pt modelId="{16BE7DBA-F358-40B1-B103-88EE454B8224}" type="pres">
      <dgm:prSet presAssocID="{B891B58E-588A-48D5-BE5F-F98726A7FC73}" presName="rectangle" presStyleLbl="revTx" presStyleIdx="0" presStyleCnt="1" custLinFactNeighborX="0" custLinFactNeighborY="-34544">
        <dgm:presLayoutVars>
          <dgm:bulletEnabled val="1"/>
        </dgm:presLayoutVars>
      </dgm:prSet>
      <dgm:spPr/>
      <dgm:t>
        <a:bodyPr/>
        <a:lstStyle/>
        <a:p>
          <a:endParaRPr lang="ru-RU"/>
        </a:p>
      </dgm:t>
    </dgm:pt>
    <dgm:pt modelId="{CCC15DD5-6043-4010-82EB-AA84EE0AE64E}" type="pres">
      <dgm:prSet presAssocID="{EB3E6AE2-A1F0-4B9D-9D6E-A74577EBC7C4}" presName="item1" presStyleLbl="node1" presStyleIdx="0" presStyleCnt="1" custScaleX="81926" custScaleY="79724" custLinFactNeighborX="0" custLinFactNeighborY="-8427">
        <dgm:presLayoutVars>
          <dgm:bulletEnabled val="1"/>
        </dgm:presLayoutVars>
      </dgm:prSet>
      <dgm:spPr/>
      <dgm:t>
        <a:bodyPr/>
        <a:lstStyle/>
        <a:p>
          <a:endParaRPr lang="ru-RU"/>
        </a:p>
      </dgm:t>
    </dgm:pt>
    <dgm:pt modelId="{7D4ADD9C-5677-4E4B-9347-6251F136E4DA}" type="pres">
      <dgm:prSet presAssocID="{B891B58E-588A-48D5-BE5F-F98726A7FC73}" presName="funnel" presStyleLbl="trAlignAcc1" presStyleIdx="0" presStyleCnt="1" custScaleX="107968" custScaleY="107207"/>
      <dgm:spPr/>
    </dgm:pt>
  </dgm:ptLst>
  <dgm:cxnLst>
    <dgm:cxn modelId="{1A571BD0-CE99-4AA8-9B13-2CDBC0A3B098}" type="presOf" srcId="{EB3E6AE2-A1F0-4B9D-9D6E-A74577EBC7C4}" destId="{16BE7DBA-F358-40B1-B103-88EE454B8224}" srcOrd="0" destOrd="0" presId="urn:microsoft.com/office/officeart/2005/8/layout/funnel1"/>
    <dgm:cxn modelId="{4C528FB2-8ACB-41F6-A14A-31609AB61A09}" srcId="{B891B58E-588A-48D5-BE5F-F98726A7FC73}" destId="{EB3E6AE2-A1F0-4B9D-9D6E-A74577EBC7C4}" srcOrd="1" destOrd="0" parTransId="{10114892-CE62-44D0-9F13-0244C0B4F3F7}" sibTransId="{052D0B64-0AD1-49F4-B32F-4A2A07A161AD}"/>
    <dgm:cxn modelId="{044C75A2-5D18-402D-8181-153AE408AB52}" srcId="{B891B58E-588A-48D5-BE5F-F98726A7FC73}" destId="{A758E023-0441-475B-BE5A-B12CFA03AA3C}" srcOrd="0" destOrd="0" parTransId="{D4372B14-FBF8-4FA7-B16F-C57E0AD8C2A8}" sibTransId="{33D15AD8-D874-41BA-9E44-44E2FC46E05B}"/>
    <dgm:cxn modelId="{D61CC621-8101-4DA2-9775-F82E779D43F6}" type="presOf" srcId="{A758E023-0441-475B-BE5A-B12CFA03AA3C}" destId="{CCC15DD5-6043-4010-82EB-AA84EE0AE64E}" srcOrd="0" destOrd="0" presId="urn:microsoft.com/office/officeart/2005/8/layout/funnel1"/>
    <dgm:cxn modelId="{C11D0137-0AF0-4DE1-92EF-098CBBC6B1B1}" type="presOf" srcId="{B891B58E-588A-48D5-BE5F-F98726A7FC73}" destId="{78ED7DC9-4082-471D-8F28-B0B5F5246919}" srcOrd="0" destOrd="0" presId="urn:microsoft.com/office/officeart/2005/8/layout/funnel1"/>
    <dgm:cxn modelId="{6ADFED00-CD71-475B-9544-0DA1F802E763}" type="presParOf" srcId="{78ED7DC9-4082-471D-8F28-B0B5F5246919}" destId="{B40FF9C1-10BF-44C9-BACC-27329753F12D}" srcOrd="0" destOrd="0" presId="urn:microsoft.com/office/officeart/2005/8/layout/funnel1"/>
    <dgm:cxn modelId="{A797D419-8EF7-4F55-82B7-1EE9078A66DC}" type="presParOf" srcId="{78ED7DC9-4082-471D-8F28-B0B5F5246919}" destId="{A61B55E8-B245-4859-95DD-6A749E92D8D4}" srcOrd="1" destOrd="0" presId="urn:microsoft.com/office/officeart/2005/8/layout/funnel1"/>
    <dgm:cxn modelId="{92D1F3FE-2179-4DF9-889A-8AB8228344C8}" type="presParOf" srcId="{78ED7DC9-4082-471D-8F28-B0B5F5246919}" destId="{16BE7DBA-F358-40B1-B103-88EE454B8224}" srcOrd="2" destOrd="0" presId="urn:microsoft.com/office/officeart/2005/8/layout/funnel1"/>
    <dgm:cxn modelId="{8E9957F7-884D-45FC-98A5-6A9846996C73}" type="presParOf" srcId="{78ED7DC9-4082-471D-8F28-B0B5F5246919}" destId="{CCC15DD5-6043-4010-82EB-AA84EE0AE64E}" srcOrd="3" destOrd="0" presId="urn:microsoft.com/office/officeart/2005/8/layout/funnel1"/>
    <dgm:cxn modelId="{AF8ADE71-71E4-4AB4-8A4A-8C94AF8DD5CF}" type="presParOf" srcId="{78ED7DC9-4082-471D-8F28-B0B5F5246919}" destId="{7D4ADD9C-5677-4E4B-9347-6251F136E4DA}" srcOrd="4"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4"/>
          </a:lnRef>
          <a:fillRef idx="2">
            <a:schemeClr val="accent4"/>
          </a:fillRef>
          <a:effectRef idx="1">
            <a:schemeClr val="accent4"/>
          </a:effectRef>
          <a:fontRef idx="minor">
            <a:schemeClr val="dk1"/>
          </a:fontRef>
        </dgm:style>
      </dgm:prSet>
      <dgm:spPr>
        <a:gradFill rotWithShape="0">
          <a:gsLst>
            <a:gs pos="0">
              <a:schemeClr val="accent4">
                <a:tint val="65000"/>
                <a:satMod val="270000"/>
                <a:alpha val="50000"/>
              </a:schemeClr>
            </a:gs>
            <a:gs pos="25000">
              <a:schemeClr val="accent4">
                <a:tint val="60000"/>
                <a:satMod val="300000"/>
              </a:schemeClr>
            </a:gs>
            <a:gs pos="100000">
              <a:schemeClr val="accent4">
                <a:tint val="29000"/>
                <a:satMod val="400000"/>
              </a:schemeClr>
            </a:gs>
          </a:gsLst>
        </a:gradFill>
      </dgm:spPr>
      <dgm:t>
        <a:bodyPr/>
        <a:lstStyle/>
        <a:p>
          <a:endParaRPr lang="ru-RU" dirty="0"/>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471A1617-61C0-472E-9529-D94D71CA25F9}">
      <dgm:prSet phldrT="[Текст]">
        <dgm:style>
          <a:lnRef idx="1">
            <a:schemeClr val="accent5"/>
          </a:lnRef>
          <a:fillRef idx="2">
            <a:schemeClr val="accent5"/>
          </a:fillRef>
          <a:effectRef idx="1">
            <a:schemeClr val="accent5"/>
          </a:effectRef>
          <a:fontRef idx="minor">
            <a:schemeClr val="dk1"/>
          </a:fontRef>
        </dgm:style>
      </dgm:prSet>
      <dgm:spPr>
        <a:gradFill rotWithShape="0">
          <a:gsLst>
            <a:gs pos="0">
              <a:schemeClr val="accent5">
                <a:tint val="65000"/>
                <a:satMod val="270000"/>
                <a:alpha val="50000"/>
              </a:schemeClr>
            </a:gs>
            <a:gs pos="25000">
              <a:schemeClr val="accent5">
                <a:tint val="60000"/>
                <a:satMod val="300000"/>
              </a:schemeClr>
            </a:gs>
            <a:gs pos="100000">
              <a:schemeClr val="accent5">
                <a:tint val="29000"/>
                <a:satMod val="400000"/>
              </a:schemeClr>
            </a:gs>
          </a:gsLst>
        </a:gradFill>
      </dgm:spPr>
      <dgm:t>
        <a:bodyPr/>
        <a:lstStyle/>
        <a:p>
          <a:endParaRPr lang="ru-RU" dirty="0"/>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B26D76D9-D47E-4945-8E17-3D56E69D5442}">
      <dgm:prSet phldrT="[Текст]">
        <dgm:style>
          <a:lnRef idx="1">
            <a:schemeClr val="accent6"/>
          </a:lnRef>
          <a:fillRef idx="2">
            <a:schemeClr val="accent6"/>
          </a:fillRef>
          <a:effectRef idx="1">
            <a:schemeClr val="accent6"/>
          </a:effectRef>
          <a:fontRef idx="minor">
            <a:schemeClr val="dk1"/>
          </a:fontRef>
        </dgm:style>
      </dgm:prSet>
      <dgm:spPr>
        <a:gradFill rotWithShape="0">
          <a:gsLst>
            <a:gs pos="0">
              <a:schemeClr val="accent6">
                <a:tint val="65000"/>
                <a:satMod val="270000"/>
                <a:alpha val="50000"/>
              </a:schemeClr>
            </a:gs>
            <a:gs pos="25000">
              <a:schemeClr val="accent6">
                <a:tint val="60000"/>
                <a:satMod val="300000"/>
              </a:schemeClr>
            </a:gs>
            <a:gs pos="100000">
              <a:schemeClr val="accent6">
                <a:tint val="29000"/>
                <a:satMod val="400000"/>
              </a:schemeClr>
            </a:gs>
          </a:gsLst>
        </a:gradFill>
      </dgm:spPr>
      <dgm:t>
        <a:bodyPr/>
        <a:lstStyle/>
        <a:p>
          <a:endParaRPr lang="ru-RU" dirty="0"/>
        </a:p>
      </dgm:t>
    </dgm:pt>
    <dgm:pt modelId="{E90DCF42-F5E5-46A8-9C88-3C53122418A0}" type="parTrans" cxnId="{DEF2CA62-C0F8-4D21-91C3-847FA996C606}">
      <dgm:prSet/>
      <dgm:spPr/>
      <dgm:t>
        <a:bodyPr/>
        <a:lstStyle/>
        <a:p>
          <a:endParaRPr lang="ru-RU"/>
        </a:p>
      </dgm:t>
    </dgm:pt>
    <dgm:pt modelId="{8DA13F91-18A1-4BBA-A631-583E8C1E35AE}" type="sibTrans" cxnId="{DEF2CA62-C0F8-4D21-91C3-847FA996C606}">
      <dgm:prSet/>
      <dgm:spPr/>
      <dgm:t>
        <a:bodyPr/>
        <a:lstStyle/>
        <a:p>
          <a:endParaRPr lang="ru-RU"/>
        </a:p>
      </dgm:t>
    </dgm:pt>
    <dgm:pt modelId="{EB3E6AE2-A1F0-4B9D-9D6E-A74577EBC7C4}">
      <dgm:prSet phldrT="[Текст]"/>
      <dgm:spPr/>
      <dgm:t>
        <a:bodyPr/>
        <a:lstStyle/>
        <a:p>
          <a:r>
            <a:rPr lang="ru-RU" b="1" dirty="0" smtClean="0"/>
            <a:t>Бюджет сельских поселений</a:t>
          </a:r>
          <a:endParaRPr lang="ru-RU" b="1" dirty="0"/>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dgm:pt>
    <dgm:pt modelId="{A61B55E8-B245-4859-95DD-6A749E92D8D4}" type="pres">
      <dgm:prSet presAssocID="{B891B58E-588A-48D5-BE5F-F98726A7FC73}" presName="arrow1" presStyleLbl="fgShp" presStyleIdx="0" presStyleCnt="1" custLinFactY="-100000" custLinFactNeighborX="-16814" custLinFactNeighborY="-175482"/>
      <dgm:spPr/>
    </dgm:pt>
    <dgm:pt modelId="{16BE7DBA-F358-40B1-B103-88EE454B8224}" type="pres">
      <dgm:prSet presAssocID="{B891B58E-588A-48D5-BE5F-F98726A7FC73}" presName="rectangle" presStyleLbl="revTx" presStyleIdx="0" presStyleCnt="1" custLinFactNeighborX="3556" custLinFactNeighborY="-47418">
        <dgm:presLayoutVars>
          <dgm:bulletEnabled val="1"/>
        </dgm:presLayoutVars>
      </dgm:prSet>
      <dgm:spPr/>
      <dgm:t>
        <a:bodyPr/>
        <a:lstStyle/>
        <a:p>
          <a:endParaRPr lang="ru-RU"/>
        </a:p>
      </dgm:t>
    </dgm:pt>
    <dgm:pt modelId="{B9B81F4A-5DBD-4420-9ED7-DFEFAE537671}" type="pres">
      <dgm:prSet presAssocID="{471A1617-61C0-472E-9529-D94D71CA25F9}" presName="item1" presStyleLbl="node1" presStyleIdx="0" presStyleCnt="3" custScaleX="103160" custScaleY="106320" custLinFactNeighborX="-78963" custLinFactNeighborY="-70300">
        <dgm:presLayoutVars>
          <dgm:bulletEnabled val="1"/>
        </dgm:presLayoutVars>
      </dgm:prSet>
      <dgm:spPr/>
      <dgm:t>
        <a:bodyPr/>
        <a:lstStyle/>
        <a:p>
          <a:endParaRPr lang="ru-RU"/>
        </a:p>
      </dgm:t>
    </dgm:pt>
    <dgm:pt modelId="{65CFEB7F-C6D7-4A7B-86D9-5F6ADBC1466D}" type="pres">
      <dgm:prSet presAssocID="{B26D76D9-D47E-4945-8E17-3D56E69D5442}" presName="item2" presStyleLbl="node1" presStyleIdx="1" presStyleCnt="3" custScaleX="119064" custScaleY="102235" custLinFactNeighborX="56361" custLinFactNeighborY="-28445">
        <dgm:presLayoutVars>
          <dgm:bulletEnabled val="1"/>
        </dgm:presLayoutVars>
      </dgm:prSet>
      <dgm:spPr/>
      <dgm:t>
        <a:bodyPr/>
        <a:lstStyle/>
        <a:p>
          <a:endParaRPr lang="ru-RU"/>
        </a:p>
      </dgm:t>
    </dgm:pt>
    <dgm:pt modelId="{609E3147-F46C-4E4A-9AE0-957FED8E7863}" type="pres">
      <dgm:prSet presAssocID="{EB3E6AE2-A1F0-4B9D-9D6E-A74577EBC7C4}" presName="item3" presStyleLbl="node1" presStyleIdx="2" presStyleCnt="3" custScaleX="111217" custScaleY="109503" custLinFactNeighborX="25559" custLinFactNeighborY="26865">
        <dgm:presLayoutVars>
          <dgm:bulletEnabled val="1"/>
        </dgm:presLayoutVars>
      </dgm:prSet>
      <dgm:spPr/>
      <dgm:t>
        <a:bodyPr/>
        <a:lstStyle/>
        <a:p>
          <a:endParaRPr lang="ru-RU"/>
        </a:p>
      </dgm:t>
    </dgm:pt>
    <dgm:pt modelId="{7D4ADD9C-5677-4E4B-9347-6251F136E4DA}" type="pres">
      <dgm:prSet presAssocID="{B891B58E-588A-48D5-BE5F-F98726A7FC73}" presName="funnel" presStyleLbl="trAlignAcc1" presStyleIdx="0" presStyleCnt="1" custScaleX="107968" custScaleY="103371" custLinFactNeighborX="2032" custLinFactNeighborY="1270"/>
      <dgm:spPr/>
    </dgm:pt>
  </dgm:ptLst>
  <dgm:cxnLst>
    <dgm:cxn modelId="{7896C002-6B83-410D-A0EC-7B0D49368B98}" type="presOf" srcId="{B891B58E-588A-48D5-BE5F-F98726A7FC73}" destId="{78ED7DC9-4082-471D-8F28-B0B5F5246919}" srcOrd="0" destOrd="0" presId="urn:microsoft.com/office/officeart/2005/8/layout/funnel1"/>
    <dgm:cxn modelId="{97CFB7E8-E59F-4BC2-A199-5C17E894246A}" type="presOf" srcId="{A758E023-0441-475B-BE5A-B12CFA03AA3C}" destId="{609E3147-F46C-4E4A-9AE0-957FED8E7863}" srcOrd="0" destOrd="0" presId="urn:microsoft.com/office/officeart/2005/8/layout/funnel1"/>
    <dgm:cxn modelId="{C34DE018-1877-495A-AF2D-EEBEA1DC0C24}" type="presOf" srcId="{EB3E6AE2-A1F0-4B9D-9D6E-A74577EBC7C4}" destId="{16BE7DBA-F358-40B1-B103-88EE454B8224}" srcOrd="0" destOrd="0" presId="urn:microsoft.com/office/officeart/2005/8/layout/funnel1"/>
    <dgm:cxn modelId="{DEF2CA62-C0F8-4D21-91C3-847FA996C606}" srcId="{B891B58E-588A-48D5-BE5F-F98726A7FC73}" destId="{B26D76D9-D47E-4945-8E17-3D56E69D5442}" srcOrd="2" destOrd="0" parTransId="{E90DCF42-F5E5-46A8-9C88-3C53122418A0}" sibTransId="{8DA13F91-18A1-4BBA-A631-583E8C1E35AE}"/>
    <dgm:cxn modelId="{3FB0DF4B-E922-4AAA-A69E-C3D28ECC616E}" type="presOf" srcId="{471A1617-61C0-472E-9529-D94D71CA25F9}" destId="{65CFEB7F-C6D7-4A7B-86D9-5F6ADBC1466D}" srcOrd="0" destOrd="0" presId="urn:microsoft.com/office/officeart/2005/8/layout/funnel1"/>
    <dgm:cxn modelId="{E60C3A9D-DC75-4951-8E7E-BAC1CA72A8E6}" type="presOf" srcId="{B26D76D9-D47E-4945-8E17-3D56E69D5442}" destId="{B9B81F4A-5DBD-4420-9ED7-DFEFAE537671}" srcOrd="0" destOrd="0" presId="urn:microsoft.com/office/officeart/2005/8/layout/funnel1"/>
    <dgm:cxn modelId="{4C528FB2-8ACB-41F6-A14A-31609AB61A09}" srcId="{B891B58E-588A-48D5-BE5F-F98726A7FC73}" destId="{EB3E6AE2-A1F0-4B9D-9D6E-A74577EBC7C4}" srcOrd="3" destOrd="0" parTransId="{10114892-CE62-44D0-9F13-0244C0B4F3F7}" sibTransId="{052D0B64-0AD1-49F4-B32F-4A2A07A161AD}"/>
    <dgm:cxn modelId="{044C75A2-5D18-402D-8181-153AE408AB52}" srcId="{B891B58E-588A-48D5-BE5F-F98726A7FC73}" destId="{A758E023-0441-475B-BE5A-B12CFA03AA3C}" srcOrd="0" destOrd="0" parTransId="{D4372B14-FBF8-4FA7-B16F-C57E0AD8C2A8}" sibTransId="{33D15AD8-D874-41BA-9E44-44E2FC46E05B}"/>
    <dgm:cxn modelId="{BFF38B4A-8EFB-45BC-AD0A-D92D255D5488}" srcId="{B891B58E-588A-48D5-BE5F-F98726A7FC73}" destId="{471A1617-61C0-472E-9529-D94D71CA25F9}" srcOrd="1" destOrd="0" parTransId="{BC194C22-6EA6-47D6-BB00-940409890242}" sibTransId="{047956D5-8A3F-4B5C-890D-DBACED192A6B}"/>
    <dgm:cxn modelId="{8039813C-AEA3-4DC3-9CF3-1D9D12DFB622}" type="presParOf" srcId="{78ED7DC9-4082-471D-8F28-B0B5F5246919}" destId="{B40FF9C1-10BF-44C9-BACC-27329753F12D}" srcOrd="0" destOrd="0" presId="urn:microsoft.com/office/officeart/2005/8/layout/funnel1"/>
    <dgm:cxn modelId="{4CD63476-D448-4446-BC9B-C978FB3ACC66}" type="presParOf" srcId="{78ED7DC9-4082-471D-8F28-B0B5F5246919}" destId="{A61B55E8-B245-4859-95DD-6A749E92D8D4}" srcOrd="1" destOrd="0" presId="urn:microsoft.com/office/officeart/2005/8/layout/funnel1"/>
    <dgm:cxn modelId="{24B7C515-FFA1-4F84-9B96-194E23F59DD2}" type="presParOf" srcId="{78ED7DC9-4082-471D-8F28-B0B5F5246919}" destId="{16BE7DBA-F358-40B1-B103-88EE454B8224}" srcOrd="2" destOrd="0" presId="urn:microsoft.com/office/officeart/2005/8/layout/funnel1"/>
    <dgm:cxn modelId="{FFA11365-3F52-4388-83DF-B35C9CF83FA6}" type="presParOf" srcId="{78ED7DC9-4082-471D-8F28-B0B5F5246919}" destId="{B9B81F4A-5DBD-4420-9ED7-DFEFAE537671}" srcOrd="3" destOrd="0" presId="urn:microsoft.com/office/officeart/2005/8/layout/funnel1"/>
    <dgm:cxn modelId="{BE9FE162-A6EC-45CA-8FCB-462127EAFFBD}" type="presParOf" srcId="{78ED7DC9-4082-471D-8F28-B0B5F5246919}" destId="{65CFEB7F-C6D7-4A7B-86D9-5F6ADBC1466D}" srcOrd="4" destOrd="0" presId="urn:microsoft.com/office/officeart/2005/8/layout/funnel1"/>
    <dgm:cxn modelId="{DF6629AC-5E51-4347-8C68-7AFCDBA139E3}" type="presParOf" srcId="{78ED7DC9-4082-471D-8F28-B0B5F5246919}" destId="{609E3147-F46C-4E4A-9AE0-957FED8E7863}" srcOrd="5" destOrd="0" presId="urn:microsoft.com/office/officeart/2005/8/layout/funnel1"/>
    <dgm:cxn modelId="{7300F304-E82C-492C-A649-90418725C573}" type="presParOf" srcId="{78ED7DC9-4082-471D-8F28-B0B5F5246919}" destId="{7D4ADD9C-5677-4E4B-9347-6251F136E4DA}"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01AA26-6509-4E91-863F-58603B918F87}"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371F37E3-8A8F-4FAF-BD27-79A6BCBC904C}">
      <dgm:prSet phldrT="[Текст]" custT="1"/>
      <dgm:spPr>
        <a:solidFill>
          <a:schemeClr val="bg1">
            <a:lumMod val="95000"/>
          </a:schemeClr>
        </a:solidFill>
        <a:ln>
          <a:noFill/>
        </a:ln>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Основными направлениями бюджетной политики на 2018 год и плановый период 2019- 2020 годов являются:</a:t>
          </a:r>
          <a:endParaRPr lang="ru-RU"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AF0279B4-4F6A-4B69-9275-95E146F90B72}" type="parTrans" cxnId="{06E59F4F-1229-4146-AFCB-B7E0329C2C2C}">
      <dgm:prSet/>
      <dgm:spPr/>
      <dgm:t>
        <a:bodyPr/>
        <a:lstStyle/>
        <a:p>
          <a:endParaRPr lang="ru-RU"/>
        </a:p>
      </dgm:t>
    </dgm:pt>
    <dgm:pt modelId="{89317408-53DC-4AC7-948C-3F7A3E717828}" type="sibTrans" cxnId="{06E59F4F-1229-4146-AFCB-B7E0329C2C2C}">
      <dgm:prSet/>
      <dgm:spPr/>
      <dgm:t>
        <a:bodyPr/>
        <a:lstStyle/>
        <a:p>
          <a:endParaRPr lang="ru-RU"/>
        </a:p>
      </dgm:t>
    </dgm:pt>
    <dgm:pt modelId="{85BFADA1-F06E-47E3-9566-5648ECC21681}">
      <dgm:prSet phldrT="[Текст]" custT="1"/>
      <dgm:spPr/>
      <dgm:t>
        <a:bodyPr/>
        <a:lstStyle/>
        <a:p>
          <a:r>
            <a:rPr lang="ru-RU" sz="1300" dirty="0" smtClean="0">
              <a:effectLst/>
              <a:latin typeface="Times New Roman"/>
              <a:ea typeface="Times New Roman"/>
            </a:rPr>
            <a:t>Обеспечение долгосрочной сбалансированности и устойчивости бюджетной системы Соболевского муниципального района , главным образом, за счет повышения достоверности бюджетных проектировок, своевременности внесения изменений в районный бюджет по результатам исполнения, создания резервов для финансового обеспечения непредвиденных расходов.</a:t>
          </a:r>
          <a:endParaRPr lang="ru-RU" sz="1300" dirty="0"/>
        </a:p>
      </dgm:t>
    </dgm:pt>
    <dgm:pt modelId="{3615A2E9-D575-4258-8667-139018F1AB46}" type="parTrans" cxnId="{0521386D-D975-4AE3-84BC-A48ED20C6108}">
      <dgm:prSet/>
      <dgm:spPr/>
      <dgm:t>
        <a:bodyPr/>
        <a:lstStyle/>
        <a:p>
          <a:endParaRPr lang="ru-RU"/>
        </a:p>
      </dgm:t>
    </dgm:pt>
    <dgm:pt modelId="{04093291-0882-481C-8920-B6A1626020D7}" type="sibTrans" cxnId="{0521386D-D975-4AE3-84BC-A48ED20C6108}">
      <dgm:prSet/>
      <dgm:spPr/>
      <dgm:t>
        <a:bodyPr/>
        <a:lstStyle/>
        <a:p>
          <a:endParaRPr lang="ru-RU"/>
        </a:p>
      </dgm:t>
    </dgm:pt>
    <dgm:pt modelId="{2B5F0447-6F21-4161-8480-3EDDF4EFE2A9}">
      <dgm:prSet phldrT="[Текст]" custT="1"/>
      <dgm:spPr/>
      <dgm:t>
        <a:bodyPr/>
        <a:lstStyle/>
        <a:p>
          <a:r>
            <a:rPr lang="ru-RU" sz="1300" dirty="0" smtClean="0">
              <a:effectLst/>
              <a:latin typeface="Times New Roman"/>
              <a:ea typeface="Times New Roman"/>
            </a:rPr>
            <a:t>Развитие программно-целевых методов управления, обеспечение нацеленности бюджетной системы на достижение запланированных результатов.</a:t>
          </a:r>
          <a:endParaRPr lang="ru-RU" sz="1300" dirty="0"/>
        </a:p>
      </dgm:t>
    </dgm:pt>
    <dgm:pt modelId="{3688562F-669F-461C-AD0D-34DE671C3524}" type="parTrans" cxnId="{4D221B68-6370-44AC-AF64-02E5F48D4175}">
      <dgm:prSet/>
      <dgm:spPr/>
      <dgm:t>
        <a:bodyPr/>
        <a:lstStyle/>
        <a:p>
          <a:endParaRPr lang="ru-RU"/>
        </a:p>
      </dgm:t>
    </dgm:pt>
    <dgm:pt modelId="{EE0209D8-F2C2-495E-BE97-29EF11CE2A01}" type="sibTrans" cxnId="{4D221B68-6370-44AC-AF64-02E5F48D4175}">
      <dgm:prSet/>
      <dgm:spPr/>
      <dgm:t>
        <a:bodyPr/>
        <a:lstStyle/>
        <a:p>
          <a:endParaRPr lang="ru-RU"/>
        </a:p>
      </dgm:t>
    </dgm:pt>
    <dgm:pt modelId="{44B35025-2AE8-4D77-A08B-D1E54132517A}">
      <dgm:prSet phldrT="[Текст]" custT="1"/>
      <dgm:spPr/>
      <dgm:t>
        <a:bodyPr/>
        <a:lstStyle/>
        <a:p>
          <a:r>
            <a:rPr lang="ru-RU" sz="1300" dirty="0" smtClean="0">
              <a:effectLst/>
              <a:latin typeface="Times New Roman"/>
              <a:ea typeface="Times New Roman"/>
            </a:rPr>
            <a:t>Обеспечение ассигнованиями в полном объеме и финансирование в первоочередном порядке приоритетных расходных обязательств Соболевского муниципального района  (оплата труда и начисления на выплаты по оплате труда, социальное обеспечение, оплата коммунальных услуг, межбюджетные трансферты).</a:t>
          </a:r>
          <a:endParaRPr lang="ru-RU" sz="1300" dirty="0"/>
        </a:p>
      </dgm:t>
    </dgm:pt>
    <dgm:pt modelId="{3E904D8B-A411-4EE7-B72F-B325E8A840CE}" type="parTrans" cxnId="{2C006108-A5B9-4F4B-8FC9-6223E5AC7459}">
      <dgm:prSet/>
      <dgm:spPr/>
      <dgm:t>
        <a:bodyPr/>
        <a:lstStyle/>
        <a:p>
          <a:endParaRPr lang="ru-RU"/>
        </a:p>
      </dgm:t>
    </dgm:pt>
    <dgm:pt modelId="{4F86CA61-C88B-4B33-9CB6-B73084DAD827}" type="sibTrans" cxnId="{2C006108-A5B9-4F4B-8FC9-6223E5AC7459}">
      <dgm:prSet/>
      <dgm:spPr/>
      <dgm:t>
        <a:bodyPr/>
        <a:lstStyle/>
        <a:p>
          <a:endParaRPr lang="ru-RU"/>
        </a:p>
      </dgm:t>
    </dgm:pt>
    <dgm:pt modelId="{45AA4687-410A-4790-B943-AF15A09612E8}">
      <dgm:prSet phldrT="[Текст]" custT="1"/>
      <dgm:spPr/>
      <dgm:t>
        <a:bodyPr/>
        <a:lstStyle/>
        <a:p>
          <a:endParaRPr lang="ru-RU" sz="1400" dirty="0"/>
        </a:p>
      </dgm:t>
    </dgm:pt>
    <dgm:pt modelId="{4C235D1F-2DB9-4FC3-B367-4B86579343D7}" type="parTrans" cxnId="{5067D76C-BA36-4D4F-BEA4-718106B1A377}">
      <dgm:prSet/>
      <dgm:spPr/>
      <dgm:t>
        <a:bodyPr/>
        <a:lstStyle/>
        <a:p>
          <a:endParaRPr lang="ru-RU"/>
        </a:p>
      </dgm:t>
    </dgm:pt>
    <dgm:pt modelId="{70A92B9F-5CDC-4E23-8BEE-1124F29FED19}" type="sibTrans" cxnId="{5067D76C-BA36-4D4F-BEA4-718106B1A377}">
      <dgm:prSet/>
      <dgm:spPr/>
      <dgm:t>
        <a:bodyPr/>
        <a:lstStyle/>
        <a:p>
          <a:endParaRPr lang="ru-RU"/>
        </a:p>
      </dgm:t>
    </dgm:pt>
    <dgm:pt modelId="{38A06093-6F97-4DE4-BB15-F1BF815BB89F}">
      <dgm:prSet phldrT="[Текст]" custT="1"/>
      <dgm:spPr/>
      <dgm:t>
        <a:bodyPr/>
        <a:lstStyle/>
        <a:p>
          <a:endParaRPr lang="ru-RU" sz="1400" dirty="0"/>
        </a:p>
      </dgm:t>
    </dgm:pt>
    <dgm:pt modelId="{449002F4-3887-40BE-A33C-612FE1CE80B7}" type="parTrans" cxnId="{48D942AE-2C90-4127-8257-C1F69498E77D}">
      <dgm:prSet/>
      <dgm:spPr/>
      <dgm:t>
        <a:bodyPr/>
        <a:lstStyle/>
        <a:p>
          <a:endParaRPr lang="ru-RU"/>
        </a:p>
      </dgm:t>
    </dgm:pt>
    <dgm:pt modelId="{0B3361F0-0C97-4A3A-92F3-3160649C4DFE}" type="sibTrans" cxnId="{48D942AE-2C90-4127-8257-C1F69498E77D}">
      <dgm:prSet/>
      <dgm:spPr/>
      <dgm:t>
        <a:bodyPr/>
        <a:lstStyle/>
        <a:p>
          <a:endParaRPr lang="ru-RU"/>
        </a:p>
      </dgm:t>
    </dgm:pt>
    <dgm:pt modelId="{B286B0B0-34CA-48CE-B90E-5DF95EF4511C}">
      <dgm:prSet phldrT="[Текст]" custT="1"/>
      <dgm:spPr/>
      <dgm:t>
        <a:bodyPr/>
        <a:lstStyle/>
        <a:p>
          <a:r>
            <a:rPr lang="ru-RU" sz="1300" dirty="0" smtClean="0">
              <a:latin typeface="Times New Roman" pitchFamily="18" charset="0"/>
              <a:cs typeface="Times New Roman" pitchFamily="18" charset="0"/>
            </a:rPr>
            <a:t> Пересмотр мер социальной поддержки на основе принципов адресности и нуждаемости.</a:t>
          </a:r>
          <a:endParaRPr lang="ru-RU" sz="1300" dirty="0">
            <a:latin typeface="Times New Roman" pitchFamily="18" charset="0"/>
            <a:cs typeface="Times New Roman" pitchFamily="18" charset="0"/>
          </a:endParaRPr>
        </a:p>
      </dgm:t>
    </dgm:pt>
    <dgm:pt modelId="{395C7223-D59E-41B9-A421-462366E5D59E}" type="parTrans" cxnId="{273DD060-5BAA-45A0-BA2D-A778E8DD7302}">
      <dgm:prSet/>
      <dgm:spPr/>
      <dgm:t>
        <a:bodyPr/>
        <a:lstStyle/>
        <a:p>
          <a:endParaRPr lang="ru-RU"/>
        </a:p>
      </dgm:t>
    </dgm:pt>
    <dgm:pt modelId="{9FED1996-0697-4FED-817F-9BFCEF984565}" type="sibTrans" cxnId="{273DD060-5BAA-45A0-BA2D-A778E8DD7302}">
      <dgm:prSet/>
      <dgm:spPr/>
      <dgm:t>
        <a:bodyPr/>
        <a:lstStyle/>
        <a:p>
          <a:endParaRPr lang="ru-RU"/>
        </a:p>
      </dgm:t>
    </dgm:pt>
    <dgm:pt modelId="{433BA5E0-F20C-4110-9D6E-0AA7CDF703FD}">
      <dgm:prSet phldrT="[Текст]" custT="1"/>
      <dgm:spPr/>
      <dgm:t>
        <a:bodyPr/>
        <a:lstStyle/>
        <a:p>
          <a:r>
            <a:rPr lang="ru-RU" sz="1300" dirty="0" smtClean="0">
              <a:effectLst/>
              <a:latin typeface="Times New Roman"/>
              <a:ea typeface="Times New Roman"/>
            </a:rPr>
            <a:t> Максимальное ограничение принимаемых расходных обязательств, сдерживание роста действующих расходных обязательств Соболевского муниципального района , режим «жесткой» экономии бюджетных средств.</a:t>
          </a:r>
          <a:endParaRPr lang="ru-RU" sz="1300" dirty="0">
            <a:latin typeface="Times New Roman" pitchFamily="18" charset="0"/>
            <a:cs typeface="Times New Roman" pitchFamily="18" charset="0"/>
          </a:endParaRPr>
        </a:p>
      </dgm:t>
    </dgm:pt>
    <dgm:pt modelId="{6D910FCD-E6B0-43E1-99B8-BDD507094840}" type="parTrans" cxnId="{CCBE9E5C-0759-472A-8F75-F2188B4EA406}">
      <dgm:prSet/>
      <dgm:spPr/>
      <dgm:t>
        <a:bodyPr/>
        <a:lstStyle/>
        <a:p>
          <a:endParaRPr lang="ru-RU"/>
        </a:p>
      </dgm:t>
    </dgm:pt>
    <dgm:pt modelId="{1CB18622-38A3-449D-AAD9-14BF2B9A933F}" type="sibTrans" cxnId="{CCBE9E5C-0759-472A-8F75-F2188B4EA406}">
      <dgm:prSet/>
      <dgm:spPr/>
      <dgm:t>
        <a:bodyPr/>
        <a:lstStyle/>
        <a:p>
          <a:endParaRPr lang="ru-RU"/>
        </a:p>
      </dgm:t>
    </dgm:pt>
    <dgm:pt modelId="{0C308F3E-AC3B-48D7-9EE1-8A4B1F9F586A}">
      <dgm:prSet phldrT="[Текст]" custT="1"/>
      <dgm:spPr/>
      <dgm:t>
        <a:bodyPr/>
        <a:lstStyle/>
        <a:p>
          <a:r>
            <a:rPr lang="ru-RU" sz="1300" dirty="0" smtClean="0">
              <a:effectLst/>
              <a:latin typeface="Times New Roman"/>
              <a:ea typeface="Times New Roman"/>
            </a:rPr>
            <a:t>Оптимизация расходов на оплату труда работников  органов местного самоуправления Соболевского муниципального района.</a:t>
          </a:r>
          <a:endParaRPr lang="ru-RU" sz="1300" dirty="0">
            <a:latin typeface="Times New Roman" pitchFamily="18" charset="0"/>
            <a:cs typeface="Times New Roman" pitchFamily="18" charset="0"/>
          </a:endParaRPr>
        </a:p>
      </dgm:t>
    </dgm:pt>
    <dgm:pt modelId="{175656BB-185D-4677-94C2-5D62BF057851}" type="parTrans" cxnId="{B7545473-AEA1-4CC5-A8CB-7BFDEF211E7B}">
      <dgm:prSet/>
      <dgm:spPr/>
      <dgm:t>
        <a:bodyPr/>
        <a:lstStyle/>
        <a:p>
          <a:endParaRPr lang="ru-RU"/>
        </a:p>
      </dgm:t>
    </dgm:pt>
    <dgm:pt modelId="{645D8B16-F10A-4B7D-BF31-06A26CB4466E}" type="sibTrans" cxnId="{B7545473-AEA1-4CC5-A8CB-7BFDEF211E7B}">
      <dgm:prSet/>
      <dgm:spPr/>
      <dgm:t>
        <a:bodyPr/>
        <a:lstStyle/>
        <a:p>
          <a:endParaRPr lang="ru-RU"/>
        </a:p>
      </dgm:t>
    </dgm:pt>
    <dgm:pt modelId="{33522A67-82B7-4F39-8A3D-9B561496BAC0}">
      <dgm:prSet phldrT="[Текст]" custT="1"/>
      <dgm:spPr/>
      <dgm:t>
        <a:bodyPr/>
        <a:lstStyle/>
        <a:p>
          <a:r>
            <a:rPr lang="ru-RU" sz="1300" dirty="0" smtClean="0">
              <a:effectLst/>
              <a:latin typeface="Times New Roman"/>
              <a:ea typeface="Times New Roman"/>
            </a:rPr>
            <a:t>Повышение ответственности главных распорядителей средств районного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муниципальных услуг. </a:t>
          </a:r>
          <a:endParaRPr lang="ru-RU" sz="1300" dirty="0">
            <a:latin typeface="Times New Roman" pitchFamily="18" charset="0"/>
            <a:cs typeface="Times New Roman" pitchFamily="18" charset="0"/>
          </a:endParaRPr>
        </a:p>
      </dgm:t>
    </dgm:pt>
    <dgm:pt modelId="{7D697DF4-C305-434F-A6CF-12743BE1CC33}" type="parTrans" cxnId="{960013EB-5D3A-4558-BB97-CD29B0D59812}">
      <dgm:prSet/>
      <dgm:spPr/>
      <dgm:t>
        <a:bodyPr/>
        <a:lstStyle/>
        <a:p>
          <a:endParaRPr lang="ru-RU"/>
        </a:p>
      </dgm:t>
    </dgm:pt>
    <dgm:pt modelId="{4CF3B3AD-8287-4DDE-A383-4A59355B7171}" type="sibTrans" cxnId="{960013EB-5D3A-4558-BB97-CD29B0D59812}">
      <dgm:prSet/>
      <dgm:spPr/>
      <dgm:t>
        <a:bodyPr/>
        <a:lstStyle/>
        <a:p>
          <a:endParaRPr lang="ru-RU"/>
        </a:p>
      </dgm:t>
    </dgm:pt>
    <dgm:pt modelId="{5361D86D-8021-4096-872A-9CAED7C2CF51}">
      <dgm:prSet phldrT="[Текст]" custT="1"/>
      <dgm:spPr/>
      <dgm:t>
        <a:bodyPr/>
        <a:lstStyle/>
        <a:p>
          <a:r>
            <a:rPr lang="ru-RU" sz="1300" dirty="0" smtClean="0">
              <a:effectLst/>
              <a:latin typeface="Times New Roman"/>
              <a:ea typeface="Times New Roman"/>
            </a:rPr>
            <a:t>Повышение прозрачности, открытости и доступа для граждан к информации о бюджетном процессе, в том числе в рамках создаваемой на федеральном уровне государственной интегрированной информационной системы управления общественными финансами «Электронный бюджет», автоматизация бюджетного процесса</a:t>
          </a:r>
          <a:r>
            <a:rPr lang="ru-RU" sz="1400" dirty="0" smtClean="0">
              <a:effectLst/>
              <a:latin typeface="Times New Roman"/>
              <a:ea typeface="Times New Roman"/>
            </a:rPr>
            <a:t>.</a:t>
          </a:r>
          <a:endParaRPr lang="ru-RU" sz="1400" dirty="0">
            <a:latin typeface="Times New Roman" pitchFamily="18" charset="0"/>
            <a:cs typeface="Times New Roman" pitchFamily="18" charset="0"/>
          </a:endParaRPr>
        </a:p>
      </dgm:t>
    </dgm:pt>
    <dgm:pt modelId="{6FA602D7-6C97-4E2A-B653-600AA7A7A9CC}" type="parTrans" cxnId="{6C9789D6-3B69-4AA5-99D5-DE97BA6E98AC}">
      <dgm:prSet/>
      <dgm:spPr/>
      <dgm:t>
        <a:bodyPr/>
        <a:lstStyle/>
        <a:p>
          <a:endParaRPr lang="ru-RU"/>
        </a:p>
      </dgm:t>
    </dgm:pt>
    <dgm:pt modelId="{C97B3911-EEAB-49B1-BE7E-9018DEDEC893}" type="sibTrans" cxnId="{6C9789D6-3B69-4AA5-99D5-DE97BA6E98AC}">
      <dgm:prSet/>
      <dgm:spPr/>
      <dgm:t>
        <a:bodyPr/>
        <a:lstStyle/>
        <a:p>
          <a:endParaRPr lang="ru-RU"/>
        </a:p>
      </dgm:t>
    </dgm:pt>
    <dgm:pt modelId="{D1C82434-863B-497E-B59D-7DBEE1F6036A}" type="pres">
      <dgm:prSet presAssocID="{5601AA26-6509-4E91-863F-58603B918F87}" presName="linear" presStyleCnt="0">
        <dgm:presLayoutVars>
          <dgm:dir/>
          <dgm:animLvl val="lvl"/>
          <dgm:resizeHandles val="exact"/>
        </dgm:presLayoutVars>
      </dgm:prSet>
      <dgm:spPr/>
      <dgm:t>
        <a:bodyPr/>
        <a:lstStyle/>
        <a:p>
          <a:endParaRPr lang="ru-RU"/>
        </a:p>
      </dgm:t>
    </dgm:pt>
    <dgm:pt modelId="{AE3142EF-78C2-4E50-A587-29BD0CA521A9}" type="pres">
      <dgm:prSet presAssocID="{371F37E3-8A8F-4FAF-BD27-79A6BCBC904C}" presName="parentLin" presStyleCnt="0"/>
      <dgm:spPr/>
    </dgm:pt>
    <dgm:pt modelId="{EA7ACC73-44C0-411B-8021-B92004840712}" type="pres">
      <dgm:prSet presAssocID="{371F37E3-8A8F-4FAF-BD27-79A6BCBC904C}" presName="parentLeftMargin" presStyleLbl="node1" presStyleIdx="0" presStyleCnt="1"/>
      <dgm:spPr/>
      <dgm:t>
        <a:bodyPr/>
        <a:lstStyle/>
        <a:p>
          <a:endParaRPr lang="ru-RU"/>
        </a:p>
      </dgm:t>
    </dgm:pt>
    <dgm:pt modelId="{517AF176-0D7D-4EF5-9768-67760150CA62}" type="pres">
      <dgm:prSet presAssocID="{371F37E3-8A8F-4FAF-BD27-79A6BCBC904C}" presName="parentText" presStyleLbl="node1" presStyleIdx="0" presStyleCnt="1" custScaleX="714460" custScaleY="71462" custLinFactNeighborX="-100000" custLinFactNeighborY="6333">
        <dgm:presLayoutVars>
          <dgm:chMax val="0"/>
          <dgm:bulletEnabled val="1"/>
        </dgm:presLayoutVars>
      </dgm:prSet>
      <dgm:spPr/>
      <dgm:t>
        <a:bodyPr/>
        <a:lstStyle/>
        <a:p>
          <a:endParaRPr lang="ru-RU"/>
        </a:p>
      </dgm:t>
    </dgm:pt>
    <dgm:pt modelId="{9A2BEDF8-9B7E-4ECC-89B3-9292D981BB32}" type="pres">
      <dgm:prSet presAssocID="{371F37E3-8A8F-4FAF-BD27-79A6BCBC904C}" presName="negativeSpace" presStyleCnt="0"/>
      <dgm:spPr/>
    </dgm:pt>
    <dgm:pt modelId="{39982921-26F0-48FA-BD22-631CB2AACF41}" type="pres">
      <dgm:prSet presAssocID="{371F37E3-8A8F-4FAF-BD27-79A6BCBC904C}" presName="childText" presStyleLbl="conFgAcc1" presStyleIdx="0" presStyleCnt="1" custScaleX="98384" custLinFactNeighborX="-4568" custLinFactNeighborY="17802">
        <dgm:presLayoutVars>
          <dgm:bulletEnabled val="1"/>
        </dgm:presLayoutVars>
      </dgm:prSet>
      <dgm:spPr/>
      <dgm:t>
        <a:bodyPr/>
        <a:lstStyle/>
        <a:p>
          <a:endParaRPr lang="ru-RU"/>
        </a:p>
      </dgm:t>
    </dgm:pt>
  </dgm:ptLst>
  <dgm:cxnLst>
    <dgm:cxn modelId="{4D221B68-6370-44AC-AF64-02E5F48D4175}" srcId="{371F37E3-8A8F-4FAF-BD27-79A6BCBC904C}" destId="{2B5F0447-6F21-4161-8480-3EDDF4EFE2A9}" srcOrd="1" destOrd="0" parTransId="{3688562F-669F-461C-AD0D-34DE671C3524}" sibTransId="{EE0209D8-F2C2-495E-BE97-29EF11CE2A01}"/>
    <dgm:cxn modelId="{B4650CCA-47D6-4876-AC66-2CE5F9DC3F9D}" type="presOf" srcId="{33522A67-82B7-4F39-8A3D-9B561496BAC0}" destId="{39982921-26F0-48FA-BD22-631CB2AACF41}" srcOrd="0" destOrd="6" presId="urn:microsoft.com/office/officeart/2005/8/layout/list1"/>
    <dgm:cxn modelId="{0521386D-D975-4AE3-84BC-A48ED20C6108}" srcId="{371F37E3-8A8F-4FAF-BD27-79A6BCBC904C}" destId="{85BFADA1-F06E-47E3-9566-5648ECC21681}" srcOrd="0" destOrd="0" parTransId="{3615A2E9-D575-4258-8667-139018F1AB46}" sibTransId="{04093291-0882-481C-8920-B6A1626020D7}"/>
    <dgm:cxn modelId="{8BD0F886-C803-4843-AA10-2F37E29DE101}" type="presOf" srcId="{5361D86D-8021-4096-872A-9CAED7C2CF51}" destId="{39982921-26F0-48FA-BD22-631CB2AACF41}" srcOrd="0" destOrd="7" presId="urn:microsoft.com/office/officeart/2005/8/layout/list1"/>
    <dgm:cxn modelId="{4E8A279D-63F4-492B-84D0-266E976C36EC}" type="presOf" srcId="{85BFADA1-F06E-47E3-9566-5648ECC21681}" destId="{39982921-26F0-48FA-BD22-631CB2AACF41}" srcOrd="0" destOrd="0" presId="urn:microsoft.com/office/officeart/2005/8/layout/list1"/>
    <dgm:cxn modelId="{CC7F1ECC-CD79-4991-97A2-3DC0C530CD49}" type="presOf" srcId="{38A06093-6F97-4DE4-BB15-F1BF815BB89F}" destId="{39982921-26F0-48FA-BD22-631CB2AACF41}" srcOrd="0" destOrd="8" presId="urn:microsoft.com/office/officeart/2005/8/layout/list1"/>
    <dgm:cxn modelId="{BA2C4278-D28B-45BB-B363-EC680D71969E}" type="presOf" srcId="{45AA4687-410A-4790-B943-AF15A09612E8}" destId="{39982921-26F0-48FA-BD22-631CB2AACF41}" srcOrd="0" destOrd="9" presId="urn:microsoft.com/office/officeart/2005/8/layout/list1"/>
    <dgm:cxn modelId="{F94F0262-D34C-40A7-BBD8-A8B34468F0BB}" type="presOf" srcId="{5601AA26-6509-4E91-863F-58603B918F87}" destId="{D1C82434-863B-497E-B59D-7DBEE1F6036A}" srcOrd="0" destOrd="0" presId="urn:microsoft.com/office/officeart/2005/8/layout/list1"/>
    <dgm:cxn modelId="{5067D76C-BA36-4D4F-BEA4-718106B1A377}" srcId="{371F37E3-8A8F-4FAF-BD27-79A6BCBC904C}" destId="{45AA4687-410A-4790-B943-AF15A09612E8}" srcOrd="9" destOrd="0" parTransId="{4C235D1F-2DB9-4FC3-B367-4B86579343D7}" sibTransId="{70A92B9F-5CDC-4E23-8BEE-1124F29FED19}"/>
    <dgm:cxn modelId="{8D82E2D5-5828-4AB8-A86B-B7513BF9C4BE}" type="presOf" srcId="{433BA5E0-F20C-4110-9D6E-0AA7CDF703FD}" destId="{39982921-26F0-48FA-BD22-631CB2AACF41}" srcOrd="0" destOrd="4" presId="urn:microsoft.com/office/officeart/2005/8/layout/list1"/>
    <dgm:cxn modelId="{3FC2AB2C-C761-4112-93E2-0379CFDDD119}" type="presOf" srcId="{B286B0B0-34CA-48CE-B90E-5DF95EF4511C}" destId="{39982921-26F0-48FA-BD22-631CB2AACF41}" srcOrd="0" destOrd="3" presId="urn:microsoft.com/office/officeart/2005/8/layout/list1"/>
    <dgm:cxn modelId="{2C006108-A5B9-4F4B-8FC9-6223E5AC7459}" srcId="{371F37E3-8A8F-4FAF-BD27-79A6BCBC904C}" destId="{44B35025-2AE8-4D77-A08B-D1E54132517A}" srcOrd="2" destOrd="0" parTransId="{3E904D8B-A411-4EE7-B72F-B325E8A840CE}" sibTransId="{4F86CA61-C88B-4B33-9CB6-B73084DAD827}"/>
    <dgm:cxn modelId="{CCBE9E5C-0759-472A-8F75-F2188B4EA406}" srcId="{371F37E3-8A8F-4FAF-BD27-79A6BCBC904C}" destId="{433BA5E0-F20C-4110-9D6E-0AA7CDF703FD}" srcOrd="4" destOrd="0" parTransId="{6D910FCD-E6B0-43E1-99B8-BDD507094840}" sibTransId="{1CB18622-38A3-449D-AAD9-14BF2B9A933F}"/>
    <dgm:cxn modelId="{B7545473-AEA1-4CC5-A8CB-7BFDEF211E7B}" srcId="{371F37E3-8A8F-4FAF-BD27-79A6BCBC904C}" destId="{0C308F3E-AC3B-48D7-9EE1-8A4B1F9F586A}" srcOrd="5" destOrd="0" parTransId="{175656BB-185D-4677-94C2-5D62BF057851}" sibTransId="{645D8B16-F10A-4B7D-BF31-06A26CB4466E}"/>
    <dgm:cxn modelId="{6C9789D6-3B69-4AA5-99D5-DE97BA6E98AC}" srcId="{371F37E3-8A8F-4FAF-BD27-79A6BCBC904C}" destId="{5361D86D-8021-4096-872A-9CAED7C2CF51}" srcOrd="7" destOrd="0" parTransId="{6FA602D7-6C97-4E2A-B653-600AA7A7A9CC}" sibTransId="{C97B3911-EEAB-49B1-BE7E-9018DEDEC893}"/>
    <dgm:cxn modelId="{06E59F4F-1229-4146-AFCB-B7E0329C2C2C}" srcId="{5601AA26-6509-4E91-863F-58603B918F87}" destId="{371F37E3-8A8F-4FAF-BD27-79A6BCBC904C}" srcOrd="0" destOrd="0" parTransId="{AF0279B4-4F6A-4B69-9275-95E146F90B72}" sibTransId="{89317408-53DC-4AC7-948C-3F7A3E717828}"/>
    <dgm:cxn modelId="{960013EB-5D3A-4558-BB97-CD29B0D59812}" srcId="{371F37E3-8A8F-4FAF-BD27-79A6BCBC904C}" destId="{33522A67-82B7-4F39-8A3D-9B561496BAC0}" srcOrd="6" destOrd="0" parTransId="{7D697DF4-C305-434F-A6CF-12743BE1CC33}" sibTransId="{4CF3B3AD-8287-4DDE-A383-4A59355B7171}"/>
    <dgm:cxn modelId="{AA32FE6A-1353-46AF-B385-9EB529F084D8}" type="presOf" srcId="{2B5F0447-6F21-4161-8480-3EDDF4EFE2A9}" destId="{39982921-26F0-48FA-BD22-631CB2AACF41}" srcOrd="0" destOrd="1" presId="urn:microsoft.com/office/officeart/2005/8/layout/list1"/>
    <dgm:cxn modelId="{869D8F9E-4367-49E8-BAAD-81F8C2096AF2}" type="presOf" srcId="{44B35025-2AE8-4D77-A08B-D1E54132517A}" destId="{39982921-26F0-48FA-BD22-631CB2AACF41}" srcOrd="0" destOrd="2" presId="urn:microsoft.com/office/officeart/2005/8/layout/list1"/>
    <dgm:cxn modelId="{8E12F7A9-C6A5-406C-85AA-8FE7270F0D38}" type="presOf" srcId="{371F37E3-8A8F-4FAF-BD27-79A6BCBC904C}" destId="{517AF176-0D7D-4EF5-9768-67760150CA62}" srcOrd="1" destOrd="0" presId="urn:microsoft.com/office/officeart/2005/8/layout/list1"/>
    <dgm:cxn modelId="{48D942AE-2C90-4127-8257-C1F69498E77D}" srcId="{371F37E3-8A8F-4FAF-BD27-79A6BCBC904C}" destId="{38A06093-6F97-4DE4-BB15-F1BF815BB89F}" srcOrd="8" destOrd="0" parTransId="{449002F4-3887-40BE-A33C-612FE1CE80B7}" sibTransId="{0B3361F0-0C97-4A3A-92F3-3160649C4DFE}"/>
    <dgm:cxn modelId="{F707DD3D-72FB-4DEB-9B23-A7F2881430E0}" type="presOf" srcId="{0C308F3E-AC3B-48D7-9EE1-8A4B1F9F586A}" destId="{39982921-26F0-48FA-BD22-631CB2AACF41}" srcOrd="0" destOrd="5" presId="urn:microsoft.com/office/officeart/2005/8/layout/list1"/>
    <dgm:cxn modelId="{731BA466-F91B-46DB-B51E-5C71D1991FAE}" type="presOf" srcId="{371F37E3-8A8F-4FAF-BD27-79A6BCBC904C}" destId="{EA7ACC73-44C0-411B-8021-B92004840712}" srcOrd="0" destOrd="0" presId="urn:microsoft.com/office/officeart/2005/8/layout/list1"/>
    <dgm:cxn modelId="{273DD060-5BAA-45A0-BA2D-A778E8DD7302}" srcId="{371F37E3-8A8F-4FAF-BD27-79A6BCBC904C}" destId="{B286B0B0-34CA-48CE-B90E-5DF95EF4511C}" srcOrd="3" destOrd="0" parTransId="{395C7223-D59E-41B9-A421-462366E5D59E}" sibTransId="{9FED1996-0697-4FED-817F-9BFCEF984565}"/>
    <dgm:cxn modelId="{19D24CA4-F522-4477-A16D-E37E3E0DE84F}" type="presParOf" srcId="{D1C82434-863B-497E-B59D-7DBEE1F6036A}" destId="{AE3142EF-78C2-4E50-A587-29BD0CA521A9}" srcOrd="0" destOrd="0" presId="urn:microsoft.com/office/officeart/2005/8/layout/list1"/>
    <dgm:cxn modelId="{124F4693-6F3A-43B2-9604-03CCF3FF9EB3}" type="presParOf" srcId="{AE3142EF-78C2-4E50-A587-29BD0CA521A9}" destId="{EA7ACC73-44C0-411B-8021-B92004840712}" srcOrd="0" destOrd="0" presId="urn:microsoft.com/office/officeart/2005/8/layout/list1"/>
    <dgm:cxn modelId="{7A790A52-5D10-49AD-8450-5EBA06BCE840}" type="presParOf" srcId="{AE3142EF-78C2-4E50-A587-29BD0CA521A9}" destId="{517AF176-0D7D-4EF5-9768-67760150CA62}" srcOrd="1" destOrd="0" presId="urn:microsoft.com/office/officeart/2005/8/layout/list1"/>
    <dgm:cxn modelId="{B2CD063B-7239-4CE4-A286-097879A93393}" type="presParOf" srcId="{D1C82434-863B-497E-B59D-7DBEE1F6036A}" destId="{9A2BEDF8-9B7E-4ECC-89B3-9292D981BB32}" srcOrd="1" destOrd="0" presId="urn:microsoft.com/office/officeart/2005/8/layout/list1"/>
    <dgm:cxn modelId="{5399AFCA-4565-431E-ADA5-F9CD056C0E40}" type="presParOf" srcId="{D1C82434-863B-497E-B59D-7DBEE1F6036A}" destId="{39982921-26F0-48FA-BD22-631CB2AACF41}"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7898DD-FACD-49F7-A5DD-7697A82F5420}"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ru-RU"/>
        </a:p>
      </dgm:t>
    </dgm:pt>
    <dgm:pt modelId="{61720CCC-599D-4381-9CE6-B43A0D363F97}">
      <dgm:prSet phldrT="[Текст]" custT="1"/>
      <dgm:spPr/>
      <dgm:t>
        <a:bodyPr/>
        <a:lstStyle/>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ctr"/>
          <a:r>
            <a:rPr lang="ru-RU" sz="1400" b="1" cap="all" spc="0" dirty="0" smtClean="0">
              <a:ln w="0"/>
              <a:effectLst>
                <a:reflection blurRad="12700" stA="50000" endPos="50000" dist="5000" dir="5400000" sy="-100000" rotWithShape="0"/>
              </a:effectLst>
              <a:latin typeface="Times New Roman" pitchFamily="18" charset="0"/>
              <a:cs typeface="Times New Roman" pitchFamily="18" charset="0"/>
            </a:rPr>
            <a:t>Целями налоговой политики являются обеспечение стабильности поступления доходов в бюджет, сохранение бюджетной устойчивости и обеспечение бюджетной сбалансированности, поддержка предпринимательской и инвестиционной активности на территории муниципального района</a:t>
          </a: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smtClean="0">
            <a:ln w="0"/>
            <a:effectLst>
              <a:reflection blurRad="12700" stA="50000" endPos="50000" dist="5000" dir="5400000" sy="-100000" rotWithShape="0"/>
            </a:effectLst>
            <a:latin typeface="Times New Roman" pitchFamily="18" charset="0"/>
            <a:cs typeface="Times New Roman" pitchFamily="18" charset="0"/>
          </a:endParaRPr>
        </a:p>
        <a:p>
          <a:pPr algn="l"/>
          <a:endParaRPr lang="ru-RU" sz="1400" b="1" cap="all" spc="0" dirty="0">
            <a:ln w="0"/>
            <a:effectLst>
              <a:reflection blurRad="12700" stA="50000" endPos="50000" dist="5000" dir="5400000" sy="-100000" rotWithShape="0"/>
            </a:effectLst>
            <a:latin typeface="Times New Roman" pitchFamily="18" charset="0"/>
            <a:cs typeface="Times New Roman" pitchFamily="18" charset="0"/>
          </a:endParaRPr>
        </a:p>
      </dgm:t>
    </dgm:pt>
    <dgm:pt modelId="{E79223DA-00CA-4DBA-9540-22D5623EDB9C}" type="parTrans" cxnId="{98064051-CB53-4AAF-9F62-DDBF5FC3A58E}">
      <dgm:prSet/>
      <dgm:spPr/>
      <dgm:t>
        <a:bodyPr/>
        <a:lstStyle/>
        <a:p>
          <a:endParaRPr lang="ru-RU"/>
        </a:p>
      </dgm:t>
    </dgm:pt>
    <dgm:pt modelId="{CA257584-AEC4-4512-89DE-79913545E587}" type="sibTrans" cxnId="{98064051-CB53-4AAF-9F62-DDBF5FC3A58E}">
      <dgm:prSet/>
      <dgm:spPr/>
      <dgm:t>
        <a:bodyPr/>
        <a:lstStyle/>
        <a:p>
          <a:endParaRPr lang="ru-RU"/>
        </a:p>
      </dgm:t>
    </dgm:pt>
    <dgm:pt modelId="{7B68CFE0-51E6-44D8-AA0E-1A2639A34006}" type="pres">
      <dgm:prSet presAssocID="{617898DD-FACD-49F7-A5DD-7697A82F5420}" presName="layout" presStyleCnt="0">
        <dgm:presLayoutVars>
          <dgm:chMax/>
          <dgm:chPref/>
          <dgm:dir/>
          <dgm:animOne val="branch"/>
          <dgm:animLvl val="lvl"/>
          <dgm:resizeHandles/>
        </dgm:presLayoutVars>
      </dgm:prSet>
      <dgm:spPr/>
      <dgm:t>
        <a:bodyPr/>
        <a:lstStyle/>
        <a:p>
          <a:endParaRPr lang="ru-RU"/>
        </a:p>
      </dgm:t>
    </dgm:pt>
    <dgm:pt modelId="{891D1482-8CCD-4052-B94A-B581B7CC17BE}" type="pres">
      <dgm:prSet presAssocID="{61720CCC-599D-4381-9CE6-B43A0D363F97}" presName="root" presStyleCnt="0">
        <dgm:presLayoutVars>
          <dgm:chMax/>
          <dgm:chPref val="4"/>
        </dgm:presLayoutVars>
      </dgm:prSet>
      <dgm:spPr/>
    </dgm:pt>
    <dgm:pt modelId="{A5E887DA-7C16-4695-A26E-25C4503368C0}" type="pres">
      <dgm:prSet presAssocID="{61720CCC-599D-4381-9CE6-B43A0D363F97}" presName="rootComposite" presStyleCnt="0">
        <dgm:presLayoutVars/>
      </dgm:prSet>
      <dgm:spPr/>
    </dgm:pt>
    <dgm:pt modelId="{67B94754-740A-46FF-B2E7-43483A3DB16E}" type="pres">
      <dgm:prSet presAssocID="{61720CCC-599D-4381-9CE6-B43A0D363F97}" presName="rootText" presStyleLbl="node0" presStyleIdx="0" presStyleCnt="1" custScaleX="320000" custScaleY="1280000" custLinFactY="-254568" custLinFactNeighborY="-300000">
        <dgm:presLayoutVars>
          <dgm:chMax/>
          <dgm:chPref val="4"/>
        </dgm:presLayoutVars>
      </dgm:prSet>
      <dgm:spPr/>
      <dgm:t>
        <a:bodyPr/>
        <a:lstStyle/>
        <a:p>
          <a:endParaRPr lang="ru-RU"/>
        </a:p>
      </dgm:t>
    </dgm:pt>
    <dgm:pt modelId="{E083D3D3-90EA-4F1B-81A7-BDD8EA7F296D}" type="pres">
      <dgm:prSet presAssocID="{61720CCC-599D-4381-9CE6-B43A0D363F97}" presName="childShape" presStyleCnt="0">
        <dgm:presLayoutVars>
          <dgm:chMax val="0"/>
          <dgm:chPref val="0"/>
        </dgm:presLayoutVars>
      </dgm:prSet>
      <dgm:spPr/>
    </dgm:pt>
  </dgm:ptLst>
  <dgm:cxnLst>
    <dgm:cxn modelId="{57D3C96C-FDFD-4E25-BB47-6DA35FEF724F}" type="presOf" srcId="{61720CCC-599D-4381-9CE6-B43A0D363F97}" destId="{67B94754-740A-46FF-B2E7-43483A3DB16E}" srcOrd="0" destOrd="0" presId="urn:microsoft.com/office/officeart/2008/layout/PictureAccentList"/>
    <dgm:cxn modelId="{5F8A2B7A-E9C6-4FF4-8038-0B0B73C67DFE}" type="presOf" srcId="{617898DD-FACD-49F7-A5DD-7697A82F5420}" destId="{7B68CFE0-51E6-44D8-AA0E-1A2639A34006}" srcOrd="0" destOrd="0" presId="urn:microsoft.com/office/officeart/2008/layout/PictureAccentList"/>
    <dgm:cxn modelId="{98064051-CB53-4AAF-9F62-DDBF5FC3A58E}" srcId="{617898DD-FACD-49F7-A5DD-7697A82F5420}" destId="{61720CCC-599D-4381-9CE6-B43A0D363F97}" srcOrd="0" destOrd="0" parTransId="{E79223DA-00CA-4DBA-9540-22D5623EDB9C}" sibTransId="{CA257584-AEC4-4512-89DE-79913545E587}"/>
    <dgm:cxn modelId="{1A3CCD1E-04F4-4658-92DC-082387F302F1}" type="presParOf" srcId="{7B68CFE0-51E6-44D8-AA0E-1A2639A34006}" destId="{891D1482-8CCD-4052-B94A-B581B7CC17BE}" srcOrd="0" destOrd="0" presId="urn:microsoft.com/office/officeart/2008/layout/PictureAccentList"/>
    <dgm:cxn modelId="{386B1B83-20ED-4E6E-BBB5-7AAF6C15A634}" type="presParOf" srcId="{891D1482-8CCD-4052-B94A-B581B7CC17BE}" destId="{A5E887DA-7C16-4695-A26E-25C4503368C0}" srcOrd="0" destOrd="0" presId="urn:microsoft.com/office/officeart/2008/layout/PictureAccentList"/>
    <dgm:cxn modelId="{EFA6281A-5A8E-4BB0-AF64-9651D5617FC3}" type="presParOf" srcId="{A5E887DA-7C16-4695-A26E-25C4503368C0}" destId="{67B94754-740A-46FF-B2E7-43483A3DB16E}" srcOrd="0" destOrd="0" presId="urn:microsoft.com/office/officeart/2008/layout/PictureAccentList"/>
    <dgm:cxn modelId="{9F360FF9-5317-42E9-B135-4A200C5654C1}" type="presParOf" srcId="{891D1482-8CCD-4052-B94A-B581B7CC17BE}" destId="{E083D3D3-90EA-4F1B-81A7-BDD8EA7F296D}"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502C17-23CD-49D6-977B-047B5F9F356D}" type="doc">
      <dgm:prSet loTypeId="urn:microsoft.com/office/officeart/2005/8/layout/list1" loCatId="list" qsTypeId="urn:microsoft.com/office/officeart/2005/8/quickstyle/simple3" qsCatId="simple" csTypeId="urn:microsoft.com/office/officeart/2005/8/colors/accent5_3" csCatId="accent5" phldr="1"/>
      <dgm:spPr/>
      <dgm:t>
        <a:bodyPr/>
        <a:lstStyle/>
        <a:p>
          <a:endParaRPr lang="ru-RU"/>
        </a:p>
      </dgm:t>
    </dgm:pt>
    <dgm:pt modelId="{75630D0D-FF9C-4929-BD48-C8D07FDDCD01}">
      <dgm:prSet phldrT="[Текст]" custT="1"/>
      <dgm:spPr/>
      <dgm:t>
        <a:bodyPr/>
        <a:lstStyle/>
        <a:p>
          <a:r>
            <a:rPr lang="ru-RU" sz="1100" b="1" dirty="0" smtClean="0"/>
            <a:t>Предмет рассмотрения проекта решения Соболевского муниципального района  Камчатского края о районом бюджете во втором чтении</a:t>
          </a:r>
          <a:r>
            <a:rPr lang="ru-RU" sz="1250" b="1" dirty="0" smtClean="0"/>
            <a:t> </a:t>
          </a:r>
          <a:r>
            <a:rPr lang="ru-RU" sz="1250" b="0" dirty="0" smtClean="0"/>
            <a:t>-</a:t>
          </a:r>
          <a:r>
            <a:rPr lang="ru-RU" sz="1250" b="1" dirty="0" smtClean="0"/>
            <a:t> </a:t>
          </a:r>
          <a:r>
            <a:rPr lang="ru-RU" sz="1200" dirty="0" smtClean="0"/>
            <a:t>текстовые статьи решения, а также приложения к нему, устанавливающие:</a:t>
          </a:r>
          <a:endParaRPr lang="ru-RU" sz="1200" dirty="0"/>
        </a:p>
      </dgm:t>
    </dgm:pt>
    <dgm:pt modelId="{1E90B15C-39FB-44CF-86E0-D70A65F283B3}" type="parTrans" cxnId="{DDFE16C8-D7D6-4271-9C43-28E89ABC1B2F}">
      <dgm:prSet/>
      <dgm:spPr/>
      <dgm:t>
        <a:bodyPr/>
        <a:lstStyle/>
        <a:p>
          <a:endParaRPr lang="ru-RU"/>
        </a:p>
      </dgm:t>
    </dgm:pt>
    <dgm:pt modelId="{7C9D7345-5077-4BA6-B67B-C872B6B68C39}" type="sibTrans" cxnId="{DDFE16C8-D7D6-4271-9C43-28E89ABC1B2F}">
      <dgm:prSet/>
      <dgm:spPr/>
      <dgm:t>
        <a:bodyPr/>
        <a:lstStyle/>
        <a:p>
          <a:endParaRPr lang="ru-RU"/>
        </a:p>
      </dgm:t>
    </dgm:pt>
    <dgm:pt modelId="{4D468948-7C07-4C53-A095-53508FD74B9B}">
      <dgm:prSet phldrT="[Текст]" custT="1"/>
      <dgm:spPr>
        <a:solidFill>
          <a:schemeClr val="accent5">
            <a:lumMod val="20000"/>
            <a:lumOff val="80000"/>
            <a:alpha val="90000"/>
          </a:schemeClr>
        </a:solidFill>
      </dgm:spPr>
      <dgm:t>
        <a:bodyPr/>
        <a:lstStyle/>
        <a:p>
          <a:r>
            <a:rPr lang="ru-RU" sz="1200" dirty="0" smtClean="0"/>
            <a:t>перечень главных администраторов доходов районного бюджета;</a:t>
          </a:r>
          <a:endParaRPr lang="ru-RU" sz="500" dirty="0"/>
        </a:p>
      </dgm:t>
    </dgm:pt>
    <dgm:pt modelId="{4274FDE2-4459-4F06-A212-67E620C844C9}" type="parTrans" cxnId="{BD143673-21BF-4AF7-9B1E-74DBBAE0C4D3}">
      <dgm:prSet/>
      <dgm:spPr/>
      <dgm:t>
        <a:bodyPr/>
        <a:lstStyle/>
        <a:p>
          <a:endParaRPr lang="ru-RU"/>
        </a:p>
      </dgm:t>
    </dgm:pt>
    <dgm:pt modelId="{B241A0F1-EE53-4312-9810-A31FF9149E22}" type="sibTrans" cxnId="{BD143673-21BF-4AF7-9B1E-74DBBAE0C4D3}">
      <dgm:prSet/>
      <dgm:spPr/>
      <dgm:t>
        <a:bodyPr/>
        <a:lstStyle/>
        <a:p>
          <a:endParaRPr lang="ru-RU"/>
        </a:p>
      </dgm:t>
    </dgm:pt>
    <dgm:pt modelId="{6D7A2844-B374-4457-A9C6-9781B4117C80}">
      <dgm:prSet phldrT="[Текст]" custT="1"/>
      <dgm:spPr/>
      <dgm:t>
        <a:bodyPr/>
        <a:lstStyle/>
        <a:p>
          <a:r>
            <a:rPr lang="ru-RU" sz="1100" b="1" dirty="0" smtClean="0"/>
            <a:t>Для рассмотрения в третьем чтении решение выносится на голосование в целом.</a:t>
          </a:r>
          <a:endParaRPr lang="ru-RU" sz="1100" dirty="0"/>
        </a:p>
      </dgm:t>
    </dgm:pt>
    <dgm:pt modelId="{FB253B1E-9CCB-46ED-98DD-887E80B874EE}" type="parTrans" cxnId="{92C15969-6773-45C4-B260-B0D3E27FFDF2}">
      <dgm:prSet/>
      <dgm:spPr/>
      <dgm:t>
        <a:bodyPr/>
        <a:lstStyle/>
        <a:p>
          <a:endParaRPr lang="ru-RU"/>
        </a:p>
      </dgm:t>
    </dgm:pt>
    <dgm:pt modelId="{0FB1E870-F84B-4FA0-83B1-5DB80CB1E409}" type="sibTrans" cxnId="{92C15969-6773-45C4-B260-B0D3E27FFDF2}">
      <dgm:prSet/>
      <dgm:spPr/>
      <dgm:t>
        <a:bodyPr/>
        <a:lstStyle/>
        <a:p>
          <a:endParaRPr lang="ru-RU"/>
        </a:p>
      </dgm:t>
    </dgm:pt>
    <dgm:pt modelId="{D30D4C03-ECB3-412C-8EFE-F2667FE3EF31}">
      <dgm:prSet phldrT="[Текст]" custT="1"/>
      <dgm:spPr/>
      <dgm:t>
        <a:bodyPr/>
        <a:lstStyle/>
        <a:p>
          <a:r>
            <a:rPr lang="ru-RU" sz="1100" b="1" dirty="0" smtClean="0"/>
            <a:t>Предмет рассмотрения проекта решения Соболевского муниципального района Камчатского края о районном бюджете в первом чтении:</a:t>
          </a:r>
          <a:endParaRPr lang="en-US" sz="1100" b="1" dirty="0" smtClean="0"/>
        </a:p>
      </dgm:t>
    </dgm:pt>
    <dgm:pt modelId="{9C4BB3A7-C328-4831-9385-1929209529C9}" type="sibTrans" cxnId="{7AFA4811-7555-4A60-879B-C3D6CE3F763E}">
      <dgm:prSet/>
      <dgm:spPr/>
      <dgm:t>
        <a:bodyPr/>
        <a:lstStyle/>
        <a:p>
          <a:endParaRPr lang="ru-RU"/>
        </a:p>
      </dgm:t>
    </dgm:pt>
    <dgm:pt modelId="{03409BC8-3E35-4121-9281-94086B612444}" type="parTrans" cxnId="{7AFA4811-7555-4A60-879B-C3D6CE3F763E}">
      <dgm:prSet/>
      <dgm:spPr/>
      <dgm:t>
        <a:bodyPr/>
        <a:lstStyle/>
        <a:p>
          <a:endParaRPr lang="ru-RU"/>
        </a:p>
      </dgm:t>
    </dgm:pt>
    <dgm:pt modelId="{836224A7-B540-4532-8C89-873F0A6A0382}">
      <dgm:prSet phldrT="[Текст]" custT="1"/>
      <dgm:spPr>
        <a:solidFill>
          <a:schemeClr val="accent5">
            <a:lumMod val="20000"/>
            <a:lumOff val="80000"/>
            <a:alpha val="90000"/>
          </a:schemeClr>
        </a:solidFill>
      </dgm:spPr>
      <dgm:t>
        <a:bodyPr/>
        <a:lstStyle/>
        <a:p>
          <a:r>
            <a:rPr lang="ru-RU" sz="1200" dirty="0" smtClean="0"/>
            <a:t>общий объем доходов районного бюджета;</a:t>
          </a:r>
          <a:endParaRPr lang="ru-RU" sz="1200" dirty="0"/>
        </a:p>
      </dgm:t>
    </dgm:pt>
    <dgm:pt modelId="{30754313-381B-4311-8BE0-562486B022D1}" type="sibTrans" cxnId="{3F479BED-0526-47BB-8A87-648D3ED8430F}">
      <dgm:prSet/>
      <dgm:spPr/>
      <dgm:t>
        <a:bodyPr/>
        <a:lstStyle/>
        <a:p>
          <a:endParaRPr lang="ru-RU"/>
        </a:p>
      </dgm:t>
    </dgm:pt>
    <dgm:pt modelId="{721D4B8A-8E69-4BDC-AEE0-6CB399588347}" type="parTrans" cxnId="{3F479BED-0526-47BB-8A87-648D3ED8430F}">
      <dgm:prSet/>
      <dgm:spPr/>
      <dgm:t>
        <a:bodyPr/>
        <a:lstStyle/>
        <a:p>
          <a:endParaRPr lang="ru-RU"/>
        </a:p>
      </dgm:t>
    </dgm:pt>
    <dgm:pt modelId="{F5B53894-4FB5-428B-BE5B-D25C678A2E0F}">
      <dgm:prSet phldrT="[Текст]" custT="1"/>
      <dgm:spPr>
        <a:solidFill>
          <a:schemeClr val="accent5">
            <a:lumMod val="20000"/>
            <a:lumOff val="80000"/>
            <a:alpha val="90000"/>
          </a:schemeClr>
        </a:solidFill>
      </dgm:spPr>
      <dgm:t>
        <a:bodyPr/>
        <a:lstStyle/>
        <a:p>
          <a:r>
            <a:rPr lang="ru-RU" sz="1200" dirty="0" smtClean="0"/>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dirty="0"/>
        </a:p>
      </dgm:t>
    </dgm:pt>
    <dgm:pt modelId="{D517EB6A-793C-465A-886F-0052162CA0AF}" type="parTrans" cxnId="{47F12A08-2CE6-42AD-8D45-DDF685D892DC}">
      <dgm:prSet/>
      <dgm:spPr/>
      <dgm:t>
        <a:bodyPr/>
        <a:lstStyle/>
        <a:p>
          <a:endParaRPr lang="ru-RU"/>
        </a:p>
      </dgm:t>
    </dgm:pt>
    <dgm:pt modelId="{15399BC4-D98C-4F69-B29A-56622C0AC698}" type="sibTrans" cxnId="{47F12A08-2CE6-42AD-8D45-DDF685D892DC}">
      <dgm:prSet/>
      <dgm:spPr/>
      <dgm:t>
        <a:bodyPr/>
        <a:lstStyle/>
        <a:p>
          <a:endParaRPr lang="ru-RU"/>
        </a:p>
      </dgm:t>
    </dgm:pt>
    <dgm:pt modelId="{68498698-0A0B-4560-BFB9-ACBACE98F6A2}">
      <dgm:prSet phldrT="[Текст]" custT="1"/>
      <dgm:spPr>
        <a:solidFill>
          <a:schemeClr val="accent5">
            <a:lumMod val="20000"/>
            <a:lumOff val="80000"/>
            <a:alpha val="90000"/>
          </a:schemeClr>
        </a:solidFill>
      </dgm:spPr>
      <dgm:t>
        <a:bodyPr/>
        <a:lstStyle/>
        <a:p>
          <a:r>
            <a:rPr lang="ru-RU" sz="1200" dirty="0" smtClean="0"/>
            <a:t>общий объем расходов районного бюджета;</a:t>
          </a:r>
          <a:endParaRPr lang="ru-RU" sz="1200" dirty="0"/>
        </a:p>
      </dgm:t>
    </dgm:pt>
    <dgm:pt modelId="{32501A4F-8D5E-45CC-A7D9-CB4CB99317B6}" type="parTrans" cxnId="{18F600CF-C80E-4D9D-B437-32DBAFC977C3}">
      <dgm:prSet/>
      <dgm:spPr/>
      <dgm:t>
        <a:bodyPr/>
        <a:lstStyle/>
        <a:p>
          <a:endParaRPr lang="ru-RU"/>
        </a:p>
      </dgm:t>
    </dgm:pt>
    <dgm:pt modelId="{699B6C72-3AA0-4FDC-AF97-2A48ED4E4C26}" type="sibTrans" cxnId="{18F600CF-C80E-4D9D-B437-32DBAFC977C3}">
      <dgm:prSet/>
      <dgm:spPr/>
      <dgm:t>
        <a:bodyPr/>
        <a:lstStyle/>
        <a:p>
          <a:endParaRPr lang="ru-RU"/>
        </a:p>
      </dgm:t>
    </dgm:pt>
    <dgm:pt modelId="{D51359C0-1583-44D0-A306-2604E90FFCB8}">
      <dgm:prSet custT="1"/>
      <dgm:spPr>
        <a:solidFill>
          <a:schemeClr val="accent5">
            <a:lumMod val="20000"/>
            <a:lumOff val="80000"/>
            <a:alpha val="90000"/>
          </a:schemeClr>
        </a:solidFill>
      </dgm:spPr>
      <dgm:t>
        <a:bodyPr/>
        <a:lstStyle/>
        <a:p>
          <a:r>
            <a:rPr lang="ru-RU" sz="1200" dirty="0" smtClean="0"/>
            <a:t>верхний предел муниципального внутреннего долга Соболевского муниципального района Камчатского края;</a:t>
          </a:r>
          <a:endParaRPr lang="ru-RU" sz="1200" dirty="0"/>
        </a:p>
      </dgm:t>
    </dgm:pt>
    <dgm:pt modelId="{12FA4A9F-C69D-4696-AC12-41AC10E809AE}" type="parTrans" cxnId="{4DACC2BA-6E28-4FE6-83FE-69E7439FCEAD}">
      <dgm:prSet/>
      <dgm:spPr/>
      <dgm:t>
        <a:bodyPr/>
        <a:lstStyle/>
        <a:p>
          <a:endParaRPr lang="ru-RU"/>
        </a:p>
      </dgm:t>
    </dgm:pt>
    <dgm:pt modelId="{94ECA7F3-F085-46C0-81B7-F9FEF8B9A41C}" type="sibTrans" cxnId="{4DACC2BA-6E28-4FE6-83FE-69E7439FCEAD}">
      <dgm:prSet/>
      <dgm:spPr/>
      <dgm:t>
        <a:bodyPr/>
        <a:lstStyle/>
        <a:p>
          <a:endParaRPr lang="ru-RU"/>
        </a:p>
      </dgm:t>
    </dgm:pt>
    <dgm:pt modelId="{40ED9EB9-7985-4AB7-AAC5-E1AE4956F7CA}">
      <dgm:prSet custT="1"/>
      <dgm:spPr>
        <a:solidFill>
          <a:schemeClr val="accent5">
            <a:lumMod val="20000"/>
            <a:lumOff val="80000"/>
            <a:alpha val="90000"/>
          </a:schemeClr>
        </a:solidFill>
      </dgm:spPr>
      <dgm:t>
        <a:bodyPr/>
        <a:lstStyle/>
        <a:p>
          <a:r>
            <a:rPr lang="ru-RU" sz="1200" dirty="0" smtClean="0"/>
            <a:t>нормативная величина Резервного фонда администрации Соболевского муниципального района Камчатского;</a:t>
          </a:r>
          <a:endParaRPr lang="ru-RU" sz="1200" dirty="0"/>
        </a:p>
      </dgm:t>
    </dgm:pt>
    <dgm:pt modelId="{5BC5698D-218E-4043-B3E4-5CF014A013FC}" type="parTrans" cxnId="{ABEC17AC-E633-450B-98D9-EB396D66D07C}">
      <dgm:prSet/>
      <dgm:spPr/>
      <dgm:t>
        <a:bodyPr/>
        <a:lstStyle/>
        <a:p>
          <a:endParaRPr lang="ru-RU"/>
        </a:p>
      </dgm:t>
    </dgm:pt>
    <dgm:pt modelId="{202141DF-AB2D-415A-8C5E-ACF5937E7C68}" type="sibTrans" cxnId="{ABEC17AC-E633-450B-98D9-EB396D66D07C}">
      <dgm:prSet/>
      <dgm:spPr/>
      <dgm:t>
        <a:bodyPr/>
        <a:lstStyle/>
        <a:p>
          <a:endParaRPr lang="ru-RU"/>
        </a:p>
      </dgm:t>
    </dgm:pt>
    <dgm:pt modelId="{175C3BB2-15B5-45AE-AF87-8CEFAED7242C}">
      <dgm:prSet custT="1"/>
      <dgm:spPr>
        <a:solidFill>
          <a:schemeClr val="accent5">
            <a:lumMod val="20000"/>
            <a:lumOff val="80000"/>
            <a:alpha val="90000"/>
          </a:schemeClr>
        </a:solidFill>
      </dgm:spPr>
      <dgm:t>
        <a:bodyPr/>
        <a:lstStyle/>
        <a:p>
          <a:r>
            <a:rPr lang="ru-RU" sz="1200" dirty="0" smtClean="0"/>
            <a:t>дефицит (профицит) районного бюджета;</a:t>
          </a:r>
          <a:endParaRPr lang="ru-RU" sz="1200" dirty="0"/>
        </a:p>
      </dgm:t>
    </dgm:pt>
    <dgm:pt modelId="{348F2B09-18DF-4713-A943-8909875DC78C}" type="parTrans" cxnId="{63F43CFF-A110-4456-AAD2-F4AFBE77F0DD}">
      <dgm:prSet/>
      <dgm:spPr/>
      <dgm:t>
        <a:bodyPr/>
        <a:lstStyle/>
        <a:p>
          <a:endParaRPr lang="ru-RU"/>
        </a:p>
      </dgm:t>
    </dgm:pt>
    <dgm:pt modelId="{44827473-537F-448E-8B1E-AC6006297A19}" type="sibTrans" cxnId="{63F43CFF-A110-4456-AAD2-F4AFBE77F0DD}">
      <dgm:prSet/>
      <dgm:spPr/>
      <dgm:t>
        <a:bodyPr/>
        <a:lstStyle/>
        <a:p>
          <a:endParaRPr lang="ru-RU"/>
        </a:p>
      </dgm:t>
    </dgm:pt>
    <dgm:pt modelId="{3D1F966C-9E21-4947-B7E0-B6BFC260A3EB}">
      <dgm:prSet phldrT="[Текст]" custT="1"/>
      <dgm:spPr>
        <a:solidFill>
          <a:schemeClr val="accent5">
            <a:lumMod val="20000"/>
            <a:lumOff val="80000"/>
            <a:alpha val="90000"/>
          </a:schemeClr>
        </a:solidFill>
      </dgm:spPr>
      <dgm:t>
        <a:bodyPr/>
        <a:lstStyle/>
        <a:p>
          <a:r>
            <a:rPr lang="ru-RU" sz="1200" dirty="0" smtClean="0"/>
            <a:t>перечень главных администраторов источников финансирования дефицита районного бюджета;</a:t>
          </a:r>
          <a:endParaRPr lang="ru-RU" sz="1200" dirty="0"/>
        </a:p>
      </dgm:t>
    </dgm:pt>
    <dgm:pt modelId="{46276037-C635-4F67-B73D-EC06BABBB554}" type="parTrans" cxnId="{FDE96577-FAB4-489F-84B0-F24A3B8B6BB2}">
      <dgm:prSet/>
      <dgm:spPr/>
      <dgm:t>
        <a:bodyPr/>
        <a:lstStyle/>
        <a:p>
          <a:endParaRPr lang="ru-RU"/>
        </a:p>
      </dgm:t>
    </dgm:pt>
    <dgm:pt modelId="{7E992520-E70B-40AE-9F63-CBDE4F777C6B}" type="sibTrans" cxnId="{FDE96577-FAB4-489F-84B0-F24A3B8B6BB2}">
      <dgm:prSet/>
      <dgm:spPr/>
      <dgm:t>
        <a:bodyPr/>
        <a:lstStyle/>
        <a:p>
          <a:endParaRPr lang="ru-RU"/>
        </a:p>
      </dgm:t>
    </dgm:pt>
    <dgm:pt modelId="{3C01B9A9-DA62-4D87-A12A-A14EE89ECFF6}">
      <dgm:prSet phldrT="[Текст]" custT="1"/>
      <dgm:spPr>
        <a:solidFill>
          <a:schemeClr val="accent5">
            <a:lumMod val="20000"/>
            <a:lumOff val="80000"/>
            <a:alpha val="90000"/>
          </a:schemeClr>
        </a:solidFill>
      </dgm:spPr>
      <dgm:t>
        <a:bodyPr/>
        <a:lstStyle/>
        <a:p>
          <a:r>
            <a:rPr lang="ru-RU" sz="1200" dirty="0" smtClean="0"/>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dirty="0"/>
        </a:p>
      </dgm:t>
    </dgm:pt>
    <dgm:pt modelId="{97CD374B-1FE2-4869-A75D-A94516B685BB}" type="parTrans" cxnId="{1CF6F0AA-003E-4F21-AFAD-DEF966F76490}">
      <dgm:prSet/>
      <dgm:spPr/>
      <dgm:t>
        <a:bodyPr/>
        <a:lstStyle/>
        <a:p>
          <a:endParaRPr lang="ru-RU"/>
        </a:p>
      </dgm:t>
    </dgm:pt>
    <dgm:pt modelId="{658D3C8A-F293-4C31-9644-968202DE79AF}" type="sibTrans" cxnId="{1CF6F0AA-003E-4F21-AFAD-DEF966F76490}">
      <dgm:prSet/>
      <dgm:spPr/>
      <dgm:t>
        <a:bodyPr/>
        <a:lstStyle/>
        <a:p>
          <a:endParaRPr lang="ru-RU"/>
        </a:p>
      </dgm:t>
    </dgm:pt>
    <dgm:pt modelId="{C705F795-18FC-409B-A3E7-16FA3FD58576}">
      <dgm:prSet phldrT="[Текст]" custT="1"/>
      <dgm:spPr>
        <a:solidFill>
          <a:schemeClr val="accent5">
            <a:lumMod val="20000"/>
            <a:lumOff val="80000"/>
            <a:alpha val="90000"/>
          </a:schemeClr>
        </a:solidFill>
      </dgm:spPr>
      <dgm:t>
        <a:bodyPr/>
        <a:lstStyle/>
        <a:p>
          <a:r>
            <a:rPr lang="ru-RU" sz="1200" dirty="0" smtClean="0"/>
            <a:t>распределение между бюджетами сельских поселений Соболевского муниципального района межбюджетных трансфертов;</a:t>
          </a:r>
          <a:endParaRPr lang="ru-RU" sz="1200" dirty="0"/>
        </a:p>
      </dgm:t>
    </dgm:pt>
    <dgm:pt modelId="{35A332B5-DE9A-41C9-84CF-579B06BAF7E2}" type="parTrans" cxnId="{05CDC914-43A0-470E-B3B6-E0EDCBC46F23}">
      <dgm:prSet/>
      <dgm:spPr/>
      <dgm:t>
        <a:bodyPr/>
        <a:lstStyle/>
        <a:p>
          <a:endParaRPr lang="ru-RU"/>
        </a:p>
      </dgm:t>
    </dgm:pt>
    <dgm:pt modelId="{D8CB98CB-99A5-4971-AD49-C18E0235684E}" type="sibTrans" cxnId="{05CDC914-43A0-470E-B3B6-E0EDCBC46F23}">
      <dgm:prSet/>
      <dgm:spPr/>
      <dgm:t>
        <a:bodyPr/>
        <a:lstStyle/>
        <a:p>
          <a:endParaRPr lang="ru-RU"/>
        </a:p>
      </dgm:t>
    </dgm:pt>
    <dgm:pt modelId="{F916608B-D352-4E64-B1E1-21A785301DD2}">
      <dgm:prSet phldrT="[Текст]" custT="1"/>
      <dgm:spPr>
        <a:solidFill>
          <a:schemeClr val="accent5">
            <a:lumMod val="20000"/>
            <a:lumOff val="80000"/>
            <a:alpha val="90000"/>
          </a:schemeClr>
        </a:solidFill>
      </dgm:spPr>
      <dgm:t>
        <a:bodyPr/>
        <a:lstStyle/>
        <a:p>
          <a:r>
            <a:rPr lang="ru-RU" sz="1200" dirty="0" smtClean="0"/>
            <a:t>программу муниципальных внутренних заимствований Соболевского муниципального района Камчатского края;</a:t>
          </a:r>
          <a:endParaRPr lang="ru-RU" sz="1200" dirty="0"/>
        </a:p>
      </dgm:t>
    </dgm:pt>
    <dgm:pt modelId="{5A148081-15DF-43BF-8A74-D84AFA7000E8}" type="parTrans" cxnId="{7D6AB136-AA91-472E-9C91-802840634483}">
      <dgm:prSet/>
      <dgm:spPr/>
      <dgm:t>
        <a:bodyPr/>
        <a:lstStyle/>
        <a:p>
          <a:endParaRPr lang="ru-RU"/>
        </a:p>
      </dgm:t>
    </dgm:pt>
    <dgm:pt modelId="{61548340-4A1A-4DE6-BD64-52068F8C6468}" type="sibTrans" cxnId="{7D6AB136-AA91-472E-9C91-802840634483}">
      <dgm:prSet/>
      <dgm:spPr/>
      <dgm:t>
        <a:bodyPr/>
        <a:lstStyle/>
        <a:p>
          <a:endParaRPr lang="ru-RU"/>
        </a:p>
      </dgm:t>
    </dgm:pt>
    <dgm:pt modelId="{59C92BB4-BF19-4C35-8BDB-F42C1AC2436D}">
      <dgm:prSet phldrT="[Текст]" custT="1"/>
      <dgm:spPr>
        <a:solidFill>
          <a:schemeClr val="accent5">
            <a:lumMod val="20000"/>
            <a:lumOff val="80000"/>
            <a:alpha val="90000"/>
          </a:schemeClr>
        </a:solidFill>
      </dgm:spPr>
      <dgm:t>
        <a:bodyPr/>
        <a:lstStyle/>
        <a:p>
          <a:r>
            <a:rPr lang="ru-RU" sz="1200" dirty="0" smtClean="0"/>
            <a:t>программу муниципальных гарантий Соболевского муниципального района Камчатского края;</a:t>
          </a:r>
          <a:endParaRPr lang="ru-RU" sz="1200" dirty="0"/>
        </a:p>
      </dgm:t>
    </dgm:pt>
    <dgm:pt modelId="{EE4FE2DE-C92C-4D31-9E1E-8427C17592CB}" type="parTrans" cxnId="{16CA68B5-9EF8-41CE-A049-6A2FE70DF31B}">
      <dgm:prSet/>
      <dgm:spPr/>
      <dgm:t>
        <a:bodyPr/>
        <a:lstStyle/>
        <a:p>
          <a:endParaRPr lang="ru-RU"/>
        </a:p>
      </dgm:t>
    </dgm:pt>
    <dgm:pt modelId="{25C45925-B392-468B-82F8-2D915FF31C3A}" type="sibTrans" cxnId="{16CA68B5-9EF8-41CE-A049-6A2FE70DF31B}">
      <dgm:prSet/>
      <dgm:spPr/>
      <dgm:t>
        <a:bodyPr/>
        <a:lstStyle/>
        <a:p>
          <a:endParaRPr lang="ru-RU"/>
        </a:p>
      </dgm:t>
    </dgm:pt>
    <dgm:pt modelId="{2F1C5243-CB1F-4D04-A966-8B3DDDA6C072}">
      <dgm:prSet phldrT="[Текст]" custT="1"/>
      <dgm:spPr>
        <a:solidFill>
          <a:schemeClr val="accent5">
            <a:lumMod val="20000"/>
            <a:lumOff val="80000"/>
            <a:alpha val="90000"/>
          </a:schemeClr>
        </a:solidFill>
      </dgm:spPr>
      <dgm:t>
        <a:bodyPr/>
        <a:lstStyle/>
        <a:p>
          <a:r>
            <a:rPr lang="ru-RU" sz="1200" dirty="0" smtClean="0"/>
            <a:t>источники финансирования дефицита бюджета;</a:t>
          </a:r>
          <a:endParaRPr lang="ru-RU" sz="1200" dirty="0"/>
        </a:p>
      </dgm:t>
    </dgm:pt>
    <dgm:pt modelId="{CAC13005-45C1-424D-941B-32D77AC9C6AD}" type="parTrans" cxnId="{3B1BF587-6199-4414-9487-D1A316AABCB0}">
      <dgm:prSet/>
      <dgm:spPr/>
      <dgm:t>
        <a:bodyPr/>
        <a:lstStyle/>
        <a:p>
          <a:endParaRPr lang="ru-RU"/>
        </a:p>
      </dgm:t>
    </dgm:pt>
    <dgm:pt modelId="{4358A76D-B4CA-44C1-8911-A317B824197D}" type="sibTrans" cxnId="{3B1BF587-6199-4414-9487-D1A316AABCB0}">
      <dgm:prSet/>
      <dgm:spPr/>
      <dgm:t>
        <a:bodyPr/>
        <a:lstStyle/>
        <a:p>
          <a:endParaRPr lang="ru-RU"/>
        </a:p>
      </dgm:t>
    </dgm:pt>
    <dgm:pt modelId="{CE58B4ED-ECB8-4364-9563-CE7E6BC4F6EA}">
      <dgm:prSet phldrT="[Текст]" custT="1"/>
      <dgm:spPr>
        <a:solidFill>
          <a:schemeClr val="accent5">
            <a:lumMod val="20000"/>
            <a:lumOff val="80000"/>
            <a:alpha val="90000"/>
          </a:schemeClr>
        </a:solidFill>
      </dgm:spPr>
      <dgm:t>
        <a:bodyPr/>
        <a:lstStyle/>
        <a:p>
          <a:r>
            <a:rPr lang="ru-RU" sz="1200" dirty="0" smtClean="0"/>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a:t>
          </a:r>
          <a:endParaRPr lang="ru-RU" sz="1200" dirty="0"/>
        </a:p>
      </dgm:t>
    </dgm:pt>
    <dgm:pt modelId="{EEBA0267-BBEC-4B8E-AC0E-68808C119E54}" type="parTrans" cxnId="{56BD63D6-03C9-4113-9BAF-C83488A0B576}">
      <dgm:prSet/>
      <dgm:spPr/>
      <dgm:t>
        <a:bodyPr/>
        <a:lstStyle/>
        <a:p>
          <a:endParaRPr lang="ru-RU"/>
        </a:p>
      </dgm:t>
    </dgm:pt>
    <dgm:pt modelId="{851EA31F-2954-405E-9632-151D8510A25B}" type="sibTrans" cxnId="{56BD63D6-03C9-4113-9BAF-C83488A0B576}">
      <dgm:prSet/>
      <dgm:spPr/>
      <dgm:t>
        <a:bodyPr/>
        <a:lstStyle/>
        <a:p>
          <a:endParaRPr lang="ru-RU"/>
        </a:p>
      </dgm:t>
    </dgm:pt>
    <dgm:pt modelId="{4294EC15-7549-4CB4-8688-98D099B6C5BE}">
      <dgm:prSet custT="1"/>
      <dgm:spPr>
        <a:solidFill>
          <a:schemeClr val="accent5">
            <a:lumMod val="20000"/>
            <a:lumOff val="80000"/>
            <a:alpha val="90000"/>
          </a:schemeClr>
        </a:solidFill>
      </dgm:spPr>
      <dgm:t>
        <a:bodyPr/>
        <a:lstStyle/>
        <a:p>
          <a:r>
            <a:rPr lang="ru-RU" sz="1200" dirty="0" smtClean="0"/>
            <a:t> условно утверждаемые расходы.</a:t>
          </a:r>
          <a:endParaRPr lang="ru-RU" sz="1200" dirty="0"/>
        </a:p>
      </dgm:t>
    </dgm:pt>
    <dgm:pt modelId="{14B3A5B9-2D3F-4C9C-A99E-1327ADB7992C}" type="parTrans" cxnId="{DDC69746-9F8A-4142-B00C-D1C9D9B2D6FF}">
      <dgm:prSet/>
      <dgm:spPr/>
      <dgm:t>
        <a:bodyPr/>
        <a:lstStyle/>
        <a:p>
          <a:endParaRPr lang="ru-RU"/>
        </a:p>
      </dgm:t>
    </dgm:pt>
    <dgm:pt modelId="{B4886E1E-01A1-4EC7-A047-02BD11E16439}" type="sibTrans" cxnId="{DDC69746-9F8A-4142-B00C-D1C9D9B2D6FF}">
      <dgm:prSet/>
      <dgm:spPr/>
      <dgm:t>
        <a:bodyPr/>
        <a:lstStyle/>
        <a:p>
          <a:endParaRPr lang="ru-RU"/>
        </a:p>
      </dgm:t>
    </dgm:pt>
    <dgm:pt modelId="{08198B3C-C53D-4218-BA5F-7534D136ADE2}" type="pres">
      <dgm:prSet presAssocID="{B9502C17-23CD-49D6-977B-047B5F9F356D}" presName="linear" presStyleCnt="0">
        <dgm:presLayoutVars>
          <dgm:dir/>
          <dgm:animLvl val="lvl"/>
          <dgm:resizeHandles val="exact"/>
        </dgm:presLayoutVars>
      </dgm:prSet>
      <dgm:spPr/>
      <dgm:t>
        <a:bodyPr/>
        <a:lstStyle/>
        <a:p>
          <a:endParaRPr lang="ru-RU"/>
        </a:p>
      </dgm:t>
    </dgm:pt>
    <dgm:pt modelId="{1519EDC5-2369-4AD6-A5A3-EBD7D22A0BAF}" type="pres">
      <dgm:prSet presAssocID="{D30D4C03-ECB3-412C-8EFE-F2667FE3EF31}" presName="parentLin" presStyleCnt="0"/>
      <dgm:spPr/>
      <dgm:t>
        <a:bodyPr/>
        <a:lstStyle/>
        <a:p>
          <a:endParaRPr lang="ru-RU"/>
        </a:p>
      </dgm:t>
    </dgm:pt>
    <dgm:pt modelId="{09D50868-085F-48A4-ABDC-83EE97A4269F}" type="pres">
      <dgm:prSet presAssocID="{D30D4C03-ECB3-412C-8EFE-F2667FE3EF31}" presName="parentLeftMargin" presStyleLbl="node1" presStyleIdx="0" presStyleCnt="3"/>
      <dgm:spPr/>
      <dgm:t>
        <a:bodyPr/>
        <a:lstStyle/>
        <a:p>
          <a:endParaRPr lang="ru-RU"/>
        </a:p>
      </dgm:t>
    </dgm:pt>
    <dgm:pt modelId="{76617A07-5A16-4C3C-8DBB-08C37BB6F531}" type="pres">
      <dgm:prSet presAssocID="{D30D4C03-ECB3-412C-8EFE-F2667FE3EF31}" presName="parentText" presStyleLbl="node1" presStyleIdx="0" presStyleCnt="3" custScaleY="207602" custLinFactY="25326" custLinFactNeighborX="-59843" custLinFactNeighborY="100000">
        <dgm:presLayoutVars>
          <dgm:chMax val="0"/>
          <dgm:bulletEnabled val="1"/>
        </dgm:presLayoutVars>
      </dgm:prSet>
      <dgm:spPr/>
      <dgm:t>
        <a:bodyPr/>
        <a:lstStyle/>
        <a:p>
          <a:endParaRPr lang="ru-RU"/>
        </a:p>
      </dgm:t>
    </dgm:pt>
    <dgm:pt modelId="{CFA6AFC2-5AE4-47E8-954C-7CF2612963A4}" type="pres">
      <dgm:prSet presAssocID="{D30D4C03-ECB3-412C-8EFE-F2667FE3EF31}" presName="negativeSpace" presStyleCnt="0"/>
      <dgm:spPr/>
      <dgm:t>
        <a:bodyPr/>
        <a:lstStyle/>
        <a:p>
          <a:endParaRPr lang="ru-RU"/>
        </a:p>
      </dgm:t>
    </dgm:pt>
    <dgm:pt modelId="{409639DC-B690-483E-863E-33D12773B122}" type="pres">
      <dgm:prSet presAssocID="{D30D4C03-ECB3-412C-8EFE-F2667FE3EF31}" presName="childText" presStyleLbl="conFgAcc1" presStyleIdx="0" presStyleCnt="3" custScaleY="95387" custLinFactY="12702" custLinFactNeighborY="100000">
        <dgm:presLayoutVars>
          <dgm:bulletEnabled val="1"/>
        </dgm:presLayoutVars>
      </dgm:prSet>
      <dgm:spPr/>
      <dgm:t>
        <a:bodyPr/>
        <a:lstStyle/>
        <a:p>
          <a:endParaRPr lang="ru-RU"/>
        </a:p>
      </dgm:t>
    </dgm:pt>
    <dgm:pt modelId="{253033E1-AB63-4FED-84AD-41D31D1C58ED}" type="pres">
      <dgm:prSet presAssocID="{9C4BB3A7-C328-4831-9385-1929209529C9}" presName="spaceBetweenRectangles" presStyleCnt="0"/>
      <dgm:spPr/>
      <dgm:t>
        <a:bodyPr/>
        <a:lstStyle/>
        <a:p>
          <a:endParaRPr lang="ru-RU"/>
        </a:p>
      </dgm:t>
    </dgm:pt>
    <dgm:pt modelId="{551675A2-3A1C-4F44-8E9F-3E92E2B3185A}" type="pres">
      <dgm:prSet presAssocID="{75630D0D-FF9C-4929-BD48-C8D07FDDCD01}" presName="parentLin" presStyleCnt="0"/>
      <dgm:spPr/>
      <dgm:t>
        <a:bodyPr/>
        <a:lstStyle/>
        <a:p>
          <a:endParaRPr lang="ru-RU"/>
        </a:p>
      </dgm:t>
    </dgm:pt>
    <dgm:pt modelId="{7348A048-D201-4AF1-B778-05432AA719AC}" type="pres">
      <dgm:prSet presAssocID="{75630D0D-FF9C-4929-BD48-C8D07FDDCD01}" presName="parentLeftMargin" presStyleLbl="node1" presStyleIdx="0" presStyleCnt="3"/>
      <dgm:spPr/>
      <dgm:t>
        <a:bodyPr/>
        <a:lstStyle/>
        <a:p>
          <a:endParaRPr lang="ru-RU"/>
        </a:p>
      </dgm:t>
    </dgm:pt>
    <dgm:pt modelId="{8B7E7848-6044-471A-BC58-8445AFF47CD0}" type="pres">
      <dgm:prSet presAssocID="{75630D0D-FF9C-4929-BD48-C8D07FDDCD01}" presName="parentText" presStyleLbl="node1" presStyleIdx="1" presStyleCnt="3" custScaleY="315576" custLinFactY="29783" custLinFactNeighborX="-79190" custLinFactNeighborY="100000">
        <dgm:presLayoutVars>
          <dgm:chMax val="0"/>
          <dgm:bulletEnabled val="1"/>
        </dgm:presLayoutVars>
      </dgm:prSet>
      <dgm:spPr/>
      <dgm:t>
        <a:bodyPr/>
        <a:lstStyle/>
        <a:p>
          <a:endParaRPr lang="ru-RU"/>
        </a:p>
      </dgm:t>
    </dgm:pt>
    <dgm:pt modelId="{6943AB68-3C2C-43CB-ABD0-A252AD3558EF}" type="pres">
      <dgm:prSet presAssocID="{75630D0D-FF9C-4929-BD48-C8D07FDDCD01}" presName="negativeSpace" presStyleCnt="0"/>
      <dgm:spPr/>
      <dgm:t>
        <a:bodyPr/>
        <a:lstStyle/>
        <a:p>
          <a:endParaRPr lang="ru-RU"/>
        </a:p>
      </dgm:t>
    </dgm:pt>
    <dgm:pt modelId="{6B5F460D-7A8B-4F13-AF8C-11D6249D381F}" type="pres">
      <dgm:prSet presAssocID="{75630D0D-FF9C-4929-BD48-C8D07FDDCD01}" presName="childText" presStyleLbl="conFgAcc1" presStyleIdx="1" presStyleCnt="3" custScaleY="104960" custLinFactY="4749" custLinFactNeighborY="100000">
        <dgm:presLayoutVars>
          <dgm:bulletEnabled val="1"/>
        </dgm:presLayoutVars>
      </dgm:prSet>
      <dgm:spPr/>
      <dgm:t>
        <a:bodyPr/>
        <a:lstStyle/>
        <a:p>
          <a:endParaRPr lang="ru-RU"/>
        </a:p>
      </dgm:t>
    </dgm:pt>
    <dgm:pt modelId="{193ABD8C-70B5-4C72-8261-778F3ADB6A8C}" type="pres">
      <dgm:prSet presAssocID="{7C9D7345-5077-4BA6-B67B-C872B6B68C39}" presName="spaceBetweenRectangles" presStyleCnt="0"/>
      <dgm:spPr/>
      <dgm:t>
        <a:bodyPr/>
        <a:lstStyle/>
        <a:p>
          <a:endParaRPr lang="ru-RU"/>
        </a:p>
      </dgm:t>
    </dgm:pt>
    <dgm:pt modelId="{CDB1016D-E6E3-4BD5-9724-28A908027D9A}" type="pres">
      <dgm:prSet presAssocID="{6D7A2844-B374-4457-A9C6-9781B4117C80}" presName="parentLin" presStyleCnt="0"/>
      <dgm:spPr/>
      <dgm:t>
        <a:bodyPr/>
        <a:lstStyle/>
        <a:p>
          <a:endParaRPr lang="ru-RU"/>
        </a:p>
      </dgm:t>
    </dgm:pt>
    <dgm:pt modelId="{6522F7C4-42A5-4752-9E27-95D45C976BF4}" type="pres">
      <dgm:prSet presAssocID="{6D7A2844-B374-4457-A9C6-9781B4117C80}" presName="parentLeftMargin" presStyleLbl="node1" presStyleIdx="1" presStyleCnt="3"/>
      <dgm:spPr/>
      <dgm:t>
        <a:bodyPr/>
        <a:lstStyle/>
        <a:p>
          <a:endParaRPr lang="ru-RU"/>
        </a:p>
      </dgm:t>
    </dgm:pt>
    <dgm:pt modelId="{1D526CF0-EB81-4718-81F1-F77F66E8A642}" type="pres">
      <dgm:prSet presAssocID="{6D7A2844-B374-4457-A9C6-9781B4117C80}" presName="parentText" presStyleLbl="node1" presStyleIdx="2" presStyleCnt="3" custScaleY="195253" custLinFactNeighborX="-72629" custLinFactNeighborY="-46040">
        <dgm:presLayoutVars>
          <dgm:chMax val="0"/>
          <dgm:bulletEnabled val="1"/>
        </dgm:presLayoutVars>
      </dgm:prSet>
      <dgm:spPr/>
      <dgm:t>
        <a:bodyPr/>
        <a:lstStyle/>
        <a:p>
          <a:endParaRPr lang="ru-RU"/>
        </a:p>
      </dgm:t>
    </dgm:pt>
    <dgm:pt modelId="{9912A21D-15F4-4718-B517-FE865165839F}" type="pres">
      <dgm:prSet presAssocID="{6D7A2844-B374-4457-A9C6-9781B4117C80}" presName="negativeSpace" presStyleCnt="0"/>
      <dgm:spPr/>
      <dgm:t>
        <a:bodyPr/>
        <a:lstStyle/>
        <a:p>
          <a:endParaRPr lang="ru-RU"/>
        </a:p>
      </dgm:t>
    </dgm:pt>
    <dgm:pt modelId="{FB00732A-623E-4F2E-85D6-43BA17518E54}" type="pres">
      <dgm:prSet presAssocID="{6D7A2844-B374-4457-A9C6-9781B4117C80}" presName="childText" presStyleLbl="conFgAcc1" presStyleIdx="2" presStyleCnt="3" custScaleY="82805" custLinFactNeighborY="-49975">
        <dgm:presLayoutVars>
          <dgm:bulletEnabled val="1"/>
        </dgm:presLayoutVars>
      </dgm:prSet>
      <dgm:spPr>
        <a:solidFill>
          <a:schemeClr val="accent5">
            <a:lumMod val="20000"/>
            <a:lumOff val="80000"/>
            <a:alpha val="90000"/>
          </a:schemeClr>
        </a:solidFill>
      </dgm:spPr>
      <dgm:t>
        <a:bodyPr/>
        <a:lstStyle/>
        <a:p>
          <a:endParaRPr lang="ru-RU"/>
        </a:p>
      </dgm:t>
    </dgm:pt>
  </dgm:ptLst>
  <dgm:cxnLst>
    <dgm:cxn modelId="{2B5DFEDD-7EBA-404B-9005-C9384D939A20}" type="presOf" srcId="{3D1F966C-9E21-4947-B7E0-B6BFC260A3EB}" destId="{6B5F460D-7A8B-4F13-AF8C-11D6249D381F}" srcOrd="0" destOrd="1" presId="urn:microsoft.com/office/officeart/2005/8/layout/list1"/>
    <dgm:cxn modelId="{ABEC17AC-E633-450B-98D9-EB396D66D07C}" srcId="{D30D4C03-ECB3-412C-8EFE-F2667FE3EF31}" destId="{40ED9EB9-7985-4AB7-AAC5-E1AE4956F7CA}" srcOrd="4" destOrd="0" parTransId="{5BC5698D-218E-4043-B3E4-5CF014A013FC}" sibTransId="{202141DF-AB2D-415A-8C5E-ACF5937E7C68}"/>
    <dgm:cxn modelId="{1CF6F0AA-003E-4F21-AFAD-DEF966F76490}" srcId="{75630D0D-FF9C-4929-BD48-C8D07FDDCD01}" destId="{3C01B9A9-DA62-4D87-A12A-A14EE89ECFF6}" srcOrd="2" destOrd="0" parTransId="{97CD374B-1FE2-4869-A75D-A94516B685BB}" sibTransId="{658D3C8A-F293-4C31-9644-968202DE79AF}"/>
    <dgm:cxn modelId="{857179EC-B55F-4FAA-B173-A75326BCA06C}" type="presOf" srcId="{F916608B-D352-4E64-B1E1-21A785301DD2}" destId="{6B5F460D-7A8B-4F13-AF8C-11D6249D381F}" srcOrd="0" destOrd="4" presId="urn:microsoft.com/office/officeart/2005/8/layout/list1"/>
    <dgm:cxn modelId="{16CA68B5-9EF8-41CE-A049-6A2FE70DF31B}" srcId="{75630D0D-FF9C-4929-BD48-C8D07FDDCD01}" destId="{59C92BB4-BF19-4C35-8BDB-F42C1AC2436D}" srcOrd="5" destOrd="0" parTransId="{EE4FE2DE-C92C-4D31-9E1E-8427C17592CB}" sibTransId="{25C45925-B392-468B-82F8-2D915FF31C3A}"/>
    <dgm:cxn modelId="{C4170F3F-EE43-4032-93DA-5277F610751F}" type="presOf" srcId="{D30D4C03-ECB3-412C-8EFE-F2667FE3EF31}" destId="{09D50868-085F-48A4-ABDC-83EE97A4269F}" srcOrd="0" destOrd="0" presId="urn:microsoft.com/office/officeart/2005/8/layout/list1"/>
    <dgm:cxn modelId="{7AFA4811-7555-4A60-879B-C3D6CE3F763E}" srcId="{B9502C17-23CD-49D6-977B-047B5F9F356D}" destId="{D30D4C03-ECB3-412C-8EFE-F2667FE3EF31}" srcOrd="0" destOrd="0" parTransId="{03409BC8-3E35-4121-9281-94086B612444}" sibTransId="{9C4BB3A7-C328-4831-9385-1929209529C9}"/>
    <dgm:cxn modelId="{185897EC-762D-4BCA-B2AB-4D3E3EEC6D74}" type="presOf" srcId="{4294EC15-7549-4CB4-8688-98D099B6C5BE}" destId="{409639DC-B690-483E-863E-33D12773B122}" srcOrd="0" destOrd="6" presId="urn:microsoft.com/office/officeart/2005/8/layout/list1"/>
    <dgm:cxn modelId="{63F43CFF-A110-4456-AAD2-F4AFBE77F0DD}" srcId="{D30D4C03-ECB3-412C-8EFE-F2667FE3EF31}" destId="{175C3BB2-15B5-45AE-AF87-8CEFAED7242C}" srcOrd="5" destOrd="0" parTransId="{348F2B09-18DF-4713-A943-8909875DC78C}" sibTransId="{44827473-537F-448E-8B1E-AC6006297A19}"/>
    <dgm:cxn modelId="{754A7FFA-21CD-4904-8A73-6419EFD219C8}" type="presOf" srcId="{75630D0D-FF9C-4929-BD48-C8D07FDDCD01}" destId="{8B7E7848-6044-471A-BC58-8445AFF47CD0}" srcOrd="1" destOrd="0" presId="urn:microsoft.com/office/officeart/2005/8/layout/list1"/>
    <dgm:cxn modelId="{DD79CF52-703A-4A7E-87C9-8E1D94D00C83}" type="presOf" srcId="{75630D0D-FF9C-4929-BD48-C8D07FDDCD01}" destId="{7348A048-D201-4AF1-B778-05432AA719AC}" srcOrd="0" destOrd="0" presId="urn:microsoft.com/office/officeart/2005/8/layout/list1"/>
    <dgm:cxn modelId="{56BD63D6-03C9-4113-9BAF-C83488A0B576}" srcId="{75630D0D-FF9C-4929-BD48-C8D07FDDCD01}" destId="{CE58B4ED-ECB8-4364-9563-CE7E6BC4F6EA}" srcOrd="7" destOrd="0" parTransId="{EEBA0267-BBEC-4B8E-AC0E-68808C119E54}" sibTransId="{851EA31F-2954-405E-9632-151D8510A25B}"/>
    <dgm:cxn modelId="{07479CDB-5343-47A0-AA36-DECE70F83F12}" type="presOf" srcId="{CE58B4ED-ECB8-4364-9563-CE7E6BC4F6EA}" destId="{6B5F460D-7A8B-4F13-AF8C-11D6249D381F}" srcOrd="0" destOrd="7" presId="urn:microsoft.com/office/officeart/2005/8/layout/list1"/>
    <dgm:cxn modelId="{4DACC2BA-6E28-4FE6-83FE-69E7439FCEAD}" srcId="{D30D4C03-ECB3-412C-8EFE-F2667FE3EF31}" destId="{D51359C0-1583-44D0-A306-2604E90FFCB8}" srcOrd="3" destOrd="0" parTransId="{12FA4A9F-C69D-4696-AC12-41AC10E809AE}" sibTransId="{94ECA7F3-F085-46C0-81B7-F9FEF8B9A41C}"/>
    <dgm:cxn modelId="{DDC69746-9F8A-4142-B00C-D1C9D9B2D6FF}" srcId="{D30D4C03-ECB3-412C-8EFE-F2667FE3EF31}" destId="{4294EC15-7549-4CB4-8688-98D099B6C5BE}" srcOrd="6" destOrd="0" parTransId="{14B3A5B9-2D3F-4C9C-A99E-1327ADB7992C}" sibTransId="{B4886E1E-01A1-4EC7-A047-02BD11E16439}"/>
    <dgm:cxn modelId="{FDE96577-FAB4-489F-84B0-F24A3B8B6BB2}" srcId="{75630D0D-FF9C-4929-BD48-C8D07FDDCD01}" destId="{3D1F966C-9E21-4947-B7E0-B6BFC260A3EB}" srcOrd="1" destOrd="0" parTransId="{46276037-C635-4F67-B73D-EC06BABBB554}" sibTransId="{7E992520-E70B-40AE-9F63-CBDE4F777C6B}"/>
    <dgm:cxn modelId="{DDFE16C8-D7D6-4271-9C43-28E89ABC1B2F}" srcId="{B9502C17-23CD-49D6-977B-047B5F9F356D}" destId="{75630D0D-FF9C-4929-BD48-C8D07FDDCD01}" srcOrd="1" destOrd="0" parTransId="{1E90B15C-39FB-44CF-86E0-D70A65F283B3}" sibTransId="{7C9D7345-5077-4BA6-B67B-C872B6B68C39}"/>
    <dgm:cxn modelId="{412258FE-0753-4968-941F-364671720C69}" type="presOf" srcId="{2F1C5243-CB1F-4D04-A966-8B3DDDA6C072}" destId="{6B5F460D-7A8B-4F13-AF8C-11D6249D381F}" srcOrd="0" destOrd="6" presId="urn:microsoft.com/office/officeart/2005/8/layout/list1"/>
    <dgm:cxn modelId="{398A155C-55FF-47D7-964B-34E972CAC527}" type="presOf" srcId="{6D7A2844-B374-4457-A9C6-9781B4117C80}" destId="{1D526CF0-EB81-4718-81F1-F77F66E8A642}" srcOrd="1" destOrd="0" presId="urn:microsoft.com/office/officeart/2005/8/layout/list1"/>
    <dgm:cxn modelId="{B6DD6013-CB2B-464C-8A3C-EA0DA63136F5}" type="presOf" srcId="{3C01B9A9-DA62-4D87-A12A-A14EE89ECFF6}" destId="{6B5F460D-7A8B-4F13-AF8C-11D6249D381F}" srcOrd="0" destOrd="2" presId="urn:microsoft.com/office/officeart/2005/8/layout/list1"/>
    <dgm:cxn modelId="{E28D6D83-C0E8-411A-9703-017DAEDC5684}" type="presOf" srcId="{836224A7-B540-4532-8C89-873F0A6A0382}" destId="{409639DC-B690-483E-863E-33D12773B122}" srcOrd="0" destOrd="0" presId="urn:microsoft.com/office/officeart/2005/8/layout/list1"/>
    <dgm:cxn modelId="{8FF19512-5508-44C9-905E-61B5B8772B60}" type="presOf" srcId="{175C3BB2-15B5-45AE-AF87-8CEFAED7242C}" destId="{409639DC-B690-483E-863E-33D12773B122}" srcOrd="0" destOrd="5" presId="urn:microsoft.com/office/officeart/2005/8/layout/list1"/>
    <dgm:cxn modelId="{440727D9-0D50-4AE9-AF1C-AE93046910C0}" type="presOf" srcId="{D30D4C03-ECB3-412C-8EFE-F2667FE3EF31}" destId="{76617A07-5A16-4C3C-8DBB-08C37BB6F531}" srcOrd="1" destOrd="0" presId="urn:microsoft.com/office/officeart/2005/8/layout/list1"/>
    <dgm:cxn modelId="{0D70354E-1109-47ED-88BC-A923F279A05A}" type="presOf" srcId="{6D7A2844-B374-4457-A9C6-9781B4117C80}" destId="{6522F7C4-42A5-4752-9E27-95D45C976BF4}" srcOrd="0" destOrd="0" presId="urn:microsoft.com/office/officeart/2005/8/layout/list1"/>
    <dgm:cxn modelId="{7D6AB136-AA91-472E-9C91-802840634483}" srcId="{75630D0D-FF9C-4929-BD48-C8D07FDDCD01}" destId="{F916608B-D352-4E64-B1E1-21A785301DD2}" srcOrd="4" destOrd="0" parTransId="{5A148081-15DF-43BF-8A74-D84AFA7000E8}" sibTransId="{61548340-4A1A-4DE6-BD64-52068F8C6468}"/>
    <dgm:cxn modelId="{BD143673-21BF-4AF7-9B1E-74DBBAE0C4D3}" srcId="{75630D0D-FF9C-4929-BD48-C8D07FDDCD01}" destId="{4D468948-7C07-4C53-A095-53508FD74B9B}" srcOrd="0" destOrd="0" parTransId="{4274FDE2-4459-4F06-A212-67E620C844C9}" sibTransId="{B241A0F1-EE53-4312-9810-A31FF9149E22}"/>
    <dgm:cxn modelId="{BA5D7AC8-50B0-4F5B-AD1C-B01388FDFE89}" type="presOf" srcId="{59C92BB4-BF19-4C35-8BDB-F42C1AC2436D}" destId="{6B5F460D-7A8B-4F13-AF8C-11D6249D381F}" srcOrd="0" destOrd="5" presId="urn:microsoft.com/office/officeart/2005/8/layout/list1"/>
    <dgm:cxn modelId="{3B1BF587-6199-4414-9487-D1A316AABCB0}" srcId="{75630D0D-FF9C-4929-BD48-C8D07FDDCD01}" destId="{2F1C5243-CB1F-4D04-A966-8B3DDDA6C072}" srcOrd="6" destOrd="0" parTransId="{CAC13005-45C1-424D-941B-32D77AC9C6AD}" sibTransId="{4358A76D-B4CA-44C1-8911-A317B824197D}"/>
    <dgm:cxn modelId="{A299EB27-1F4E-4539-BB91-DC64C750310C}" type="presOf" srcId="{D51359C0-1583-44D0-A306-2604E90FFCB8}" destId="{409639DC-B690-483E-863E-33D12773B122}" srcOrd="0" destOrd="3" presId="urn:microsoft.com/office/officeart/2005/8/layout/list1"/>
    <dgm:cxn modelId="{3F479BED-0526-47BB-8A87-648D3ED8430F}" srcId="{D30D4C03-ECB3-412C-8EFE-F2667FE3EF31}" destId="{836224A7-B540-4532-8C89-873F0A6A0382}" srcOrd="0" destOrd="0" parTransId="{721D4B8A-8E69-4BDC-AEE0-6CB399588347}" sibTransId="{30754313-381B-4311-8BE0-562486B022D1}"/>
    <dgm:cxn modelId="{47F12A08-2CE6-42AD-8D45-DDF685D892DC}" srcId="{D30D4C03-ECB3-412C-8EFE-F2667FE3EF31}" destId="{F5B53894-4FB5-428B-BE5B-D25C678A2E0F}" srcOrd="1" destOrd="0" parTransId="{D517EB6A-793C-465A-886F-0052162CA0AF}" sibTransId="{15399BC4-D98C-4F69-B29A-56622C0AC698}"/>
    <dgm:cxn modelId="{52E7AD0F-D71B-40CD-838E-B0473363C4AE}" type="presOf" srcId="{F5B53894-4FB5-428B-BE5B-D25C678A2E0F}" destId="{409639DC-B690-483E-863E-33D12773B122}" srcOrd="0" destOrd="1" presId="urn:microsoft.com/office/officeart/2005/8/layout/list1"/>
    <dgm:cxn modelId="{05CDC914-43A0-470E-B3B6-E0EDCBC46F23}" srcId="{75630D0D-FF9C-4929-BD48-C8D07FDDCD01}" destId="{C705F795-18FC-409B-A3E7-16FA3FD58576}" srcOrd="3" destOrd="0" parTransId="{35A332B5-DE9A-41C9-84CF-579B06BAF7E2}" sibTransId="{D8CB98CB-99A5-4971-AD49-C18E0235684E}"/>
    <dgm:cxn modelId="{92C15969-6773-45C4-B260-B0D3E27FFDF2}" srcId="{B9502C17-23CD-49D6-977B-047B5F9F356D}" destId="{6D7A2844-B374-4457-A9C6-9781B4117C80}" srcOrd="2" destOrd="0" parTransId="{FB253B1E-9CCB-46ED-98DD-887E80B874EE}" sibTransId="{0FB1E870-F84B-4FA0-83B1-5DB80CB1E409}"/>
    <dgm:cxn modelId="{AC073ACC-4DA4-4D18-85C1-7850AD06E7AD}" type="presOf" srcId="{4D468948-7C07-4C53-A095-53508FD74B9B}" destId="{6B5F460D-7A8B-4F13-AF8C-11D6249D381F}" srcOrd="0" destOrd="0" presId="urn:microsoft.com/office/officeart/2005/8/layout/list1"/>
    <dgm:cxn modelId="{EE87F36B-4FBE-4833-8907-C76E2483F4A9}" type="presOf" srcId="{68498698-0A0B-4560-BFB9-ACBACE98F6A2}" destId="{409639DC-B690-483E-863E-33D12773B122}" srcOrd="0" destOrd="2" presId="urn:microsoft.com/office/officeart/2005/8/layout/list1"/>
    <dgm:cxn modelId="{453CBDF8-CA03-4F60-AA0D-0D5D64E85FE8}" type="presOf" srcId="{C705F795-18FC-409B-A3E7-16FA3FD58576}" destId="{6B5F460D-7A8B-4F13-AF8C-11D6249D381F}" srcOrd="0" destOrd="3" presId="urn:microsoft.com/office/officeart/2005/8/layout/list1"/>
    <dgm:cxn modelId="{A6989264-D7F9-4C9E-97DA-63B79C47D174}" type="presOf" srcId="{40ED9EB9-7985-4AB7-AAC5-E1AE4956F7CA}" destId="{409639DC-B690-483E-863E-33D12773B122}" srcOrd="0" destOrd="4" presId="urn:microsoft.com/office/officeart/2005/8/layout/list1"/>
    <dgm:cxn modelId="{CC2B449E-E11C-4448-BF29-A4D3F3E2CA11}" type="presOf" srcId="{B9502C17-23CD-49D6-977B-047B5F9F356D}" destId="{08198B3C-C53D-4218-BA5F-7534D136ADE2}" srcOrd="0" destOrd="0" presId="urn:microsoft.com/office/officeart/2005/8/layout/list1"/>
    <dgm:cxn modelId="{18F600CF-C80E-4D9D-B437-32DBAFC977C3}" srcId="{D30D4C03-ECB3-412C-8EFE-F2667FE3EF31}" destId="{68498698-0A0B-4560-BFB9-ACBACE98F6A2}" srcOrd="2" destOrd="0" parTransId="{32501A4F-8D5E-45CC-A7D9-CB4CB99317B6}" sibTransId="{699B6C72-3AA0-4FDC-AF97-2A48ED4E4C26}"/>
    <dgm:cxn modelId="{7FDCB821-1E1D-473B-A7A4-96D5AA5ED601}" type="presParOf" srcId="{08198B3C-C53D-4218-BA5F-7534D136ADE2}" destId="{1519EDC5-2369-4AD6-A5A3-EBD7D22A0BAF}" srcOrd="0" destOrd="0" presId="urn:microsoft.com/office/officeart/2005/8/layout/list1"/>
    <dgm:cxn modelId="{4AAB9C8F-3339-4945-9504-7159EC88DD45}" type="presParOf" srcId="{1519EDC5-2369-4AD6-A5A3-EBD7D22A0BAF}" destId="{09D50868-085F-48A4-ABDC-83EE97A4269F}" srcOrd="0" destOrd="0" presId="urn:microsoft.com/office/officeart/2005/8/layout/list1"/>
    <dgm:cxn modelId="{517C715D-F2E7-4D23-B48D-12A5C72135CC}" type="presParOf" srcId="{1519EDC5-2369-4AD6-A5A3-EBD7D22A0BAF}" destId="{76617A07-5A16-4C3C-8DBB-08C37BB6F531}" srcOrd="1" destOrd="0" presId="urn:microsoft.com/office/officeart/2005/8/layout/list1"/>
    <dgm:cxn modelId="{3F29DFAA-CF6C-42A5-B56A-421C12ED47F2}" type="presParOf" srcId="{08198B3C-C53D-4218-BA5F-7534D136ADE2}" destId="{CFA6AFC2-5AE4-47E8-954C-7CF2612963A4}" srcOrd="1" destOrd="0" presId="urn:microsoft.com/office/officeart/2005/8/layout/list1"/>
    <dgm:cxn modelId="{93563AB9-4A5A-4A34-863A-E19AB73139BD}" type="presParOf" srcId="{08198B3C-C53D-4218-BA5F-7534D136ADE2}" destId="{409639DC-B690-483E-863E-33D12773B122}" srcOrd="2" destOrd="0" presId="urn:microsoft.com/office/officeart/2005/8/layout/list1"/>
    <dgm:cxn modelId="{6EF8E73A-BB58-4F6C-8225-4CB324EE9B01}" type="presParOf" srcId="{08198B3C-C53D-4218-BA5F-7534D136ADE2}" destId="{253033E1-AB63-4FED-84AD-41D31D1C58ED}" srcOrd="3" destOrd="0" presId="urn:microsoft.com/office/officeart/2005/8/layout/list1"/>
    <dgm:cxn modelId="{A63F965C-3066-485F-B217-1B555C942F9D}" type="presParOf" srcId="{08198B3C-C53D-4218-BA5F-7534D136ADE2}" destId="{551675A2-3A1C-4F44-8E9F-3E92E2B3185A}" srcOrd="4" destOrd="0" presId="urn:microsoft.com/office/officeart/2005/8/layout/list1"/>
    <dgm:cxn modelId="{8D35F98E-C797-4A24-831C-2693F9239C56}" type="presParOf" srcId="{551675A2-3A1C-4F44-8E9F-3E92E2B3185A}" destId="{7348A048-D201-4AF1-B778-05432AA719AC}" srcOrd="0" destOrd="0" presId="urn:microsoft.com/office/officeart/2005/8/layout/list1"/>
    <dgm:cxn modelId="{B8157BD8-3C6E-4ADC-9D7D-911547361788}" type="presParOf" srcId="{551675A2-3A1C-4F44-8E9F-3E92E2B3185A}" destId="{8B7E7848-6044-471A-BC58-8445AFF47CD0}" srcOrd="1" destOrd="0" presId="urn:microsoft.com/office/officeart/2005/8/layout/list1"/>
    <dgm:cxn modelId="{FE557241-C870-4B56-822A-321A4278D708}" type="presParOf" srcId="{08198B3C-C53D-4218-BA5F-7534D136ADE2}" destId="{6943AB68-3C2C-43CB-ABD0-A252AD3558EF}" srcOrd="5" destOrd="0" presId="urn:microsoft.com/office/officeart/2005/8/layout/list1"/>
    <dgm:cxn modelId="{53D5A2E7-B057-465D-AF02-88208130A7B5}" type="presParOf" srcId="{08198B3C-C53D-4218-BA5F-7534D136ADE2}" destId="{6B5F460D-7A8B-4F13-AF8C-11D6249D381F}" srcOrd="6" destOrd="0" presId="urn:microsoft.com/office/officeart/2005/8/layout/list1"/>
    <dgm:cxn modelId="{F5C28098-0D5D-4FFD-9747-4EFBA0581756}" type="presParOf" srcId="{08198B3C-C53D-4218-BA5F-7534D136ADE2}" destId="{193ABD8C-70B5-4C72-8261-778F3ADB6A8C}" srcOrd="7" destOrd="0" presId="urn:microsoft.com/office/officeart/2005/8/layout/list1"/>
    <dgm:cxn modelId="{BCB6BE6E-6C8E-428E-B684-8365B75E3AE0}" type="presParOf" srcId="{08198B3C-C53D-4218-BA5F-7534D136ADE2}" destId="{CDB1016D-E6E3-4BD5-9724-28A908027D9A}" srcOrd="8" destOrd="0" presId="urn:microsoft.com/office/officeart/2005/8/layout/list1"/>
    <dgm:cxn modelId="{26B2610F-AAC0-4638-9729-2098768AE7C9}" type="presParOf" srcId="{CDB1016D-E6E3-4BD5-9724-28A908027D9A}" destId="{6522F7C4-42A5-4752-9E27-95D45C976BF4}" srcOrd="0" destOrd="0" presId="urn:microsoft.com/office/officeart/2005/8/layout/list1"/>
    <dgm:cxn modelId="{378C6D96-C345-463C-A6A5-641B8B7BF1ED}" type="presParOf" srcId="{CDB1016D-E6E3-4BD5-9724-28A908027D9A}" destId="{1D526CF0-EB81-4718-81F1-F77F66E8A642}" srcOrd="1" destOrd="0" presId="urn:microsoft.com/office/officeart/2005/8/layout/list1"/>
    <dgm:cxn modelId="{BC5039C5-03FE-47F8-9CFD-96F6FC1A4B08}" type="presParOf" srcId="{08198B3C-C53D-4218-BA5F-7534D136ADE2}" destId="{9912A21D-15F4-4718-B517-FE865165839F}" srcOrd="9" destOrd="0" presId="urn:microsoft.com/office/officeart/2005/8/layout/list1"/>
    <dgm:cxn modelId="{DAC8C7E4-0F96-4726-91DD-F21F649BE45C}" type="presParOf" srcId="{08198B3C-C53D-4218-BA5F-7534D136ADE2}" destId="{FB00732A-623E-4F2E-85D6-43BA17518E5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839849" y="111717"/>
          <a:ext cx="1743894" cy="60563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479831" y="1064663"/>
          <a:ext cx="337964" cy="216297"/>
        </a:xfrm>
        <a:prstGeom prst="downArrow">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977084" y="1623829"/>
          <a:ext cx="1622227" cy="40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rPr>
            <a:t>Бюджет Камчатского края</a:t>
          </a:r>
          <a:endParaRPr lang="ru-RU" sz="900" b="1" kern="1200" dirty="0">
            <a:solidFill>
              <a:schemeClr val="tx1"/>
            </a:solidFill>
          </a:endParaRPr>
        </a:p>
      </dsp:txBody>
      <dsp:txXfrm>
        <a:off x="977084" y="1623829"/>
        <a:ext cx="1622227" cy="405556"/>
      </dsp:txXfrm>
    </dsp:sp>
    <dsp:sp modelId="{EF83BE10-8D0A-4FA2-ABAF-0C46F298B507}">
      <dsp:nvSpPr>
        <dsp:cNvPr id="0" name=""/>
        <dsp:cNvSpPr/>
      </dsp:nvSpPr>
      <dsp:spPr>
        <a:xfrm>
          <a:off x="1176972" y="114919"/>
          <a:ext cx="608335" cy="608335"/>
        </a:xfrm>
        <a:prstGeom prst="ellipse">
          <a:avLst/>
        </a:prstGeom>
        <a:gradFill rotWithShape="0">
          <a:gsLst>
            <a:gs pos="0">
              <a:schemeClr val="accent5">
                <a:tint val="65000"/>
                <a:satMod val="270000"/>
                <a:alpha val="50000"/>
              </a:schemeClr>
            </a:gs>
            <a:gs pos="25000">
              <a:schemeClr val="accent5">
                <a:tint val="60000"/>
                <a:satMod val="300000"/>
              </a:schemeClr>
            </a:gs>
            <a:gs pos="100000">
              <a:schemeClr val="accent5">
                <a:tint val="29000"/>
                <a:satMod val="400000"/>
              </a:schemeClr>
            </a:gs>
          </a:gsLst>
          <a:lin ang="16200000" scaled="1"/>
        </a:gradFill>
        <a:ln w="9525" cap="flat" cmpd="sng" algn="ctr">
          <a:solidFill>
            <a:schemeClr val="accent5">
              <a:satMod val="150000"/>
            </a:scheme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dirty="0"/>
        </a:p>
      </dsp:txBody>
      <dsp:txXfrm>
        <a:off x="1266061" y="204008"/>
        <a:ext cx="430157" cy="430157"/>
      </dsp:txXfrm>
    </dsp:sp>
    <dsp:sp modelId="{2088B445-D483-48E9-8C72-7548286DD546}">
      <dsp:nvSpPr>
        <dsp:cNvPr id="0" name=""/>
        <dsp:cNvSpPr/>
      </dsp:nvSpPr>
      <dsp:spPr>
        <a:xfrm>
          <a:off x="1628231" y="403865"/>
          <a:ext cx="608335" cy="608335"/>
        </a:xfrm>
        <a:prstGeom prst="ellipse">
          <a:avLst/>
        </a:prstGeom>
        <a:gradFill rotWithShape="0">
          <a:gsLst>
            <a:gs pos="0">
              <a:schemeClr val="accent3">
                <a:tint val="65000"/>
                <a:satMod val="270000"/>
                <a:alpha val="50000"/>
              </a:schemeClr>
            </a:gs>
            <a:gs pos="25000">
              <a:schemeClr val="accent3">
                <a:tint val="60000"/>
                <a:satMod val="300000"/>
              </a:schemeClr>
            </a:gs>
            <a:gs pos="100000">
              <a:schemeClr val="accent3">
                <a:tint val="29000"/>
                <a:satMod val="400000"/>
              </a:schemeClr>
            </a:gs>
          </a:gsLst>
          <a:lin ang="16200000" scaled="1"/>
        </a:gradFill>
        <a:ln w="9525" cap="flat" cmpd="sng" algn="ctr">
          <a:solidFill>
            <a:schemeClr val="accent3">
              <a:satMod val="150000"/>
            </a:schemeClr>
          </a:solidFill>
          <a:prstDash val="solid"/>
        </a:ln>
        <a:effectLst>
          <a:outerShdw blurRad="65500" dist="381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dirty="0"/>
        </a:p>
      </dsp:txBody>
      <dsp:txXfrm>
        <a:off x="1717320" y="492954"/>
        <a:ext cx="430157" cy="430157"/>
      </dsp:txXfrm>
    </dsp:sp>
    <dsp:sp modelId="{7D4ADD9C-5677-4E4B-9347-6251F136E4DA}">
      <dsp:nvSpPr>
        <dsp:cNvPr id="0" name=""/>
        <dsp:cNvSpPr/>
      </dsp:nvSpPr>
      <dsp:spPr>
        <a:xfrm>
          <a:off x="692799" y="-10328"/>
          <a:ext cx="2043401" cy="160946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863602" y="112023"/>
          <a:ext cx="1696536" cy="58918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385717" y="1012661"/>
          <a:ext cx="328786" cy="210423"/>
        </a:xfrm>
        <a:prstGeom prst="downArrow">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925413" y="1586784"/>
          <a:ext cx="1578173" cy="394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t>Бюджет Соболевского района</a:t>
          </a:r>
          <a:endParaRPr lang="ru-RU" sz="900" b="1" kern="1200" dirty="0"/>
        </a:p>
      </dsp:txBody>
      <dsp:txXfrm>
        <a:off x="925413" y="1586784"/>
        <a:ext cx="1578173" cy="394543"/>
      </dsp:txXfrm>
    </dsp:sp>
    <dsp:sp modelId="{CCC15DD5-6043-4010-82EB-AA84EE0AE64E}">
      <dsp:nvSpPr>
        <dsp:cNvPr id="0" name=""/>
        <dsp:cNvSpPr/>
      </dsp:nvSpPr>
      <dsp:spPr>
        <a:xfrm>
          <a:off x="1205880" y="160653"/>
          <a:ext cx="754211" cy="733939"/>
        </a:xfrm>
        <a:prstGeom prst="ellipse">
          <a:avLst/>
        </a:prstGeom>
        <a:gradFill rotWithShape="0">
          <a:gsLst>
            <a:gs pos="0">
              <a:schemeClr val="accent5">
                <a:tint val="65000"/>
                <a:satMod val="270000"/>
                <a:alpha val="50000"/>
              </a:schemeClr>
            </a:gs>
            <a:gs pos="25000">
              <a:schemeClr val="accent5">
                <a:tint val="60000"/>
                <a:satMod val="300000"/>
              </a:schemeClr>
            </a:gs>
            <a:gs pos="100000">
              <a:schemeClr val="accent5">
                <a:tint val="29000"/>
                <a:satMod val="400000"/>
              </a:schemeClr>
            </a:gs>
          </a:gsLst>
          <a:lin ang="16200000" scaled="1"/>
        </a:gradFill>
        <a:ln w="9525" cap="flat" cmpd="sng" algn="ctr">
          <a:solidFill>
            <a:schemeClr val="accent5">
              <a:satMod val="150000"/>
            </a:scheme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dirty="0"/>
        </a:p>
      </dsp:txBody>
      <dsp:txXfrm>
        <a:off x="1316332" y="268136"/>
        <a:ext cx="533307" cy="518973"/>
      </dsp:txXfrm>
    </dsp:sp>
    <dsp:sp modelId="{7D4ADD9C-5677-4E4B-9347-6251F136E4DA}">
      <dsp:nvSpPr>
        <dsp:cNvPr id="0" name=""/>
        <dsp:cNvSpPr/>
      </dsp:nvSpPr>
      <dsp:spPr>
        <a:xfrm>
          <a:off x="720545" y="-13387"/>
          <a:ext cx="1987909" cy="157911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847874" y="99707"/>
          <a:ext cx="1727894" cy="60007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490764" y="978695"/>
          <a:ext cx="334863" cy="214312"/>
        </a:xfrm>
        <a:prstGeom prst="downArrow">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967985" y="1549994"/>
          <a:ext cx="1607343" cy="40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t>Бюджет сельских поселений</a:t>
          </a:r>
          <a:endParaRPr lang="ru-RU" sz="900" b="1" kern="1200" dirty="0"/>
        </a:p>
      </dsp:txBody>
      <dsp:txXfrm>
        <a:off x="967985" y="1549994"/>
        <a:ext cx="1607343" cy="401835"/>
      </dsp:txXfrm>
    </dsp:sp>
    <dsp:sp modelId="{B9B81F4A-5DBD-4420-9ED7-DFEFAE537671}">
      <dsp:nvSpPr>
        <dsp:cNvPr id="0" name=""/>
        <dsp:cNvSpPr/>
      </dsp:nvSpPr>
      <dsp:spPr>
        <a:xfrm>
          <a:off x="990601" y="303344"/>
          <a:ext cx="621800" cy="640847"/>
        </a:xfrm>
        <a:prstGeom prst="ellipse">
          <a:avLst/>
        </a:prstGeom>
        <a:gradFill rotWithShape="0">
          <a:gsLst>
            <a:gs pos="0">
              <a:schemeClr val="accent6">
                <a:tint val="65000"/>
                <a:satMod val="270000"/>
                <a:alpha val="50000"/>
              </a:schemeClr>
            </a:gs>
            <a:gs pos="25000">
              <a:schemeClr val="accent6">
                <a:tint val="60000"/>
                <a:satMod val="300000"/>
              </a:schemeClr>
            </a:gs>
            <a:gs pos="100000">
              <a:schemeClr val="accent6">
                <a:tint val="29000"/>
                <a:satMod val="400000"/>
              </a:schemeClr>
            </a:gs>
          </a:gsLst>
          <a:lin ang="16200000" scaled="1"/>
        </a:gradFill>
        <a:ln w="9525" cap="flat" cmpd="sng" algn="ctr">
          <a:solidFill>
            <a:schemeClr val="accent6">
              <a:satMod val="150000"/>
            </a:schemeClr>
          </a:solidFill>
          <a:prstDash val="solid"/>
        </a:ln>
        <a:effectLst>
          <a:outerShdw blurRad="65500" dist="381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dirty="0"/>
        </a:p>
      </dsp:txBody>
      <dsp:txXfrm>
        <a:off x="1081662" y="397194"/>
        <a:ext cx="439678" cy="453147"/>
      </dsp:txXfrm>
    </dsp:sp>
    <dsp:sp modelId="{65CFEB7F-C6D7-4A7B-86D9-5F6ADBC1466D}">
      <dsp:nvSpPr>
        <dsp:cNvPr id="0" name=""/>
        <dsp:cNvSpPr/>
      </dsp:nvSpPr>
      <dsp:spPr>
        <a:xfrm>
          <a:off x="1327037" y="115738"/>
          <a:ext cx="717662" cy="616225"/>
        </a:xfrm>
        <a:prstGeom prst="ellipse">
          <a:avLst/>
        </a:prstGeom>
        <a:gradFill rotWithShape="0">
          <a:gsLst>
            <a:gs pos="0">
              <a:schemeClr val="accent5">
                <a:tint val="65000"/>
                <a:satMod val="270000"/>
                <a:alpha val="50000"/>
              </a:schemeClr>
            </a:gs>
            <a:gs pos="25000">
              <a:schemeClr val="accent5">
                <a:tint val="60000"/>
                <a:satMod val="300000"/>
              </a:schemeClr>
            </a:gs>
            <a:gs pos="100000">
              <a:schemeClr val="accent5">
                <a:tint val="29000"/>
                <a:satMod val="400000"/>
              </a:schemeClr>
            </a:gs>
          </a:gsLst>
          <a:lin ang="16200000" scaled="1"/>
        </a:gradFill>
        <a:ln w="9525" cap="flat" cmpd="sng" algn="ctr">
          <a:solidFill>
            <a:schemeClr val="accent5">
              <a:satMod val="150000"/>
            </a:scheme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dirty="0"/>
        </a:p>
      </dsp:txBody>
      <dsp:txXfrm>
        <a:off x="1432136" y="205982"/>
        <a:ext cx="507464" cy="435737"/>
      </dsp:txXfrm>
    </dsp:sp>
    <dsp:sp modelId="{609E3147-F46C-4E4A-9AE0-957FED8E7863}">
      <dsp:nvSpPr>
        <dsp:cNvPr id="0" name=""/>
        <dsp:cNvSpPr/>
      </dsp:nvSpPr>
      <dsp:spPr>
        <a:xfrm>
          <a:off x="1781174" y="281485"/>
          <a:ext cx="670364" cy="660033"/>
        </a:xfrm>
        <a:prstGeom prst="ellipse">
          <a:avLst/>
        </a:prstGeom>
        <a:gradFill rotWithShape="0">
          <a:gsLst>
            <a:gs pos="0">
              <a:schemeClr val="accent4">
                <a:tint val="65000"/>
                <a:satMod val="270000"/>
                <a:alpha val="50000"/>
              </a:schemeClr>
            </a:gs>
            <a:gs pos="25000">
              <a:schemeClr val="accent4">
                <a:tint val="60000"/>
                <a:satMod val="300000"/>
              </a:schemeClr>
            </a:gs>
            <a:gs pos="100000">
              <a:schemeClr val="accent4">
                <a:tint val="29000"/>
                <a:satMod val="400000"/>
              </a:schemeClr>
            </a:gs>
          </a:gsLst>
          <a:lin ang="16200000" scaled="1"/>
        </a:gradFill>
        <a:ln w="9525" cap="flat" cmpd="sng" algn="ctr">
          <a:solidFill>
            <a:schemeClr val="accent4">
              <a:satMod val="150000"/>
            </a:schemeClr>
          </a:solidFill>
          <a:prstDash val="solid"/>
        </a:ln>
        <a:effectLst>
          <a:outerShdw blurRad="65500" dist="381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dirty="0"/>
        </a:p>
      </dsp:txBody>
      <dsp:txXfrm>
        <a:off x="1879347" y="378145"/>
        <a:ext cx="474018" cy="466713"/>
      </dsp:txXfrm>
    </dsp:sp>
    <dsp:sp modelId="{7D4ADD9C-5677-4E4B-9347-6251F136E4DA}">
      <dsp:nvSpPr>
        <dsp:cNvPr id="0" name=""/>
        <dsp:cNvSpPr/>
      </dsp:nvSpPr>
      <dsp:spPr>
        <a:xfrm>
          <a:off x="740278" y="19804"/>
          <a:ext cx="2024653" cy="155075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82921-26F0-48FA-BD22-631CB2AACF41}">
      <dsp:nvSpPr>
        <dsp:cNvPr id="0" name=""/>
        <dsp:cNvSpPr/>
      </dsp:nvSpPr>
      <dsp:spPr>
        <a:xfrm>
          <a:off x="0" y="531310"/>
          <a:ext cx="9361704" cy="59377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38507" tIns="1332992" rIns="738507" bIns="92456" numCol="1" spcCol="1270" anchor="t" anchorCtr="0">
          <a:noAutofit/>
        </a:bodyPr>
        <a:lstStyle/>
        <a:p>
          <a:pPr marL="114300" lvl="1" indent="-114300" algn="l" defTabSz="577850">
            <a:lnSpc>
              <a:spcPct val="90000"/>
            </a:lnSpc>
            <a:spcBef>
              <a:spcPct val="0"/>
            </a:spcBef>
            <a:spcAft>
              <a:spcPct val="15000"/>
            </a:spcAft>
            <a:buChar char="••"/>
          </a:pPr>
          <a:r>
            <a:rPr lang="ru-RU" sz="1300" kern="1200" dirty="0" smtClean="0">
              <a:effectLst/>
              <a:latin typeface="Times New Roman"/>
              <a:ea typeface="Times New Roman"/>
            </a:rPr>
            <a:t>Обеспечение долгосрочной сбалансированности и устойчивости бюджетной системы Соболевского муниципального района , главным образом, за счет повышения достоверности бюджетных проектировок, своевременности внесения изменений в районный бюджет по результатам исполнения, создания резервов для финансового обеспечения непредвиденных расходов.</a:t>
          </a:r>
          <a:endParaRPr lang="ru-RU" sz="1300" kern="1200" dirty="0"/>
        </a:p>
        <a:p>
          <a:pPr marL="114300" lvl="1" indent="-114300" algn="l" defTabSz="577850">
            <a:lnSpc>
              <a:spcPct val="90000"/>
            </a:lnSpc>
            <a:spcBef>
              <a:spcPct val="0"/>
            </a:spcBef>
            <a:spcAft>
              <a:spcPct val="15000"/>
            </a:spcAft>
            <a:buChar char="••"/>
          </a:pPr>
          <a:r>
            <a:rPr lang="ru-RU" sz="1300" kern="1200" dirty="0" smtClean="0">
              <a:effectLst/>
              <a:latin typeface="Times New Roman"/>
              <a:ea typeface="Times New Roman"/>
            </a:rPr>
            <a:t>Развитие программно-целевых методов управления, обеспечение нацеленности бюджетной системы на достижение запланированных результатов.</a:t>
          </a:r>
          <a:endParaRPr lang="ru-RU" sz="1300" kern="1200" dirty="0"/>
        </a:p>
        <a:p>
          <a:pPr marL="114300" lvl="1" indent="-114300" algn="l" defTabSz="577850">
            <a:lnSpc>
              <a:spcPct val="90000"/>
            </a:lnSpc>
            <a:spcBef>
              <a:spcPct val="0"/>
            </a:spcBef>
            <a:spcAft>
              <a:spcPct val="15000"/>
            </a:spcAft>
            <a:buChar char="••"/>
          </a:pPr>
          <a:r>
            <a:rPr lang="ru-RU" sz="1300" kern="1200" dirty="0" smtClean="0">
              <a:effectLst/>
              <a:latin typeface="Times New Roman"/>
              <a:ea typeface="Times New Roman"/>
            </a:rPr>
            <a:t>Обеспечение ассигнованиями в полном объеме и финансирование в первоочередном порядке приоритетных расходных обязательств Соболевского муниципального района  (оплата труда и начисления на выплаты по оплате труда, социальное обеспечение, оплата коммунальных услуг, межбюджетные трансферты).</a:t>
          </a:r>
          <a:endParaRPr lang="ru-RU" sz="1300" kern="1200" dirty="0"/>
        </a:p>
        <a:p>
          <a:pPr marL="114300" lvl="1" indent="-114300" algn="l" defTabSz="577850">
            <a:lnSpc>
              <a:spcPct val="90000"/>
            </a:lnSpc>
            <a:spcBef>
              <a:spcPct val="0"/>
            </a:spcBef>
            <a:spcAft>
              <a:spcPct val="15000"/>
            </a:spcAft>
            <a:buChar char="••"/>
          </a:pPr>
          <a:r>
            <a:rPr lang="ru-RU" sz="1300" kern="1200" dirty="0" smtClean="0">
              <a:latin typeface="Times New Roman" pitchFamily="18" charset="0"/>
              <a:cs typeface="Times New Roman" pitchFamily="18" charset="0"/>
            </a:rPr>
            <a:t> Пересмотр мер социальной поддержки на основе принципов адресности и нуждаемости.</a:t>
          </a:r>
          <a:endParaRPr lang="ru-RU" sz="1300" kern="1200" dirty="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ru-RU" sz="1300" kern="1200" dirty="0" smtClean="0">
              <a:effectLst/>
              <a:latin typeface="Times New Roman"/>
              <a:ea typeface="Times New Roman"/>
            </a:rPr>
            <a:t> Максимальное ограничение принимаемых расходных обязательств, сдерживание роста действующих расходных обязательств Соболевского муниципального района , режим «жесткой» экономии бюджетных средств.</a:t>
          </a:r>
          <a:endParaRPr lang="ru-RU" sz="1300" kern="1200" dirty="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ru-RU" sz="1300" kern="1200" dirty="0" smtClean="0">
              <a:effectLst/>
              <a:latin typeface="Times New Roman"/>
              <a:ea typeface="Times New Roman"/>
            </a:rPr>
            <a:t>Оптимизация расходов на оплату труда работников  органов местного самоуправления Соболевского муниципального района.</a:t>
          </a:r>
          <a:endParaRPr lang="ru-RU" sz="1300" kern="1200" dirty="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ru-RU" sz="1300" kern="1200" dirty="0" smtClean="0">
              <a:effectLst/>
              <a:latin typeface="Times New Roman"/>
              <a:ea typeface="Times New Roman"/>
            </a:rPr>
            <a:t>Повышение ответственности главных распорядителей средств районного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муниципальных услуг. </a:t>
          </a:r>
          <a:endParaRPr lang="ru-RU" sz="1300" kern="1200" dirty="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ru-RU" sz="1300" kern="1200" dirty="0" smtClean="0">
              <a:effectLst/>
              <a:latin typeface="Times New Roman"/>
              <a:ea typeface="Times New Roman"/>
            </a:rPr>
            <a:t>Повышение прозрачности, открытости и доступа для граждан к информации о бюджетном процессе, в том числе в рамках создаваемой на федеральном уровне государственной интегрированной информационной системы управления общественными финансами «Электронный бюджет», автоматизация бюджетного процесса</a:t>
          </a:r>
          <a:r>
            <a:rPr lang="ru-RU" sz="1400" kern="1200" dirty="0" smtClean="0">
              <a:effectLst/>
              <a:latin typeface="Times New Roman"/>
              <a:ea typeface="Times New Roman"/>
            </a:rPr>
            <a:t>.</a:t>
          </a:r>
          <a:endParaRPr lang="ru-RU"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endParaRPr lang="ru-RU" sz="1400" kern="1200" dirty="0"/>
        </a:p>
        <a:p>
          <a:pPr marL="114300" lvl="1" indent="-114300" algn="l" defTabSz="622300">
            <a:lnSpc>
              <a:spcPct val="90000"/>
            </a:lnSpc>
            <a:spcBef>
              <a:spcPct val="0"/>
            </a:spcBef>
            <a:spcAft>
              <a:spcPct val="15000"/>
            </a:spcAft>
            <a:buChar char="••"/>
          </a:pPr>
          <a:endParaRPr lang="ru-RU" sz="1400" kern="1200" dirty="0"/>
        </a:p>
      </dsp:txBody>
      <dsp:txXfrm>
        <a:off x="0" y="531310"/>
        <a:ext cx="9361704" cy="5937750"/>
      </dsp:txXfrm>
    </dsp:sp>
    <dsp:sp modelId="{517AF176-0D7D-4EF5-9768-67760150CA62}">
      <dsp:nvSpPr>
        <dsp:cNvPr id="0" name=""/>
        <dsp:cNvSpPr/>
      </dsp:nvSpPr>
      <dsp:spPr>
        <a:xfrm>
          <a:off x="0" y="182564"/>
          <a:ext cx="9410907" cy="1350117"/>
        </a:xfrm>
        <a:prstGeom prst="roundRect">
          <a:avLst/>
        </a:prstGeom>
        <a:solidFill>
          <a:schemeClr val="bg1">
            <a:lumMod val="9500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1764" tIns="0" rIns="251764" bIns="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800100">
            <a:lnSpc>
              <a:spcPct val="90000"/>
            </a:lnSpc>
            <a:spcBef>
              <a:spcPct val="0"/>
            </a:spcBef>
            <a:spcAft>
              <a:spcPct val="35000"/>
            </a:spcAft>
          </a:pPr>
          <a:r>
            <a:rPr lang="ru-RU" sz="1800" b="1" kern="120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Основными направлениями бюджетной политики на 2018 год и плановый период 2019- 2020 годов являются:</a:t>
          </a:r>
          <a:endParaRPr lang="ru-RU" sz="1800" b="1" kern="120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sp:txBody>
      <dsp:txXfrm>
        <a:off x="65907" y="248471"/>
        <a:ext cx="9279093" cy="12183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94754-740A-46FF-B2E7-43483A3DB16E}">
      <dsp:nvSpPr>
        <dsp:cNvPr id="0" name=""/>
        <dsp:cNvSpPr/>
      </dsp:nvSpPr>
      <dsp:spPr>
        <a:xfrm>
          <a:off x="0" y="0"/>
          <a:ext cx="9283699" cy="1160461"/>
        </a:xfrm>
        <a:prstGeom prst="roundRect">
          <a:avLst>
            <a:gd name="adj" fmla="val 10000"/>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ctr" defTabSz="622300">
            <a:lnSpc>
              <a:spcPct val="90000"/>
            </a:lnSpc>
            <a:spcBef>
              <a:spcPct val="0"/>
            </a:spcBef>
            <a:spcAft>
              <a:spcPct val="35000"/>
            </a:spcAft>
          </a:pPr>
          <a:r>
            <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rPr>
            <a:t>Целями налоговой политики являются обеспечение стабильности поступления доходов в бюджет, сохранение бюджетной устойчивости и обеспечение бюджетной сбалансированности, поддержка предпринимательской и инвестиционной активности на территории муниципального района</a:t>
          </a: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smtClean="0">
            <a:ln w="0"/>
            <a:effectLst>
              <a:reflection blurRad="12700" stA="50000" endPos="50000" dist="5000" dir="5400000" sy="-100000" rotWithShape="0"/>
            </a:effectLst>
            <a:latin typeface="Times New Roman" pitchFamily="18" charset="0"/>
            <a:cs typeface="Times New Roman" pitchFamily="18" charset="0"/>
          </a:endParaRPr>
        </a:p>
        <a:p>
          <a:pPr lvl="0" algn="l" defTabSz="622300">
            <a:lnSpc>
              <a:spcPct val="90000"/>
            </a:lnSpc>
            <a:spcBef>
              <a:spcPct val="0"/>
            </a:spcBef>
            <a:spcAft>
              <a:spcPct val="35000"/>
            </a:spcAft>
          </a:pPr>
          <a:endParaRPr lang="ru-RU" sz="1400" b="1" kern="1200" cap="all" spc="0" dirty="0">
            <a:ln w="0"/>
            <a:effectLst>
              <a:reflection blurRad="12700" stA="50000" endPos="50000" dist="5000" dir="5400000" sy="-100000" rotWithShape="0"/>
            </a:effectLst>
            <a:latin typeface="Times New Roman" pitchFamily="18" charset="0"/>
            <a:cs typeface="Times New Roman" pitchFamily="18" charset="0"/>
          </a:endParaRPr>
        </a:p>
      </dsp:txBody>
      <dsp:txXfrm>
        <a:off x="33989" y="33989"/>
        <a:ext cx="9215721" cy="1092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639DC-B690-483E-863E-33D12773B122}">
      <dsp:nvSpPr>
        <dsp:cNvPr id="0" name=""/>
        <dsp:cNvSpPr/>
      </dsp:nvSpPr>
      <dsp:spPr>
        <a:xfrm>
          <a:off x="0" y="669356"/>
          <a:ext cx="9696449" cy="2125243"/>
        </a:xfrm>
        <a:prstGeom prst="rect">
          <a:avLst/>
        </a:prstGeom>
        <a:solidFill>
          <a:schemeClr val="accent5">
            <a:lumMod val="20000"/>
            <a:lumOff val="80000"/>
            <a:alpha val="90000"/>
          </a:schemeClr>
        </a:solidFill>
        <a:ln w="9525" cap="flat" cmpd="sng" algn="ctr">
          <a:solidFill>
            <a:schemeClr val="accent5">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2552" tIns="124968" rIns="752552"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общий объем доходов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kern="1200" dirty="0"/>
        </a:p>
        <a:p>
          <a:pPr marL="114300" lvl="1" indent="-114300" algn="l" defTabSz="533400">
            <a:lnSpc>
              <a:spcPct val="90000"/>
            </a:lnSpc>
            <a:spcBef>
              <a:spcPct val="0"/>
            </a:spcBef>
            <a:spcAft>
              <a:spcPct val="15000"/>
            </a:spcAft>
            <a:buChar char="••"/>
          </a:pPr>
          <a:r>
            <a:rPr lang="ru-RU" sz="1200" kern="1200" dirty="0" smtClean="0"/>
            <a:t>общий объем расходов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верхний предел муниципального внутреннего долга Соболевского муниципального района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нормативная величина Резервного фонда администрации Соболевского муниципального района Камчатского;</a:t>
          </a:r>
          <a:endParaRPr lang="ru-RU" sz="1200" kern="1200" dirty="0"/>
        </a:p>
        <a:p>
          <a:pPr marL="114300" lvl="1" indent="-114300" algn="l" defTabSz="533400">
            <a:lnSpc>
              <a:spcPct val="90000"/>
            </a:lnSpc>
            <a:spcBef>
              <a:spcPct val="0"/>
            </a:spcBef>
            <a:spcAft>
              <a:spcPct val="15000"/>
            </a:spcAft>
            <a:buChar char="••"/>
          </a:pPr>
          <a:r>
            <a:rPr lang="ru-RU" sz="1200" kern="1200" dirty="0" smtClean="0"/>
            <a:t>дефицит (профицит)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 условно утверждаемые расходы.</a:t>
          </a:r>
          <a:endParaRPr lang="ru-RU" sz="1200" kern="1200" dirty="0"/>
        </a:p>
      </dsp:txBody>
      <dsp:txXfrm>
        <a:off x="0" y="669356"/>
        <a:ext cx="9696449" cy="2125243"/>
      </dsp:txXfrm>
    </dsp:sp>
    <dsp:sp modelId="{76617A07-5A16-4C3C-8DBB-08C37BB6F531}">
      <dsp:nvSpPr>
        <dsp:cNvPr id="0" name=""/>
        <dsp:cNvSpPr/>
      </dsp:nvSpPr>
      <dsp:spPr>
        <a:xfrm>
          <a:off x="194690" y="296873"/>
          <a:ext cx="6787514" cy="367345"/>
        </a:xfrm>
        <a:prstGeom prst="roundRect">
          <a:avLst/>
        </a:prstGeom>
        <a:gradFill rotWithShape="0">
          <a:gsLst>
            <a:gs pos="0">
              <a:schemeClr val="accent5">
                <a:shade val="80000"/>
                <a:hueOff val="0"/>
                <a:satOff val="0"/>
                <a:lumOff val="0"/>
                <a:alphaOff val="0"/>
                <a:tint val="65000"/>
                <a:satMod val="270000"/>
              </a:schemeClr>
            </a:gs>
            <a:gs pos="25000">
              <a:schemeClr val="accent5">
                <a:shade val="80000"/>
                <a:hueOff val="0"/>
                <a:satOff val="0"/>
                <a:lumOff val="0"/>
                <a:alphaOff val="0"/>
                <a:tint val="60000"/>
                <a:satMod val="300000"/>
              </a:schemeClr>
            </a:gs>
            <a:gs pos="100000">
              <a:schemeClr val="accent5">
                <a:shade val="80000"/>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552" tIns="0" rIns="256552" bIns="0" numCol="1" spcCol="1270" anchor="ctr" anchorCtr="0">
          <a:noAutofit/>
        </a:bodyPr>
        <a:lstStyle/>
        <a:p>
          <a:pPr lvl="0" algn="l" defTabSz="488950">
            <a:lnSpc>
              <a:spcPct val="90000"/>
            </a:lnSpc>
            <a:spcBef>
              <a:spcPct val="0"/>
            </a:spcBef>
            <a:spcAft>
              <a:spcPct val="35000"/>
            </a:spcAft>
          </a:pPr>
          <a:r>
            <a:rPr lang="ru-RU" sz="1100" b="1" kern="1200" dirty="0" smtClean="0"/>
            <a:t>Предмет рассмотрения проекта решения Соболевского муниципального района Камчатского края о районном бюджете в первом чтении:</a:t>
          </a:r>
          <a:endParaRPr lang="en-US" sz="1100" b="1" kern="1200" dirty="0" smtClean="0"/>
        </a:p>
      </dsp:txBody>
      <dsp:txXfrm>
        <a:off x="212622" y="314805"/>
        <a:ext cx="6751650" cy="331481"/>
      </dsp:txXfrm>
    </dsp:sp>
    <dsp:sp modelId="{6B5F460D-7A8B-4F13-AF8C-11D6249D381F}">
      <dsp:nvSpPr>
        <dsp:cNvPr id="0" name=""/>
        <dsp:cNvSpPr/>
      </dsp:nvSpPr>
      <dsp:spPr>
        <a:xfrm>
          <a:off x="0" y="3153776"/>
          <a:ext cx="9696449" cy="3091618"/>
        </a:xfrm>
        <a:prstGeom prst="rect">
          <a:avLst/>
        </a:prstGeom>
        <a:solidFill>
          <a:schemeClr val="accent5">
            <a:lumMod val="20000"/>
            <a:lumOff val="80000"/>
            <a:alpha val="90000"/>
          </a:schemeClr>
        </a:solidFill>
        <a:ln w="9525" cap="flat" cmpd="sng" algn="ctr">
          <a:solidFill>
            <a:schemeClr val="accent5">
              <a:shade val="80000"/>
              <a:hueOff val="-23055"/>
              <a:satOff val="2987"/>
              <a:lumOff val="87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2552" tIns="124968" rIns="752552"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доходов районного бюджета;</a:t>
          </a:r>
          <a:endParaRPr lang="ru-RU" sz="500" kern="1200" dirty="0"/>
        </a:p>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источников финансирования дефицита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между бюджетами сельских поселений Соболевского муниципального района межбюджетных трансфертов;</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внутренних заимствований Соболевского муниципального района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гарантий Соболевского муниципального района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источники финансирования дефицита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a:t>
          </a:r>
          <a:endParaRPr lang="ru-RU" sz="1200" kern="1200" dirty="0"/>
        </a:p>
      </dsp:txBody>
      <dsp:txXfrm>
        <a:off x="0" y="3153776"/>
        <a:ext cx="9696449" cy="3091618"/>
      </dsp:txXfrm>
    </dsp:sp>
    <dsp:sp modelId="{8B7E7848-6044-471A-BC58-8445AFF47CD0}">
      <dsp:nvSpPr>
        <dsp:cNvPr id="0" name=""/>
        <dsp:cNvSpPr/>
      </dsp:nvSpPr>
      <dsp:spPr>
        <a:xfrm>
          <a:off x="100891" y="2741243"/>
          <a:ext cx="6787514" cy="558402"/>
        </a:xfrm>
        <a:prstGeom prst="roundRect">
          <a:avLst/>
        </a:prstGeom>
        <a:gradFill rotWithShape="0">
          <a:gsLst>
            <a:gs pos="0">
              <a:schemeClr val="accent5">
                <a:shade val="80000"/>
                <a:hueOff val="-23055"/>
                <a:satOff val="2987"/>
                <a:lumOff val="8793"/>
                <a:alphaOff val="0"/>
                <a:tint val="65000"/>
                <a:satMod val="270000"/>
              </a:schemeClr>
            </a:gs>
            <a:gs pos="25000">
              <a:schemeClr val="accent5">
                <a:shade val="80000"/>
                <a:hueOff val="-23055"/>
                <a:satOff val="2987"/>
                <a:lumOff val="8793"/>
                <a:alphaOff val="0"/>
                <a:tint val="60000"/>
                <a:satMod val="300000"/>
              </a:schemeClr>
            </a:gs>
            <a:gs pos="100000">
              <a:schemeClr val="accent5">
                <a:shade val="80000"/>
                <a:hueOff val="-23055"/>
                <a:satOff val="2987"/>
                <a:lumOff val="8793"/>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552" tIns="0" rIns="256552" bIns="0" numCol="1" spcCol="1270" anchor="ctr" anchorCtr="0">
          <a:noAutofit/>
        </a:bodyPr>
        <a:lstStyle/>
        <a:p>
          <a:pPr lvl="0" algn="l" defTabSz="488950">
            <a:lnSpc>
              <a:spcPct val="90000"/>
            </a:lnSpc>
            <a:spcBef>
              <a:spcPct val="0"/>
            </a:spcBef>
            <a:spcAft>
              <a:spcPct val="35000"/>
            </a:spcAft>
          </a:pPr>
          <a:r>
            <a:rPr lang="ru-RU" sz="1100" b="1" kern="1200" dirty="0" smtClean="0"/>
            <a:t>Предмет рассмотрения проекта решения Соболевского муниципального района  Камчатского края о районом бюджете во втором чтении</a:t>
          </a:r>
          <a:r>
            <a:rPr lang="ru-RU" sz="1250" b="1" kern="1200" dirty="0" smtClean="0"/>
            <a:t> </a:t>
          </a:r>
          <a:r>
            <a:rPr lang="ru-RU" sz="1250" b="0" kern="1200" dirty="0" smtClean="0"/>
            <a:t>-</a:t>
          </a:r>
          <a:r>
            <a:rPr lang="ru-RU" sz="1250" b="1" kern="1200" dirty="0" smtClean="0"/>
            <a:t> </a:t>
          </a:r>
          <a:r>
            <a:rPr lang="ru-RU" sz="1200" kern="1200" dirty="0" smtClean="0"/>
            <a:t>текстовые статьи решения, а также приложения к нему, устанавливающие:</a:t>
          </a:r>
          <a:endParaRPr lang="ru-RU" sz="1200" kern="1200" dirty="0"/>
        </a:p>
      </dsp:txBody>
      <dsp:txXfrm>
        <a:off x="128150" y="2768502"/>
        <a:ext cx="6732996" cy="503884"/>
      </dsp:txXfrm>
    </dsp:sp>
    <dsp:sp modelId="{FB00732A-623E-4F2E-85D6-43BA17518E54}">
      <dsp:nvSpPr>
        <dsp:cNvPr id="0" name=""/>
        <dsp:cNvSpPr/>
      </dsp:nvSpPr>
      <dsp:spPr>
        <a:xfrm>
          <a:off x="0" y="6318318"/>
          <a:ext cx="9696449" cy="125078"/>
        </a:xfrm>
        <a:prstGeom prst="rect">
          <a:avLst/>
        </a:prstGeom>
        <a:solidFill>
          <a:schemeClr val="accent5">
            <a:lumMod val="20000"/>
            <a:lumOff val="80000"/>
            <a:alpha val="90000"/>
          </a:schemeClr>
        </a:solidFill>
        <a:ln w="9525" cap="flat" cmpd="sng" algn="ctr">
          <a:solidFill>
            <a:schemeClr val="accent5">
              <a:shade val="80000"/>
              <a:hueOff val="-46110"/>
              <a:satOff val="5975"/>
              <a:lumOff val="17585"/>
              <a:alphaOff val="0"/>
            </a:schemeClr>
          </a:solidFill>
          <a:prstDash val="solid"/>
        </a:ln>
        <a:effectLst/>
      </dsp:spPr>
      <dsp:style>
        <a:lnRef idx="1">
          <a:scrgbClr r="0" g="0" b="0"/>
        </a:lnRef>
        <a:fillRef idx="1">
          <a:scrgbClr r="0" g="0" b="0"/>
        </a:fillRef>
        <a:effectRef idx="0">
          <a:scrgbClr r="0" g="0" b="0"/>
        </a:effectRef>
        <a:fontRef idx="minor"/>
      </dsp:style>
    </dsp:sp>
    <dsp:sp modelId="{1D526CF0-EB81-4718-81F1-F77F66E8A642}">
      <dsp:nvSpPr>
        <dsp:cNvPr id="0" name=""/>
        <dsp:cNvSpPr/>
      </dsp:nvSpPr>
      <dsp:spPr>
        <a:xfrm>
          <a:off x="132700" y="6024045"/>
          <a:ext cx="6787514" cy="345494"/>
        </a:xfrm>
        <a:prstGeom prst="roundRect">
          <a:avLst/>
        </a:prstGeom>
        <a:gradFill rotWithShape="0">
          <a:gsLst>
            <a:gs pos="0">
              <a:schemeClr val="accent5">
                <a:shade val="80000"/>
                <a:hueOff val="-46110"/>
                <a:satOff val="5975"/>
                <a:lumOff val="17585"/>
                <a:alphaOff val="0"/>
                <a:tint val="65000"/>
                <a:satMod val="270000"/>
              </a:schemeClr>
            </a:gs>
            <a:gs pos="25000">
              <a:schemeClr val="accent5">
                <a:shade val="80000"/>
                <a:hueOff val="-46110"/>
                <a:satOff val="5975"/>
                <a:lumOff val="17585"/>
                <a:alphaOff val="0"/>
                <a:tint val="60000"/>
                <a:satMod val="300000"/>
              </a:schemeClr>
            </a:gs>
            <a:gs pos="100000">
              <a:schemeClr val="accent5">
                <a:shade val="80000"/>
                <a:hueOff val="-46110"/>
                <a:satOff val="5975"/>
                <a:lumOff val="17585"/>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552" tIns="0" rIns="256552" bIns="0" numCol="1" spcCol="1270" anchor="ctr" anchorCtr="0">
          <a:noAutofit/>
        </a:bodyPr>
        <a:lstStyle/>
        <a:p>
          <a:pPr lvl="0" algn="l" defTabSz="488950">
            <a:lnSpc>
              <a:spcPct val="90000"/>
            </a:lnSpc>
            <a:spcBef>
              <a:spcPct val="0"/>
            </a:spcBef>
            <a:spcAft>
              <a:spcPct val="35000"/>
            </a:spcAft>
          </a:pPr>
          <a:r>
            <a:rPr lang="ru-RU" sz="1100" b="1" kern="1200" dirty="0" smtClean="0"/>
            <a:t>Для рассмотрения в третьем чтении решение выносится на голосование в целом.</a:t>
          </a:r>
          <a:endParaRPr lang="ru-RU" sz="1100" kern="1200" dirty="0"/>
        </a:p>
      </dsp:txBody>
      <dsp:txXfrm>
        <a:off x="149566" y="6040911"/>
        <a:ext cx="6753782" cy="311762"/>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0.57208</cdr:x>
      <cdr:y>0.46298</cdr:y>
    </cdr:from>
    <cdr:to>
      <cdr:x>0.62647</cdr:x>
      <cdr:y>0.51835</cdr:y>
    </cdr:to>
    <cdr:cxnSp macro="">
      <cdr:nvCxnSpPr>
        <cdr:cNvPr id="3" name="Прямая со стрелкой 2"/>
        <cdr:cNvCxnSpPr/>
      </cdr:nvCxnSpPr>
      <cdr:spPr>
        <a:xfrm xmlns:a="http://schemas.openxmlformats.org/drawingml/2006/main" flipV="1">
          <a:off x="5269207" y="2616094"/>
          <a:ext cx="500969" cy="312871"/>
        </a:xfrm>
        <a:prstGeom xmlns:a="http://schemas.openxmlformats.org/drawingml/2006/main" prst="straightConnector1">
          <a:avLst/>
        </a:prstGeom>
        <a:ln xmlns:a="http://schemas.openxmlformats.org/drawingml/2006/main">
          <a:solidFill>
            <a:schemeClr val="accent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0.79732</cdr:x>
      <cdr:y>0.5061</cdr:y>
    </cdr:from>
    <cdr:to>
      <cdr:x>0.81696</cdr:x>
      <cdr:y>0.5061</cdr:y>
    </cdr:to>
    <cdr:cxnSp macro="">
      <cdr:nvCxnSpPr>
        <cdr:cNvPr id="7" name="Прямая со стрелкой 6"/>
        <cdr:cNvCxnSpPr/>
      </cdr:nvCxnSpPr>
      <cdr:spPr>
        <a:xfrm xmlns:a="http://schemas.openxmlformats.org/drawingml/2006/main">
          <a:off x="7343813" y="2859727"/>
          <a:ext cx="180898"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0.81107</cdr:x>
      <cdr:y>0.48296</cdr:y>
    </cdr:from>
    <cdr:to>
      <cdr:x>0.96825</cdr:x>
      <cdr:y>0.58532</cdr:y>
    </cdr:to>
    <cdr:sp macro="" textlink="">
      <cdr:nvSpPr>
        <cdr:cNvPr id="8" name="TextBox 7"/>
        <cdr:cNvSpPr txBox="1"/>
      </cdr:nvSpPr>
      <cdr:spPr>
        <a:xfrm xmlns:a="http://schemas.openxmlformats.org/drawingml/2006/main">
          <a:off x="7470460" y="2729019"/>
          <a:ext cx="1447734" cy="57839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just"/>
          <a:r>
            <a:rPr lang="ru-RU" sz="1000" dirty="0" smtClean="0">
              <a:solidFill>
                <a:schemeClr val="tx1">
                  <a:lumMod val="65000"/>
                  <a:lumOff val="35000"/>
                </a:schemeClr>
              </a:solidFill>
            </a:rPr>
            <a:t>Прирост общего объема налоговых доходов</a:t>
          </a:r>
        </a:p>
        <a:p xmlns:a="http://schemas.openxmlformats.org/drawingml/2006/main">
          <a:pPr algn="just"/>
          <a:endParaRPr lang="ru-RU" sz="1200" dirty="0">
            <a:solidFill>
              <a:schemeClr val="accent3">
                <a:lumMod val="50000"/>
              </a:schemeClr>
            </a:solidFill>
          </a:endParaRPr>
        </a:p>
      </cdr:txBody>
    </cdr:sp>
  </cdr:relSizeAnchor>
  <cdr:relSizeAnchor xmlns:cdr="http://schemas.openxmlformats.org/drawingml/2006/chartDrawing">
    <cdr:from>
      <cdr:x>0.24271</cdr:x>
      <cdr:y>0.67601</cdr:y>
    </cdr:from>
    <cdr:to>
      <cdr:x>0.30627</cdr:x>
      <cdr:y>0.72231</cdr:y>
    </cdr:to>
    <cdr:sp macro="" textlink="">
      <cdr:nvSpPr>
        <cdr:cNvPr id="6" name="TextBox 4"/>
        <cdr:cNvSpPr txBox="1"/>
      </cdr:nvSpPr>
      <cdr:spPr>
        <a:xfrm xmlns:a="http://schemas.openxmlformats.org/drawingml/2006/main">
          <a:off x="2235536" y="3819839"/>
          <a:ext cx="585417"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chemeClr val="accent1">
                  <a:lumMod val="75000"/>
                </a:schemeClr>
              </a:solidFill>
              <a:latin typeface="Palatino Linotype" panose="02040502050505030304" pitchFamily="18" charset="0"/>
            </a:rPr>
            <a:t>22,4 %</a:t>
          </a:r>
          <a:endParaRPr lang="ru-RU" sz="1100" dirty="0">
            <a:solidFill>
              <a:schemeClr val="accent1">
                <a:lumMod val="75000"/>
              </a:schemeClr>
            </a:solidFill>
            <a:latin typeface="Palatino Linotype" panose="0204050205050503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0.37331</cdr:x>
      <cdr:y>0.04427</cdr:y>
    </cdr:from>
    <cdr:to>
      <cdr:x>0.47028</cdr:x>
      <cdr:y>0.06778</cdr:y>
    </cdr:to>
    <cdr:sp macro="" textlink="">
      <cdr:nvSpPr>
        <cdr:cNvPr id="53" name="Левая фигурная скобка 52"/>
        <cdr:cNvSpPr/>
      </cdr:nvSpPr>
      <cdr:spPr>
        <a:xfrm xmlns:a="http://schemas.openxmlformats.org/drawingml/2006/main" rot="5400000">
          <a:off x="3788252" y="-135027"/>
          <a:ext cx="129221" cy="885825"/>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b="1" dirty="0"/>
        </a:p>
      </cdr:txBody>
    </cdr:sp>
  </cdr:relSizeAnchor>
  <cdr:relSizeAnchor xmlns:cdr="http://schemas.openxmlformats.org/drawingml/2006/chartDrawing">
    <cdr:from>
      <cdr:x>0.14703</cdr:x>
      <cdr:y>0.05153</cdr:y>
    </cdr:from>
    <cdr:to>
      <cdr:x>0.23983</cdr:x>
      <cdr:y>0.08089</cdr:y>
    </cdr:to>
    <cdr:sp macro="" textlink="">
      <cdr:nvSpPr>
        <cdr:cNvPr id="55" name="Левая фигурная скобка 54"/>
        <cdr:cNvSpPr/>
      </cdr:nvSpPr>
      <cdr:spPr>
        <a:xfrm xmlns:a="http://schemas.openxmlformats.org/drawingml/2006/main" rot="5400000">
          <a:off x="1686214" y="-60021"/>
          <a:ext cx="161347" cy="847724"/>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b="1" dirty="0"/>
        </a:p>
      </cdr:txBody>
    </cdr:sp>
  </cdr:relSizeAnchor>
  <cdr:relSizeAnchor xmlns:cdr="http://schemas.openxmlformats.org/drawingml/2006/chartDrawing">
    <cdr:from>
      <cdr:x>0.84046</cdr:x>
      <cdr:y>0.1151</cdr:y>
    </cdr:from>
    <cdr:to>
      <cdr:x>0.92805</cdr:x>
      <cdr:y>0.13635</cdr:y>
    </cdr:to>
    <cdr:sp macro="" textlink="">
      <cdr:nvSpPr>
        <cdr:cNvPr id="56" name="Левая фигурная скобка 55"/>
        <cdr:cNvSpPr/>
      </cdr:nvSpPr>
      <cdr:spPr>
        <a:xfrm xmlns:a="http://schemas.openxmlformats.org/drawingml/2006/main" rot="5400000">
          <a:off x="8018804" y="290867"/>
          <a:ext cx="116793" cy="800098"/>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b="1" dirty="0"/>
        </a:p>
      </cdr:txBody>
    </cdr:sp>
  </cdr:relSizeAnchor>
  <cdr:relSizeAnchor xmlns:cdr="http://schemas.openxmlformats.org/drawingml/2006/chartDrawing">
    <cdr:from>
      <cdr:x>0.60584</cdr:x>
      <cdr:y>0.10755</cdr:y>
    </cdr:from>
    <cdr:to>
      <cdr:x>0.70073</cdr:x>
      <cdr:y>0.13635</cdr:y>
    </cdr:to>
    <cdr:sp macro="" textlink="">
      <cdr:nvSpPr>
        <cdr:cNvPr id="57" name="Левая фигурная скобка 56"/>
        <cdr:cNvSpPr/>
      </cdr:nvSpPr>
      <cdr:spPr>
        <a:xfrm xmlns:a="http://schemas.openxmlformats.org/drawingml/2006/main" rot="5400000">
          <a:off x="5888263" y="236775"/>
          <a:ext cx="158299" cy="866775"/>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0.05375</cdr:x>
      <cdr:y>0.02941</cdr:y>
    </cdr:from>
    <cdr:to>
      <cdr:x>0.11784</cdr:x>
      <cdr:y>0.07353</cdr:y>
    </cdr:to>
    <cdr:sp macro="" textlink="">
      <cdr:nvSpPr>
        <cdr:cNvPr id="58" name="TextBox 57"/>
        <cdr:cNvSpPr txBox="1"/>
      </cdr:nvSpPr>
      <cdr:spPr>
        <a:xfrm xmlns:a="http://schemas.openxmlformats.org/drawingml/2006/main">
          <a:off x="362372" y="144016"/>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0.13971</cdr:x>
      <cdr:y>0</cdr:y>
    </cdr:from>
    <cdr:to>
      <cdr:x>0.23992</cdr:x>
      <cdr:y>0.05882</cdr:y>
    </cdr:to>
    <cdr:sp macro="" textlink="">
      <cdr:nvSpPr>
        <cdr:cNvPr id="60" name="TextBox 59"/>
        <cdr:cNvSpPr txBox="1"/>
      </cdr:nvSpPr>
      <cdr:spPr>
        <a:xfrm xmlns:a="http://schemas.openxmlformats.org/drawingml/2006/main">
          <a:off x="1276164" y="0"/>
          <a:ext cx="915366" cy="323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latin typeface="Palatino Linotype" panose="02040502050505030304" pitchFamily="18" charset="0"/>
            </a:rPr>
            <a:t>280 127,4</a:t>
          </a:r>
          <a:endParaRPr lang="ru-RU" sz="1400" b="1" dirty="0">
            <a:latin typeface="Palatino Linotype" panose="02040502050505030304" pitchFamily="18" charset="0"/>
          </a:endParaRPr>
        </a:p>
      </cdr:txBody>
    </cdr:sp>
  </cdr:relSizeAnchor>
  <cdr:relSizeAnchor xmlns:cdr="http://schemas.openxmlformats.org/drawingml/2006/chartDrawing">
    <cdr:from>
      <cdr:x>0.60141</cdr:x>
      <cdr:y>0.05467</cdr:y>
    </cdr:from>
    <cdr:to>
      <cdr:x>0.70121</cdr:x>
      <cdr:y>0.11349</cdr:y>
    </cdr:to>
    <cdr:sp macro="" textlink="">
      <cdr:nvSpPr>
        <cdr:cNvPr id="62" name="TextBox 1"/>
        <cdr:cNvSpPr txBox="1"/>
      </cdr:nvSpPr>
      <cdr:spPr>
        <a:xfrm xmlns:a="http://schemas.openxmlformats.org/drawingml/2006/main">
          <a:off x="5493557" y="300425"/>
          <a:ext cx="911620" cy="3232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260 659,5</a:t>
          </a:r>
          <a:endParaRPr lang="ru-RU" sz="1400" b="1" dirty="0">
            <a:latin typeface="Palatino Linotype" panose="02040502050505030304" pitchFamily="18" charset="0"/>
          </a:endParaRPr>
        </a:p>
      </cdr:txBody>
    </cdr:sp>
  </cdr:relSizeAnchor>
  <cdr:relSizeAnchor xmlns:cdr="http://schemas.openxmlformats.org/drawingml/2006/chartDrawing">
    <cdr:from>
      <cdr:x>0.36856</cdr:x>
      <cdr:y>0</cdr:y>
    </cdr:from>
    <cdr:to>
      <cdr:x>0.47758</cdr:x>
      <cdr:y>0.05882</cdr:y>
    </cdr:to>
    <cdr:sp macro="" textlink="">
      <cdr:nvSpPr>
        <cdr:cNvPr id="63" name="TextBox 1"/>
        <cdr:cNvSpPr txBox="1"/>
      </cdr:nvSpPr>
      <cdr:spPr>
        <a:xfrm xmlns:a="http://schemas.openxmlformats.org/drawingml/2006/main">
          <a:off x="3366611" y="-1012815"/>
          <a:ext cx="995840" cy="3232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284 546,4</a:t>
          </a:r>
          <a:endParaRPr lang="ru-RU" sz="1400" b="1" dirty="0">
            <a:latin typeface="Palatino Linotype" panose="02040502050505030304" pitchFamily="18" charset="0"/>
          </a:endParaRPr>
        </a:p>
      </cdr:txBody>
    </cdr:sp>
  </cdr:relSizeAnchor>
  <cdr:relSizeAnchor xmlns:cdr="http://schemas.openxmlformats.org/drawingml/2006/chartDrawing">
    <cdr:from>
      <cdr:x>0.82499</cdr:x>
      <cdr:y>0.0648</cdr:y>
    </cdr:from>
    <cdr:to>
      <cdr:x>0.94161</cdr:x>
      <cdr:y>0.11036</cdr:y>
    </cdr:to>
    <cdr:sp macro="" textlink="">
      <cdr:nvSpPr>
        <cdr:cNvPr id="64" name="TextBox 1"/>
        <cdr:cNvSpPr txBox="1"/>
      </cdr:nvSpPr>
      <cdr:spPr>
        <a:xfrm xmlns:a="http://schemas.openxmlformats.org/drawingml/2006/main">
          <a:off x="7535828" y="356082"/>
          <a:ext cx="1065262" cy="2503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258 670,2</a:t>
          </a:r>
          <a:endParaRPr lang="ru-RU" sz="1400" b="1" dirty="0">
            <a:latin typeface="Palatino Linotype" panose="0204050205050503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0.86624</cdr:x>
      <cdr:y>0.01542</cdr:y>
    </cdr:from>
    <cdr:to>
      <cdr:x>0.99749</cdr:x>
      <cdr:y>0.0771</cdr:y>
    </cdr:to>
    <cdr:sp macro="" textlink="">
      <cdr:nvSpPr>
        <cdr:cNvPr id="2" name="TextBox 1"/>
        <cdr:cNvSpPr txBox="1"/>
      </cdr:nvSpPr>
      <cdr:spPr>
        <a:xfrm xmlns:a="http://schemas.openxmlformats.org/drawingml/2006/main">
          <a:off x="7128792" y="7200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0.85013</cdr:x>
      <cdr:y>0.26454</cdr:y>
    </cdr:from>
    <cdr:to>
      <cdr:x>0.85676</cdr:x>
      <cdr:y>0.2649</cdr:y>
    </cdr:to>
    <cdr:cxnSp macro="">
      <cdr:nvCxnSpPr>
        <cdr:cNvPr id="24" name="Прямая соединительная линия 23"/>
        <cdr:cNvCxnSpPr/>
      </cdr:nvCxnSpPr>
      <cdr:spPr>
        <a:xfrm xmlns:a="http://schemas.openxmlformats.org/drawingml/2006/main" flipH="1" flipV="1">
          <a:off x="7857746" y="1394351"/>
          <a:ext cx="61281" cy="1898"/>
        </a:xfrm>
        <a:prstGeom xmlns:a="http://schemas.openxmlformats.org/drawingml/2006/main" prst="line">
          <a:avLst/>
        </a:prstGeom>
        <a:ln xmlns:a="http://schemas.openxmlformats.org/drawingml/2006/main" w="19050">
          <a:solidFill>
            <a:srgbClr val="C00000"/>
          </a:solidFill>
          <a:prstDash val="sysDot"/>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0.15098</cdr:x>
      <cdr:y>0.62622</cdr:y>
    </cdr:from>
    <cdr:to>
      <cdr:x>0.22081</cdr:x>
      <cdr:y>0.69601</cdr:y>
    </cdr:to>
    <cdr:sp macro="" textlink="">
      <cdr:nvSpPr>
        <cdr:cNvPr id="31" name="TextBox 1"/>
        <cdr:cNvSpPr txBox="1"/>
      </cdr:nvSpPr>
      <cdr:spPr>
        <a:xfrm xmlns:a="http://schemas.openxmlformats.org/drawingml/2006/main">
          <a:off x="1395533" y="3300689"/>
          <a:ext cx="645438" cy="3678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91,2 %</a:t>
          </a:r>
          <a:endParaRPr lang="ru-RU" sz="1200" b="1" dirty="0">
            <a:latin typeface="Palatino Linotype" panose="02040502050505030304" pitchFamily="18" charset="0"/>
          </a:endParaRPr>
        </a:p>
      </cdr:txBody>
    </cdr:sp>
  </cdr:relSizeAnchor>
  <cdr:relSizeAnchor xmlns:cdr="http://schemas.openxmlformats.org/drawingml/2006/chartDrawing">
    <cdr:from>
      <cdr:x>0.32308</cdr:x>
      <cdr:y>0.41019</cdr:y>
    </cdr:from>
    <cdr:to>
      <cdr:x>0.39291</cdr:x>
      <cdr:y>0.47998</cdr:y>
    </cdr:to>
    <cdr:sp macro="" textlink="">
      <cdr:nvSpPr>
        <cdr:cNvPr id="32" name="TextBox 1"/>
        <cdr:cNvSpPr txBox="1"/>
      </cdr:nvSpPr>
      <cdr:spPr>
        <a:xfrm xmlns:a="http://schemas.openxmlformats.org/drawingml/2006/main">
          <a:off x="2986207" y="2162038"/>
          <a:ext cx="645439" cy="3678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92,1 %</a:t>
          </a:r>
          <a:endParaRPr lang="ru-RU" sz="1200" b="1" dirty="0">
            <a:latin typeface="Palatino Linotype" panose="02040502050505030304" pitchFamily="18" charset="0"/>
          </a:endParaRPr>
        </a:p>
      </cdr:txBody>
    </cdr:sp>
  </cdr:relSizeAnchor>
  <cdr:relSizeAnchor xmlns:cdr="http://schemas.openxmlformats.org/drawingml/2006/chartDrawing">
    <cdr:from>
      <cdr:x>0.49154</cdr:x>
      <cdr:y>0.64593</cdr:y>
    </cdr:from>
    <cdr:to>
      <cdr:x>0.56136</cdr:x>
      <cdr:y>0.71572</cdr:y>
    </cdr:to>
    <cdr:sp macro="" textlink="">
      <cdr:nvSpPr>
        <cdr:cNvPr id="33" name="TextBox 1"/>
        <cdr:cNvSpPr txBox="1"/>
      </cdr:nvSpPr>
      <cdr:spPr>
        <a:xfrm xmlns:a="http://schemas.openxmlformats.org/drawingml/2006/main">
          <a:off x="4543308" y="3404541"/>
          <a:ext cx="645346" cy="3678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89,9 %</a:t>
          </a:r>
          <a:endParaRPr lang="ru-RU" sz="1200" b="1" dirty="0">
            <a:latin typeface="Palatino Linotype" panose="02040502050505030304" pitchFamily="18" charset="0"/>
          </a:endParaRPr>
        </a:p>
      </cdr:txBody>
    </cdr:sp>
  </cdr:relSizeAnchor>
  <cdr:relSizeAnchor xmlns:cdr="http://schemas.openxmlformats.org/drawingml/2006/chartDrawing">
    <cdr:from>
      <cdr:x>0.66722</cdr:x>
      <cdr:y>0.67956</cdr:y>
    </cdr:from>
    <cdr:to>
      <cdr:x>0.73705</cdr:x>
      <cdr:y>0.74934</cdr:y>
    </cdr:to>
    <cdr:sp macro="" textlink="">
      <cdr:nvSpPr>
        <cdr:cNvPr id="34" name="TextBox 1"/>
        <cdr:cNvSpPr txBox="1"/>
      </cdr:nvSpPr>
      <cdr:spPr>
        <a:xfrm xmlns:a="http://schemas.openxmlformats.org/drawingml/2006/main">
          <a:off x="6167132" y="3581813"/>
          <a:ext cx="645439" cy="3677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88,1 %</a:t>
          </a:r>
          <a:endParaRPr lang="ru-RU" sz="1200" b="1" dirty="0">
            <a:latin typeface="Palatino Linotype" panose="02040502050505030304" pitchFamily="18" charset="0"/>
          </a:endParaRPr>
        </a:p>
      </cdr:txBody>
    </cdr:sp>
  </cdr:relSizeAnchor>
  <cdr:relSizeAnchor xmlns:cdr="http://schemas.openxmlformats.org/drawingml/2006/chartDrawing">
    <cdr:from>
      <cdr:x>0.35799</cdr:x>
      <cdr:y>0.38558</cdr:y>
    </cdr:from>
    <cdr:to>
      <cdr:x>0.5239</cdr:x>
      <cdr:y>0.63857</cdr:y>
    </cdr:to>
    <cdr:cxnSp macro="">
      <cdr:nvCxnSpPr>
        <cdr:cNvPr id="3" name="Прямая соединительная линия 2"/>
        <cdr:cNvCxnSpPr/>
      </cdr:nvCxnSpPr>
      <cdr:spPr>
        <a:xfrm xmlns:a="http://schemas.openxmlformats.org/drawingml/2006/main">
          <a:off x="3308927" y="2032286"/>
          <a:ext cx="1533525" cy="1333500"/>
        </a:xfrm>
        <a:prstGeom xmlns:a="http://schemas.openxmlformats.org/drawingml/2006/main" prst="line">
          <a:avLst/>
        </a:prstGeom>
        <a:ln xmlns:a="http://schemas.openxmlformats.org/drawingml/2006/main" w="19050">
          <a:solidFill>
            <a:srgbClr val="C00000"/>
          </a:solidFill>
          <a:prstDash val="sysDot"/>
          <a:head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0.5239</cdr:x>
      <cdr:y>0.64219</cdr:y>
    </cdr:from>
    <cdr:to>
      <cdr:x>0.69412</cdr:x>
      <cdr:y>0.68195</cdr:y>
    </cdr:to>
    <cdr:cxnSp macro="">
      <cdr:nvCxnSpPr>
        <cdr:cNvPr id="5" name="Прямая соединительная линия 4"/>
        <cdr:cNvCxnSpPr/>
      </cdr:nvCxnSpPr>
      <cdr:spPr>
        <a:xfrm xmlns:a="http://schemas.openxmlformats.org/drawingml/2006/main">
          <a:off x="4842452" y="3384836"/>
          <a:ext cx="1573345" cy="209550"/>
        </a:xfrm>
        <a:prstGeom xmlns:a="http://schemas.openxmlformats.org/drawingml/2006/main" prst="line">
          <a:avLst/>
        </a:prstGeom>
        <a:ln xmlns:a="http://schemas.openxmlformats.org/drawingml/2006/main" w="19050">
          <a:solidFill>
            <a:srgbClr val="C00000"/>
          </a:solidFill>
          <a:prstDash val="sysDot"/>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0"/>
            <a:ext cx="4302231" cy="3398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623702" y="0"/>
            <a:ext cx="4302231" cy="339884"/>
          </a:xfrm>
          <a:prstGeom prst="rect">
            <a:avLst/>
          </a:prstGeom>
        </p:spPr>
        <p:txBody>
          <a:bodyPr vert="horz" lIns="91440" tIns="45720" rIns="91440" bIns="45720" rtlCol="0"/>
          <a:lstStyle>
            <a:lvl1pPr algn="r">
              <a:defRPr sz="1200"/>
            </a:lvl1pPr>
          </a:lstStyle>
          <a:p>
            <a:fld id="{AF470D56-12EA-44D5-BDBF-4DF61285B8B3}" type="datetimeFigureOut">
              <a:rPr lang="ru-RU" smtClean="0"/>
              <a:pPr/>
              <a:t>16.11.2017</a:t>
            </a:fld>
            <a:endParaRPr lang="ru-RU"/>
          </a:p>
        </p:txBody>
      </p:sp>
      <p:sp>
        <p:nvSpPr>
          <p:cNvPr id="4" name="Нижний колонтитул 3"/>
          <p:cNvSpPr>
            <a:spLocks noGrp="1"/>
          </p:cNvSpPr>
          <p:nvPr>
            <p:ph type="ftr" sz="quarter" idx="2"/>
          </p:nvPr>
        </p:nvSpPr>
        <p:spPr>
          <a:xfrm>
            <a:off x="3" y="6456613"/>
            <a:ext cx="4302231" cy="33988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23702" y="6456613"/>
            <a:ext cx="4302231" cy="339884"/>
          </a:xfrm>
          <a:prstGeom prst="rect">
            <a:avLst/>
          </a:prstGeom>
        </p:spPr>
        <p:txBody>
          <a:bodyPr vert="horz" lIns="91440" tIns="45720" rIns="91440" bIns="45720" rtlCol="0" anchor="b"/>
          <a:lstStyle>
            <a:lvl1pPr algn="r">
              <a:defRPr sz="1200"/>
            </a:lvl1pPr>
          </a:lstStyle>
          <a:p>
            <a:fld id="{038A754C-B024-477D-8029-7016401A8006}" type="slidenum">
              <a:rPr lang="ru-RU" smtClean="0"/>
              <a:pPr/>
              <a:t>‹#›</a:t>
            </a:fld>
            <a:endParaRPr lang="ru-RU"/>
          </a:p>
        </p:txBody>
      </p:sp>
    </p:spTree>
    <p:extLst>
      <p:ext uri="{BB962C8B-B14F-4D97-AF65-F5344CB8AC3E}">
        <p14:creationId xmlns:p14="http://schemas.microsoft.com/office/powerpoint/2010/main" val="1267545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0"/>
            <a:ext cx="4302231" cy="3398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23702" y="0"/>
            <a:ext cx="4302231" cy="339884"/>
          </a:xfrm>
          <a:prstGeom prst="rect">
            <a:avLst/>
          </a:prstGeom>
        </p:spPr>
        <p:txBody>
          <a:bodyPr vert="horz" lIns="91440" tIns="45720" rIns="91440" bIns="45720" rtlCol="0"/>
          <a:lstStyle>
            <a:lvl1pPr algn="r">
              <a:defRPr sz="1200"/>
            </a:lvl1pPr>
          </a:lstStyle>
          <a:p>
            <a:fld id="{2E93F4A6-7870-47B5-B0C3-603C829A6961}" type="datetimeFigureOut">
              <a:rPr lang="ru-RU" smtClean="0"/>
              <a:pPr/>
              <a:t>16.11.2017</a:t>
            </a:fld>
            <a:endParaRPr lang="ru-RU"/>
          </a:p>
        </p:txBody>
      </p:sp>
      <p:sp>
        <p:nvSpPr>
          <p:cNvPr id="4" name="Образ слайда 3"/>
          <p:cNvSpPr>
            <a:spLocks noGrp="1" noRot="1" noChangeAspect="1"/>
          </p:cNvSpPr>
          <p:nvPr>
            <p:ph type="sldImg" idx="2"/>
          </p:nvPr>
        </p:nvSpPr>
        <p:spPr>
          <a:xfrm>
            <a:off x="3124200" y="509588"/>
            <a:ext cx="3679825" cy="25495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2823" y="3228897"/>
            <a:ext cx="7942580" cy="305895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3" y="6456613"/>
            <a:ext cx="4302231" cy="33988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23702" y="6456613"/>
            <a:ext cx="4302231" cy="339884"/>
          </a:xfrm>
          <a:prstGeom prst="rect">
            <a:avLst/>
          </a:prstGeom>
        </p:spPr>
        <p:txBody>
          <a:bodyPr vert="horz" lIns="91440" tIns="45720" rIns="91440" bIns="45720" rtlCol="0" anchor="b"/>
          <a:lstStyle>
            <a:lvl1pPr algn="r">
              <a:defRPr sz="1200"/>
            </a:lvl1pPr>
          </a:lstStyle>
          <a:p>
            <a:fld id="{3F220405-C40C-45C8-9EC5-31C93BD49D68}" type="slidenum">
              <a:rPr lang="ru-RU" smtClean="0"/>
              <a:pPr/>
              <a:t>‹#›</a:t>
            </a:fld>
            <a:endParaRPr lang="ru-RU"/>
          </a:p>
        </p:txBody>
      </p:sp>
    </p:spTree>
    <p:extLst>
      <p:ext uri="{BB962C8B-B14F-4D97-AF65-F5344CB8AC3E}">
        <p14:creationId xmlns:p14="http://schemas.microsoft.com/office/powerpoint/2010/main" val="1479235670"/>
      </p:ext>
    </p:extLst>
  </p:cSld>
  <p:clrMap bg1="lt1" tx1="dk1" bg2="lt2" tx2="dk2" accent1="accent1" accent2="accent2" accent3="accent3" accent4="accent4" accent5="accent5" accent6="accent6" hlink="hlink" folHlink="folHlink"/>
  <p:hf hdr="0" ftr="0" dt="0"/>
  <p:notesStyle>
    <a:lvl1pPr marL="0" algn="l" defTabSz="963856" rtl="0" eaLnBrk="1" latinLnBrk="0" hangingPunct="1">
      <a:defRPr sz="1300" kern="1200">
        <a:solidFill>
          <a:schemeClr val="tx1"/>
        </a:solidFill>
        <a:latin typeface="+mn-lt"/>
        <a:ea typeface="+mn-ea"/>
        <a:cs typeface="+mn-cs"/>
      </a:defRPr>
    </a:lvl1pPr>
    <a:lvl2pPr marL="481928" algn="l" defTabSz="963856" rtl="0" eaLnBrk="1" latinLnBrk="0" hangingPunct="1">
      <a:defRPr sz="1300" kern="1200">
        <a:solidFill>
          <a:schemeClr val="tx1"/>
        </a:solidFill>
        <a:latin typeface="+mn-lt"/>
        <a:ea typeface="+mn-ea"/>
        <a:cs typeface="+mn-cs"/>
      </a:defRPr>
    </a:lvl2pPr>
    <a:lvl3pPr marL="963856" algn="l" defTabSz="963856" rtl="0" eaLnBrk="1" latinLnBrk="0" hangingPunct="1">
      <a:defRPr sz="1300" kern="1200">
        <a:solidFill>
          <a:schemeClr val="tx1"/>
        </a:solidFill>
        <a:latin typeface="+mn-lt"/>
        <a:ea typeface="+mn-ea"/>
        <a:cs typeface="+mn-cs"/>
      </a:defRPr>
    </a:lvl3pPr>
    <a:lvl4pPr marL="1445784" algn="l" defTabSz="963856" rtl="0" eaLnBrk="1" latinLnBrk="0" hangingPunct="1">
      <a:defRPr sz="1300" kern="1200">
        <a:solidFill>
          <a:schemeClr val="tx1"/>
        </a:solidFill>
        <a:latin typeface="+mn-lt"/>
        <a:ea typeface="+mn-ea"/>
        <a:cs typeface="+mn-cs"/>
      </a:defRPr>
    </a:lvl4pPr>
    <a:lvl5pPr marL="1927713" algn="l" defTabSz="963856" rtl="0" eaLnBrk="1" latinLnBrk="0" hangingPunct="1">
      <a:defRPr sz="1300" kern="1200">
        <a:solidFill>
          <a:schemeClr val="tx1"/>
        </a:solidFill>
        <a:latin typeface="+mn-lt"/>
        <a:ea typeface="+mn-ea"/>
        <a:cs typeface="+mn-cs"/>
      </a:defRPr>
    </a:lvl5pPr>
    <a:lvl6pPr marL="2409640" algn="l" defTabSz="963856" rtl="0" eaLnBrk="1" latinLnBrk="0" hangingPunct="1">
      <a:defRPr sz="1300" kern="1200">
        <a:solidFill>
          <a:schemeClr val="tx1"/>
        </a:solidFill>
        <a:latin typeface="+mn-lt"/>
        <a:ea typeface="+mn-ea"/>
        <a:cs typeface="+mn-cs"/>
      </a:defRPr>
    </a:lvl6pPr>
    <a:lvl7pPr marL="2891568" algn="l" defTabSz="963856" rtl="0" eaLnBrk="1" latinLnBrk="0" hangingPunct="1">
      <a:defRPr sz="1300" kern="1200">
        <a:solidFill>
          <a:schemeClr val="tx1"/>
        </a:solidFill>
        <a:latin typeface="+mn-lt"/>
        <a:ea typeface="+mn-ea"/>
        <a:cs typeface="+mn-cs"/>
      </a:defRPr>
    </a:lvl7pPr>
    <a:lvl8pPr marL="3373497" algn="l" defTabSz="963856" rtl="0" eaLnBrk="1" latinLnBrk="0" hangingPunct="1">
      <a:defRPr sz="1300" kern="1200">
        <a:solidFill>
          <a:schemeClr val="tx1"/>
        </a:solidFill>
        <a:latin typeface="+mn-lt"/>
        <a:ea typeface="+mn-ea"/>
        <a:cs typeface="+mn-cs"/>
      </a:defRPr>
    </a:lvl8pPr>
    <a:lvl9pPr marL="3855424" algn="l" defTabSz="96385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4200" y="509588"/>
            <a:ext cx="3679825"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a:t>
            </a:fld>
            <a:endParaRPr lang="ru-RU"/>
          </a:p>
        </p:txBody>
      </p:sp>
    </p:spTree>
    <p:extLst>
      <p:ext uri="{BB962C8B-B14F-4D97-AF65-F5344CB8AC3E}">
        <p14:creationId xmlns:p14="http://schemas.microsoft.com/office/powerpoint/2010/main" val="309828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22</a:t>
            </a:fld>
            <a:endParaRPr lang="ru-RU"/>
          </a:p>
        </p:txBody>
      </p:sp>
    </p:spTree>
    <p:extLst>
      <p:ext uri="{BB962C8B-B14F-4D97-AF65-F5344CB8AC3E}">
        <p14:creationId xmlns:p14="http://schemas.microsoft.com/office/powerpoint/2010/main" val="2108920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4200" y="509588"/>
            <a:ext cx="3679825"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24</a:t>
            </a:fld>
            <a:endParaRPr lang="ru-RU"/>
          </a:p>
        </p:txBody>
      </p:sp>
    </p:spTree>
    <p:extLst>
      <p:ext uri="{BB962C8B-B14F-4D97-AF65-F5344CB8AC3E}">
        <p14:creationId xmlns:p14="http://schemas.microsoft.com/office/powerpoint/2010/main" val="398785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4200" y="509588"/>
            <a:ext cx="3679825"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25</a:t>
            </a:fld>
            <a:endParaRPr lang="ru-RU"/>
          </a:p>
        </p:txBody>
      </p:sp>
    </p:spTree>
    <p:extLst>
      <p:ext uri="{BB962C8B-B14F-4D97-AF65-F5344CB8AC3E}">
        <p14:creationId xmlns:p14="http://schemas.microsoft.com/office/powerpoint/2010/main" val="269949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29</a:t>
            </a:fld>
            <a:endParaRPr lang="ru-RU"/>
          </a:p>
        </p:txBody>
      </p:sp>
    </p:spTree>
    <p:extLst>
      <p:ext uri="{BB962C8B-B14F-4D97-AF65-F5344CB8AC3E}">
        <p14:creationId xmlns:p14="http://schemas.microsoft.com/office/powerpoint/2010/main" val="271102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38</a:t>
            </a:fld>
            <a:endParaRPr lang="ru-RU"/>
          </a:p>
        </p:txBody>
      </p:sp>
    </p:spTree>
    <p:extLst>
      <p:ext uri="{BB962C8B-B14F-4D97-AF65-F5344CB8AC3E}">
        <p14:creationId xmlns:p14="http://schemas.microsoft.com/office/powerpoint/2010/main" val="59372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4200" y="509588"/>
            <a:ext cx="3679825"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3</a:t>
            </a:fld>
            <a:endParaRPr lang="ru-RU"/>
          </a:p>
        </p:txBody>
      </p:sp>
    </p:spTree>
    <p:extLst>
      <p:ext uri="{BB962C8B-B14F-4D97-AF65-F5344CB8AC3E}">
        <p14:creationId xmlns:p14="http://schemas.microsoft.com/office/powerpoint/2010/main" val="66539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4200" y="509588"/>
            <a:ext cx="3679825"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8</a:t>
            </a:fld>
            <a:endParaRPr lang="ru-RU"/>
          </a:p>
        </p:txBody>
      </p:sp>
    </p:spTree>
    <p:extLst>
      <p:ext uri="{BB962C8B-B14F-4D97-AF65-F5344CB8AC3E}">
        <p14:creationId xmlns:p14="http://schemas.microsoft.com/office/powerpoint/2010/main" val="365615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9</a:t>
            </a:fld>
            <a:endParaRPr lang="ru-RU"/>
          </a:p>
        </p:txBody>
      </p:sp>
    </p:spTree>
    <p:extLst>
      <p:ext uri="{BB962C8B-B14F-4D97-AF65-F5344CB8AC3E}">
        <p14:creationId xmlns:p14="http://schemas.microsoft.com/office/powerpoint/2010/main" val="283342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4200" y="509588"/>
            <a:ext cx="3679825"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10</a:t>
            </a:fld>
            <a:endParaRPr lang="ru-RU"/>
          </a:p>
        </p:txBody>
      </p:sp>
    </p:spTree>
    <p:extLst>
      <p:ext uri="{BB962C8B-B14F-4D97-AF65-F5344CB8AC3E}">
        <p14:creationId xmlns:p14="http://schemas.microsoft.com/office/powerpoint/2010/main" val="99631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4200" y="509588"/>
            <a:ext cx="3679825"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11</a:t>
            </a:fld>
            <a:endParaRPr lang="ru-RU"/>
          </a:p>
        </p:txBody>
      </p:sp>
    </p:spTree>
    <p:extLst>
      <p:ext uri="{BB962C8B-B14F-4D97-AF65-F5344CB8AC3E}">
        <p14:creationId xmlns:p14="http://schemas.microsoft.com/office/powerpoint/2010/main" val="269949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12</a:t>
            </a:fld>
            <a:endParaRPr lang="ru-RU"/>
          </a:p>
        </p:txBody>
      </p:sp>
    </p:spTree>
    <p:extLst>
      <p:ext uri="{BB962C8B-B14F-4D97-AF65-F5344CB8AC3E}">
        <p14:creationId xmlns:p14="http://schemas.microsoft.com/office/powerpoint/2010/main" val="2950123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13</a:t>
            </a:fld>
            <a:endParaRPr lang="ru-RU"/>
          </a:p>
        </p:txBody>
      </p:sp>
    </p:spTree>
    <p:extLst>
      <p:ext uri="{BB962C8B-B14F-4D97-AF65-F5344CB8AC3E}">
        <p14:creationId xmlns:p14="http://schemas.microsoft.com/office/powerpoint/2010/main" val="3578526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14</a:t>
            </a:fld>
            <a:endParaRPr lang="ru-RU"/>
          </a:p>
        </p:txBody>
      </p:sp>
    </p:spTree>
    <p:extLst>
      <p:ext uri="{BB962C8B-B14F-4D97-AF65-F5344CB8AC3E}">
        <p14:creationId xmlns:p14="http://schemas.microsoft.com/office/powerpoint/2010/main" val="90797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30200" y="329184"/>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53480" y="434162"/>
            <a:ext cx="8999043"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82574" y="1820206"/>
            <a:ext cx="84201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82574" y="3685032"/>
            <a:ext cx="84201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644F5BF-B498-4DA9-904F-31B46DA67C2A}" type="datetime1">
              <a:rPr lang="ru-RU" smtClean="0"/>
              <a:pPr/>
              <a:t>16.11.2017</a:t>
            </a:fld>
            <a:endParaRPr lang="ru-RU"/>
          </a:p>
        </p:txBody>
      </p:sp>
      <p:sp>
        <p:nvSpPr>
          <p:cNvPr id="8" name="Нижний колонтитул 7"/>
          <p:cNvSpPr>
            <a:spLocks noGrp="1"/>
          </p:cNvSpPr>
          <p:nvPr>
            <p:ph type="ftr" sz="quarter" idx="11"/>
          </p:nvPr>
        </p:nvSpPr>
        <p:spPr/>
        <p:txBody>
          <a:bodyPr/>
          <a:lstStyle>
            <a:extLst/>
          </a:lstStyle>
          <a:p>
            <a:r>
              <a:rPr lang="ru-RU" smtClean="0"/>
              <a:t>Министерство финансов Камчатского края</a:t>
            </a:r>
            <a:endParaRPr lang="ru-RU"/>
          </a:p>
        </p:txBody>
      </p:sp>
      <p:sp>
        <p:nvSpPr>
          <p:cNvPr id="11" name="Номер слайда 10"/>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830" y="4983480"/>
            <a:ext cx="886587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44830" y="530352"/>
            <a:ext cx="886587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C1EFE3D-3B50-418D-ACA2-A5292DAEE13C}" type="datetime1">
              <a:rPr lang="ru-RU" smtClean="0"/>
              <a:pPr/>
              <a:t>16.11.2017</a:t>
            </a:fld>
            <a:endParaRPr lang="ru-RU"/>
          </a:p>
        </p:txBody>
      </p:sp>
      <p:sp>
        <p:nvSpPr>
          <p:cNvPr id="5" name="Нижний колонтитул 4"/>
          <p:cNvSpPr>
            <a:spLocks noGrp="1"/>
          </p:cNvSpPr>
          <p:nvPr>
            <p:ph type="ftr" sz="quarter" idx="11"/>
          </p:nvPr>
        </p:nvSpPr>
        <p:spPr/>
        <p:txBody>
          <a:bodyPr/>
          <a:lstStyle>
            <a:extLst/>
          </a:lstStyle>
          <a:p>
            <a:r>
              <a:rPr lang="ru-RU" smtClean="0"/>
              <a:t>Министерство финансов Камчатского края</a:t>
            </a:r>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533404"/>
            <a:ext cx="21463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77850" y="533403"/>
            <a:ext cx="64389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BC3260-2B65-4EE1-847F-9681385B1D00}" type="datetime1">
              <a:rPr lang="ru-RU" smtClean="0"/>
              <a:pPr/>
              <a:t>16.11.2017</a:t>
            </a:fld>
            <a:endParaRPr lang="ru-RU"/>
          </a:p>
        </p:txBody>
      </p:sp>
      <p:sp>
        <p:nvSpPr>
          <p:cNvPr id="5" name="Нижний колонтитул 4"/>
          <p:cNvSpPr>
            <a:spLocks noGrp="1"/>
          </p:cNvSpPr>
          <p:nvPr>
            <p:ph type="ftr" sz="quarter" idx="11"/>
          </p:nvPr>
        </p:nvSpPr>
        <p:spPr/>
        <p:txBody>
          <a:bodyPr/>
          <a:lstStyle>
            <a:extLst/>
          </a:lstStyle>
          <a:p>
            <a:r>
              <a:rPr lang="ru-RU" smtClean="0"/>
              <a:t>Министерство финансов Камчатского края</a:t>
            </a:r>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830" y="4983480"/>
            <a:ext cx="886587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44830" y="530352"/>
            <a:ext cx="886587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E879770-8B25-48A9-8D80-1C625658F992}" type="datetime1">
              <a:rPr lang="ru-RU" smtClean="0"/>
              <a:pPr/>
              <a:t>16.11.2017</a:t>
            </a:fld>
            <a:endParaRPr lang="ru-RU"/>
          </a:p>
        </p:txBody>
      </p:sp>
      <p:sp>
        <p:nvSpPr>
          <p:cNvPr id="5" name="Нижний колонтитул 4"/>
          <p:cNvSpPr>
            <a:spLocks noGrp="1"/>
          </p:cNvSpPr>
          <p:nvPr>
            <p:ph type="ftr" sz="quarter" idx="11"/>
          </p:nvPr>
        </p:nvSpPr>
        <p:spPr/>
        <p:txBody>
          <a:bodyPr/>
          <a:lstStyle>
            <a:extLst/>
          </a:lstStyle>
          <a:p>
            <a:r>
              <a:rPr lang="ru-RU" smtClean="0"/>
              <a:t>Министерство финансов Камчатского края</a:t>
            </a:r>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30200" y="329184"/>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53480" y="434162"/>
            <a:ext cx="8999043"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7373" y="4928616"/>
            <a:ext cx="886587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07373" y="5624484"/>
            <a:ext cx="886587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172B202-A276-46E1-ACFB-56DAA25CB9A4}" type="datetime1">
              <a:rPr lang="ru-RU" smtClean="0"/>
              <a:pPr/>
              <a:t>16.11.2017</a:t>
            </a:fld>
            <a:endParaRPr lang="ru-RU"/>
          </a:p>
        </p:txBody>
      </p:sp>
      <p:sp>
        <p:nvSpPr>
          <p:cNvPr id="5" name="Нижний колонтитул 4"/>
          <p:cNvSpPr>
            <a:spLocks noGrp="1"/>
          </p:cNvSpPr>
          <p:nvPr>
            <p:ph type="ftr" sz="quarter" idx="11"/>
          </p:nvPr>
        </p:nvSpPr>
        <p:spPr/>
        <p:txBody>
          <a:bodyPr/>
          <a:lstStyle>
            <a:extLst/>
          </a:lstStyle>
          <a:p>
            <a:r>
              <a:rPr lang="ru-RU" smtClean="0"/>
              <a:t>Министерство финансов Камчатского края</a:t>
            </a:r>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57215" y="530352"/>
            <a:ext cx="425958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151640" y="530352"/>
            <a:ext cx="425958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1196D73-80E7-4DC9-B5CB-FDBDFCFF70B3}" type="datetime1">
              <a:rPr lang="ru-RU" smtClean="0"/>
              <a:pPr/>
              <a:t>16.11.2017</a:t>
            </a:fld>
            <a:endParaRPr lang="ru-RU"/>
          </a:p>
        </p:txBody>
      </p:sp>
      <p:sp>
        <p:nvSpPr>
          <p:cNvPr id="6" name="Нижний колонтитул 5"/>
          <p:cNvSpPr>
            <a:spLocks noGrp="1"/>
          </p:cNvSpPr>
          <p:nvPr>
            <p:ph type="ftr" sz="quarter" idx="11"/>
          </p:nvPr>
        </p:nvSpPr>
        <p:spPr/>
        <p:txBody>
          <a:bodyPr/>
          <a:lstStyle>
            <a:extLst/>
          </a:lstStyle>
          <a:p>
            <a:r>
              <a:rPr lang="ru-RU" smtClean="0"/>
              <a:t>Министерство финансов Камчатского края</a:t>
            </a:r>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830" y="4983480"/>
            <a:ext cx="886587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57826" y="579438"/>
            <a:ext cx="425958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039850" y="579438"/>
            <a:ext cx="425958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57826" y="1447800"/>
            <a:ext cx="425958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5039850" y="1447800"/>
            <a:ext cx="425958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4FD624C-E105-4FD5-B71E-13D41A312511}" type="datetime1">
              <a:rPr lang="ru-RU" smtClean="0"/>
              <a:pPr/>
              <a:t>16.11.2017</a:t>
            </a:fld>
            <a:endParaRPr lang="ru-RU"/>
          </a:p>
        </p:txBody>
      </p:sp>
      <p:sp>
        <p:nvSpPr>
          <p:cNvPr id="8" name="Нижний колонтитул 7"/>
          <p:cNvSpPr>
            <a:spLocks noGrp="1"/>
          </p:cNvSpPr>
          <p:nvPr>
            <p:ph type="ftr" sz="quarter" idx="11"/>
          </p:nvPr>
        </p:nvSpPr>
        <p:spPr/>
        <p:txBody>
          <a:bodyPr/>
          <a:lstStyle>
            <a:extLst/>
          </a:lstStyle>
          <a:p>
            <a:r>
              <a:rPr lang="ru-RU" smtClean="0"/>
              <a:t>Министерство финансов Камчатского края</a:t>
            </a:r>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4A43402-E74C-4B55-8718-791863C2DEA3}" type="datetime1">
              <a:rPr lang="ru-RU" smtClean="0"/>
              <a:pPr/>
              <a:t>16.11.2017</a:t>
            </a:fld>
            <a:endParaRPr lang="ru-RU"/>
          </a:p>
        </p:txBody>
      </p:sp>
      <p:sp>
        <p:nvSpPr>
          <p:cNvPr id="4" name="Нижний колонтитул 3"/>
          <p:cNvSpPr>
            <a:spLocks noGrp="1"/>
          </p:cNvSpPr>
          <p:nvPr>
            <p:ph type="ftr" sz="quarter" idx="11"/>
          </p:nvPr>
        </p:nvSpPr>
        <p:spPr/>
        <p:txBody>
          <a:bodyPr/>
          <a:lstStyle>
            <a:extLst/>
          </a:lstStyle>
          <a:p>
            <a:r>
              <a:rPr lang="ru-RU" smtClean="0"/>
              <a:t>Министерство финансов Камчатского края</a:t>
            </a:r>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30200" y="329184"/>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D218E86D-3F55-4F1A-93B3-BC79EA9218EF}" type="datetime1">
              <a:rPr lang="ru-RU" smtClean="0"/>
              <a:pPr/>
              <a:t>16.11.2017</a:t>
            </a:fld>
            <a:endParaRPr lang="ru-RU"/>
          </a:p>
        </p:txBody>
      </p:sp>
      <p:sp>
        <p:nvSpPr>
          <p:cNvPr id="3" name="Нижний колонтитул 2"/>
          <p:cNvSpPr>
            <a:spLocks noGrp="1"/>
          </p:cNvSpPr>
          <p:nvPr>
            <p:ph type="ftr" sz="quarter" idx="11"/>
          </p:nvPr>
        </p:nvSpPr>
        <p:spPr/>
        <p:txBody>
          <a:bodyPr/>
          <a:lstStyle>
            <a:extLst/>
          </a:lstStyle>
          <a:p>
            <a:r>
              <a:rPr lang="ru-RU" smtClean="0"/>
              <a:t>Министерство финансов Камчатского края</a:t>
            </a:r>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0349" y="533400"/>
            <a:ext cx="321945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00418" y="1447802"/>
            <a:ext cx="321945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824820" y="930144"/>
            <a:ext cx="501167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980DA7C-6F70-4FF2-87D1-4C9DC19E32CF}" type="datetime1">
              <a:rPr lang="ru-RU" smtClean="0"/>
              <a:pPr/>
              <a:t>16.11.2017</a:t>
            </a:fld>
            <a:endParaRPr lang="ru-RU"/>
          </a:p>
        </p:txBody>
      </p:sp>
      <p:sp>
        <p:nvSpPr>
          <p:cNvPr id="6" name="Нижний колонтитул 5"/>
          <p:cNvSpPr>
            <a:spLocks noGrp="1"/>
          </p:cNvSpPr>
          <p:nvPr>
            <p:ph type="ftr" sz="quarter" idx="11"/>
          </p:nvPr>
        </p:nvSpPr>
        <p:spPr/>
        <p:txBody>
          <a:bodyPr/>
          <a:lstStyle>
            <a:extLst/>
          </a:lstStyle>
          <a:p>
            <a:r>
              <a:rPr lang="ru-RU" smtClean="0"/>
              <a:t>Министерство финансов Камчатского края</a:t>
            </a:r>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30200" y="329184"/>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934201" y="434162"/>
            <a:ext cx="2518322"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5300" y="5012056"/>
            <a:ext cx="89154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7001271" y="533400"/>
            <a:ext cx="242697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A18FE17-B529-4E5F-9993-031915297309}" type="datetime1">
              <a:rPr lang="ru-RU" smtClean="0"/>
              <a:pPr/>
              <a:t>16.11.2017</a:t>
            </a:fld>
            <a:endParaRPr lang="ru-RU"/>
          </a:p>
        </p:txBody>
      </p:sp>
      <p:sp>
        <p:nvSpPr>
          <p:cNvPr id="6" name="Нижний колонтитул 5"/>
          <p:cNvSpPr>
            <a:spLocks noGrp="1"/>
          </p:cNvSpPr>
          <p:nvPr>
            <p:ph type="ftr" sz="quarter" idx="11"/>
          </p:nvPr>
        </p:nvSpPr>
        <p:spPr/>
        <p:txBody>
          <a:bodyPr/>
          <a:lstStyle>
            <a:extLst/>
          </a:lstStyle>
          <a:p>
            <a:r>
              <a:rPr lang="ru-RU" smtClean="0"/>
              <a:t>Министерство финансов Камчатского края</a:t>
            </a:r>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3" name="Рисунок 2"/>
          <p:cNvSpPr>
            <a:spLocks noGrp="1"/>
          </p:cNvSpPr>
          <p:nvPr>
            <p:ph type="pic" idx="1"/>
          </p:nvPr>
        </p:nvSpPr>
        <p:spPr>
          <a:xfrm>
            <a:off x="456603" y="435768"/>
            <a:ext cx="6419088"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30200" y="329184"/>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53480" y="434162"/>
            <a:ext cx="8999043"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44830" y="4985590"/>
            <a:ext cx="886587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44830" y="530352"/>
            <a:ext cx="886587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4091022" y="6111876"/>
            <a:ext cx="24765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EEA1C52-4493-4B0F-A909-157E4FEC9C8E}" type="datetime1">
              <a:rPr lang="ru-RU" smtClean="0"/>
              <a:pPr/>
              <a:t>16.11.2017</a:t>
            </a:fld>
            <a:endParaRPr lang="ru-RU"/>
          </a:p>
        </p:txBody>
      </p:sp>
      <p:sp>
        <p:nvSpPr>
          <p:cNvPr id="18" name="Нижний колонтитул 17"/>
          <p:cNvSpPr>
            <a:spLocks noGrp="1"/>
          </p:cNvSpPr>
          <p:nvPr>
            <p:ph type="ftr" sz="quarter" idx="3"/>
          </p:nvPr>
        </p:nvSpPr>
        <p:spPr>
          <a:xfrm>
            <a:off x="6567522" y="6111876"/>
            <a:ext cx="24765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ru-RU" smtClean="0"/>
              <a:t>Министерство финансов Камчатского края</a:t>
            </a:r>
            <a:endParaRPr lang="ru-RU"/>
          </a:p>
        </p:txBody>
      </p:sp>
      <p:sp>
        <p:nvSpPr>
          <p:cNvPr id="5" name="Номер слайда 4"/>
          <p:cNvSpPr>
            <a:spLocks noGrp="1"/>
          </p:cNvSpPr>
          <p:nvPr>
            <p:ph type="sldNum" sz="quarter" idx="4"/>
          </p:nvPr>
        </p:nvSpPr>
        <p:spPr>
          <a:xfrm>
            <a:off x="9044022" y="6111876"/>
            <a:ext cx="4953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diagramLayout" Target="../diagrams/layout3.xml"/><Relationship Id="rId3" Type="http://schemas.openxmlformats.org/officeDocument/2006/relationships/image" Target="../media/image16.png"/><Relationship Id="rId21" Type="http://schemas.microsoft.com/office/2007/relationships/diagramDrawing" Target="../diagrams/drawing3.xml"/><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diagramData" Target="../diagrams/data3.xml"/><Relationship Id="rId2" Type="http://schemas.openxmlformats.org/officeDocument/2006/relationships/notesSlide" Target="../notesSlides/notesSlide7.xml"/><Relationship Id="rId16" Type="http://schemas.microsoft.com/office/2007/relationships/diagramDrawing" Target="../diagrams/drawing2.xml"/><Relationship Id="rId20"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image" Target="../media/image18.png"/><Relationship Id="rId11" Type="http://schemas.microsoft.com/office/2007/relationships/diagramDrawing" Target="../diagrams/drawing1.xml"/><Relationship Id="rId5" Type="http://schemas.openxmlformats.org/officeDocument/2006/relationships/image" Target="../media/image17.jpeg"/><Relationship Id="rId15" Type="http://schemas.openxmlformats.org/officeDocument/2006/relationships/diagramColors" Target="../diagrams/colors2.xml"/><Relationship Id="rId10" Type="http://schemas.openxmlformats.org/officeDocument/2006/relationships/diagramColors" Target="../diagrams/colors1.xml"/><Relationship Id="rId19" Type="http://schemas.openxmlformats.org/officeDocument/2006/relationships/diagramQuickStyle" Target="../diagrams/quickStyle3.xml"/><Relationship Id="rId4" Type="http://schemas.microsoft.com/office/2007/relationships/hdphoto" Target="../media/hdphoto5.wdp"/><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6.wdp"/><Relationship Id="rId7" Type="http://schemas.openxmlformats.org/officeDocument/2006/relationships/diagramColors" Target="../diagrams/colors4.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3.png"/><Relationship Id="rId7"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srmo@rambler.ru" TargetMode="External"/><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hyperlink" Target="mailto:srmo-fin@yandex.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09575" y="352425"/>
            <a:ext cx="9077325" cy="60578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одзаголовок 1"/>
          <p:cNvSpPr>
            <a:spLocks noGrp="1"/>
          </p:cNvSpPr>
          <p:nvPr>
            <p:ph type="subTitle" idx="1"/>
          </p:nvPr>
        </p:nvSpPr>
        <p:spPr>
          <a:xfrm>
            <a:off x="1" y="419100"/>
            <a:ext cx="9763125" cy="1695450"/>
          </a:xfrm>
        </p:spPr>
        <p:txBody>
          <a:bodyPr>
            <a:normAutofit fontScale="850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Бюджет для граждан</a:t>
            </a:r>
            <a:endParaRPr lang="ru-RU" sz="6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одзаголовок 1"/>
          <p:cNvSpPr txBox="1">
            <a:spLocks/>
          </p:cNvSpPr>
          <p:nvPr/>
        </p:nvSpPr>
        <p:spPr>
          <a:xfrm>
            <a:off x="1" y="3743325"/>
            <a:ext cx="9906000" cy="2000250"/>
          </a:xfrm>
          <a:prstGeom prst="rect">
            <a:avLst/>
          </a:prstGeom>
        </p:spPr>
        <p:txBody>
          <a:bodyPr vert="horz" lIns="182880" tIns="0">
            <a:normAutofit lnSpcReduction="10000"/>
            <a:scene3d>
              <a:camera prst="orthographicFront"/>
              <a:lightRig rig="soft" dir="t">
                <a:rot lat="0" lon="0" rev="10800000"/>
              </a:lightRig>
            </a:scene3d>
            <a:sp3d>
              <a:bevelT w="27940" h="12700"/>
              <a:contourClr>
                <a:srgbClr val="DDDDDD"/>
              </a:contourClr>
            </a:sp3d>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ctr"/>
            <a:endParaRPr lang="ru-RU" b="1" i="1" spc="150" dirty="0" smtClean="0">
              <a:ln w="11430"/>
              <a:solidFill>
                <a:srgbClr val="F8F8F8"/>
              </a:solidFill>
              <a:effectLst>
                <a:outerShdw blurRad="25400" algn="tl" rotWithShape="0">
                  <a:srgbClr val="000000">
                    <a:alpha val="43000"/>
                  </a:srgbClr>
                </a:outerShdw>
              </a:effectLst>
            </a:endParaRPr>
          </a:p>
          <a:p>
            <a:pPr marL="0" lvl="0" algn="ctr">
              <a:spcBef>
                <a:spcPct val="20000"/>
              </a:spcBef>
              <a:buClrTx/>
              <a:buSzTx/>
              <a:defRPr/>
            </a:pPr>
            <a:r>
              <a:rPr lang="ru-RU" sz="3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a:ea typeface="+mj-ea"/>
                <a:cs typeface="+mj-cs"/>
              </a:rPr>
              <a:t>Проект бюджета Соболевского муниципального </a:t>
            </a:r>
            <a:r>
              <a:rPr lang="ru-RU" sz="3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a:ea typeface="+mj-ea"/>
                <a:cs typeface="+mj-cs"/>
              </a:rPr>
              <a:t>района на 2018 </a:t>
            </a:r>
            <a:r>
              <a:rPr lang="ru-RU" sz="3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a:ea typeface="+mj-ea"/>
                <a:cs typeface="+mj-cs"/>
              </a:rPr>
              <a:t>год </a:t>
            </a:r>
            <a:r>
              <a:rPr lang="ru-RU" sz="3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a:ea typeface="+mj-ea"/>
                <a:cs typeface="+mj-cs"/>
              </a:rPr>
              <a:t>и </a:t>
            </a:r>
            <a:endParaRPr lang="ru-RU" sz="3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a:ea typeface="+mj-ea"/>
              <a:cs typeface="+mj-cs"/>
            </a:endParaRPr>
          </a:p>
          <a:p>
            <a:pPr marL="0" lvl="0" algn="ctr">
              <a:spcBef>
                <a:spcPct val="20000"/>
              </a:spcBef>
              <a:buClrTx/>
              <a:buSzTx/>
              <a:defRPr/>
            </a:pPr>
            <a:r>
              <a:rPr lang="ru-RU" sz="3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a:ea typeface="+mj-ea"/>
                <a:cs typeface="+mj-cs"/>
              </a:rPr>
              <a:t>на плановый период </a:t>
            </a:r>
            <a:r>
              <a:rPr lang="ru-RU" sz="3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a:ea typeface="+mj-ea"/>
                <a:cs typeface="+mj-cs"/>
              </a:rPr>
              <a:t>2019 </a:t>
            </a:r>
            <a:r>
              <a:rPr lang="ru-RU" sz="3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a:ea typeface="+mj-ea"/>
                <a:cs typeface="+mj-cs"/>
              </a:rPr>
              <a:t>и </a:t>
            </a:r>
            <a:r>
              <a:rPr lang="ru-RU" sz="3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a:ea typeface="+mj-ea"/>
                <a:cs typeface="+mj-cs"/>
              </a:rPr>
              <a:t>2020 </a:t>
            </a:r>
            <a:r>
              <a:rPr lang="ru-RU" sz="3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a:ea typeface="+mj-ea"/>
                <a:cs typeface="+mj-cs"/>
              </a:rPr>
              <a:t>годов</a:t>
            </a:r>
          </a:p>
        </p:txBody>
      </p:sp>
    </p:spTree>
    <p:extLst>
      <p:ext uri="{BB962C8B-B14F-4D97-AF65-F5344CB8AC3E}">
        <p14:creationId xmlns:p14="http://schemas.microsoft.com/office/powerpoint/2010/main" val="1308350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ая выноска 5"/>
          <p:cNvSpPr/>
          <p:nvPr/>
        </p:nvSpPr>
        <p:spPr>
          <a:xfrm>
            <a:off x="681644" y="4826760"/>
            <a:ext cx="4109428" cy="669166"/>
          </a:xfrm>
          <a:prstGeom prst="wedgeRectCallout">
            <a:avLst>
              <a:gd name="adj1" fmla="val -20833"/>
              <a:gd name="adj2" fmla="val 69618"/>
            </a:avLst>
          </a:prstGeom>
          <a:solidFill>
            <a:schemeClr val="accent3">
              <a:lumMod val="75000"/>
              <a:alpha val="46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Palatino Linotype" panose="02040502050505030304" pitchFamily="18" charset="0"/>
                <a:cs typeface="Times New Roman" panose="02020603050405020304" pitchFamily="18" charset="0"/>
              </a:rPr>
              <a:t>ДЕФИЦИТ</a:t>
            </a:r>
          </a:p>
          <a:p>
            <a:pPr algn="ctr"/>
            <a:r>
              <a:rPr lang="ru-RU" sz="1600" b="1" dirty="0" smtClean="0">
                <a:solidFill>
                  <a:schemeClr val="tx1"/>
                </a:solidFill>
                <a:latin typeface="Palatino Linotype" panose="02040502050505030304" pitchFamily="18" charset="0"/>
                <a:cs typeface="Times New Roman" panose="02020603050405020304" pitchFamily="18" charset="0"/>
              </a:rPr>
              <a:t>(расходы больше доходов)</a:t>
            </a:r>
            <a:endParaRPr lang="ru-RU" sz="1600" b="1" dirty="0">
              <a:solidFill>
                <a:schemeClr val="tx1"/>
              </a:solidFill>
              <a:latin typeface="Palatino Linotype" panose="02040502050505030304" pitchFamily="18" charset="0"/>
              <a:cs typeface="Times New Roman" panose="02020603050405020304" pitchFamily="18" charset="0"/>
            </a:endParaRPr>
          </a:p>
        </p:txBody>
      </p:sp>
      <p:sp>
        <p:nvSpPr>
          <p:cNvPr id="7" name="Горизонтальный свиток 6"/>
          <p:cNvSpPr/>
          <p:nvPr/>
        </p:nvSpPr>
        <p:spPr>
          <a:xfrm>
            <a:off x="729268" y="2375595"/>
            <a:ext cx="8538553" cy="757238"/>
          </a:xfrm>
          <a:prstGeom prst="horizontalScroll">
            <a:avLst/>
          </a:prstGeom>
          <a:ln>
            <a:solidFill>
              <a:schemeClr val="bg2">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9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rPr>
              <a:t>Доходы – Расходы = Дефицит (Профицит)</a:t>
            </a:r>
          </a:p>
          <a:p>
            <a:pPr algn="ctr"/>
            <a:endParaRPr lang="ru-RU" sz="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endParaRPr>
          </a:p>
        </p:txBody>
      </p:sp>
      <p:sp>
        <p:nvSpPr>
          <p:cNvPr id="10" name="Прямоугольная выноска 9"/>
          <p:cNvSpPr/>
          <p:nvPr/>
        </p:nvSpPr>
        <p:spPr>
          <a:xfrm>
            <a:off x="5063145" y="4826760"/>
            <a:ext cx="4157054" cy="669166"/>
          </a:xfrm>
          <a:prstGeom prst="wedgeRectCallout">
            <a:avLst>
              <a:gd name="adj1" fmla="val -20355"/>
              <a:gd name="adj2" fmla="val 71017"/>
            </a:avLst>
          </a:prstGeom>
          <a:solidFill>
            <a:srgbClr val="FD9DB4">
              <a:alpha val="46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Palatino Linotype" panose="02040502050505030304" pitchFamily="18" charset="0"/>
                <a:cs typeface="Times New Roman" panose="02020603050405020304" pitchFamily="18" charset="0"/>
              </a:rPr>
              <a:t>ПРОФИЦИТ</a:t>
            </a:r>
          </a:p>
          <a:p>
            <a:pPr algn="ctr"/>
            <a:r>
              <a:rPr lang="ru-RU" sz="1600" b="1" dirty="0" smtClean="0">
                <a:solidFill>
                  <a:schemeClr val="tx1"/>
                </a:solidFill>
                <a:latin typeface="Palatino Linotype" panose="02040502050505030304" pitchFamily="18" charset="0"/>
                <a:cs typeface="Times New Roman" panose="02020603050405020304" pitchFamily="18" charset="0"/>
              </a:rPr>
              <a:t>(доходы больше расходов)</a:t>
            </a:r>
            <a:endParaRPr lang="ru-RU" sz="1600" b="1" dirty="0">
              <a:solidFill>
                <a:schemeClr val="tx1"/>
              </a:solidFill>
              <a:latin typeface="Palatino Linotype" panose="02040502050505030304" pitchFamily="18" charset="0"/>
              <a:cs typeface="Times New Roman" panose="02020603050405020304" pitchFamily="18" charset="0"/>
            </a:endParaRPr>
          </a:p>
        </p:txBody>
      </p:sp>
      <p:sp>
        <p:nvSpPr>
          <p:cNvPr id="3" name="Прямоугольник 2"/>
          <p:cNvSpPr/>
          <p:nvPr/>
        </p:nvSpPr>
        <p:spPr>
          <a:xfrm>
            <a:off x="5072671" y="5596801"/>
            <a:ext cx="4157053" cy="892552"/>
          </a:xfrm>
          <a:prstGeom prst="rect">
            <a:avLst/>
          </a:prstGeom>
        </p:spPr>
        <p:txBody>
          <a:bodyPr wrap="square">
            <a:spAutoFit/>
          </a:bodyPr>
          <a:lstStyle/>
          <a:p>
            <a:pPr lvl="0" algn="ctr" defTabSz="914400"/>
            <a:r>
              <a:rPr lang="ru-RU" sz="1300" dirty="0">
                <a:solidFill>
                  <a:srgbClr val="000000"/>
                </a:solidFill>
                <a:latin typeface="Palatino Linotype" panose="02040502050505030304" pitchFamily="18" charset="0"/>
              </a:rPr>
              <a:t>При превышении доходов над расходами принимается решение, как их использовать (например, накапливать резервы, остатки, погашать долг).</a:t>
            </a:r>
            <a:endParaRPr lang="ru-RU" sz="1300" dirty="0">
              <a:solidFill>
                <a:prstClr val="white"/>
              </a:solidFill>
              <a:latin typeface="Palatino Linotype" panose="02040502050505030304" pitchFamily="18" charset="0"/>
            </a:endParaRPr>
          </a:p>
        </p:txBody>
      </p:sp>
      <p:sp>
        <p:nvSpPr>
          <p:cNvPr id="4" name="Прямоугольник 3"/>
          <p:cNvSpPr/>
          <p:nvPr/>
        </p:nvSpPr>
        <p:spPr>
          <a:xfrm>
            <a:off x="681647" y="5596801"/>
            <a:ext cx="4109429" cy="892552"/>
          </a:xfrm>
          <a:prstGeom prst="rect">
            <a:avLst/>
          </a:prstGeom>
        </p:spPr>
        <p:txBody>
          <a:bodyPr wrap="square">
            <a:spAutoFit/>
          </a:bodyPr>
          <a:lstStyle/>
          <a:p>
            <a:pPr lvl="0" algn="ctr" defTabSz="914400"/>
            <a:r>
              <a:rPr lang="ru-RU" sz="1300" dirty="0">
                <a:solidFill>
                  <a:srgbClr val="000000"/>
                </a:solidFill>
                <a:latin typeface="Palatino Linotype" panose="02040502050505030304"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endParaRPr lang="ru-RU" sz="1300" dirty="0">
              <a:solidFill>
                <a:prstClr val="white"/>
              </a:solidFill>
              <a:latin typeface="Palatino Linotype" panose="02040502050505030304" pitchFamily="18" charset="0"/>
            </a:endParaRPr>
          </a:p>
        </p:txBody>
      </p:sp>
      <p:sp>
        <p:nvSpPr>
          <p:cNvPr id="13" name="Заголовок 1"/>
          <p:cNvSpPr txBox="1">
            <a:spLocks/>
          </p:cNvSpPr>
          <p:nvPr/>
        </p:nvSpPr>
        <p:spPr>
          <a:xfrm>
            <a:off x="-619125" y="428624"/>
            <a:ext cx="10134600" cy="1038226"/>
          </a:xfrm>
          <a:prstGeom prst="rect">
            <a:avLst/>
          </a:prstGeom>
          <a:scene3d>
            <a:camera prst="perspectiveLeft"/>
            <a:lightRig rig="threePt" dir="t"/>
          </a:scene3d>
        </p:spPr>
        <p:txBody>
          <a:bodyPr vert="horz" numCol="1" anchor="b">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31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Основные характеристики бюджета</a:t>
            </a:r>
          </a:p>
          <a:p>
            <a:pPr algn="ctr"/>
            <a:endParaRPr lang="ru-RU"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323" y="3204297"/>
            <a:ext cx="1537677" cy="96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556" y="3325521"/>
            <a:ext cx="2324593" cy="136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656" y="3325521"/>
            <a:ext cx="2324593" cy="136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3" y="3204297"/>
            <a:ext cx="1537678" cy="96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Прямая соединительная линия 14"/>
          <p:cNvCxnSpPr/>
          <p:nvPr/>
        </p:nvCxnSpPr>
        <p:spPr>
          <a:xfrm flipV="1">
            <a:off x="681648" y="4740859"/>
            <a:ext cx="4109428" cy="1"/>
          </a:xfrm>
          <a:prstGeom prst="line">
            <a:avLst/>
          </a:prstGeom>
          <a:ln w="57150">
            <a:solidFill>
              <a:schemeClr val="accent3">
                <a:lumMod val="75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5063145" y="4740857"/>
            <a:ext cx="4157054" cy="2"/>
          </a:xfrm>
          <a:prstGeom prst="line">
            <a:avLst/>
          </a:prstGeom>
          <a:ln w="57150">
            <a:solidFill>
              <a:srgbClr val="FD9DB4"/>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0" name="Выгнутая вверх стрелка 29"/>
          <p:cNvSpPr/>
          <p:nvPr/>
        </p:nvSpPr>
        <p:spPr>
          <a:xfrm>
            <a:off x="3600450" y="3304096"/>
            <a:ext cx="847725" cy="304366"/>
          </a:xfrm>
          <a:prstGeom prst="curvedDownArrow">
            <a:avLst>
              <a:gd name="adj1" fmla="val 55820"/>
              <a:gd name="adj2" fmla="val 137623"/>
              <a:gd name="adj3" fmla="val 60681"/>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4" name="Выгнутая вверх стрелка 33"/>
          <p:cNvSpPr/>
          <p:nvPr/>
        </p:nvSpPr>
        <p:spPr>
          <a:xfrm>
            <a:off x="847724" y="3058173"/>
            <a:ext cx="621985" cy="325144"/>
          </a:xfrm>
          <a:prstGeom prst="curvedDownArrow">
            <a:avLst>
              <a:gd name="adj1" fmla="val 46697"/>
              <a:gd name="adj2" fmla="val 109469"/>
              <a:gd name="adj3" fmla="val 54295"/>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6" name="Выгнутая вверх стрелка 35"/>
          <p:cNvSpPr/>
          <p:nvPr/>
        </p:nvSpPr>
        <p:spPr>
          <a:xfrm>
            <a:off x="8372474" y="3100163"/>
            <a:ext cx="847725" cy="304366"/>
          </a:xfrm>
          <a:prstGeom prst="curvedDownArrow">
            <a:avLst>
              <a:gd name="adj1" fmla="val 55820"/>
              <a:gd name="adj2" fmla="val 137623"/>
              <a:gd name="adj3" fmla="val 60681"/>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7" name="Выгнутая вверх стрелка 36"/>
          <p:cNvSpPr/>
          <p:nvPr/>
        </p:nvSpPr>
        <p:spPr>
          <a:xfrm>
            <a:off x="5753099" y="3204297"/>
            <a:ext cx="621985" cy="325144"/>
          </a:xfrm>
          <a:prstGeom prst="curvedDownArrow">
            <a:avLst>
              <a:gd name="adj1" fmla="val 46697"/>
              <a:gd name="adj2" fmla="val 109469"/>
              <a:gd name="adj3" fmla="val 54295"/>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 t="41667" r="67226" b="7459"/>
          <a:stretch/>
        </p:blipFill>
        <p:spPr bwMode="auto">
          <a:xfrm>
            <a:off x="314325" y="890369"/>
            <a:ext cx="9277350" cy="16337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Прямоугольник 21"/>
          <p:cNvSpPr/>
          <p:nvPr/>
        </p:nvSpPr>
        <p:spPr>
          <a:xfrm>
            <a:off x="590549" y="1205240"/>
            <a:ext cx="8829675"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1400" b="1" spc="50" dirty="0" smtClean="0">
                <a:ln w="11430"/>
                <a:effectLst>
                  <a:outerShdw blurRad="76200" dist="50800" dir="5400000" algn="tl" rotWithShape="0">
                    <a:srgbClr val="000000">
                      <a:alpha val="65000"/>
                    </a:srgbClr>
                  </a:outerShdw>
                </a:effectLst>
                <a:latin typeface="Palatino Linotype" panose="02040502050505030304" pitchFamily="18" charset="0"/>
                <a:cs typeface="Times New Roman" panose="02020603050405020304" pitchFamily="18" charset="0"/>
              </a:rPr>
              <a:t>Доходы = Расходы</a:t>
            </a:r>
          </a:p>
          <a:p>
            <a:pPr algn="ctr"/>
            <a:r>
              <a:rPr lang="ru-RU" sz="1400" b="1" spc="50" dirty="0" smtClean="0">
                <a:ln w="11430"/>
                <a:effectLst>
                  <a:outerShdw blurRad="76200" dist="50800" dir="5400000" algn="tl" rotWithShape="0">
                    <a:srgbClr val="000000">
                      <a:alpha val="65000"/>
                    </a:srgbClr>
                  </a:outerShdw>
                </a:effectLst>
                <a:latin typeface="Palatino Linotype" panose="02040502050505030304" pitchFamily="18" charset="0"/>
                <a:cs typeface="Times New Roman" panose="02020603050405020304" pitchFamily="18" charset="0"/>
              </a:rPr>
              <a:t>СБАЛАНСИРОВАННЫЙ БЮДЖЕТ</a:t>
            </a:r>
            <a:endParaRPr lang="ru-RU" sz="1400" b="1" spc="50" dirty="0">
              <a:ln w="11430"/>
              <a:effectLst>
                <a:outerShdw blurRad="76200" dist="50800" dir="5400000" algn="tl" rotWithShape="0">
                  <a:srgbClr val="000000">
                    <a:alpha val="65000"/>
                  </a:srgbClr>
                </a:outerShdw>
              </a:effectLst>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758003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Волна 38"/>
          <p:cNvSpPr/>
          <p:nvPr/>
        </p:nvSpPr>
        <p:spPr>
          <a:xfrm>
            <a:off x="673581" y="4453209"/>
            <a:ext cx="8629650" cy="742950"/>
          </a:xfrm>
          <a:prstGeom prst="wave">
            <a:avLst/>
          </a:prstGeom>
          <a:noFill/>
          <a:ln>
            <a:noFill/>
          </a:ln>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1Right"/>
              <a:lightRig rig="glow" dir="tl">
                <a:rot lat="0" lon="0" rev="5400000"/>
              </a:lightRig>
            </a:scene3d>
            <a:sp3d contourW="12700">
              <a:bevelT w="25400" h="25400"/>
              <a:contourClr>
                <a:schemeClr val="accent6">
                  <a:shade val="73000"/>
                </a:schemeClr>
              </a:contourClr>
            </a:sp3d>
          </a:bodyPr>
          <a:lstStyle/>
          <a:p>
            <a:pPr algn="ctr"/>
            <a:r>
              <a:rPr lang="ru-RU" sz="6600" b="1" i="1" dirty="0" smtClean="0">
                <a:ln w="11430"/>
                <a:solidFill>
                  <a:schemeClr val="accent6">
                    <a:lumMod val="90000"/>
                  </a:schemeClr>
                </a:solidFill>
                <a:effectLst>
                  <a:outerShdw blurRad="80000" dist="40000" dir="5040000" algn="tl">
                    <a:srgbClr val="000000">
                      <a:alpha val="30000"/>
                    </a:srgbClr>
                  </a:outerShdw>
                  <a:reflection blurRad="6350" stA="55000" endA="300" endPos="45500" dir="5400000" sy="-100000" algn="bl" rotWithShape="0"/>
                </a:effectLst>
              </a:rPr>
              <a:t>Виды расходов бюджета</a:t>
            </a:r>
            <a:endParaRPr lang="ru-RU" sz="6600" b="1" i="1" dirty="0">
              <a:ln w="11430"/>
              <a:solidFill>
                <a:schemeClr val="accent6">
                  <a:lumMod val="90000"/>
                </a:schemeClr>
              </a:solidFill>
              <a:effectLst>
                <a:outerShdw blurRad="80000" dist="40000" dir="5040000" algn="tl">
                  <a:srgbClr val="000000">
                    <a:alpha val="30000"/>
                  </a:srgbClr>
                </a:outerShdw>
                <a:reflection blurRad="6350" stA="55000" endA="300" endPos="45500" dir="5400000" sy="-100000" algn="bl" rotWithShape="0"/>
              </a:effectLst>
            </a:endParaRPr>
          </a:p>
        </p:txBody>
      </p:sp>
      <p:sp>
        <p:nvSpPr>
          <p:cNvPr id="4" name="Загнутый угол 3"/>
          <p:cNvSpPr/>
          <p:nvPr/>
        </p:nvSpPr>
        <p:spPr>
          <a:xfrm>
            <a:off x="503166" y="1450374"/>
            <a:ext cx="2807806" cy="1776413"/>
          </a:xfrm>
          <a:prstGeom prst="foldedCorner">
            <a:avLst/>
          </a:prstGeom>
          <a:ln w="1270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anose="02020603050405020304" pitchFamily="18" charset="0"/>
              </a:rPr>
              <a:t>НАЛОГОВЫЕ </a:t>
            </a:r>
            <a:r>
              <a:rPr lang="ru-RU" sz="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anose="02020603050405020304" pitchFamily="18" charset="0"/>
              </a:rPr>
              <a:t>ДОХОДЫ</a:t>
            </a:r>
          </a:p>
          <a:p>
            <a:pPr algn="ctr"/>
            <a:endParaRPr lang="ru-RU" sz="900" dirty="0">
              <a:solidFill>
                <a:srgbClr val="000000"/>
              </a:solidFill>
              <a:cs typeface="Times New Roman" panose="02020603050405020304" pitchFamily="18" charset="0"/>
            </a:endParaRPr>
          </a:p>
          <a:p>
            <a:pPr algn="ctr"/>
            <a:r>
              <a:rPr lang="ru-RU" sz="900" dirty="0">
                <a:solidFill>
                  <a:srgbClr val="000000"/>
                </a:solidFill>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a:t>
            </a:r>
            <a:r>
              <a:rPr lang="ru-RU" sz="900" dirty="0" smtClean="0">
                <a:solidFill>
                  <a:srgbClr val="000000"/>
                </a:solidFill>
                <a:cs typeface="Times New Roman" panose="02020603050405020304" pitchFamily="18" charset="0"/>
              </a:rPr>
              <a:t>ним</a:t>
            </a:r>
          </a:p>
        </p:txBody>
      </p:sp>
      <p:sp>
        <p:nvSpPr>
          <p:cNvPr id="5" name="Загнутый угол 4"/>
          <p:cNvSpPr/>
          <p:nvPr/>
        </p:nvSpPr>
        <p:spPr>
          <a:xfrm>
            <a:off x="3482536" y="1450374"/>
            <a:ext cx="2975414" cy="1747642"/>
          </a:xfrm>
          <a:prstGeom prst="foldedCorner">
            <a:avLst/>
          </a:prstGeom>
          <a:ln w="1270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400" b="1" dirty="0">
              <a:solidFill>
                <a:srgbClr val="000000"/>
              </a:solidFill>
              <a:latin typeface="Times New Roman" panose="02020603050405020304" pitchFamily="18" charset="0"/>
              <a:cs typeface="Times New Roman" panose="02020603050405020304" pitchFamily="18" charset="0"/>
            </a:endParaRPr>
          </a:p>
          <a:p>
            <a:pPr algn="ctr"/>
            <a:r>
              <a:rPr lang="ru-RU" sz="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anose="02020603050405020304" pitchFamily="18" charset="0"/>
              </a:rPr>
              <a:t>НЕНАЛОГОВЫЕ ДОХОДЫ</a:t>
            </a:r>
          </a:p>
          <a:p>
            <a:pPr algn="ctr"/>
            <a:endParaRPr lang="ru-RU" sz="900" dirty="0">
              <a:solidFill>
                <a:srgbClr val="000000"/>
              </a:solidFill>
              <a:cs typeface="Times New Roman" panose="02020603050405020304" pitchFamily="18" charset="0"/>
            </a:endParaRPr>
          </a:p>
          <a:p>
            <a:pPr algn="ctr"/>
            <a:r>
              <a:rPr lang="ru-RU" sz="900" dirty="0">
                <a:solidFill>
                  <a:srgbClr val="000000"/>
                </a:solidFill>
                <a:cs typeface="Times New Roman" panose="02020603050405020304" pitchFamily="18" charset="0"/>
              </a:rPr>
              <a:t>доходы от использования имущества, находящегося в государственной или муниципальной 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доходы</a:t>
            </a:r>
            <a:endParaRPr lang="ru-RU" sz="900" dirty="0">
              <a:cs typeface="Times New Roman" panose="02020603050405020304" pitchFamily="18" charset="0"/>
            </a:endParaRPr>
          </a:p>
        </p:txBody>
      </p:sp>
      <p:pic>
        <p:nvPicPr>
          <p:cNvPr id="4098" name="Picture 2" descr="Картинки по запросу картинки кран льются денежки"/>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61" b="96139" l="9794" r="89691"/>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flipH="1">
            <a:off x="7515225" y="219070"/>
            <a:ext cx="2236474" cy="3000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a:off x="-571500" y="409572"/>
            <a:ext cx="9982200" cy="1162053"/>
          </a:xfrm>
          <a:prstGeom prst="rect">
            <a:avLst/>
          </a:prstGeom>
          <a:scene3d>
            <a:camera prst="perspectiveLeft"/>
            <a:lightRig rig="threePt" dir="t"/>
          </a:scene3d>
        </p:spPr>
        <p:txBody>
          <a:bodyPr vert="horz" numCol="1" anchor="b">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endParaRPr lang="ru-RU" sz="1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ru-RU" sz="18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ru-RU" sz="1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ru-RU" sz="18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ru-RU" sz="1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ru-RU" sz="18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ru-RU" sz="1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ru-RU" sz="18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ru-RU" sz="2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Доходы бюджета </a:t>
            </a:r>
          </a:p>
          <a:p>
            <a:pPr algn="ctr"/>
            <a:r>
              <a:rPr lang="ru-RU" sz="1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поступление денежных средств в бюджет</a:t>
            </a:r>
          </a:p>
          <a:p>
            <a:pPr algn="ctr"/>
            <a:endParaRPr lang="ru-RU"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cxnSp>
        <p:nvCxnSpPr>
          <p:cNvPr id="10" name="Прямая соединительная линия 9"/>
          <p:cNvCxnSpPr/>
          <p:nvPr/>
        </p:nvCxnSpPr>
        <p:spPr>
          <a:xfrm>
            <a:off x="1758397" y="1143000"/>
            <a:ext cx="62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874936" y="1076325"/>
            <a:ext cx="0" cy="257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1773719" y="1143000"/>
            <a:ext cx="0" cy="257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8010525" y="1142999"/>
            <a:ext cx="0" cy="257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Загнутый угол 5"/>
          <p:cNvSpPr/>
          <p:nvPr/>
        </p:nvSpPr>
        <p:spPr>
          <a:xfrm>
            <a:off x="6597527" y="1438274"/>
            <a:ext cx="2825995" cy="1747397"/>
          </a:xfrm>
          <a:prstGeom prst="foldedCorner">
            <a:avLst/>
          </a:prstGeom>
          <a:solidFill>
            <a:schemeClr val="lt1">
              <a:alpha val="35000"/>
            </a:schemeClr>
          </a:solidFill>
          <a:ln w="1270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anose="02020603050405020304" pitchFamily="18" charset="0"/>
              </a:rPr>
              <a:t>БЕЗВОЗМЕЗДНЫЕ ПОСТУПЛЕНИЯ</a:t>
            </a:r>
          </a:p>
          <a:p>
            <a:pPr algn="ctr"/>
            <a:r>
              <a:rPr lang="ru-RU" sz="900" b="1" dirty="0" smtClean="0">
                <a:solidFill>
                  <a:srgbClr val="000000"/>
                </a:solidFill>
                <a:cs typeface="Times New Roman" panose="02020603050405020304" pitchFamily="18" charset="0"/>
              </a:rPr>
              <a:t> </a:t>
            </a:r>
            <a:endParaRPr lang="ru-RU" sz="900" dirty="0">
              <a:solidFill>
                <a:srgbClr val="000000"/>
              </a:solidFill>
              <a:cs typeface="Times New Roman" panose="02020603050405020304" pitchFamily="18" charset="0"/>
            </a:endParaRPr>
          </a:p>
          <a:p>
            <a:pPr algn="ctr"/>
            <a:r>
              <a:rPr lang="ru-RU" sz="900" dirty="0">
                <a:solidFill>
                  <a:srgbClr val="000000"/>
                </a:solidFill>
                <a:cs typeface="Times New Roman" panose="02020603050405020304" pitchFamily="18" charset="0"/>
              </a:rPr>
              <a:t>дотации, субсидии, субвенции, межбюджетные трансферты из бюджетов вышестоящего уровня; безвозмездные поступления от физических и юридических лиц, в том числе добровольные </a:t>
            </a:r>
            <a:r>
              <a:rPr lang="ru-RU" sz="900" dirty="0" smtClean="0">
                <a:solidFill>
                  <a:srgbClr val="000000"/>
                </a:solidFill>
                <a:cs typeface="Times New Roman" panose="02020603050405020304" pitchFamily="18" charset="0"/>
              </a:rPr>
              <a:t>пожертвования</a:t>
            </a:r>
            <a:endParaRPr lang="ru-RU" sz="900" dirty="0">
              <a:cs typeface="Times New Roman" panose="02020603050405020304" pitchFamily="18" charset="0"/>
            </a:endParaRPr>
          </a:p>
        </p:txBody>
      </p:sp>
      <p:sp>
        <p:nvSpPr>
          <p:cNvPr id="29" name="Скругленный прямоугольник 28"/>
          <p:cNvSpPr/>
          <p:nvPr/>
        </p:nvSpPr>
        <p:spPr>
          <a:xfrm>
            <a:off x="1173643" y="3579571"/>
            <a:ext cx="1466851" cy="309560"/>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Налог на прибыль</a:t>
            </a:r>
            <a:endParaRPr lang="ru-RU" sz="900" dirty="0"/>
          </a:p>
        </p:txBody>
      </p:sp>
      <p:sp>
        <p:nvSpPr>
          <p:cNvPr id="30" name="Скругленный прямоугольник 29"/>
          <p:cNvSpPr/>
          <p:nvPr/>
        </p:nvSpPr>
        <p:spPr>
          <a:xfrm>
            <a:off x="1173643" y="4086221"/>
            <a:ext cx="1466851" cy="309561"/>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Налоги на товары</a:t>
            </a:r>
            <a:endParaRPr lang="ru-RU" sz="900" dirty="0"/>
          </a:p>
        </p:txBody>
      </p:sp>
      <p:sp>
        <p:nvSpPr>
          <p:cNvPr id="31" name="Скругленный прямоугольник 30"/>
          <p:cNvSpPr/>
          <p:nvPr/>
        </p:nvSpPr>
        <p:spPr>
          <a:xfrm>
            <a:off x="1173643" y="4581519"/>
            <a:ext cx="1466851" cy="495493"/>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Налоги на совокупный доход</a:t>
            </a:r>
            <a:endParaRPr lang="ru-RU" sz="900" dirty="0"/>
          </a:p>
        </p:txBody>
      </p:sp>
      <p:sp>
        <p:nvSpPr>
          <p:cNvPr id="32" name="Скругленный прямоугольник 31"/>
          <p:cNvSpPr/>
          <p:nvPr/>
        </p:nvSpPr>
        <p:spPr>
          <a:xfrm>
            <a:off x="1173643" y="5197521"/>
            <a:ext cx="1466851" cy="450804"/>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Налоги на имущество</a:t>
            </a:r>
            <a:endParaRPr lang="ru-RU" sz="900" dirty="0"/>
          </a:p>
        </p:txBody>
      </p:sp>
      <p:sp>
        <p:nvSpPr>
          <p:cNvPr id="33" name="Скругленный прямоугольник 32"/>
          <p:cNvSpPr/>
          <p:nvPr/>
        </p:nvSpPr>
        <p:spPr>
          <a:xfrm>
            <a:off x="1173642" y="5734050"/>
            <a:ext cx="1466851" cy="514350"/>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Государственная пошлина</a:t>
            </a:r>
            <a:endParaRPr lang="ru-RU" sz="900" dirty="0"/>
          </a:p>
        </p:txBody>
      </p:sp>
      <p:sp>
        <p:nvSpPr>
          <p:cNvPr id="2048" name="Правая фигурная скобка 2047"/>
          <p:cNvSpPr/>
          <p:nvPr/>
        </p:nvSpPr>
        <p:spPr>
          <a:xfrm rot="5400000">
            <a:off x="1807056" y="1956098"/>
            <a:ext cx="200026" cy="2807806"/>
          </a:xfrm>
          <a:prstGeom prst="rightBrace">
            <a:avLst>
              <a:gd name="adj1" fmla="val 8333"/>
              <a:gd name="adj2" fmla="val 4858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37" name="Правая фигурная скобка 36"/>
          <p:cNvSpPr/>
          <p:nvPr/>
        </p:nvSpPr>
        <p:spPr>
          <a:xfrm rot="5400000">
            <a:off x="4870229" y="1877170"/>
            <a:ext cx="200027" cy="2975414"/>
          </a:xfrm>
          <a:prstGeom prst="rightBrace">
            <a:avLst>
              <a:gd name="adj1" fmla="val 8333"/>
              <a:gd name="adj2" fmla="val 4858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38" name="Правая фигурная скобка 37"/>
          <p:cNvSpPr/>
          <p:nvPr/>
        </p:nvSpPr>
        <p:spPr>
          <a:xfrm rot="5400000">
            <a:off x="7988781" y="1968176"/>
            <a:ext cx="200026" cy="2807806"/>
          </a:xfrm>
          <a:prstGeom prst="rightBrace">
            <a:avLst>
              <a:gd name="adj1" fmla="val 8333"/>
              <a:gd name="adj2" fmla="val 4858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40" name="Скругленный прямоугольник 39"/>
          <p:cNvSpPr/>
          <p:nvPr/>
        </p:nvSpPr>
        <p:spPr>
          <a:xfrm>
            <a:off x="3755804" y="3579570"/>
            <a:ext cx="2428875" cy="661431"/>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Доходы от использования имущества, находящегося в государственной и муниципальной собственности</a:t>
            </a:r>
            <a:endParaRPr lang="ru-RU" sz="900" dirty="0"/>
          </a:p>
        </p:txBody>
      </p:sp>
      <p:sp>
        <p:nvSpPr>
          <p:cNvPr id="41" name="Скругленный прямоугольник 40"/>
          <p:cNvSpPr/>
          <p:nvPr/>
        </p:nvSpPr>
        <p:spPr>
          <a:xfrm>
            <a:off x="3755800" y="4317325"/>
            <a:ext cx="2428875" cy="449931"/>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Платежи при пользовании природными ресурсами</a:t>
            </a:r>
            <a:endParaRPr lang="ru-RU" sz="900" dirty="0"/>
          </a:p>
        </p:txBody>
      </p:sp>
      <p:sp>
        <p:nvSpPr>
          <p:cNvPr id="42" name="Скругленный прямоугольник 41"/>
          <p:cNvSpPr/>
          <p:nvPr/>
        </p:nvSpPr>
        <p:spPr>
          <a:xfrm>
            <a:off x="3755799" y="4829265"/>
            <a:ext cx="2428875" cy="381187"/>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Доходы от оказания платных услуг</a:t>
            </a:r>
            <a:endParaRPr lang="ru-RU" sz="900" dirty="0"/>
          </a:p>
        </p:txBody>
      </p:sp>
      <p:sp>
        <p:nvSpPr>
          <p:cNvPr id="43" name="Скругленный прямоугольник 42"/>
          <p:cNvSpPr/>
          <p:nvPr/>
        </p:nvSpPr>
        <p:spPr>
          <a:xfrm>
            <a:off x="3755801" y="5290640"/>
            <a:ext cx="2428875" cy="443410"/>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Доходы от продажи материальных и нематериальных активов</a:t>
            </a:r>
            <a:endParaRPr lang="ru-RU" sz="900" dirty="0"/>
          </a:p>
        </p:txBody>
      </p:sp>
      <p:sp>
        <p:nvSpPr>
          <p:cNvPr id="44" name="Скругленный прямоугольник 43"/>
          <p:cNvSpPr/>
          <p:nvPr/>
        </p:nvSpPr>
        <p:spPr>
          <a:xfrm>
            <a:off x="3755805" y="5824531"/>
            <a:ext cx="2428875" cy="442914"/>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Штрафы, санкции, возмещение ущерба</a:t>
            </a:r>
            <a:endParaRPr lang="ru-RU" sz="900" dirty="0"/>
          </a:p>
        </p:txBody>
      </p:sp>
      <p:sp>
        <p:nvSpPr>
          <p:cNvPr id="46" name="Скругленный прямоугольник 45"/>
          <p:cNvSpPr/>
          <p:nvPr/>
        </p:nvSpPr>
        <p:spPr>
          <a:xfrm>
            <a:off x="6874356" y="4324350"/>
            <a:ext cx="2428875" cy="504915"/>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Субсидии</a:t>
            </a:r>
            <a:endParaRPr lang="ru-RU" sz="900" dirty="0"/>
          </a:p>
        </p:txBody>
      </p:sp>
      <p:sp>
        <p:nvSpPr>
          <p:cNvPr id="47" name="Скругленный прямоугольник 46"/>
          <p:cNvSpPr/>
          <p:nvPr/>
        </p:nvSpPr>
        <p:spPr>
          <a:xfrm>
            <a:off x="6874356" y="5019858"/>
            <a:ext cx="2428875" cy="492487"/>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Субвенции</a:t>
            </a:r>
            <a:endParaRPr lang="ru-RU" sz="900" dirty="0"/>
          </a:p>
        </p:txBody>
      </p:sp>
      <p:sp>
        <p:nvSpPr>
          <p:cNvPr id="48" name="Скругленный прямоугольник 47"/>
          <p:cNvSpPr/>
          <p:nvPr/>
        </p:nvSpPr>
        <p:spPr>
          <a:xfrm>
            <a:off x="6838325" y="5648325"/>
            <a:ext cx="2428875" cy="619120"/>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Иные межбюджетные трансферты</a:t>
            </a:r>
            <a:endParaRPr lang="ru-RU" sz="900" dirty="0"/>
          </a:p>
        </p:txBody>
      </p:sp>
      <p:sp>
        <p:nvSpPr>
          <p:cNvPr id="34" name="Скругленный прямоугольник 33"/>
          <p:cNvSpPr/>
          <p:nvPr/>
        </p:nvSpPr>
        <p:spPr>
          <a:xfrm>
            <a:off x="6874356" y="3579568"/>
            <a:ext cx="2428875" cy="619125"/>
          </a:xfrm>
          <a:prstGeom prst="roundRect">
            <a:avLst/>
          </a:prstGeom>
          <a:solidFill>
            <a:schemeClr val="accent5">
              <a:alpha val="50000"/>
            </a:schemeClr>
          </a:solidFill>
          <a:ln>
            <a:solidFill>
              <a:schemeClr val="accent5"/>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t>Дотации</a:t>
            </a:r>
            <a:endParaRPr lang="ru-RU" sz="900" dirty="0"/>
          </a:p>
        </p:txBody>
      </p:sp>
    </p:spTree>
    <p:extLst>
      <p:ext uri="{BB962C8B-B14F-4D97-AF65-F5344CB8AC3E}">
        <p14:creationId xmlns:p14="http://schemas.microsoft.com/office/powerpoint/2010/main" val="3198129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9062"/>
          <a:stretch/>
        </p:blipFill>
        <p:spPr bwMode="auto">
          <a:xfrm>
            <a:off x="323851" y="3706813"/>
            <a:ext cx="9229724" cy="282733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2676525"/>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2443" y="2676525"/>
            <a:ext cx="2066925" cy="1030288"/>
          </a:xfrm>
          <a:prstGeom prst="rect">
            <a:avLst/>
          </a:prstGeom>
          <a:noFill/>
          <a:ln w="9525">
            <a:noFill/>
            <a:miter lim="800000"/>
            <a:headEnd/>
            <a:tailEnd/>
          </a:ln>
          <a:effectLst>
            <a:outerShdw sx="1000" sy="1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2676525"/>
            <a:ext cx="2066925" cy="1030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30256" y="125194"/>
            <a:ext cx="14792325"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800" b="1" i="1" cap="all" dirty="0" smtClean="0">
                <a:ln w="0"/>
                <a:solidFill>
                  <a:schemeClr val="accent2">
                    <a:lumMod val="50000"/>
                  </a:schemeClr>
                </a:solidFill>
                <a:effectLst>
                  <a:reflection blurRad="12700" stA="50000" endPos="50000" dist="5000" dir="5400000" sy="-100000" rotWithShape="0"/>
                </a:effectLst>
                <a:ea typeface="+mj-ea"/>
                <a:cs typeface="+mj-cs"/>
              </a:rPr>
              <a:t>Какие налоги </a:t>
            </a:r>
            <a:r>
              <a:rPr lang="ru-RU" sz="1800" b="1" i="1" cap="all" dirty="0">
                <a:ln w="0"/>
                <a:solidFill>
                  <a:schemeClr val="accent2">
                    <a:lumMod val="50000"/>
                  </a:schemeClr>
                </a:solidFill>
                <a:effectLst>
                  <a:reflection blurRad="12700" stA="50000" endPos="50000" dist="5000" dir="5400000" sy="-100000" rotWithShape="0"/>
                </a:effectLst>
                <a:ea typeface="+mj-ea"/>
                <a:cs typeface="+mj-cs"/>
              </a:rPr>
              <a:t>уплачивают жители </a:t>
            </a:r>
            <a:r>
              <a:rPr lang="ru-RU" sz="1800" b="1" i="1" cap="all" dirty="0" smtClean="0">
                <a:ln w="0"/>
                <a:solidFill>
                  <a:schemeClr val="accent2">
                    <a:lumMod val="50000"/>
                  </a:schemeClr>
                </a:solidFill>
                <a:effectLst>
                  <a:reflection blurRad="12700" stA="50000" endPos="50000" dist="5000" dir="5400000" sy="-100000" rotWithShape="0"/>
                </a:effectLst>
                <a:ea typeface="+mj-ea"/>
                <a:cs typeface="+mj-cs"/>
              </a:rPr>
              <a:t>Соболевского района,</a:t>
            </a:r>
          </a:p>
          <a:p>
            <a:pPr algn="ctr"/>
            <a:r>
              <a:rPr lang="ru-RU" sz="1800" b="1" i="1" cap="all" dirty="0" smtClean="0">
                <a:ln w="0"/>
                <a:solidFill>
                  <a:schemeClr val="accent2">
                    <a:lumMod val="50000"/>
                  </a:schemeClr>
                </a:solidFill>
                <a:effectLst>
                  <a:reflection blurRad="12700" stA="50000" endPos="50000" dist="5000" dir="5400000" sy="-100000" rotWithShape="0"/>
                </a:effectLst>
                <a:ea typeface="+mj-ea"/>
                <a:cs typeface="+mj-cs"/>
              </a:rPr>
              <a:t>Куда зачисляются налоги</a:t>
            </a:r>
            <a:endParaRPr lang="ru-RU" sz="1800" b="1" i="1" cap="all" dirty="0">
              <a:ln w="0"/>
              <a:solidFill>
                <a:schemeClr val="accent2">
                  <a:lumMod val="50000"/>
                </a:schemeClr>
              </a:solidFill>
              <a:effectLst>
                <a:reflection blurRad="12700" stA="50000" endPos="50000" dist="5000" dir="5400000" sy="-100000" rotWithShape="0"/>
              </a:effectLst>
            </a:endParaRPr>
          </a:p>
        </p:txBody>
      </p:sp>
      <p:graphicFrame>
        <p:nvGraphicFramePr>
          <p:cNvPr id="9" name="Схема 8"/>
          <p:cNvGraphicFramePr/>
          <p:nvPr>
            <p:extLst>
              <p:ext uri="{D42A27DB-BD31-4B8C-83A1-F6EECF244321}">
                <p14:modId xmlns:p14="http://schemas.microsoft.com/office/powerpoint/2010/main" val="455334384"/>
              </p:ext>
            </p:extLst>
          </p:nvPr>
        </p:nvGraphicFramePr>
        <p:xfrm>
          <a:off x="0" y="1466850"/>
          <a:ext cx="3429001" cy="21629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Схема 9"/>
          <p:cNvGraphicFramePr/>
          <p:nvPr>
            <p:extLst>
              <p:ext uri="{D42A27DB-BD31-4B8C-83A1-F6EECF244321}">
                <p14:modId xmlns:p14="http://schemas.microsoft.com/office/powerpoint/2010/main" val="1634507272"/>
              </p:ext>
            </p:extLst>
          </p:nvPr>
        </p:nvGraphicFramePr>
        <p:xfrm>
          <a:off x="3151404" y="1496218"/>
          <a:ext cx="3429001" cy="210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Схема 10"/>
          <p:cNvGraphicFramePr/>
          <p:nvPr>
            <p:extLst>
              <p:ext uri="{D42A27DB-BD31-4B8C-83A1-F6EECF244321}">
                <p14:modId xmlns:p14="http://schemas.microsoft.com/office/powerpoint/2010/main" val="3204622256"/>
              </p:ext>
            </p:extLst>
          </p:nvPr>
        </p:nvGraphicFramePr>
        <p:xfrm>
          <a:off x="6343649" y="1486694"/>
          <a:ext cx="3429001" cy="21431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Блок-схема: альтернативный процесс 11"/>
          <p:cNvSpPr/>
          <p:nvPr/>
        </p:nvSpPr>
        <p:spPr>
          <a:xfrm>
            <a:off x="514351" y="809625"/>
            <a:ext cx="1971674" cy="457200"/>
          </a:xfrm>
          <a:prstGeom prst="flowChartAlternateProcess">
            <a:avLst/>
          </a:prstGeom>
          <a:gradFill>
            <a:gsLst>
              <a:gs pos="0">
                <a:schemeClr val="accent5">
                  <a:tint val="65000"/>
                  <a:satMod val="270000"/>
                  <a:alpha val="50000"/>
                </a:schemeClr>
              </a:gs>
              <a:gs pos="25000">
                <a:schemeClr val="accent5">
                  <a:tint val="60000"/>
                  <a:satMod val="300000"/>
                </a:schemeClr>
              </a:gs>
              <a:gs pos="100000">
                <a:schemeClr val="accent5">
                  <a:tint val="29000"/>
                  <a:satMod val="40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800" dirty="0" smtClean="0"/>
              <a:t>Налог на доходы  физических лиц</a:t>
            </a:r>
            <a:endParaRPr lang="ru-RU" sz="800" dirty="0"/>
          </a:p>
        </p:txBody>
      </p:sp>
      <p:sp>
        <p:nvSpPr>
          <p:cNvPr id="20" name="Блок-схема: альтернативный процесс 19"/>
          <p:cNvSpPr/>
          <p:nvPr/>
        </p:nvSpPr>
        <p:spPr>
          <a:xfrm>
            <a:off x="2751357" y="809625"/>
            <a:ext cx="2114548" cy="457200"/>
          </a:xfrm>
          <a:prstGeom prst="flowChartAlternateProcess">
            <a:avLst/>
          </a:prstGeom>
          <a:gradFill>
            <a:gsLst>
              <a:gs pos="0">
                <a:schemeClr val="accent3">
                  <a:tint val="65000"/>
                  <a:satMod val="270000"/>
                  <a:alpha val="50000"/>
                </a:schemeClr>
              </a:gs>
              <a:gs pos="25000">
                <a:schemeClr val="accent3">
                  <a:tint val="60000"/>
                  <a:satMod val="300000"/>
                </a:schemeClr>
              </a:gs>
              <a:gs pos="100000">
                <a:schemeClr val="accent3">
                  <a:tint val="29000"/>
                  <a:satMod val="40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800" dirty="0" smtClean="0"/>
              <a:t>Транспортный налог</a:t>
            </a:r>
            <a:endParaRPr lang="ru-RU" sz="800" dirty="0"/>
          </a:p>
        </p:txBody>
      </p:sp>
      <p:sp>
        <p:nvSpPr>
          <p:cNvPr id="21" name="Блок-схема: альтернативный процесс 20"/>
          <p:cNvSpPr/>
          <p:nvPr/>
        </p:nvSpPr>
        <p:spPr>
          <a:xfrm>
            <a:off x="5173663" y="809625"/>
            <a:ext cx="1990725" cy="457200"/>
          </a:xfrm>
          <a:prstGeom prst="flowChartAlternateProcess">
            <a:avLst/>
          </a:prstGeom>
          <a:gradFill>
            <a:gsLst>
              <a:gs pos="0">
                <a:schemeClr val="accent6">
                  <a:tint val="65000"/>
                  <a:satMod val="270000"/>
                  <a:alpha val="50000"/>
                </a:schemeClr>
              </a:gs>
              <a:gs pos="25000">
                <a:schemeClr val="accent6">
                  <a:tint val="60000"/>
                  <a:satMod val="300000"/>
                </a:schemeClr>
              </a:gs>
              <a:gs pos="100000">
                <a:schemeClr val="accent6">
                  <a:tint val="29000"/>
                  <a:satMod val="40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800" dirty="0" smtClean="0"/>
              <a:t>Налог на имущество физических лиц</a:t>
            </a:r>
            <a:endParaRPr lang="ru-RU" sz="800" dirty="0"/>
          </a:p>
        </p:txBody>
      </p:sp>
      <p:sp>
        <p:nvSpPr>
          <p:cNvPr id="22" name="Блок-схема: альтернативный процесс 21"/>
          <p:cNvSpPr/>
          <p:nvPr/>
        </p:nvSpPr>
        <p:spPr>
          <a:xfrm>
            <a:off x="7458075" y="809625"/>
            <a:ext cx="1924050" cy="457200"/>
          </a:xfrm>
          <a:prstGeom prst="flowChartAlternateProcess">
            <a:avLst/>
          </a:prstGeom>
          <a:gradFill>
            <a:gsLst>
              <a:gs pos="0">
                <a:schemeClr val="accent4">
                  <a:tint val="65000"/>
                  <a:satMod val="270000"/>
                  <a:alpha val="50000"/>
                </a:schemeClr>
              </a:gs>
              <a:gs pos="25000">
                <a:schemeClr val="accent4">
                  <a:tint val="60000"/>
                  <a:satMod val="300000"/>
                </a:schemeClr>
              </a:gs>
              <a:gs pos="100000">
                <a:schemeClr val="accent4">
                  <a:tint val="29000"/>
                  <a:satMod val="40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800" dirty="0" smtClean="0"/>
              <a:t>Земельный налог</a:t>
            </a:r>
            <a:endParaRPr lang="ru-RU" sz="800" dirty="0"/>
          </a:p>
        </p:txBody>
      </p:sp>
      <p:sp>
        <p:nvSpPr>
          <p:cNvPr id="13" name="Прямоугольник 12"/>
          <p:cNvSpPr/>
          <p:nvPr/>
        </p:nvSpPr>
        <p:spPr>
          <a:xfrm>
            <a:off x="323851" y="3693506"/>
            <a:ext cx="2314574" cy="2585323"/>
          </a:xfrm>
          <a:prstGeom prst="rect">
            <a:avLst/>
          </a:prstGeom>
        </p:spPr>
        <p:txBody>
          <a:bodyPr wrap="square">
            <a:spAutoFit/>
          </a:bodyPr>
          <a:lstStyle/>
          <a:p>
            <a:pPr algn="ctr"/>
            <a:r>
              <a:rPr lang="ru-RU" sz="900" b="1" dirty="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rPr>
              <a:t>Гл. 23 Налогового кодекса РФ</a:t>
            </a:r>
          </a:p>
          <a:p>
            <a:pPr algn="ctr"/>
            <a:r>
              <a:rPr lang="ru-RU" sz="900" u="sng" dirty="0"/>
              <a:t>Ставка налога 13% - с дохода каждого работающего гражданина</a:t>
            </a:r>
          </a:p>
          <a:p>
            <a:pPr algn="ctr"/>
            <a:r>
              <a:rPr lang="ru-RU" sz="900" dirty="0"/>
              <a:t>В отдельных случаях:</a:t>
            </a:r>
          </a:p>
          <a:p>
            <a:pPr algn="ctr"/>
            <a:r>
              <a:rPr lang="ru-RU" sz="900" dirty="0"/>
              <a:t>35% - в отношении стоимости полученных выигрышей и призов;</a:t>
            </a:r>
          </a:p>
          <a:p>
            <a:pPr algn="ctr"/>
            <a:r>
              <a:rPr lang="ru-RU" sz="900" dirty="0"/>
              <a:t>30% - в отношении доходов, получаемых физическими лицами, не являющимися налоговыми резидентами РФ</a:t>
            </a:r>
          </a:p>
          <a:p>
            <a:pPr algn="ctr"/>
            <a:r>
              <a:rPr lang="ru-RU" sz="900" u="sng" dirty="0"/>
              <a:t>Важно! Налоговым кодексом РФ предусмотрены </a:t>
            </a:r>
            <a:endParaRPr lang="ru-RU" sz="900" u="sng" dirty="0" smtClean="0"/>
          </a:p>
          <a:p>
            <a:pPr algn="ctr"/>
            <a:r>
              <a:rPr lang="ru-RU" sz="900" u="sng" dirty="0" smtClean="0"/>
              <a:t>налоговые </a:t>
            </a:r>
            <a:r>
              <a:rPr lang="ru-RU" sz="900" u="sng" dirty="0"/>
              <a:t>вычеты:</a:t>
            </a:r>
          </a:p>
          <a:p>
            <a:pPr algn="ctr"/>
            <a:r>
              <a:rPr lang="ru-RU" sz="900" dirty="0"/>
              <a:t>стандартные (ст. 218)</a:t>
            </a:r>
          </a:p>
          <a:p>
            <a:pPr algn="ctr"/>
            <a:r>
              <a:rPr lang="ru-RU" sz="900" dirty="0"/>
              <a:t>социальные (ст. 219)</a:t>
            </a:r>
          </a:p>
          <a:p>
            <a:pPr algn="ctr"/>
            <a:r>
              <a:rPr lang="ru-RU" sz="900" dirty="0"/>
              <a:t>имущественные (ст. 220)</a:t>
            </a:r>
          </a:p>
          <a:p>
            <a:pPr algn="ctr"/>
            <a:r>
              <a:rPr lang="ru-RU" sz="900" dirty="0"/>
              <a:t>профессиональные (ст. 221)</a:t>
            </a:r>
          </a:p>
          <a:p>
            <a:pPr algn="ctr"/>
            <a:r>
              <a:rPr lang="ru-RU" sz="900" dirty="0"/>
              <a:t>прочие (ст. 220.1)</a:t>
            </a:r>
          </a:p>
        </p:txBody>
      </p:sp>
      <p:sp>
        <p:nvSpPr>
          <p:cNvPr id="14" name="Прямоугольник 13"/>
          <p:cNvSpPr/>
          <p:nvPr/>
        </p:nvSpPr>
        <p:spPr>
          <a:xfrm>
            <a:off x="2751357" y="3706813"/>
            <a:ext cx="2114549" cy="2585323"/>
          </a:xfrm>
          <a:prstGeom prst="rect">
            <a:avLst/>
          </a:prstGeom>
        </p:spPr>
        <p:txBody>
          <a:bodyPr wrap="square">
            <a:spAutoFit/>
          </a:bodyPr>
          <a:lstStyle/>
          <a:p>
            <a:pPr algn="ctr"/>
            <a:r>
              <a:rPr lang="ru-RU" sz="900" b="1"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rPr>
              <a:t>Гл.28 </a:t>
            </a:r>
            <a:r>
              <a:rPr lang="ru-RU" sz="900" b="1" dirty="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rPr>
              <a:t>Налогового кодекса</a:t>
            </a:r>
          </a:p>
          <a:p>
            <a:pPr algn="ctr"/>
            <a:r>
              <a:rPr lang="ru-RU" sz="900" u="sng" dirty="0"/>
              <a:t>Ставка налога</a:t>
            </a:r>
          </a:p>
          <a:p>
            <a:pPr algn="ctr"/>
            <a:r>
              <a:rPr lang="ru-RU" sz="900" u="sng" dirty="0"/>
              <a:t>На автомобили легковые с мощностью двигателя</a:t>
            </a:r>
            <a:r>
              <a:rPr lang="ru-RU" sz="900" dirty="0"/>
              <a:t>:</a:t>
            </a:r>
          </a:p>
          <a:p>
            <a:pPr algn="ctr"/>
            <a:r>
              <a:rPr lang="ru-RU" sz="900" dirty="0"/>
              <a:t>до 100 л.с. и свыше 250 л.с. – от 10 до 150 руб.;</a:t>
            </a:r>
          </a:p>
          <a:p>
            <a:pPr algn="ctr"/>
            <a:r>
              <a:rPr lang="ru-RU" sz="900" u="sng" dirty="0"/>
              <a:t>Мотоциклы и мотороллеры</a:t>
            </a:r>
            <a:r>
              <a:rPr lang="ru-RU" sz="900" dirty="0"/>
              <a:t>: </a:t>
            </a:r>
          </a:p>
          <a:p>
            <a:pPr algn="ctr"/>
            <a:r>
              <a:rPr lang="ru-RU" sz="900" dirty="0"/>
              <a:t>до 20 л.с. и свыше 35 л.с. – от 9 до 30 руб.;  </a:t>
            </a:r>
          </a:p>
          <a:p>
            <a:pPr algn="ctr"/>
            <a:r>
              <a:rPr lang="ru-RU" sz="900" u="sng" dirty="0"/>
              <a:t>Автобусы</a:t>
            </a:r>
            <a:r>
              <a:rPr lang="ru-RU" sz="900" dirty="0"/>
              <a:t>: </a:t>
            </a:r>
          </a:p>
          <a:p>
            <a:pPr algn="ctr"/>
            <a:r>
              <a:rPr lang="ru-RU" sz="900" dirty="0"/>
              <a:t>до 200 л.с. свыше 250 л.с. – от 45 до 100 руб.;</a:t>
            </a:r>
          </a:p>
          <a:p>
            <a:pPr algn="ctr"/>
            <a:r>
              <a:rPr lang="ru-RU" sz="900" u="sng" dirty="0"/>
              <a:t>Грузовые автомобили</a:t>
            </a:r>
            <a:r>
              <a:rPr lang="ru-RU" sz="900" dirty="0"/>
              <a:t>: </a:t>
            </a:r>
          </a:p>
          <a:p>
            <a:pPr algn="ctr"/>
            <a:r>
              <a:rPr lang="ru-RU" sz="900" dirty="0"/>
              <a:t>до 100 л.с. свыше 250 л.с. – от 23 до 80 руб.;</a:t>
            </a:r>
          </a:p>
          <a:p>
            <a:pPr algn="ctr"/>
            <a:r>
              <a:rPr lang="ru-RU" sz="900" u="sng" dirty="0"/>
              <a:t>Прочие транспортные средства</a:t>
            </a:r>
            <a:r>
              <a:rPr lang="ru-RU" sz="900" dirty="0"/>
              <a:t>: </a:t>
            </a:r>
          </a:p>
          <a:p>
            <a:pPr algn="ctr"/>
            <a:r>
              <a:rPr lang="ru-RU" sz="900" dirty="0"/>
              <a:t>до 50 л.с. свыше 100 л.с. – от 18 до 1000 руб. </a:t>
            </a:r>
          </a:p>
        </p:txBody>
      </p:sp>
      <p:sp>
        <p:nvSpPr>
          <p:cNvPr id="19" name="Прямоугольник 18"/>
          <p:cNvSpPr/>
          <p:nvPr/>
        </p:nvSpPr>
        <p:spPr>
          <a:xfrm>
            <a:off x="4865905" y="3706813"/>
            <a:ext cx="2687419" cy="2723823"/>
          </a:xfrm>
          <a:prstGeom prst="rect">
            <a:avLst/>
          </a:prstGeom>
        </p:spPr>
        <p:txBody>
          <a:bodyPr wrap="square">
            <a:spAutoFit/>
          </a:bodyPr>
          <a:lstStyle/>
          <a:p>
            <a:pPr algn="ctr"/>
            <a:r>
              <a:rPr lang="ru-RU" sz="900" dirty="0" smtClean="0">
                <a:gradFill flip="none" rotWithShape="1">
                  <a:gsLst>
                    <a:gs pos="0">
                      <a:schemeClr val="accent6">
                        <a:lumMod val="90000"/>
                        <a:shade val="30000"/>
                        <a:satMod val="115000"/>
                      </a:schemeClr>
                    </a:gs>
                    <a:gs pos="50000">
                      <a:schemeClr val="accent6">
                        <a:lumMod val="90000"/>
                        <a:shade val="67500"/>
                        <a:satMod val="115000"/>
                      </a:schemeClr>
                    </a:gs>
                    <a:gs pos="100000">
                      <a:schemeClr val="accent6">
                        <a:lumMod val="90000"/>
                        <a:shade val="100000"/>
                        <a:satMod val="115000"/>
                      </a:schemeClr>
                    </a:gs>
                  </a:gsLst>
                  <a:lin ang="16200000" scaled="1"/>
                  <a:tileRect/>
                </a:gradFill>
              </a:rPr>
              <a:t>Гл</a:t>
            </a:r>
            <a:r>
              <a:rPr lang="ru-RU" sz="900" dirty="0">
                <a:gradFill flip="none" rotWithShape="1">
                  <a:gsLst>
                    <a:gs pos="0">
                      <a:schemeClr val="accent6">
                        <a:lumMod val="90000"/>
                        <a:shade val="30000"/>
                        <a:satMod val="115000"/>
                      </a:schemeClr>
                    </a:gs>
                    <a:gs pos="50000">
                      <a:schemeClr val="accent6">
                        <a:lumMod val="90000"/>
                        <a:shade val="67500"/>
                        <a:satMod val="115000"/>
                      </a:schemeClr>
                    </a:gs>
                    <a:gs pos="100000">
                      <a:schemeClr val="accent6">
                        <a:lumMod val="90000"/>
                        <a:shade val="100000"/>
                        <a:satMod val="115000"/>
                      </a:schemeClr>
                    </a:gs>
                  </a:gsLst>
                  <a:lin ang="16200000" scaled="1"/>
                  <a:tileRect/>
                </a:gradFill>
              </a:rPr>
              <a:t>. 32 Налогового кодекса РФ</a:t>
            </a:r>
          </a:p>
          <a:p>
            <a:pPr algn="ctr"/>
            <a:r>
              <a:rPr lang="ru-RU" sz="900" dirty="0"/>
              <a:t>В случае определения налоговой базы исходя из кадастровой стоимости объекта налогообложения налоговые ставки устанавливаются в размерах не превышающих:</a:t>
            </a:r>
          </a:p>
          <a:p>
            <a:pPr algn="ctr"/>
            <a:r>
              <a:rPr lang="ru-RU" sz="900" dirty="0"/>
              <a:t>До 0,1% - в отношении жилых и нежилых помещений, объектов незавершенного строительства, гаражей;</a:t>
            </a:r>
          </a:p>
          <a:p>
            <a:pPr algn="ctr"/>
            <a:r>
              <a:rPr lang="ru-RU" sz="900" dirty="0"/>
              <a:t>2% - в отношении объектов налогообложения, кадастровая стоимость каждого из которых превышает 300 млн.руб.;</a:t>
            </a:r>
          </a:p>
          <a:p>
            <a:pPr algn="ctr"/>
            <a:r>
              <a:rPr lang="ru-RU" sz="900" dirty="0"/>
              <a:t>0,5% - в отношении прочих объектов налогообложения</a:t>
            </a:r>
          </a:p>
          <a:p>
            <a:pPr algn="ctr"/>
            <a:r>
              <a:rPr lang="ru-RU" sz="900" dirty="0"/>
              <a:t>До 300 000 руб. – до 0,1%</a:t>
            </a:r>
          </a:p>
          <a:p>
            <a:pPr algn="ctr"/>
            <a:r>
              <a:rPr lang="ru-RU" sz="900" dirty="0"/>
              <a:t>Свыше 300 000 до 500 000 руб. – свыше 0,1 %-0,3%</a:t>
            </a:r>
          </a:p>
          <a:p>
            <a:pPr algn="ctr"/>
            <a:r>
              <a:rPr lang="ru-RU" sz="900" dirty="0"/>
              <a:t>Свыше 500 000 руб. – свыше 0,3%-2,0% </a:t>
            </a:r>
          </a:p>
        </p:txBody>
      </p:sp>
      <p:sp>
        <p:nvSpPr>
          <p:cNvPr id="23" name="Прямоугольник 22"/>
          <p:cNvSpPr/>
          <p:nvPr/>
        </p:nvSpPr>
        <p:spPr>
          <a:xfrm>
            <a:off x="7458074" y="3706813"/>
            <a:ext cx="1924051" cy="1892826"/>
          </a:xfrm>
          <a:prstGeom prst="rect">
            <a:avLst/>
          </a:prstGeom>
        </p:spPr>
        <p:txBody>
          <a:bodyPr wrap="square">
            <a:spAutoFit/>
          </a:bodyPr>
          <a:lstStyle/>
          <a:p>
            <a:pPr algn="ctr"/>
            <a:r>
              <a:rPr lang="ru-RU" sz="900" dirty="0" smtClean="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rPr>
              <a:t>Гл</a:t>
            </a:r>
            <a:r>
              <a:rPr lang="ru-RU" sz="9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rPr>
              <a:t>. 31 Налогового кодекса РФ</a:t>
            </a:r>
          </a:p>
          <a:p>
            <a:pPr algn="ctr"/>
            <a:r>
              <a:rPr lang="ru-RU" sz="900" u="sng" dirty="0"/>
              <a:t>Ставка налога  </a:t>
            </a:r>
          </a:p>
          <a:p>
            <a:pPr algn="ctr"/>
            <a:r>
              <a:rPr lang="ru-RU" sz="900" dirty="0"/>
              <a:t>От кадастровой стоимости земельных участков:</a:t>
            </a:r>
          </a:p>
          <a:p>
            <a:pPr algn="ctr"/>
            <a:r>
              <a:rPr lang="ru-RU" sz="900" dirty="0"/>
              <a:t>0,3% - занятых жилищным фонтом, личным подсобным хозяйством, садоводства, огородничества, животноводства, дачного хозяйства;</a:t>
            </a:r>
          </a:p>
          <a:p>
            <a:pPr algn="ctr"/>
            <a:r>
              <a:rPr lang="ru-RU" sz="900" dirty="0"/>
              <a:t>1,5% - в отношении других земельных участков</a:t>
            </a:r>
          </a:p>
        </p:txBody>
      </p:sp>
    </p:spTree>
    <p:extLst>
      <p:ext uri="{BB962C8B-B14F-4D97-AF65-F5344CB8AC3E}">
        <p14:creationId xmlns:p14="http://schemas.microsoft.com/office/powerpoint/2010/main" val="368503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3950943867"/>
              </p:ext>
            </p:extLst>
          </p:nvPr>
        </p:nvGraphicFramePr>
        <p:xfrm>
          <a:off x="342900" y="4306720"/>
          <a:ext cx="9210675" cy="2198855"/>
        </p:xfrm>
        <a:graphic>
          <a:graphicData uri="http://schemas.openxmlformats.org/drawingml/2006/table">
            <a:tbl>
              <a:tblPr firstRow="1" bandRow="1">
                <a:tableStyleId>{35758FB7-9AC5-4552-8A53-C91805E547FA}</a:tableStyleId>
              </a:tblPr>
              <a:tblGrid>
                <a:gridCol w="1574366"/>
                <a:gridCol w="1554288"/>
                <a:gridCol w="1518246"/>
                <a:gridCol w="1536267"/>
                <a:gridCol w="1536267"/>
                <a:gridCol w="1491241"/>
              </a:tblGrid>
              <a:tr h="217655">
                <a:tc>
                  <a:txBody>
                    <a:bodyPr/>
                    <a:lstStyle/>
                    <a:p>
                      <a:pPr algn="ctr"/>
                      <a:r>
                        <a:rPr lang="ru-RU" sz="800" dirty="0" smtClean="0"/>
                        <a:t>Показатель</a:t>
                      </a:r>
                      <a:endParaRPr lang="ru-RU" sz="800" dirty="0"/>
                    </a:p>
                  </a:txBody>
                  <a:tcPr/>
                </a:tc>
                <a:tc>
                  <a:txBody>
                    <a:bodyPr/>
                    <a:lstStyle/>
                    <a:p>
                      <a:pPr algn="ctr"/>
                      <a:r>
                        <a:rPr lang="ru-RU" sz="800" dirty="0" smtClean="0"/>
                        <a:t>Ед. измерения</a:t>
                      </a:r>
                      <a:endParaRPr lang="ru-RU" sz="800" dirty="0"/>
                    </a:p>
                  </a:txBody>
                  <a:tcPr/>
                </a:tc>
                <a:tc>
                  <a:txBody>
                    <a:bodyPr/>
                    <a:lstStyle/>
                    <a:p>
                      <a:pPr algn="ctr"/>
                      <a:r>
                        <a:rPr lang="ru-RU" sz="800" dirty="0" smtClean="0"/>
                        <a:t>2017 оценка</a:t>
                      </a:r>
                      <a:endParaRPr lang="ru-RU" sz="800" dirty="0"/>
                    </a:p>
                  </a:txBody>
                  <a:tcPr/>
                </a:tc>
                <a:tc>
                  <a:txBody>
                    <a:bodyPr/>
                    <a:lstStyle/>
                    <a:p>
                      <a:pPr algn="ctr"/>
                      <a:r>
                        <a:rPr lang="ru-RU" sz="800" dirty="0" smtClean="0"/>
                        <a:t>2018 прогноз</a:t>
                      </a:r>
                      <a:endParaRPr lang="ru-RU" sz="800" dirty="0"/>
                    </a:p>
                  </a:txBody>
                  <a:tcPr/>
                </a:tc>
                <a:tc>
                  <a:txBody>
                    <a:bodyPr/>
                    <a:lstStyle/>
                    <a:p>
                      <a:pPr algn="ctr"/>
                      <a:r>
                        <a:rPr lang="ru-RU" sz="800" dirty="0" smtClean="0"/>
                        <a:t>2019 прогноз</a:t>
                      </a:r>
                      <a:endParaRPr lang="ru-RU" sz="800" dirty="0"/>
                    </a:p>
                  </a:txBody>
                  <a:tcPr/>
                </a:tc>
                <a:tc>
                  <a:txBody>
                    <a:bodyPr/>
                    <a:lstStyle/>
                    <a:p>
                      <a:pPr algn="ctr"/>
                      <a:r>
                        <a:rPr lang="ru-RU" sz="800" dirty="0" smtClean="0"/>
                        <a:t>2020 прогноз</a:t>
                      </a:r>
                      <a:endParaRPr lang="ru-RU" sz="800" dirty="0"/>
                    </a:p>
                  </a:txBody>
                  <a:tcPr/>
                </a:tc>
              </a:tr>
              <a:tr h="202230">
                <a:tc>
                  <a:txBody>
                    <a:bodyPr/>
                    <a:lstStyle/>
                    <a:p>
                      <a:pPr algn="ctr"/>
                      <a:r>
                        <a:rPr lang="ru-RU" sz="800" dirty="0" smtClean="0"/>
                        <a:t>Численность населения</a:t>
                      </a:r>
                      <a:endParaRPr lang="ru-RU" sz="800" dirty="0"/>
                    </a:p>
                  </a:txBody>
                  <a:tcPr/>
                </a:tc>
                <a:tc>
                  <a:txBody>
                    <a:bodyPr/>
                    <a:lstStyle/>
                    <a:p>
                      <a:pPr algn="ctr"/>
                      <a:r>
                        <a:rPr lang="ru-RU" sz="800" dirty="0" smtClean="0"/>
                        <a:t>тыс. руб.</a:t>
                      </a:r>
                      <a:endParaRPr lang="ru-RU" sz="800" dirty="0"/>
                    </a:p>
                  </a:txBody>
                  <a:tcPr/>
                </a:tc>
                <a:tc>
                  <a:txBody>
                    <a:bodyPr/>
                    <a:lstStyle/>
                    <a:p>
                      <a:pPr algn="ctr"/>
                      <a:r>
                        <a:rPr lang="ru-RU" sz="800" dirty="0" smtClean="0"/>
                        <a:t>2,459</a:t>
                      </a:r>
                      <a:endParaRPr lang="ru-RU" sz="800" dirty="0"/>
                    </a:p>
                  </a:txBody>
                  <a:tcPr/>
                </a:tc>
                <a:tc>
                  <a:txBody>
                    <a:bodyPr/>
                    <a:lstStyle/>
                    <a:p>
                      <a:pPr algn="ctr"/>
                      <a:r>
                        <a:rPr lang="ru-RU" sz="800" dirty="0" smtClean="0"/>
                        <a:t>2,489</a:t>
                      </a:r>
                      <a:endParaRPr lang="ru-RU" sz="800" dirty="0"/>
                    </a:p>
                  </a:txBody>
                  <a:tcPr/>
                </a:tc>
                <a:tc>
                  <a:txBody>
                    <a:bodyPr/>
                    <a:lstStyle/>
                    <a:p>
                      <a:pPr algn="ctr"/>
                      <a:r>
                        <a:rPr lang="ru-RU" sz="800" dirty="0" smtClean="0"/>
                        <a:t>2,474</a:t>
                      </a:r>
                      <a:endParaRPr lang="ru-RU" sz="800" dirty="0"/>
                    </a:p>
                  </a:txBody>
                  <a:tcPr/>
                </a:tc>
                <a:tc>
                  <a:txBody>
                    <a:bodyPr/>
                    <a:lstStyle/>
                    <a:p>
                      <a:pPr algn="ctr"/>
                      <a:r>
                        <a:rPr lang="ru-RU" sz="800" dirty="0" smtClean="0"/>
                        <a:t>2,481</a:t>
                      </a:r>
                      <a:endParaRPr lang="ru-RU" sz="800" dirty="0"/>
                    </a:p>
                  </a:txBody>
                  <a:tcPr/>
                </a:tc>
              </a:tr>
              <a:tr h="202230">
                <a:tc>
                  <a:txBody>
                    <a:bodyPr/>
                    <a:lstStyle/>
                    <a:p>
                      <a:pPr algn="ctr"/>
                      <a:r>
                        <a:rPr lang="ru-RU" sz="800" dirty="0" smtClean="0"/>
                        <a:t>Прибыло</a:t>
                      </a:r>
                      <a:endParaRPr lang="ru-RU" sz="800" dirty="0"/>
                    </a:p>
                  </a:txBody>
                  <a:tcPr/>
                </a:tc>
                <a:tc>
                  <a:txBody>
                    <a:bodyPr/>
                    <a:lstStyle/>
                    <a:p>
                      <a:pPr algn="ctr"/>
                      <a:r>
                        <a:rPr lang="ru-RU" sz="800" dirty="0" smtClean="0"/>
                        <a:t>тыс. чел.</a:t>
                      </a:r>
                      <a:endParaRPr lang="ru-RU" sz="800" dirty="0"/>
                    </a:p>
                  </a:txBody>
                  <a:tcPr/>
                </a:tc>
                <a:tc>
                  <a:txBody>
                    <a:bodyPr/>
                    <a:lstStyle/>
                    <a:p>
                      <a:pPr algn="ctr"/>
                      <a:r>
                        <a:rPr lang="ru-RU" sz="800" dirty="0" smtClean="0"/>
                        <a:t>0,148</a:t>
                      </a:r>
                      <a:endParaRPr lang="ru-RU" sz="800" dirty="0"/>
                    </a:p>
                  </a:txBody>
                  <a:tcPr/>
                </a:tc>
                <a:tc>
                  <a:txBody>
                    <a:bodyPr/>
                    <a:lstStyle/>
                    <a:p>
                      <a:pPr algn="ctr"/>
                      <a:r>
                        <a:rPr lang="ru-RU" sz="800" dirty="0" smtClean="0"/>
                        <a:t>0,15</a:t>
                      </a:r>
                      <a:endParaRPr lang="ru-RU" sz="800" dirty="0"/>
                    </a:p>
                  </a:txBody>
                  <a:tcPr/>
                </a:tc>
                <a:tc>
                  <a:txBody>
                    <a:bodyPr/>
                    <a:lstStyle/>
                    <a:p>
                      <a:pPr algn="ctr"/>
                      <a:r>
                        <a:rPr lang="ru-RU" sz="800" dirty="0" smtClean="0"/>
                        <a:t>0,15</a:t>
                      </a:r>
                      <a:endParaRPr lang="ru-RU" sz="800" dirty="0"/>
                    </a:p>
                  </a:txBody>
                  <a:tcPr/>
                </a:tc>
                <a:tc>
                  <a:txBody>
                    <a:bodyPr/>
                    <a:lstStyle/>
                    <a:p>
                      <a:pPr algn="ctr"/>
                      <a:r>
                        <a:rPr lang="ru-RU" sz="800" dirty="0" smtClean="0"/>
                        <a:t>0,15</a:t>
                      </a:r>
                      <a:endParaRPr lang="ru-RU" sz="800" dirty="0"/>
                    </a:p>
                  </a:txBody>
                  <a:tcPr/>
                </a:tc>
              </a:tr>
              <a:tr h="202230">
                <a:tc>
                  <a:txBody>
                    <a:bodyPr/>
                    <a:lstStyle/>
                    <a:p>
                      <a:pPr algn="ctr"/>
                      <a:r>
                        <a:rPr lang="ru-RU" sz="800" dirty="0" smtClean="0"/>
                        <a:t>Убыло</a:t>
                      </a:r>
                      <a:endParaRPr lang="ru-RU" sz="800" dirty="0"/>
                    </a:p>
                  </a:txBody>
                  <a:tcPr/>
                </a:tc>
                <a:tc>
                  <a:txBody>
                    <a:body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800" u="none" strike="noStrike" kern="1200" cap="none" spc="0" normalizeH="0" baseline="0" noProof="0" dirty="0" smtClean="0">
                          <a:ln>
                            <a:noFill/>
                          </a:ln>
                          <a:effectLst/>
                          <a:uLnTx/>
                          <a:uFillTx/>
                        </a:rPr>
                        <a:t>тыс. чел.</a:t>
                      </a:r>
                      <a:endParaRPr kumimoji="0" lang="ru-RU" sz="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ru-RU" sz="800" dirty="0" smtClean="0"/>
                        <a:t>0,100</a:t>
                      </a:r>
                      <a:endParaRPr lang="ru-RU" sz="800" dirty="0"/>
                    </a:p>
                  </a:txBody>
                  <a:tcPr/>
                </a:tc>
                <a:tc>
                  <a:txBody>
                    <a:bodyPr/>
                    <a:lstStyle/>
                    <a:p>
                      <a:pPr algn="ctr"/>
                      <a:r>
                        <a:rPr lang="ru-RU" sz="800" dirty="0" smtClean="0"/>
                        <a:t>0,13</a:t>
                      </a:r>
                      <a:endParaRPr lang="ru-RU" sz="800" dirty="0"/>
                    </a:p>
                  </a:txBody>
                  <a:tcPr/>
                </a:tc>
                <a:tc>
                  <a:txBody>
                    <a:bodyPr/>
                    <a:lstStyle/>
                    <a:p>
                      <a:pPr algn="ctr"/>
                      <a:r>
                        <a:rPr lang="ru-RU" sz="800" dirty="0" smtClean="0"/>
                        <a:t>0,12</a:t>
                      </a:r>
                      <a:endParaRPr lang="ru-RU" sz="800" dirty="0"/>
                    </a:p>
                  </a:txBody>
                  <a:tcPr/>
                </a:tc>
                <a:tc>
                  <a:txBody>
                    <a:bodyPr/>
                    <a:lstStyle/>
                    <a:p>
                      <a:pPr algn="ctr"/>
                      <a:r>
                        <a:rPr lang="ru-RU" sz="800" dirty="0" smtClean="0"/>
                        <a:t>0,13</a:t>
                      </a:r>
                      <a:endParaRPr lang="ru-RU" sz="800" dirty="0"/>
                    </a:p>
                  </a:txBody>
                  <a:tcPr/>
                </a:tc>
              </a:tr>
              <a:tr h="317789">
                <a:tc>
                  <a:txBody>
                    <a:bodyPr/>
                    <a:lstStyle/>
                    <a:p>
                      <a:pPr algn="ctr"/>
                      <a:r>
                        <a:rPr lang="ru-RU" sz="800" dirty="0" smtClean="0"/>
                        <a:t>Миграционный прирост</a:t>
                      </a:r>
                      <a:endParaRPr lang="ru-RU" sz="800" dirty="0"/>
                    </a:p>
                  </a:txBody>
                  <a:tcPr/>
                </a:tc>
                <a:tc>
                  <a:txBody>
                    <a:body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800" u="none" strike="noStrike" kern="1200" cap="none" spc="0" normalizeH="0" baseline="0" noProof="0" dirty="0" smtClean="0">
                          <a:ln>
                            <a:noFill/>
                          </a:ln>
                          <a:effectLst/>
                          <a:uLnTx/>
                          <a:uFillTx/>
                        </a:rPr>
                        <a:t>на 10 000 чел-к населения</a:t>
                      </a:r>
                      <a:endParaRPr kumimoji="0" lang="ru-RU" sz="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ru-RU" sz="800" dirty="0" smtClean="0"/>
                        <a:t>195,20</a:t>
                      </a:r>
                      <a:endParaRPr lang="ru-RU" sz="800" dirty="0"/>
                    </a:p>
                  </a:txBody>
                  <a:tcPr/>
                </a:tc>
                <a:tc>
                  <a:txBody>
                    <a:bodyPr/>
                    <a:lstStyle/>
                    <a:p>
                      <a:pPr algn="ctr"/>
                      <a:r>
                        <a:rPr lang="ru-RU" sz="800" dirty="0" smtClean="0"/>
                        <a:t>41,52</a:t>
                      </a:r>
                      <a:endParaRPr lang="ru-RU" sz="800" dirty="0"/>
                    </a:p>
                  </a:txBody>
                  <a:tcPr/>
                </a:tc>
                <a:tc>
                  <a:txBody>
                    <a:bodyPr/>
                    <a:lstStyle/>
                    <a:p>
                      <a:pPr algn="ctr"/>
                      <a:r>
                        <a:rPr lang="ru-RU" sz="800" dirty="0" smtClean="0"/>
                        <a:t>92,59</a:t>
                      </a:r>
                      <a:endParaRPr lang="ru-RU" sz="800" dirty="0"/>
                    </a:p>
                  </a:txBody>
                  <a:tcPr/>
                </a:tc>
                <a:tc>
                  <a:txBody>
                    <a:bodyPr/>
                    <a:lstStyle/>
                    <a:p>
                      <a:pPr algn="ctr"/>
                      <a:r>
                        <a:rPr lang="ru-RU" sz="800" dirty="0" smtClean="0"/>
                        <a:t>66,98</a:t>
                      </a:r>
                      <a:endParaRPr lang="ru-RU" sz="800" dirty="0"/>
                    </a:p>
                  </a:txBody>
                  <a:tcPr/>
                </a:tc>
              </a:tr>
              <a:tr h="317789">
                <a:tc>
                  <a:txBody>
                    <a:bodyPr/>
                    <a:lstStyle/>
                    <a:p>
                      <a:pPr algn="ctr"/>
                      <a:r>
                        <a:rPr lang="ru-RU" sz="800" dirty="0" smtClean="0"/>
                        <a:t>Рождаемость</a:t>
                      </a:r>
                      <a:endParaRPr lang="ru-RU" sz="800" dirty="0"/>
                    </a:p>
                  </a:txBody>
                  <a:tcPr/>
                </a:tc>
                <a:tc>
                  <a:txBody>
                    <a:body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800" u="none" strike="noStrike" kern="1200" cap="none" spc="0" normalizeH="0" baseline="0" noProof="0" dirty="0" smtClean="0">
                          <a:ln>
                            <a:noFill/>
                          </a:ln>
                          <a:effectLst/>
                          <a:uLnTx/>
                          <a:uFillTx/>
                        </a:rPr>
                        <a:t>число родившихся на 1000 чел-к населения</a:t>
                      </a:r>
                      <a:endParaRPr kumimoji="0" lang="ru-RU" sz="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ru-RU" sz="800" dirty="0" smtClean="0"/>
                        <a:t>4,90</a:t>
                      </a:r>
                      <a:endParaRPr lang="ru-RU" sz="800" dirty="0"/>
                    </a:p>
                  </a:txBody>
                  <a:tcPr/>
                </a:tc>
                <a:tc>
                  <a:txBody>
                    <a:bodyPr/>
                    <a:lstStyle/>
                    <a:p>
                      <a:pPr algn="ctr"/>
                      <a:r>
                        <a:rPr lang="ru-RU" sz="800" dirty="0" smtClean="0"/>
                        <a:t>6,55</a:t>
                      </a:r>
                      <a:endParaRPr lang="ru-RU" sz="800" dirty="0"/>
                    </a:p>
                  </a:txBody>
                  <a:tcPr/>
                </a:tc>
                <a:tc>
                  <a:txBody>
                    <a:bodyPr/>
                    <a:lstStyle/>
                    <a:p>
                      <a:pPr algn="ctr"/>
                      <a:r>
                        <a:rPr lang="ru-RU" sz="800" dirty="0" smtClean="0"/>
                        <a:t>6,01</a:t>
                      </a:r>
                      <a:endParaRPr lang="ru-RU" sz="800" dirty="0"/>
                    </a:p>
                  </a:txBody>
                  <a:tcPr/>
                </a:tc>
                <a:tc>
                  <a:txBody>
                    <a:bodyPr/>
                    <a:lstStyle/>
                    <a:p>
                      <a:pPr algn="ctr"/>
                      <a:r>
                        <a:rPr lang="ru-RU" sz="800" dirty="0" smtClean="0"/>
                        <a:t>6,28</a:t>
                      </a:r>
                      <a:endParaRPr lang="ru-RU" sz="800" dirty="0"/>
                    </a:p>
                  </a:txBody>
                  <a:tcPr/>
                </a:tc>
              </a:tr>
              <a:tr h="317789">
                <a:tc>
                  <a:txBody>
                    <a:bodyPr/>
                    <a:lstStyle/>
                    <a:p>
                      <a:pPr algn="ctr"/>
                      <a:r>
                        <a:rPr lang="ru-RU" sz="800" dirty="0" smtClean="0"/>
                        <a:t>Смертность</a:t>
                      </a:r>
                      <a:endParaRPr lang="ru-RU" sz="800" dirty="0"/>
                    </a:p>
                  </a:txBody>
                  <a:tcPr/>
                </a:tc>
                <a:tc>
                  <a:txBody>
                    <a:body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800" u="none" strike="noStrike" kern="1200" cap="none" spc="0" normalizeH="0" baseline="0" noProof="0" dirty="0" smtClean="0">
                          <a:ln>
                            <a:noFill/>
                          </a:ln>
                          <a:effectLst/>
                          <a:uLnTx/>
                          <a:uFillTx/>
                        </a:rPr>
                        <a:t>число умерших на 1000 чел-к населения</a:t>
                      </a:r>
                      <a:endParaRPr kumimoji="0" lang="ru-RU" sz="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ru-RU" sz="800" dirty="0" smtClean="0"/>
                        <a:t>13,10</a:t>
                      </a:r>
                      <a:endParaRPr lang="ru-RU" sz="800" dirty="0"/>
                    </a:p>
                  </a:txBody>
                  <a:tcPr/>
                </a:tc>
                <a:tc>
                  <a:txBody>
                    <a:bodyPr/>
                    <a:lstStyle/>
                    <a:p>
                      <a:pPr algn="ctr"/>
                      <a:r>
                        <a:rPr lang="ru-RU" sz="800" dirty="0" smtClean="0"/>
                        <a:t>12,23</a:t>
                      </a:r>
                      <a:endParaRPr lang="ru-RU" sz="800" dirty="0"/>
                    </a:p>
                  </a:txBody>
                  <a:tcPr/>
                </a:tc>
                <a:tc>
                  <a:txBody>
                    <a:bodyPr/>
                    <a:lstStyle/>
                    <a:p>
                      <a:pPr algn="ctr"/>
                      <a:r>
                        <a:rPr lang="ru-RU" sz="800" dirty="0" smtClean="0"/>
                        <a:t>12,54</a:t>
                      </a:r>
                      <a:endParaRPr lang="ru-RU" sz="800" dirty="0"/>
                    </a:p>
                  </a:txBody>
                  <a:tcPr/>
                </a:tc>
                <a:tc>
                  <a:txBody>
                    <a:bodyPr/>
                    <a:lstStyle/>
                    <a:p>
                      <a:pPr algn="ctr"/>
                      <a:r>
                        <a:rPr lang="ru-RU" sz="800" dirty="0" smtClean="0"/>
                        <a:t>12,39</a:t>
                      </a:r>
                      <a:endParaRPr lang="ru-RU" sz="800" dirty="0"/>
                    </a:p>
                  </a:txBody>
                  <a:tcPr/>
                </a:tc>
              </a:tr>
              <a:tr h="317789">
                <a:tc>
                  <a:txBody>
                    <a:bodyPr/>
                    <a:lstStyle/>
                    <a:p>
                      <a:pPr algn="ctr"/>
                      <a:r>
                        <a:rPr lang="ru-RU" sz="800" dirty="0" smtClean="0"/>
                        <a:t>Естественный прирост</a:t>
                      </a:r>
                      <a:endParaRPr lang="ru-RU" sz="800" dirty="0"/>
                    </a:p>
                  </a:txBody>
                  <a:tcPr/>
                </a:tc>
                <a:tc>
                  <a:txBody>
                    <a:body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800" u="none" strike="noStrike" kern="1200" cap="none" spc="0" normalizeH="0" baseline="0" noProof="0" dirty="0" smtClean="0">
                          <a:ln>
                            <a:noFill/>
                          </a:ln>
                          <a:effectLst/>
                          <a:uLnTx/>
                          <a:uFillTx/>
                        </a:rPr>
                        <a:t>на 1000 человек населения.</a:t>
                      </a:r>
                      <a:endParaRPr kumimoji="0" lang="ru-RU" sz="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ru-RU" sz="800" dirty="0" smtClean="0"/>
                        <a:t>-8,20</a:t>
                      </a:r>
                      <a:endParaRPr lang="ru-RU" sz="800" dirty="0"/>
                    </a:p>
                  </a:txBody>
                  <a:tcPr/>
                </a:tc>
                <a:tc>
                  <a:txBody>
                    <a:bodyPr/>
                    <a:lstStyle/>
                    <a:p>
                      <a:pPr algn="ctr"/>
                      <a:r>
                        <a:rPr lang="ru-RU" sz="800" dirty="0" smtClean="0"/>
                        <a:t>-5,69</a:t>
                      </a:r>
                      <a:endParaRPr lang="ru-RU" sz="800" dirty="0"/>
                    </a:p>
                  </a:txBody>
                  <a:tcPr/>
                </a:tc>
                <a:tc>
                  <a:txBody>
                    <a:bodyPr/>
                    <a:lstStyle/>
                    <a:p>
                      <a:pPr algn="ctr"/>
                      <a:r>
                        <a:rPr lang="ru-RU" sz="800" dirty="0" smtClean="0"/>
                        <a:t>-6,53</a:t>
                      </a:r>
                      <a:endParaRPr lang="ru-RU" sz="800" dirty="0"/>
                    </a:p>
                  </a:txBody>
                  <a:tcPr/>
                </a:tc>
                <a:tc>
                  <a:txBody>
                    <a:bodyPr/>
                    <a:lstStyle/>
                    <a:p>
                      <a:pPr algn="ctr"/>
                      <a:r>
                        <a:rPr lang="ru-RU" sz="800" dirty="0" smtClean="0"/>
                        <a:t>-6,11</a:t>
                      </a:r>
                      <a:endParaRPr lang="ru-RU" sz="800" dirty="0"/>
                    </a:p>
                  </a:txBody>
                  <a:tcPr/>
                </a:tc>
              </a:tr>
            </a:tbl>
          </a:graphicData>
        </a:graphic>
      </p:graphicFrame>
      <p:sp>
        <p:nvSpPr>
          <p:cNvPr id="8" name="Прямоугольник 7"/>
          <p:cNvSpPr/>
          <p:nvPr/>
        </p:nvSpPr>
        <p:spPr>
          <a:xfrm>
            <a:off x="104775" y="0"/>
            <a:ext cx="9734550"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914400" fontAlgn="base">
              <a:spcBef>
                <a:spcPct val="50000"/>
              </a:spcBef>
              <a:spcAft>
                <a:spcPct val="0"/>
              </a:spcAft>
            </a:pPr>
            <a:r>
              <a:rPr lang="ru-RU" altLang="ru-RU" sz="1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ОСНОВНЫЕ ПОКАЗАТЕЛИ СОЦИАЛЬНО-ЭКОНОМИЧЕСКОГО </a:t>
            </a:r>
            <a:r>
              <a:rPr lang="ru-RU" altLang="ru-RU" sz="1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РАЗВИТИЯ соболевского муниципального района</a:t>
            </a:r>
            <a:endParaRPr lang="ru-RU" altLang="ru-RU" sz="1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graphicFrame>
        <p:nvGraphicFramePr>
          <p:cNvPr id="11" name="Диаграмма 10"/>
          <p:cNvGraphicFramePr/>
          <p:nvPr>
            <p:extLst>
              <p:ext uri="{D42A27DB-BD31-4B8C-83A1-F6EECF244321}">
                <p14:modId xmlns:p14="http://schemas.microsoft.com/office/powerpoint/2010/main" val="2515461887"/>
              </p:ext>
            </p:extLst>
          </p:nvPr>
        </p:nvGraphicFramePr>
        <p:xfrm>
          <a:off x="0" y="543225"/>
          <a:ext cx="9839325" cy="3820894"/>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угольник 12"/>
          <p:cNvSpPr/>
          <p:nvPr/>
        </p:nvSpPr>
        <p:spPr>
          <a:xfrm>
            <a:off x="7645610" y="769441"/>
            <a:ext cx="1016624" cy="215444"/>
          </a:xfrm>
          <a:prstGeom prst="rect">
            <a:avLst/>
          </a:prstGeom>
        </p:spPr>
        <p:txBody>
          <a:bodyPr wrap="none">
            <a:spAutoFit/>
          </a:bodyPr>
          <a:lstStyle/>
          <a:p>
            <a:pPr lvl="0" algn="ctr">
              <a:defRPr/>
            </a:pPr>
            <a:r>
              <a:rPr lang="ru-RU" sz="800" dirty="0">
                <a:solidFill>
                  <a:prstClr val="black"/>
                </a:solidFill>
              </a:rPr>
              <a:t>на </a:t>
            </a:r>
            <a:r>
              <a:rPr lang="ru-RU" sz="800" dirty="0" smtClean="0">
                <a:solidFill>
                  <a:prstClr val="black"/>
                </a:solidFill>
              </a:rPr>
              <a:t>1 000 </a:t>
            </a:r>
            <a:r>
              <a:rPr lang="ru-RU" sz="800" dirty="0">
                <a:solidFill>
                  <a:prstClr val="black"/>
                </a:solidFill>
              </a:rPr>
              <a:t>чел-к </a:t>
            </a:r>
          </a:p>
        </p:txBody>
      </p:sp>
    </p:spTree>
    <p:extLst>
      <p:ext uri="{BB962C8B-B14F-4D97-AF65-F5344CB8AC3E}">
        <p14:creationId xmlns:p14="http://schemas.microsoft.com/office/powerpoint/2010/main" val="131255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4149869457"/>
              </p:ext>
            </p:extLst>
          </p:nvPr>
        </p:nvGraphicFramePr>
        <p:xfrm>
          <a:off x="390525" y="1047750"/>
          <a:ext cx="9105900" cy="5486399"/>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66675" y="352425"/>
            <a:ext cx="9763125"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914400" fontAlgn="base">
              <a:spcBef>
                <a:spcPct val="50000"/>
              </a:spcBef>
              <a:spcAft>
                <a:spcPct val="0"/>
              </a:spcAft>
            </a:pPr>
            <a:r>
              <a:rPr lang="ru-RU" altLang="ru-RU" sz="2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динамика прожиточного минимума </a:t>
            </a:r>
            <a:endParaRPr lang="ru-RU" altLang="ru-RU" sz="2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6" name="Прямоугольник 5"/>
          <p:cNvSpPr/>
          <p:nvPr/>
        </p:nvSpPr>
        <p:spPr>
          <a:xfrm>
            <a:off x="7717703" y="4141638"/>
            <a:ext cx="728084" cy="276999"/>
          </a:xfrm>
          <a:prstGeom prst="rect">
            <a:avLst/>
          </a:prstGeom>
        </p:spPr>
        <p:txBody>
          <a:bodyPr wrap="none">
            <a:spAutoFit/>
          </a:bodyPr>
          <a:lstStyle/>
          <a:p>
            <a:pPr lvl="0" algn="r"/>
            <a:r>
              <a:rPr lang="ru-RU" sz="1200" dirty="0" smtClean="0">
                <a:solidFill>
                  <a:prstClr val="black"/>
                </a:solidFill>
              </a:rPr>
              <a:t>26 335</a:t>
            </a:r>
            <a:endParaRPr lang="ru-RU" sz="1200" dirty="0">
              <a:solidFill>
                <a:prstClr val="black"/>
              </a:solidFill>
            </a:endParaRPr>
          </a:p>
        </p:txBody>
      </p:sp>
      <p:sp>
        <p:nvSpPr>
          <p:cNvPr id="7" name="Прямоугольник 6"/>
          <p:cNvSpPr/>
          <p:nvPr/>
        </p:nvSpPr>
        <p:spPr>
          <a:xfrm>
            <a:off x="1114947" y="959941"/>
            <a:ext cx="556563" cy="246221"/>
          </a:xfrm>
          <a:prstGeom prst="rect">
            <a:avLst/>
          </a:prstGeom>
        </p:spPr>
        <p:txBody>
          <a:bodyPr wrap="none">
            <a:spAutoFit/>
          </a:bodyPr>
          <a:lstStyle/>
          <a:p>
            <a:pPr lvl="0" algn="ctr">
              <a:defRPr/>
            </a:pPr>
            <a:r>
              <a:rPr lang="ru-RU" sz="1000" dirty="0" smtClean="0">
                <a:solidFill>
                  <a:prstClr val="black"/>
                </a:solidFill>
              </a:rPr>
              <a:t>рубли</a:t>
            </a:r>
            <a:endParaRPr lang="ru-RU" sz="1000" dirty="0">
              <a:solidFill>
                <a:prstClr val="black"/>
              </a:solidFill>
            </a:endParaRPr>
          </a:p>
        </p:txBody>
      </p:sp>
      <p:sp>
        <p:nvSpPr>
          <p:cNvPr id="8" name="Прямоугольник 7"/>
          <p:cNvSpPr/>
          <p:nvPr/>
        </p:nvSpPr>
        <p:spPr>
          <a:xfrm>
            <a:off x="1755053" y="4142507"/>
            <a:ext cx="728084" cy="276999"/>
          </a:xfrm>
          <a:prstGeom prst="rect">
            <a:avLst/>
          </a:prstGeom>
        </p:spPr>
        <p:txBody>
          <a:bodyPr wrap="none">
            <a:spAutoFit/>
          </a:bodyPr>
          <a:lstStyle/>
          <a:p>
            <a:pPr lvl="0" algn="r"/>
            <a:r>
              <a:rPr lang="ru-RU" sz="1200" dirty="0" smtClean="0">
                <a:solidFill>
                  <a:prstClr val="black"/>
                </a:solidFill>
              </a:rPr>
              <a:t>24 670</a:t>
            </a:r>
            <a:endParaRPr lang="ru-RU" sz="1200" dirty="0">
              <a:solidFill>
                <a:prstClr val="black"/>
              </a:solidFill>
            </a:endParaRPr>
          </a:p>
        </p:txBody>
      </p:sp>
      <p:sp>
        <p:nvSpPr>
          <p:cNvPr id="9" name="Прямоугольник 8"/>
          <p:cNvSpPr/>
          <p:nvPr/>
        </p:nvSpPr>
        <p:spPr>
          <a:xfrm>
            <a:off x="5688878" y="4142507"/>
            <a:ext cx="728084" cy="276999"/>
          </a:xfrm>
          <a:prstGeom prst="rect">
            <a:avLst/>
          </a:prstGeom>
        </p:spPr>
        <p:txBody>
          <a:bodyPr wrap="none">
            <a:spAutoFit/>
          </a:bodyPr>
          <a:lstStyle/>
          <a:p>
            <a:pPr lvl="0" algn="r"/>
            <a:r>
              <a:rPr lang="ru-RU" sz="1200" dirty="0" smtClean="0">
                <a:solidFill>
                  <a:prstClr val="black"/>
                </a:solidFill>
              </a:rPr>
              <a:t>25 818</a:t>
            </a:r>
            <a:endParaRPr lang="ru-RU" sz="1200" dirty="0">
              <a:solidFill>
                <a:prstClr val="black"/>
              </a:solidFill>
            </a:endParaRPr>
          </a:p>
        </p:txBody>
      </p:sp>
      <p:sp>
        <p:nvSpPr>
          <p:cNvPr id="10" name="Прямоугольник 9"/>
          <p:cNvSpPr/>
          <p:nvPr/>
        </p:nvSpPr>
        <p:spPr>
          <a:xfrm>
            <a:off x="3717203" y="4142506"/>
            <a:ext cx="728084" cy="276999"/>
          </a:xfrm>
          <a:prstGeom prst="rect">
            <a:avLst/>
          </a:prstGeom>
        </p:spPr>
        <p:txBody>
          <a:bodyPr wrap="none">
            <a:spAutoFit/>
          </a:bodyPr>
          <a:lstStyle/>
          <a:p>
            <a:pPr lvl="0" algn="r"/>
            <a:r>
              <a:rPr lang="ru-RU" sz="1200" dirty="0" smtClean="0">
                <a:solidFill>
                  <a:prstClr val="black"/>
                </a:solidFill>
              </a:rPr>
              <a:t>25 312</a:t>
            </a:r>
            <a:endParaRPr lang="ru-RU" sz="1200" dirty="0">
              <a:solidFill>
                <a:prstClr val="black"/>
              </a:solidFill>
            </a:endParaRPr>
          </a:p>
        </p:txBody>
      </p:sp>
    </p:spTree>
    <p:extLst>
      <p:ext uri="{BB962C8B-B14F-4D97-AF65-F5344CB8AC3E}">
        <p14:creationId xmlns:p14="http://schemas.microsoft.com/office/powerpoint/2010/main" val="1920586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433591076"/>
              </p:ext>
            </p:extLst>
          </p:nvPr>
        </p:nvGraphicFramePr>
        <p:xfrm>
          <a:off x="390525" y="1142999"/>
          <a:ext cx="9143999" cy="5286375"/>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66675" y="352425"/>
            <a:ext cx="9763125"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914400" fontAlgn="base">
              <a:spcBef>
                <a:spcPct val="50000"/>
              </a:spcBef>
              <a:spcAft>
                <a:spcPct val="0"/>
              </a:spcAft>
            </a:pPr>
            <a:r>
              <a:rPr lang="ru-RU" altLang="ru-RU" sz="2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динамика численности безработных</a:t>
            </a:r>
            <a:endParaRPr lang="ru-RU" altLang="ru-RU" sz="2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4" name="Прямоугольник 3"/>
          <p:cNvSpPr/>
          <p:nvPr/>
        </p:nvSpPr>
        <p:spPr>
          <a:xfrm>
            <a:off x="1930327" y="2294657"/>
            <a:ext cx="534121" cy="276999"/>
          </a:xfrm>
          <a:prstGeom prst="rect">
            <a:avLst/>
          </a:prstGeom>
        </p:spPr>
        <p:txBody>
          <a:bodyPr wrap="none">
            <a:spAutoFit/>
          </a:bodyPr>
          <a:lstStyle/>
          <a:p>
            <a:pPr lvl="0" algn="r"/>
            <a:r>
              <a:rPr lang="ru-RU" sz="1200" dirty="0" smtClean="0">
                <a:solidFill>
                  <a:prstClr val="black"/>
                </a:solidFill>
              </a:rPr>
              <a:t>0,07</a:t>
            </a:r>
            <a:endParaRPr lang="ru-RU" sz="1200" dirty="0">
              <a:solidFill>
                <a:prstClr val="black"/>
              </a:solidFill>
            </a:endParaRPr>
          </a:p>
        </p:txBody>
      </p:sp>
      <p:sp>
        <p:nvSpPr>
          <p:cNvPr id="5" name="Прямоугольник 4"/>
          <p:cNvSpPr/>
          <p:nvPr/>
        </p:nvSpPr>
        <p:spPr>
          <a:xfrm>
            <a:off x="5797116" y="2294657"/>
            <a:ext cx="534121" cy="276999"/>
          </a:xfrm>
          <a:prstGeom prst="rect">
            <a:avLst/>
          </a:prstGeom>
        </p:spPr>
        <p:txBody>
          <a:bodyPr wrap="none">
            <a:spAutoFit/>
          </a:bodyPr>
          <a:lstStyle/>
          <a:p>
            <a:pPr lvl="0" algn="r"/>
            <a:r>
              <a:rPr lang="ru-RU" sz="1200" dirty="0" smtClean="0">
                <a:solidFill>
                  <a:prstClr val="black"/>
                </a:solidFill>
              </a:rPr>
              <a:t>0,07</a:t>
            </a:r>
            <a:endParaRPr lang="ru-RU" sz="1200" dirty="0">
              <a:solidFill>
                <a:prstClr val="black"/>
              </a:solidFill>
            </a:endParaRPr>
          </a:p>
        </p:txBody>
      </p:sp>
      <p:sp>
        <p:nvSpPr>
          <p:cNvPr id="6" name="Прямоугольник 5"/>
          <p:cNvSpPr/>
          <p:nvPr/>
        </p:nvSpPr>
        <p:spPr>
          <a:xfrm>
            <a:off x="3863539" y="2294657"/>
            <a:ext cx="534121" cy="276999"/>
          </a:xfrm>
          <a:prstGeom prst="rect">
            <a:avLst/>
          </a:prstGeom>
        </p:spPr>
        <p:txBody>
          <a:bodyPr wrap="none">
            <a:spAutoFit/>
          </a:bodyPr>
          <a:lstStyle/>
          <a:p>
            <a:pPr lvl="0" algn="r"/>
            <a:r>
              <a:rPr lang="ru-RU" sz="1200" dirty="0" smtClean="0">
                <a:solidFill>
                  <a:prstClr val="black"/>
                </a:solidFill>
              </a:rPr>
              <a:t>0,07</a:t>
            </a:r>
            <a:endParaRPr lang="ru-RU" sz="1200" dirty="0">
              <a:solidFill>
                <a:prstClr val="black"/>
              </a:solidFill>
            </a:endParaRPr>
          </a:p>
        </p:txBody>
      </p:sp>
      <p:sp>
        <p:nvSpPr>
          <p:cNvPr id="7" name="Прямоугольник 6"/>
          <p:cNvSpPr/>
          <p:nvPr/>
        </p:nvSpPr>
        <p:spPr>
          <a:xfrm>
            <a:off x="7749741" y="2294657"/>
            <a:ext cx="534121" cy="276999"/>
          </a:xfrm>
          <a:prstGeom prst="rect">
            <a:avLst/>
          </a:prstGeom>
        </p:spPr>
        <p:txBody>
          <a:bodyPr wrap="none">
            <a:spAutoFit/>
          </a:bodyPr>
          <a:lstStyle/>
          <a:p>
            <a:pPr lvl="0" algn="r"/>
            <a:r>
              <a:rPr lang="ru-RU" sz="1200" dirty="0" smtClean="0">
                <a:solidFill>
                  <a:prstClr val="black"/>
                </a:solidFill>
              </a:rPr>
              <a:t>0,07</a:t>
            </a:r>
            <a:endParaRPr lang="ru-RU" sz="1200" dirty="0">
              <a:solidFill>
                <a:prstClr val="black"/>
              </a:solidFill>
            </a:endParaRPr>
          </a:p>
        </p:txBody>
      </p:sp>
    </p:spTree>
    <p:extLst>
      <p:ext uri="{BB962C8B-B14F-4D97-AF65-F5344CB8AC3E}">
        <p14:creationId xmlns:p14="http://schemas.microsoft.com/office/powerpoint/2010/main" val="1956516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1460752182"/>
              </p:ext>
            </p:extLst>
          </p:nvPr>
        </p:nvGraphicFramePr>
        <p:xfrm>
          <a:off x="323850" y="1181100"/>
          <a:ext cx="9258299" cy="5381626"/>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66675" y="390525"/>
            <a:ext cx="9763125"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914400" fontAlgn="base">
              <a:spcBef>
                <a:spcPct val="50000"/>
              </a:spcBef>
              <a:spcAft>
                <a:spcPct val="0"/>
              </a:spcAft>
            </a:pPr>
            <a:r>
              <a:rPr lang="ru-RU" altLang="ru-RU"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динамика промышленного производства</a:t>
            </a:r>
            <a:endParaRPr lang="ru-RU" alt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7" name="Прямоугольник 6"/>
          <p:cNvSpPr/>
          <p:nvPr/>
        </p:nvSpPr>
        <p:spPr>
          <a:xfrm>
            <a:off x="1925322" y="3865508"/>
            <a:ext cx="630301" cy="276999"/>
          </a:xfrm>
          <a:prstGeom prst="rect">
            <a:avLst/>
          </a:prstGeom>
        </p:spPr>
        <p:txBody>
          <a:bodyPr wrap="none">
            <a:spAutoFit/>
          </a:bodyPr>
          <a:lstStyle/>
          <a:p>
            <a:pPr lvl="0" algn="r"/>
            <a:r>
              <a:rPr lang="ru-RU" sz="1200" dirty="0" smtClean="0">
                <a:solidFill>
                  <a:prstClr val="black"/>
                </a:solidFill>
              </a:rPr>
              <a:t>1 686</a:t>
            </a:r>
            <a:endParaRPr lang="ru-RU" sz="1200" dirty="0">
              <a:solidFill>
                <a:prstClr val="black"/>
              </a:solidFill>
            </a:endParaRPr>
          </a:p>
        </p:txBody>
      </p:sp>
      <p:sp>
        <p:nvSpPr>
          <p:cNvPr id="8" name="Прямоугольник 7"/>
          <p:cNvSpPr/>
          <p:nvPr/>
        </p:nvSpPr>
        <p:spPr>
          <a:xfrm>
            <a:off x="3891186" y="3865508"/>
            <a:ext cx="630301" cy="276999"/>
          </a:xfrm>
          <a:prstGeom prst="rect">
            <a:avLst/>
          </a:prstGeom>
        </p:spPr>
        <p:txBody>
          <a:bodyPr wrap="none">
            <a:spAutoFit/>
          </a:bodyPr>
          <a:lstStyle/>
          <a:p>
            <a:pPr lvl="0" algn="r"/>
            <a:r>
              <a:rPr lang="ru-RU" sz="1200" dirty="0" smtClean="0">
                <a:solidFill>
                  <a:prstClr val="black"/>
                </a:solidFill>
              </a:rPr>
              <a:t>1 785</a:t>
            </a:r>
            <a:endParaRPr lang="ru-RU" sz="1200" dirty="0">
              <a:solidFill>
                <a:prstClr val="black"/>
              </a:solidFill>
            </a:endParaRPr>
          </a:p>
        </p:txBody>
      </p:sp>
      <p:sp>
        <p:nvSpPr>
          <p:cNvPr id="9" name="Прямоугольник 8"/>
          <p:cNvSpPr/>
          <p:nvPr/>
        </p:nvSpPr>
        <p:spPr>
          <a:xfrm>
            <a:off x="5777136" y="3865508"/>
            <a:ext cx="630301" cy="276999"/>
          </a:xfrm>
          <a:prstGeom prst="rect">
            <a:avLst/>
          </a:prstGeom>
        </p:spPr>
        <p:txBody>
          <a:bodyPr wrap="none">
            <a:spAutoFit/>
          </a:bodyPr>
          <a:lstStyle/>
          <a:p>
            <a:pPr lvl="0" algn="r"/>
            <a:r>
              <a:rPr lang="ru-RU" sz="1200" dirty="0" smtClean="0">
                <a:solidFill>
                  <a:prstClr val="black"/>
                </a:solidFill>
              </a:rPr>
              <a:t>1 825</a:t>
            </a:r>
            <a:endParaRPr lang="ru-RU" sz="1200" dirty="0">
              <a:solidFill>
                <a:prstClr val="black"/>
              </a:solidFill>
            </a:endParaRPr>
          </a:p>
        </p:txBody>
      </p:sp>
      <p:sp>
        <p:nvSpPr>
          <p:cNvPr id="10" name="Прямоугольник 9"/>
          <p:cNvSpPr/>
          <p:nvPr/>
        </p:nvSpPr>
        <p:spPr>
          <a:xfrm>
            <a:off x="7701186" y="3865508"/>
            <a:ext cx="630301" cy="276999"/>
          </a:xfrm>
          <a:prstGeom prst="rect">
            <a:avLst/>
          </a:prstGeom>
        </p:spPr>
        <p:txBody>
          <a:bodyPr wrap="none">
            <a:spAutoFit/>
          </a:bodyPr>
          <a:lstStyle/>
          <a:p>
            <a:pPr lvl="0" algn="r"/>
            <a:r>
              <a:rPr lang="ru-RU" sz="1200" dirty="0" smtClean="0">
                <a:solidFill>
                  <a:prstClr val="black"/>
                </a:solidFill>
              </a:rPr>
              <a:t>1 819</a:t>
            </a:r>
            <a:endParaRPr lang="ru-RU" sz="1200" dirty="0">
              <a:solidFill>
                <a:prstClr val="black"/>
              </a:solidFill>
            </a:endParaRPr>
          </a:p>
        </p:txBody>
      </p:sp>
    </p:spTree>
    <p:extLst>
      <p:ext uri="{BB962C8B-B14F-4D97-AF65-F5344CB8AC3E}">
        <p14:creationId xmlns:p14="http://schemas.microsoft.com/office/powerpoint/2010/main" val="251094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2112539653"/>
              </p:ext>
            </p:extLst>
          </p:nvPr>
        </p:nvGraphicFramePr>
        <p:xfrm>
          <a:off x="371476" y="1123949"/>
          <a:ext cx="9191624" cy="5353051"/>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4948237" y="2731165"/>
            <a:ext cx="631904" cy="276999"/>
          </a:xfrm>
          <a:prstGeom prst="rect">
            <a:avLst/>
          </a:prstGeom>
        </p:spPr>
        <p:txBody>
          <a:bodyPr wrap="none">
            <a:spAutoFit/>
          </a:bodyPr>
          <a:lstStyle/>
          <a:p>
            <a:pPr lvl="0" algn="r"/>
            <a:r>
              <a:rPr lang="ru-RU" sz="1200" dirty="0" smtClean="0">
                <a:solidFill>
                  <a:prstClr val="black"/>
                </a:solidFill>
              </a:rPr>
              <a:t>89,94</a:t>
            </a:r>
            <a:endParaRPr lang="ru-RU" sz="1200" dirty="0">
              <a:solidFill>
                <a:prstClr val="black"/>
              </a:solidFill>
            </a:endParaRPr>
          </a:p>
        </p:txBody>
      </p:sp>
      <p:sp>
        <p:nvSpPr>
          <p:cNvPr id="4" name="Прямоугольник 3"/>
          <p:cNvSpPr/>
          <p:nvPr/>
        </p:nvSpPr>
        <p:spPr>
          <a:xfrm>
            <a:off x="5920500" y="3059390"/>
            <a:ext cx="631904" cy="276999"/>
          </a:xfrm>
          <a:prstGeom prst="rect">
            <a:avLst/>
          </a:prstGeom>
        </p:spPr>
        <p:txBody>
          <a:bodyPr wrap="none">
            <a:spAutoFit/>
          </a:bodyPr>
          <a:lstStyle/>
          <a:p>
            <a:pPr lvl="0" algn="r"/>
            <a:r>
              <a:rPr lang="ru-RU" sz="1200" dirty="0" smtClean="0">
                <a:solidFill>
                  <a:prstClr val="black"/>
                </a:solidFill>
              </a:rPr>
              <a:t>90,93</a:t>
            </a:r>
            <a:endParaRPr lang="ru-RU" sz="1200" dirty="0">
              <a:solidFill>
                <a:prstClr val="black"/>
              </a:solidFill>
            </a:endParaRPr>
          </a:p>
        </p:txBody>
      </p:sp>
      <p:sp>
        <p:nvSpPr>
          <p:cNvPr id="5" name="Прямоугольник 4"/>
          <p:cNvSpPr/>
          <p:nvPr/>
        </p:nvSpPr>
        <p:spPr>
          <a:xfrm>
            <a:off x="6376904" y="2469932"/>
            <a:ext cx="631904" cy="276999"/>
          </a:xfrm>
          <a:prstGeom prst="rect">
            <a:avLst/>
          </a:prstGeom>
        </p:spPr>
        <p:txBody>
          <a:bodyPr wrap="none">
            <a:spAutoFit/>
          </a:bodyPr>
          <a:lstStyle/>
          <a:p>
            <a:pPr lvl="0" algn="r"/>
            <a:r>
              <a:rPr lang="ru-RU" sz="1200" dirty="0" smtClean="0">
                <a:solidFill>
                  <a:prstClr val="black"/>
                </a:solidFill>
              </a:rPr>
              <a:t>91,74</a:t>
            </a:r>
            <a:endParaRPr lang="ru-RU" sz="1200" dirty="0">
              <a:solidFill>
                <a:prstClr val="black"/>
              </a:solidFill>
            </a:endParaRPr>
          </a:p>
        </p:txBody>
      </p:sp>
      <p:sp>
        <p:nvSpPr>
          <p:cNvPr id="6" name="Прямоугольник 5"/>
          <p:cNvSpPr/>
          <p:nvPr/>
        </p:nvSpPr>
        <p:spPr>
          <a:xfrm>
            <a:off x="5424157" y="3845590"/>
            <a:ext cx="631903" cy="276999"/>
          </a:xfrm>
          <a:prstGeom prst="rect">
            <a:avLst/>
          </a:prstGeom>
        </p:spPr>
        <p:txBody>
          <a:bodyPr wrap="none">
            <a:spAutoFit/>
          </a:bodyPr>
          <a:lstStyle/>
          <a:p>
            <a:pPr lvl="0" algn="r"/>
            <a:r>
              <a:rPr lang="ru-RU" sz="1200" dirty="0" smtClean="0">
                <a:solidFill>
                  <a:prstClr val="black"/>
                </a:solidFill>
              </a:rPr>
              <a:t>89,50</a:t>
            </a:r>
          </a:p>
        </p:txBody>
      </p:sp>
      <p:sp>
        <p:nvSpPr>
          <p:cNvPr id="7" name="Прямоугольник 6"/>
          <p:cNvSpPr/>
          <p:nvPr/>
        </p:nvSpPr>
        <p:spPr>
          <a:xfrm>
            <a:off x="4397662" y="3197890"/>
            <a:ext cx="631904" cy="276999"/>
          </a:xfrm>
          <a:prstGeom prst="rect">
            <a:avLst/>
          </a:prstGeom>
        </p:spPr>
        <p:txBody>
          <a:bodyPr wrap="none">
            <a:spAutoFit/>
          </a:bodyPr>
          <a:lstStyle/>
          <a:p>
            <a:pPr lvl="0" algn="r"/>
            <a:r>
              <a:rPr lang="ru-RU" sz="1200" dirty="0" smtClean="0">
                <a:solidFill>
                  <a:prstClr val="black"/>
                </a:solidFill>
              </a:rPr>
              <a:t>89,59</a:t>
            </a:r>
            <a:endParaRPr lang="ru-RU" sz="1200" dirty="0">
              <a:solidFill>
                <a:prstClr val="black"/>
              </a:solidFill>
            </a:endParaRPr>
          </a:p>
        </p:txBody>
      </p:sp>
      <p:sp>
        <p:nvSpPr>
          <p:cNvPr id="8" name="Прямоугольник 7"/>
          <p:cNvSpPr/>
          <p:nvPr/>
        </p:nvSpPr>
        <p:spPr>
          <a:xfrm>
            <a:off x="3765758" y="3845590"/>
            <a:ext cx="631904" cy="276999"/>
          </a:xfrm>
          <a:prstGeom prst="rect">
            <a:avLst/>
          </a:prstGeom>
        </p:spPr>
        <p:txBody>
          <a:bodyPr wrap="none">
            <a:spAutoFit/>
          </a:bodyPr>
          <a:lstStyle/>
          <a:p>
            <a:pPr lvl="0" algn="r"/>
            <a:r>
              <a:rPr lang="ru-RU" sz="1200" dirty="0" smtClean="0">
                <a:solidFill>
                  <a:prstClr val="black"/>
                </a:solidFill>
              </a:rPr>
              <a:t>88,62</a:t>
            </a:r>
            <a:endParaRPr lang="ru-RU" sz="1200" dirty="0">
              <a:solidFill>
                <a:prstClr val="black"/>
              </a:solidFill>
            </a:endParaRPr>
          </a:p>
        </p:txBody>
      </p:sp>
      <p:sp>
        <p:nvSpPr>
          <p:cNvPr id="9" name="Прямоугольник 8"/>
          <p:cNvSpPr/>
          <p:nvPr/>
        </p:nvSpPr>
        <p:spPr>
          <a:xfrm>
            <a:off x="2232233" y="3844722"/>
            <a:ext cx="631904" cy="276999"/>
          </a:xfrm>
          <a:prstGeom prst="rect">
            <a:avLst/>
          </a:prstGeom>
        </p:spPr>
        <p:txBody>
          <a:bodyPr wrap="none">
            <a:spAutoFit/>
          </a:bodyPr>
          <a:lstStyle/>
          <a:p>
            <a:pPr lvl="0" algn="r"/>
            <a:r>
              <a:rPr lang="ru-RU" sz="1200" dirty="0" smtClean="0">
                <a:solidFill>
                  <a:prstClr val="black"/>
                </a:solidFill>
              </a:rPr>
              <a:t>88,18</a:t>
            </a:r>
            <a:endParaRPr lang="ru-RU" sz="1200" dirty="0">
              <a:solidFill>
                <a:prstClr val="black"/>
              </a:solidFill>
            </a:endParaRPr>
          </a:p>
        </p:txBody>
      </p:sp>
      <p:sp>
        <p:nvSpPr>
          <p:cNvPr id="10" name="Прямоугольник 9"/>
          <p:cNvSpPr/>
          <p:nvPr/>
        </p:nvSpPr>
        <p:spPr>
          <a:xfrm>
            <a:off x="66675" y="390525"/>
            <a:ext cx="9763125"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914400" fontAlgn="base">
              <a:spcBef>
                <a:spcPct val="50000"/>
              </a:spcBef>
              <a:spcAft>
                <a:spcPct val="0"/>
              </a:spcAft>
            </a:pPr>
            <a:r>
              <a:rPr lang="ru-RU" altLang="ru-RU"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Оборот розничной торговли, </a:t>
            </a:r>
            <a:r>
              <a:rPr lang="ru-RU" alt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млн. руб.</a:t>
            </a:r>
            <a:endParaRPr lang="ru-RU" alt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1" name="Прямоугольник 10"/>
          <p:cNvSpPr/>
          <p:nvPr/>
        </p:nvSpPr>
        <p:spPr>
          <a:xfrm>
            <a:off x="7262729" y="3845590"/>
            <a:ext cx="631904" cy="276999"/>
          </a:xfrm>
          <a:prstGeom prst="rect">
            <a:avLst/>
          </a:prstGeom>
        </p:spPr>
        <p:txBody>
          <a:bodyPr wrap="none">
            <a:spAutoFit/>
          </a:bodyPr>
          <a:lstStyle/>
          <a:p>
            <a:pPr lvl="0" algn="r"/>
            <a:r>
              <a:rPr lang="ru-RU" sz="1200" dirty="0" smtClean="0">
                <a:solidFill>
                  <a:prstClr val="black"/>
                </a:solidFill>
              </a:rPr>
              <a:t>90,58</a:t>
            </a:r>
            <a:endParaRPr lang="ru-RU" sz="1200" dirty="0">
              <a:solidFill>
                <a:prstClr val="black"/>
              </a:solidFill>
            </a:endParaRPr>
          </a:p>
        </p:txBody>
      </p:sp>
      <p:sp>
        <p:nvSpPr>
          <p:cNvPr id="12" name="Прямоугольник 11"/>
          <p:cNvSpPr/>
          <p:nvPr/>
        </p:nvSpPr>
        <p:spPr>
          <a:xfrm>
            <a:off x="7614027" y="2869664"/>
            <a:ext cx="631904" cy="276999"/>
          </a:xfrm>
          <a:prstGeom prst="rect">
            <a:avLst/>
          </a:prstGeom>
        </p:spPr>
        <p:txBody>
          <a:bodyPr wrap="none">
            <a:spAutoFit/>
          </a:bodyPr>
          <a:lstStyle/>
          <a:p>
            <a:pPr lvl="0" algn="r"/>
            <a:r>
              <a:rPr lang="ru-RU" sz="1200" dirty="0" smtClean="0">
                <a:solidFill>
                  <a:prstClr val="black"/>
                </a:solidFill>
              </a:rPr>
              <a:t>92,30</a:t>
            </a:r>
            <a:endParaRPr lang="ru-RU" sz="1200" dirty="0">
              <a:solidFill>
                <a:prstClr val="black"/>
              </a:solidFill>
            </a:endParaRPr>
          </a:p>
        </p:txBody>
      </p:sp>
      <p:sp>
        <p:nvSpPr>
          <p:cNvPr id="13" name="Прямоугольник 12"/>
          <p:cNvSpPr/>
          <p:nvPr/>
        </p:nvSpPr>
        <p:spPr>
          <a:xfrm>
            <a:off x="7929979" y="2055664"/>
            <a:ext cx="631904" cy="276999"/>
          </a:xfrm>
          <a:prstGeom prst="rect">
            <a:avLst/>
          </a:prstGeom>
        </p:spPr>
        <p:txBody>
          <a:bodyPr wrap="none">
            <a:spAutoFit/>
          </a:bodyPr>
          <a:lstStyle/>
          <a:p>
            <a:pPr lvl="0" algn="r"/>
            <a:r>
              <a:rPr lang="ru-RU" sz="1200" dirty="0" smtClean="0">
                <a:solidFill>
                  <a:prstClr val="black"/>
                </a:solidFill>
              </a:rPr>
              <a:t>94,03</a:t>
            </a:r>
            <a:endParaRPr lang="ru-RU" sz="1200" dirty="0">
              <a:solidFill>
                <a:prstClr val="black"/>
              </a:solidFill>
            </a:endParaRPr>
          </a:p>
        </p:txBody>
      </p:sp>
    </p:spTree>
    <p:extLst>
      <p:ext uri="{BB962C8B-B14F-4D97-AF65-F5344CB8AC3E}">
        <p14:creationId xmlns:p14="http://schemas.microsoft.com/office/powerpoint/2010/main" val="74683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842004874"/>
              </p:ext>
            </p:extLst>
          </p:nvPr>
        </p:nvGraphicFramePr>
        <p:xfrm>
          <a:off x="0" y="1285875"/>
          <a:ext cx="9601201"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342900" y="276225"/>
            <a:ext cx="9220200" cy="8771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914400" fontAlgn="base">
              <a:spcBef>
                <a:spcPct val="50000"/>
              </a:spcBef>
              <a:spcAft>
                <a:spcPct val="0"/>
              </a:spcAft>
            </a:pPr>
            <a:r>
              <a:rPr lang="ru-RU" alt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Инвестиции в основной капитал организаций </a:t>
            </a:r>
          </a:p>
          <a:p>
            <a:pPr lvl="0" algn="ctr" defTabSz="914400" fontAlgn="base">
              <a:spcBef>
                <a:spcPct val="50000"/>
              </a:spcBef>
              <a:spcAft>
                <a:spcPct val="0"/>
              </a:spcAft>
            </a:pPr>
            <a:r>
              <a:rPr lang="ru-RU" altLang="ru-RU" sz="1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(без субъектов малого предпринимательства), млн.руб.</a:t>
            </a:r>
            <a:endParaRPr lang="ru-RU" altLang="ru-RU" sz="1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64925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07975" y="333375"/>
            <a:ext cx="9378950" cy="62960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Схема 5"/>
          <p:cNvGraphicFramePr/>
          <p:nvPr>
            <p:extLst>
              <p:ext uri="{D42A27DB-BD31-4B8C-83A1-F6EECF244321}">
                <p14:modId xmlns:p14="http://schemas.microsoft.com/office/powerpoint/2010/main" val="3217495371"/>
              </p:ext>
            </p:extLst>
          </p:nvPr>
        </p:nvGraphicFramePr>
        <p:xfrm>
          <a:off x="228600" y="160338"/>
          <a:ext cx="9515475" cy="6469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utoShape 2" descr="Картинки по запросу картинки, бюджетная политик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3273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картинки бюджетных дене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33375"/>
            <a:ext cx="9239250" cy="619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95302" y="581024"/>
            <a:ext cx="8915400" cy="5545141"/>
          </a:xfrm>
        </p:spPr>
        <p:txBody>
          <a:bodyPr>
            <a:normAutofit/>
          </a:bodyPr>
          <a:lstStyle/>
          <a:p>
            <a:pPr marL="0" indent="0" algn="ctr">
              <a:buNone/>
            </a:pPr>
            <a:r>
              <a:rPr lang="ru-RU" sz="2000" b="1" i="1" dirty="0" smtClean="0">
                <a:ln w="1905"/>
                <a:solidFill>
                  <a:schemeClr val="bg2">
                    <a:lumMod val="10000"/>
                  </a:schemeClr>
                </a:solidFill>
                <a:effectLst>
                  <a:innerShdw blurRad="69850" dist="43180" dir="5400000">
                    <a:srgbClr val="000000">
                      <a:alpha val="65000"/>
                    </a:srgbClr>
                  </a:innerShdw>
                </a:effectLst>
                <a:latin typeface="Times New Roman" pitchFamily="18" charset="0"/>
                <a:cs typeface="Times New Roman" pitchFamily="18" charset="0"/>
              </a:rPr>
              <a:t>«Бюджет для граждан» - информационно – аналитический материал, разрабатываемый в целях предоставления гражданам актуальной информации о муниципальном бюджете на 2018 год и на плановый период 2019-2020 годов в объективной, доступной форме, для широкого круга заинтересованных  пользователей. Предоставлено описание доходов, расходов бюджета и их структуры, приоритетные направления расходования бюджетных средств, объёмы бюджетных ассигнований, направляемых на финансирование социально-значимых мероприятий в сфере образования, культуры, социальной политики и в других сферах.</a:t>
            </a:r>
          </a:p>
          <a:p>
            <a:pPr marL="0" indent="0" algn="ctr">
              <a:buNone/>
            </a:pPr>
            <a:r>
              <a:rPr lang="ru-RU" sz="2000" b="1" i="1" dirty="0" smtClean="0">
                <a:ln w="1905"/>
                <a:solidFill>
                  <a:schemeClr val="bg2">
                    <a:lumMod val="10000"/>
                  </a:schemeClr>
                </a:solidFill>
                <a:effectLst>
                  <a:innerShdw blurRad="69850" dist="43180" dir="5400000">
                    <a:srgbClr val="000000">
                      <a:alpha val="65000"/>
                    </a:srgbClr>
                  </a:innerShdw>
                </a:effectLst>
                <a:latin typeface="Times New Roman" pitchFamily="18" charset="0"/>
                <a:cs typeface="Times New Roman" pitchFamily="18" charset="0"/>
              </a:rPr>
              <a:t>Граждане -  как налогоплательщики и как потребители муниципальных услуг - должны быть уверены в том, что передаваемые ими в распоряжение государственные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marL="0" indent="0" algn="ctr">
              <a:buNone/>
            </a:pPr>
            <a:r>
              <a:rPr lang="ru-RU" sz="2000" b="1" i="1" dirty="0" smtClean="0">
                <a:ln w="1905"/>
                <a:solidFill>
                  <a:schemeClr val="bg2">
                    <a:lumMod val="10000"/>
                  </a:schemeClr>
                </a:solidFill>
                <a:effectLst>
                  <a:innerShdw blurRad="69850" dist="43180" dir="5400000">
                    <a:srgbClr val="000000">
                      <a:alpha val="65000"/>
                    </a:srgbClr>
                  </a:innerShdw>
                </a:effectLst>
                <a:latin typeface="Times New Roman" pitchFamily="18" charset="0"/>
                <a:cs typeface="Times New Roman" pitchFamily="18" charset="0"/>
              </a:rPr>
              <a:t>Мы постарались в доступной и понятной для граждан форме показать основы построения бюджетной системы, а также ознакомить с основными параметрами районного бюджета муниципального района.</a:t>
            </a:r>
          </a:p>
        </p:txBody>
      </p:sp>
    </p:spTree>
    <p:extLst>
      <p:ext uri="{BB962C8B-B14F-4D97-AF65-F5344CB8AC3E}">
        <p14:creationId xmlns:p14="http://schemas.microsoft.com/office/powerpoint/2010/main" val="274003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13"/>
          <p:cNvSpPr>
            <a:spLocks noGrp="1"/>
          </p:cNvSpPr>
          <p:nvPr>
            <p:ph idx="4294967295"/>
          </p:nvPr>
        </p:nvSpPr>
        <p:spPr>
          <a:xfrm>
            <a:off x="307975" y="1123950"/>
            <a:ext cx="2997200" cy="5578476"/>
          </a:xfrm>
          <a:solidFill>
            <a:schemeClr val="accent2">
              <a:lumMod val="20000"/>
              <a:lumOff val="80000"/>
            </a:schemeClr>
          </a:solidFill>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endParaRPr lang="ru-RU" sz="1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0" indent="0" algn="ctr">
              <a:buNone/>
            </a:pPr>
            <a:endParaRPr lang="ru-RU" sz="1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0" indent="0" algn="ctr">
              <a:buNone/>
            </a:pPr>
            <a:endParaRPr lang="ru-RU" sz="1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0" indent="0" algn="ctr">
              <a:buNone/>
            </a:pPr>
            <a:endParaRPr lang="ru-RU" sz="1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0" indent="0" algn="ctr">
              <a:buNone/>
            </a:pPr>
            <a:r>
              <a:rPr lang="ru-RU" sz="1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Налоговая </a:t>
            </a:r>
            <a:r>
              <a:rPr lang="ru-RU" sz="1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политика Соболевского муниципального района  в </a:t>
            </a:r>
            <a:r>
              <a:rPr lang="ru-RU" sz="1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2018 </a:t>
            </a:r>
            <a:r>
              <a:rPr lang="ru-RU" sz="1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году и плановом периоде </a:t>
            </a:r>
            <a:r>
              <a:rPr lang="ru-RU" sz="1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2019 </a:t>
            </a:r>
            <a:r>
              <a:rPr lang="ru-RU" sz="1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 </a:t>
            </a:r>
            <a:r>
              <a:rPr lang="ru-RU" sz="1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2020 </a:t>
            </a:r>
            <a:r>
              <a:rPr lang="ru-RU" sz="1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годов предусматривает реализацию следующих мер:</a:t>
            </a:r>
          </a:p>
          <a:p>
            <a:pPr marL="0" indent="0">
              <a:buNone/>
            </a:pPr>
            <a:endParaRPr lang="ru-RU" sz="1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3" name="Заголовок 12"/>
          <p:cNvSpPr>
            <a:spLocks noGrp="1"/>
          </p:cNvSpPr>
          <p:nvPr>
            <p:ph type="title" idx="4294967295"/>
          </p:nvPr>
        </p:nvSpPr>
        <p:spPr>
          <a:xfrm>
            <a:off x="3228973" y="1304925"/>
            <a:ext cx="6353177" cy="819150"/>
          </a:xfrm>
          <a:ln/>
        </p:spPr>
        <p:style>
          <a:lnRef idx="2">
            <a:schemeClr val="accent2"/>
          </a:lnRef>
          <a:fillRef idx="1">
            <a:schemeClr val="lt1"/>
          </a:fillRef>
          <a:effectRef idx="0">
            <a:schemeClr val="accent2"/>
          </a:effectRef>
          <a:fontRef idx="minor">
            <a:schemeClr val="dk1"/>
          </a:fontRef>
        </p:style>
        <p:txBody>
          <a:bodyPr>
            <a:normAutofit/>
          </a:bodyPr>
          <a:lstStyle/>
          <a:p>
            <a:pPr algn="l"/>
            <a:r>
              <a:rPr lang="ru-RU" sz="1300" b="0" dirty="0" smtClean="0">
                <a:solidFill>
                  <a:schemeClr val="tx1"/>
                </a:solidFill>
                <a:effectLst/>
                <a:latin typeface="Times New Roman"/>
                <a:ea typeface="Times New Roman"/>
              </a:rPr>
              <a:t>Совершенствование </a:t>
            </a:r>
            <a:r>
              <a:rPr lang="ru-RU" sz="1300" b="0" dirty="0">
                <a:solidFill>
                  <a:schemeClr val="tx1"/>
                </a:solidFill>
                <a:effectLst/>
                <a:latin typeface="Times New Roman"/>
                <a:ea typeface="Times New Roman"/>
              </a:rPr>
              <a:t>нормативного правового регулирования в сфере полномочий муниципального района  и проведение политики обоснованности и эффективности применения налоговых льгот</a:t>
            </a:r>
            <a:endParaRPr lang="ru-RU" sz="1300" b="0" dirty="0">
              <a:solidFill>
                <a:schemeClr val="tx1"/>
              </a:solidFill>
              <a:latin typeface="Times New Roman" pitchFamily="18" charset="0"/>
              <a:cs typeface="Times New Roman" pitchFamily="18" charset="0"/>
            </a:endParaRPr>
          </a:p>
        </p:txBody>
      </p:sp>
      <p:sp>
        <p:nvSpPr>
          <p:cNvPr id="15" name="Текст 14"/>
          <p:cNvSpPr>
            <a:spLocks noGrp="1"/>
          </p:cNvSpPr>
          <p:nvPr>
            <p:ph type="body" sz="half" idx="4294967295"/>
          </p:nvPr>
        </p:nvSpPr>
        <p:spPr>
          <a:xfrm>
            <a:off x="3228972" y="2124075"/>
            <a:ext cx="6353178" cy="704850"/>
          </a:xfrm>
        </p:spPr>
        <p:style>
          <a:lnRef idx="2">
            <a:schemeClr val="accent2"/>
          </a:lnRef>
          <a:fillRef idx="1">
            <a:schemeClr val="lt1"/>
          </a:fillRef>
          <a:effectRef idx="0">
            <a:schemeClr val="accent2"/>
          </a:effectRef>
          <a:fontRef idx="minor">
            <a:schemeClr val="dk1"/>
          </a:fontRef>
        </p:style>
        <p:txBody>
          <a:bodyPr>
            <a:normAutofit/>
          </a:bodyPr>
          <a:lstStyle/>
          <a:p>
            <a:pPr marL="0" indent="0" algn="l">
              <a:buNone/>
            </a:pPr>
            <a:r>
              <a:rPr lang="ru-RU" sz="1300" dirty="0" smtClean="0">
                <a:solidFill>
                  <a:schemeClr val="tx1"/>
                </a:solidFill>
                <a:latin typeface="Times New Roman"/>
                <a:ea typeface="Times New Roman"/>
              </a:rPr>
              <a:t>Обеспечение </a:t>
            </a:r>
            <a:r>
              <a:rPr lang="ru-RU" sz="1300" dirty="0">
                <a:solidFill>
                  <a:schemeClr val="tx1"/>
                </a:solidFill>
                <a:latin typeface="Times New Roman"/>
                <a:ea typeface="Times New Roman"/>
              </a:rPr>
              <a:t>реалистичности планирования, исполнения и контроля за исполнением доходной части бюджета муниципального района </a:t>
            </a:r>
            <a:endParaRPr lang="ru-RU" sz="1300" dirty="0">
              <a:solidFill>
                <a:schemeClr val="tx1"/>
              </a:solidFill>
              <a:latin typeface="Times New Roman" pitchFamily="18" charset="0"/>
              <a:cs typeface="Times New Roman" pitchFamily="18" charset="0"/>
            </a:endParaRPr>
          </a:p>
        </p:txBody>
      </p:sp>
      <p:sp>
        <p:nvSpPr>
          <p:cNvPr id="2" name="AutoShape 2" descr="Картинки по запросу картинки, налоговая политик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Картинки по запросу картинки, налоговая политик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Картинки по запросу картинки, налоговая политик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6" name="Схема 5"/>
          <p:cNvGraphicFramePr/>
          <p:nvPr>
            <p:extLst>
              <p:ext uri="{D42A27DB-BD31-4B8C-83A1-F6EECF244321}">
                <p14:modId xmlns:p14="http://schemas.microsoft.com/office/powerpoint/2010/main" val="2020983971"/>
              </p:ext>
            </p:extLst>
          </p:nvPr>
        </p:nvGraphicFramePr>
        <p:xfrm>
          <a:off x="307975" y="160337"/>
          <a:ext cx="9283700" cy="116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7" name="Picture 13" descr="Картинки по запросу картинки,  исполнение доходной части бюджет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 y="5553075"/>
            <a:ext cx="2619375" cy="1149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9" name="Picture 15" descr="Картинки по запросу картинки,  исполнение доходной части бюджета"/>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75" y="1320799"/>
            <a:ext cx="2619374" cy="1152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Текст 14"/>
          <p:cNvSpPr txBox="1">
            <a:spLocks/>
          </p:cNvSpPr>
          <p:nvPr/>
        </p:nvSpPr>
        <p:spPr>
          <a:xfrm>
            <a:off x="3228972" y="2838451"/>
            <a:ext cx="6362703" cy="1485900"/>
          </a:xfrm>
          <a:prstGeom prst="rect">
            <a:avLst/>
          </a:prstGeom>
        </p:spPr>
        <p:style>
          <a:lnRef idx="2">
            <a:schemeClr val="accent2"/>
          </a:lnRef>
          <a:fillRef idx="1">
            <a:schemeClr val="lt1"/>
          </a:fillRef>
          <a:effectRef idx="0">
            <a:schemeClr val="accent2"/>
          </a:effectRef>
          <a:fontRef idx="minor">
            <a:schemeClr val="dk1"/>
          </a:fontRef>
        </p:style>
        <p:txBody>
          <a:bodyPr vert="horz" lIns="96385" tIns="48193" rIns="96385" bIns="48193" rtlCol="0">
            <a:noAutofit/>
          </a:bodyPr>
          <a:lstStyle>
            <a:lvl1pPr marL="0" indent="0" algn="ctr" defTabSz="963856" rtl="0" eaLnBrk="1" latinLnBrk="0" hangingPunct="1">
              <a:lnSpc>
                <a:spcPct val="125000"/>
              </a:lnSpc>
              <a:spcBef>
                <a:spcPct val="20000"/>
              </a:spcBef>
              <a:buFont typeface="Arial" pitchFamily="34" charset="0"/>
              <a:buNone/>
              <a:defRPr sz="1700" kern="1200">
                <a:solidFill>
                  <a:schemeClr val="tx1">
                    <a:lumMod val="50000"/>
                    <a:lumOff val="50000"/>
                  </a:schemeClr>
                </a:solidFill>
                <a:latin typeface="+mj-lt"/>
                <a:ea typeface="+mn-ea"/>
                <a:cs typeface="+mn-cs"/>
              </a:defRPr>
            </a:lvl1pPr>
            <a:lvl2pPr marL="481928" indent="0" algn="l" defTabSz="963856" rtl="0" eaLnBrk="1" latinLnBrk="0" hangingPunct="1">
              <a:spcBef>
                <a:spcPct val="20000"/>
              </a:spcBef>
              <a:buFont typeface="Courier New" pitchFamily="49" charset="0"/>
              <a:buNone/>
              <a:defRPr sz="1300" kern="1200">
                <a:solidFill>
                  <a:schemeClr val="tx1">
                    <a:lumMod val="50000"/>
                    <a:lumOff val="50000"/>
                  </a:schemeClr>
                </a:solidFill>
                <a:latin typeface="+mj-lt"/>
                <a:ea typeface="+mn-ea"/>
                <a:cs typeface="+mn-cs"/>
              </a:defRPr>
            </a:lvl2pPr>
            <a:lvl3pPr marL="963856" indent="0" algn="l" defTabSz="963856" rtl="0" eaLnBrk="1" latinLnBrk="0" hangingPunct="1">
              <a:spcBef>
                <a:spcPct val="20000"/>
              </a:spcBef>
              <a:buFont typeface="Arial" pitchFamily="34" charset="0"/>
              <a:buNone/>
              <a:defRPr sz="1100" kern="1200">
                <a:solidFill>
                  <a:schemeClr val="tx1">
                    <a:lumMod val="50000"/>
                    <a:lumOff val="50000"/>
                  </a:schemeClr>
                </a:solidFill>
                <a:latin typeface="+mj-lt"/>
                <a:ea typeface="+mn-ea"/>
                <a:cs typeface="+mn-cs"/>
              </a:defRPr>
            </a:lvl3pPr>
            <a:lvl4pPr marL="1445784"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4pPr>
            <a:lvl5pPr marL="1927713"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5pPr>
            <a:lvl6pPr marL="2409640"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6pPr>
            <a:lvl7pPr marL="2891568"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7pPr>
            <a:lvl8pPr marL="3373497"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8pPr>
            <a:lvl9pPr marL="3855424"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9pPr>
          </a:lstStyle>
          <a:p>
            <a:pPr algn="l"/>
            <a:r>
              <a:rPr lang="ru-RU" sz="1300" dirty="0" smtClean="0">
                <a:solidFill>
                  <a:schemeClr val="tx1"/>
                </a:solidFill>
                <a:latin typeface="Times New Roman"/>
                <a:ea typeface="Times New Roman"/>
              </a:rPr>
              <a:t>Выявление </a:t>
            </a:r>
            <a:r>
              <a:rPr lang="ru-RU" sz="1300" dirty="0">
                <a:solidFill>
                  <a:schemeClr val="tx1"/>
                </a:solidFill>
                <a:latin typeface="Times New Roman"/>
                <a:ea typeface="Times New Roman"/>
              </a:rPr>
              <a:t>резервов по увеличению доходов бюджета и реализация комплекса мер по обеспечению положительной динамики поступлений налоговых и неналоговых доходов бюджета в бюджет муниципального района , в том числе за счет сокращения задолженности по налоговым и неналоговым доходам и активизации претензионно-исковой работы</a:t>
            </a:r>
            <a:endParaRPr lang="ru-RU" sz="1300" dirty="0">
              <a:solidFill>
                <a:schemeClr val="tx1"/>
              </a:solidFill>
              <a:latin typeface="Times New Roman" pitchFamily="18" charset="0"/>
              <a:cs typeface="Times New Roman" pitchFamily="18" charset="0"/>
            </a:endParaRPr>
          </a:p>
        </p:txBody>
      </p:sp>
      <p:sp>
        <p:nvSpPr>
          <p:cNvPr id="22" name="Текст 14"/>
          <p:cNvSpPr txBox="1">
            <a:spLocks/>
          </p:cNvSpPr>
          <p:nvPr/>
        </p:nvSpPr>
        <p:spPr>
          <a:xfrm>
            <a:off x="3228972" y="4324351"/>
            <a:ext cx="6362703" cy="1228724"/>
          </a:xfrm>
          <a:prstGeom prst="rect">
            <a:avLst/>
          </a:prstGeom>
        </p:spPr>
        <p:style>
          <a:lnRef idx="2">
            <a:schemeClr val="accent2"/>
          </a:lnRef>
          <a:fillRef idx="1">
            <a:schemeClr val="lt1"/>
          </a:fillRef>
          <a:effectRef idx="0">
            <a:schemeClr val="accent2"/>
          </a:effectRef>
          <a:fontRef idx="minor">
            <a:schemeClr val="dk1"/>
          </a:fontRef>
        </p:style>
        <p:txBody>
          <a:bodyPr vert="horz" lIns="96385" tIns="48193" rIns="96385" bIns="48193" rtlCol="0">
            <a:noAutofit/>
          </a:bodyPr>
          <a:lstStyle>
            <a:lvl1pPr marL="0" indent="0" algn="ctr" defTabSz="963856" rtl="0" eaLnBrk="1" latinLnBrk="0" hangingPunct="1">
              <a:lnSpc>
                <a:spcPct val="125000"/>
              </a:lnSpc>
              <a:spcBef>
                <a:spcPct val="20000"/>
              </a:spcBef>
              <a:buFont typeface="Arial" pitchFamily="34" charset="0"/>
              <a:buNone/>
              <a:defRPr sz="1700" kern="1200">
                <a:solidFill>
                  <a:schemeClr val="tx1">
                    <a:lumMod val="50000"/>
                    <a:lumOff val="50000"/>
                  </a:schemeClr>
                </a:solidFill>
                <a:latin typeface="+mj-lt"/>
                <a:ea typeface="+mn-ea"/>
                <a:cs typeface="+mn-cs"/>
              </a:defRPr>
            </a:lvl1pPr>
            <a:lvl2pPr marL="481928" indent="0" algn="l" defTabSz="963856" rtl="0" eaLnBrk="1" latinLnBrk="0" hangingPunct="1">
              <a:spcBef>
                <a:spcPct val="20000"/>
              </a:spcBef>
              <a:buFont typeface="Courier New" pitchFamily="49" charset="0"/>
              <a:buNone/>
              <a:defRPr sz="1300" kern="1200">
                <a:solidFill>
                  <a:schemeClr val="tx1">
                    <a:lumMod val="50000"/>
                    <a:lumOff val="50000"/>
                  </a:schemeClr>
                </a:solidFill>
                <a:latin typeface="+mj-lt"/>
                <a:ea typeface="+mn-ea"/>
                <a:cs typeface="+mn-cs"/>
              </a:defRPr>
            </a:lvl2pPr>
            <a:lvl3pPr marL="963856" indent="0" algn="l" defTabSz="963856" rtl="0" eaLnBrk="1" latinLnBrk="0" hangingPunct="1">
              <a:spcBef>
                <a:spcPct val="20000"/>
              </a:spcBef>
              <a:buFont typeface="Arial" pitchFamily="34" charset="0"/>
              <a:buNone/>
              <a:defRPr sz="1100" kern="1200">
                <a:solidFill>
                  <a:schemeClr val="tx1">
                    <a:lumMod val="50000"/>
                    <a:lumOff val="50000"/>
                  </a:schemeClr>
                </a:solidFill>
                <a:latin typeface="+mj-lt"/>
                <a:ea typeface="+mn-ea"/>
                <a:cs typeface="+mn-cs"/>
              </a:defRPr>
            </a:lvl3pPr>
            <a:lvl4pPr marL="1445784"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4pPr>
            <a:lvl5pPr marL="1927713"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5pPr>
            <a:lvl6pPr marL="2409640"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6pPr>
            <a:lvl7pPr marL="2891568"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7pPr>
            <a:lvl8pPr marL="3373497"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8pPr>
            <a:lvl9pPr marL="3855424"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9pPr>
          </a:lstStyle>
          <a:p>
            <a:pPr algn="l"/>
            <a:r>
              <a:rPr lang="ru-RU" sz="1300" dirty="0" smtClean="0">
                <a:solidFill>
                  <a:schemeClr val="tx1"/>
                </a:solidFill>
                <a:latin typeface="Times New Roman"/>
                <a:ea typeface="Times New Roman"/>
              </a:rPr>
              <a:t>Совершенствование </a:t>
            </a:r>
            <a:r>
              <a:rPr lang="ru-RU" sz="1300" dirty="0">
                <a:solidFill>
                  <a:schemeClr val="tx1"/>
                </a:solidFill>
                <a:latin typeface="Times New Roman"/>
                <a:ea typeface="Times New Roman"/>
              </a:rPr>
              <a:t>механизмов взаимодействия органов местного самоуправления и территориальных органов федеральных органов государственной власти в части качественного администрирования доходных источников бюджета муниципального района  и повышения уровня их собираемости</a:t>
            </a:r>
            <a:endParaRPr lang="ru-RU" sz="1300" dirty="0">
              <a:solidFill>
                <a:schemeClr val="tx1"/>
              </a:solidFill>
              <a:latin typeface="Times New Roman" pitchFamily="18" charset="0"/>
              <a:cs typeface="Times New Roman" pitchFamily="18" charset="0"/>
            </a:endParaRPr>
          </a:p>
        </p:txBody>
      </p:sp>
      <p:sp>
        <p:nvSpPr>
          <p:cNvPr id="23" name="Текст 14"/>
          <p:cNvSpPr txBox="1">
            <a:spLocks/>
          </p:cNvSpPr>
          <p:nvPr/>
        </p:nvSpPr>
        <p:spPr>
          <a:xfrm>
            <a:off x="3228972" y="6257937"/>
            <a:ext cx="6362703" cy="444490"/>
          </a:xfrm>
          <a:prstGeom prst="rect">
            <a:avLst/>
          </a:prstGeom>
        </p:spPr>
        <p:style>
          <a:lnRef idx="2">
            <a:schemeClr val="accent2"/>
          </a:lnRef>
          <a:fillRef idx="1">
            <a:schemeClr val="lt1"/>
          </a:fillRef>
          <a:effectRef idx="0">
            <a:schemeClr val="accent2"/>
          </a:effectRef>
          <a:fontRef idx="minor">
            <a:schemeClr val="dk1"/>
          </a:fontRef>
        </p:style>
        <p:txBody>
          <a:bodyPr vert="horz" lIns="96385" tIns="48193" rIns="96385" bIns="48193" rtlCol="0">
            <a:normAutofit/>
          </a:bodyPr>
          <a:lstStyle>
            <a:lvl1pPr marL="0" indent="0" algn="ctr" defTabSz="963856" rtl="0" eaLnBrk="1" latinLnBrk="0" hangingPunct="1">
              <a:lnSpc>
                <a:spcPct val="125000"/>
              </a:lnSpc>
              <a:spcBef>
                <a:spcPct val="20000"/>
              </a:spcBef>
              <a:buFont typeface="Arial" pitchFamily="34" charset="0"/>
              <a:buNone/>
              <a:defRPr sz="1700" kern="1200">
                <a:solidFill>
                  <a:schemeClr val="tx1">
                    <a:lumMod val="50000"/>
                    <a:lumOff val="50000"/>
                  </a:schemeClr>
                </a:solidFill>
                <a:latin typeface="+mj-lt"/>
                <a:ea typeface="+mn-ea"/>
                <a:cs typeface="+mn-cs"/>
              </a:defRPr>
            </a:lvl1pPr>
            <a:lvl2pPr marL="481928" indent="0" algn="l" defTabSz="963856" rtl="0" eaLnBrk="1" latinLnBrk="0" hangingPunct="1">
              <a:spcBef>
                <a:spcPct val="20000"/>
              </a:spcBef>
              <a:buFont typeface="Courier New" pitchFamily="49" charset="0"/>
              <a:buNone/>
              <a:defRPr sz="1300" kern="1200">
                <a:solidFill>
                  <a:schemeClr val="tx1">
                    <a:lumMod val="50000"/>
                    <a:lumOff val="50000"/>
                  </a:schemeClr>
                </a:solidFill>
                <a:latin typeface="+mj-lt"/>
                <a:ea typeface="+mn-ea"/>
                <a:cs typeface="+mn-cs"/>
              </a:defRPr>
            </a:lvl2pPr>
            <a:lvl3pPr marL="963856" indent="0" algn="l" defTabSz="963856" rtl="0" eaLnBrk="1" latinLnBrk="0" hangingPunct="1">
              <a:spcBef>
                <a:spcPct val="20000"/>
              </a:spcBef>
              <a:buFont typeface="Arial" pitchFamily="34" charset="0"/>
              <a:buNone/>
              <a:defRPr sz="1100" kern="1200">
                <a:solidFill>
                  <a:schemeClr val="tx1">
                    <a:lumMod val="50000"/>
                    <a:lumOff val="50000"/>
                  </a:schemeClr>
                </a:solidFill>
                <a:latin typeface="+mj-lt"/>
                <a:ea typeface="+mn-ea"/>
                <a:cs typeface="+mn-cs"/>
              </a:defRPr>
            </a:lvl3pPr>
            <a:lvl4pPr marL="1445784"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4pPr>
            <a:lvl5pPr marL="1927713"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5pPr>
            <a:lvl6pPr marL="2409640"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6pPr>
            <a:lvl7pPr marL="2891568"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7pPr>
            <a:lvl8pPr marL="3373497"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8pPr>
            <a:lvl9pPr marL="3855424"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9pPr>
          </a:lstStyle>
          <a:p>
            <a:pPr algn="l"/>
            <a:r>
              <a:rPr lang="ru-RU" sz="1300" dirty="0" smtClean="0">
                <a:solidFill>
                  <a:schemeClr val="tx1"/>
                </a:solidFill>
                <a:latin typeface="Times New Roman"/>
                <a:ea typeface="Times New Roman"/>
              </a:rPr>
              <a:t>Повышение </a:t>
            </a:r>
            <a:r>
              <a:rPr lang="ru-RU" sz="1300" dirty="0">
                <a:solidFill>
                  <a:schemeClr val="tx1"/>
                </a:solidFill>
                <a:latin typeface="Times New Roman"/>
                <a:ea typeface="Times New Roman"/>
              </a:rPr>
              <a:t>эффективности управления муниципальной собственностью</a:t>
            </a:r>
            <a:endParaRPr lang="ru-RU" sz="1300" dirty="0">
              <a:solidFill>
                <a:schemeClr val="tx1"/>
              </a:solidFill>
              <a:latin typeface="Times New Roman" pitchFamily="18" charset="0"/>
              <a:cs typeface="Times New Roman" pitchFamily="18" charset="0"/>
            </a:endParaRPr>
          </a:p>
        </p:txBody>
      </p:sp>
      <p:sp>
        <p:nvSpPr>
          <p:cNvPr id="24" name="Текст 14"/>
          <p:cNvSpPr txBox="1">
            <a:spLocks/>
          </p:cNvSpPr>
          <p:nvPr/>
        </p:nvSpPr>
        <p:spPr>
          <a:xfrm>
            <a:off x="3228972" y="5553075"/>
            <a:ext cx="6362703" cy="704861"/>
          </a:xfrm>
          <a:prstGeom prst="rect">
            <a:avLst/>
          </a:prstGeom>
        </p:spPr>
        <p:style>
          <a:lnRef idx="2">
            <a:schemeClr val="accent2"/>
          </a:lnRef>
          <a:fillRef idx="1">
            <a:schemeClr val="lt1"/>
          </a:fillRef>
          <a:effectRef idx="0">
            <a:schemeClr val="accent2"/>
          </a:effectRef>
          <a:fontRef idx="minor">
            <a:schemeClr val="dk1"/>
          </a:fontRef>
        </p:style>
        <p:txBody>
          <a:bodyPr vert="horz" lIns="96385" tIns="48193" rIns="96385" bIns="48193" rtlCol="0">
            <a:normAutofit/>
          </a:bodyPr>
          <a:lstStyle>
            <a:lvl1pPr marL="0" indent="0" algn="ctr" defTabSz="963856" rtl="0" eaLnBrk="1" latinLnBrk="0" hangingPunct="1">
              <a:lnSpc>
                <a:spcPct val="125000"/>
              </a:lnSpc>
              <a:spcBef>
                <a:spcPct val="20000"/>
              </a:spcBef>
              <a:buFont typeface="Arial" pitchFamily="34" charset="0"/>
              <a:buNone/>
              <a:defRPr sz="1700" kern="1200">
                <a:solidFill>
                  <a:schemeClr val="tx1">
                    <a:lumMod val="50000"/>
                    <a:lumOff val="50000"/>
                  </a:schemeClr>
                </a:solidFill>
                <a:latin typeface="+mj-lt"/>
                <a:ea typeface="+mn-ea"/>
                <a:cs typeface="+mn-cs"/>
              </a:defRPr>
            </a:lvl1pPr>
            <a:lvl2pPr marL="481928" indent="0" algn="l" defTabSz="963856" rtl="0" eaLnBrk="1" latinLnBrk="0" hangingPunct="1">
              <a:spcBef>
                <a:spcPct val="20000"/>
              </a:spcBef>
              <a:buFont typeface="Courier New" pitchFamily="49" charset="0"/>
              <a:buNone/>
              <a:defRPr sz="1300" kern="1200">
                <a:solidFill>
                  <a:schemeClr val="tx1">
                    <a:lumMod val="50000"/>
                    <a:lumOff val="50000"/>
                  </a:schemeClr>
                </a:solidFill>
                <a:latin typeface="+mj-lt"/>
                <a:ea typeface="+mn-ea"/>
                <a:cs typeface="+mn-cs"/>
              </a:defRPr>
            </a:lvl2pPr>
            <a:lvl3pPr marL="963856" indent="0" algn="l" defTabSz="963856" rtl="0" eaLnBrk="1" latinLnBrk="0" hangingPunct="1">
              <a:spcBef>
                <a:spcPct val="20000"/>
              </a:spcBef>
              <a:buFont typeface="Arial" pitchFamily="34" charset="0"/>
              <a:buNone/>
              <a:defRPr sz="1100" kern="1200">
                <a:solidFill>
                  <a:schemeClr val="tx1">
                    <a:lumMod val="50000"/>
                    <a:lumOff val="50000"/>
                  </a:schemeClr>
                </a:solidFill>
                <a:latin typeface="+mj-lt"/>
                <a:ea typeface="+mn-ea"/>
                <a:cs typeface="+mn-cs"/>
              </a:defRPr>
            </a:lvl3pPr>
            <a:lvl4pPr marL="1445784"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4pPr>
            <a:lvl5pPr marL="1927713"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5pPr>
            <a:lvl6pPr marL="2409640"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6pPr>
            <a:lvl7pPr marL="2891568"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7pPr>
            <a:lvl8pPr marL="3373497" indent="0" algn="l" defTabSz="963856" rtl="0" eaLnBrk="1" latinLnBrk="0" hangingPunct="1">
              <a:spcBef>
                <a:spcPct val="20000"/>
              </a:spcBef>
              <a:buFont typeface="Courier New" pitchFamily="49" charset="0"/>
              <a:buNone/>
              <a:defRPr sz="900" kern="1200">
                <a:solidFill>
                  <a:schemeClr val="tx1">
                    <a:lumMod val="50000"/>
                    <a:lumOff val="50000"/>
                  </a:schemeClr>
                </a:solidFill>
                <a:latin typeface="+mj-lt"/>
                <a:ea typeface="+mn-ea"/>
                <a:cs typeface="+mn-cs"/>
              </a:defRPr>
            </a:lvl8pPr>
            <a:lvl9pPr marL="3855424" indent="0" algn="l" defTabSz="963856" rtl="0" eaLnBrk="1" latinLnBrk="0" hangingPunct="1">
              <a:spcBef>
                <a:spcPct val="20000"/>
              </a:spcBef>
              <a:buFont typeface="Arial" pitchFamily="34" charset="0"/>
              <a:buNone/>
              <a:defRPr sz="900" kern="1200">
                <a:solidFill>
                  <a:schemeClr val="tx1">
                    <a:lumMod val="50000"/>
                    <a:lumOff val="50000"/>
                  </a:schemeClr>
                </a:solidFill>
                <a:latin typeface="+mj-lt"/>
                <a:ea typeface="+mn-ea"/>
                <a:cs typeface="+mn-cs"/>
              </a:defRPr>
            </a:lvl9pPr>
          </a:lstStyle>
          <a:p>
            <a:pPr algn="l"/>
            <a:r>
              <a:rPr lang="ru-RU" sz="1300" dirty="0" smtClean="0">
                <a:solidFill>
                  <a:schemeClr val="tx1"/>
                </a:solidFill>
                <a:latin typeface="Times New Roman"/>
                <a:ea typeface="Times New Roman"/>
              </a:rPr>
              <a:t>Обеспечение </a:t>
            </a:r>
            <a:r>
              <a:rPr lang="ru-RU" sz="1300" dirty="0">
                <a:solidFill>
                  <a:schemeClr val="tx1"/>
                </a:solidFill>
                <a:latin typeface="Times New Roman"/>
                <a:ea typeface="Times New Roman"/>
              </a:rPr>
              <a:t>прироста налоговой базы за счет ее легализации, в том числе за счет легализации «теневой» заработной платы</a:t>
            </a:r>
            <a:endParaRPr lang="ru-RU" sz="13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44381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04799"/>
            <a:ext cx="9410699" cy="6467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Объект 5"/>
          <p:cNvGraphicFramePr>
            <a:graphicFrameLocks/>
          </p:cNvGraphicFramePr>
          <p:nvPr>
            <p:extLst>
              <p:ext uri="{D42A27DB-BD31-4B8C-83A1-F6EECF244321}">
                <p14:modId xmlns:p14="http://schemas.microsoft.com/office/powerpoint/2010/main" val="2678586659"/>
              </p:ext>
            </p:extLst>
          </p:nvPr>
        </p:nvGraphicFramePr>
        <p:xfrm>
          <a:off x="66674" y="409573"/>
          <a:ext cx="9696449" cy="656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Заголовок 1"/>
          <p:cNvSpPr txBox="1">
            <a:spLocks/>
          </p:cNvSpPr>
          <p:nvPr/>
        </p:nvSpPr>
        <p:spPr>
          <a:xfrm>
            <a:off x="-619125" y="428624"/>
            <a:ext cx="10134600" cy="809626"/>
          </a:xfrm>
          <a:prstGeom prst="rect">
            <a:avLst/>
          </a:prstGeom>
          <a:scene3d>
            <a:camera prst="perspectiveLeft"/>
            <a:lightRig rig="threePt" dir="t"/>
          </a:scene3d>
        </p:spPr>
        <p:txBody>
          <a:bodyPr vert="horz" numCol="1" anchor="b">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1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Рассмотрение проекта решения Соболевского муниципального района Камчатского края о районном бюджете </a:t>
            </a:r>
          </a:p>
          <a:p>
            <a:pPr algn="ctr"/>
            <a:endParaRPr lang="ru-RU"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031352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7683"/>
            <a:ext cx="9906000" cy="76944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Основные параметры соболевского районного </a:t>
            </a:r>
            <a:r>
              <a:rPr lang="ru-RU"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бюджета </a:t>
            </a:r>
            <a:r>
              <a:rPr lang="ru-RU"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в 2017-2020 </a:t>
            </a:r>
            <a:r>
              <a:rPr lang="ru-RU"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годах</a:t>
            </a:r>
            <a:endParaRPr lang="ru-RU"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3" name="Объект 6" title="млн. руб."/>
          <p:cNvGraphicFramePr>
            <a:graphicFrameLocks/>
          </p:cNvGraphicFramePr>
          <p:nvPr>
            <p:extLst>
              <p:ext uri="{D42A27DB-BD31-4B8C-83A1-F6EECF244321}">
                <p14:modId xmlns:p14="http://schemas.microsoft.com/office/powerpoint/2010/main" val="1325569199"/>
              </p:ext>
            </p:extLst>
          </p:nvPr>
        </p:nvGraphicFramePr>
        <p:xfrm>
          <a:off x="266700" y="892552"/>
          <a:ext cx="9334500" cy="5412997"/>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8058277" y="1037923"/>
            <a:ext cx="1175322" cy="307777"/>
          </a:xfrm>
          <a:prstGeom prst="rect">
            <a:avLst/>
          </a:prstGeom>
        </p:spPr>
        <p:txBody>
          <a:bodyPr wrap="none">
            <a:spAutoFit/>
          </a:bodyPr>
          <a:lstStyle/>
          <a:p>
            <a:pPr algn="r"/>
            <a:r>
              <a:rPr lang="ru-RU" sz="1400" dirty="0" smtClean="0"/>
              <a:t>тыс. </a:t>
            </a:r>
            <a:r>
              <a:rPr lang="ru-RU" sz="1400" dirty="0"/>
              <a:t>рублей</a:t>
            </a:r>
          </a:p>
        </p:txBody>
      </p:sp>
    </p:spTree>
    <p:extLst>
      <p:ext uri="{BB962C8B-B14F-4D97-AF65-F5344CB8AC3E}">
        <p14:creationId xmlns:p14="http://schemas.microsoft.com/office/powerpoint/2010/main" val="2284622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8447"/>
            <a:ext cx="9906000" cy="96949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Информация об объеме дотаций на выравнивание бюджетной обеспеченности бюджету </a:t>
            </a: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Соболевского муниципального района Камчатского края </a:t>
            </a:r>
            <a: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с 2009 года</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20230892"/>
              </p:ext>
            </p:extLst>
          </p:nvPr>
        </p:nvGraphicFramePr>
        <p:xfrm>
          <a:off x="342900" y="1227669"/>
          <a:ext cx="9229725" cy="5358741"/>
        </p:xfrm>
        <a:graphic>
          <a:graphicData uri="http://schemas.openxmlformats.org/drawingml/2006/table">
            <a:tbl>
              <a:tblPr firstRow="1" bandRow="1">
                <a:tableStyleId>{7DF18680-E054-41AD-8BC1-D1AEF772440D}</a:tableStyleId>
              </a:tblPr>
              <a:tblGrid>
                <a:gridCol w="2374106"/>
                <a:gridCol w="2374106"/>
                <a:gridCol w="2374106"/>
                <a:gridCol w="2107407"/>
              </a:tblGrid>
              <a:tr h="111563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u="none" strike="noStrike" kern="1200" cap="none" spc="0" normalizeH="0" baseline="0" noProof="0" dirty="0" smtClean="0">
                        <a:ln>
                          <a:noFill/>
                        </a:ln>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u="none" strike="noStrike" kern="1200" cap="none" spc="0" normalizeH="0" baseline="0" noProof="0" dirty="0" smtClean="0">
                        <a:ln>
                          <a:noFill/>
                        </a:ln>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effectLst/>
                          <a:uLnTx/>
                          <a:uFillTx/>
                        </a:rPr>
                        <a:t>Год</a:t>
                      </a:r>
                      <a:endParaRPr kumimoji="0" lang="ru-RU" sz="1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effectLst/>
                          <a:uLnTx/>
                          <a:uFillTx/>
                        </a:rPr>
                        <a:t>Объем дотаций на выравнивание бюджетной обеспеченности, тыс. рублей</a:t>
                      </a:r>
                      <a:endParaRPr kumimoji="0" lang="ru-RU" sz="1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u="none" strike="noStrike" kern="1200" cap="none" spc="0" normalizeH="0" baseline="0" noProof="0" dirty="0" smtClean="0">
                        <a:ln>
                          <a:noFill/>
                        </a:ln>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effectLst/>
                          <a:uLnTx/>
                          <a:uFillTx/>
                        </a:rPr>
                        <a:t>Отношение к предыдущему году, %</a:t>
                      </a:r>
                    </a:p>
                    <a:p>
                      <a:pPr algn="ctr"/>
                      <a:endParaRPr lang="ru-RU" sz="1200" dirty="0"/>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u="none" strike="noStrike" kern="1200" cap="none" spc="0" normalizeH="0" baseline="0" noProof="0" dirty="0" smtClean="0">
                        <a:ln>
                          <a:noFill/>
                        </a:ln>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effectLst/>
                          <a:uLnTx/>
                          <a:uFillTx/>
                        </a:rPr>
                        <a:t>Уровень расчетной бюджетной обеспеченности, %</a:t>
                      </a:r>
                      <a:endParaRPr kumimoji="0" lang="ru-RU" sz="1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tr>
              <a:tr h="425752">
                <a:tc>
                  <a:txBody>
                    <a:bodyPr/>
                    <a:lstStyle/>
                    <a:p>
                      <a:pPr algn="ctr"/>
                      <a:r>
                        <a:rPr lang="ru-RU" sz="1600" dirty="0" smtClean="0"/>
                        <a:t>2009</a:t>
                      </a:r>
                      <a:endParaRPr lang="ru-RU" sz="1600" dirty="0"/>
                    </a:p>
                  </a:txBody>
                  <a:tcPr/>
                </a:tc>
                <a:tc>
                  <a:txBody>
                    <a:bodyPr/>
                    <a:lstStyle/>
                    <a:p>
                      <a:pPr algn="ctr"/>
                      <a:r>
                        <a:rPr lang="ru-RU" sz="1600" dirty="0" smtClean="0"/>
                        <a:t>71 041,0</a:t>
                      </a:r>
                      <a:endParaRPr lang="ru-RU" sz="1600" dirty="0"/>
                    </a:p>
                  </a:txBody>
                  <a:tcPr/>
                </a:tc>
                <a:tc>
                  <a:txBody>
                    <a:bodyPr/>
                    <a:lstStyle/>
                    <a:p>
                      <a:pPr algn="ctr"/>
                      <a:endParaRPr lang="ru-RU" sz="1600"/>
                    </a:p>
                  </a:txBody>
                  <a:tcPr/>
                </a:tc>
                <a:tc>
                  <a:txBody>
                    <a:bodyPr/>
                    <a:lstStyle/>
                    <a:p>
                      <a:pPr algn="ctr"/>
                      <a:r>
                        <a:rPr lang="ru-RU" sz="1600" dirty="0" smtClean="0"/>
                        <a:t>63,3%</a:t>
                      </a:r>
                      <a:endParaRPr lang="ru-RU" sz="1600" dirty="0"/>
                    </a:p>
                  </a:txBody>
                  <a:tcPr/>
                </a:tc>
              </a:tr>
              <a:tr h="425752">
                <a:tc>
                  <a:txBody>
                    <a:bodyPr/>
                    <a:lstStyle/>
                    <a:p>
                      <a:pPr algn="ctr"/>
                      <a:r>
                        <a:rPr lang="ru-RU" sz="1600" dirty="0" smtClean="0"/>
                        <a:t>2010</a:t>
                      </a:r>
                    </a:p>
                  </a:txBody>
                  <a:tcPr/>
                </a:tc>
                <a:tc>
                  <a:txBody>
                    <a:bodyPr/>
                    <a:lstStyle/>
                    <a:p>
                      <a:pPr algn="ctr"/>
                      <a:r>
                        <a:rPr lang="ru-RU" sz="1600" dirty="0" smtClean="0"/>
                        <a:t>59 336,0</a:t>
                      </a:r>
                      <a:endParaRPr lang="ru-RU" sz="1600" dirty="0"/>
                    </a:p>
                  </a:txBody>
                  <a:tcPr/>
                </a:tc>
                <a:tc>
                  <a:txBody>
                    <a:bodyPr/>
                    <a:lstStyle/>
                    <a:p>
                      <a:pPr algn="ctr"/>
                      <a:r>
                        <a:rPr lang="ru-RU" sz="1600" dirty="0" smtClean="0"/>
                        <a:t>83,5%</a:t>
                      </a:r>
                    </a:p>
                  </a:txBody>
                  <a:tcPr/>
                </a:tc>
                <a:tc>
                  <a:txBody>
                    <a:bodyPr/>
                    <a:lstStyle/>
                    <a:p>
                      <a:pPr algn="ctr"/>
                      <a:r>
                        <a:rPr lang="ru-RU" sz="1600" dirty="0" smtClean="0"/>
                        <a:t>63,7%</a:t>
                      </a:r>
                      <a:endParaRPr lang="ru-RU" sz="1600" dirty="0"/>
                    </a:p>
                  </a:txBody>
                  <a:tcPr/>
                </a:tc>
              </a:tr>
              <a:tr h="425752">
                <a:tc>
                  <a:txBody>
                    <a:bodyPr/>
                    <a:lstStyle/>
                    <a:p>
                      <a:pPr algn="ctr"/>
                      <a:r>
                        <a:rPr lang="ru-RU" sz="1600" dirty="0" smtClean="0"/>
                        <a:t>2011</a:t>
                      </a:r>
                      <a:endParaRPr lang="ru-RU" sz="1600" dirty="0"/>
                    </a:p>
                  </a:txBody>
                  <a:tcPr/>
                </a:tc>
                <a:tc>
                  <a:txBody>
                    <a:bodyPr/>
                    <a:lstStyle/>
                    <a:p>
                      <a:pPr algn="ctr"/>
                      <a:r>
                        <a:rPr lang="ru-RU" sz="1600" dirty="0" smtClean="0"/>
                        <a:t>62 788,0</a:t>
                      </a:r>
                      <a:endParaRPr lang="ru-RU" sz="1600" dirty="0"/>
                    </a:p>
                  </a:txBody>
                  <a:tcPr/>
                </a:tc>
                <a:tc>
                  <a:txBody>
                    <a:bodyPr/>
                    <a:lstStyle/>
                    <a:p>
                      <a:pPr algn="ctr"/>
                      <a:r>
                        <a:rPr lang="ru-RU" sz="1600" dirty="0" smtClean="0"/>
                        <a:t>105,8%</a:t>
                      </a:r>
                      <a:endParaRPr lang="ru-RU" sz="1600" dirty="0"/>
                    </a:p>
                  </a:txBody>
                  <a:tcPr/>
                </a:tc>
                <a:tc>
                  <a:txBody>
                    <a:bodyPr/>
                    <a:lstStyle/>
                    <a:p>
                      <a:pPr algn="ctr"/>
                      <a:r>
                        <a:rPr lang="ru-RU" sz="1600" dirty="0" smtClean="0"/>
                        <a:t>66,4%</a:t>
                      </a:r>
                      <a:endParaRPr lang="ru-RU" sz="1600" dirty="0"/>
                    </a:p>
                  </a:txBody>
                  <a:tcPr/>
                </a:tc>
              </a:tr>
              <a:tr h="425752">
                <a:tc>
                  <a:txBody>
                    <a:bodyPr/>
                    <a:lstStyle/>
                    <a:p>
                      <a:pPr algn="ctr"/>
                      <a:r>
                        <a:rPr lang="ru-RU" sz="1600" dirty="0" smtClean="0"/>
                        <a:t>2012</a:t>
                      </a:r>
                      <a:endParaRPr lang="ru-RU" sz="1600" dirty="0"/>
                    </a:p>
                  </a:txBody>
                  <a:tcPr/>
                </a:tc>
                <a:tc>
                  <a:txBody>
                    <a:bodyPr/>
                    <a:lstStyle/>
                    <a:p>
                      <a:pPr algn="ctr"/>
                      <a:r>
                        <a:rPr lang="ru-RU" sz="1600" dirty="0" smtClean="0"/>
                        <a:t>59 964,0</a:t>
                      </a:r>
                      <a:endParaRPr lang="ru-RU" sz="1600" dirty="0"/>
                    </a:p>
                  </a:txBody>
                  <a:tcPr/>
                </a:tc>
                <a:tc>
                  <a:txBody>
                    <a:bodyPr/>
                    <a:lstStyle/>
                    <a:p>
                      <a:pPr algn="ctr"/>
                      <a:r>
                        <a:rPr lang="ru-RU" sz="1600" dirty="0" smtClean="0"/>
                        <a:t>95,5%</a:t>
                      </a:r>
                      <a:endParaRPr lang="ru-RU" sz="1600" dirty="0"/>
                    </a:p>
                  </a:txBody>
                  <a:tcPr/>
                </a:tc>
                <a:tc>
                  <a:txBody>
                    <a:bodyPr/>
                    <a:lstStyle/>
                    <a:p>
                      <a:pPr algn="ctr"/>
                      <a:r>
                        <a:rPr lang="ru-RU" sz="1600" dirty="0" smtClean="0"/>
                        <a:t>78,0%</a:t>
                      </a:r>
                      <a:endParaRPr lang="ru-RU" sz="1600" dirty="0"/>
                    </a:p>
                  </a:txBody>
                  <a:tcPr/>
                </a:tc>
              </a:tr>
              <a:tr h="425752">
                <a:tc>
                  <a:txBody>
                    <a:bodyPr/>
                    <a:lstStyle/>
                    <a:p>
                      <a:pPr algn="ctr"/>
                      <a:r>
                        <a:rPr lang="ru-RU" sz="1600" dirty="0" smtClean="0"/>
                        <a:t>2013</a:t>
                      </a:r>
                      <a:endParaRPr lang="ru-RU" sz="1600" dirty="0"/>
                    </a:p>
                  </a:txBody>
                  <a:tcPr/>
                </a:tc>
                <a:tc>
                  <a:txBody>
                    <a:bodyPr/>
                    <a:lstStyle/>
                    <a:p>
                      <a:pPr algn="ctr"/>
                      <a:r>
                        <a:rPr lang="ru-RU" sz="1600" dirty="0" smtClean="0"/>
                        <a:t>57 923,0</a:t>
                      </a:r>
                      <a:endParaRPr lang="ru-RU" sz="1600" dirty="0"/>
                    </a:p>
                  </a:txBody>
                  <a:tcPr/>
                </a:tc>
                <a:tc>
                  <a:txBody>
                    <a:bodyPr/>
                    <a:lstStyle/>
                    <a:p>
                      <a:pPr algn="ctr"/>
                      <a:r>
                        <a:rPr lang="ru-RU" sz="1600" dirty="0" smtClean="0"/>
                        <a:t>96,6%</a:t>
                      </a:r>
                      <a:endParaRPr lang="ru-RU" sz="1600" dirty="0"/>
                    </a:p>
                  </a:txBody>
                  <a:tcPr/>
                </a:tc>
                <a:tc>
                  <a:txBody>
                    <a:bodyPr/>
                    <a:lstStyle/>
                    <a:p>
                      <a:pPr algn="ctr"/>
                      <a:r>
                        <a:rPr lang="ru-RU" sz="1600" dirty="0" smtClean="0"/>
                        <a:t>74,1%</a:t>
                      </a:r>
                      <a:endParaRPr lang="ru-RU" sz="1600" dirty="0"/>
                    </a:p>
                  </a:txBody>
                  <a:tcPr/>
                </a:tc>
              </a:tr>
              <a:tr h="425752">
                <a:tc>
                  <a:txBody>
                    <a:bodyPr/>
                    <a:lstStyle/>
                    <a:p>
                      <a:pPr algn="ctr"/>
                      <a:r>
                        <a:rPr lang="ru-RU" sz="1600" dirty="0" smtClean="0"/>
                        <a:t>2014</a:t>
                      </a:r>
                      <a:endParaRPr lang="ru-RU" sz="1600" dirty="0"/>
                    </a:p>
                  </a:txBody>
                  <a:tcPr/>
                </a:tc>
                <a:tc>
                  <a:txBody>
                    <a:bodyPr/>
                    <a:lstStyle/>
                    <a:p>
                      <a:pPr algn="ctr"/>
                      <a:r>
                        <a:rPr lang="ru-RU" sz="1600" dirty="0" smtClean="0"/>
                        <a:t>70 811,0</a:t>
                      </a:r>
                      <a:endParaRPr lang="ru-RU" sz="1600" dirty="0"/>
                    </a:p>
                  </a:txBody>
                  <a:tcPr/>
                </a:tc>
                <a:tc>
                  <a:txBody>
                    <a:bodyPr/>
                    <a:lstStyle/>
                    <a:p>
                      <a:pPr algn="ctr"/>
                      <a:r>
                        <a:rPr lang="ru-RU" sz="1600" dirty="0" smtClean="0"/>
                        <a:t>122,3%</a:t>
                      </a:r>
                      <a:endParaRPr lang="ru-RU" sz="1600" dirty="0"/>
                    </a:p>
                  </a:txBody>
                  <a:tcPr/>
                </a:tc>
                <a:tc>
                  <a:txBody>
                    <a:bodyPr/>
                    <a:lstStyle/>
                    <a:p>
                      <a:pPr algn="ctr"/>
                      <a:r>
                        <a:rPr lang="ru-RU" sz="1600" dirty="0" smtClean="0"/>
                        <a:t>80,8%</a:t>
                      </a:r>
                      <a:endParaRPr lang="ru-RU" sz="1600" dirty="0"/>
                    </a:p>
                  </a:txBody>
                  <a:tcPr/>
                </a:tc>
              </a:tr>
              <a:tr h="425752">
                <a:tc>
                  <a:txBody>
                    <a:bodyPr/>
                    <a:lstStyle/>
                    <a:p>
                      <a:pPr algn="ctr"/>
                      <a:r>
                        <a:rPr lang="ru-RU" sz="1600" dirty="0" smtClean="0"/>
                        <a:t>2015</a:t>
                      </a:r>
                      <a:endParaRPr lang="ru-RU" sz="1600" dirty="0"/>
                    </a:p>
                  </a:txBody>
                  <a:tcPr/>
                </a:tc>
                <a:tc>
                  <a:txBody>
                    <a:bodyPr/>
                    <a:lstStyle/>
                    <a:p>
                      <a:pPr algn="ctr"/>
                      <a:r>
                        <a:rPr lang="ru-RU" sz="1600" dirty="0" smtClean="0"/>
                        <a:t>88 079,0</a:t>
                      </a:r>
                      <a:endParaRPr lang="ru-RU" sz="1600" dirty="0"/>
                    </a:p>
                  </a:txBody>
                  <a:tcPr/>
                </a:tc>
                <a:tc>
                  <a:txBody>
                    <a:bodyPr/>
                    <a:lstStyle/>
                    <a:p>
                      <a:pPr algn="ctr"/>
                      <a:r>
                        <a:rPr lang="ru-RU" sz="1600" dirty="0" smtClean="0">
                          <a:solidFill>
                            <a:schemeClr val="tx1"/>
                          </a:solidFill>
                        </a:rPr>
                        <a:t>124,4%</a:t>
                      </a:r>
                      <a:endParaRPr lang="ru-RU" sz="1600" dirty="0">
                        <a:solidFill>
                          <a:schemeClr val="tx1"/>
                        </a:solidFill>
                      </a:endParaRPr>
                    </a:p>
                  </a:txBody>
                  <a:tcPr/>
                </a:tc>
                <a:tc>
                  <a:txBody>
                    <a:bodyPr/>
                    <a:lstStyle/>
                    <a:p>
                      <a:pPr algn="ctr"/>
                      <a:r>
                        <a:rPr lang="ru-RU" sz="1600" dirty="0" smtClean="0">
                          <a:solidFill>
                            <a:schemeClr val="tx1"/>
                          </a:solidFill>
                        </a:rPr>
                        <a:t>74,1%</a:t>
                      </a:r>
                      <a:endParaRPr lang="ru-RU" sz="1600" dirty="0">
                        <a:solidFill>
                          <a:schemeClr val="tx1"/>
                        </a:solidFill>
                      </a:endParaRPr>
                    </a:p>
                  </a:txBody>
                  <a:tcPr/>
                </a:tc>
              </a:tr>
              <a:tr h="425752">
                <a:tc>
                  <a:txBody>
                    <a:bodyPr/>
                    <a:lstStyle/>
                    <a:p>
                      <a:pPr algn="ctr"/>
                      <a:r>
                        <a:rPr lang="ru-RU" sz="1600" dirty="0" smtClean="0"/>
                        <a:t>2016</a:t>
                      </a:r>
                      <a:endParaRPr lang="ru-RU" sz="1600" dirty="0"/>
                    </a:p>
                  </a:txBody>
                  <a:tcPr/>
                </a:tc>
                <a:tc>
                  <a:txBody>
                    <a:bodyPr/>
                    <a:lstStyle/>
                    <a:p>
                      <a:pPr algn="ctr"/>
                      <a:r>
                        <a:rPr lang="ru-RU" sz="1600" dirty="0" smtClean="0">
                          <a:solidFill>
                            <a:schemeClr val="tx1"/>
                          </a:solidFill>
                        </a:rPr>
                        <a:t>95 567,0</a:t>
                      </a:r>
                      <a:endParaRPr lang="ru-RU" sz="1600" dirty="0">
                        <a:solidFill>
                          <a:schemeClr val="tx1"/>
                        </a:solidFill>
                      </a:endParaRPr>
                    </a:p>
                  </a:txBody>
                  <a:tcPr/>
                </a:tc>
                <a:tc>
                  <a:txBody>
                    <a:bodyPr/>
                    <a:lstStyle/>
                    <a:p>
                      <a:pPr algn="ctr"/>
                      <a:r>
                        <a:rPr lang="ru-RU" sz="1600" dirty="0" smtClean="0">
                          <a:solidFill>
                            <a:schemeClr val="tx1"/>
                          </a:solidFill>
                        </a:rPr>
                        <a:t>108,5%</a:t>
                      </a:r>
                      <a:endParaRPr lang="ru-RU" sz="1600" dirty="0">
                        <a:solidFill>
                          <a:schemeClr val="tx1"/>
                        </a:solidFill>
                      </a:endParaRPr>
                    </a:p>
                  </a:txBody>
                  <a:tcPr/>
                </a:tc>
                <a:tc>
                  <a:txBody>
                    <a:bodyPr/>
                    <a:lstStyle/>
                    <a:p>
                      <a:pPr algn="ctr"/>
                      <a:r>
                        <a:rPr lang="ru-RU" sz="1600" dirty="0" smtClean="0">
                          <a:solidFill>
                            <a:schemeClr val="tx1"/>
                          </a:solidFill>
                        </a:rPr>
                        <a:t>90,1%</a:t>
                      </a:r>
                      <a:endParaRPr lang="ru-RU" sz="1600" dirty="0">
                        <a:solidFill>
                          <a:schemeClr val="tx1"/>
                        </a:solidFill>
                      </a:endParaRPr>
                    </a:p>
                  </a:txBody>
                  <a:tcPr/>
                </a:tc>
              </a:tr>
              <a:tr h="425752">
                <a:tc>
                  <a:txBody>
                    <a:bodyPr/>
                    <a:lstStyle/>
                    <a:p>
                      <a:pPr algn="ctr"/>
                      <a:r>
                        <a:rPr lang="ru-RU" sz="1600" dirty="0" smtClean="0"/>
                        <a:t>2017</a:t>
                      </a:r>
                      <a:endParaRPr lang="ru-RU" sz="1600" dirty="0"/>
                    </a:p>
                  </a:txBody>
                  <a:tcPr/>
                </a:tc>
                <a:tc>
                  <a:txBody>
                    <a:bodyPr/>
                    <a:lstStyle/>
                    <a:p>
                      <a:pPr algn="ctr"/>
                      <a:r>
                        <a:rPr lang="ru-RU" sz="1600" dirty="0" smtClean="0">
                          <a:solidFill>
                            <a:schemeClr val="tx1"/>
                          </a:solidFill>
                        </a:rPr>
                        <a:t>87 685,0</a:t>
                      </a:r>
                      <a:endParaRPr lang="ru-RU" sz="1600" dirty="0">
                        <a:solidFill>
                          <a:schemeClr val="tx1"/>
                        </a:solidFill>
                      </a:endParaRPr>
                    </a:p>
                  </a:txBody>
                  <a:tcPr/>
                </a:tc>
                <a:tc>
                  <a:txBody>
                    <a:bodyPr/>
                    <a:lstStyle/>
                    <a:p>
                      <a:pPr algn="ctr"/>
                      <a:r>
                        <a:rPr lang="ru-RU" sz="1600" dirty="0" smtClean="0">
                          <a:solidFill>
                            <a:schemeClr val="tx1"/>
                          </a:solidFill>
                        </a:rPr>
                        <a:t>91,6%</a:t>
                      </a:r>
                      <a:endParaRPr lang="ru-RU" sz="1600" dirty="0">
                        <a:solidFill>
                          <a:schemeClr val="tx1"/>
                        </a:solidFill>
                      </a:endParaRPr>
                    </a:p>
                  </a:txBody>
                  <a:tcPr/>
                </a:tc>
                <a:tc>
                  <a:txBody>
                    <a:bodyPr/>
                    <a:lstStyle/>
                    <a:p>
                      <a:pPr algn="ctr"/>
                      <a:r>
                        <a:rPr lang="ru-RU" sz="1600" dirty="0" smtClean="0">
                          <a:solidFill>
                            <a:schemeClr val="tx1"/>
                          </a:solidFill>
                        </a:rPr>
                        <a:t>81,0%</a:t>
                      </a:r>
                      <a:endParaRPr lang="ru-RU" sz="1600" dirty="0">
                        <a:solidFill>
                          <a:schemeClr val="tx1"/>
                        </a:solidFill>
                      </a:endParaRPr>
                    </a:p>
                  </a:txBody>
                  <a:tcPr/>
                </a:tc>
              </a:tr>
              <a:tr h="383973">
                <a:tc>
                  <a:txBody>
                    <a:bodyPr/>
                    <a:lstStyle/>
                    <a:p>
                      <a:pPr algn="ctr"/>
                      <a:r>
                        <a:rPr lang="ru-RU" sz="1600" dirty="0" smtClean="0"/>
                        <a:t>2018</a:t>
                      </a:r>
                      <a:endParaRPr lang="ru-RU" sz="1600" dirty="0"/>
                    </a:p>
                  </a:txBody>
                  <a:tcPr/>
                </a:tc>
                <a:tc>
                  <a:txBody>
                    <a:bodyPr/>
                    <a:lstStyle/>
                    <a:p>
                      <a:pPr algn="ctr"/>
                      <a:r>
                        <a:rPr lang="ru-RU" sz="1600" dirty="0" smtClean="0"/>
                        <a:t>84 938,0</a:t>
                      </a:r>
                      <a:endParaRPr lang="ru-RU" sz="1600" dirty="0"/>
                    </a:p>
                  </a:txBody>
                  <a:tcPr/>
                </a:tc>
                <a:tc>
                  <a:txBody>
                    <a:bodyPr/>
                    <a:lstStyle/>
                    <a:p>
                      <a:pPr algn="ctr"/>
                      <a:r>
                        <a:rPr lang="ru-RU" sz="1600" dirty="0" smtClean="0">
                          <a:solidFill>
                            <a:schemeClr val="tx1"/>
                          </a:solidFill>
                        </a:rPr>
                        <a:t>96,9%</a:t>
                      </a:r>
                      <a:endParaRPr lang="ru-RU" sz="1600" dirty="0">
                        <a:solidFill>
                          <a:schemeClr val="tx1"/>
                        </a:solidFill>
                      </a:endParaRPr>
                    </a:p>
                  </a:txBody>
                  <a:tcPr/>
                </a:tc>
                <a:tc>
                  <a:txBody>
                    <a:bodyPr/>
                    <a:lstStyle/>
                    <a:p>
                      <a:pPr algn="ctr"/>
                      <a:endParaRPr lang="ru-RU" sz="1600" dirty="0"/>
                    </a:p>
                  </a:txBody>
                  <a:tcPr/>
                </a:tc>
              </a:tr>
            </a:tbl>
          </a:graphicData>
        </a:graphic>
      </p:graphicFrame>
      <p:sp>
        <p:nvSpPr>
          <p:cNvPr id="4" name="Прямоугольник 3"/>
          <p:cNvSpPr/>
          <p:nvPr/>
        </p:nvSpPr>
        <p:spPr>
          <a:xfrm>
            <a:off x="8378850" y="1156870"/>
            <a:ext cx="1143262" cy="276999"/>
          </a:xfrm>
          <a:prstGeom prst="rect">
            <a:avLst/>
          </a:prstGeom>
        </p:spPr>
        <p:txBody>
          <a:bodyPr wrap="none">
            <a:spAutoFit/>
          </a:bodyPr>
          <a:lstStyle/>
          <a:p>
            <a:pPr lvl="0" algn="r"/>
            <a:r>
              <a:rPr lang="ru-RU" sz="1200" dirty="0">
                <a:solidFill>
                  <a:prstClr val="black"/>
                </a:solidFill>
              </a:rPr>
              <a:t>тыс. рублей</a:t>
            </a:r>
          </a:p>
        </p:txBody>
      </p:sp>
    </p:spTree>
    <p:extLst>
      <p:ext uri="{BB962C8B-B14F-4D97-AF65-F5344CB8AC3E}">
        <p14:creationId xmlns:p14="http://schemas.microsoft.com/office/powerpoint/2010/main" val="2499025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6" y="208094"/>
            <a:ext cx="9753600" cy="1015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Информация о динамике </a:t>
            </a: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поступления налоговых и неналоговых доходов</a:t>
            </a: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 </a:t>
            </a: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Соболевского муниципального района Камчатского края с </a:t>
            </a: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2009 года</a:t>
            </a:r>
            <a:endPar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91254967"/>
              </p:ext>
            </p:extLst>
          </p:nvPr>
        </p:nvGraphicFramePr>
        <p:xfrm>
          <a:off x="342900" y="1227669"/>
          <a:ext cx="9239250" cy="5344581"/>
        </p:xfrm>
        <a:graphic>
          <a:graphicData uri="http://schemas.openxmlformats.org/drawingml/2006/table">
            <a:tbl>
              <a:tblPr firstRow="1" bandRow="1">
                <a:tableStyleId>{7DF18680-E054-41AD-8BC1-D1AEF772440D}</a:tableStyleId>
              </a:tblPr>
              <a:tblGrid>
                <a:gridCol w="2994026"/>
                <a:gridCol w="3251199"/>
                <a:gridCol w="2994025"/>
              </a:tblGrid>
              <a:tr h="55640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effectLst/>
                          <a:uLnTx/>
                          <a:uFillTx/>
                        </a:rPr>
                        <a:t>Год</a:t>
                      </a:r>
                      <a:endParaRPr kumimoji="0" lang="ru-RU" sz="1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effectLst/>
                          <a:uLnTx/>
                          <a:uFillTx/>
                        </a:rPr>
                        <a:t>Объем  налоговых и неналоговых доходов, тыс. рублей</a:t>
                      </a:r>
                      <a:endParaRPr kumimoji="0" lang="ru-RU" sz="1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effectLst/>
                          <a:uLnTx/>
                          <a:uFillTx/>
                        </a:rPr>
                        <a:t>Отношение к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effectLst/>
                          <a:uLnTx/>
                          <a:uFillTx/>
                        </a:rPr>
                        <a:t>предыдущему году, %</a:t>
                      </a:r>
                      <a:endParaRPr kumimoji="0" lang="ru-RU" sz="1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tr>
              <a:tr h="409808">
                <a:tc>
                  <a:txBody>
                    <a:bodyPr/>
                    <a:lstStyle/>
                    <a:p>
                      <a:pPr algn="ctr"/>
                      <a:r>
                        <a:rPr lang="ru-RU" sz="1400" dirty="0" smtClean="0"/>
                        <a:t>2009</a:t>
                      </a:r>
                      <a:endParaRPr lang="ru-RU" sz="1400" dirty="0"/>
                    </a:p>
                  </a:txBody>
                  <a:tcPr/>
                </a:tc>
                <a:tc>
                  <a:txBody>
                    <a:bodyPr/>
                    <a:lstStyle/>
                    <a:p>
                      <a:pPr algn="ctr"/>
                      <a:r>
                        <a:rPr lang="ru-RU" sz="1400" dirty="0" smtClean="0"/>
                        <a:t>45 938,7</a:t>
                      </a:r>
                      <a:endParaRPr lang="ru-RU" sz="1400" dirty="0"/>
                    </a:p>
                  </a:txBody>
                  <a:tcPr/>
                </a:tc>
                <a:tc>
                  <a:txBody>
                    <a:bodyPr/>
                    <a:lstStyle/>
                    <a:p>
                      <a:pPr algn="ctr"/>
                      <a:endParaRPr lang="ru-RU" sz="1400" dirty="0"/>
                    </a:p>
                  </a:txBody>
                  <a:tcPr/>
                </a:tc>
              </a:tr>
              <a:tr h="409889">
                <a:tc>
                  <a:txBody>
                    <a:bodyPr/>
                    <a:lstStyle/>
                    <a:p>
                      <a:pPr algn="ctr"/>
                      <a:r>
                        <a:rPr lang="ru-RU" sz="1400" dirty="0" smtClean="0"/>
                        <a:t>2010</a:t>
                      </a:r>
                      <a:endParaRPr lang="ru-RU" sz="1400" dirty="0"/>
                    </a:p>
                  </a:txBody>
                  <a:tcPr/>
                </a:tc>
                <a:tc>
                  <a:txBody>
                    <a:bodyPr/>
                    <a:lstStyle/>
                    <a:p>
                      <a:pPr algn="ctr"/>
                      <a:r>
                        <a:rPr lang="ru-RU" sz="1400" dirty="0" smtClean="0"/>
                        <a:t>71 320,1</a:t>
                      </a:r>
                      <a:endParaRPr lang="ru-RU" sz="1400" dirty="0"/>
                    </a:p>
                  </a:txBody>
                  <a:tcPr/>
                </a:tc>
                <a:tc>
                  <a:txBody>
                    <a:bodyPr/>
                    <a:lstStyle/>
                    <a:p>
                      <a:pPr algn="ctr"/>
                      <a:r>
                        <a:rPr lang="ru-RU" sz="1400" dirty="0" smtClean="0"/>
                        <a:t>155,3%</a:t>
                      </a:r>
                      <a:endParaRPr lang="ru-RU" sz="1400" dirty="0"/>
                    </a:p>
                  </a:txBody>
                  <a:tcPr/>
                </a:tc>
              </a:tr>
              <a:tr h="419206">
                <a:tc>
                  <a:txBody>
                    <a:bodyPr/>
                    <a:lstStyle/>
                    <a:p>
                      <a:pPr algn="ctr"/>
                      <a:r>
                        <a:rPr lang="ru-RU" sz="1400" dirty="0" smtClean="0"/>
                        <a:t>2011</a:t>
                      </a:r>
                      <a:endParaRPr lang="ru-RU" sz="1400" dirty="0"/>
                    </a:p>
                  </a:txBody>
                  <a:tcPr/>
                </a:tc>
                <a:tc>
                  <a:txBody>
                    <a:bodyPr/>
                    <a:lstStyle/>
                    <a:p>
                      <a:pPr algn="ctr"/>
                      <a:r>
                        <a:rPr lang="ru-RU" sz="1400" dirty="0" smtClean="0"/>
                        <a:t>81 559,8</a:t>
                      </a:r>
                      <a:endParaRPr lang="ru-RU" sz="1400" dirty="0"/>
                    </a:p>
                  </a:txBody>
                  <a:tcPr/>
                </a:tc>
                <a:tc>
                  <a:txBody>
                    <a:bodyPr/>
                    <a:lstStyle/>
                    <a:p>
                      <a:pPr algn="ctr"/>
                      <a:r>
                        <a:rPr lang="ru-RU" sz="1400" dirty="0" smtClean="0"/>
                        <a:t>114,4%</a:t>
                      </a:r>
                      <a:endParaRPr lang="ru-RU" sz="1400" dirty="0"/>
                    </a:p>
                  </a:txBody>
                  <a:tcPr/>
                </a:tc>
              </a:tr>
              <a:tr h="381942">
                <a:tc>
                  <a:txBody>
                    <a:bodyPr/>
                    <a:lstStyle/>
                    <a:p>
                      <a:pPr algn="ctr"/>
                      <a:r>
                        <a:rPr lang="ru-RU" sz="1400" dirty="0" smtClean="0"/>
                        <a:t>2012</a:t>
                      </a:r>
                      <a:endParaRPr lang="ru-RU" sz="1400" dirty="0"/>
                    </a:p>
                  </a:txBody>
                  <a:tcPr/>
                </a:tc>
                <a:tc>
                  <a:txBody>
                    <a:bodyPr/>
                    <a:lstStyle/>
                    <a:p>
                      <a:pPr algn="ctr"/>
                      <a:r>
                        <a:rPr lang="ru-RU" sz="1400" dirty="0" smtClean="0"/>
                        <a:t>60 304,8</a:t>
                      </a:r>
                      <a:endParaRPr lang="ru-RU" sz="1400" dirty="0"/>
                    </a:p>
                  </a:txBody>
                  <a:tcPr/>
                </a:tc>
                <a:tc>
                  <a:txBody>
                    <a:bodyPr/>
                    <a:lstStyle/>
                    <a:p>
                      <a:pPr algn="ctr"/>
                      <a:r>
                        <a:rPr lang="ru-RU" sz="1400" dirty="0" smtClean="0"/>
                        <a:t>73,9%</a:t>
                      </a:r>
                      <a:endParaRPr lang="ru-RU" sz="1400" dirty="0"/>
                    </a:p>
                  </a:txBody>
                  <a:tcPr/>
                </a:tc>
              </a:tr>
              <a:tr h="419206">
                <a:tc>
                  <a:txBody>
                    <a:bodyPr/>
                    <a:lstStyle/>
                    <a:p>
                      <a:pPr algn="ctr"/>
                      <a:r>
                        <a:rPr lang="ru-RU" sz="1400" dirty="0" smtClean="0"/>
                        <a:t>2013</a:t>
                      </a:r>
                      <a:endParaRPr lang="ru-RU" sz="1400" dirty="0"/>
                    </a:p>
                  </a:txBody>
                  <a:tcPr/>
                </a:tc>
                <a:tc>
                  <a:txBody>
                    <a:bodyPr/>
                    <a:lstStyle/>
                    <a:p>
                      <a:pPr algn="ctr"/>
                      <a:r>
                        <a:rPr lang="ru-RU" sz="1400" dirty="0" smtClean="0"/>
                        <a:t>63 041,3</a:t>
                      </a:r>
                      <a:endParaRPr lang="ru-RU" sz="1400" dirty="0"/>
                    </a:p>
                  </a:txBody>
                  <a:tcPr/>
                </a:tc>
                <a:tc>
                  <a:txBody>
                    <a:bodyPr/>
                    <a:lstStyle/>
                    <a:p>
                      <a:pPr algn="ctr"/>
                      <a:r>
                        <a:rPr lang="ru-RU" sz="1400" dirty="0" smtClean="0"/>
                        <a:t>104,5%</a:t>
                      </a:r>
                      <a:endParaRPr lang="ru-RU" sz="1400" dirty="0"/>
                    </a:p>
                  </a:txBody>
                  <a:tcPr/>
                </a:tc>
              </a:tr>
              <a:tr h="363311">
                <a:tc>
                  <a:txBody>
                    <a:bodyPr/>
                    <a:lstStyle/>
                    <a:p>
                      <a:pPr algn="ctr"/>
                      <a:r>
                        <a:rPr lang="ru-RU" sz="1400" dirty="0" smtClean="0"/>
                        <a:t>2014</a:t>
                      </a:r>
                      <a:endParaRPr lang="ru-RU" sz="1400" dirty="0"/>
                    </a:p>
                  </a:txBody>
                  <a:tcPr/>
                </a:tc>
                <a:tc>
                  <a:txBody>
                    <a:bodyPr/>
                    <a:lstStyle/>
                    <a:p>
                      <a:pPr algn="ctr"/>
                      <a:r>
                        <a:rPr lang="ru-RU" sz="1400" dirty="0" smtClean="0"/>
                        <a:t>58 602,4</a:t>
                      </a:r>
                      <a:endParaRPr lang="ru-RU" sz="1400" dirty="0"/>
                    </a:p>
                  </a:txBody>
                  <a:tcPr/>
                </a:tc>
                <a:tc>
                  <a:txBody>
                    <a:bodyPr/>
                    <a:lstStyle/>
                    <a:p>
                      <a:pPr algn="ctr"/>
                      <a:r>
                        <a:rPr lang="ru-RU" sz="1400" dirty="0" smtClean="0"/>
                        <a:t>93,0%</a:t>
                      </a:r>
                      <a:endParaRPr lang="ru-RU" sz="1400" dirty="0"/>
                    </a:p>
                  </a:txBody>
                  <a:tcPr/>
                </a:tc>
              </a:tr>
              <a:tr h="400574">
                <a:tc>
                  <a:txBody>
                    <a:bodyPr/>
                    <a:lstStyle/>
                    <a:p>
                      <a:pPr algn="ctr"/>
                      <a:r>
                        <a:rPr lang="ru-RU" sz="1400" dirty="0" smtClean="0"/>
                        <a:t>2015</a:t>
                      </a:r>
                      <a:endParaRPr lang="ru-RU" sz="1400" dirty="0"/>
                    </a:p>
                  </a:txBody>
                  <a:tcPr/>
                </a:tc>
                <a:tc>
                  <a:txBody>
                    <a:bodyPr/>
                    <a:lstStyle/>
                    <a:p>
                      <a:pPr algn="ctr"/>
                      <a:r>
                        <a:rPr lang="ru-RU" sz="1400" dirty="0" smtClean="0"/>
                        <a:t>57 838,1</a:t>
                      </a:r>
                      <a:endParaRPr lang="ru-RU" sz="1400" dirty="0"/>
                    </a:p>
                  </a:txBody>
                  <a:tcPr/>
                </a:tc>
                <a:tc>
                  <a:txBody>
                    <a:bodyPr/>
                    <a:lstStyle/>
                    <a:p>
                      <a:pPr algn="ctr"/>
                      <a:r>
                        <a:rPr lang="ru-RU" sz="1400" dirty="0" smtClean="0"/>
                        <a:t>99,3%</a:t>
                      </a:r>
                      <a:endParaRPr lang="ru-RU" sz="1400" dirty="0"/>
                    </a:p>
                  </a:txBody>
                  <a:tcPr/>
                </a:tc>
              </a:tr>
              <a:tr h="391259">
                <a:tc>
                  <a:txBody>
                    <a:bodyPr/>
                    <a:lstStyle/>
                    <a:p>
                      <a:pPr algn="ctr"/>
                      <a:r>
                        <a:rPr lang="ru-RU" sz="1400" dirty="0" smtClean="0"/>
                        <a:t>2016</a:t>
                      </a:r>
                      <a:endParaRPr lang="ru-RU" sz="1400" dirty="0"/>
                    </a:p>
                  </a:txBody>
                  <a:tcPr/>
                </a:tc>
                <a:tc>
                  <a:txBody>
                    <a:bodyPr/>
                    <a:lstStyle/>
                    <a:p>
                      <a:pPr algn="ctr"/>
                      <a:r>
                        <a:rPr lang="ru-RU" sz="1400" dirty="0" smtClean="0">
                          <a:solidFill>
                            <a:schemeClr val="tx1"/>
                          </a:solidFill>
                        </a:rPr>
                        <a:t>68 802,5</a:t>
                      </a:r>
                      <a:endParaRPr lang="ru-RU" sz="1400" dirty="0">
                        <a:solidFill>
                          <a:schemeClr val="tx1"/>
                        </a:solidFill>
                      </a:endParaRPr>
                    </a:p>
                  </a:txBody>
                  <a:tcPr/>
                </a:tc>
                <a:tc>
                  <a:txBody>
                    <a:bodyPr/>
                    <a:lstStyle/>
                    <a:p>
                      <a:pPr algn="ctr"/>
                      <a:r>
                        <a:rPr lang="ru-RU" sz="1400" dirty="0" smtClean="0">
                          <a:solidFill>
                            <a:schemeClr val="tx1"/>
                          </a:solidFill>
                        </a:rPr>
                        <a:t>119%</a:t>
                      </a:r>
                      <a:endParaRPr lang="ru-RU" sz="1400" dirty="0">
                        <a:solidFill>
                          <a:schemeClr val="tx1"/>
                        </a:solidFill>
                      </a:endParaRPr>
                    </a:p>
                  </a:txBody>
                  <a:tcPr/>
                </a:tc>
              </a:tr>
              <a:tr h="447152">
                <a:tc>
                  <a:txBody>
                    <a:bodyPr/>
                    <a:lstStyle/>
                    <a:p>
                      <a:pPr algn="ctr"/>
                      <a:r>
                        <a:rPr lang="ru-RU" sz="1400" dirty="0" smtClean="0"/>
                        <a:t>2017</a:t>
                      </a:r>
                      <a:endParaRPr lang="ru-RU" sz="1400" dirty="0"/>
                    </a:p>
                  </a:txBody>
                  <a:tcPr/>
                </a:tc>
                <a:tc>
                  <a:txBody>
                    <a:bodyPr/>
                    <a:lstStyle/>
                    <a:p>
                      <a:pPr algn="ctr"/>
                      <a:r>
                        <a:rPr lang="ru-RU" sz="1400" dirty="0" smtClean="0">
                          <a:solidFill>
                            <a:schemeClr val="tx1"/>
                          </a:solidFill>
                        </a:rPr>
                        <a:t>210 135,9</a:t>
                      </a:r>
                      <a:endParaRPr lang="ru-RU" sz="1400" dirty="0">
                        <a:solidFill>
                          <a:schemeClr val="tx1"/>
                        </a:solidFill>
                      </a:endParaRPr>
                    </a:p>
                  </a:txBody>
                  <a:tcPr/>
                </a:tc>
                <a:tc>
                  <a:txBody>
                    <a:bodyPr/>
                    <a:lstStyle/>
                    <a:p>
                      <a:pPr algn="ctr"/>
                      <a:r>
                        <a:rPr lang="ru-RU" sz="1400" dirty="0" smtClean="0">
                          <a:solidFill>
                            <a:schemeClr val="tx1"/>
                          </a:solidFill>
                        </a:rPr>
                        <a:t>св. 200%</a:t>
                      </a:r>
                      <a:endParaRPr lang="ru-RU" sz="1400" dirty="0">
                        <a:solidFill>
                          <a:schemeClr val="tx1"/>
                        </a:solidFill>
                      </a:endParaRPr>
                    </a:p>
                  </a:txBody>
                  <a:tcPr/>
                </a:tc>
              </a:tr>
              <a:tr h="381942">
                <a:tc>
                  <a:txBody>
                    <a:bodyPr/>
                    <a:lstStyle/>
                    <a:p>
                      <a:pPr algn="ctr"/>
                      <a:r>
                        <a:rPr lang="ru-RU" sz="1400" dirty="0" smtClean="0"/>
                        <a:t>2018</a:t>
                      </a:r>
                      <a:endParaRPr lang="ru-RU" sz="1400" dirty="0"/>
                    </a:p>
                  </a:txBody>
                  <a:tcPr/>
                </a:tc>
                <a:tc>
                  <a:txBody>
                    <a:bodyPr/>
                    <a:lstStyle/>
                    <a:p>
                      <a:pPr algn="ctr"/>
                      <a:r>
                        <a:rPr lang="ru-RU" sz="1400" dirty="0" smtClean="0"/>
                        <a:t>287 980,4</a:t>
                      </a:r>
                      <a:endParaRPr lang="ru-RU" sz="1400" dirty="0"/>
                    </a:p>
                  </a:txBody>
                  <a:tcPr/>
                </a:tc>
                <a:tc>
                  <a:txBody>
                    <a:bodyPr/>
                    <a:lstStyle/>
                    <a:p>
                      <a:pPr algn="ctr"/>
                      <a:r>
                        <a:rPr lang="ru-RU" sz="1400" dirty="0" smtClean="0">
                          <a:solidFill>
                            <a:schemeClr val="tx1"/>
                          </a:solidFill>
                        </a:rPr>
                        <a:t>137%</a:t>
                      </a:r>
                      <a:endParaRPr lang="ru-RU" sz="1400" dirty="0">
                        <a:solidFill>
                          <a:schemeClr val="tx1"/>
                        </a:solidFill>
                      </a:endParaRPr>
                    </a:p>
                  </a:txBody>
                  <a:tcPr/>
                </a:tc>
              </a:tr>
              <a:tr h="381942">
                <a:tc>
                  <a:txBody>
                    <a:bodyPr/>
                    <a:lstStyle/>
                    <a:p>
                      <a:pPr algn="ctr"/>
                      <a:r>
                        <a:rPr lang="ru-RU" sz="1400" dirty="0" smtClean="0"/>
                        <a:t>2019</a:t>
                      </a:r>
                      <a:endParaRPr lang="ru-RU" sz="1400" dirty="0"/>
                    </a:p>
                  </a:txBody>
                  <a:tcPr/>
                </a:tc>
                <a:tc>
                  <a:txBody>
                    <a:bodyPr/>
                    <a:lstStyle/>
                    <a:p>
                      <a:pPr algn="ctr"/>
                      <a:r>
                        <a:rPr lang="ru-RU" sz="1400" dirty="0" smtClean="0"/>
                        <a:t>294 502,9</a:t>
                      </a:r>
                      <a:endParaRPr lang="ru-RU" sz="1400" dirty="0"/>
                    </a:p>
                  </a:txBody>
                  <a:tcPr/>
                </a:tc>
                <a:tc>
                  <a:txBody>
                    <a:bodyPr/>
                    <a:lstStyle/>
                    <a:p>
                      <a:pPr algn="ctr"/>
                      <a:r>
                        <a:rPr lang="ru-RU" sz="1400" dirty="0" smtClean="0"/>
                        <a:t>102,3%</a:t>
                      </a:r>
                      <a:endParaRPr lang="ru-RU" sz="1400" dirty="0"/>
                    </a:p>
                  </a:txBody>
                  <a:tcPr/>
                </a:tc>
              </a:tr>
              <a:tr h="381942">
                <a:tc>
                  <a:txBody>
                    <a:bodyPr/>
                    <a:lstStyle/>
                    <a:p>
                      <a:pPr algn="ctr"/>
                      <a:r>
                        <a:rPr lang="ru-RU" sz="1400" dirty="0" smtClean="0"/>
                        <a:t>2020</a:t>
                      </a:r>
                      <a:endParaRPr lang="ru-RU" sz="1400" dirty="0"/>
                    </a:p>
                  </a:txBody>
                  <a:tcPr/>
                </a:tc>
                <a:tc>
                  <a:txBody>
                    <a:bodyPr/>
                    <a:lstStyle/>
                    <a:p>
                      <a:pPr algn="ctr"/>
                      <a:r>
                        <a:rPr lang="ru-RU" sz="1400" dirty="0" smtClean="0"/>
                        <a:t>301 578,2</a:t>
                      </a:r>
                      <a:endParaRPr lang="ru-RU" sz="1400" dirty="0"/>
                    </a:p>
                  </a:txBody>
                  <a:tcPr/>
                </a:tc>
                <a:tc>
                  <a:txBody>
                    <a:bodyPr/>
                    <a:lstStyle/>
                    <a:p>
                      <a:pPr algn="ctr"/>
                      <a:r>
                        <a:rPr lang="ru-RU" sz="1400" dirty="0" smtClean="0"/>
                        <a:t>102,4%</a:t>
                      </a:r>
                      <a:endParaRPr lang="ru-RU" sz="1400" dirty="0"/>
                    </a:p>
                  </a:txBody>
                  <a:tcPr/>
                </a:tc>
              </a:tr>
            </a:tbl>
          </a:graphicData>
        </a:graphic>
      </p:graphicFrame>
      <p:sp>
        <p:nvSpPr>
          <p:cNvPr id="4" name="Прямоугольник 3"/>
          <p:cNvSpPr/>
          <p:nvPr/>
        </p:nvSpPr>
        <p:spPr>
          <a:xfrm>
            <a:off x="8372758" y="931491"/>
            <a:ext cx="1143262" cy="276999"/>
          </a:xfrm>
          <a:prstGeom prst="rect">
            <a:avLst/>
          </a:prstGeom>
          <a:noFill/>
        </p:spPr>
        <p:txBody>
          <a:bodyPr wrap="none">
            <a:spAutoFit/>
          </a:bodyPr>
          <a:lstStyle/>
          <a:p>
            <a:pPr lvl="0" algn="r"/>
            <a:r>
              <a:rPr lang="ru-RU" sz="1200" dirty="0">
                <a:solidFill>
                  <a:prstClr val="black"/>
                </a:solidFill>
              </a:rPr>
              <a:t>тыс. рублей</a:t>
            </a:r>
          </a:p>
        </p:txBody>
      </p:sp>
    </p:spTree>
    <p:extLst>
      <p:ext uri="{BB962C8B-B14F-4D97-AF65-F5344CB8AC3E}">
        <p14:creationId xmlns:p14="http://schemas.microsoft.com/office/powerpoint/2010/main" val="1694482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457971" y="609600"/>
            <a:ext cx="807797" cy="657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Прямоугольник 19"/>
          <p:cNvSpPr/>
          <p:nvPr/>
        </p:nvSpPr>
        <p:spPr>
          <a:xfrm>
            <a:off x="0" y="361950"/>
            <a:ext cx="9906000" cy="70788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Структура доходов </a:t>
            </a: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районного </a:t>
            </a: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бюджета </a:t>
            </a:r>
            <a:endPar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endParaRPr>
          </a:p>
          <a:p>
            <a:pPr algn="ct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в 2017-2020 </a:t>
            </a: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годах</a:t>
            </a:r>
            <a:endPar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21" name="Диаграмма 20"/>
          <p:cNvGraphicFramePr/>
          <p:nvPr>
            <p:extLst>
              <p:ext uri="{D42A27DB-BD31-4B8C-83A1-F6EECF244321}">
                <p14:modId xmlns:p14="http://schemas.microsoft.com/office/powerpoint/2010/main" val="1444107628"/>
              </p:ext>
            </p:extLst>
          </p:nvPr>
        </p:nvGraphicFramePr>
        <p:xfrm>
          <a:off x="619125" y="3705225"/>
          <a:ext cx="3629025" cy="2609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Диаграмма 21"/>
          <p:cNvGraphicFramePr/>
          <p:nvPr>
            <p:extLst>
              <p:ext uri="{D42A27DB-BD31-4B8C-83A1-F6EECF244321}">
                <p14:modId xmlns:p14="http://schemas.microsoft.com/office/powerpoint/2010/main" val="397353890"/>
              </p:ext>
            </p:extLst>
          </p:nvPr>
        </p:nvGraphicFramePr>
        <p:xfrm>
          <a:off x="636311" y="1117461"/>
          <a:ext cx="3430864" cy="23716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Диаграмма 22"/>
          <p:cNvGraphicFramePr/>
          <p:nvPr>
            <p:extLst>
              <p:ext uri="{D42A27DB-BD31-4B8C-83A1-F6EECF244321}">
                <p14:modId xmlns:p14="http://schemas.microsoft.com/office/powerpoint/2010/main" val="2211592960"/>
              </p:ext>
            </p:extLst>
          </p:nvPr>
        </p:nvGraphicFramePr>
        <p:xfrm>
          <a:off x="5118794" y="1088886"/>
          <a:ext cx="3486150" cy="24765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Диаграмма 24"/>
          <p:cNvGraphicFramePr/>
          <p:nvPr>
            <p:extLst>
              <p:ext uri="{D42A27DB-BD31-4B8C-83A1-F6EECF244321}">
                <p14:modId xmlns:p14="http://schemas.microsoft.com/office/powerpoint/2010/main" val="2479977584"/>
              </p:ext>
            </p:extLst>
          </p:nvPr>
        </p:nvGraphicFramePr>
        <p:xfrm>
          <a:off x="4953000" y="3190875"/>
          <a:ext cx="4267199" cy="3505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15481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3375" y="287660"/>
            <a:ext cx="9197404" cy="70788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Объёмы поступлений налоговых доходов на </a:t>
            </a: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2018 </a:t>
            </a: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год и на плановый период </a:t>
            </a: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2019 </a:t>
            </a: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и </a:t>
            </a: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2020 </a:t>
            </a: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годов</a:t>
            </a:r>
            <a:endPar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3" name="Объект 3"/>
          <p:cNvGraphicFramePr>
            <a:graphicFrameLocks/>
          </p:cNvGraphicFramePr>
          <p:nvPr>
            <p:extLst>
              <p:ext uri="{D42A27DB-BD31-4B8C-83A1-F6EECF244321}">
                <p14:modId xmlns:p14="http://schemas.microsoft.com/office/powerpoint/2010/main" val="2869305622"/>
              </p:ext>
            </p:extLst>
          </p:nvPr>
        </p:nvGraphicFramePr>
        <p:xfrm>
          <a:off x="352425" y="1162052"/>
          <a:ext cx="9220200" cy="5372097"/>
        </p:xfrm>
        <a:graphic>
          <a:graphicData uri="http://schemas.openxmlformats.org/drawingml/2006/table">
            <a:tbl>
              <a:tblPr firstRow="1" bandRow="1">
                <a:tableStyleId>{7DF18680-E054-41AD-8BC1-D1AEF772440D}</a:tableStyleId>
              </a:tblPr>
              <a:tblGrid>
                <a:gridCol w="4052746">
                  <a:extLst>
                    <a:ext uri="{9D8B030D-6E8A-4147-A177-3AD203B41FA5}">
                      <a16:colId xmlns:a16="http://schemas.microsoft.com/office/drawing/2014/main" xmlns="" val="20000"/>
                    </a:ext>
                  </a:extLst>
                </a:gridCol>
                <a:gridCol w="1306832">
                  <a:extLst>
                    <a:ext uri="{9D8B030D-6E8A-4147-A177-3AD203B41FA5}">
                      <a16:colId xmlns:a16="http://schemas.microsoft.com/office/drawing/2014/main" xmlns="" val="20001"/>
                    </a:ext>
                  </a:extLst>
                </a:gridCol>
                <a:gridCol w="1317520">
                  <a:extLst>
                    <a:ext uri="{9D8B030D-6E8A-4147-A177-3AD203B41FA5}">
                      <a16:colId xmlns:a16="http://schemas.microsoft.com/office/drawing/2014/main" xmlns="" val="20002"/>
                    </a:ext>
                  </a:extLst>
                </a:gridCol>
                <a:gridCol w="1288878">
                  <a:extLst>
                    <a:ext uri="{9D8B030D-6E8A-4147-A177-3AD203B41FA5}">
                      <a16:colId xmlns:a16="http://schemas.microsoft.com/office/drawing/2014/main" xmlns="" val="20003"/>
                    </a:ext>
                  </a:extLst>
                </a:gridCol>
                <a:gridCol w="1254224">
                  <a:extLst>
                    <a:ext uri="{9D8B030D-6E8A-4147-A177-3AD203B41FA5}">
                      <a16:colId xmlns:a16="http://schemas.microsoft.com/office/drawing/2014/main" xmlns="" val="20004"/>
                    </a:ext>
                  </a:extLst>
                </a:gridCol>
              </a:tblGrid>
              <a:tr h="634225">
                <a:tc>
                  <a:txBody>
                    <a:bodyPr/>
                    <a:lstStyle/>
                    <a:p>
                      <a:pPr algn="ctr"/>
                      <a:r>
                        <a:rPr lang="ru-RU" sz="800" dirty="0" smtClean="0"/>
                        <a:t>Наименование показателя</a:t>
                      </a:r>
                      <a:endParaRPr lang="ru-RU" sz="800" dirty="0">
                        <a:latin typeface="+mn-lt"/>
                      </a:endParaRPr>
                    </a:p>
                  </a:txBody>
                  <a:tcPr anchor="ctr"/>
                </a:tc>
                <a:tc>
                  <a:txBody>
                    <a:bodyPr/>
                    <a:lstStyle/>
                    <a:p>
                      <a:pPr algn="ctr"/>
                      <a:r>
                        <a:rPr lang="ru-RU" sz="800" dirty="0" smtClean="0"/>
                        <a:t>2017 год</a:t>
                      </a:r>
                      <a:endParaRPr lang="ru-RU" sz="800" b="1" dirty="0">
                        <a:solidFill>
                          <a:schemeClr val="bg1"/>
                        </a:solidFill>
                      </a:endParaRPr>
                    </a:p>
                  </a:txBody>
                  <a:tcPr anchor="ctr"/>
                </a:tc>
                <a:tc>
                  <a:txBody>
                    <a:bodyPr/>
                    <a:lstStyle/>
                    <a:p>
                      <a:pPr algn="ctr"/>
                      <a:r>
                        <a:rPr lang="ru-RU" sz="800" dirty="0" smtClean="0"/>
                        <a:t>2018 год </a:t>
                      </a:r>
                      <a:endParaRPr lang="ru-RU" sz="800" b="1" dirty="0" smtClean="0">
                        <a:solidFill>
                          <a:schemeClr val="bg1"/>
                        </a:solidFill>
                      </a:endParaRPr>
                    </a:p>
                  </a:txBody>
                  <a:tcPr anchor="ctr"/>
                </a:tc>
                <a:tc>
                  <a:txBody>
                    <a:bodyPr/>
                    <a:lstStyle/>
                    <a:p>
                      <a:pPr algn="ctr"/>
                      <a:r>
                        <a:rPr lang="ru-RU" sz="800" dirty="0" smtClean="0"/>
                        <a:t>2019 год </a:t>
                      </a:r>
                      <a:endParaRPr lang="ru-RU" sz="800" b="1" dirty="0" smtClean="0">
                        <a:solidFill>
                          <a:schemeClr val="bg1"/>
                        </a:solidFill>
                      </a:endParaRPr>
                    </a:p>
                  </a:txBody>
                  <a:tcPr anchor="ctr"/>
                </a:tc>
                <a:tc>
                  <a:txBody>
                    <a:bodyPr/>
                    <a:lstStyle/>
                    <a:p>
                      <a:pPr algn="ctr"/>
                      <a:r>
                        <a:rPr lang="ru-RU" sz="800" dirty="0" smtClean="0"/>
                        <a:t>2020 год </a:t>
                      </a:r>
                      <a:endParaRPr lang="ru-RU" sz="800" b="1" dirty="0" smtClean="0">
                        <a:solidFill>
                          <a:schemeClr val="bg1"/>
                        </a:solidFill>
                      </a:endParaRPr>
                    </a:p>
                  </a:txBody>
                  <a:tcPr anchor="ctr"/>
                </a:tc>
                <a:extLst>
                  <a:ext uri="{0D108BD9-81ED-4DB2-BD59-A6C34878D82A}">
                    <a16:rowId xmlns:a16="http://schemas.microsoft.com/office/drawing/2014/main" xmlns="" val="10000"/>
                  </a:ext>
                </a:extLst>
              </a:tr>
              <a:tr h="702796">
                <a:tc>
                  <a:txBody>
                    <a:bodyPr/>
                    <a:lstStyle/>
                    <a:p>
                      <a:pPr algn="l"/>
                      <a:r>
                        <a:rPr lang="ru-RU" sz="800" u="none" strike="noStrike" baseline="0" dirty="0" smtClean="0"/>
                        <a:t>НАЛОГОВЫЕ ДОХОДЫ - всего,</a:t>
                      </a:r>
                    </a:p>
                    <a:p>
                      <a:pPr algn="l"/>
                      <a:r>
                        <a:rPr lang="ru-RU" sz="800" u="none" strike="noStrike" baseline="0" dirty="0" smtClean="0"/>
                        <a:t>в том числе:</a:t>
                      </a:r>
                      <a:endParaRPr lang="ru-RU" sz="800" b="1" dirty="0">
                        <a:solidFill>
                          <a:schemeClr val="tx1"/>
                        </a:solidFill>
                        <a:latin typeface="+mn-lt"/>
                      </a:endParaRPr>
                    </a:p>
                  </a:txBody>
                  <a:tcPr anchor="ctr"/>
                </a:tc>
                <a:tc>
                  <a:txBody>
                    <a:bodyPr/>
                    <a:lstStyle/>
                    <a:p>
                      <a:pPr algn="ctr"/>
                      <a:r>
                        <a:rPr lang="ru-RU" sz="800" dirty="0" smtClean="0"/>
                        <a:t>196 970,2</a:t>
                      </a:r>
                    </a:p>
                    <a:p>
                      <a:pPr algn="ctr"/>
                      <a:endParaRPr lang="ru-RU" sz="800" b="1" dirty="0">
                        <a:latin typeface="+mn-lt"/>
                      </a:endParaRPr>
                    </a:p>
                  </a:txBody>
                  <a:tcPr anchor="ctr"/>
                </a:tc>
                <a:tc>
                  <a:txBody>
                    <a:bodyPr/>
                    <a:lstStyle/>
                    <a:p>
                      <a:pPr algn="ctr"/>
                      <a:r>
                        <a:rPr lang="ru-RU" sz="800" dirty="0" smtClean="0"/>
                        <a:t>275 660,2</a:t>
                      </a:r>
                    </a:p>
                    <a:p>
                      <a:pPr algn="ctr"/>
                      <a:endParaRPr lang="ru-RU" sz="800" b="1" dirty="0">
                        <a:latin typeface="+mn-lt"/>
                      </a:endParaRPr>
                    </a:p>
                  </a:txBody>
                  <a:tcPr anchor="ctr"/>
                </a:tc>
                <a:tc>
                  <a:txBody>
                    <a:bodyPr/>
                    <a:lstStyle/>
                    <a:p>
                      <a:pPr algn="ctr"/>
                      <a:r>
                        <a:rPr lang="ru-RU" sz="800" dirty="0" smtClean="0"/>
                        <a:t>282 395,2</a:t>
                      </a:r>
                    </a:p>
                    <a:p>
                      <a:pPr algn="ctr"/>
                      <a:endParaRPr lang="ru-RU" sz="800" b="1" dirty="0">
                        <a:latin typeface="+mn-lt"/>
                      </a:endParaRPr>
                    </a:p>
                  </a:txBody>
                  <a:tcPr anchor="ctr"/>
                </a:tc>
                <a:tc>
                  <a:txBody>
                    <a:bodyPr/>
                    <a:lstStyle/>
                    <a:p>
                      <a:pPr algn="ctr"/>
                      <a:r>
                        <a:rPr lang="ru-RU" sz="800" dirty="0" smtClean="0"/>
                        <a:t>289 495,2</a:t>
                      </a:r>
                    </a:p>
                    <a:p>
                      <a:pPr algn="ctr"/>
                      <a:endParaRPr lang="ru-RU" sz="800" b="1" dirty="0">
                        <a:latin typeface="+mn-lt"/>
                      </a:endParaRPr>
                    </a:p>
                  </a:txBody>
                  <a:tcPr anchor="ctr"/>
                </a:tc>
                <a:extLst>
                  <a:ext uri="{0D108BD9-81ED-4DB2-BD59-A6C34878D82A}">
                    <a16:rowId xmlns:a16="http://schemas.microsoft.com/office/drawing/2014/main" xmlns="" val="10001"/>
                  </a:ext>
                </a:extLst>
              </a:tr>
              <a:tr h="462817">
                <a:tc>
                  <a:txBody>
                    <a:bodyPr/>
                    <a:lstStyle/>
                    <a:p>
                      <a:r>
                        <a:rPr lang="ru-RU" sz="800" dirty="0" smtClean="0"/>
                        <a:t>НАЛОГ НА ПРИБЫЛЬ ОРГАНИЗАЦИЙ</a:t>
                      </a:r>
                      <a:endParaRPr lang="ru-RU" sz="800" dirty="0">
                        <a:latin typeface="+mn-lt"/>
                      </a:endParaRPr>
                    </a:p>
                  </a:txBody>
                  <a:tcPr anchor="ctr"/>
                </a:tc>
                <a:tc>
                  <a:txBody>
                    <a:bodyPr/>
                    <a:lstStyle/>
                    <a:p>
                      <a:pPr algn="ctr"/>
                      <a:r>
                        <a:rPr lang="ru-RU" sz="800" dirty="0" smtClean="0"/>
                        <a:t>1 000,0</a:t>
                      </a:r>
                      <a:endParaRPr lang="ru-RU" sz="800" dirty="0" smtClean="0">
                        <a:latin typeface="+mn-lt"/>
                      </a:endParaRPr>
                    </a:p>
                  </a:txBody>
                  <a:tcPr anchor="ctr"/>
                </a:tc>
                <a:tc>
                  <a:txBody>
                    <a:bodyPr/>
                    <a:lstStyle/>
                    <a:p>
                      <a:pPr algn="ctr"/>
                      <a:r>
                        <a:rPr lang="ru-RU" sz="800" dirty="0" smtClean="0"/>
                        <a:t>15 000,0</a:t>
                      </a:r>
                      <a:endParaRPr lang="ru-RU" sz="800" dirty="0" smtClean="0">
                        <a:latin typeface="+mn-lt"/>
                      </a:endParaRPr>
                    </a:p>
                  </a:txBody>
                  <a:tcPr anchor="ctr"/>
                </a:tc>
                <a:tc>
                  <a:txBody>
                    <a:bodyPr/>
                    <a:lstStyle/>
                    <a:p>
                      <a:pPr algn="ctr"/>
                      <a:r>
                        <a:rPr lang="ru-RU" sz="800" dirty="0" smtClean="0"/>
                        <a:t>15 000,0</a:t>
                      </a:r>
                      <a:endParaRPr lang="ru-RU" sz="800" dirty="0" smtClean="0">
                        <a:latin typeface="+mn-lt"/>
                      </a:endParaRPr>
                    </a:p>
                  </a:txBody>
                  <a:tcPr anchor="ctr"/>
                </a:tc>
                <a:tc>
                  <a:txBody>
                    <a:bodyPr/>
                    <a:lstStyle/>
                    <a:p>
                      <a:pPr algn="ctr"/>
                      <a:r>
                        <a:rPr lang="ru-RU" sz="800" dirty="0" smtClean="0"/>
                        <a:t>15 000,0</a:t>
                      </a:r>
                      <a:endParaRPr lang="ru-RU" sz="800" dirty="0" smtClean="0">
                        <a:latin typeface="+mn-lt"/>
                      </a:endParaRPr>
                    </a:p>
                  </a:txBody>
                  <a:tcPr anchor="ctr"/>
                </a:tc>
                <a:extLst>
                  <a:ext uri="{0D108BD9-81ED-4DB2-BD59-A6C34878D82A}">
                    <a16:rowId xmlns:a16="http://schemas.microsoft.com/office/drawing/2014/main" xmlns="" val="10002"/>
                  </a:ext>
                </a:extLst>
              </a:tr>
              <a:tr h="668513">
                <a:tc>
                  <a:txBody>
                    <a:bodyPr/>
                    <a:lstStyle/>
                    <a:p>
                      <a:r>
                        <a:rPr lang="ru-RU" sz="800" dirty="0" smtClean="0"/>
                        <a:t>НАЛОГ НА ДОХОДЫ ФИЗИЧЕСКИХ</a:t>
                      </a:r>
                      <a:r>
                        <a:rPr lang="ru-RU" sz="800" baseline="0" dirty="0" smtClean="0"/>
                        <a:t> ЛИЦ</a:t>
                      </a:r>
                      <a:endParaRPr lang="ru-RU" sz="800" dirty="0">
                        <a:latin typeface="+mn-lt"/>
                      </a:endParaRPr>
                    </a:p>
                  </a:txBody>
                  <a:tcPr anchor="ctr"/>
                </a:tc>
                <a:tc>
                  <a:txBody>
                    <a:bodyPr/>
                    <a:lstStyle/>
                    <a:p>
                      <a:pPr algn="ctr"/>
                      <a:r>
                        <a:rPr lang="ru-RU" sz="800" dirty="0" smtClean="0"/>
                        <a:t>46 000,0</a:t>
                      </a:r>
                      <a:endParaRPr lang="ru-RU" sz="800" dirty="0" smtClean="0">
                        <a:latin typeface="+mn-lt"/>
                      </a:endParaRPr>
                    </a:p>
                  </a:txBody>
                  <a:tcPr anchor="ctr"/>
                </a:tc>
                <a:tc>
                  <a:txBody>
                    <a:bodyPr/>
                    <a:lstStyle/>
                    <a:p>
                      <a:pPr algn="ctr"/>
                      <a:r>
                        <a:rPr lang="ru-RU" sz="800" dirty="0" smtClean="0"/>
                        <a:t>77 700,0</a:t>
                      </a:r>
                      <a:endParaRPr lang="ru-RU" sz="800" dirty="0" smtClean="0">
                        <a:latin typeface="+mn-lt"/>
                      </a:endParaRPr>
                    </a:p>
                  </a:txBody>
                  <a:tcPr anchor="ctr"/>
                </a:tc>
                <a:tc>
                  <a:txBody>
                    <a:bodyPr/>
                    <a:lstStyle/>
                    <a:p>
                      <a:pPr algn="ctr"/>
                      <a:r>
                        <a:rPr lang="ru-RU" sz="800" dirty="0" smtClean="0"/>
                        <a:t>81 600,0</a:t>
                      </a:r>
                      <a:endParaRPr lang="ru-RU" sz="800" dirty="0" smtClean="0">
                        <a:latin typeface="+mn-lt"/>
                      </a:endParaRPr>
                    </a:p>
                  </a:txBody>
                  <a:tcPr anchor="ctr"/>
                </a:tc>
                <a:tc>
                  <a:txBody>
                    <a:bodyPr/>
                    <a:lstStyle/>
                    <a:p>
                      <a:pPr algn="ctr"/>
                      <a:r>
                        <a:rPr lang="ru-RU" sz="800" dirty="0" smtClean="0"/>
                        <a:t>85 680,0</a:t>
                      </a:r>
                      <a:endParaRPr lang="ru-RU" sz="800" dirty="0" smtClean="0">
                        <a:latin typeface="+mn-lt"/>
                      </a:endParaRPr>
                    </a:p>
                  </a:txBody>
                  <a:tcPr anchor="ctr"/>
                </a:tc>
                <a:extLst>
                  <a:ext uri="{0D108BD9-81ED-4DB2-BD59-A6C34878D82A}">
                    <a16:rowId xmlns:a16="http://schemas.microsoft.com/office/drawing/2014/main" xmlns="" val="10003"/>
                  </a:ext>
                </a:extLst>
              </a:tr>
              <a:tr h="1079906">
                <a:tc>
                  <a:txBody>
                    <a:bodyPr/>
                    <a:lstStyle/>
                    <a:p>
                      <a:r>
                        <a:rPr lang="ru-RU" sz="800" dirty="0" smtClean="0"/>
                        <a:t>НАЛОГИ НА ТОВАРЫ (РАБОТЫ, УСЛУГИ), РЕАЛИЗУЕМЫЕ НА ТЕРРИТОРИИ РОССИЙСКОЙ ФЕДЕРАЦИИ</a:t>
                      </a:r>
                      <a:endParaRPr lang="ru-RU" sz="800" dirty="0">
                        <a:latin typeface="+mn-lt"/>
                      </a:endParaRPr>
                    </a:p>
                  </a:txBody>
                  <a:tcPr anchor="ctr"/>
                </a:tc>
                <a:tc>
                  <a:txBody>
                    <a:bodyPr/>
                    <a:lstStyle/>
                    <a:p>
                      <a:pPr algn="ctr"/>
                      <a:r>
                        <a:rPr lang="ru-RU" sz="800" dirty="0" smtClean="0"/>
                        <a:t>210,2</a:t>
                      </a:r>
                      <a:endParaRPr lang="ru-RU" sz="800" dirty="0" smtClean="0">
                        <a:latin typeface="+mn-lt"/>
                      </a:endParaRPr>
                    </a:p>
                  </a:txBody>
                  <a:tcPr anchor="ctr"/>
                </a:tc>
                <a:tc>
                  <a:txBody>
                    <a:bodyPr/>
                    <a:lstStyle/>
                    <a:p>
                      <a:pPr algn="ctr"/>
                      <a:r>
                        <a:rPr lang="ru-RU" sz="800" dirty="0" smtClean="0"/>
                        <a:t>210,2</a:t>
                      </a:r>
                      <a:endParaRPr lang="ru-RU" sz="800" dirty="0" smtClean="0">
                        <a:latin typeface="+mn-lt"/>
                      </a:endParaRPr>
                    </a:p>
                  </a:txBody>
                  <a:tcPr anchor="ctr"/>
                </a:tc>
                <a:tc>
                  <a:txBody>
                    <a:bodyPr/>
                    <a:lstStyle/>
                    <a:p>
                      <a:pPr algn="ctr"/>
                      <a:r>
                        <a:rPr lang="ru-RU" sz="800" dirty="0" smtClean="0"/>
                        <a:t>210,2</a:t>
                      </a:r>
                      <a:endParaRPr lang="ru-RU" sz="800" dirty="0" smtClean="0">
                        <a:latin typeface="+mn-lt"/>
                      </a:endParaRPr>
                    </a:p>
                  </a:txBody>
                  <a:tcPr anchor="ctr"/>
                </a:tc>
                <a:tc>
                  <a:txBody>
                    <a:bodyPr/>
                    <a:lstStyle/>
                    <a:p>
                      <a:pPr algn="ctr"/>
                      <a:r>
                        <a:rPr lang="ru-RU" sz="800" dirty="0" smtClean="0"/>
                        <a:t>210,2</a:t>
                      </a:r>
                      <a:endParaRPr lang="ru-RU" sz="800" dirty="0" smtClean="0">
                        <a:latin typeface="+mn-lt"/>
                      </a:endParaRPr>
                    </a:p>
                  </a:txBody>
                  <a:tcPr anchor="ctr"/>
                </a:tc>
                <a:extLst>
                  <a:ext uri="{0D108BD9-81ED-4DB2-BD59-A6C34878D82A}">
                    <a16:rowId xmlns:a16="http://schemas.microsoft.com/office/drawing/2014/main" xmlns="" val="10005"/>
                  </a:ext>
                </a:extLst>
              </a:tr>
              <a:tr h="497099">
                <a:tc>
                  <a:txBody>
                    <a:bodyPr/>
                    <a:lstStyle/>
                    <a:p>
                      <a:r>
                        <a:rPr lang="ru-RU" sz="800" dirty="0" smtClean="0"/>
                        <a:t>НАЛОГ НА СОВОКУПНЫЙ ДОХОД</a:t>
                      </a:r>
                      <a:endParaRPr lang="ru-RU" sz="800" dirty="0">
                        <a:latin typeface="+mn-lt"/>
                      </a:endParaRPr>
                    </a:p>
                  </a:txBody>
                  <a:tcPr anchor="ctr"/>
                </a:tc>
                <a:tc>
                  <a:txBody>
                    <a:bodyPr/>
                    <a:lstStyle/>
                    <a:p>
                      <a:pPr algn="ctr"/>
                      <a:r>
                        <a:rPr lang="ru-RU" sz="800" dirty="0" smtClean="0"/>
                        <a:t>11 500,0</a:t>
                      </a:r>
                      <a:endParaRPr lang="ru-RU" sz="800" dirty="0" smtClean="0">
                        <a:latin typeface="+mn-lt"/>
                      </a:endParaRPr>
                    </a:p>
                  </a:txBody>
                  <a:tcPr anchor="ctr"/>
                </a:tc>
                <a:tc>
                  <a:txBody>
                    <a:bodyPr/>
                    <a:lstStyle/>
                    <a:p>
                      <a:pPr algn="ctr"/>
                      <a:r>
                        <a:rPr lang="ru-RU" sz="800" dirty="0" smtClean="0"/>
                        <a:t>36 630,0</a:t>
                      </a:r>
                      <a:endParaRPr lang="ru-RU" sz="800" dirty="0" smtClean="0">
                        <a:latin typeface="+mn-lt"/>
                      </a:endParaRPr>
                    </a:p>
                  </a:txBody>
                  <a:tcPr anchor="ctr"/>
                </a:tc>
                <a:tc>
                  <a:txBody>
                    <a:bodyPr/>
                    <a:lstStyle/>
                    <a:p>
                      <a:pPr algn="ctr"/>
                      <a:r>
                        <a:rPr lang="ru-RU" sz="800" dirty="0" smtClean="0"/>
                        <a:t>36 760,0</a:t>
                      </a:r>
                      <a:endParaRPr lang="ru-RU" sz="800" dirty="0" smtClean="0">
                        <a:latin typeface="+mn-lt"/>
                      </a:endParaRPr>
                    </a:p>
                  </a:txBody>
                  <a:tcPr anchor="ctr"/>
                </a:tc>
                <a:tc>
                  <a:txBody>
                    <a:bodyPr/>
                    <a:lstStyle/>
                    <a:p>
                      <a:pPr algn="ctr"/>
                      <a:r>
                        <a:rPr lang="ru-RU" sz="800" dirty="0" smtClean="0"/>
                        <a:t>36 880,0</a:t>
                      </a:r>
                      <a:endParaRPr lang="ru-RU" sz="800" dirty="0" smtClean="0">
                        <a:latin typeface="+mn-lt"/>
                      </a:endParaRPr>
                    </a:p>
                  </a:txBody>
                  <a:tcPr anchor="ctr"/>
                </a:tc>
                <a:extLst>
                  <a:ext uri="{0D108BD9-81ED-4DB2-BD59-A6C34878D82A}">
                    <a16:rowId xmlns:a16="http://schemas.microsoft.com/office/drawing/2014/main" xmlns="" val="10006"/>
                  </a:ext>
                </a:extLst>
              </a:tr>
              <a:tr h="596519">
                <a:tc>
                  <a:txBody>
                    <a:bodyPr/>
                    <a:lstStyle/>
                    <a:p>
                      <a:pPr marL="0" marR="0" lvl="0" indent="0" algn="l" defTabSz="963856" rtl="0" eaLnBrk="1" fontAlgn="auto" latinLnBrk="0" hangingPunct="1">
                        <a:lnSpc>
                          <a:spcPct val="100000"/>
                        </a:lnSpc>
                        <a:spcBef>
                          <a:spcPts val="0"/>
                        </a:spcBef>
                        <a:spcAft>
                          <a:spcPts val="0"/>
                        </a:spcAft>
                        <a:buClrTx/>
                        <a:buSzTx/>
                        <a:buFontTx/>
                        <a:buNone/>
                        <a:tabLst/>
                        <a:defRPr/>
                      </a:pPr>
                      <a:r>
                        <a:rPr kumimoji="0" lang="ru-RU" sz="800" u="none" strike="noStrike" kern="1200" cap="none" spc="0" normalizeH="0" baseline="0" noProof="0" dirty="0" smtClean="0">
                          <a:ln>
                            <a:noFill/>
                          </a:ln>
                          <a:effectLst/>
                          <a:uLnTx/>
                          <a:uFillTx/>
                        </a:rPr>
                        <a:t>НАЛОГ НА ИМУЩЕСТВО</a:t>
                      </a:r>
                      <a:endParaRPr kumimoji="0" lang="ru-RU" sz="8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ru-RU" sz="800" dirty="0" smtClean="0"/>
                        <a:t>138 060,0</a:t>
                      </a:r>
                      <a:endParaRPr lang="ru-RU" sz="800" dirty="0" smtClean="0">
                        <a:latin typeface="+mn-lt"/>
                      </a:endParaRPr>
                    </a:p>
                  </a:txBody>
                  <a:tcPr anchor="ctr"/>
                </a:tc>
                <a:tc>
                  <a:txBody>
                    <a:bodyPr/>
                    <a:lstStyle/>
                    <a:p>
                      <a:pPr algn="ctr"/>
                      <a:r>
                        <a:rPr lang="ru-RU" sz="800" dirty="0" smtClean="0"/>
                        <a:t>145 870,0</a:t>
                      </a:r>
                      <a:endParaRPr lang="ru-RU" sz="800" dirty="0" smtClean="0">
                        <a:latin typeface="+mn-lt"/>
                      </a:endParaRPr>
                    </a:p>
                  </a:txBody>
                  <a:tcPr anchor="ctr"/>
                </a:tc>
                <a:tc>
                  <a:txBody>
                    <a:bodyPr/>
                    <a:lstStyle/>
                    <a:p>
                      <a:pPr algn="ctr"/>
                      <a:r>
                        <a:rPr lang="ru-RU" sz="800" dirty="0" smtClean="0"/>
                        <a:t>148 575,0</a:t>
                      </a:r>
                      <a:endParaRPr lang="ru-RU" sz="800" dirty="0" smtClean="0">
                        <a:latin typeface="+mn-lt"/>
                      </a:endParaRPr>
                    </a:p>
                  </a:txBody>
                  <a:tcPr anchor="ctr"/>
                </a:tc>
                <a:tc>
                  <a:txBody>
                    <a:bodyPr/>
                    <a:lstStyle/>
                    <a:p>
                      <a:pPr algn="ctr"/>
                      <a:r>
                        <a:rPr lang="ru-RU" sz="800" dirty="0" smtClean="0"/>
                        <a:t>151 475,0</a:t>
                      </a:r>
                      <a:endParaRPr lang="ru-RU" sz="800" dirty="0" smtClean="0">
                        <a:latin typeface="+mn-lt"/>
                      </a:endParaRPr>
                    </a:p>
                  </a:txBody>
                  <a:tcPr anchor="ctr"/>
                </a:tc>
                <a:extLst>
                  <a:ext uri="{0D108BD9-81ED-4DB2-BD59-A6C34878D82A}">
                    <a16:rowId xmlns:a16="http://schemas.microsoft.com/office/drawing/2014/main" xmlns="" val="10007"/>
                  </a:ext>
                </a:extLst>
              </a:tr>
              <a:tr h="730222">
                <a:tc>
                  <a:txBody>
                    <a:bodyPr/>
                    <a:lstStyle/>
                    <a:p>
                      <a:r>
                        <a:rPr lang="ru-RU" sz="800" dirty="0" smtClean="0"/>
                        <a:t>ГОСУДАРСТВЕННАЯ ПОШЛИНА</a:t>
                      </a:r>
                      <a:endParaRPr lang="ru-RU" sz="800" dirty="0">
                        <a:latin typeface="+mn-lt"/>
                      </a:endParaRPr>
                    </a:p>
                  </a:txBody>
                  <a:tcPr anchor="ctr"/>
                </a:tc>
                <a:tc>
                  <a:txBody>
                    <a:bodyPr/>
                    <a:lstStyle/>
                    <a:p>
                      <a:pPr algn="ctr"/>
                      <a:r>
                        <a:rPr lang="ru-RU" sz="800" dirty="0" smtClean="0"/>
                        <a:t>200,0</a:t>
                      </a:r>
                      <a:endParaRPr lang="ru-RU" sz="800" dirty="0" smtClean="0">
                        <a:latin typeface="+mn-lt"/>
                      </a:endParaRPr>
                    </a:p>
                  </a:txBody>
                  <a:tcPr anchor="ctr"/>
                </a:tc>
                <a:tc>
                  <a:txBody>
                    <a:bodyPr/>
                    <a:lstStyle/>
                    <a:p>
                      <a:pPr algn="ctr"/>
                      <a:r>
                        <a:rPr lang="ru-RU" sz="800" dirty="0" smtClean="0"/>
                        <a:t>250,0</a:t>
                      </a:r>
                      <a:endParaRPr lang="ru-RU" sz="800" dirty="0" smtClean="0">
                        <a:latin typeface="+mn-lt"/>
                      </a:endParaRPr>
                    </a:p>
                  </a:txBody>
                  <a:tcPr anchor="ctr"/>
                </a:tc>
                <a:tc>
                  <a:txBody>
                    <a:bodyPr/>
                    <a:lstStyle/>
                    <a:p>
                      <a:pPr algn="ctr"/>
                      <a:r>
                        <a:rPr lang="ru-RU" sz="800" dirty="0" smtClean="0"/>
                        <a:t>250,0</a:t>
                      </a:r>
                      <a:endParaRPr lang="ru-RU" sz="800" dirty="0" smtClean="0">
                        <a:latin typeface="+mn-lt"/>
                      </a:endParaRPr>
                    </a:p>
                  </a:txBody>
                  <a:tcPr anchor="ctr"/>
                </a:tc>
                <a:tc>
                  <a:txBody>
                    <a:bodyPr/>
                    <a:lstStyle/>
                    <a:p>
                      <a:pPr algn="ctr"/>
                      <a:r>
                        <a:rPr lang="ru-RU" sz="800" dirty="0" smtClean="0"/>
                        <a:t>250,0</a:t>
                      </a:r>
                      <a:endParaRPr lang="ru-RU" sz="800" dirty="0" smtClean="0">
                        <a:latin typeface="+mn-lt"/>
                      </a:endParaRPr>
                    </a:p>
                  </a:txBody>
                  <a:tcPr anchor="ctr"/>
                </a:tc>
                <a:extLst>
                  <a:ext uri="{0D108BD9-81ED-4DB2-BD59-A6C34878D82A}">
                    <a16:rowId xmlns:a16="http://schemas.microsoft.com/office/drawing/2014/main" xmlns="" val="10013"/>
                  </a:ext>
                </a:extLst>
              </a:tr>
            </a:tbl>
          </a:graphicData>
        </a:graphic>
      </p:graphicFrame>
      <p:sp>
        <p:nvSpPr>
          <p:cNvPr id="4" name="Прямоугольник 3"/>
          <p:cNvSpPr/>
          <p:nvPr/>
        </p:nvSpPr>
        <p:spPr>
          <a:xfrm>
            <a:off x="8387517" y="857737"/>
            <a:ext cx="1143262" cy="276999"/>
          </a:xfrm>
          <a:prstGeom prst="rect">
            <a:avLst/>
          </a:prstGeom>
        </p:spPr>
        <p:txBody>
          <a:bodyPr wrap="none">
            <a:spAutoFit/>
          </a:bodyPr>
          <a:lstStyle/>
          <a:p>
            <a:pPr lvl="0" algn="r"/>
            <a:r>
              <a:rPr lang="ru-RU" sz="1200" dirty="0">
                <a:solidFill>
                  <a:prstClr val="black"/>
                </a:solidFill>
              </a:rPr>
              <a:t>тыс. рублей</a:t>
            </a:r>
          </a:p>
        </p:txBody>
      </p:sp>
    </p:spTree>
    <p:extLst>
      <p:ext uri="{BB962C8B-B14F-4D97-AF65-F5344CB8AC3E}">
        <p14:creationId xmlns:p14="http://schemas.microsoft.com/office/powerpoint/2010/main" val="1659533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3849" y="283338"/>
            <a:ext cx="9229725" cy="454788"/>
          </a:xfrm>
          <a:prstGeom prst="rect">
            <a:avLst/>
          </a:prstGeo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ru-RU" sz="21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Объёмы поступлений неналоговых доходов на 2018 год и на плановый период 2019 и 2020 годов</a:t>
            </a:r>
            <a:endParaRPr lang="ru-RU" sz="2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3" name="Объект 3"/>
          <p:cNvGraphicFramePr>
            <a:graphicFrameLocks/>
          </p:cNvGraphicFramePr>
          <p:nvPr>
            <p:extLst>
              <p:ext uri="{D42A27DB-BD31-4B8C-83A1-F6EECF244321}">
                <p14:modId xmlns:p14="http://schemas.microsoft.com/office/powerpoint/2010/main" val="1731398719"/>
              </p:ext>
            </p:extLst>
          </p:nvPr>
        </p:nvGraphicFramePr>
        <p:xfrm>
          <a:off x="342900" y="1063826"/>
          <a:ext cx="9248775" cy="5470325"/>
        </p:xfrm>
        <a:graphic>
          <a:graphicData uri="http://schemas.openxmlformats.org/drawingml/2006/table">
            <a:tbl>
              <a:tblPr firstRow="1" bandRow="1">
                <a:tableStyleId>{7DF18680-E054-41AD-8BC1-D1AEF772440D}</a:tableStyleId>
              </a:tblPr>
              <a:tblGrid>
                <a:gridCol w="4207322">
                  <a:extLst>
                    <a:ext uri="{9D8B030D-6E8A-4147-A177-3AD203B41FA5}">
                      <a16:colId xmlns:a16="http://schemas.microsoft.com/office/drawing/2014/main" xmlns="" val="20000"/>
                    </a:ext>
                  </a:extLst>
                </a:gridCol>
                <a:gridCol w="1799418">
                  <a:extLst>
                    <a:ext uri="{9D8B030D-6E8A-4147-A177-3AD203B41FA5}">
                      <a16:colId xmlns:a16="http://schemas.microsoft.com/office/drawing/2014/main" xmlns="" val="20001"/>
                    </a:ext>
                  </a:extLst>
                </a:gridCol>
                <a:gridCol w="1128159">
                  <a:extLst>
                    <a:ext uri="{9D8B030D-6E8A-4147-A177-3AD203B41FA5}">
                      <a16:colId xmlns:a16="http://schemas.microsoft.com/office/drawing/2014/main" xmlns="" val="20002"/>
                    </a:ext>
                  </a:extLst>
                </a:gridCol>
                <a:gridCol w="1044340">
                  <a:extLst>
                    <a:ext uri="{9D8B030D-6E8A-4147-A177-3AD203B41FA5}">
                      <a16:colId xmlns:a16="http://schemas.microsoft.com/office/drawing/2014/main" xmlns="" val="20003"/>
                    </a:ext>
                  </a:extLst>
                </a:gridCol>
                <a:gridCol w="1069536">
                  <a:extLst>
                    <a:ext uri="{9D8B030D-6E8A-4147-A177-3AD203B41FA5}">
                      <a16:colId xmlns:a16="http://schemas.microsoft.com/office/drawing/2014/main" xmlns="" val="20004"/>
                    </a:ext>
                  </a:extLst>
                </a:gridCol>
              </a:tblGrid>
              <a:tr h="529457">
                <a:tc>
                  <a:txBody>
                    <a:bodyPr/>
                    <a:lstStyle/>
                    <a:p>
                      <a:pPr algn="ctr"/>
                      <a:r>
                        <a:rPr lang="ru-RU" sz="1200" dirty="0" smtClean="0"/>
                        <a:t>Наименование показателя</a:t>
                      </a:r>
                      <a:endParaRPr lang="ru-RU" sz="1200" b="1" dirty="0" smtClean="0"/>
                    </a:p>
                  </a:txBody>
                  <a:tcPr anchor="ctr"/>
                </a:tc>
                <a:tc>
                  <a:txBody>
                    <a:bodyPr/>
                    <a:lstStyle/>
                    <a:p>
                      <a:pPr algn="ctr"/>
                      <a:r>
                        <a:rPr lang="ru-RU" sz="1200" dirty="0" smtClean="0"/>
                        <a:t>2017 год</a:t>
                      </a:r>
                      <a:endParaRPr lang="ru-RU" sz="1200" b="1" dirty="0">
                        <a:solidFill>
                          <a:schemeClr val="bg1"/>
                        </a:solidFill>
                      </a:endParaRPr>
                    </a:p>
                  </a:txBody>
                  <a:tcPr anchor="ctr"/>
                </a:tc>
                <a:tc>
                  <a:txBody>
                    <a:bodyPr/>
                    <a:lstStyle/>
                    <a:p>
                      <a:pPr algn="ctr"/>
                      <a:r>
                        <a:rPr lang="ru-RU" sz="1200" dirty="0" smtClean="0"/>
                        <a:t>2018 год </a:t>
                      </a:r>
                      <a:endParaRPr lang="ru-RU" sz="1200" b="1" dirty="0" smtClean="0">
                        <a:solidFill>
                          <a:schemeClr val="bg1"/>
                        </a:solidFill>
                      </a:endParaRPr>
                    </a:p>
                  </a:txBody>
                  <a:tcPr anchor="ctr"/>
                </a:tc>
                <a:tc>
                  <a:txBody>
                    <a:bodyPr/>
                    <a:lstStyle/>
                    <a:p>
                      <a:pPr algn="ctr"/>
                      <a:r>
                        <a:rPr lang="ru-RU" sz="1200" dirty="0" smtClean="0"/>
                        <a:t>2019 год </a:t>
                      </a:r>
                      <a:endParaRPr lang="ru-RU" sz="1200" b="1" dirty="0" smtClean="0">
                        <a:solidFill>
                          <a:schemeClr val="bg1"/>
                        </a:solidFill>
                      </a:endParaRPr>
                    </a:p>
                  </a:txBody>
                  <a:tcPr anchor="ctr"/>
                </a:tc>
                <a:tc>
                  <a:txBody>
                    <a:bodyPr/>
                    <a:lstStyle/>
                    <a:p>
                      <a:pPr algn="ctr"/>
                      <a:r>
                        <a:rPr lang="ru-RU" sz="1200" dirty="0" smtClean="0"/>
                        <a:t>2020 год </a:t>
                      </a:r>
                      <a:endParaRPr lang="ru-RU" sz="1200" b="1" dirty="0" smtClean="0">
                        <a:solidFill>
                          <a:schemeClr val="bg1"/>
                        </a:solidFill>
                      </a:endParaRPr>
                    </a:p>
                  </a:txBody>
                  <a:tcPr anchor="ctr"/>
                </a:tc>
                <a:extLst>
                  <a:ext uri="{0D108BD9-81ED-4DB2-BD59-A6C34878D82A}">
                    <a16:rowId xmlns:a16="http://schemas.microsoft.com/office/drawing/2014/main" xmlns="" val="10000"/>
                  </a:ext>
                </a:extLst>
              </a:tr>
              <a:tr h="667113">
                <a:tc>
                  <a:txBody>
                    <a:bodyPr/>
                    <a:lstStyle/>
                    <a:p>
                      <a:r>
                        <a:rPr lang="ru-RU" sz="1000" dirty="0" smtClean="0"/>
                        <a:t>НЕНАЛОГОВЫЕ ДОХОДЫ - всего, в том числе:</a:t>
                      </a:r>
                      <a:endParaRPr lang="ru-RU" sz="1000" b="1" dirty="0"/>
                    </a:p>
                  </a:txBody>
                  <a:tcPr anchor="ctr"/>
                </a:tc>
                <a:tc>
                  <a:txBody>
                    <a:bodyPr/>
                    <a:lstStyle/>
                    <a:p>
                      <a:pPr algn="ctr"/>
                      <a:r>
                        <a:rPr lang="ru-RU" sz="1000" dirty="0" smtClean="0"/>
                        <a:t>13 165,7</a:t>
                      </a:r>
                      <a:endParaRPr lang="ru-RU" sz="1000" b="1" dirty="0"/>
                    </a:p>
                  </a:txBody>
                  <a:tcPr anchor="ctr"/>
                </a:tc>
                <a:tc>
                  <a:txBody>
                    <a:bodyPr/>
                    <a:lstStyle/>
                    <a:p>
                      <a:pPr algn="ctr"/>
                      <a:r>
                        <a:rPr lang="ru-RU" sz="1000" dirty="0" smtClean="0"/>
                        <a:t>12 320,2</a:t>
                      </a:r>
                      <a:endParaRPr lang="ru-RU" sz="1000" b="1" dirty="0"/>
                    </a:p>
                  </a:txBody>
                  <a:tcPr anchor="ctr"/>
                </a:tc>
                <a:tc>
                  <a:txBody>
                    <a:bodyPr/>
                    <a:lstStyle/>
                    <a:p>
                      <a:pPr algn="ctr"/>
                      <a:r>
                        <a:rPr lang="ru-RU" sz="1000" dirty="0" smtClean="0"/>
                        <a:t>12 107,7</a:t>
                      </a:r>
                      <a:endParaRPr lang="ru-RU" sz="1000" b="1" dirty="0"/>
                    </a:p>
                  </a:txBody>
                  <a:tcPr anchor="ctr"/>
                </a:tc>
                <a:tc>
                  <a:txBody>
                    <a:bodyPr/>
                    <a:lstStyle/>
                    <a:p>
                      <a:pPr algn="ctr"/>
                      <a:r>
                        <a:rPr lang="ru-RU" sz="1000" dirty="0" smtClean="0"/>
                        <a:t>12 083,0</a:t>
                      </a:r>
                      <a:endParaRPr lang="ru-RU" sz="1000" b="1" dirty="0"/>
                    </a:p>
                  </a:txBody>
                  <a:tcPr anchor="ctr"/>
                </a:tc>
                <a:extLst>
                  <a:ext uri="{0D108BD9-81ED-4DB2-BD59-A6C34878D82A}">
                    <a16:rowId xmlns:a16="http://schemas.microsoft.com/office/drawing/2014/main" xmlns="" val="10001"/>
                  </a:ext>
                </a:extLst>
              </a:tr>
              <a:tr h="764771">
                <a:tc>
                  <a:txBody>
                    <a:bodyPr/>
                    <a:lstStyle/>
                    <a:p>
                      <a:r>
                        <a:rPr lang="ru-RU" sz="1000" dirty="0" smtClean="0"/>
                        <a:t>ДОХОДЫ ОТ ИСПОЛЬЗОВАНИЯ ИМУЩЕСТВА, НАХОДЯЩЕГОСЯ В ГОСУДАРСТВЕННОЙ И МУНИЦИПАЛЬНОЙ СОБСТВЕННОСТИ</a:t>
                      </a:r>
                      <a:endParaRPr lang="ru-RU" sz="1000" dirty="0"/>
                    </a:p>
                  </a:txBody>
                  <a:tcPr anchor="ctr"/>
                </a:tc>
                <a:tc>
                  <a:txBody>
                    <a:bodyPr/>
                    <a:lstStyle/>
                    <a:p>
                      <a:pPr algn="ctr"/>
                      <a:r>
                        <a:rPr lang="ru-RU" sz="1000" dirty="0" smtClean="0"/>
                        <a:t>6 066,2</a:t>
                      </a:r>
                      <a:endParaRPr lang="ru-RU" sz="1000" dirty="0"/>
                    </a:p>
                  </a:txBody>
                  <a:tcPr anchor="ctr"/>
                </a:tc>
                <a:tc>
                  <a:txBody>
                    <a:bodyPr/>
                    <a:lstStyle/>
                    <a:p>
                      <a:pPr algn="ctr"/>
                      <a:r>
                        <a:rPr lang="ru-RU" sz="1000" dirty="0" smtClean="0"/>
                        <a:t>5 082,7</a:t>
                      </a:r>
                      <a:endParaRPr lang="ru-RU" sz="1000" dirty="0"/>
                    </a:p>
                  </a:txBody>
                  <a:tcPr anchor="ctr"/>
                </a:tc>
                <a:tc>
                  <a:txBody>
                    <a:bodyPr/>
                    <a:lstStyle/>
                    <a:p>
                      <a:pPr algn="ctr"/>
                      <a:r>
                        <a:rPr lang="ru-RU" sz="1000" dirty="0" smtClean="0"/>
                        <a:t>4 454,1</a:t>
                      </a:r>
                      <a:endParaRPr lang="ru-RU" sz="1000" dirty="0"/>
                    </a:p>
                  </a:txBody>
                  <a:tcPr anchor="ctr"/>
                </a:tc>
                <a:tc>
                  <a:txBody>
                    <a:bodyPr/>
                    <a:lstStyle/>
                    <a:p>
                      <a:pPr algn="ctr"/>
                      <a:r>
                        <a:rPr lang="ru-RU" sz="1000" dirty="0" smtClean="0"/>
                        <a:t>4 155,7</a:t>
                      </a:r>
                      <a:endParaRPr lang="ru-RU" sz="1000" dirty="0"/>
                    </a:p>
                  </a:txBody>
                  <a:tcPr anchor="ctr"/>
                </a:tc>
                <a:extLst>
                  <a:ext uri="{0D108BD9-81ED-4DB2-BD59-A6C34878D82A}">
                    <a16:rowId xmlns:a16="http://schemas.microsoft.com/office/drawing/2014/main" xmlns="" val="10002"/>
                  </a:ext>
                </a:extLst>
              </a:tr>
              <a:tr h="695760">
                <a:tc>
                  <a:txBody>
                    <a:bodyPr/>
                    <a:lstStyle/>
                    <a:p>
                      <a:r>
                        <a:rPr lang="ru-RU" sz="1000" dirty="0" smtClean="0"/>
                        <a:t>ПЛАТЕЖИ ПРИ ПОЛЬЗОВАНИИ ПРИРОДНЫМИ РЕСУРСАМИ</a:t>
                      </a:r>
                      <a:endParaRPr lang="ru-RU" sz="1000" dirty="0"/>
                    </a:p>
                  </a:txBody>
                  <a:tcPr anchor="ctr"/>
                </a:tc>
                <a:tc>
                  <a:txBody>
                    <a:bodyPr/>
                    <a:lstStyle/>
                    <a:p>
                      <a:pPr algn="ctr"/>
                      <a:r>
                        <a:rPr lang="ru-RU" sz="1000" dirty="0" smtClean="0"/>
                        <a:t>269,5</a:t>
                      </a:r>
                      <a:endParaRPr lang="ru-RU" sz="1000" dirty="0"/>
                    </a:p>
                  </a:txBody>
                  <a:tcPr anchor="ctr"/>
                </a:tc>
                <a:tc>
                  <a:txBody>
                    <a:bodyPr/>
                    <a:lstStyle/>
                    <a:p>
                      <a:pPr algn="ctr"/>
                      <a:r>
                        <a:rPr lang="ru-RU" sz="1000" dirty="0" smtClean="0"/>
                        <a:t>269,5</a:t>
                      </a:r>
                      <a:endParaRPr lang="ru-RU" sz="1000" dirty="0"/>
                    </a:p>
                  </a:txBody>
                  <a:tcPr anchor="ctr"/>
                </a:tc>
                <a:tc>
                  <a:txBody>
                    <a:bodyPr/>
                    <a:lstStyle/>
                    <a:p>
                      <a:pPr algn="ctr"/>
                      <a:r>
                        <a:rPr lang="ru-RU" sz="1000" dirty="0" smtClean="0"/>
                        <a:t>269,5</a:t>
                      </a:r>
                    </a:p>
                  </a:txBody>
                  <a:tcPr anchor="ctr"/>
                </a:tc>
                <a:tc>
                  <a:txBody>
                    <a:bodyPr/>
                    <a:lstStyle/>
                    <a:p>
                      <a:pPr algn="ctr"/>
                      <a:r>
                        <a:rPr lang="ru-RU" sz="1000" dirty="0" smtClean="0"/>
                        <a:t>269,5</a:t>
                      </a:r>
                      <a:endParaRPr lang="ru-RU" sz="1000" dirty="0"/>
                    </a:p>
                  </a:txBody>
                  <a:tcPr anchor="ctr"/>
                </a:tc>
                <a:extLst>
                  <a:ext uri="{0D108BD9-81ED-4DB2-BD59-A6C34878D82A}">
                    <a16:rowId xmlns:a16="http://schemas.microsoft.com/office/drawing/2014/main" xmlns="" val="10003"/>
                  </a:ext>
                </a:extLst>
              </a:tr>
              <a:tr h="797580">
                <a:tc>
                  <a:txBody>
                    <a:bodyPr/>
                    <a:lstStyle/>
                    <a:p>
                      <a:r>
                        <a:rPr lang="ru-RU" sz="1000" dirty="0" smtClean="0"/>
                        <a:t>ДОХОДЫ ОТ ОКАЗАНИЯ ПЛАТНЫХ УСЛУГ (РАБОТ) И КОМПЕНСАЦИИ ЗАТРАТ ГОСУДАРСТВА</a:t>
                      </a:r>
                      <a:endParaRPr lang="ru-RU" sz="1000" dirty="0"/>
                    </a:p>
                  </a:txBody>
                  <a:tcPr anchor="ctr"/>
                </a:tc>
                <a:tc>
                  <a:txBody>
                    <a:bodyPr/>
                    <a:lstStyle/>
                    <a:p>
                      <a:pPr algn="ctr"/>
                      <a:r>
                        <a:rPr lang="ru-RU" sz="1000" dirty="0" smtClean="0"/>
                        <a:t>5 290</a:t>
                      </a:r>
                      <a:endParaRPr lang="ru-RU" sz="1000" dirty="0"/>
                    </a:p>
                  </a:txBody>
                  <a:tcPr anchor="ctr"/>
                </a:tc>
                <a:tc>
                  <a:txBody>
                    <a:bodyPr/>
                    <a:lstStyle/>
                    <a:p>
                      <a:pPr algn="ctr"/>
                      <a:endParaRPr lang="ru-RU" sz="1000" dirty="0" smtClean="0"/>
                    </a:p>
                    <a:p>
                      <a:pPr algn="ctr"/>
                      <a:r>
                        <a:rPr lang="ru-RU" sz="1000" dirty="0" smtClean="0"/>
                        <a:t>5 278,0</a:t>
                      </a:r>
                    </a:p>
                    <a:p>
                      <a:pPr algn="ctr"/>
                      <a:endParaRPr lang="ru-RU" sz="1000" dirty="0" smtClean="0"/>
                    </a:p>
                  </a:txBody>
                  <a:tcPr anchor="ctr"/>
                </a:tc>
                <a:tc>
                  <a:txBody>
                    <a:bodyPr/>
                    <a:lstStyle/>
                    <a:p>
                      <a:pPr algn="ctr"/>
                      <a:r>
                        <a:rPr lang="ru-RU" sz="1000" dirty="0" smtClean="0"/>
                        <a:t>5 489,1</a:t>
                      </a:r>
                      <a:endParaRPr lang="ru-RU" sz="1000" dirty="0"/>
                    </a:p>
                  </a:txBody>
                  <a:tcPr anchor="ctr"/>
                </a:tc>
                <a:tc>
                  <a:txBody>
                    <a:bodyPr/>
                    <a:lstStyle/>
                    <a:p>
                      <a:pPr algn="ctr"/>
                      <a:r>
                        <a:rPr lang="ru-RU" sz="1000" dirty="0" smtClean="0"/>
                        <a:t>5 497,8</a:t>
                      </a:r>
                      <a:endParaRPr lang="ru-RU" sz="1000" dirty="0"/>
                    </a:p>
                  </a:txBody>
                  <a:tcPr anchor="ctr"/>
                </a:tc>
                <a:extLst>
                  <a:ext uri="{0D108BD9-81ED-4DB2-BD59-A6C34878D82A}">
                    <a16:rowId xmlns:a16="http://schemas.microsoft.com/office/drawing/2014/main" xmlns="" val="10004"/>
                  </a:ext>
                </a:extLst>
              </a:tr>
              <a:tr h="822469">
                <a:tc>
                  <a:txBody>
                    <a:bodyPr/>
                    <a:lstStyle/>
                    <a:p>
                      <a:r>
                        <a:rPr lang="ru-RU" sz="1000" dirty="0" smtClean="0"/>
                        <a:t>ДОХОДЫ ОТ ПРОДАЖИ МАТЕРИАЛЬНЫХ И НЕМАТЕРИАЛЬНЫХ АКТИВОВ</a:t>
                      </a:r>
                      <a:endParaRPr lang="ru-RU" sz="1000" dirty="0"/>
                    </a:p>
                  </a:txBody>
                  <a:tcPr anchor="ctr"/>
                </a:tc>
                <a:tc>
                  <a:txBody>
                    <a:bodyPr/>
                    <a:lstStyle/>
                    <a:p>
                      <a:pPr algn="ctr"/>
                      <a:r>
                        <a:rPr lang="ru-RU" sz="1000" dirty="0" smtClean="0"/>
                        <a:t>410,0</a:t>
                      </a:r>
                      <a:endParaRPr lang="ru-RU" sz="1000" dirty="0"/>
                    </a:p>
                  </a:txBody>
                  <a:tcPr anchor="ctr"/>
                </a:tc>
                <a:tc>
                  <a:txBody>
                    <a:bodyPr/>
                    <a:lstStyle/>
                    <a:p>
                      <a:pPr algn="ctr"/>
                      <a:r>
                        <a:rPr lang="ru-RU" sz="1000" dirty="0" smtClean="0"/>
                        <a:t>550,0</a:t>
                      </a:r>
                      <a:endParaRPr lang="ru-RU" sz="1000" dirty="0"/>
                    </a:p>
                  </a:txBody>
                  <a:tcPr anchor="ctr"/>
                </a:tc>
                <a:tc>
                  <a:txBody>
                    <a:bodyPr/>
                    <a:lstStyle/>
                    <a:p>
                      <a:pPr algn="ctr"/>
                      <a:r>
                        <a:rPr lang="ru-RU" sz="1000" dirty="0" smtClean="0"/>
                        <a:t>650,0</a:t>
                      </a:r>
                    </a:p>
                  </a:txBody>
                  <a:tcPr anchor="ctr"/>
                </a:tc>
                <a:tc>
                  <a:txBody>
                    <a:bodyPr/>
                    <a:lstStyle/>
                    <a:p>
                      <a:pPr algn="ctr"/>
                      <a:r>
                        <a:rPr lang="ru-RU" sz="1000" dirty="0" smtClean="0"/>
                        <a:t>810,0</a:t>
                      </a:r>
                      <a:endParaRPr lang="ru-RU" sz="1000" dirty="0"/>
                    </a:p>
                  </a:txBody>
                  <a:tcPr anchor="ctr"/>
                </a:tc>
                <a:extLst>
                  <a:ext uri="{0D108BD9-81ED-4DB2-BD59-A6C34878D82A}">
                    <a16:rowId xmlns:a16="http://schemas.microsoft.com/office/drawing/2014/main" xmlns="" val="10005"/>
                  </a:ext>
                </a:extLst>
              </a:tr>
              <a:tr h="526062">
                <a:tc>
                  <a:txBody>
                    <a:bodyPr/>
                    <a:lstStyle/>
                    <a:p>
                      <a:r>
                        <a:rPr lang="ru-RU" sz="1000" dirty="0" smtClean="0"/>
                        <a:t>ШТРАФЫ, САНКЦИИ, ВОЗМЕЩЕНИЕ УЩЕРБА</a:t>
                      </a:r>
                      <a:endParaRPr lang="ru-RU" sz="1000" dirty="0"/>
                    </a:p>
                  </a:txBody>
                  <a:tcPr anchor="ctr"/>
                </a:tc>
                <a:tc>
                  <a:txBody>
                    <a:bodyPr/>
                    <a:lstStyle/>
                    <a:p>
                      <a:pPr algn="ctr"/>
                      <a:r>
                        <a:rPr lang="ru-RU" sz="1000" dirty="0" smtClean="0"/>
                        <a:t>1 130,0</a:t>
                      </a:r>
                      <a:endParaRPr lang="ru-RU" sz="1000" dirty="0"/>
                    </a:p>
                  </a:txBody>
                  <a:tcPr anchor="ctr"/>
                </a:tc>
                <a:tc>
                  <a:txBody>
                    <a:bodyPr/>
                    <a:lstStyle/>
                    <a:p>
                      <a:pPr algn="ctr"/>
                      <a:r>
                        <a:rPr lang="ru-RU" sz="1000" dirty="0" smtClean="0"/>
                        <a:t>1 140,0</a:t>
                      </a:r>
                      <a:endParaRPr lang="ru-RU" sz="1000" dirty="0"/>
                    </a:p>
                  </a:txBody>
                  <a:tcPr anchor="ctr"/>
                </a:tc>
                <a:tc>
                  <a:txBody>
                    <a:bodyPr/>
                    <a:lstStyle/>
                    <a:p>
                      <a:pPr algn="ctr"/>
                      <a:r>
                        <a:rPr lang="ru-RU" sz="1000" dirty="0" smtClean="0"/>
                        <a:t>1 245,0</a:t>
                      </a:r>
                    </a:p>
                  </a:txBody>
                  <a:tcPr anchor="ctr"/>
                </a:tc>
                <a:tc>
                  <a:txBody>
                    <a:bodyPr/>
                    <a:lstStyle/>
                    <a:p>
                      <a:pPr algn="ctr"/>
                      <a:r>
                        <a:rPr lang="ru-RU" sz="1000" dirty="0" smtClean="0"/>
                        <a:t>1 350,0</a:t>
                      </a:r>
                      <a:endParaRPr lang="ru-RU" sz="1000" dirty="0"/>
                    </a:p>
                  </a:txBody>
                  <a:tcPr anchor="ctr"/>
                </a:tc>
                <a:extLst>
                  <a:ext uri="{0D108BD9-81ED-4DB2-BD59-A6C34878D82A}">
                    <a16:rowId xmlns:a16="http://schemas.microsoft.com/office/drawing/2014/main" xmlns="" val="10008"/>
                  </a:ext>
                </a:extLst>
              </a:tr>
              <a:tr h="667113">
                <a:tc>
                  <a:txBody>
                    <a:bodyPr/>
                    <a:lstStyle/>
                    <a:p>
                      <a:r>
                        <a:rPr lang="ru-RU" sz="1000" dirty="0" smtClean="0"/>
                        <a:t>ПРОЧИЕ НЕНАЛОГОВЫЕ ДОХОДЫ</a:t>
                      </a:r>
                      <a:endParaRPr lang="ru-RU" sz="1000" dirty="0"/>
                    </a:p>
                  </a:txBody>
                  <a:tcPr anchor="ctr"/>
                </a:tc>
                <a:tc>
                  <a:txBody>
                    <a:bodyPr/>
                    <a:lstStyle/>
                    <a:p>
                      <a:pPr algn="ctr"/>
                      <a:r>
                        <a:rPr lang="ru-RU" sz="1000" dirty="0" smtClean="0"/>
                        <a:t>-</a:t>
                      </a:r>
                      <a:endParaRPr lang="ru-RU" sz="1000" dirty="0"/>
                    </a:p>
                  </a:txBody>
                  <a:tcPr anchor="ctr"/>
                </a:tc>
                <a:tc>
                  <a:txBody>
                    <a:bodyPr/>
                    <a:lstStyle/>
                    <a:p>
                      <a:pPr algn="ctr"/>
                      <a:r>
                        <a:rPr lang="ru-RU" sz="1000" dirty="0" smtClean="0"/>
                        <a:t>-</a:t>
                      </a:r>
                      <a:endParaRPr lang="ru-RU" sz="1000" dirty="0"/>
                    </a:p>
                  </a:txBody>
                  <a:tcPr anchor="ctr"/>
                </a:tc>
                <a:tc>
                  <a:txBody>
                    <a:bodyPr/>
                    <a:lstStyle/>
                    <a:p>
                      <a:pPr algn="ctr"/>
                      <a:r>
                        <a:rPr lang="ru-RU" sz="1000" dirty="0" smtClean="0"/>
                        <a:t>-</a:t>
                      </a:r>
                      <a:endParaRPr lang="ru-RU" sz="1000" dirty="0"/>
                    </a:p>
                  </a:txBody>
                  <a:tcPr anchor="ctr"/>
                </a:tc>
                <a:tc>
                  <a:txBody>
                    <a:bodyPr/>
                    <a:lstStyle/>
                    <a:p>
                      <a:pPr algn="ctr"/>
                      <a:r>
                        <a:rPr lang="ru-RU" sz="1000" dirty="0" smtClean="0"/>
                        <a:t>-</a:t>
                      </a:r>
                      <a:endParaRPr lang="ru-RU" sz="1000" dirty="0"/>
                    </a:p>
                  </a:txBody>
                  <a:tcPr anchor="ctr"/>
                </a:tc>
                <a:extLst>
                  <a:ext uri="{0D108BD9-81ED-4DB2-BD59-A6C34878D82A}">
                    <a16:rowId xmlns:a16="http://schemas.microsoft.com/office/drawing/2014/main" xmlns="" val="10009"/>
                  </a:ext>
                </a:extLst>
              </a:tr>
            </a:tbl>
          </a:graphicData>
        </a:graphic>
      </p:graphicFrame>
      <p:sp>
        <p:nvSpPr>
          <p:cNvPr id="4" name="Прямоугольник 3"/>
          <p:cNvSpPr/>
          <p:nvPr/>
        </p:nvSpPr>
        <p:spPr>
          <a:xfrm>
            <a:off x="8470536" y="882850"/>
            <a:ext cx="1143262" cy="276999"/>
          </a:xfrm>
          <a:prstGeom prst="rect">
            <a:avLst/>
          </a:prstGeom>
        </p:spPr>
        <p:txBody>
          <a:bodyPr wrap="none">
            <a:spAutoFit/>
          </a:bodyPr>
          <a:lstStyle/>
          <a:p>
            <a:pPr lvl="0" algn="r"/>
            <a:r>
              <a:rPr lang="ru-RU" sz="1200" dirty="0">
                <a:solidFill>
                  <a:prstClr val="black"/>
                </a:solidFill>
              </a:rPr>
              <a:t>тыс. рублей</a:t>
            </a:r>
          </a:p>
        </p:txBody>
      </p:sp>
    </p:spTree>
    <p:extLst>
      <p:ext uri="{BB962C8B-B14F-4D97-AF65-F5344CB8AC3E}">
        <p14:creationId xmlns:p14="http://schemas.microsoft.com/office/powerpoint/2010/main" val="543080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1950" y="326648"/>
            <a:ext cx="9210675" cy="40011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Основные налоговые доходы </a:t>
            </a: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районного </a:t>
            </a: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бюджета</a:t>
            </a:r>
            <a:endPar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12" name="Объект 5"/>
          <p:cNvGraphicFramePr>
            <a:graphicFrameLocks/>
          </p:cNvGraphicFramePr>
          <p:nvPr>
            <p:extLst>
              <p:ext uri="{D42A27DB-BD31-4B8C-83A1-F6EECF244321}">
                <p14:modId xmlns:p14="http://schemas.microsoft.com/office/powerpoint/2010/main" val="1651794276"/>
              </p:ext>
            </p:extLst>
          </p:nvPr>
        </p:nvGraphicFramePr>
        <p:xfrm>
          <a:off x="361950" y="864540"/>
          <a:ext cx="9210675" cy="5650560"/>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Прямая со стрелкой 12"/>
          <p:cNvCxnSpPr/>
          <p:nvPr/>
        </p:nvCxnSpPr>
        <p:spPr>
          <a:xfrm flipV="1">
            <a:off x="4191000" y="4171950"/>
            <a:ext cx="500968" cy="31287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2692741" y="4853714"/>
            <a:ext cx="500968" cy="31287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24626" y="1012816"/>
            <a:ext cx="1046002" cy="276999"/>
          </a:xfrm>
          <a:prstGeom prst="rect">
            <a:avLst/>
          </a:prstGeom>
          <a:noFill/>
        </p:spPr>
        <p:txBody>
          <a:bodyPr wrap="square" rtlCol="0">
            <a:spAutoFit/>
          </a:bodyPr>
          <a:lstStyle/>
          <a:p>
            <a:pPr algn="r"/>
            <a:r>
              <a:rPr lang="ru-RU" sz="1200" dirty="0" smtClean="0">
                <a:latin typeface="Palatino Linotype" panose="02040502050505030304" pitchFamily="18" charset="0"/>
              </a:rPr>
              <a:t>тыс. рублей</a:t>
            </a:r>
            <a:endParaRPr lang="ru-RU" sz="1200" dirty="0">
              <a:latin typeface="Palatino Linotype" panose="02040502050505030304" pitchFamily="18" charset="0"/>
            </a:endParaRPr>
          </a:p>
        </p:txBody>
      </p:sp>
      <p:sp>
        <p:nvSpPr>
          <p:cNvPr id="7" name="TextBox 4"/>
          <p:cNvSpPr txBox="1"/>
          <p:nvPr/>
        </p:nvSpPr>
        <p:spPr>
          <a:xfrm>
            <a:off x="5556772" y="3291946"/>
            <a:ext cx="51488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dirty="0" smtClean="0">
                <a:solidFill>
                  <a:schemeClr val="accent1">
                    <a:lumMod val="75000"/>
                  </a:schemeClr>
                </a:solidFill>
                <a:latin typeface="Palatino Linotype" panose="02040502050505030304" pitchFamily="18" charset="0"/>
              </a:rPr>
              <a:t>2,8 %</a:t>
            </a:r>
            <a:endParaRPr lang="ru-RU" sz="1100" dirty="0">
              <a:solidFill>
                <a:schemeClr val="accent1">
                  <a:lumMod val="75000"/>
                </a:schemeClr>
              </a:solidFill>
              <a:latin typeface="Palatino Linotype" panose="02040502050505030304" pitchFamily="18" charset="0"/>
            </a:endParaRPr>
          </a:p>
        </p:txBody>
      </p:sp>
      <p:sp>
        <p:nvSpPr>
          <p:cNvPr id="8" name="TextBox 4"/>
          <p:cNvSpPr txBox="1"/>
          <p:nvPr/>
        </p:nvSpPr>
        <p:spPr>
          <a:xfrm>
            <a:off x="4080397" y="4034895"/>
            <a:ext cx="51488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dirty="0" smtClean="0">
                <a:solidFill>
                  <a:schemeClr val="accent1">
                    <a:lumMod val="75000"/>
                  </a:schemeClr>
                </a:solidFill>
                <a:latin typeface="Palatino Linotype" panose="02040502050505030304" pitchFamily="18" charset="0"/>
              </a:rPr>
              <a:t>2,7 %</a:t>
            </a:r>
            <a:endParaRPr lang="ru-RU" sz="1100" dirty="0">
              <a:solidFill>
                <a:schemeClr val="accent1">
                  <a:lumMod val="75000"/>
                </a:schemeClr>
              </a:solidFill>
              <a:latin typeface="Palatino Linotype" panose="02040502050505030304" pitchFamily="18" charset="0"/>
            </a:endParaRPr>
          </a:p>
        </p:txBody>
      </p:sp>
    </p:spTree>
    <p:extLst>
      <p:ext uri="{BB962C8B-B14F-4D97-AF65-F5344CB8AC3E}">
        <p14:creationId xmlns:p14="http://schemas.microsoft.com/office/powerpoint/2010/main" val="1251544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25"/>
          <p:cNvGraphicFramePr>
            <a:graphicFrameLocks/>
          </p:cNvGraphicFramePr>
          <p:nvPr>
            <p:extLst>
              <p:ext uri="{D42A27DB-BD31-4B8C-83A1-F6EECF244321}">
                <p14:modId xmlns:p14="http://schemas.microsoft.com/office/powerpoint/2010/main" val="2430054900"/>
              </p:ext>
            </p:extLst>
          </p:nvPr>
        </p:nvGraphicFramePr>
        <p:xfrm>
          <a:off x="447674" y="1012815"/>
          <a:ext cx="9134476" cy="5495323"/>
        </p:xfrm>
        <a:graphic>
          <a:graphicData uri="http://schemas.openxmlformats.org/drawingml/2006/chart">
            <c:chart xmlns:c="http://schemas.openxmlformats.org/drawingml/2006/chart" xmlns:r="http://schemas.openxmlformats.org/officeDocument/2006/relationships" r:id="rId3"/>
          </a:graphicData>
        </a:graphic>
      </p:graphicFrame>
      <p:sp>
        <p:nvSpPr>
          <p:cNvPr id="5" name="Заголовок 1"/>
          <p:cNvSpPr txBox="1">
            <a:spLocks/>
          </p:cNvSpPr>
          <p:nvPr/>
        </p:nvSpPr>
        <p:spPr>
          <a:xfrm>
            <a:off x="381000" y="270120"/>
            <a:ext cx="9201150" cy="672895"/>
          </a:xfrm>
          <a:prstGeom prst="rect">
            <a:avLst/>
          </a:prstGeom>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alatino Linotype" panose="02040502050505030304" pitchFamily="18" charset="0"/>
              </a:rPr>
              <a:t>Распределение межбюджетных трансфертов из бюджета камчатского края в бюджет Соболевского района</a:t>
            </a:r>
            <a:endParaRPr lang="ru-RU" sz="1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alatino Linotype" panose="02040502050505030304" pitchFamily="18" charset="0"/>
            </a:endParaRPr>
          </a:p>
        </p:txBody>
      </p:sp>
      <p:sp>
        <p:nvSpPr>
          <p:cNvPr id="8" name="TextBox 7"/>
          <p:cNvSpPr txBox="1"/>
          <p:nvPr/>
        </p:nvSpPr>
        <p:spPr>
          <a:xfrm>
            <a:off x="8373349" y="874316"/>
            <a:ext cx="1103151" cy="276999"/>
          </a:xfrm>
          <a:prstGeom prst="rect">
            <a:avLst/>
          </a:prstGeom>
          <a:noFill/>
        </p:spPr>
        <p:txBody>
          <a:bodyPr wrap="square" rtlCol="0">
            <a:spAutoFit/>
          </a:bodyPr>
          <a:lstStyle/>
          <a:p>
            <a:pPr algn="r"/>
            <a:r>
              <a:rPr lang="ru-RU" sz="1200" dirty="0" smtClean="0">
                <a:latin typeface="Palatino Linotype" panose="02040502050505030304" pitchFamily="18" charset="0"/>
              </a:rPr>
              <a:t>тыс. рублей</a:t>
            </a:r>
            <a:endParaRPr lang="ru-RU" sz="1200" dirty="0">
              <a:latin typeface="Palatino Linotype" panose="02040502050505030304" pitchFamily="18" charset="0"/>
            </a:endParaRPr>
          </a:p>
        </p:txBody>
      </p:sp>
    </p:spTree>
    <p:extLst>
      <p:ext uri="{BB962C8B-B14F-4D97-AF65-F5344CB8AC3E}">
        <p14:creationId xmlns:p14="http://schemas.microsoft.com/office/powerpoint/2010/main" val="795193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467"/>
          <a:stretch/>
        </p:blipFill>
        <p:spPr bwMode="auto">
          <a:xfrm>
            <a:off x="352426" y="-1"/>
            <a:ext cx="9153524" cy="10096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4294967295"/>
          </p:nvPr>
        </p:nvSpPr>
        <p:spPr>
          <a:xfrm>
            <a:off x="342900" y="733425"/>
            <a:ext cx="9210675" cy="5800725"/>
          </a:xfrm>
        </p:spPr>
        <p:txBody>
          <a:bodyPr>
            <a:normAutofit lnSpcReduction="10000"/>
          </a:bodyPr>
          <a:lstStyle/>
          <a:p>
            <a:pPr marL="0" indent="0" algn="just">
              <a:buNone/>
            </a:pPr>
            <a:r>
              <a:rPr lang="ru-RU" sz="1500" b="1" dirty="0">
                <a:solidFill>
                  <a:srgbClr val="858C24"/>
                </a:solidFill>
              </a:rPr>
              <a:t>Бюджет</a:t>
            </a:r>
            <a:r>
              <a:rPr lang="ru-RU" sz="1500" dirty="0">
                <a:solidFill>
                  <a:srgbClr val="26282F"/>
                </a:solidFill>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indent="0" algn="just">
              <a:buNone/>
            </a:pPr>
            <a:r>
              <a:rPr lang="ru-RU" sz="1500" b="1" dirty="0">
                <a:solidFill>
                  <a:srgbClr val="858C24"/>
                </a:solidFill>
              </a:rPr>
              <a:t>Консолидированный бюджет</a:t>
            </a:r>
            <a:r>
              <a:rPr lang="ru-RU" sz="1500" dirty="0">
                <a:solidFill>
                  <a:srgbClr val="26282F"/>
                </a:solidFill>
              </a:rPr>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marL="0" indent="0" algn="just">
              <a:buNone/>
            </a:pPr>
            <a:r>
              <a:rPr lang="ru-RU" sz="1500" b="1" dirty="0">
                <a:solidFill>
                  <a:srgbClr val="858C24"/>
                </a:solidFill>
              </a:rPr>
              <a:t>Бюджетная система Российской Федерации</a:t>
            </a:r>
            <a:r>
              <a:rPr lang="ru-RU" sz="1500" dirty="0">
                <a:solidFill>
                  <a:srgbClr val="26282F"/>
                </a:solidFill>
              </a:rPr>
              <a:t>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marL="0" indent="0" algn="just">
              <a:buNone/>
            </a:pPr>
            <a:r>
              <a:rPr lang="ru-RU" sz="1500" b="1" dirty="0">
                <a:solidFill>
                  <a:srgbClr val="858C24"/>
                </a:solidFill>
              </a:rPr>
              <a:t>Доходы бюджета</a:t>
            </a:r>
            <a:r>
              <a:rPr lang="ru-RU" sz="1500" dirty="0">
                <a:solidFill>
                  <a:srgbClr val="26282F"/>
                </a:solidFill>
              </a:rPr>
              <a:t> -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marL="0" indent="0" algn="just">
              <a:buNone/>
            </a:pPr>
            <a:r>
              <a:rPr lang="ru-RU" sz="1500" b="1" dirty="0">
                <a:solidFill>
                  <a:srgbClr val="858C24"/>
                </a:solidFill>
              </a:rPr>
              <a:t>Расходы бюджета</a:t>
            </a:r>
            <a:r>
              <a:rPr lang="ru-RU" sz="1500" dirty="0">
                <a:solidFill>
                  <a:srgbClr val="26282F"/>
                </a:solidFill>
              </a:rPr>
              <a:t> -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p>
          <a:p>
            <a:pPr marL="0" indent="0" algn="just">
              <a:spcBef>
                <a:spcPts val="0"/>
              </a:spcBef>
              <a:buNone/>
            </a:pPr>
            <a:r>
              <a:rPr lang="ru-RU" sz="1500" b="1" dirty="0">
                <a:solidFill>
                  <a:srgbClr val="858C24"/>
                </a:solidFill>
                <a:latin typeface="Verdana" pitchFamily="34" charset="0"/>
                <a:ea typeface="Verdana" pitchFamily="34" charset="0"/>
                <a:cs typeface="Verdana" pitchFamily="34" charset="0"/>
              </a:rPr>
              <a:t>Дефицит бюджета</a:t>
            </a:r>
            <a:r>
              <a:rPr lang="ru-RU" sz="1500" b="1" dirty="0">
                <a:solidFill>
                  <a:srgbClr val="26282F"/>
                </a:solidFill>
                <a:latin typeface="Verdana" pitchFamily="34" charset="0"/>
                <a:ea typeface="Verdana" pitchFamily="34" charset="0"/>
                <a:cs typeface="Verdana" pitchFamily="34" charset="0"/>
              </a:rPr>
              <a:t> </a:t>
            </a:r>
            <a:r>
              <a:rPr lang="ru-RU" sz="1500" dirty="0">
                <a:solidFill>
                  <a:srgbClr val="26282F"/>
                </a:solidFill>
                <a:latin typeface="Verdana" pitchFamily="34" charset="0"/>
                <a:ea typeface="Verdana" pitchFamily="34" charset="0"/>
                <a:cs typeface="Verdana" pitchFamily="34" charset="0"/>
              </a:rPr>
              <a:t>- превышение расходов бюджета над его доходами.</a:t>
            </a:r>
          </a:p>
          <a:p>
            <a:pPr marL="0" indent="0" algn="just">
              <a:spcBef>
                <a:spcPts val="0"/>
              </a:spcBef>
              <a:buNone/>
            </a:pPr>
            <a:r>
              <a:rPr lang="ru-RU" sz="1500" b="1" dirty="0">
                <a:solidFill>
                  <a:srgbClr val="858C24"/>
                </a:solidFill>
                <a:latin typeface="Verdana" pitchFamily="34" charset="0"/>
                <a:ea typeface="Verdana" pitchFamily="34" charset="0"/>
                <a:cs typeface="Verdana" pitchFamily="34" charset="0"/>
              </a:rPr>
              <a:t>Профицит бюджета</a:t>
            </a:r>
            <a:r>
              <a:rPr lang="ru-RU" sz="1500" b="1" dirty="0">
                <a:solidFill>
                  <a:srgbClr val="26282F"/>
                </a:solidFill>
                <a:latin typeface="Verdana" pitchFamily="34" charset="0"/>
                <a:ea typeface="Verdana" pitchFamily="34" charset="0"/>
                <a:cs typeface="Verdana" pitchFamily="34" charset="0"/>
              </a:rPr>
              <a:t> </a:t>
            </a:r>
            <a:r>
              <a:rPr lang="ru-RU" sz="1500" dirty="0">
                <a:solidFill>
                  <a:srgbClr val="26282F"/>
                </a:solidFill>
                <a:latin typeface="Verdana" pitchFamily="34" charset="0"/>
                <a:ea typeface="Verdana" pitchFamily="34" charset="0"/>
                <a:cs typeface="Verdana" pitchFamily="34" charset="0"/>
              </a:rPr>
              <a:t>- превышение доходов бюджета над его расходами.</a:t>
            </a:r>
          </a:p>
          <a:p>
            <a:pPr marL="0" indent="0" algn="just">
              <a:spcBef>
                <a:spcPts val="0"/>
              </a:spcBef>
              <a:buNone/>
            </a:pPr>
            <a:r>
              <a:rPr lang="ru-RU" sz="1500" b="1" dirty="0">
                <a:solidFill>
                  <a:srgbClr val="858C24"/>
                </a:solidFill>
                <a:latin typeface="Verdana" pitchFamily="34" charset="0"/>
                <a:ea typeface="Verdana" pitchFamily="34" charset="0"/>
                <a:cs typeface="Verdana" pitchFamily="34" charset="0"/>
              </a:rPr>
              <a:t>Бюджетные ассигнования</a:t>
            </a:r>
            <a:r>
              <a:rPr lang="ru-RU" sz="1500" b="1" dirty="0">
                <a:solidFill>
                  <a:srgbClr val="26282F"/>
                </a:solidFill>
                <a:latin typeface="Verdana" pitchFamily="34" charset="0"/>
                <a:ea typeface="Verdana" pitchFamily="34" charset="0"/>
                <a:cs typeface="Verdana" pitchFamily="34" charset="0"/>
              </a:rPr>
              <a:t> </a:t>
            </a:r>
            <a:r>
              <a:rPr lang="ru-RU" sz="1500" dirty="0">
                <a:solidFill>
                  <a:srgbClr val="26282F"/>
                </a:solidFill>
                <a:latin typeface="Verdana" pitchFamily="34" charset="0"/>
                <a:ea typeface="Verdana" pitchFamily="34" charset="0"/>
                <a:cs typeface="Verdana" pitchFamily="34" charset="0"/>
              </a:rPr>
              <a:t>- предельные объемы денежных средств, предусмотренных в соответствующем финансовом году для исполнения бюджетных обязательств.</a:t>
            </a:r>
          </a:p>
          <a:p>
            <a:pPr marL="0" indent="0" algn="just">
              <a:spcBef>
                <a:spcPts val="0"/>
              </a:spcBef>
              <a:buNone/>
            </a:pPr>
            <a:r>
              <a:rPr lang="ru-RU" sz="1500" b="1" dirty="0">
                <a:solidFill>
                  <a:srgbClr val="858C24"/>
                </a:solidFill>
                <a:latin typeface="Verdana" pitchFamily="34" charset="0"/>
                <a:ea typeface="Verdana" pitchFamily="34" charset="0"/>
                <a:cs typeface="Verdana" pitchFamily="34" charset="0"/>
              </a:rPr>
              <a:t>Межбюджетные трансферты</a:t>
            </a:r>
            <a:r>
              <a:rPr lang="ru-RU" sz="1500" b="1" dirty="0">
                <a:solidFill>
                  <a:srgbClr val="26282F"/>
                </a:solidFill>
                <a:latin typeface="Verdana" pitchFamily="34" charset="0"/>
                <a:ea typeface="Verdana" pitchFamily="34" charset="0"/>
                <a:cs typeface="Verdana" pitchFamily="34" charset="0"/>
              </a:rPr>
              <a:t> </a:t>
            </a:r>
            <a:r>
              <a:rPr lang="ru-RU" sz="1500" dirty="0">
                <a:solidFill>
                  <a:srgbClr val="26282F"/>
                </a:solidFill>
                <a:latin typeface="Verdana" pitchFamily="34" charset="0"/>
                <a:ea typeface="Verdana" pitchFamily="34" charset="0"/>
                <a:cs typeface="Verdana" pitchFamily="34" charset="0"/>
              </a:rPr>
              <a:t>- средства, предоставляемые одним бюджетом бюджетной системы Российской Федерации другому бюджету бюджетной системы Российской Федерации.</a:t>
            </a:r>
          </a:p>
          <a:p>
            <a:pPr marL="0" indent="0" algn="just">
              <a:spcBef>
                <a:spcPts val="0"/>
              </a:spcBef>
              <a:buNone/>
            </a:pPr>
            <a:endParaRPr lang="ru-RU" sz="1600" b="1" i="1" dirty="0">
              <a:solidFill>
                <a:srgbClr val="26282F"/>
              </a:solidFill>
              <a:latin typeface="Century Gothic" pitchFamily="34" charset="0"/>
            </a:endParaRPr>
          </a:p>
          <a:p>
            <a:pPr marL="0" indent="0" algn="just">
              <a:buNone/>
            </a:pPr>
            <a:endParaRPr lang="ru-RU" sz="1700" dirty="0">
              <a:solidFill>
                <a:srgbClr val="26282F"/>
              </a:solidFill>
              <a:latin typeface="+mn-lt"/>
            </a:endParaRPr>
          </a:p>
          <a:p>
            <a:pPr marL="0" indent="0" algn="just">
              <a:buNone/>
            </a:pPr>
            <a:endParaRPr lang="ru-RU" dirty="0"/>
          </a:p>
          <a:p>
            <a:pPr marL="0" indent="0" algn="just">
              <a:buNone/>
            </a:pPr>
            <a:endParaRPr lang="ru-RU" i="1" dirty="0"/>
          </a:p>
        </p:txBody>
      </p:sp>
    </p:spTree>
    <p:extLst>
      <p:ext uri="{BB962C8B-B14F-4D97-AF65-F5344CB8AC3E}">
        <p14:creationId xmlns:p14="http://schemas.microsoft.com/office/powerpoint/2010/main" val="154854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5"/>
          <p:cNvGraphicFramePr>
            <a:graphicFrameLocks/>
          </p:cNvGraphicFramePr>
          <p:nvPr>
            <p:extLst>
              <p:ext uri="{D42A27DB-BD31-4B8C-83A1-F6EECF244321}">
                <p14:modId xmlns:p14="http://schemas.microsoft.com/office/powerpoint/2010/main" val="2065290761"/>
              </p:ext>
            </p:extLst>
          </p:nvPr>
        </p:nvGraphicFramePr>
        <p:xfrm>
          <a:off x="276225" y="1125408"/>
          <a:ext cx="9629775" cy="5532568"/>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7978893" y="878845"/>
            <a:ext cx="1024639" cy="261610"/>
          </a:xfrm>
          <a:prstGeom prst="rect">
            <a:avLst/>
          </a:prstGeom>
        </p:spPr>
        <p:txBody>
          <a:bodyPr wrap="none">
            <a:spAutoFit/>
          </a:bodyPr>
          <a:lstStyle/>
          <a:p>
            <a:pPr lvl="0" algn="r"/>
            <a:r>
              <a:rPr lang="ru-RU" sz="1100" dirty="0">
                <a:solidFill>
                  <a:prstClr val="black"/>
                </a:solidFill>
              </a:rPr>
              <a:t>тыс. рублей</a:t>
            </a:r>
          </a:p>
        </p:txBody>
      </p:sp>
      <p:sp>
        <p:nvSpPr>
          <p:cNvPr id="4" name="Заголовок 1"/>
          <p:cNvSpPr txBox="1">
            <a:spLocks/>
          </p:cNvSpPr>
          <p:nvPr/>
        </p:nvSpPr>
        <p:spPr>
          <a:xfrm>
            <a:off x="600075" y="381000"/>
            <a:ext cx="8915400" cy="628650"/>
          </a:xfrm>
          <a:prstGeom prst="rect">
            <a:avLst/>
          </a:prstGeom>
        </p:spPr>
        <p:txBody>
          <a:bodyPr vert="horz" anchor="b">
            <a:normAutofit fontScale="3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75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Расходы районного бюджета</a:t>
            </a:r>
            <a:r>
              <a:rPr lang="ru-RU" sz="3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3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sz="38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208234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06507" y="314325"/>
            <a:ext cx="8915400" cy="952500"/>
          </a:xfrm>
          <a:prstGeom prst="rect">
            <a:avLst/>
          </a:prstGeom>
        </p:spPr>
        <p:txBody>
          <a:bodyPr>
            <a:normAutofit fontScale="90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Структура расходов районного бюджета</a:t>
            </a:r>
            <a:br>
              <a:rPr lang="ru-RU" sz="2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2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 2018-2020 годах</a:t>
            </a:r>
            <a:br>
              <a:rPr lang="ru-RU" sz="2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15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по разделам классификации расходов бюджета</a:t>
            </a:r>
            <a:endParaRPr lang="ru-RU" sz="15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3" name="Объект 17"/>
          <p:cNvGraphicFramePr>
            <a:graphicFrameLocks/>
          </p:cNvGraphicFramePr>
          <p:nvPr>
            <p:extLst>
              <p:ext uri="{D42A27DB-BD31-4B8C-83A1-F6EECF244321}">
                <p14:modId xmlns:p14="http://schemas.microsoft.com/office/powerpoint/2010/main" val="3111094279"/>
              </p:ext>
            </p:extLst>
          </p:nvPr>
        </p:nvGraphicFramePr>
        <p:xfrm>
          <a:off x="314325" y="1266825"/>
          <a:ext cx="9248776" cy="5295900"/>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1054218" y="1269370"/>
            <a:ext cx="1024639" cy="261610"/>
          </a:xfrm>
          <a:prstGeom prst="rect">
            <a:avLst/>
          </a:prstGeom>
        </p:spPr>
        <p:txBody>
          <a:bodyPr wrap="none">
            <a:spAutoFit/>
          </a:bodyPr>
          <a:lstStyle/>
          <a:p>
            <a:pPr lvl="0" algn="r"/>
            <a:r>
              <a:rPr lang="ru-RU" sz="1100" dirty="0">
                <a:solidFill>
                  <a:prstClr val="black"/>
                </a:solidFill>
              </a:rPr>
              <a:t>тыс. рублей</a:t>
            </a:r>
          </a:p>
        </p:txBody>
      </p:sp>
    </p:spTree>
    <p:extLst>
      <p:ext uri="{BB962C8B-B14F-4D97-AF65-F5344CB8AC3E}">
        <p14:creationId xmlns:p14="http://schemas.microsoft.com/office/powerpoint/2010/main" val="872352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52425" y="238125"/>
            <a:ext cx="9210674" cy="119062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00000"/>
              </a:lnSpc>
            </a:pPr>
            <a:r>
              <a:rPr lang="ru-RU" sz="27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Структура расходов районного бюджета </a:t>
            </a:r>
            <a:r>
              <a:rPr lang="ru-RU" sz="27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на 2018 </a:t>
            </a:r>
            <a:r>
              <a:rPr lang="ru-RU" sz="27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год    </a:t>
            </a:r>
            <a:r>
              <a:rPr lang="ru-RU" sz="30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r>
            <a:br>
              <a:rPr lang="ru-RU" sz="30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br>
            <a:r>
              <a:rPr lang="ru-RU" sz="15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по разделам классификации  расходов бюджетов</a:t>
            </a:r>
            <a:endParaRPr lang="ru-RU" sz="15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val="2473276091"/>
              </p:ext>
            </p:extLst>
          </p:nvPr>
        </p:nvGraphicFramePr>
        <p:xfrm>
          <a:off x="1039813" y="530225"/>
          <a:ext cx="8866187" cy="4187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Объект 5"/>
          <p:cNvGraphicFramePr>
            <a:graphicFrameLocks/>
          </p:cNvGraphicFramePr>
          <p:nvPr>
            <p:extLst>
              <p:ext uri="{D42A27DB-BD31-4B8C-83A1-F6EECF244321}">
                <p14:modId xmlns:p14="http://schemas.microsoft.com/office/powerpoint/2010/main" val="4089872505"/>
              </p:ext>
            </p:extLst>
          </p:nvPr>
        </p:nvGraphicFramePr>
        <p:xfrm>
          <a:off x="-1724024" y="1209676"/>
          <a:ext cx="11630025" cy="5524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232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5"/>
          <p:cNvSpPr txBox="1">
            <a:spLocks/>
          </p:cNvSpPr>
          <p:nvPr/>
        </p:nvSpPr>
        <p:spPr>
          <a:xfrm>
            <a:off x="333375" y="642088"/>
            <a:ext cx="9220200" cy="369887"/>
          </a:xfrm>
          <a:prstGeom prst="rect">
            <a:avLst/>
          </a:prstGeom>
        </p:spPr>
        <p:txBody>
          <a:bodyPr vert="horz" anchor="b">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1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Расходы на социально-культурную сферу в общем объёме расходов</a:t>
            </a:r>
            <a:endParaRPr lang="ru-RU" sz="21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
        <p:nvSpPr>
          <p:cNvPr id="3" name="Овал 2"/>
          <p:cNvSpPr/>
          <p:nvPr/>
        </p:nvSpPr>
        <p:spPr>
          <a:xfrm>
            <a:off x="420729" y="3314660"/>
            <a:ext cx="2652295" cy="2448272"/>
          </a:xfrm>
          <a:prstGeom prst="ellipse">
            <a:avLst/>
          </a:prstGeom>
          <a:ln w="28575"/>
        </p:spPr>
        <p:style>
          <a:lnRef idx="1">
            <a:schemeClr val="accent5"/>
          </a:lnRef>
          <a:fillRef idx="2">
            <a:schemeClr val="accent5"/>
          </a:fillRef>
          <a:effectRef idx="1">
            <a:schemeClr val="accent5"/>
          </a:effectRef>
          <a:fontRef idx="minor">
            <a:schemeClr val="dk1"/>
          </a:fontRef>
        </p:style>
        <p:txBody>
          <a:bodyPr lIns="96385" tIns="48193" rIns="96385" bIns="48193" rtlCol="0" anchor="ctr"/>
          <a:lstStyle/>
          <a:p>
            <a:pPr algn="ctr"/>
            <a:endParaRPr lang="ru-RU" dirty="0"/>
          </a:p>
        </p:txBody>
      </p:sp>
      <p:sp>
        <p:nvSpPr>
          <p:cNvPr id="4" name="Овал 3"/>
          <p:cNvSpPr/>
          <p:nvPr/>
        </p:nvSpPr>
        <p:spPr>
          <a:xfrm>
            <a:off x="1050327" y="4149081"/>
            <a:ext cx="1393098" cy="1324350"/>
          </a:xfrm>
          <a:prstGeom prst="ellipse">
            <a:avLst/>
          </a:prstGeom>
        </p:spPr>
        <p:style>
          <a:lnRef idx="1">
            <a:schemeClr val="accent2"/>
          </a:lnRef>
          <a:fillRef idx="2">
            <a:schemeClr val="accent2"/>
          </a:fillRef>
          <a:effectRef idx="1">
            <a:schemeClr val="accent2"/>
          </a:effectRef>
          <a:fontRef idx="minor">
            <a:schemeClr val="dk1"/>
          </a:fontRef>
        </p:style>
        <p:txBody>
          <a:bodyPr lIns="96385" tIns="48193" rIns="96385" bIns="48193" rtlCol="0" anchor="ctr"/>
          <a:lstStyle/>
          <a:p>
            <a:pPr algn="ctr"/>
            <a:r>
              <a:rPr lang="ru-RU" sz="1500" b="1" dirty="0" smtClean="0">
                <a:solidFill>
                  <a:schemeClr val="tx1"/>
                </a:solidFill>
                <a:latin typeface="Times New Roman" pitchFamily="18" charset="0"/>
                <a:cs typeface="Times New Roman" pitchFamily="18" charset="0"/>
              </a:rPr>
              <a:t>233,822</a:t>
            </a:r>
            <a:endParaRPr lang="ru-RU" sz="1500" b="1" dirty="0">
              <a:solidFill>
                <a:schemeClr val="tx1"/>
              </a:solidFill>
              <a:latin typeface="Times New Roman" pitchFamily="18" charset="0"/>
              <a:cs typeface="Times New Roman" pitchFamily="18" charset="0"/>
            </a:endParaRPr>
          </a:p>
          <a:p>
            <a:pPr algn="ctr"/>
            <a:endParaRPr lang="ru-RU" sz="1500" b="1" dirty="0">
              <a:solidFill>
                <a:schemeClr val="tx1"/>
              </a:solidFill>
              <a:latin typeface="Times New Roman" pitchFamily="18" charset="0"/>
              <a:cs typeface="Times New Roman" pitchFamily="18" charset="0"/>
            </a:endParaRPr>
          </a:p>
          <a:p>
            <a:pPr algn="ctr"/>
            <a:r>
              <a:rPr lang="ru-RU" sz="1500" b="1" dirty="0" smtClean="0">
                <a:solidFill>
                  <a:schemeClr val="tx1"/>
                </a:solidFill>
                <a:latin typeface="Times New Roman" pitchFamily="18" charset="0"/>
                <a:cs typeface="Times New Roman" pitchFamily="18" charset="0"/>
              </a:rPr>
              <a:t>40,8%</a:t>
            </a:r>
            <a:endParaRPr lang="ru-RU" sz="1500" b="1" dirty="0">
              <a:solidFill>
                <a:schemeClr val="tx1"/>
              </a:solidFill>
              <a:latin typeface="Times New Roman" pitchFamily="18" charset="0"/>
              <a:cs typeface="Times New Roman" pitchFamily="18" charset="0"/>
            </a:endParaRPr>
          </a:p>
        </p:txBody>
      </p:sp>
      <p:sp>
        <p:nvSpPr>
          <p:cNvPr id="5" name="TextBox 4"/>
          <p:cNvSpPr txBox="1"/>
          <p:nvPr/>
        </p:nvSpPr>
        <p:spPr>
          <a:xfrm>
            <a:off x="966460" y="3624825"/>
            <a:ext cx="1476965" cy="389715"/>
          </a:xfrm>
          <a:prstGeom prst="rect">
            <a:avLst/>
          </a:prstGeom>
          <a:noFill/>
        </p:spPr>
        <p:txBody>
          <a:bodyPr wrap="square" lIns="96385" tIns="48193" rIns="96385" bIns="48193" rtlCol="0">
            <a:spAutoFit/>
          </a:bodyPr>
          <a:lstStyle/>
          <a:p>
            <a:pPr algn="ctr"/>
            <a:r>
              <a:rPr lang="ru-RU" dirty="0" smtClean="0"/>
              <a:t>572,527</a:t>
            </a:r>
            <a:endParaRPr lang="ru-RU" dirty="0"/>
          </a:p>
        </p:txBody>
      </p:sp>
      <p:sp>
        <p:nvSpPr>
          <p:cNvPr id="6" name="TextBox 5"/>
          <p:cNvSpPr txBox="1"/>
          <p:nvPr/>
        </p:nvSpPr>
        <p:spPr>
          <a:xfrm>
            <a:off x="1089300" y="5950646"/>
            <a:ext cx="1315152" cy="389715"/>
          </a:xfrm>
          <a:prstGeom prst="rect">
            <a:avLst/>
          </a:prstGeom>
          <a:noFill/>
        </p:spPr>
        <p:txBody>
          <a:bodyPr wrap="none" lIns="96385" tIns="48193" rIns="96385" bIns="48193" rtlCol="0">
            <a:spAutoFit/>
          </a:bodyPr>
          <a:lstStyle/>
          <a:p>
            <a:r>
              <a:rPr lang="ru-RU" dirty="0" smtClean="0"/>
              <a:t>2018 год</a:t>
            </a:r>
            <a:endParaRPr lang="ru-RU" dirty="0"/>
          </a:p>
        </p:txBody>
      </p:sp>
      <p:sp>
        <p:nvSpPr>
          <p:cNvPr id="7" name="Овал 6"/>
          <p:cNvSpPr/>
          <p:nvPr/>
        </p:nvSpPr>
        <p:spPr>
          <a:xfrm>
            <a:off x="3354430" y="2210001"/>
            <a:ext cx="2839684" cy="2601257"/>
          </a:xfrm>
          <a:prstGeom prst="ellipse">
            <a:avLst/>
          </a:prstGeom>
          <a:ln w="28575"/>
        </p:spPr>
        <p:style>
          <a:lnRef idx="1">
            <a:schemeClr val="accent5"/>
          </a:lnRef>
          <a:fillRef idx="2">
            <a:schemeClr val="accent5"/>
          </a:fillRef>
          <a:effectRef idx="1">
            <a:schemeClr val="accent5"/>
          </a:effectRef>
          <a:fontRef idx="minor">
            <a:schemeClr val="dk1"/>
          </a:fontRef>
        </p:style>
        <p:txBody>
          <a:bodyPr lIns="96385" tIns="48193" rIns="96385" bIns="48193" rtlCol="0" anchor="ctr"/>
          <a:lstStyle/>
          <a:p>
            <a:pPr algn="ctr"/>
            <a:r>
              <a:rPr lang="ru-RU" dirty="0" smtClean="0"/>
              <a:t> </a:t>
            </a:r>
            <a:endParaRPr lang="ru-RU" dirty="0"/>
          </a:p>
        </p:txBody>
      </p:sp>
      <p:sp>
        <p:nvSpPr>
          <p:cNvPr id="8" name="Овал 7"/>
          <p:cNvSpPr/>
          <p:nvPr/>
        </p:nvSpPr>
        <p:spPr>
          <a:xfrm>
            <a:off x="3989052" y="3118799"/>
            <a:ext cx="1552541" cy="1401766"/>
          </a:xfrm>
          <a:prstGeom prst="ellipse">
            <a:avLst/>
          </a:prstGeom>
        </p:spPr>
        <p:style>
          <a:lnRef idx="1">
            <a:schemeClr val="accent2"/>
          </a:lnRef>
          <a:fillRef idx="2">
            <a:schemeClr val="accent2"/>
          </a:fillRef>
          <a:effectRef idx="1">
            <a:schemeClr val="accent2"/>
          </a:effectRef>
          <a:fontRef idx="minor">
            <a:schemeClr val="dk1"/>
          </a:fontRef>
        </p:style>
        <p:txBody>
          <a:bodyPr lIns="96385" tIns="48193" rIns="96385" bIns="48193" rtlCol="0" anchor="ctr"/>
          <a:lstStyle/>
          <a:p>
            <a:pPr algn="ctr"/>
            <a:endParaRPr lang="ru-RU" sz="1700" dirty="0">
              <a:solidFill>
                <a:schemeClr val="tx1"/>
              </a:solidFill>
            </a:endParaRPr>
          </a:p>
          <a:p>
            <a:pPr algn="ctr"/>
            <a:endParaRPr lang="ru-RU" sz="1700" dirty="0">
              <a:solidFill>
                <a:schemeClr val="tx1"/>
              </a:solidFill>
            </a:endParaRPr>
          </a:p>
          <a:p>
            <a:pPr algn="ctr"/>
            <a:r>
              <a:rPr lang="ru-RU" sz="1500" b="1" dirty="0" smtClean="0">
                <a:solidFill>
                  <a:schemeClr val="tx1"/>
                </a:solidFill>
                <a:latin typeface="Times New Roman" pitchFamily="18" charset="0"/>
                <a:cs typeface="Times New Roman" pitchFamily="18" charset="0"/>
              </a:rPr>
              <a:t>234,022</a:t>
            </a:r>
            <a:endParaRPr lang="ru-RU" sz="1500" b="1" dirty="0">
              <a:solidFill>
                <a:schemeClr val="tx1"/>
              </a:solidFill>
              <a:latin typeface="Times New Roman" pitchFamily="18" charset="0"/>
              <a:cs typeface="Times New Roman" pitchFamily="18" charset="0"/>
            </a:endParaRPr>
          </a:p>
          <a:p>
            <a:pPr algn="ctr"/>
            <a:endParaRPr lang="ru-RU" sz="1500" dirty="0">
              <a:solidFill>
                <a:schemeClr val="tx1"/>
              </a:solidFill>
              <a:latin typeface="Times New Roman" pitchFamily="18" charset="0"/>
              <a:cs typeface="Times New Roman" pitchFamily="18" charset="0"/>
            </a:endParaRPr>
          </a:p>
          <a:p>
            <a:pPr algn="ctr"/>
            <a:r>
              <a:rPr lang="ru-RU" sz="1500" b="1" dirty="0" smtClean="0">
                <a:solidFill>
                  <a:schemeClr val="tx1"/>
                </a:solidFill>
                <a:latin typeface="Times New Roman" pitchFamily="18" charset="0"/>
                <a:cs typeface="Times New Roman" pitchFamily="18" charset="0"/>
              </a:rPr>
              <a:t>42,2%</a:t>
            </a:r>
            <a:endParaRPr lang="ru-RU" sz="1500" b="1" dirty="0">
              <a:solidFill>
                <a:schemeClr val="tx1"/>
              </a:solidFill>
              <a:latin typeface="Times New Roman" pitchFamily="18" charset="0"/>
              <a:cs typeface="Times New Roman" pitchFamily="18" charset="0"/>
            </a:endParaRPr>
          </a:p>
          <a:p>
            <a:pPr algn="ctr"/>
            <a:endParaRPr lang="ru-RU" sz="1700" dirty="0">
              <a:solidFill>
                <a:schemeClr val="tx1"/>
              </a:solidFill>
            </a:endParaRPr>
          </a:p>
          <a:p>
            <a:pPr algn="ctr"/>
            <a:endParaRPr lang="ru-RU" sz="1700" dirty="0">
              <a:solidFill>
                <a:schemeClr val="tx1"/>
              </a:solidFill>
            </a:endParaRPr>
          </a:p>
        </p:txBody>
      </p:sp>
      <p:sp>
        <p:nvSpPr>
          <p:cNvPr id="9" name="TextBox 8"/>
          <p:cNvSpPr txBox="1"/>
          <p:nvPr/>
        </p:nvSpPr>
        <p:spPr>
          <a:xfrm>
            <a:off x="4141147" y="2519912"/>
            <a:ext cx="1248350" cy="389715"/>
          </a:xfrm>
          <a:prstGeom prst="rect">
            <a:avLst/>
          </a:prstGeom>
          <a:noFill/>
        </p:spPr>
        <p:txBody>
          <a:bodyPr wrap="square" lIns="96385" tIns="48193" rIns="96385" bIns="48193" rtlCol="0">
            <a:spAutoFit/>
          </a:bodyPr>
          <a:lstStyle/>
          <a:p>
            <a:r>
              <a:rPr lang="ru-RU" dirty="0" smtClean="0"/>
              <a:t>554,962</a:t>
            </a:r>
          </a:p>
        </p:txBody>
      </p:sp>
      <p:sp>
        <p:nvSpPr>
          <p:cNvPr id="10" name="TextBox 9"/>
          <p:cNvSpPr txBox="1"/>
          <p:nvPr/>
        </p:nvSpPr>
        <p:spPr>
          <a:xfrm>
            <a:off x="4218486" y="5083718"/>
            <a:ext cx="1315152" cy="389715"/>
          </a:xfrm>
          <a:prstGeom prst="rect">
            <a:avLst/>
          </a:prstGeom>
          <a:noFill/>
        </p:spPr>
        <p:txBody>
          <a:bodyPr wrap="none" lIns="96385" tIns="48193" rIns="96385" bIns="48193" rtlCol="0">
            <a:spAutoFit/>
          </a:bodyPr>
          <a:lstStyle/>
          <a:p>
            <a:r>
              <a:rPr lang="ru-RU" dirty="0" smtClean="0"/>
              <a:t>2019 год</a:t>
            </a:r>
            <a:endParaRPr lang="ru-RU" dirty="0"/>
          </a:p>
        </p:txBody>
      </p:sp>
      <p:sp>
        <p:nvSpPr>
          <p:cNvPr id="11" name="Овал 10"/>
          <p:cNvSpPr/>
          <p:nvPr/>
        </p:nvSpPr>
        <p:spPr>
          <a:xfrm>
            <a:off x="6345958" y="935775"/>
            <a:ext cx="3027880" cy="2689050"/>
          </a:xfrm>
          <a:prstGeom prst="ellipse">
            <a:avLst/>
          </a:prstGeom>
          <a:ln w="28575"/>
        </p:spPr>
        <p:style>
          <a:lnRef idx="1">
            <a:schemeClr val="accent5"/>
          </a:lnRef>
          <a:fillRef idx="2">
            <a:schemeClr val="accent5"/>
          </a:fillRef>
          <a:effectRef idx="1">
            <a:schemeClr val="accent5"/>
          </a:effectRef>
          <a:fontRef idx="minor">
            <a:schemeClr val="dk1"/>
          </a:fontRef>
        </p:style>
        <p:txBody>
          <a:bodyPr lIns="96385" tIns="48193" rIns="96385" bIns="48193" rtlCol="0" anchor="ctr"/>
          <a:lstStyle/>
          <a:p>
            <a:pPr algn="ctr"/>
            <a:endParaRPr lang="ru-RU" dirty="0"/>
          </a:p>
        </p:txBody>
      </p:sp>
      <p:sp>
        <p:nvSpPr>
          <p:cNvPr id="12" name="Овал 11"/>
          <p:cNvSpPr/>
          <p:nvPr/>
        </p:nvSpPr>
        <p:spPr>
          <a:xfrm>
            <a:off x="7005229" y="1912894"/>
            <a:ext cx="1552541" cy="1401766"/>
          </a:xfrm>
          <a:prstGeom prst="ellipse">
            <a:avLst/>
          </a:prstGeom>
        </p:spPr>
        <p:style>
          <a:lnRef idx="1">
            <a:schemeClr val="accent2"/>
          </a:lnRef>
          <a:fillRef idx="2">
            <a:schemeClr val="accent2"/>
          </a:fillRef>
          <a:effectRef idx="1">
            <a:schemeClr val="accent2"/>
          </a:effectRef>
          <a:fontRef idx="minor">
            <a:schemeClr val="dk1"/>
          </a:fontRef>
        </p:style>
        <p:txBody>
          <a:bodyPr lIns="96385" tIns="48193" rIns="96385" bIns="48193" rtlCol="0" anchor="ctr"/>
          <a:lstStyle/>
          <a:p>
            <a:pPr algn="ctr"/>
            <a:endParaRPr lang="ru-RU" sz="1700" dirty="0">
              <a:solidFill>
                <a:schemeClr val="tx1"/>
              </a:solidFill>
            </a:endParaRPr>
          </a:p>
          <a:p>
            <a:pPr algn="ctr"/>
            <a:endParaRPr lang="ru-RU" sz="1700" dirty="0">
              <a:solidFill>
                <a:schemeClr val="tx1"/>
              </a:solidFill>
            </a:endParaRPr>
          </a:p>
          <a:p>
            <a:pPr algn="ctr"/>
            <a:r>
              <a:rPr lang="ru-RU" sz="1500" b="1" dirty="0" smtClean="0">
                <a:solidFill>
                  <a:schemeClr val="tx1"/>
                </a:solidFill>
                <a:latin typeface="Times New Roman" pitchFamily="18" charset="0"/>
                <a:cs typeface="Times New Roman" pitchFamily="18" charset="0"/>
              </a:rPr>
              <a:t>225,806</a:t>
            </a:r>
            <a:endParaRPr lang="ru-RU" sz="1500" b="1" dirty="0">
              <a:solidFill>
                <a:schemeClr val="tx1"/>
              </a:solidFill>
              <a:latin typeface="Times New Roman" pitchFamily="18" charset="0"/>
              <a:cs typeface="Times New Roman" pitchFamily="18" charset="0"/>
            </a:endParaRPr>
          </a:p>
          <a:p>
            <a:pPr algn="ctr"/>
            <a:endParaRPr lang="ru-RU" sz="1500" dirty="0">
              <a:solidFill>
                <a:schemeClr val="tx1"/>
              </a:solidFill>
              <a:latin typeface="Times New Roman" pitchFamily="18" charset="0"/>
              <a:cs typeface="Times New Roman" pitchFamily="18" charset="0"/>
            </a:endParaRPr>
          </a:p>
          <a:p>
            <a:pPr algn="ctr"/>
            <a:r>
              <a:rPr lang="ru-RU" sz="1500" b="1" dirty="0" smtClean="0">
                <a:solidFill>
                  <a:schemeClr val="tx1"/>
                </a:solidFill>
                <a:latin typeface="Times New Roman" pitchFamily="18" charset="0"/>
                <a:cs typeface="Times New Roman" pitchFamily="18" charset="0"/>
              </a:rPr>
              <a:t>40,3%</a:t>
            </a:r>
            <a:endParaRPr lang="ru-RU" sz="1500" b="1" dirty="0">
              <a:solidFill>
                <a:schemeClr val="tx1"/>
              </a:solidFill>
              <a:latin typeface="Times New Roman" pitchFamily="18" charset="0"/>
              <a:cs typeface="Times New Roman" pitchFamily="18" charset="0"/>
            </a:endParaRPr>
          </a:p>
          <a:p>
            <a:pPr algn="ctr"/>
            <a:endParaRPr lang="ru-RU" sz="1700" dirty="0">
              <a:solidFill>
                <a:schemeClr val="tx1"/>
              </a:solidFill>
            </a:endParaRPr>
          </a:p>
          <a:p>
            <a:pPr algn="ctr"/>
            <a:endParaRPr lang="ru-RU" sz="1700" dirty="0">
              <a:solidFill>
                <a:schemeClr val="tx1"/>
              </a:solidFill>
            </a:endParaRPr>
          </a:p>
        </p:txBody>
      </p:sp>
      <p:sp>
        <p:nvSpPr>
          <p:cNvPr id="13" name="TextBox 12"/>
          <p:cNvSpPr txBox="1"/>
          <p:nvPr/>
        </p:nvSpPr>
        <p:spPr>
          <a:xfrm>
            <a:off x="7248138" y="1294939"/>
            <a:ext cx="1223520" cy="389715"/>
          </a:xfrm>
          <a:prstGeom prst="rect">
            <a:avLst/>
          </a:prstGeom>
          <a:noFill/>
        </p:spPr>
        <p:txBody>
          <a:bodyPr wrap="square" lIns="96385" tIns="48193" rIns="96385" bIns="48193" rtlCol="0">
            <a:spAutoFit/>
          </a:bodyPr>
          <a:lstStyle/>
          <a:p>
            <a:r>
              <a:rPr lang="ru-RU" dirty="0" smtClean="0"/>
              <a:t>560,048</a:t>
            </a:r>
            <a:endParaRPr lang="ru-RU" dirty="0"/>
          </a:p>
        </p:txBody>
      </p:sp>
      <p:sp>
        <p:nvSpPr>
          <p:cNvPr id="14" name="TextBox 13"/>
          <p:cNvSpPr txBox="1"/>
          <p:nvPr/>
        </p:nvSpPr>
        <p:spPr>
          <a:xfrm>
            <a:off x="7455732" y="3954224"/>
            <a:ext cx="1307268" cy="389715"/>
          </a:xfrm>
          <a:prstGeom prst="rect">
            <a:avLst/>
          </a:prstGeom>
          <a:noFill/>
        </p:spPr>
        <p:txBody>
          <a:bodyPr wrap="square" lIns="96385" tIns="48193" rIns="96385" bIns="48193" rtlCol="0">
            <a:spAutoFit/>
          </a:bodyPr>
          <a:lstStyle/>
          <a:p>
            <a:r>
              <a:rPr lang="ru-RU" dirty="0" smtClean="0"/>
              <a:t>2020 год</a:t>
            </a:r>
            <a:endParaRPr lang="ru-RU" dirty="0"/>
          </a:p>
        </p:txBody>
      </p:sp>
      <p:sp>
        <p:nvSpPr>
          <p:cNvPr id="15" name="TextBox 14"/>
          <p:cNvSpPr txBox="1"/>
          <p:nvPr/>
        </p:nvSpPr>
        <p:spPr>
          <a:xfrm>
            <a:off x="515452" y="2592726"/>
            <a:ext cx="1327608" cy="307777"/>
          </a:xfrm>
          <a:prstGeom prst="rect">
            <a:avLst/>
          </a:prstGeom>
          <a:noFill/>
        </p:spPr>
        <p:txBody>
          <a:bodyPr wrap="none" rtlCol="0">
            <a:spAutoFit/>
          </a:bodyPr>
          <a:lstStyle/>
          <a:p>
            <a:r>
              <a:rPr lang="ru-RU" sz="1400" dirty="0" smtClean="0"/>
              <a:t>млн. рублей</a:t>
            </a:r>
            <a:endParaRPr lang="ru-RU" sz="1400" dirty="0"/>
          </a:p>
        </p:txBody>
      </p:sp>
      <p:sp>
        <p:nvSpPr>
          <p:cNvPr id="16" name="Овал 15"/>
          <p:cNvSpPr/>
          <p:nvPr/>
        </p:nvSpPr>
        <p:spPr>
          <a:xfrm>
            <a:off x="708754" y="1227280"/>
            <a:ext cx="224944" cy="216024"/>
          </a:xfrm>
          <a:prstGeom prst="ellipse">
            <a:avLst/>
          </a:prstGeom>
          <a:ln w="28575"/>
        </p:spPr>
        <p:style>
          <a:lnRef idx="1">
            <a:schemeClr val="accent5"/>
          </a:lnRef>
          <a:fillRef idx="2">
            <a:schemeClr val="accent5"/>
          </a:fillRef>
          <a:effectRef idx="1">
            <a:schemeClr val="accent5"/>
          </a:effectRef>
          <a:fontRef idx="minor">
            <a:schemeClr val="dk1"/>
          </a:fontRef>
        </p:style>
        <p:txBody>
          <a:bodyPr lIns="96385" tIns="48193" rIns="96385" bIns="48193" rtlCol="0" anchor="ctr"/>
          <a:lstStyle/>
          <a:p>
            <a:pPr algn="ctr"/>
            <a:endParaRPr lang="ru-RU"/>
          </a:p>
        </p:txBody>
      </p:sp>
      <p:sp>
        <p:nvSpPr>
          <p:cNvPr id="17" name="Овал 16"/>
          <p:cNvSpPr/>
          <p:nvPr/>
        </p:nvSpPr>
        <p:spPr>
          <a:xfrm>
            <a:off x="708754" y="1564265"/>
            <a:ext cx="224944" cy="240777"/>
          </a:xfrm>
          <a:prstGeom prst="ellipse">
            <a:avLst/>
          </a:prstGeom>
        </p:spPr>
        <p:style>
          <a:lnRef idx="1">
            <a:schemeClr val="accent2"/>
          </a:lnRef>
          <a:fillRef idx="2">
            <a:schemeClr val="accent2"/>
          </a:fillRef>
          <a:effectRef idx="1">
            <a:schemeClr val="accent2"/>
          </a:effectRef>
          <a:fontRef idx="minor">
            <a:schemeClr val="dk1"/>
          </a:fontRef>
        </p:style>
        <p:txBody>
          <a:bodyPr lIns="96385" tIns="48193" rIns="96385" bIns="48193" rtlCol="0" anchor="ctr"/>
          <a:lstStyle/>
          <a:p>
            <a:pPr algn="ctr"/>
            <a:endParaRPr lang="ru-RU"/>
          </a:p>
        </p:txBody>
      </p:sp>
      <p:sp>
        <p:nvSpPr>
          <p:cNvPr id="18" name="TextBox 17"/>
          <p:cNvSpPr txBox="1"/>
          <p:nvPr/>
        </p:nvSpPr>
        <p:spPr>
          <a:xfrm>
            <a:off x="1096773" y="1178906"/>
            <a:ext cx="1560411" cy="312771"/>
          </a:xfrm>
          <a:prstGeom prst="rect">
            <a:avLst/>
          </a:prstGeom>
          <a:noFill/>
        </p:spPr>
        <p:txBody>
          <a:bodyPr wrap="none" lIns="96385" tIns="48193" rIns="96385" bIns="48193" rtlCol="0">
            <a:spAutoFit/>
          </a:bodyPr>
          <a:lstStyle/>
          <a:p>
            <a:r>
              <a:rPr lang="ru-RU" sz="1400" i="1" dirty="0" smtClean="0"/>
              <a:t>Всего расходы</a:t>
            </a:r>
            <a:endParaRPr lang="ru-RU" sz="1400" i="1" dirty="0"/>
          </a:p>
        </p:txBody>
      </p:sp>
      <p:sp>
        <p:nvSpPr>
          <p:cNvPr id="19" name="TextBox 18"/>
          <p:cNvSpPr txBox="1"/>
          <p:nvPr/>
        </p:nvSpPr>
        <p:spPr>
          <a:xfrm>
            <a:off x="1050327" y="1528268"/>
            <a:ext cx="5259266" cy="312771"/>
          </a:xfrm>
          <a:prstGeom prst="rect">
            <a:avLst/>
          </a:prstGeom>
          <a:noFill/>
        </p:spPr>
        <p:txBody>
          <a:bodyPr wrap="square" lIns="96385" tIns="48193" rIns="96385" bIns="48193" rtlCol="0">
            <a:spAutoFit/>
          </a:bodyPr>
          <a:lstStyle/>
          <a:p>
            <a:r>
              <a:rPr lang="ru-RU" sz="1400" i="1" dirty="0" smtClean="0"/>
              <a:t>Расходы на социально-культурную сферу</a:t>
            </a:r>
            <a:endParaRPr lang="ru-RU" sz="1400" i="1" dirty="0"/>
          </a:p>
        </p:txBody>
      </p:sp>
    </p:spTree>
    <p:extLst>
      <p:ext uri="{BB962C8B-B14F-4D97-AF65-F5344CB8AC3E}">
        <p14:creationId xmlns:p14="http://schemas.microsoft.com/office/powerpoint/2010/main" val="2725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7"/>
          <p:cNvGraphicFramePr>
            <a:graphicFrameLocks/>
          </p:cNvGraphicFramePr>
          <p:nvPr>
            <p:extLst>
              <p:ext uri="{D42A27DB-BD31-4B8C-83A1-F6EECF244321}">
                <p14:modId xmlns:p14="http://schemas.microsoft.com/office/powerpoint/2010/main" val="3059985954"/>
              </p:ext>
            </p:extLst>
          </p:nvPr>
        </p:nvGraphicFramePr>
        <p:xfrm>
          <a:off x="371476" y="1246287"/>
          <a:ext cx="9201150" cy="5289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60018" y="1213993"/>
            <a:ext cx="1164101" cy="276999"/>
          </a:xfrm>
          <a:prstGeom prst="rect">
            <a:avLst/>
          </a:prstGeom>
          <a:noFill/>
        </p:spPr>
        <p:txBody>
          <a:bodyPr wrap="none" rtlCol="0">
            <a:spAutoFit/>
          </a:bodyPr>
          <a:lstStyle/>
          <a:p>
            <a:r>
              <a:rPr lang="ru-RU" sz="1200" dirty="0" smtClean="0"/>
              <a:t>млн. рублей</a:t>
            </a:r>
            <a:endParaRPr lang="ru-RU" sz="1200" dirty="0"/>
          </a:p>
        </p:txBody>
      </p:sp>
      <p:sp>
        <p:nvSpPr>
          <p:cNvPr id="4" name="Заголовок 1"/>
          <p:cNvSpPr txBox="1">
            <a:spLocks/>
          </p:cNvSpPr>
          <p:nvPr/>
        </p:nvSpPr>
        <p:spPr>
          <a:xfrm>
            <a:off x="292101" y="319417"/>
            <a:ext cx="9472613" cy="1171575"/>
          </a:xfrm>
          <a:prstGeom prst="rect">
            <a:avLst/>
          </a:prstGeom>
        </p:spPr>
        <p:txBody>
          <a:bodyPr>
            <a:normAutofit fontScale="90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Расходы на социально-культурную </a:t>
            </a:r>
          </a:p>
          <a:p>
            <a:pPr algn="ctr"/>
            <a:r>
              <a:rPr lang="ru-RU" sz="28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сферу 2018 год</a:t>
            </a:r>
            <a:r>
              <a:rPr lang="ru-RU" sz="30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r>
            <a:br>
              <a:rPr lang="ru-RU" sz="30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br>
            <a:endParaRPr lang="ru-RU" sz="30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Tree>
    <p:extLst>
      <p:ext uri="{BB962C8B-B14F-4D97-AF65-F5344CB8AC3E}">
        <p14:creationId xmlns:p14="http://schemas.microsoft.com/office/powerpoint/2010/main" val="1310998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Диаграмма 20"/>
          <p:cNvGraphicFramePr/>
          <p:nvPr>
            <p:extLst>
              <p:ext uri="{D42A27DB-BD31-4B8C-83A1-F6EECF244321}">
                <p14:modId xmlns:p14="http://schemas.microsoft.com/office/powerpoint/2010/main" val="3636495285"/>
              </p:ext>
            </p:extLst>
          </p:nvPr>
        </p:nvGraphicFramePr>
        <p:xfrm>
          <a:off x="339148" y="1244314"/>
          <a:ext cx="9243001" cy="5270785"/>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6754945" y="1119300"/>
            <a:ext cx="1071127" cy="276999"/>
          </a:xfrm>
          <a:prstGeom prst="rect">
            <a:avLst/>
          </a:prstGeom>
          <a:noFill/>
        </p:spPr>
        <p:txBody>
          <a:bodyPr wrap="none" rtlCol="0">
            <a:spAutoFit/>
          </a:bodyPr>
          <a:lstStyle/>
          <a:p>
            <a:r>
              <a:rPr lang="ru-RU" sz="1200" dirty="0" smtClean="0">
                <a:latin typeface="Palatino Linotype" panose="02040502050505030304" pitchFamily="18" charset="0"/>
              </a:rPr>
              <a:t>млн. рублей</a:t>
            </a:r>
            <a:endParaRPr lang="ru-RU" sz="1200" dirty="0">
              <a:latin typeface="Palatino Linotype" panose="02040502050505030304" pitchFamily="18" charset="0"/>
            </a:endParaRPr>
          </a:p>
        </p:txBody>
      </p:sp>
      <p:sp>
        <p:nvSpPr>
          <p:cNvPr id="24" name="TextBox 23"/>
          <p:cNvSpPr txBox="1"/>
          <p:nvPr/>
        </p:nvSpPr>
        <p:spPr>
          <a:xfrm>
            <a:off x="8258175" y="2495610"/>
            <a:ext cx="1323974" cy="707886"/>
          </a:xfrm>
          <a:prstGeom prst="rect">
            <a:avLst/>
          </a:prstGeom>
          <a:noFill/>
        </p:spPr>
        <p:txBody>
          <a:bodyPr wrap="square" rtlCol="0">
            <a:spAutoFit/>
          </a:bodyPr>
          <a:lstStyle/>
          <a:p>
            <a:r>
              <a:rPr lang="ru-RU" sz="1000" dirty="0" smtClean="0">
                <a:solidFill>
                  <a:schemeClr val="tx1">
                    <a:lumMod val="65000"/>
                    <a:lumOff val="35000"/>
                  </a:schemeClr>
                </a:solidFill>
                <a:latin typeface="Palatino Linotype" panose="02040502050505030304" pitchFamily="18" charset="0"/>
              </a:rPr>
              <a:t>Доля </a:t>
            </a:r>
            <a:r>
              <a:rPr lang="ru-RU" sz="1000" dirty="0">
                <a:solidFill>
                  <a:schemeClr val="tx1">
                    <a:lumMod val="65000"/>
                    <a:lumOff val="35000"/>
                  </a:schemeClr>
                </a:solidFill>
                <a:latin typeface="Palatino Linotype" panose="02040502050505030304" pitchFamily="18" charset="0"/>
              </a:rPr>
              <a:t>программных расходов в общем объеме расходов </a:t>
            </a:r>
          </a:p>
        </p:txBody>
      </p:sp>
      <p:cxnSp>
        <p:nvCxnSpPr>
          <p:cNvPr id="28" name="Прямая соединительная линия 27"/>
          <p:cNvCxnSpPr/>
          <p:nvPr/>
        </p:nvCxnSpPr>
        <p:spPr>
          <a:xfrm flipV="1">
            <a:off x="2057400" y="3276600"/>
            <a:ext cx="1590675" cy="1219200"/>
          </a:xfrm>
          <a:prstGeom prst="line">
            <a:avLst/>
          </a:prstGeom>
          <a:ln w="19050">
            <a:solidFill>
              <a:srgbClr val="C00000"/>
            </a:solidFill>
            <a:prstDash val="sysDot"/>
            <a:headEnd type="diamond"/>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8096250" y="2642701"/>
            <a:ext cx="85725" cy="0"/>
          </a:xfrm>
          <a:prstGeom prst="line">
            <a:avLst/>
          </a:prstGeom>
          <a:ln w="19050">
            <a:solidFill>
              <a:srgbClr val="C00000"/>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2" name="Заголовок 1"/>
          <p:cNvSpPr txBox="1">
            <a:spLocks/>
          </p:cNvSpPr>
          <p:nvPr/>
        </p:nvSpPr>
        <p:spPr>
          <a:xfrm>
            <a:off x="339148" y="291416"/>
            <a:ext cx="9243001" cy="805116"/>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600" b="1" kern="1200">
                <a:solidFill>
                  <a:schemeClr val="dk1"/>
                </a:solidFill>
                <a:effectLst>
                  <a:outerShdw blurRad="53975" dist="22860" dir="5400000" algn="tl" rotWithShape="0">
                    <a:srgbClr val="000000">
                      <a:alpha val="5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ru-RU" sz="2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alatino Linotype" panose="02040502050505030304" pitchFamily="18" charset="0"/>
              </a:rPr>
              <a:t>Динамика программных расходов бюджета Соболевского муниципального района</a:t>
            </a:r>
            <a:endParaRPr lang="ru-RU" sz="2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alatino Linotype" panose="02040502050505030304" pitchFamily="18" charset="0"/>
            </a:endParaRPr>
          </a:p>
        </p:txBody>
      </p:sp>
    </p:spTree>
    <p:extLst>
      <p:ext uri="{BB962C8B-B14F-4D97-AF65-F5344CB8AC3E}">
        <p14:creationId xmlns:p14="http://schemas.microsoft.com/office/powerpoint/2010/main" val="1040157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61951" y="106340"/>
            <a:ext cx="9229724" cy="720081"/>
          </a:xfrm>
          <a:prstGeom prst="rect">
            <a:avLst/>
          </a:prstGeom>
        </p:spPr>
        <p:txBody>
          <a:bodyPr>
            <a:normAutofit fontScale="25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lnSpc>
                <a:spcPct val="120000"/>
              </a:lnSpc>
            </a:pPr>
            <a:r>
              <a:rPr lang="ru-RU" sz="27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27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27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27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104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Структура межбюджетных трансфертов бюджетам поселений в 2017-2020 годах</a:t>
            </a:r>
            <a:r>
              <a:rPr lang="ru-RU" sz="92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92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sz="92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3" name="Объект 5"/>
          <p:cNvGraphicFramePr>
            <a:graphicFrameLocks/>
          </p:cNvGraphicFramePr>
          <p:nvPr>
            <p:extLst>
              <p:ext uri="{D42A27DB-BD31-4B8C-83A1-F6EECF244321}">
                <p14:modId xmlns:p14="http://schemas.microsoft.com/office/powerpoint/2010/main" val="3703412005"/>
              </p:ext>
            </p:extLst>
          </p:nvPr>
        </p:nvGraphicFramePr>
        <p:xfrm>
          <a:off x="361950" y="1314451"/>
          <a:ext cx="9201150" cy="5210174"/>
        </p:xfrm>
        <a:graphic>
          <a:graphicData uri="http://schemas.openxmlformats.org/drawingml/2006/table">
            <a:tbl>
              <a:tblPr firstRow="1" bandRow="1">
                <a:tableStyleId>{7DF18680-E054-41AD-8BC1-D1AEF772440D}</a:tableStyleId>
              </a:tblPr>
              <a:tblGrid>
                <a:gridCol w="1735384"/>
                <a:gridCol w="1868336"/>
                <a:gridCol w="1875334"/>
                <a:gridCol w="1875334"/>
                <a:gridCol w="1846762"/>
              </a:tblGrid>
              <a:tr h="1030017">
                <a:tc>
                  <a:txBody>
                    <a:bodyPr/>
                    <a:lstStyle/>
                    <a:p>
                      <a:pPr algn="ctr"/>
                      <a:endParaRPr lang="ru-RU" sz="1900" dirty="0" smtClean="0"/>
                    </a:p>
                    <a:p>
                      <a:pPr algn="ctr"/>
                      <a:endParaRPr lang="ru-RU" sz="1900" dirty="0" smtClean="0"/>
                    </a:p>
                    <a:p>
                      <a:pPr algn="ctr"/>
                      <a:endParaRPr lang="ru-RU" sz="1900" dirty="0"/>
                    </a:p>
                  </a:txBody>
                  <a:tcPr marL="99061" marR="99061" marT="45721" marB="45721"/>
                </a:tc>
                <a:tc>
                  <a:txBody>
                    <a:bodyPr/>
                    <a:lstStyle/>
                    <a:p>
                      <a:pPr algn="ctr"/>
                      <a:endParaRPr lang="ru-RU" sz="1900" dirty="0" smtClean="0"/>
                    </a:p>
                    <a:p>
                      <a:pPr algn="ctr"/>
                      <a:r>
                        <a:rPr lang="ru-RU" sz="1900" dirty="0" smtClean="0"/>
                        <a:t>2017</a:t>
                      </a:r>
                      <a:r>
                        <a:rPr lang="ru-RU" sz="1900" baseline="0" dirty="0" smtClean="0"/>
                        <a:t> </a:t>
                      </a:r>
                      <a:r>
                        <a:rPr lang="ru-RU" sz="1900" dirty="0" smtClean="0"/>
                        <a:t>год</a:t>
                      </a:r>
                      <a:endParaRPr lang="ru-RU" sz="1900" dirty="0"/>
                    </a:p>
                  </a:txBody>
                  <a:tcPr marL="99061" marR="99061" marT="45721" marB="45721"/>
                </a:tc>
                <a:tc>
                  <a:txBody>
                    <a:bodyPr/>
                    <a:lstStyle/>
                    <a:p>
                      <a:pPr algn="ctr"/>
                      <a:endParaRPr lang="ru-RU" sz="1900" dirty="0" smtClean="0">
                        <a:solidFill>
                          <a:schemeClr val="bg1"/>
                        </a:solidFill>
                      </a:endParaRPr>
                    </a:p>
                    <a:p>
                      <a:pPr algn="ctr"/>
                      <a:r>
                        <a:rPr lang="ru-RU" sz="1900" dirty="0" smtClean="0">
                          <a:solidFill>
                            <a:schemeClr val="bg1"/>
                          </a:solidFill>
                        </a:rPr>
                        <a:t>2018 год</a:t>
                      </a:r>
                      <a:endParaRPr lang="ru-RU" sz="1900" dirty="0">
                        <a:solidFill>
                          <a:schemeClr val="bg1"/>
                        </a:solidFill>
                      </a:endParaRPr>
                    </a:p>
                  </a:txBody>
                  <a:tcPr marL="99061" marR="99061" marT="45721" marB="45721"/>
                </a:tc>
                <a:tc>
                  <a:txBody>
                    <a:bodyPr/>
                    <a:lstStyle/>
                    <a:p>
                      <a:pPr algn="ctr"/>
                      <a:endParaRPr lang="ru-RU" sz="1900" dirty="0" smtClean="0">
                        <a:solidFill>
                          <a:schemeClr val="bg1"/>
                        </a:solidFill>
                      </a:endParaRPr>
                    </a:p>
                    <a:p>
                      <a:pPr algn="ctr"/>
                      <a:r>
                        <a:rPr lang="ru-RU" sz="1900" dirty="0" smtClean="0">
                          <a:solidFill>
                            <a:schemeClr val="bg1"/>
                          </a:solidFill>
                        </a:rPr>
                        <a:t>2019 год</a:t>
                      </a:r>
                      <a:endParaRPr lang="ru-RU" sz="1900" dirty="0">
                        <a:solidFill>
                          <a:schemeClr val="bg1"/>
                        </a:solidFill>
                      </a:endParaRPr>
                    </a:p>
                  </a:txBody>
                  <a:tcPr marL="99061" marR="99061" marT="45721" marB="45721"/>
                </a:tc>
                <a:tc>
                  <a:txBody>
                    <a:bodyPr/>
                    <a:lstStyle/>
                    <a:p>
                      <a:pPr algn="ctr"/>
                      <a:endParaRPr lang="ru-RU" sz="1900" dirty="0" smtClean="0">
                        <a:solidFill>
                          <a:schemeClr val="bg1"/>
                        </a:solidFill>
                      </a:endParaRPr>
                    </a:p>
                    <a:p>
                      <a:pPr algn="ctr"/>
                      <a:r>
                        <a:rPr lang="ru-RU" sz="1900" dirty="0" smtClean="0">
                          <a:solidFill>
                            <a:schemeClr val="bg1"/>
                          </a:solidFill>
                        </a:rPr>
                        <a:t>2020 год</a:t>
                      </a:r>
                      <a:endParaRPr lang="ru-RU" sz="1900" dirty="0">
                        <a:solidFill>
                          <a:schemeClr val="bg1"/>
                        </a:solidFill>
                      </a:endParaRPr>
                    </a:p>
                  </a:txBody>
                  <a:tcPr marL="99061" marR="99061" marT="45721" marB="45721"/>
                </a:tc>
              </a:tr>
              <a:tr h="1032353">
                <a:tc>
                  <a:txBody>
                    <a:bodyPr/>
                    <a:lstStyle/>
                    <a:p>
                      <a:pPr algn="ctr"/>
                      <a:endParaRPr lang="ru-RU" sz="1900" dirty="0" smtClean="0"/>
                    </a:p>
                    <a:p>
                      <a:pPr algn="ctr"/>
                      <a:r>
                        <a:rPr lang="ru-RU" sz="1900" dirty="0" smtClean="0"/>
                        <a:t>Дотации</a:t>
                      </a:r>
                      <a:endParaRPr lang="ru-RU" sz="1900" dirty="0"/>
                    </a:p>
                  </a:txBody>
                  <a:tcPr marL="99061" marR="99061" marT="45721" marB="45721"/>
                </a:tc>
                <a:tc>
                  <a:txBody>
                    <a:bodyPr/>
                    <a:lstStyle/>
                    <a:p>
                      <a:pPr algn="ctr"/>
                      <a:endParaRPr lang="ru-RU" sz="1900" dirty="0" smtClean="0"/>
                    </a:p>
                    <a:p>
                      <a:pPr algn="ctr"/>
                      <a:r>
                        <a:rPr lang="ru-RU" sz="1900" dirty="0" smtClean="0">
                          <a:solidFill>
                            <a:schemeClr val="tx1"/>
                          </a:solidFill>
                        </a:rPr>
                        <a:t>61,5</a:t>
                      </a:r>
                      <a:endParaRPr lang="ru-RU" sz="1900" dirty="0">
                        <a:solidFill>
                          <a:schemeClr val="tx1"/>
                        </a:solidFill>
                      </a:endParaRPr>
                    </a:p>
                  </a:txBody>
                  <a:tcPr marL="99061" marR="99061" marT="45721" marB="45721"/>
                </a:tc>
                <a:tc>
                  <a:txBody>
                    <a:bodyPr/>
                    <a:lstStyle/>
                    <a:p>
                      <a:pPr algn="ctr"/>
                      <a:endParaRPr lang="ru-RU" sz="1900" dirty="0" smtClean="0">
                        <a:solidFill>
                          <a:schemeClr val="tx1"/>
                        </a:solidFill>
                      </a:endParaRPr>
                    </a:p>
                    <a:p>
                      <a:pPr algn="ctr"/>
                      <a:r>
                        <a:rPr lang="ru-RU" sz="1900" dirty="0" smtClean="0">
                          <a:solidFill>
                            <a:schemeClr val="tx1"/>
                          </a:solidFill>
                        </a:rPr>
                        <a:t>66,4</a:t>
                      </a:r>
                      <a:endParaRPr lang="ru-RU" sz="1900" dirty="0">
                        <a:solidFill>
                          <a:schemeClr val="tx1"/>
                        </a:solidFill>
                      </a:endParaRPr>
                    </a:p>
                  </a:txBody>
                  <a:tcPr marL="99061" marR="99061" marT="45721" marB="45721"/>
                </a:tc>
                <a:tc>
                  <a:txBody>
                    <a:bodyPr/>
                    <a:lstStyle/>
                    <a:p>
                      <a:pPr algn="ctr"/>
                      <a:endParaRPr lang="ru-RU" sz="1900" dirty="0" smtClean="0">
                        <a:solidFill>
                          <a:schemeClr val="tx1"/>
                        </a:solidFill>
                      </a:endParaRPr>
                    </a:p>
                    <a:p>
                      <a:pPr algn="ctr"/>
                      <a:r>
                        <a:rPr lang="ru-RU" sz="1900" dirty="0" smtClean="0">
                          <a:solidFill>
                            <a:schemeClr val="tx1"/>
                          </a:solidFill>
                        </a:rPr>
                        <a:t>42,5</a:t>
                      </a:r>
                      <a:endParaRPr lang="ru-RU" sz="1900" dirty="0">
                        <a:solidFill>
                          <a:schemeClr val="tx1"/>
                        </a:solidFill>
                      </a:endParaRPr>
                    </a:p>
                  </a:txBody>
                  <a:tcPr marL="99061" marR="99061" marT="45721" marB="45721"/>
                </a:tc>
                <a:tc>
                  <a:txBody>
                    <a:bodyPr/>
                    <a:lstStyle/>
                    <a:p>
                      <a:pPr algn="ctr"/>
                      <a:endParaRPr lang="ru-RU" sz="1900" dirty="0" smtClean="0"/>
                    </a:p>
                    <a:p>
                      <a:pPr algn="ctr"/>
                      <a:r>
                        <a:rPr lang="ru-RU" sz="1900" dirty="0" smtClean="0">
                          <a:solidFill>
                            <a:schemeClr val="tx1"/>
                          </a:solidFill>
                        </a:rPr>
                        <a:t>42,5</a:t>
                      </a:r>
                      <a:endParaRPr lang="ru-RU" sz="1900" dirty="0">
                        <a:solidFill>
                          <a:schemeClr val="tx1"/>
                        </a:solidFill>
                      </a:endParaRPr>
                    </a:p>
                  </a:txBody>
                  <a:tcPr marL="99061" marR="99061" marT="45721" marB="45721"/>
                </a:tc>
              </a:tr>
              <a:tr h="1041563">
                <a:tc>
                  <a:txBody>
                    <a:bodyPr/>
                    <a:lstStyle/>
                    <a:p>
                      <a:pPr algn="ctr"/>
                      <a:endParaRPr lang="ru-RU" sz="1900" dirty="0" smtClean="0"/>
                    </a:p>
                    <a:p>
                      <a:pPr algn="ctr"/>
                      <a:r>
                        <a:rPr lang="ru-RU" sz="1900" dirty="0" smtClean="0"/>
                        <a:t>Субвенции</a:t>
                      </a:r>
                      <a:endParaRPr lang="ru-RU" sz="1900" dirty="0"/>
                    </a:p>
                  </a:txBody>
                  <a:tcPr marL="99061" marR="99061" marT="45721" marB="45721"/>
                </a:tc>
                <a:tc>
                  <a:txBody>
                    <a:bodyPr/>
                    <a:lstStyle/>
                    <a:p>
                      <a:pPr algn="ctr"/>
                      <a:endParaRPr lang="ru-RU" sz="1900" dirty="0" smtClean="0"/>
                    </a:p>
                    <a:p>
                      <a:pPr algn="ctr"/>
                      <a:r>
                        <a:rPr lang="ru-RU" sz="1900" dirty="0" smtClean="0">
                          <a:solidFill>
                            <a:schemeClr val="tx1"/>
                          </a:solidFill>
                        </a:rPr>
                        <a:t>0,5</a:t>
                      </a:r>
                      <a:endParaRPr lang="ru-RU" sz="1900" dirty="0">
                        <a:solidFill>
                          <a:schemeClr val="tx1"/>
                        </a:solidFill>
                      </a:endParaRPr>
                    </a:p>
                  </a:txBody>
                  <a:tcPr marL="99061" marR="99061" marT="45721" marB="45721"/>
                </a:tc>
                <a:tc>
                  <a:txBody>
                    <a:bodyPr/>
                    <a:lstStyle/>
                    <a:p>
                      <a:pPr algn="ctr"/>
                      <a:endParaRPr lang="ru-RU" sz="1900" dirty="0" smtClean="0">
                        <a:solidFill>
                          <a:schemeClr val="tx1"/>
                        </a:solidFill>
                      </a:endParaRPr>
                    </a:p>
                    <a:p>
                      <a:pPr algn="ctr"/>
                      <a:r>
                        <a:rPr lang="ru-RU" sz="1900" dirty="0" smtClean="0">
                          <a:solidFill>
                            <a:schemeClr val="tx1"/>
                          </a:solidFill>
                        </a:rPr>
                        <a:t>0,5</a:t>
                      </a:r>
                    </a:p>
                  </a:txBody>
                  <a:tcPr marL="99061" marR="99061" marT="45721" marB="45721"/>
                </a:tc>
                <a:tc>
                  <a:txBody>
                    <a:bodyPr/>
                    <a:lstStyle/>
                    <a:p>
                      <a:pPr algn="ctr"/>
                      <a:endParaRPr lang="ru-RU" sz="1900" dirty="0" smtClean="0">
                        <a:solidFill>
                          <a:schemeClr val="tx1"/>
                        </a:solidFill>
                      </a:endParaRPr>
                    </a:p>
                    <a:p>
                      <a:pPr algn="ctr"/>
                      <a:r>
                        <a:rPr lang="ru-RU" sz="1900" dirty="0" smtClean="0">
                          <a:solidFill>
                            <a:schemeClr val="tx1"/>
                          </a:solidFill>
                        </a:rPr>
                        <a:t>0,5</a:t>
                      </a:r>
                    </a:p>
                  </a:txBody>
                  <a:tcPr marL="99061" marR="99061" marT="45721" marB="45721"/>
                </a:tc>
                <a:tc>
                  <a:txBody>
                    <a:bodyPr/>
                    <a:lstStyle/>
                    <a:p>
                      <a:pPr algn="ctr"/>
                      <a:endParaRPr lang="ru-RU" sz="1900" dirty="0" smtClean="0"/>
                    </a:p>
                    <a:p>
                      <a:pPr algn="ctr"/>
                      <a:r>
                        <a:rPr lang="ru-RU" sz="1900" dirty="0" smtClean="0">
                          <a:solidFill>
                            <a:schemeClr val="tx1"/>
                          </a:solidFill>
                        </a:rPr>
                        <a:t>0,6</a:t>
                      </a:r>
                    </a:p>
                  </a:txBody>
                  <a:tcPr marL="99061" marR="99061" marT="45721" marB="45721"/>
                </a:tc>
              </a:tr>
              <a:tr h="1032353">
                <a:tc>
                  <a:txBody>
                    <a:bodyPr/>
                    <a:lstStyle/>
                    <a:p>
                      <a:pPr algn="ctr"/>
                      <a:endParaRPr lang="ru-RU" sz="1900" dirty="0" smtClean="0"/>
                    </a:p>
                    <a:p>
                      <a:pPr algn="ctr"/>
                      <a:r>
                        <a:rPr lang="ru-RU" sz="1900" dirty="0" smtClean="0"/>
                        <a:t>Иные МБТ</a:t>
                      </a:r>
                      <a:endParaRPr lang="ru-RU" sz="1900" dirty="0"/>
                    </a:p>
                  </a:txBody>
                  <a:tcPr marL="99061" marR="99061" marT="45721" marB="45721"/>
                </a:tc>
                <a:tc>
                  <a:txBody>
                    <a:bodyPr/>
                    <a:lstStyle/>
                    <a:p>
                      <a:pPr algn="ctr"/>
                      <a:endParaRPr lang="ru-RU" sz="1900" dirty="0" smtClean="0">
                        <a:solidFill>
                          <a:schemeClr val="tx1"/>
                        </a:solidFill>
                      </a:endParaRPr>
                    </a:p>
                    <a:p>
                      <a:pPr algn="ctr"/>
                      <a:r>
                        <a:rPr lang="ru-RU" sz="1900" dirty="0" smtClean="0">
                          <a:solidFill>
                            <a:schemeClr val="tx1"/>
                          </a:solidFill>
                        </a:rPr>
                        <a:t>62,1</a:t>
                      </a:r>
                    </a:p>
                  </a:txBody>
                  <a:tcPr marL="99061" marR="99061" marT="45721" marB="45721"/>
                </a:tc>
                <a:tc>
                  <a:txBody>
                    <a:bodyPr/>
                    <a:lstStyle/>
                    <a:p>
                      <a:pPr algn="ctr"/>
                      <a:endParaRPr lang="ru-RU" sz="1900" dirty="0" smtClean="0">
                        <a:solidFill>
                          <a:schemeClr val="tx1"/>
                        </a:solidFill>
                      </a:endParaRPr>
                    </a:p>
                    <a:p>
                      <a:pPr algn="ctr"/>
                      <a:r>
                        <a:rPr lang="ru-RU" sz="1900" dirty="0" smtClean="0">
                          <a:solidFill>
                            <a:schemeClr val="tx1"/>
                          </a:solidFill>
                        </a:rPr>
                        <a:t>47,0</a:t>
                      </a:r>
                      <a:endParaRPr lang="ru-RU" sz="1900" dirty="0">
                        <a:solidFill>
                          <a:schemeClr val="tx1"/>
                        </a:solidFill>
                      </a:endParaRPr>
                    </a:p>
                  </a:txBody>
                  <a:tcPr marL="99061" marR="99061" marT="45721" marB="45721"/>
                </a:tc>
                <a:tc>
                  <a:txBody>
                    <a:bodyPr/>
                    <a:lstStyle/>
                    <a:p>
                      <a:pPr algn="ctr"/>
                      <a:endParaRPr lang="ru-RU" sz="1900" dirty="0" smtClean="0">
                        <a:solidFill>
                          <a:schemeClr val="tx1"/>
                        </a:solidFill>
                      </a:endParaRPr>
                    </a:p>
                    <a:p>
                      <a:pPr algn="ctr"/>
                      <a:r>
                        <a:rPr lang="ru-RU" sz="1900" dirty="0" smtClean="0">
                          <a:solidFill>
                            <a:schemeClr val="tx1"/>
                          </a:solidFill>
                        </a:rPr>
                        <a:t>12,6</a:t>
                      </a:r>
                      <a:endParaRPr lang="ru-RU" sz="1900" dirty="0">
                        <a:solidFill>
                          <a:schemeClr val="tx1"/>
                        </a:solidFill>
                      </a:endParaRPr>
                    </a:p>
                  </a:txBody>
                  <a:tcPr marL="99061" marR="99061" marT="45721" marB="45721"/>
                </a:tc>
                <a:tc>
                  <a:txBody>
                    <a:bodyPr/>
                    <a:lstStyle/>
                    <a:p>
                      <a:pPr algn="ctr"/>
                      <a:endParaRPr lang="ru-RU" sz="1900" dirty="0" smtClean="0"/>
                    </a:p>
                    <a:p>
                      <a:pPr algn="ctr"/>
                      <a:r>
                        <a:rPr lang="ru-RU" sz="1900" dirty="0" smtClean="0"/>
                        <a:t>12,6</a:t>
                      </a:r>
                    </a:p>
                    <a:p>
                      <a:pPr algn="ctr"/>
                      <a:endParaRPr lang="ru-RU" sz="1900" dirty="0">
                        <a:solidFill>
                          <a:schemeClr val="tx1"/>
                        </a:solidFill>
                      </a:endParaRPr>
                    </a:p>
                  </a:txBody>
                  <a:tcPr marL="99061" marR="99061" marT="45721" marB="45721"/>
                </a:tc>
              </a:tr>
              <a:tr h="1073888">
                <a:tc>
                  <a:txBody>
                    <a:bodyPr/>
                    <a:lstStyle/>
                    <a:p>
                      <a:pPr algn="ctr"/>
                      <a:endParaRPr lang="ru-RU" sz="1900" dirty="0" smtClean="0"/>
                    </a:p>
                    <a:p>
                      <a:pPr algn="ctr"/>
                      <a:r>
                        <a:rPr lang="ru-RU" sz="1900" dirty="0" smtClean="0"/>
                        <a:t>ИТОГО</a:t>
                      </a:r>
                      <a:endParaRPr lang="ru-RU" sz="1900" dirty="0"/>
                    </a:p>
                  </a:txBody>
                  <a:tcPr marL="99061" marR="99061" marT="45721" marB="45721"/>
                </a:tc>
                <a:tc>
                  <a:txBody>
                    <a:bodyPr/>
                    <a:lstStyle/>
                    <a:p>
                      <a:pPr algn="ctr"/>
                      <a:endParaRPr lang="ru-RU" sz="1900" dirty="0" smtClean="0">
                        <a:solidFill>
                          <a:schemeClr val="tx1"/>
                        </a:solidFill>
                      </a:endParaRPr>
                    </a:p>
                    <a:p>
                      <a:pPr algn="ctr"/>
                      <a:r>
                        <a:rPr lang="ru-RU" sz="1900" dirty="0" smtClean="0">
                          <a:solidFill>
                            <a:schemeClr val="tx1"/>
                          </a:solidFill>
                        </a:rPr>
                        <a:t>124,1</a:t>
                      </a:r>
                    </a:p>
                  </a:txBody>
                  <a:tcPr marL="99061" marR="99061" marT="45721" marB="45721"/>
                </a:tc>
                <a:tc>
                  <a:txBody>
                    <a:bodyPr/>
                    <a:lstStyle/>
                    <a:p>
                      <a:pPr algn="ctr"/>
                      <a:endParaRPr lang="ru-RU" sz="1900" dirty="0" smtClean="0">
                        <a:solidFill>
                          <a:schemeClr val="tx1"/>
                        </a:solidFill>
                      </a:endParaRPr>
                    </a:p>
                    <a:p>
                      <a:pPr algn="ctr"/>
                      <a:r>
                        <a:rPr lang="ru-RU" sz="1900" dirty="0" smtClean="0">
                          <a:solidFill>
                            <a:schemeClr val="tx1"/>
                          </a:solidFill>
                        </a:rPr>
                        <a:t>113,9</a:t>
                      </a:r>
                    </a:p>
                  </a:txBody>
                  <a:tcPr marL="99061" marR="99061" marT="45721" marB="45721"/>
                </a:tc>
                <a:tc>
                  <a:txBody>
                    <a:bodyPr/>
                    <a:lstStyle/>
                    <a:p>
                      <a:pPr algn="ctr"/>
                      <a:endParaRPr lang="ru-RU" sz="1900" dirty="0" smtClean="0">
                        <a:solidFill>
                          <a:schemeClr val="tx1"/>
                        </a:solidFill>
                      </a:endParaRPr>
                    </a:p>
                    <a:p>
                      <a:pPr algn="ctr"/>
                      <a:r>
                        <a:rPr lang="ru-RU" sz="1900" dirty="0" smtClean="0">
                          <a:solidFill>
                            <a:schemeClr val="tx1"/>
                          </a:solidFill>
                        </a:rPr>
                        <a:t>55,6</a:t>
                      </a:r>
                    </a:p>
                  </a:txBody>
                  <a:tcPr marL="99061" marR="99061" marT="45721" marB="45721"/>
                </a:tc>
                <a:tc>
                  <a:txBody>
                    <a:bodyPr/>
                    <a:lstStyle/>
                    <a:p>
                      <a:pPr algn="ctr"/>
                      <a:endParaRPr lang="ru-RU" sz="1900" dirty="0" smtClean="0">
                        <a:solidFill>
                          <a:schemeClr val="tx1"/>
                        </a:solidFill>
                      </a:endParaRPr>
                    </a:p>
                    <a:p>
                      <a:pPr algn="ctr"/>
                      <a:r>
                        <a:rPr lang="ru-RU" sz="1900" dirty="0" smtClean="0">
                          <a:solidFill>
                            <a:schemeClr val="tx1"/>
                          </a:solidFill>
                        </a:rPr>
                        <a:t>55,7</a:t>
                      </a:r>
                    </a:p>
                  </a:txBody>
                  <a:tcPr marL="99061" marR="99061" marT="45721" marB="45721"/>
                </a:tc>
              </a:tr>
            </a:tbl>
          </a:graphicData>
        </a:graphic>
      </p:graphicFrame>
      <p:sp>
        <p:nvSpPr>
          <p:cNvPr id="4" name="TextBox 3"/>
          <p:cNvSpPr txBox="1"/>
          <p:nvPr/>
        </p:nvSpPr>
        <p:spPr>
          <a:xfrm>
            <a:off x="8202030" y="1037371"/>
            <a:ext cx="1068290" cy="312771"/>
          </a:xfrm>
          <a:prstGeom prst="rect">
            <a:avLst/>
          </a:prstGeom>
          <a:noFill/>
        </p:spPr>
        <p:txBody>
          <a:bodyPr wrap="none" lIns="96385" tIns="48193" rIns="96385" bIns="48193" rtlCol="0">
            <a:spAutoFit/>
          </a:bodyPr>
          <a:lstStyle/>
          <a:p>
            <a:r>
              <a:rPr lang="ru-RU" sz="1400" dirty="0"/>
              <a:t>млн</a:t>
            </a:r>
            <a:r>
              <a:rPr lang="ru-RU" sz="1400" dirty="0" smtClean="0"/>
              <a:t>. </a:t>
            </a:r>
            <a:r>
              <a:rPr lang="ru-RU" sz="1400" dirty="0"/>
              <a:t>руб</a:t>
            </a:r>
            <a:r>
              <a:rPr lang="ru-RU" sz="1400" dirty="0" smtClean="0"/>
              <a:t>.</a:t>
            </a:r>
            <a:endParaRPr lang="ru-RU" sz="1400" dirty="0"/>
          </a:p>
        </p:txBody>
      </p:sp>
    </p:spTree>
    <p:extLst>
      <p:ext uri="{BB962C8B-B14F-4D97-AF65-F5344CB8AC3E}">
        <p14:creationId xmlns:p14="http://schemas.microsoft.com/office/powerpoint/2010/main" val="1098137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idx="4294967295"/>
          </p:nvPr>
        </p:nvSpPr>
        <p:spPr>
          <a:xfrm>
            <a:off x="0" y="3000374"/>
            <a:ext cx="9906000" cy="561975"/>
          </a:xfrm>
        </p:spPr>
        <p:txBody>
          <a:bodyPr>
            <a:noAutofit/>
          </a:bodyPr>
          <a:lstStyle/>
          <a:p>
            <a:pPr algn="ct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«Социальная поддержка граждан в </a:t>
            </a:r>
            <a:b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Соболевском муниципальном районе Камчатского края»</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Скругленный прямоугольник 7"/>
          <p:cNvSpPr/>
          <p:nvPr/>
        </p:nvSpPr>
        <p:spPr>
          <a:xfrm>
            <a:off x="8151015" y="1325359"/>
            <a:ext cx="1200150" cy="515549"/>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206 282,1</a:t>
            </a:r>
            <a:endParaRPr lang="ru-RU" sz="1000" dirty="0">
              <a:solidFill>
                <a:schemeClr val="tx1"/>
              </a:solidFill>
            </a:endParaRPr>
          </a:p>
        </p:txBody>
      </p:sp>
      <p:sp>
        <p:nvSpPr>
          <p:cNvPr id="7" name="Блок-схема: узел 6"/>
          <p:cNvSpPr/>
          <p:nvPr/>
        </p:nvSpPr>
        <p:spPr>
          <a:xfrm>
            <a:off x="7605707" y="816777"/>
            <a:ext cx="771525"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2020 год</a:t>
            </a:r>
            <a:endParaRPr lang="ru-RU" sz="1050" dirty="0"/>
          </a:p>
        </p:txBody>
      </p:sp>
      <p:sp>
        <p:nvSpPr>
          <p:cNvPr id="9" name="Скругленный прямоугольник 8"/>
          <p:cNvSpPr/>
          <p:nvPr/>
        </p:nvSpPr>
        <p:spPr>
          <a:xfrm>
            <a:off x="6196012" y="1325359"/>
            <a:ext cx="1200150"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207 265,7</a:t>
            </a:r>
            <a:endParaRPr lang="ru-RU" sz="1000" dirty="0">
              <a:solidFill>
                <a:schemeClr val="tx1"/>
              </a:solidFill>
            </a:endParaRPr>
          </a:p>
        </p:txBody>
      </p:sp>
      <p:sp>
        <p:nvSpPr>
          <p:cNvPr id="10" name="Скругленный прямоугольник 9"/>
          <p:cNvSpPr/>
          <p:nvPr/>
        </p:nvSpPr>
        <p:spPr>
          <a:xfrm>
            <a:off x="4119562" y="1325361"/>
            <a:ext cx="1219200" cy="51554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205 563,2</a:t>
            </a:r>
            <a:endParaRPr lang="ru-RU" sz="1000" dirty="0">
              <a:solidFill>
                <a:schemeClr val="tx1"/>
              </a:solidFill>
            </a:endParaRPr>
          </a:p>
        </p:txBody>
      </p:sp>
      <p:pic>
        <p:nvPicPr>
          <p:cNvPr id="1026" name="Picture 2" descr="Картинки по запросу картинки образо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6" y="746125"/>
            <a:ext cx="2644775" cy="1158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социальная поли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 y="3704013"/>
            <a:ext cx="2644775" cy="1058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AutoShape 10" descr="Картинки по запросу картинки физическая культура и спор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2" descr="Картинки по запросу картинки физическая культура и спор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4" descr="Картинки по запросу картинки физическая культура и спорт"/>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16" descr="Картинки по запросу картинки физическая культура и спорт"/>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5" name="Таблица 14"/>
          <p:cNvGraphicFramePr>
            <a:graphicFrameLocks noGrp="1"/>
          </p:cNvGraphicFramePr>
          <p:nvPr>
            <p:extLst>
              <p:ext uri="{D42A27DB-BD31-4B8C-83A1-F6EECF244321}">
                <p14:modId xmlns:p14="http://schemas.microsoft.com/office/powerpoint/2010/main" val="2792687489"/>
              </p:ext>
            </p:extLst>
          </p:nvPr>
        </p:nvGraphicFramePr>
        <p:xfrm>
          <a:off x="361950" y="2032394"/>
          <a:ext cx="9196387" cy="228600"/>
        </p:xfrm>
        <a:graphic>
          <a:graphicData uri="http://schemas.openxmlformats.org/drawingml/2006/table">
            <a:tbl>
              <a:tblPr firstRow="1" bandRow="1">
                <a:tableStyleId>{3B4B98B0-60AC-42C2-AFA5-B58CD77FA1E5}</a:tableStyleId>
              </a:tblPr>
              <a:tblGrid>
                <a:gridCol w="9196387"/>
              </a:tblGrid>
              <a:tr h="0">
                <a:tc>
                  <a:txBody>
                    <a:bodyPr/>
                    <a:lstStyle/>
                    <a:p>
                      <a:r>
                        <a:rPr lang="ru-RU" sz="900" dirty="0" smtClean="0"/>
                        <a:t>в том числе по подпрограммам:</a:t>
                      </a:r>
                      <a:endParaRPr lang="ru-RU" sz="900" dirty="0"/>
                    </a:p>
                  </a:txBody>
                  <a:tcPr>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3356216127"/>
              </p:ext>
            </p:extLst>
          </p:nvPr>
        </p:nvGraphicFramePr>
        <p:xfrm>
          <a:off x="347662" y="2283618"/>
          <a:ext cx="9210675" cy="805814"/>
        </p:xfrm>
        <a:graphic>
          <a:graphicData uri="http://schemas.openxmlformats.org/drawingml/2006/table">
            <a:tbl>
              <a:tblPr firstRow="1" bandRow="1">
                <a:tableStyleId>{5C22544A-7EE6-4342-B048-85BDC9FD1C3A}</a:tableStyleId>
              </a:tblPr>
              <a:tblGrid>
                <a:gridCol w="3657600"/>
                <a:gridCol w="1824038"/>
                <a:gridCol w="1885950"/>
                <a:gridCol w="1843087"/>
              </a:tblGrid>
              <a:tr h="402907">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дошкольного, общего образования и дополнительного образования детей в</a:t>
                      </a:r>
                      <a:r>
                        <a:rPr lang="ru-RU" sz="1000" b="0" i="1" baseline="0" dirty="0" smtClean="0">
                          <a:solidFill>
                            <a:schemeClr val="tx1">
                              <a:lumMod val="85000"/>
                              <a:lumOff val="15000"/>
                            </a:schemeClr>
                          </a:solidFill>
                          <a:latin typeface="Times New Roman" pitchFamily="18" charset="0"/>
                          <a:cs typeface="Times New Roman" pitchFamily="18" charset="0"/>
                        </a:rPr>
                        <a:t> Соболевском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a:solidFill>
                      <a:schemeClr val="bg2"/>
                    </a:solidFill>
                  </a:tcPr>
                </a:tc>
                <a:tc>
                  <a:txBody>
                    <a:bodyPr/>
                    <a:lstStyle/>
                    <a:p>
                      <a:pPr algn="ctr"/>
                      <a:r>
                        <a:rPr lang="ru-RU" sz="1000" b="0" dirty="0" smtClean="0">
                          <a:solidFill>
                            <a:schemeClr val="tx1">
                              <a:lumMod val="85000"/>
                              <a:lumOff val="15000"/>
                            </a:schemeClr>
                          </a:solidFill>
                        </a:rPr>
                        <a:t>187 949,0</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189</a:t>
                      </a:r>
                      <a:r>
                        <a:rPr lang="ru-RU" sz="1000" b="0" baseline="0" dirty="0" smtClean="0">
                          <a:solidFill>
                            <a:schemeClr val="tx1">
                              <a:lumMod val="85000"/>
                              <a:lumOff val="15000"/>
                            </a:schemeClr>
                          </a:solidFill>
                        </a:rPr>
                        <a:t> 696,5</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188</a:t>
                      </a:r>
                      <a:r>
                        <a:rPr lang="ru-RU" sz="1000" b="0" baseline="0" dirty="0" smtClean="0">
                          <a:solidFill>
                            <a:schemeClr val="tx1">
                              <a:lumMod val="85000"/>
                              <a:lumOff val="15000"/>
                            </a:schemeClr>
                          </a:solidFill>
                        </a:rPr>
                        <a:t> 712,9</a:t>
                      </a:r>
                      <a:endParaRPr lang="ru-RU" sz="1000" b="0" dirty="0">
                        <a:solidFill>
                          <a:schemeClr val="tx1">
                            <a:lumMod val="85000"/>
                            <a:lumOff val="15000"/>
                          </a:schemeClr>
                        </a:solidFill>
                      </a:endParaRPr>
                    </a:p>
                  </a:txBody>
                  <a:tcPr>
                    <a:solidFill>
                      <a:schemeClr val="bg2"/>
                    </a:solidFill>
                  </a:tcPr>
                </a:tc>
              </a:tr>
              <a:tr h="402907">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 и прочие</a:t>
                      </a:r>
                      <a:r>
                        <a:rPr lang="ru-RU" sz="1000" i="1" baseline="0" dirty="0" smtClean="0">
                          <a:solidFill>
                            <a:schemeClr val="tx1">
                              <a:lumMod val="85000"/>
                              <a:lumOff val="15000"/>
                            </a:schemeClr>
                          </a:solidFill>
                          <a:latin typeface="Times New Roman" pitchFamily="18" charset="0"/>
                          <a:cs typeface="Times New Roman" pitchFamily="18" charset="0"/>
                        </a:rPr>
                        <a:t> мероприятие в области образования</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17 614,2</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17 569,2</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17 569,2</a:t>
                      </a:r>
                      <a:endParaRPr lang="ru-RU" sz="1000" dirty="0">
                        <a:solidFill>
                          <a:schemeClr val="tx1">
                            <a:lumMod val="85000"/>
                            <a:lumOff val="15000"/>
                          </a:schemeClr>
                        </a:solidFill>
                      </a:endParaRPr>
                    </a:p>
                  </a:txBody>
                  <a:tcPr/>
                </a:tc>
              </a:tr>
            </a:tbl>
          </a:graphicData>
        </a:graphic>
      </p:graphicFrame>
      <p:sp>
        <p:nvSpPr>
          <p:cNvPr id="4" name="Блок-схема: узел 3"/>
          <p:cNvSpPr/>
          <p:nvPr/>
        </p:nvSpPr>
        <p:spPr>
          <a:xfrm>
            <a:off x="5610223" y="816777"/>
            <a:ext cx="771525"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2019 год</a:t>
            </a:r>
            <a:endParaRPr lang="ru-RU" sz="1050" dirty="0"/>
          </a:p>
        </p:txBody>
      </p:sp>
      <p:sp>
        <p:nvSpPr>
          <p:cNvPr id="3" name="Блок-схема: узел 2"/>
          <p:cNvSpPr/>
          <p:nvPr/>
        </p:nvSpPr>
        <p:spPr>
          <a:xfrm>
            <a:off x="3495675" y="816777"/>
            <a:ext cx="771525"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2018 год</a:t>
            </a:r>
            <a:endParaRPr lang="ru-RU" sz="1050" dirty="0"/>
          </a:p>
        </p:txBody>
      </p:sp>
      <p:sp>
        <p:nvSpPr>
          <p:cNvPr id="22" name="Заголовок 1"/>
          <p:cNvSpPr txBox="1">
            <a:spLocks/>
          </p:cNvSpPr>
          <p:nvPr/>
        </p:nvSpPr>
        <p:spPr>
          <a:xfrm>
            <a:off x="0" y="184150"/>
            <a:ext cx="9906000" cy="561976"/>
          </a:xfrm>
          <a:prstGeom prst="rect">
            <a:avLst/>
          </a:prstGeom>
        </p:spPr>
        <p:txBody>
          <a:bodyPr vert="horz" lIns="96385" tIns="48193" rIns="96385" bIns="48193" rtlCol="0" anchor="b">
            <a:noAutofit/>
          </a:bodyPr>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«Развитие образования в Соболевском муниципальном районе Камчатского края»</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3817658402"/>
              </p:ext>
            </p:extLst>
          </p:nvPr>
        </p:nvGraphicFramePr>
        <p:xfrm>
          <a:off x="352425" y="4944903"/>
          <a:ext cx="9201150" cy="243840"/>
        </p:xfrm>
        <a:graphic>
          <a:graphicData uri="http://schemas.openxmlformats.org/drawingml/2006/table">
            <a:tbl>
              <a:tblPr firstRow="1" bandRow="1">
                <a:tableStyleId>{3B4B98B0-60AC-42C2-AFA5-B58CD77FA1E5}</a:tableStyleId>
              </a:tblPr>
              <a:tblGrid>
                <a:gridCol w="9201150"/>
              </a:tblGrid>
              <a:tr h="0">
                <a:tc>
                  <a:txBody>
                    <a:bodyPr/>
                    <a:lstStyle/>
                    <a:p>
                      <a:r>
                        <a:rPr lang="ru-RU" sz="1000" dirty="0" smtClean="0"/>
                        <a:t>в том числе по подпрограммам:</a:t>
                      </a:r>
                      <a:endParaRPr lang="ru-RU" sz="1000" dirty="0"/>
                    </a:p>
                  </a:txBody>
                  <a:tcPr>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4" name="Таблица 23"/>
          <p:cNvGraphicFramePr>
            <a:graphicFrameLocks noGrp="1"/>
          </p:cNvGraphicFramePr>
          <p:nvPr>
            <p:extLst>
              <p:ext uri="{D42A27DB-BD31-4B8C-83A1-F6EECF244321}">
                <p14:modId xmlns:p14="http://schemas.microsoft.com/office/powerpoint/2010/main" val="2683769602"/>
              </p:ext>
            </p:extLst>
          </p:nvPr>
        </p:nvGraphicFramePr>
        <p:xfrm>
          <a:off x="352425" y="5210176"/>
          <a:ext cx="9210675" cy="1276351"/>
        </p:xfrm>
        <a:graphic>
          <a:graphicData uri="http://schemas.openxmlformats.org/drawingml/2006/table">
            <a:tbl>
              <a:tblPr firstRow="1" bandRow="1">
                <a:tableStyleId>{5C22544A-7EE6-4342-B048-85BDC9FD1C3A}</a:tableStyleId>
              </a:tblPr>
              <a:tblGrid>
                <a:gridCol w="3654084"/>
                <a:gridCol w="2003766"/>
                <a:gridCol w="1800225"/>
                <a:gridCol w="1752600"/>
              </a:tblGrid>
              <a:tr h="445459">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Предоставление субсидий на оплату жилых помещений и коммунальных услуг</a:t>
                      </a:r>
                      <a:endParaRPr lang="ru-RU" sz="1000" b="0" i="1" dirty="0">
                        <a:solidFill>
                          <a:schemeClr val="tx1">
                            <a:lumMod val="85000"/>
                            <a:lumOff val="15000"/>
                          </a:schemeClr>
                        </a:solidFill>
                        <a:latin typeface="Times New Roman" pitchFamily="18" charset="0"/>
                        <a:cs typeface="Times New Roman" pitchFamily="18" charset="0"/>
                      </a:endParaRPr>
                    </a:p>
                  </a:txBody>
                  <a:tcPr>
                    <a:solidFill>
                      <a:schemeClr val="bg2"/>
                    </a:solidFill>
                  </a:tcPr>
                </a:tc>
                <a:tc>
                  <a:txBody>
                    <a:bodyPr/>
                    <a:lstStyle/>
                    <a:p>
                      <a:pPr algn="ctr"/>
                      <a:r>
                        <a:rPr lang="ru-RU" sz="1000" b="0" dirty="0" smtClean="0">
                          <a:solidFill>
                            <a:schemeClr val="tx1">
                              <a:lumMod val="85000"/>
                              <a:lumOff val="15000"/>
                            </a:schemeClr>
                          </a:solidFill>
                        </a:rPr>
                        <a:t>5 514,0</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5 514,0</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5 514,0 </a:t>
                      </a:r>
                      <a:endParaRPr lang="ru-RU" sz="1000" b="0" dirty="0">
                        <a:solidFill>
                          <a:schemeClr val="tx1">
                            <a:lumMod val="85000"/>
                            <a:lumOff val="15000"/>
                          </a:schemeClr>
                        </a:solidFill>
                      </a:endParaRPr>
                    </a:p>
                  </a:txBody>
                  <a:tcPr>
                    <a:solidFill>
                      <a:schemeClr val="bg2"/>
                    </a:solidFill>
                  </a:tcPr>
                </a:tc>
              </a:tr>
              <a:tr h="445459">
                <a:tc>
                  <a:txBody>
                    <a:bodyPr/>
                    <a:lstStyle/>
                    <a:p>
                      <a:r>
                        <a:rPr lang="ru-RU" sz="1000" i="1" dirty="0" smtClean="0">
                          <a:solidFill>
                            <a:schemeClr val="tx1">
                              <a:lumMod val="85000"/>
                              <a:lumOff val="15000"/>
                            </a:schemeClr>
                          </a:solidFill>
                          <a:latin typeface="Times New Roman" pitchFamily="18" charset="0"/>
                          <a:cs typeface="Times New Roman" pitchFamily="18" charset="0"/>
                        </a:rPr>
                        <a:t>Меры социальной поддержки отдельных категорий граждан Соболевском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4 422,0</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4 422,0</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4 422,0</a:t>
                      </a:r>
                      <a:endParaRPr lang="ru-RU" sz="1000" dirty="0">
                        <a:solidFill>
                          <a:schemeClr val="tx1">
                            <a:lumMod val="85000"/>
                            <a:lumOff val="15000"/>
                          </a:schemeClr>
                        </a:solidFill>
                      </a:endParaRPr>
                    </a:p>
                  </a:txBody>
                  <a:tcPr/>
                </a:tc>
              </a:tr>
              <a:tr h="385433">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a:t>
                      </a:r>
                      <a:r>
                        <a:rPr lang="ru-RU" sz="1000" i="1" baseline="0" dirty="0" smtClean="0">
                          <a:solidFill>
                            <a:schemeClr val="tx1">
                              <a:lumMod val="85000"/>
                              <a:lumOff val="15000"/>
                            </a:schemeClr>
                          </a:solidFill>
                          <a:latin typeface="Times New Roman" pitchFamily="18" charset="0"/>
                          <a:cs typeface="Times New Roman" pitchFamily="18" charset="0"/>
                        </a:rPr>
                        <a:t>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1 946,0</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1 946,0</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1 946,0</a:t>
                      </a:r>
                      <a:endParaRPr lang="ru-RU" sz="1000" dirty="0">
                        <a:solidFill>
                          <a:schemeClr val="tx1">
                            <a:lumMod val="85000"/>
                            <a:lumOff val="15000"/>
                          </a:schemeClr>
                        </a:solidFill>
                      </a:endParaRPr>
                    </a:p>
                  </a:txBody>
                  <a:tcPr/>
                </a:tc>
              </a:tr>
            </a:tbl>
          </a:graphicData>
        </a:graphic>
      </p:graphicFrame>
      <p:sp>
        <p:nvSpPr>
          <p:cNvPr id="28" name="Скругленный прямоугольник 27"/>
          <p:cNvSpPr/>
          <p:nvPr/>
        </p:nvSpPr>
        <p:spPr>
          <a:xfrm>
            <a:off x="8151015" y="4270944"/>
            <a:ext cx="1200150"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11 882,0</a:t>
            </a:r>
            <a:endParaRPr lang="ru-RU" sz="1000" dirty="0">
              <a:solidFill>
                <a:schemeClr val="tx1"/>
              </a:solidFill>
            </a:endParaRPr>
          </a:p>
        </p:txBody>
      </p:sp>
      <p:sp>
        <p:nvSpPr>
          <p:cNvPr id="29" name="Скругленный прямоугольник 28"/>
          <p:cNvSpPr/>
          <p:nvPr/>
        </p:nvSpPr>
        <p:spPr>
          <a:xfrm>
            <a:off x="6176962" y="4270944"/>
            <a:ext cx="1219200"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11</a:t>
            </a:r>
            <a:r>
              <a:rPr lang="ru-RU" sz="1000" dirty="0" smtClean="0"/>
              <a:t> </a:t>
            </a:r>
            <a:r>
              <a:rPr lang="ru-RU" sz="1000" dirty="0" smtClean="0">
                <a:solidFill>
                  <a:schemeClr val="tx1"/>
                </a:solidFill>
              </a:rPr>
              <a:t>882,0</a:t>
            </a:r>
            <a:endParaRPr lang="ru-RU" sz="1000" dirty="0">
              <a:solidFill>
                <a:schemeClr val="tx1"/>
              </a:solidFill>
            </a:endParaRPr>
          </a:p>
        </p:txBody>
      </p:sp>
      <p:sp>
        <p:nvSpPr>
          <p:cNvPr id="30" name="Скругленный прямоугольник 29"/>
          <p:cNvSpPr/>
          <p:nvPr/>
        </p:nvSpPr>
        <p:spPr>
          <a:xfrm>
            <a:off x="4119562" y="4270945"/>
            <a:ext cx="1219200"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11 882,0</a:t>
            </a:r>
            <a:endParaRPr lang="ru-RU" sz="1000" dirty="0">
              <a:solidFill>
                <a:schemeClr val="tx1"/>
              </a:solidFill>
            </a:endParaRPr>
          </a:p>
        </p:txBody>
      </p:sp>
      <p:sp>
        <p:nvSpPr>
          <p:cNvPr id="25" name="Блок-схема: узел 24"/>
          <p:cNvSpPr/>
          <p:nvPr/>
        </p:nvSpPr>
        <p:spPr>
          <a:xfrm>
            <a:off x="7662855" y="3804019"/>
            <a:ext cx="771525" cy="713572"/>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2020 год</a:t>
            </a:r>
            <a:endParaRPr lang="ru-RU" sz="1050" dirty="0"/>
          </a:p>
        </p:txBody>
      </p:sp>
      <p:sp>
        <p:nvSpPr>
          <p:cNvPr id="26" name="Блок-схема: узел 25"/>
          <p:cNvSpPr/>
          <p:nvPr/>
        </p:nvSpPr>
        <p:spPr>
          <a:xfrm>
            <a:off x="5672135" y="3804019"/>
            <a:ext cx="771525"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2019</a:t>
            </a:r>
          </a:p>
          <a:p>
            <a:pPr algn="ctr"/>
            <a:r>
              <a:rPr lang="ru-RU" sz="1050" dirty="0" smtClean="0"/>
              <a:t>год</a:t>
            </a:r>
            <a:endParaRPr lang="ru-RU" sz="1050" dirty="0"/>
          </a:p>
        </p:txBody>
      </p:sp>
      <p:sp>
        <p:nvSpPr>
          <p:cNvPr id="27" name="Блок-схема: узел 26"/>
          <p:cNvSpPr/>
          <p:nvPr/>
        </p:nvSpPr>
        <p:spPr>
          <a:xfrm>
            <a:off x="3495675" y="3804020"/>
            <a:ext cx="771525"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2018 год</a:t>
            </a:r>
            <a:endParaRPr lang="ru-RU" sz="1050" dirty="0"/>
          </a:p>
        </p:txBody>
      </p:sp>
      <p:sp>
        <p:nvSpPr>
          <p:cNvPr id="31" name="TextBox 30"/>
          <p:cNvSpPr txBox="1"/>
          <p:nvPr/>
        </p:nvSpPr>
        <p:spPr>
          <a:xfrm>
            <a:off x="8434380" y="660391"/>
            <a:ext cx="879135" cy="312771"/>
          </a:xfrm>
          <a:prstGeom prst="rect">
            <a:avLst/>
          </a:prstGeom>
          <a:noFill/>
        </p:spPr>
        <p:txBody>
          <a:bodyPr wrap="none" lIns="96385" tIns="48193" rIns="96385" bIns="48193" rtlCol="0">
            <a:spAutoFit/>
          </a:bodyPr>
          <a:lstStyle/>
          <a:p>
            <a:r>
              <a:rPr lang="ru-RU" sz="1200" dirty="0" smtClean="0"/>
              <a:t>тыс.руб</a:t>
            </a:r>
            <a:r>
              <a:rPr lang="ru-RU" sz="1400" dirty="0" smtClean="0"/>
              <a:t>.</a:t>
            </a:r>
            <a:endParaRPr lang="ru-RU" sz="1400" dirty="0"/>
          </a:p>
        </p:txBody>
      </p:sp>
    </p:spTree>
    <p:extLst>
      <p:ext uri="{BB962C8B-B14F-4D97-AF65-F5344CB8AC3E}">
        <p14:creationId xmlns:p14="http://schemas.microsoft.com/office/powerpoint/2010/main" val="1758932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ов на энергоэффектив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4" y="869552"/>
            <a:ext cx="2276475" cy="1065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ов на профилактика правонарушен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3838576"/>
            <a:ext cx="2276474" cy="1152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323850" y="394097"/>
            <a:ext cx="9239250" cy="561976"/>
          </a:xfrm>
          <a:prstGeom prst="rect">
            <a:avLst/>
          </a:prstGeom>
        </p:spPr>
        <p:txBody>
          <a:bodyPr vert="horz" lIns="96385" tIns="48193" rIns="96385" bIns="48193" rtlCol="0" anchor="b">
            <a:noAutofit/>
          </a:bodyPr>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«Энергоэффективность, развитие энергетики и коммунального хозяйства, обеспечение жителей Соболевского муниципального района Камчатского края коммунальными услугами и услугами по благоустройству территорий»</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870226448"/>
              </p:ext>
            </p:extLst>
          </p:nvPr>
        </p:nvGraphicFramePr>
        <p:xfrm>
          <a:off x="371475" y="1962618"/>
          <a:ext cx="9201150" cy="213360"/>
        </p:xfrm>
        <a:graphic>
          <a:graphicData uri="http://schemas.openxmlformats.org/drawingml/2006/table">
            <a:tbl>
              <a:tblPr firstRow="1" bandRow="1">
                <a:tableStyleId>{3B4B98B0-60AC-42C2-AFA5-B58CD77FA1E5}</a:tableStyleId>
              </a:tblPr>
              <a:tblGrid>
                <a:gridCol w="9201150"/>
              </a:tblGrid>
              <a:tr h="128103">
                <a:tc>
                  <a:txBody>
                    <a:bodyPr/>
                    <a:lstStyle/>
                    <a:p>
                      <a:r>
                        <a:rPr lang="ru-RU" sz="800" dirty="0" smtClean="0"/>
                        <a:t>в том числе по подпрограммам:</a:t>
                      </a:r>
                      <a:endParaRPr lang="ru-RU" sz="800" dirty="0"/>
                    </a:p>
                  </a:txBody>
                  <a:tcPr>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818031246"/>
              </p:ext>
            </p:extLst>
          </p:nvPr>
        </p:nvGraphicFramePr>
        <p:xfrm>
          <a:off x="361950" y="2168358"/>
          <a:ext cx="9201150" cy="1195387"/>
        </p:xfrm>
        <a:graphic>
          <a:graphicData uri="http://schemas.openxmlformats.org/drawingml/2006/table">
            <a:tbl>
              <a:tblPr firstRow="1" bandRow="1">
                <a:tableStyleId>{5C22544A-7EE6-4342-B048-85BDC9FD1C3A}</a:tableStyleId>
              </a:tblPr>
              <a:tblGrid>
                <a:gridCol w="3919537"/>
                <a:gridCol w="1943100"/>
                <a:gridCol w="1809750"/>
                <a:gridCol w="1528763"/>
              </a:tblGrid>
              <a:tr h="402907">
                <a:tc>
                  <a:txBody>
                    <a:bodyPr/>
                    <a:lstStyle/>
                    <a:p>
                      <a:r>
                        <a:rPr lang="ru-RU" sz="1000" b="0" i="1" dirty="0" smtClean="0">
                          <a:solidFill>
                            <a:schemeClr val="tx1">
                              <a:lumMod val="85000"/>
                              <a:lumOff val="15000"/>
                            </a:schemeClr>
                          </a:solidFill>
                          <a:latin typeface="Times New Roman" pitchFamily="18" charset="0"/>
                          <a:cs typeface="Times New Roman" pitchFamily="18" charset="0"/>
                        </a:rPr>
                        <a:t>Энергосбережение и повышение энергетической эффективности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a:solidFill>
                      <a:schemeClr val="bg2"/>
                    </a:solidFill>
                  </a:tcPr>
                </a:tc>
                <a:tc>
                  <a:txBody>
                    <a:bodyPr/>
                    <a:lstStyle/>
                    <a:p>
                      <a:pPr algn="ctr"/>
                      <a:endParaRPr lang="ru-RU" sz="1000" b="0" dirty="0">
                        <a:solidFill>
                          <a:schemeClr val="tx1">
                            <a:lumMod val="85000"/>
                            <a:lumOff val="15000"/>
                          </a:schemeClr>
                        </a:solidFill>
                      </a:endParaRPr>
                    </a:p>
                  </a:txBody>
                  <a:tcPr>
                    <a:solidFill>
                      <a:schemeClr val="bg2"/>
                    </a:solidFill>
                  </a:tcPr>
                </a:tc>
                <a:tc>
                  <a:txBody>
                    <a:bodyPr/>
                    <a:lstStyle/>
                    <a:p>
                      <a:pPr algn="ctr"/>
                      <a:endParaRPr lang="ru-RU" sz="1000" b="0" dirty="0">
                        <a:solidFill>
                          <a:schemeClr val="tx1">
                            <a:lumMod val="85000"/>
                            <a:lumOff val="15000"/>
                          </a:schemeClr>
                        </a:solidFill>
                      </a:endParaRPr>
                    </a:p>
                  </a:txBody>
                  <a:tcPr>
                    <a:solidFill>
                      <a:schemeClr val="bg2"/>
                    </a:solidFill>
                  </a:tcPr>
                </a:tc>
                <a:tc>
                  <a:txBody>
                    <a:bodyPr/>
                    <a:lstStyle/>
                    <a:p>
                      <a:pPr algn="ctr"/>
                      <a:endParaRPr lang="ru-RU" sz="1000" b="0" dirty="0">
                        <a:solidFill>
                          <a:schemeClr val="tx1">
                            <a:lumMod val="85000"/>
                            <a:lumOff val="15000"/>
                          </a:schemeClr>
                        </a:solidFill>
                      </a:endParaRPr>
                    </a:p>
                  </a:txBody>
                  <a:tcPr>
                    <a:solidFill>
                      <a:schemeClr val="bg2"/>
                    </a:solidFill>
                  </a:tcPr>
                </a:tc>
              </a:tr>
              <a:tr h="261470">
                <a:tc>
                  <a:txBody>
                    <a:bodyPr/>
                    <a:lstStyle/>
                    <a:p>
                      <a:r>
                        <a:rPr lang="ru-RU" sz="1000" i="1" dirty="0" smtClean="0">
                          <a:solidFill>
                            <a:schemeClr val="tx1">
                              <a:lumMod val="85000"/>
                              <a:lumOff val="15000"/>
                            </a:schemeClr>
                          </a:solidFill>
                          <a:latin typeface="Times New Roman" pitchFamily="18" charset="0"/>
                          <a:cs typeface="Times New Roman" pitchFamily="18" charset="0"/>
                        </a:rPr>
                        <a:t>Чистая</a:t>
                      </a:r>
                      <a:r>
                        <a:rPr lang="ru-RU" sz="1000" i="1" baseline="0" dirty="0" smtClean="0">
                          <a:solidFill>
                            <a:schemeClr val="tx1">
                              <a:lumMod val="85000"/>
                              <a:lumOff val="15000"/>
                            </a:schemeClr>
                          </a:solidFill>
                          <a:latin typeface="Times New Roman" pitchFamily="18" charset="0"/>
                          <a:cs typeface="Times New Roman" pitchFamily="18" charset="0"/>
                        </a:rPr>
                        <a:t> вода в</a:t>
                      </a:r>
                      <a:r>
                        <a:rPr lang="ru-RU" sz="1000" i="1" dirty="0" smtClean="0">
                          <a:solidFill>
                            <a:schemeClr val="tx1">
                              <a:lumMod val="85000"/>
                              <a:lumOff val="15000"/>
                            </a:schemeClr>
                          </a:solidFill>
                          <a:latin typeface="Times New Roman" pitchFamily="18" charset="0"/>
                          <a:cs typeface="Times New Roman" pitchFamily="18" charset="0"/>
                        </a:rPr>
                        <a:t>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22</a:t>
                      </a:r>
                      <a:r>
                        <a:rPr lang="ru-RU" sz="1000" baseline="0" dirty="0" smtClean="0">
                          <a:solidFill>
                            <a:schemeClr val="tx1">
                              <a:lumMod val="85000"/>
                              <a:lumOff val="15000"/>
                            </a:schemeClr>
                          </a:solidFill>
                        </a:rPr>
                        <a:t> 400,0</a:t>
                      </a:r>
                    </a:p>
                  </a:txBody>
                  <a:tcPr/>
                </a:tc>
                <a:tc>
                  <a:txBody>
                    <a:bodyPr/>
                    <a:lstStyle/>
                    <a:p>
                      <a:pPr algn="ctr"/>
                      <a:endParaRPr lang="ru-RU" sz="1000" dirty="0">
                        <a:solidFill>
                          <a:schemeClr val="tx1">
                            <a:lumMod val="85000"/>
                            <a:lumOff val="15000"/>
                          </a:schemeClr>
                        </a:solidFill>
                      </a:endParaRPr>
                    </a:p>
                  </a:txBody>
                  <a:tcPr/>
                </a:tc>
                <a:tc>
                  <a:txBody>
                    <a:bodyPr/>
                    <a:lstStyle/>
                    <a:p>
                      <a:pPr algn="ctr"/>
                      <a:endParaRPr lang="ru-RU" sz="1000" dirty="0">
                        <a:solidFill>
                          <a:schemeClr val="tx1">
                            <a:lumMod val="85000"/>
                            <a:lumOff val="15000"/>
                          </a:schemeClr>
                        </a:solidFill>
                      </a:endParaRPr>
                    </a:p>
                  </a:txBody>
                  <a:tcPr/>
                </a:tc>
              </a:tr>
              <a:tr h="295275">
                <a:tc>
                  <a:txBody>
                    <a:bodyPr/>
                    <a:lstStyle/>
                    <a:p>
                      <a:r>
                        <a:rPr lang="ru-RU" sz="1000" i="1" dirty="0" smtClean="0">
                          <a:solidFill>
                            <a:schemeClr val="tx1">
                              <a:lumMod val="85000"/>
                              <a:lumOff val="15000"/>
                            </a:schemeClr>
                          </a:solidFill>
                          <a:latin typeface="Times New Roman" pitchFamily="18" charset="0"/>
                          <a:cs typeface="Times New Roman" pitchFamily="18" charset="0"/>
                        </a:rPr>
                        <a:t>Благоустройство территорий</a:t>
                      </a:r>
                      <a:r>
                        <a:rPr lang="ru-RU" sz="1000" i="1" baseline="0" dirty="0" smtClean="0">
                          <a:solidFill>
                            <a:schemeClr val="tx1">
                              <a:lumMod val="85000"/>
                              <a:lumOff val="15000"/>
                            </a:schemeClr>
                          </a:solidFill>
                          <a:latin typeface="Times New Roman" pitchFamily="18" charset="0"/>
                          <a:cs typeface="Times New Roman" pitchFamily="18" charset="0"/>
                        </a:rPr>
                        <a:t> Соболевского муниципального района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16 334,9</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494,9</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494,4</a:t>
                      </a:r>
                      <a:endParaRPr lang="ru-RU" sz="1000" dirty="0">
                        <a:solidFill>
                          <a:schemeClr val="tx1">
                            <a:lumMod val="85000"/>
                            <a:lumOff val="15000"/>
                          </a:schemeClr>
                        </a:solidFill>
                      </a:endParaRPr>
                    </a:p>
                  </a:txBody>
                  <a:tcPr/>
                </a:tc>
              </a:tr>
            </a:tbl>
          </a:graphicData>
        </a:graphic>
      </p:graphicFrame>
      <p:sp>
        <p:nvSpPr>
          <p:cNvPr id="15" name="Скругленный прямоугольник 14"/>
          <p:cNvSpPr/>
          <p:nvPr/>
        </p:nvSpPr>
        <p:spPr>
          <a:xfrm>
            <a:off x="4295773" y="1332509"/>
            <a:ext cx="1219200"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38 734,9</a:t>
            </a:r>
            <a:endParaRPr lang="ru-RU" sz="1000" dirty="0">
              <a:solidFill>
                <a:schemeClr val="tx1"/>
              </a:solidFill>
            </a:endParaRPr>
          </a:p>
        </p:txBody>
      </p:sp>
      <p:sp>
        <p:nvSpPr>
          <p:cNvPr id="16" name="Скругленный прямоугольник 15"/>
          <p:cNvSpPr/>
          <p:nvPr/>
        </p:nvSpPr>
        <p:spPr>
          <a:xfrm>
            <a:off x="6281737" y="1343221"/>
            <a:ext cx="1219200"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494,9</a:t>
            </a:r>
            <a:endParaRPr lang="ru-RU" sz="1000" dirty="0">
              <a:solidFill>
                <a:schemeClr val="tx1"/>
              </a:solidFill>
            </a:endParaRPr>
          </a:p>
        </p:txBody>
      </p:sp>
      <p:sp>
        <p:nvSpPr>
          <p:cNvPr id="17" name="Скругленный прямоугольник 16"/>
          <p:cNvSpPr/>
          <p:nvPr/>
        </p:nvSpPr>
        <p:spPr>
          <a:xfrm>
            <a:off x="8191499" y="1332509"/>
            <a:ext cx="1219200"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494,9</a:t>
            </a:r>
            <a:endParaRPr lang="ru-RU" sz="1000" dirty="0">
              <a:solidFill>
                <a:schemeClr val="tx1"/>
              </a:solidFill>
            </a:endParaRPr>
          </a:p>
        </p:txBody>
      </p:sp>
      <p:sp>
        <p:nvSpPr>
          <p:cNvPr id="18" name="Скругленный прямоугольник 17"/>
          <p:cNvSpPr/>
          <p:nvPr/>
        </p:nvSpPr>
        <p:spPr>
          <a:xfrm>
            <a:off x="4295773" y="4464249"/>
            <a:ext cx="1219200"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5 057,1</a:t>
            </a:r>
            <a:endParaRPr lang="ru-RU" sz="1000" dirty="0">
              <a:solidFill>
                <a:schemeClr val="tx1"/>
              </a:solidFill>
            </a:endParaRPr>
          </a:p>
        </p:txBody>
      </p:sp>
      <p:sp>
        <p:nvSpPr>
          <p:cNvPr id="19" name="Скругленный прямоугольник 18"/>
          <p:cNvSpPr/>
          <p:nvPr/>
        </p:nvSpPr>
        <p:spPr>
          <a:xfrm>
            <a:off x="6281738" y="4464249"/>
            <a:ext cx="1219200"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2 878,4</a:t>
            </a:r>
            <a:endParaRPr lang="ru-RU" sz="1000" dirty="0">
              <a:solidFill>
                <a:schemeClr val="tx1"/>
              </a:solidFill>
            </a:endParaRPr>
          </a:p>
        </p:txBody>
      </p:sp>
      <p:sp>
        <p:nvSpPr>
          <p:cNvPr id="20" name="Скругленный прямоугольник 19"/>
          <p:cNvSpPr/>
          <p:nvPr/>
        </p:nvSpPr>
        <p:spPr>
          <a:xfrm>
            <a:off x="8201023" y="4464249"/>
            <a:ext cx="1219200"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2 087,6</a:t>
            </a:r>
            <a:endParaRPr lang="ru-RU" sz="1000" dirty="0">
              <a:solidFill>
                <a:schemeClr val="tx1"/>
              </a:solidFill>
            </a:endParaRPr>
          </a:p>
        </p:txBody>
      </p:sp>
      <p:sp>
        <p:nvSpPr>
          <p:cNvPr id="10" name="Блок-схема: узел 9"/>
          <p:cNvSpPr/>
          <p:nvPr/>
        </p:nvSpPr>
        <p:spPr>
          <a:xfrm>
            <a:off x="7624758" y="927498"/>
            <a:ext cx="742953" cy="670714"/>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2020 год</a:t>
            </a:r>
            <a:endParaRPr lang="ru-RU" sz="1050" dirty="0"/>
          </a:p>
        </p:txBody>
      </p:sp>
      <p:sp>
        <p:nvSpPr>
          <p:cNvPr id="11" name="Блок-схема: узел 10"/>
          <p:cNvSpPr/>
          <p:nvPr/>
        </p:nvSpPr>
        <p:spPr>
          <a:xfrm>
            <a:off x="5729283" y="927499"/>
            <a:ext cx="74295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2019 год</a:t>
            </a:r>
            <a:endParaRPr lang="ru-RU" sz="1050" dirty="0"/>
          </a:p>
        </p:txBody>
      </p:sp>
      <p:sp>
        <p:nvSpPr>
          <p:cNvPr id="9" name="Блок-схема: узел 8"/>
          <p:cNvSpPr/>
          <p:nvPr/>
        </p:nvSpPr>
        <p:spPr>
          <a:xfrm>
            <a:off x="3676644" y="927499"/>
            <a:ext cx="74295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2018 год</a:t>
            </a:r>
            <a:endParaRPr lang="ru-RU" sz="1050" dirty="0"/>
          </a:p>
        </p:txBody>
      </p:sp>
      <p:sp>
        <p:nvSpPr>
          <p:cNvPr id="21" name="Заголовок 1"/>
          <p:cNvSpPr>
            <a:spLocks noGrp="1"/>
          </p:cNvSpPr>
          <p:nvPr>
            <p:ph type="title" idx="4294967295"/>
          </p:nvPr>
        </p:nvSpPr>
        <p:spPr>
          <a:xfrm>
            <a:off x="323850" y="3276601"/>
            <a:ext cx="9239250" cy="561975"/>
          </a:xfrm>
        </p:spPr>
        <p:txBody>
          <a:bodyPr>
            <a:noAutofit/>
          </a:bodyPr>
          <a:lstStyle/>
          <a:p>
            <a:pPr algn="ct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«Профилактика правонарушений, терроризма, экстремизма, наркомании и алкоголизма в Соболевском муниципальном районе Камчатского края»</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Блок-схема: узел 11"/>
          <p:cNvSpPr/>
          <p:nvPr/>
        </p:nvSpPr>
        <p:spPr>
          <a:xfrm>
            <a:off x="3676644" y="4128684"/>
            <a:ext cx="742953" cy="67092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2018 год</a:t>
            </a:r>
            <a:endParaRPr lang="ru-RU" sz="1050" dirty="0"/>
          </a:p>
        </p:txBody>
      </p:sp>
      <p:sp>
        <p:nvSpPr>
          <p:cNvPr id="14" name="Блок-схема: узел 13"/>
          <p:cNvSpPr/>
          <p:nvPr/>
        </p:nvSpPr>
        <p:spPr>
          <a:xfrm>
            <a:off x="5729283" y="4128892"/>
            <a:ext cx="74295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2019 год</a:t>
            </a:r>
            <a:endParaRPr lang="ru-RU" sz="1050" dirty="0"/>
          </a:p>
        </p:txBody>
      </p:sp>
      <p:sp>
        <p:nvSpPr>
          <p:cNvPr id="13" name="Блок-схема: узел 12"/>
          <p:cNvSpPr/>
          <p:nvPr/>
        </p:nvSpPr>
        <p:spPr>
          <a:xfrm>
            <a:off x="7624758" y="4128892"/>
            <a:ext cx="74295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2019 год</a:t>
            </a:r>
            <a:endParaRPr lang="ru-RU" sz="1050" dirty="0"/>
          </a:p>
        </p:txBody>
      </p:sp>
      <p:graphicFrame>
        <p:nvGraphicFramePr>
          <p:cNvPr id="22" name="Таблица 21"/>
          <p:cNvGraphicFramePr>
            <a:graphicFrameLocks noGrp="1"/>
          </p:cNvGraphicFramePr>
          <p:nvPr>
            <p:extLst>
              <p:ext uri="{D42A27DB-BD31-4B8C-83A1-F6EECF244321}">
                <p14:modId xmlns:p14="http://schemas.microsoft.com/office/powerpoint/2010/main" val="3247424640"/>
              </p:ext>
            </p:extLst>
          </p:nvPr>
        </p:nvGraphicFramePr>
        <p:xfrm>
          <a:off x="333375" y="5305426"/>
          <a:ext cx="9220200" cy="1200150"/>
        </p:xfrm>
        <a:graphic>
          <a:graphicData uri="http://schemas.openxmlformats.org/drawingml/2006/table">
            <a:tbl>
              <a:tblPr firstRow="1" bandRow="1">
                <a:tableStyleId>{5C22544A-7EE6-4342-B048-85BDC9FD1C3A}</a:tableStyleId>
              </a:tblPr>
              <a:tblGrid>
                <a:gridCol w="3983128"/>
                <a:gridCol w="1855556"/>
                <a:gridCol w="1728215"/>
                <a:gridCol w="1653301"/>
              </a:tblGrid>
              <a:tr h="404512">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Профилактика правонарушений,</a:t>
                      </a:r>
                      <a:r>
                        <a:rPr lang="ru-RU" sz="1000" b="0" i="1" baseline="0" dirty="0" smtClean="0">
                          <a:solidFill>
                            <a:schemeClr val="tx1">
                              <a:lumMod val="85000"/>
                              <a:lumOff val="15000"/>
                            </a:schemeClr>
                          </a:solidFill>
                          <a:latin typeface="Times New Roman" pitchFamily="18" charset="0"/>
                          <a:cs typeface="Times New Roman" pitchFamily="18" charset="0"/>
                        </a:rPr>
                        <a:t> преступлений и повышение безопасности дорожного движения в Соболевском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a:solidFill>
                      <a:schemeClr val="bg2"/>
                    </a:solidFill>
                  </a:tcPr>
                </a:tc>
                <a:tc>
                  <a:txBody>
                    <a:bodyPr/>
                    <a:lstStyle/>
                    <a:p>
                      <a:pPr algn="ctr"/>
                      <a:r>
                        <a:rPr lang="ru-RU" sz="1000" b="0" dirty="0" smtClean="0">
                          <a:solidFill>
                            <a:schemeClr val="tx1">
                              <a:lumMod val="85000"/>
                              <a:lumOff val="15000"/>
                            </a:schemeClr>
                          </a:solidFill>
                        </a:rPr>
                        <a:t>1 559,1</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1 251,1</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1 294,2</a:t>
                      </a:r>
                      <a:endParaRPr lang="ru-RU" sz="1000" b="0" dirty="0">
                        <a:solidFill>
                          <a:schemeClr val="tx1">
                            <a:lumMod val="85000"/>
                            <a:lumOff val="15000"/>
                          </a:schemeClr>
                        </a:solidFill>
                      </a:endParaRPr>
                    </a:p>
                  </a:txBody>
                  <a:tcPr>
                    <a:solidFill>
                      <a:schemeClr val="bg2"/>
                    </a:solidFill>
                  </a:tcPr>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терроризма и экстремизма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2</a:t>
                      </a:r>
                      <a:r>
                        <a:rPr lang="ru-RU" sz="1000" baseline="0" dirty="0" smtClean="0">
                          <a:solidFill>
                            <a:schemeClr val="tx1">
                              <a:lumMod val="85000"/>
                              <a:lumOff val="15000"/>
                            </a:schemeClr>
                          </a:solidFill>
                        </a:rPr>
                        <a:t> 995,0</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1 574,3</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779,4</a:t>
                      </a:r>
                      <a:endParaRPr lang="ru-RU" sz="1000" dirty="0">
                        <a:solidFill>
                          <a:schemeClr val="tx1">
                            <a:lumMod val="85000"/>
                            <a:lumOff val="15000"/>
                          </a:schemeClr>
                        </a:solidFill>
                      </a:endParaRPr>
                    </a:p>
                  </a:txBody>
                  <a:tcPr/>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наркомании и алкоголизма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503,0</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53,0</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14,0</a:t>
                      </a:r>
                      <a:endParaRPr lang="ru-RU" sz="1000" dirty="0">
                        <a:solidFill>
                          <a:schemeClr val="tx1">
                            <a:lumMod val="85000"/>
                            <a:lumOff val="15000"/>
                          </a:schemeClr>
                        </a:solidFill>
                      </a:endParaRPr>
                    </a:p>
                  </a:txBody>
                  <a:tcPr/>
                </a:tc>
              </a:tr>
            </a:tbl>
          </a:graphicData>
        </a:graphic>
      </p:graphicFrame>
      <p:graphicFrame>
        <p:nvGraphicFramePr>
          <p:cNvPr id="23" name="Таблица 22"/>
          <p:cNvGraphicFramePr>
            <a:graphicFrameLocks noGrp="1"/>
          </p:cNvGraphicFramePr>
          <p:nvPr>
            <p:extLst>
              <p:ext uri="{D42A27DB-BD31-4B8C-83A1-F6EECF244321}">
                <p14:modId xmlns:p14="http://schemas.microsoft.com/office/powerpoint/2010/main" val="1892486576"/>
              </p:ext>
            </p:extLst>
          </p:nvPr>
        </p:nvGraphicFramePr>
        <p:xfrm>
          <a:off x="333375" y="5057775"/>
          <a:ext cx="9239250" cy="238125"/>
        </p:xfrm>
        <a:graphic>
          <a:graphicData uri="http://schemas.openxmlformats.org/drawingml/2006/table">
            <a:tbl>
              <a:tblPr firstRow="1" bandRow="1">
                <a:tableStyleId>{3B4B98B0-60AC-42C2-AFA5-B58CD77FA1E5}</a:tableStyleId>
              </a:tblPr>
              <a:tblGrid>
                <a:gridCol w="9239250"/>
              </a:tblGrid>
              <a:tr h="238125">
                <a:tc>
                  <a:txBody>
                    <a:bodyPr/>
                    <a:lstStyle/>
                    <a:p>
                      <a:r>
                        <a:rPr lang="ru-RU" sz="900" dirty="0" smtClean="0"/>
                        <a:t>в том числе по подпрограммам:</a:t>
                      </a:r>
                      <a:endParaRPr lang="ru-RU" sz="900" dirty="0"/>
                    </a:p>
                  </a:txBody>
                  <a:tcPr>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sp>
        <p:nvSpPr>
          <p:cNvPr id="24" name="TextBox 23"/>
          <p:cNvSpPr txBox="1"/>
          <p:nvPr/>
        </p:nvSpPr>
        <p:spPr>
          <a:xfrm>
            <a:off x="8569662" y="799687"/>
            <a:ext cx="879135" cy="312771"/>
          </a:xfrm>
          <a:prstGeom prst="rect">
            <a:avLst/>
          </a:prstGeom>
          <a:noFill/>
        </p:spPr>
        <p:txBody>
          <a:bodyPr wrap="none" lIns="96385" tIns="48193" rIns="96385" bIns="48193" rtlCol="0">
            <a:spAutoFit/>
          </a:bodyPr>
          <a:lstStyle/>
          <a:p>
            <a:r>
              <a:rPr lang="ru-RU" sz="1200" dirty="0" smtClean="0"/>
              <a:t>тыс.руб</a:t>
            </a:r>
            <a:r>
              <a:rPr lang="ru-RU" sz="1400" dirty="0" smtClean="0"/>
              <a:t>.</a:t>
            </a:r>
            <a:endParaRPr lang="ru-RU" sz="1400" dirty="0"/>
          </a:p>
        </p:txBody>
      </p:sp>
    </p:spTree>
    <p:extLst>
      <p:ext uri="{BB962C8B-B14F-4D97-AF65-F5344CB8AC3E}">
        <p14:creationId xmlns:p14="http://schemas.microsoft.com/office/powerpoint/2010/main" val="2447580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Картинки по запросу картинки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6" y="4891289"/>
            <a:ext cx="2333623" cy="1367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Картинки по запросу картинки, расходов на защита насел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069781"/>
            <a:ext cx="2333624" cy="135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342899" y="457989"/>
            <a:ext cx="9229725" cy="561976"/>
          </a:xfrm>
          <a:prstGeom prst="rect">
            <a:avLst/>
          </a:prstGeom>
        </p:spPr>
        <p:txBody>
          <a:bodyPr vert="horz" lIns="96385" tIns="48193" rIns="96385" bIns="48193" rtlCol="0" anchor="b">
            <a:noAutofit/>
          </a:bodyPr>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«Защита населения, территорий от чрезвычайных ситуаций, обеспечение пожарной безопасности, развитие гражданской обороны в Соболевском муниципальном районе Камчатского края»</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Скругленный прямоугольник 11"/>
          <p:cNvSpPr/>
          <p:nvPr/>
        </p:nvSpPr>
        <p:spPr>
          <a:xfrm>
            <a:off x="6276966" y="5574905"/>
            <a:ext cx="1219200"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7 621,1</a:t>
            </a:r>
            <a:endParaRPr lang="ru-RU" sz="1000" dirty="0">
              <a:solidFill>
                <a:schemeClr val="tx1"/>
              </a:solidFill>
            </a:endParaRPr>
          </a:p>
        </p:txBody>
      </p:sp>
      <p:sp>
        <p:nvSpPr>
          <p:cNvPr id="13" name="Скругленный прямоугольник 12"/>
          <p:cNvSpPr/>
          <p:nvPr/>
        </p:nvSpPr>
        <p:spPr>
          <a:xfrm>
            <a:off x="8248645" y="5574905"/>
            <a:ext cx="1219200"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7 621,1</a:t>
            </a:r>
            <a:endParaRPr lang="ru-RU" sz="1000" dirty="0">
              <a:solidFill>
                <a:schemeClr val="tx1"/>
              </a:solidFill>
            </a:endParaRPr>
          </a:p>
        </p:txBody>
      </p:sp>
      <p:sp>
        <p:nvSpPr>
          <p:cNvPr id="14" name="Скругленный прямоугольник 13"/>
          <p:cNvSpPr/>
          <p:nvPr/>
        </p:nvSpPr>
        <p:spPr>
          <a:xfrm>
            <a:off x="4219572" y="5574905"/>
            <a:ext cx="1219200" cy="5139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8 826,3</a:t>
            </a:r>
            <a:endParaRPr lang="ru-RU" sz="1000" dirty="0">
              <a:solidFill>
                <a:schemeClr val="tx1"/>
              </a:solidFill>
            </a:endParaRPr>
          </a:p>
        </p:txBody>
      </p:sp>
      <p:sp>
        <p:nvSpPr>
          <p:cNvPr id="15" name="Скругленный прямоугольник 14"/>
          <p:cNvSpPr/>
          <p:nvPr/>
        </p:nvSpPr>
        <p:spPr>
          <a:xfrm>
            <a:off x="8162920" y="1747844"/>
            <a:ext cx="1219200" cy="51792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6 093,0</a:t>
            </a:r>
            <a:endParaRPr lang="ru-RU" sz="1000" dirty="0">
              <a:solidFill>
                <a:schemeClr val="tx1"/>
              </a:solidFill>
            </a:endParaRPr>
          </a:p>
        </p:txBody>
      </p:sp>
      <p:sp>
        <p:nvSpPr>
          <p:cNvPr id="16" name="Скругленный прямоугольник 15"/>
          <p:cNvSpPr/>
          <p:nvPr/>
        </p:nvSpPr>
        <p:spPr>
          <a:xfrm>
            <a:off x="6253158" y="1747844"/>
            <a:ext cx="1219200" cy="5179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8 054,3</a:t>
            </a:r>
            <a:endParaRPr lang="ru-RU" sz="1000" dirty="0">
              <a:solidFill>
                <a:schemeClr val="tx1"/>
              </a:solidFill>
            </a:endParaRPr>
          </a:p>
        </p:txBody>
      </p:sp>
      <p:sp>
        <p:nvSpPr>
          <p:cNvPr id="17" name="Скругленный прямоугольник 16"/>
          <p:cNvSpPr/>
          <p:nvPr/>
        </p:nvSpPr>
        <p:spPr>
          <a:xfrm>
            <a:off x="4219572" y="1747844"/>
            <a:ext cx="1219200"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11 341,9</a:t>
            </a:r>
            <a:endParaRPr lang="ru-RU" sz="1000" dirty="0">
              <a:solidFill>
                <a:schemeClr val="tx1"/>
              </a:solidFill>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3400964629"/>
              </p:ext>
            </p:extLst>
          </p:nvPr>
        </p:nvGraphicFramePr>
        <p:xfrm>
          <a:off x="342900" y="2425906"/>
          <a:ext cx="9220200" cy="269669"/>
        </p:xfrm>
        <a:graphic>
          <a:graphicData uri="http://schemas.openxmlformats.org/drawingml/2006/table">
            <a:tbl>
              <a:tblPr firstRow="1" bandRow="1">
                <a:tableStyleId>{3B4B98B0-60AC-42C2-AFA5-B58CD77FA1E5}</a:tableStyleId>
              </a:tblPr>
              <a:tblGrid>
                <a:gridCol w="9220200"/>
              </a:tblGrid>
              <a:tr h="269669">
                <a:tc>
                  <a:txBody>
                    <a:bodyPr/>
                    <a:lstStyle/>
                    <a:p>
                      <a:r>
                        <a:rPr lang="ru-RU" sz="900" dirty="0" smtClean="0"/>
                        <a:t>в том числе по подпрограммам:</a:t>
                      </a:r>
                      <a:endParaRPr lang="ru-RU" sz="900" dirty="0"/>
                    </a:p>
                  </a:txBody>
                  <a:tcPr>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719770736"/>
              </p:ext>
            </p:extLst>
          </p:nvPr>
        </p:nvGraphicFramePr>
        <p:xfrm>
          <a:off x="342900" y="2714625"/>
          <a:ext cx="9229725" cy="1685924"/>
        </p:xfrm>
        <a:graphic>
          <a:graphicData uri="http://schemas.openxmlformats.org/drawingml/2006/table">
            <a:tbl>
              <a:tblPr firstRow="1" bandRow="1">
                <a:tableStyleId>{5C22544A-7EE6-4342-B048-85BDC9FD1C3A}</a:tableStyleId>
              </a:tblPr>
              <a:tblGrid>
                <a:gridCol w="3977550"/>
                <a:gridCol w="1844137"/>
                <a:gridCol w="1717579"/>
                <a:gridCol w="1690459"/>
              </a:tblGrid>
              <a:tr h="619319">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Снижение рисков и смягчение последствий чрезвычайных ситуаций природного и техногенного</a:t>
                      </a:r>
                      <a:r>
                        <a:rPr lang="ru-RU" sz="1000" b="0" i="1" baseline="0" dirty="0" smtClean="0">
                          <a:solidFill>
                            <a:schemeClr val="tx1">
                              <a:lumMod val="85000"/>
                              <a:lumOff val="15000"/>
                            </a:schemeClr>
                          </a:solidFill>
                          <a:latin typeface="Times New Roman" pitchFamily="18" charset="0"/>
                          <a:cs typeface="Times New Roman" pitchFamily="18" charset="0"/>
                        </a:rPr>
                        <a:t> характера в Соболевском муниципальном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a:solidFill>
                      <a:schemeClr val="bg2"/>
                    </a:solidFill>
                  </a:tcPr>
                </a:tc>
                <a:tc>
                  <a:txBody>
                    <a:bodyPr/>
                    <a:lstStyle/>
                    <a:p>
                      <a:pPr algn="ctr"/>
                      <a:r>
                        <a:rPr lang="ru-RU" sz="1000" b="0" dirty="0" smtClean="0">
                          <a:solidFill>
                            <a:schemeClr val="tx1">
                              <a:lumMod val="85000"/>
                              <a:lumOff val="15000"/>
                            </a:schemeClr>
                          </a:solidFill>
                        </a:rPr>
                        <a:t>4 695,2</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3 634,2</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3 607,2</a:t>
                      </a:r>
                      <a:endParaRPr lang="ru-RU" sz="1000" b="0" dirty="0">
                        <a:solidFill>
                          <a:schemeClr val="tx1">
                            <a:lumMod val="85000"/>
                            <a:lumOff val="15000"/>
                          </a:schemeClr>
                        </a:solidFill>
                      </a:endParaRPr>
                    </a:p>
                  </a:txBody>
                  <a:tcPr>
                    <a:solidFill>
                      <a:schemeClr val="bg2"/>
                    </a:solidFill>
                  </a:tcPr>
                </a:tc>
              </a:tr>
              <a:tr h="447286">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пожарной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3 193,3</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2 860,1</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2 125,8</a:t>
                      </a:r>
                      <a:endParaRPr lang="ru-RU" sz="1000" dirty="0">
                        <a:solidFill>
                          <a:schemeClr val="tx1">
                            <a:lumMod val="85000"/>
                            <a:lumOff val="15000"/>
                          </a:schemeClr>
                        </a:solidFill>
                      </a:endParaRPr>
                    </a:p>
                  </a:txBody>
                  <a:tcPr/>
                </a:tc>
              </a:tr>
              <a:tr h="619319">
                <a:tc>
                  <a:txBody>
                    <a:bodyPr/>
                    <a:lstStyle/>
                    <a:p>
                      <a:r>
                        <a:rPr lang="ru-RU" sz="1000" i="1" dirty="0" smtClean="0">
                          <a:solidFill>
                            <a:schemeClr val="tx1">
                              <a:lumMod val="85000"/>
                              <a:lumOff val="15000"/>
                            </a:schemeClr>
                          </a:solidFill>
                          <a:latin typeface="Times New Roman" pitchFamily="18" charset="0"/>
                          <a:cs typeface="Times New Roman" pitchFamily="18" charset="0"/>
                        </a:rPr>
                        <a:t>Развитие гражданской обороны и обеспечение радиационной, химической и биологической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3 453,4</a:t>
                      </a:r>
                      <a:endParaRPr lang="ru-RU" sz="1000" dirty="0">
                        <a:solidFill>
                          <a:schemeClr val="tx1">
                            <a:lumMod val="85000"/>
                            <a:lumOff val="15000"/>
                          </a:schemeClr>
                        </a:solidFill>
                      </a:endParaRPr>
                    </a:p>
                  </a:txBody>
                  <a:tcPr/>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1 560,0</a:t>
                      </a:r>
                      <a:endParaRPr lang="ru-RU" sz="1000" dirty="0">
                        <a:solidFill>
                          <a:schemeClr val="tx1">
                            <a:lumMod val="85000"/>
                            <a:lumOff val="15000"/>
                          </a:schemeClr>
                        </a:solidFill>
                      </a:endParaRPr>
                    </a:p>
                  </a:txBody>
                  <a:tcPr/>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360,0</a:t>
                      </a:r>
                      <a:endParaRPr lang="ru-RU" sz="1000" dirty="0">
                        <a:solidFill>
                          <a:schemeClr val="tx1">
                            <a:lumMod val="85000"/>
                            <a:lumOff val="15000"/>
                          </a:schemeClr>
                        </a:solidFill>
                      </a:endParaRPr>
                    </a:p>
                  </a:txBody>
                  <a:tcPr/>
                </a:tc>
              </a:tr>
            </a:tbl>
          </a:graphicData>
        </a:graphic>
      </p:graphicFrame>
      <p:sp>
        <p:nvSpPr>
          <p:cNvPr id="11" name="Блок-схема: узел 10"/>
          <p:cNvSpPr/>
          <p:nvPr/>
        </p:nvSpPr>
        <p:spPr>
          <a:xfrm>
            <a:off x="3695697" y="1269802"/>
            <a:ext cx="790577"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2018 год</a:t>
            </a:r>
            <a:endParaRPr lang="ru-RU" sz="1050" dirty="0"/>
          </a:p>
        </p:txBody>
      </p:sp>
      <p:sp>
        <p:nvSpPr>
          <p:cNvPr id="9" name="Блок-схема: узел 8"/>
          <p:cNvSpPr/>
          <p:nvPr/>
        </p:nvSpPr>
        <p:spPr>
          <a:xfrm>
            <a:off x="5738805" y="1228228"/>
            <a:ext cx="790577"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2019 год</a:t>
            </a:r>
            <a:endParaRPr lang="ru-RU" sz="1050" dirty="0"/>
          </a:p>
        </p:txBody>
      </p:sp>
      <p:sp>
        <p:nvSpPr>
          <p:cNvPr id="10" name="Блок-схема: узел 9"/>
          <p:cNvSpPr/>
          <p:nvPr/>
        </p:nvSpPr>
        <p:spPr>
          <a:xfrm>
            <a:off x="7681903" y="1228227"/>
            <a:ext cx="790577"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2020 год</a:t>
            </a:r>
            <a:endParaRPr lang="ru-RU" sz="1050" dirty="0"/>
          </a:p>
        </p:txBody>
      </p:sp>
      <p:sp>
        <p:nvSpPr>
          <p:cNvPr id="20" name="Заголовок 1"/>
          <p:cNvSpPr>
            <a:spLocks noGrp="1"/>
          </p:cNvSpPr>
          <p:nvPr>
            <p:ph type="title" idx="4294967295"/>
          </p:nvPr>
        </p:nvSpPr>
        <p:spPr>
          <a:xfrm>
            <a:off x="0" y="4329113"/>
            <a:ext cx="9906000" cy="561975"/>
          </a:xfrm>
        </p:spPr>
        <p:txBody>
          <a:bodyPr>
            <a:noAutofit/>
          </a:bodyPr>
          <a:lstStyle/>
          <a:p>
            <a:pPr algn="ct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«Развитие культуры в Соболевском муниципальном районе Камчатского края»</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Блок-схема: узел 7"/>
          <p:cNvSpPr/>
          <p:nvPr/>
        </p:nvSpPr>
        <p:spPr>
          <a:xfrm>
            <a:off x="3695699" y="5118295"/>
            <a:ext cx="790576"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2018 год</a:t>
            </a:r>
            <a:endParaRPr lang="ru-RU" sz="1050" dirty="0"/>
          </a:p>
        </p:txBody>
      </p:sp>
      <p:sp>
        <p:nvSpPr>
          <p:cNvPr id="7" name="Блок-схема: узел 6"/>
          <p:cNvSpPr/>
          <p:nvPr/>
        </p:nvSpPr>
        <p:spPr>
          <a:xfrm>
            <a:off x="5653080" y="5118294"/>
            <a:ext cx="790578"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2019 год</a:t>
            </a:r>
            <a:endParaRPr lang="ru-RU" sz="1050" dirty="0"/>
          </a:p>
        </p:txBody>
      </p:sp>
      <p:sp>
        <p:nvSpPr>
          <p:cNvPr id="6" name="Блок-схема: узел 5"/>
          <p:cNvSpPr/>
          <p:nvPr/>
        </p:nvSpPr>
        <p:spPr>
          <a:xfrm>
            <a:off x="7691424" y="5118294"/>
            <a:ext cx="790577" cy="711006"/>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2020год</a:t>
            </a:r>
            <a:endParaRPr lang="ru-RU" sz="1050" dirty="0"/>
          </a:p>
        </p:txBody>
      </p:sp>
      <p:sp>
        <p:nvSpPr>
          <p:cNvPr id="21" name="TextBox 20"/>
          <p:cNvSpPr txBox="1"/>
          <p:nvPr/>
        </p:nvSpPr>
        <p:spPr>
          <a:xfrm>
            <a:off x="8588710" y="863579"/>
            <a:ext cx="879135" cy="312771"/>
          </a:xfrm>
          <a:prstGeom prst="rect">
            <a:avLst/>
          </a:prstGeom>
          <a:noFill/>
        </p:spPr>
        <p:txBody>
          <a:bodyPr wrap="none" lIns="96385" tIns="48193" rIns="96385" bIns="48193" rtlCol="0">
            <a:spAutoFit/>
          </a:bodyPr>
          <a:lstStyle/>
          <a:p>
            <a:r>
              <a:rPr lang="ru-RU" sz="1200" dirty="0" smtClean="0"/>
              <a:t>тыс.руб</a:t>
            </a:r>
            <a:r>
              <a:rPr lang="ru-RU" sz="1400" dirty="0" smtClean="0"/>
              <a:t>.</a:t>
            </a:r>
            <a:endParaRPr lang="ru-RU" sz="1400" dirty="0"/>
          </a:p>
        </p:txBody>
      </p:sp>
    </p:spTree>
    <p:extLst>
      <p:ext uri="{BB962C8B-B14F-4D97-AF65-F5344CB8AC3E}">
        <p14:creationId xmlns:p14="http://schemas.microsoft.com/office/powerpoint/2010/main" val="319127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6" y="1457325"/>
            <a:ext cx="9153524" cy="25336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52425" y="548681"/>
            <a:ext cx="9077325" cy="5785038"/>
          </a:xfrm>
          <a:prstGeom prst="rect">
            <a:avLst/>
          </a:prstGeom>
        </p:spPr>
        <p:txBody>
          <a:bodyPr wrap="square" lIns="96385" tIns="48193" rIns="96385" bIns="48193">
            <a:spAutoFit/>
          </a:bodyPr>
          <a:lstStyle/>
          <a:p>
            <a:pPr algn="just"/>
            <a:r>
              <a:rPr lang="ru-RU" sz="1400" b="1" dirty="0" smtClean="0">
                <a:solidFill>
                  <a:srgbClr val="858C24"/>
                </a:solidFill>
              </a:rPr>
              <a:t>Дотации</a:t>
            </a:r>
            <a:r>
              <a:rPr lang="ru-RU" sz="1400" dirty="0" smtClean="0">
                <a:solidFill>
                  <a:srgbClr val="26282F"/>
                </a:solidFill>
              </a:rPr>
              <a:t> </a:t>
            </a:r>
            <a:r>
              <a:rPr lang="ru-RU" sz="1400" dirty="0">
                <a:solidFill>
                  <a:srgbClr val="26282F"/>
                </a:solidFill>
              </a:rPr>
              <a:t>- 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algn="just"/>
            <a:r>
              <a:rPr lang="ru-RU" sz="1400" b="1" dirty="0">
                <a:solidFill>
                  <a:srgbClr val="858C24"/>
                </a:solidFill>
              </a:rPr>
              <a:t>Субсидии</a:t>
            </a:r>
            <a:r>
              <a:rPr lang="ru-RU" sz="1400" dirty="0">
                <a:solidFill>
                  <a:srgbClr val="26282F"/>
                </a:solidFill>
              </a:rPr>
              <a:t> -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a:t>
            </a:r>
          </a:p>
          <a:p>
            <a:pPr algn="just"/>
            <a:r>
              <a:rPr lang="ru-RU" sz="1400" b="1" dirty="0">
                <a:solidFill>
                  <a:srgbClr val="858C24"/>
                </a:solidFill>
              </a:rPr>
              <a:t>Субвенции</a:t>
            </a:r>
            <a:r>
              <a:rPr lang="ru-RU" sz="1400" dirty="0">
                <a:solidFill>
                  <a:srgbClr val="26282F"/>
                </a:solidFill>
              </a:rPr>
              <a:t> – денежные средства, предоставляемые местным бюджетам на выполнение переданных полномочий государственных органов власти.</a:t>
            </a:r>
          </a:p>
          <a:p>
            <a:pPr algn="just"/>
            <a:r>
              <a:rPr lang="ru-RU" sz="1400" b="1" dirty="0">
                <a:solidFill>
                  <a:srgbClr val="858C24"/>
                </a:solidFill>
              </a:rPr>
              <a:t>Ведомственная структура расходов бюджета</a:t>
            </a:r>
            <a:r>
              <a:rPr lang="ru-RU" sz="1400" b="1" dirty="0">
                <a:solidFill>
                  <a:schemeClr val="accent5">
                    <a:lumMod val="75000"/>
                  </a:schemeClr>
                </a:solidFill>
              </a:rPr>
              <a:t> </a:t>
            </a:r>
            <a:r>
              <a:rPr lang="ru-RU" sz="1400" dirty="0"/>
              <a:t>- </a:t>
            </a:r>
            <a:r>
              <a:rPr lang="ru-RU" sz="1400" dirty="0">
                <a:solidFill>
                  <a:schemeClr val="tx1">
                    <a:lumMod val="85000"/>
                    <a:lumOff val="15000"/>
                  </a:schemeClr>
                </a:solidFill>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p>
          <a:p>
            <a:pPr lvl="0" algn="just">
              <a:spcBef>
                <a:spcPct val="20000"/>
              </a:spcBef>
            </a:pPr>
            <a:r>
              <a:rPr lang="ru-RU" sz="1400" b="1" dirty="0">
                <a:solidFill>
                  <a:srgbClr val="858C24"/>
                </a:solidFill>
              </a:rPr>
              <a:t>Условно утвержденные расходы</a:t>
            </a:r>
            <a:r>
              <a:rPr lang="ru-RU" sz="1400" b="1" dirty="0">
                <a:solidFill>
                  <a:prstClr val="black">
                    <a:lumMod val="50000"/>
                    <a:lumOff val="50000"/>
                  </a:prstClr>
                </a:solidFill>
              </a:rPr>
              <a:t> </a:t>
            </a:r>
            <a:r>
              <a:rPr lang="ru-RU" sz="1400" dirty="0">
                <a:solidFill>
                  <a:schemeClr val="tx1">
                    <a:lumMod val="85000"/>
                    <a:lumOff val="15000"/>
                  </a:schemeClr>
                </a:solidFill>
              </a:rPr>
              <a:t>- не распределенные в плановом периоде в соответствии с классификацией расходов бюджетов бюджетные ассигнования (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endParaRPr lang="ru-RU" sz="1400" b="1" dirty="0">
              <a:solidFill>
                <a:schemeClr val="tx1">
                  <a:lumMod val="85000"/>
                  <a:lumOff val="15000"/>
                </a:schemeClr>
              </a:solidFill>
            </a:endParaRPr>
          </a:p>
          <a:p>
            <a:pPr lvl="0" algn="just">
              <a:spcBef>
                <a:spcPct val="20000"/>
              </a:spcBef>
            </a:pPr>
            <a:r>
              <a:rPr lang="ru-RU" sz="1400" b="1" dirty="0">
                <a:solidFill>
                  <a:srgbClr val="858C24"/>
                </a:solidFill>
              </a:rPr>
              <a:t>Главный распорядитель бюджетных средств (ГРБС) </a:t>
            </a:r>
            <a:r>
              <a:rPr lang="ru-RU" sz="1400" b="1" dirty="0">
                <a:solidFill>
                  <a:schemeClr val="tx1">
                    <a:lumMod val="85000"/>
                    <a:lumOff val="15000"/>
                  </a:schemeClr>
                </a:solidFill>
              </a:rPr>
              <a:t>- </a:t>
            </a:r>
            <a:r>
              <a:rPr lang="ru-RU" sz="1400" dirty="0">
                <a:solidFill>
                  <a:schemeClr val="tx1">
                    <a:lumMod val="85000"/>
                    <a:lumOff val="15000"/>
                  </a:schemeClr>
                </a:solidFill>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r>
              <a:rPr lang="ru-RU" sz="1400" dirty="0" smtClean="0">
                <a:solidFill>
                  <a:schemeClr val="tx1">
                    <a:lumMod val="85000"/>
                    <a:lumOff val="15000"/>
                  </a:schemeClr>
                </a:solidFill>
              </a:rPr>
              <a:t>.</a:t>
            </a:r>
          </a:p>
        </p:txBody>
      </p:sp>
    </p:spTree>
    <p:extLst>
      <p:ext uri="{BB962C8B-B14F-4D97-AF65-F5344CB8AC3E}">
        <p14:creationId xmlns:p14="http://schemas.microsoft.com/office/powerpoint/2010/main" val="1157145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картинки, расходы на охрану окружающую сре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99" y="4605734"/>
            <a:ext cx="2187575" cy="126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99" y="1354931"/>
            <a:ext cx="2187576" cy="12811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323850" y="561181"/>
            <a:ext cx="9248776" cy="561976"/>
          </a:xfrm>
          <a:prstGeom prst="rect">
            <a:avLst/>
          </a:prstGeom>
        </p:spPr>
        <p:txBody>
          <a:bodyPr vert="horz" lIns="96385" tIns="48193" rIns="96385" bIns="48193" rtlCol="0" anchor="b">
            <a:noAutofit/>
          </a:bodyPr>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ru-RU" sz="15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«Физическая культура и спорт, молодежная политика, отдых, оздоровление и занятость детей и молодежи в Соболевского муниципального района Камчатского края»</a:t>
            </a:r>
            <a:endParaRPr lang="ru-RU" sz="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Скругленный прямоугольник 12"/>
          <p:cNvSpPr/>
          <p:nvPr/>
        </p:nvSpPr>
        <p:spPr>
          <a:xfrm>
            <a:off x="6257918" y="5238353"/>
            <a:ext cx="1219200"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40 755,1</a:t>
            </a:r>
            <a:endParaRPr lang="ru-RU" sz="1000" dirty="0">
              <a:solidFill>
                <a:schemeClr val="tx1"/>
              </a:solidFill>
            </a:endParaRPr>
          </a:p>
        </p:txBody>
      </p:sp>
      <p:sp>
        <p:nvSpPr>
          <p:cNvPr id="14" name="Скругленный прямоугольник 13"/>
          <p:cNvSpPr/>
          <p:nvPr/>
        </p:nvSpPr>
        <p:spPr>
          <a:xfrm>
            <a:off x="4338635" y="5238355"/>
            <a:ext cx="1219200"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14 181,8</a:t>
            </a:r>
            <a:endParaRPr lang="ru-RU" sz="1000" dirty="0">
              <a:solidFill>
                <a:schemeClr val="tx1"/>
              </a:solidFill>
            </a:endParaRPr>
          </a:p>
        </p:txBody>
      </p:sp>
      <p:sp>
        <p:nvSpPr>
          <p:cNvPr id="16" name="Скругленный прямоугольник 15"/>
          <p:cNvSpPr/>
          <p:nvPr/>
        </p:nvSpPr>
        <p:spPr>
          <a:xfrm>
            <a:off x="6248386" y="1907974"/>
            <a:ext cx="1219200"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8 021,4</a:t>
            </a:r>
            <a:endParaRPr lang="ru-RU" sz="1000" dirty="0">
              <a:solidFill>
                <a:schemeClr val="tx1"/>
              </a:solidFill>
            </a:endParaRPr>
          </a:p>
        </p:txBody>
      </p:sp>
      <p:sp>
        <p:nvSpPr>
          <p:cNvPr id="17" name="Скругленный прямоугольник 16"/>
          <p:cNvSpPr/>
          <p:nvPr/>
        </p:nvSpPr>
        <p:spPr>
          <a:xfrm>
            <a:off x="4338635" y="1907974"/>
            <a:ext cx="1219200"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5 279,2</a:t>
            </a:r>
            <a:endParaRPr lang="ru-RU" sz="1000" dirty="0">
              <a:solidFill>
                <a:schemeClr val="tx1"/>
              </a:solidFill>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1708596388"/>
              </p:ext>
            </p:extLst>
          </p:nvPr>
        </p:nvGraphicFramePr>
        <p:xfrm>
          <a:off x="333372" y="2762249"/>
          <a:ext cx="9229725" cy="228600"/>
        </p:xfrm>
        <a:graphic>
          <a:graphicData uri="http://schemas.openxmlformats.org/drawingml/2006/table">
            <a:tbl>
              <a:tblPr firstRow="1" bandRow="1">
                <a:tableStyleId>{3B4B98B0-60AC-42C2-AFA5-B58CD77FA1E5}</a:tableStyleId>
              </a:tblPr>
              <a:tblGrid>
                <a:gridCol w="9229725"/>
              </a:tblGrid>
              <a:tr h="180974">
                <a:tc>
                  <a:txBody>
                    <a:bodyPr/>
                    <a:lstStyle/>
                    <a:p>
                      <a:r>
                        <a:rPr lang="ru-RU" sz="900" dirty="0" smtClean="0"/>
                        <a:t>в том числе по подпрограммам:</a:t>
                      </a:r>
                      <a:endParaRPr lang="ru-RU" sz="900" dirty="0"/>
                    </a:p>
                  </a:txBody>
                  <a:tcPr>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4196100445"/>
              </p:ext>
            </p:extLst>
          </p:nvPr>
        </p:nvGraphicFramePr>
        <p:xfrm>
          <a:off x="342897" y="5886449"/>
          <a:ext cx="9239253" cy="228600"/>
        </p:xfrm>
        <a:graphic>
          <a:graphicData uri="http://schemas.openxmlformats.org/drawingml/2006/table">
            <a:tbl>
              <a:tblPr firstRow="1" bandRow="1">
                <a:tableStyleId>{3B4B98B0-60AC-42C2-AFA5-B58CD77FA1E5}</a:tableStyleId>
              </a:tblPr>
              <a:tblGrid>
                <a:gridCol w="9239253"/>
              </a:tblGrid>
              <a:tr h="180974">
                <a:tc>
                  <a:txBody>
                    <a:bodyPr/>
                    <a:lstStyle/>
                    <a:p>
                      <a:r>
                        <a:rPr lang="ru-RU" sz="900" dirty="0" smtClean="0"/>
                        <a:t>в том числе по подпрограммам:</a:t>
                      </a:r>
                      <a:endParaRPr lang="ru-RU" sz="900" dirty="0"/>
                    </a:p>
                  </a:txBody>
                  <a:tcPr>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1269562403"/>
              </p:ext>
            </p:extLst>
          </p:nvPr>
        </p:nvGraphicFramePr>
        <p:xfrm>
          <a:off x="352424" y="3000374"/>
          <a:ext cx="9220200" cy="942976"/>
        </p:xfrm>
        <a:graphic>
          <a:graphicData uri="http://schemas.openxmlformats.org/drawingml/2006/table">
            <a:tbl>
              <a:tblPr firstRow="1" bandRow="1">
                <a:tableStyleId>{5C22544A-7EE6-4342-B048-85BDC9FD1C3A}</a:tableStyleId>
              </a:tblPr>
              <a:tblGrid>
                <a:gridCol w="3973445"/>
                <a:gridCol w="1842234"/>
                <a:gridCol w="1715806"/>
                <a:gridCol w="1688715"/>
              </a:tblGrid>
              <a:tr h="471488">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массовой</a:t>
                      </a:r>
                      <a:r>
                        <a:rPr lang="ru-RU" sz="1000" b="0" i="1" baseline="0" dirty="0" smtClean="0">
                          <a:solidFill>
                            <a:schemeClr val="tx1">
                              <a:lumMod val="85000"/>
                              <a:lumOff val="15000"/>
                            </a:schemeClr>
                          </a:solidFill>
                          <a:latin typeface="Times New Roman" pitchFamily="18" charset="0"/>
                          <a:cs typeface="Times New Roman" pitchFamily="18" charset="0"/>
                        </a:rPr>
                        <a:t> физической культуры и спорта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a:solidFill>
                      <a:schemeClr val="bg2"/>
                    </a:solidFill>
                  </a:tcPr>
                </a:tc>
                <a:tc>
                  <a:txBody>
                    <a:bodyPr/>
                    <a:lstStyle/>
                    <a:p>
                      <a:pPr algn="ctr"/>
                      <a:r>
                        <a:rPr lang="ru-RU" sz="1000" b="0" dirty="0" smtClean="0">
                          <a:solidFill>
                            <a:schemeClr val="tx1">
                              <a:lumMod val="85000"/>
                              <a:lumOff val="15000"/>
                            </a:schemeClr>
                          </a:solidFill>
                        </a:rPr>
                        <a:t>3 628,3</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7 497,0</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1 039,0</a:t>
                      </a:r>
                      <a:endParaRPr lang="ru-RU" sz="1000" b="0" dirty="0">
                        <a:solidFill>
                          <a:schemeClr val="tx1">
                            <a:lumMod val="85000"/>
                            <a:lumOff val="15000"/>
                          </a:schemeClr>
                        </a:solidFill>
                      </a:endParaRPr>
                    </a:p>
                  </a:txBody>
                  <a:tcPr>
                    <a:solidFill>
                      <a:schemeClr val="bg2"/>
                    </a:solidFill>
                  </a:tcPr>
                </a:tc>
              </a:tr>
              <a:tr h="471488">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отдыха и оздоровление детей и молодежи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1 650,9</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524,4</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540,1</a:t>
                      </a:r>
                      <a:endParaRPr lang="ru-RU" sz="1000" dirty="0">
                        <a:solidFill>
                          <a:schemeClr val="tx1">
                            <a:lumMod val="85000"/>
                            <a:lumOff val="15000"/>
                          </a:schemeClr>
                        </a:solidFill>
                      </a:endParaRPr>
                    </a:p>
                  </a:txBody>
                  <a:tcPr/>
                </a:tc>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3894169705"/>
              </p:ext>
            </p:extLst>
          </p:nvPr>
        </p:nvGraphicFramePr>
        <p:xfrm>
          <a:off x="328609" y="6086474"/>
          <a:ext cx="9239252" cy="600076"/>
        </p:xfrm>
        <a:graphic>
          <a:graphicData uri="http://schemas.openxmlformats.org/drawingml/2006/table">
            <a:tbl>
              <a:tblPr firstRow="1" bandRow="1">
                <a:tableStyleId>{5C22544A-7EE6-4342-B048-85BDC9FD1C3A}</a:tableStyleId>
              </a:tblPr>
              <a:tblGrid>
                <a:gridCol w="3981656"/>
                <a:gridCol w="1846041"/>
                <a:gridCol w="1719351"/>
                <a:gridCol w="1692204"/>
              </a:tblGrid>
              <a:tr h="600076">
                <a:tc>
                  <a:txBody>
                    <a:bodyPr/>
                    <a:lstStyle/>
                    <a:p>
                      <a:r>
                        <a:rPr lang="ru-RU" sz="1000" b="0" i="1" dirty="0" smtClean="0">
                          <a:solidFill>
                            <a:schemeClr val="tx1">
                              <a:lumMod val="85000"/>
                              <a:lumOff val="15000"/>
                            </a:schemeClr>
                          </a:solidFill>
                          <a:latin typeface="Times New Roman" pitchFamily="18" charset="0"/>
                          <a:cs typeface="Times New Roman" pitchFamily="18" charset="0"/>
                        </a:rPr>
                        <a:t>Охрана окружающей среды и обеспечение экологической</a:t>
                      </a:r>
                      <a:r>
                        <a:rPr lang="ru-RU" sz="1000" b="0" i="1" baseline="0" dirty="0" smtClean="0">
                          <a:solidFill>
                            <a:schemeClr val="tx1">
                              <a:lumMod val="85000"/>
                              <a:lumOff val="15000"/>
                            </a:schemeClr>
                          </a:solidFill>
                          <a:latin typeface="Times New Roman" pitchFamily="18" charset="0"/>
                          <a:cs typeface="Times New Roman" pitchFamily="18" charset="0"/>
                        </a:rPr>
                        <a:t> безопасности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14 181,8</a:t>
                      </a:r>
                      <a:endParaRPr lang="ru-RU" sz="1000" b="0" dirty="0">
                        <a:solidFill>
                          <a:schemeClr val="tx1">
                            <a:lumMod val="85000"/>
                            <a:lumOff val="15000"/>
                          </a:schemeClr>
                        </a:solidFill>
                      </a:endParaRPr>
                    </a:p>
                  </a:txBody>
                  <a:tcPr>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40 755,1</a:t>
                      </a:r>
                      <a:endParaRPr lang="ru-RU" sz="1000" b="0" dirty="0">
                        <a:solidFill>
                          <a:schemeClr val="tx1">
                            <a:lumMod val="85000"/>
                            <a:lumOff val="15000"/>
                          </a:schemeClr>
                        </a:solidFill>
                      </a:endParaRPr>
                    </a:p>
                  </a:txBody>
                  <a:tcPr>
                    <a:solidFill>
                      <a:schemeClr val="bg2"/>
                    </a:solidFill>
                  </a:tcPr>
                </a:tc>
                <a:tc>
                  <a:txBody>
                    <a:bodyPr/>
                    <a:lstStyle/>
                    <a:p>
                      <a:pPr algn="ctr"/>
                      <a:endParaRPr lang="ru-RU" sz="1000" b="0" dirty="0" smtClean="0">
                        <a:solidFill>
                          <a:schemeClr val="tx1">
                            <a:lumMod val="85000"/>
                            <a:lumOff val="15000"/>
                          </a:schemeClr>
                        </a:solidFill>
                      </a:endParaRPr>
                    </a:p>
                  </a:txBody>
                  <a:tcPr>
                    <a:solidFill>
                      <a:schemeClr val="bg2"/>
                    </a:solidFill>
                  </a:tcPr>
                </a:tc>
              </a:tr>
            </a:tbl>
          </a:graphicData>
        </a:graphic>
      </p:graphicFrame>
      <p:sp>
        <p:nvSpPr>
          <p:cNvPr id="11" name="Блок-схема: узел 10"/>
          <p:cNvSpPr/>
          <p:nvPr/>
        </p:nvSpPr>
        <p:spPr>
          <a:xfrm>
            <a:off x="3829048" y="1405135"/>
            <a:ext cx="771525"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2018 год</a:t>
            </a:r>
            <a:endParaRPr lang="ru-RU" sz="1050" dirty="0"/>
          </a:p>
        </p:txBody>
      </p:sp>
      <p:sp>
        <p:nvSpPr>
          <p:cNvPr id="10" name="Блок-схема: узел 9"/>
          <p:cNvSpPr/>
          <p:nvPr/>
        </p:nvSpPr>
        <p:spPr>
          <a:xfrm>
            <a:off x="5819774" y="1405135"/>
            <a:ext cx="771525"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bg1"/>
                </a:solidFill>
              </a:rPr>
              <a:t>2019 год</a:t>
            </a:r>
            <a:endParaRPr lang="ru-RU" sz="1050" dirty="0">
              <a:solidFill>
                <a:schemeClr val="bg1"/>
              </a:solidFill>
            </a:endParaRPr>
          </a:p>
        </p:txBody>
      </p:sp>
      <p:sp>
        <p:nvSpPr>
          <p:cNvPr id="15" name="Скругленный прямоугольник 14"/>
          <p:cNvSpPr/>
          <p:nvPr/>
        </p:nvSpPr>
        <p:spPr>
          <a:xfrm>
            <a:off x="8072435" y="1907974"/>
            <a:ext cx="1219200"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1 579,1</a:t>
            </a:r>
            <a:endParaRPr lang="ru-RU" sz="1000" dirty="0">
              <a:solidFill>
                <a:schemeClr val="tx1"/>
              </a:solidFill>
            </a:endParaRPr>
          </a:p>
        </p:txBody>
      </p:sp>
      <p:sp>
        <p:nvSpPr>
          <p:cNvPr id="9" name="Блок-схема: узел 8"/>
          <p:cNvSpPr/>
          <p:nvPr/>
        </p:nvSpPr>
        <p:spPr>
          <a:xfrm>
            <a:off x="7610472" y="1405136"/>
            <a:ext cx="771525"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2020 год</a:t>
            </a:r>
            <a:endParaRPr lang="ru-RU" sz="1000" dirty="0"/>
          </a:p>
        </p:txBody>
      </p:sp>
      <p:sp>
        <p:nvSpPr>
          <p:cNvPr id="22" name="Заголовок 1"/>
          <p:cNvSpPr>
            <a:spLocks noGrp="1"/>
          </p:cNvSpPr>
          <p:nvPr>
            <p:ph type="title" idx="4294967295"/>
          </p:nvPr>
        </p:nvSpPr>
        <p:spPr>
          <a:xfrm>
            <a:off x="319085" y="4019551"/>
            <a:ext cx="9258300" cy="586184"/>
          </a:xfrm>
        </p:spPr>
        <p:txBody>
          <a:bodyPr>
            <a:noAutofit/>
          </a:bodyPr>
          <a:lstStyle/>
          <a:p>
            <a:pPr algn="ct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«Охрана окружающей среды, воспроизводство и использование природных ресурсов в Соболевском муниципальном районе </a:t>
            </a:r>
            <a:b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Камчатского края»</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Блок-схема: узел 7"/>
          <p:cNvSpPr/>
          <p:nvPr/>
        </p:nvSpPr>
        <p:spPr>
          <a:xfrm>
            <a:off x="3829049" y="4769252"/>
            <a:ext cx="771525"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2018 год</a:t>
            </a:r>
            <a:endParaRPr lang="ru-RU" sz="1050" dirty="0"/>
          </a:p>
        </p:txBody>
      </p:sp>
      <p:sp>
        <p:nvSpPr>
          <p:cNvPr id="7" name="Блок-схема: узел 6"/>
          <p:cNvSpPr/>
          <p:nvPr/>
        </p:nvSpPr>
        <p:spPr>
          <a:xfrm>
            <a:off x="5819775" y="4769252"/>
            <a:ext cx="771525"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bg1"/>
                </a:solidFill>
              </a:rPr>
              <a:t>2019 год</a:t>
            </a:r>
            <a:endParaRPr lang="ru-RU" sz="1050" dirty="0">
              <a:solidFill>
                <a:schemeClr val="bg1"/>
              </a:solidFill>
            </a:endParaRPr>
          </a:p>
        </p:txBody>
      </p:sp>
      <p:sp>
        <p:nvSpPr>
          <p:cNvPr id="12" name="Скругленный прямоугольник 11"/>
          <p:cNvSpPr/>
          <p:nvPr/>
        </p:nvSpPr>
        <p:spPr>
          <a:xfrm>
            <a:off x="8072435" y="5238355"/>
            <a:ext cx="1219200" cy="51117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dirty="0">
              <a:solidFill>
                <a:schemeClr val="tx1"/>
              </a:solidFill>
            </a:endParaRPr>
          </a:p>
        </p:txBody>
      </p:sp>
      <p:sp>
        <p:nvSpPr>
          <p:cNvPr id="6" name="Блок-схема: узел 5"/>
          <p:cNvSpPr/>
          <p:nvPr/>
        </p:nvSpPr>
        <p:spPr>
          <a:xfrm>
            <a:off x="7610472" y="4769252"/>
            <a:ext cx="771525"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2020 год</a:t>
            </a:r>
            <a:endParaRPr lang="ru-RU" sz="1050" dirty="0"/>
          </a:p>
        </p:txBody>
      </p:sp>
      <p:sp>
        <p:nvSpPr>
          <p:cNvPr id="23" name="TextBox 22"/>
          <p:cNvSpPr txBox="1"/>
          <p:nvPr/>
        </p:nvSpPr>
        <p:spPr>
          <a:xfrm>
            <a:off x="8596305" y="1123157"/>
            <a:ext cx="879135" cy="312771"/>
          </a:xfrm>
          <a:prstGeom prst="rect">
            <a:avLst/>
          </a:prstGeom>
          <a:noFill/>
        </p:spPr>
        <p:txBody>
          <a:bodyPr wrap="none" lIns="96385" tIns="48193" rIns="96385" bIns="48193" rtlCol="0">
            <a:spAutoFit/>
          </a:bodyPr>
          <a:lstStyle/>
          <a:p>
            <a:r>
              <a:rPr lang="ru-RU" sz="1200" dirty="0" smtClean="0"/>
              <a:t>тыс.руб</a:t>
            </a:r>
            <a:r>
              <a:rPr lang="ru-RU" sz="1400" dirty="0" smtClean="0"/>
              <a:t>.</a:t>
            </a:r>
            <a:endParaRPr lang="ru-RU" sz="1400" dirty="0"/>
          </a:p>
        </p:txBody>
      </p:sp>
    </p:spTree>
    <p:extLst>
      <p:ext uri="{BB962C8B-B14F-4D97-AF65-F5344CB8AC3E}">
        <p14:creationId xmlns:p14="http://schemas.microsoft.com/office/powerpoint/2010/main" val="2141635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47659" y="247255"/>
            <a:ext cx="9201151" cy="561976"/>
          </a:xfrm>
          <a:prstGeom prst="rect">
            <a:avLst/>
          </a:prstGeom>
        </p:spPr>
        <p:txBody>
          <a:bodyPr vert="horz" lIns="96385" tIns="48193" rIns="96385" bIns="48193" rtlCol="0" anchor="b">
            <a:noAutofit/>
          </a:bodyPr>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«Развитие экономики, промышленности в Соболевского муниципального района Камчатского края, повышение их конкурентоспособности»</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Заголовок 1"/>
          <p:cNvSpPr txBox="1">
            <a:spLocks/>
          </p:cNvSpPr>
          <p:nvPr/>
        </p:nvSpPr>
        <p:spPr>
          <a:xfrm>
            <a:off x="347659" y="3872708"/>
            <a:ext cx="9201151" cy="561976"/>
          </a:xfrm>
          <a:prstGeom prst="rect">
            <a:avLst/>
          </a:prstGeom>
        </p:spPr>
        <p:txBody>
          <a:bodyPr vert="horz" lIns="96385" tIns="48193" rIns="96385" bIns="48193" rtlCol="0" anchor="b">
            <a:noAutofit/>
          </a:bodyPr>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«Информационное общество в </a:t>
            </a:r>
          </a:p>
          <a:p>
            <a:pP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Соболевском муниципальном районе»</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Скругленный прямоугольник 9"/>
          <p:cNvSpPr/>
          <p:nvPr/>
        </p:nvSpPr>
        <p:spPr>
          <a:xfrm>
            <a:off x="8205785" y="5005586"/>
            <a:ext cx="1219200"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tx1"/>
                </a:solidFill>
              </a:rPr>
              <a:t>2 370,5</a:t>
            </a:r>
            <a:endParaRPr lang="ru-RU" sz="1050" dirty="0">
              <a:solidFill>
                <a:schemeClr val="tx1"/>
              </a:solidFill>
            </a:endParaRPr>
          </a:p>
        </p:txBody>
      </p:sp>
      <p:sp>
        <p:nvSpPr>
          <p:cNvPr id="11" name="Скругленный прямоугольник 10"/>
          <p:cNvSpPr/>
          <p:nvPr/>
        </p:nvSpPr>
        <p:spPr>
          <a:xfrm>
            <a:off x="6324598" y="5005587"/>
            <a:ext cx="1219200"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2 370,5</a:t>
            </a:r>
            <a:endParaRPr lang="ru-RU" sz="1000" dirty="0">
              <a:solidFill>
                <a:schemeClr val="tx1"/>
              </a:solidFill>
            </a:endParaRPr>
          </a:p>
        </p:txBody>
      </p:sp>
      <p:sp>
        <p:nvSpPr>
          <p:cNvPr id="12" name="Скругленный прямоугольник 11"/>
          <p:cNvSpPr/>
          <p:nvPr/>
        </p:nvSpPr>
        <p:spPr>
          <a:xfrm>
            <a:off x="4338634" y="5005588"/>
            <a:ext cx="1219200" cy="504426"/>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2 420,5</a:t>
            </a:r>
            <a:endParaRPr lang="ru-RU" sz="1000" dirty="0">
              <a:solidFill>
                <a:schemeClr val="tx1"/>
              </a:solidFill>
            </a:endParaRPr>
          </a:p>
        </p:txBody>
      </p:sp>
      <p:sp>
        <p:nvSpPr>
          <p:cNvPr id="13" name="Скругленный прямоугольник 12"/>
          <p:cNvSpPr/>
          <p:nvPr/>
        </p:nvSpPr>
        <p:spPr>
          <a:xfrm>
            <a:off x="8120057" y="1372789"/>
            <a:ext cx="1219200"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6 822,9</a:t>
            </a:r>
            <a:endParaRPr lang="ru-RU" sz="1000" dirty="0">
              <a:solidFill>
                <a:schemeClr val="tx1"/>
              </a:solidFill>
            </a:endParaRPr>
          </a:p>
        </p:txBody>
      </p:sp>
      <p:sp>
        <p:nvSpPr>
          <p:cNvPr id="14" name="Скругленный прямоугольник 13"/>
          <p:cNvSpPr/>
          <p:nvPr/>
        </p:nvSpPr>
        <p:spPr>
          <a:xfrm>
            <a:off x="6205535" y="1372788"/>
            <a:ext cx="1219200"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88 553,9</a:t>
            </a:r>
            <a:endParaRPr lang="ru-RU" sz="1000" dirty="0">
              <a:solidFill>
                <a:schemeClr val="tx1"/>
              </a:solidFill>
            </a:endParaRPr>
          </a:p>
        </p:txBody>
      </p:sp>
      <p:sp>
        <p:nvSpPr>
          <p:cNvPr id="15" name="Скругленный прямоугольник 14"/>
          <p:cNvSpPr/>
          <p:nvPr/>
        </p:nvSpPr>
        <p:spPr>
          <a:xfrm>
            <a:off x="4338634" y="1368225"/>
            <a:ext cx="1219200"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90 335,9</a:t>
            </a:r>
            <a:endParaRPr lang="ru-RU" sz="1000" dirty="0">
              <a:solidFill>
                <a:schemeClr val="tx1"/>
              </a:solidFill>
            </a:endParaRPr>
          </a:p>
        </p:txBody>
      </p:sp>
      <p:pic>
        <p:nvPicPr>
          <p:cNvPr id="1026" name="Picture 2" descr="Картинки по запросу картинки, расходы развитии малого и среднего предпринима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809231"/>
            <a:ext cx="2324100" cy="1218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расходы информационного обще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4339434"/>
            <a:ext cx="2324100" cy="1326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Таблица 17"/>
          <p:cNvGraphicFramePr>
            <a:graphicFrameLocks noGrp="1"/>
          </p:cNvGraphicFramePr>
          <p:nvPr>
            <p:extLst>
              <p:ext uri="{D42A27DB-BD31-4B8C-83A1-F6EECF244321}">
                <p14:modId xmlns:p14="http://schemas.microsoft.com/office/powerpoint/2010/main" val="2607784486"/>
              </p:ext>
            </p:extLst>
          </p:nvPr>
        </p:nvGraphicFramePr>
        <p:xfrm>
          <a:off x="347659" y="2027243"/>
          <a:ext cx="9224966" cy="228600"/>
        </p:xfrm>
        <a:graphic>
          <a:graphicData uri="http://schemas.openxmlformats.org/drawingml/2006/table">
            <a:tbl>
              <a:tblPr firstRow="1" bandRow="1">
                <a:tableStyleId>{3B4B98B0-60AC-42C2-AFA5-B58CD77FA1E5}</a:tableStyleId>
              </a:tblPr>
              <a:tblGrid>
                <a:gridCol w="9224966"/>
              </a:tblGrid>
              <a:tr h="211132">
                <a:tc>
                  <a:txBody>
                    <a:bodyPr/>
                    <a:lstStyle/>
                    <a:p>
                      <a:r>
                        <a:rPr lang="ru-RU" sz="900" dirty="0" smtClean="0"/>
                        <a:t>в том числе по подпрограммам:</a:t>
                      </a:r>
                      <a:endParaRPr lang="ru-RU" sz="900" dirty="0"/>
                    </a:p>
                  </a:txBody>
                  <a:tcPr>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3228386550"/>
              </p:ext>
            </p:extLst>
          </p:nvPr>
        </p:nvGraphicFramePr>
        <p:xfrm>
          <a:off x="361949" y="5733336"/>
          <a:ext cx="9201151" cy="228600"/>
        </p:xfrm>
        <a:graphic>
          <a:graphicData uri="http://schemas.openxmlformats.org/drawingml/2006/table">
            <a:tbl>
              <a:tblPr firstRow="1" bandRow="1">
                <a:tableStyleId>{3B4B98B0-60AC-42C2-AFA5-B58CD77FA1E5}</a:tableStyleId>
              </a:tblPr>
              <a:tblGrid>
                <a:gridCol w="9201151"/>
              </a:tblGrid>
              <a:tr h="0">
                <a:tc>
                  <a:txBody>
                    <a:bodyPr/>
                    <a:lstStyle/>
                    <a:p>
                      <a:r>
                        <a:rPr lang="ru-RU" sz="900" dirty="0" smtClean="0"/>
                        <a:t>в том числе по подпрограммам:</a:t>
                      </a:r>
                      <a:endParaRPr lang="ru-RU" sz="900" dirty="0"/>
                    </a:p>
                  </a:txBody>
                  <a:tcPr>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2341074147"/>
              </p:ext>
            </p:extLst>
          </p:nvPr>
        </p:nvGraphicFramePr>
        <p:xfrm>
          <a:off x="347659" y="2266950"/>
          <a:ext cx="9224966" cy="1630568"/>
        </p:xfrm>
        <a:graphic>
          <a:graphicData uri="http://schemas.openxmlformats.org/drawingml/2006/table">
            <a:tbl>
              <a:tblPr firstRow="1" bandRow="1">
                <a:tableStyleId>{5C22544A-7EE6-4342-B048-85BDC9FD1C3A}</a:tableStyleId>
              </a:tblPr>
              <a:tblGrid>
                <a:gridCol w="3965236"/>
                <a:gridCol w="1838428"/>
                <a:gridCol w="1712262"/>
                <a:gridCol w="1709040"/>
              </a:tblGrid>
              <a:tr h="266700">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малого и среднего предпринимательства</a:t>
                      </a:r>
                      <a:endParaRPr lang="ru-RU" sz="1000" b="0" i="1" dirty="0">
                        <a:solidFill>
                          <a:schemeClr val="tx1">
                            <a:lumMod val="85000"/>
                            <a:lumOff val="15000"/>
                          </a:schemeClr>
                        </a:solidFill>
                        <a:latin typeface="Times New Roman" pitchFamily="18" charset="0"/>
                        <a:cs typeface="Times New Roman" pitchFamily="18" charset="0"/>
                      </a:endParaRPr>
                    </a:p>
                  </a:txBody>
                  <a:tcPr>
                    <a:solidFill>
                      <a:schemeClr val="bg2"/>
                    </a:solidFill>
                  </a:tcPr>
                </a:tc>
                <a:tc>
                  <a:txBody>
                    <a:bodyPr/>
                    <a:lstStyle/>
                    <a:p>
                      <a:pPr algn="ctr"/>
                      <a:r>
                        <a:rPr lang="ru-RU" sz="1000" b="0" dirty="0" smtClean="0">
                          <a:solidFill>
                            <a:schemeClr val="tx1">
                              <a:lumMod val="85000"/>
                              <a:lumOff val="15000"/>
                            </a:schemeClr>
                          </a:solidFill>
                        </a:rPr>
                        <a:t>1 080,0</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1 080,0</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1 080,0</a:t>
                      </a:r>
                      <a:endParaRPr lang="ru-RU" sz="1000" b="0" dirty="0">
                        <a:solidFill>
                          <a:schemeClr val="tx1">
                            <a:lumMod val="85000"/>
                            <a:lumOff val="15000"/>
                          </a:schemeClr>
                        </a:solidFill>
                      </a:endParaRPr>
                    </a:p>
                  </a:txBody>
                  <a:tcPr>
                    <a:solidFill>
                      <a:schemeClr val="bg2"/>
                    </a:solidFill>
                  </a:tcPr>
                </a:tc>
              </a:tr>
              <a:tr h="371475">
                <a:tc>
                  <a:txBody>
                    <a:bodyPr/>
                    <a:lstStyle/>
                    <a:p>
                      <a:r>
                        <a:rPr lang="ru-RU" sz="1000" i="1" dirty="0" smtClean="0">
                          <a:solidFill>
                            <a:schemeClr val="tx1">
                              <a:lumMod val="85000"/>
                              <a:lumOff val="15000"/>
                            </a:schemeClr>
                          </a:solidFill>
                          <a:latin typeface="Times New Roman" pitchFamily="18" charset="0"/>
                          <a:cs typeface="Times New Roman" pitchFamily="18" charset="0"/>
                        </a:rPr>
                        <a:t>Повышение эффективности управления муниципальным имуществом</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7 574,8</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4 295,2</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4 295,2</a:t>
                      </a:r>
                      <a:endParaRPr lang="ru-RU" sz="1000" dirty="0">
                        <a:solidFill>
                          <a:schemeClr val="tx1">
                            <a:lumMod val="85000"/>
                            <a:lumOff val="15000"/>
                          </a:schemeClr>
                        </a:solidFill>
                      </a:endParaRPr>
                    </a:p>
                  </a:txBody>
                  <a:tcPr/>
                </a:tc>
              </a:tr>
              <a:tr h="418988">
                <a:tc>
                  <a:txBody>
                    <a:bodyPr/>
                    <a:lstStyle/>
                    <a:p>
                      <a:r>
                        <a:rPr lang="ru-RU" sz="1000" i="1" dirty="0" smtClean="0">
                          <a:solidFill>
                            <a:schemeClr val="tx1">
                              <a:lumMod val="85000"/>
                              <a:lumOff val="15000"/>
                            </a:schemeClr>
                          </a:solidFill>
                          <a:latin typeface="Times New Roman" pitchFamily="18" charset="0"/>
                          <a:cs typeface="Times New Roman" pitchFamily="18" charset="0"/>
                        </a:rPr>
                        <a:t>Устойчивое развитие коренных малочисленных</a:t>
                      </a:r>
                      <a:r>
                        <a:rPr lang="ru-RU" sz="1000" i="1" baseline="0" dirty="0" smtClean="0">
                          <a:solidFill>
                            <a:schemeClr val="tx1">
                              <a:lumMod val="85000"/>
                              <a:lumOff val="15000"/>
                            </a:schemeClr>
                          </a:solidFill>
                          <a:latin typeface="Times New Roman" pitchFamily="18" charset="0"/>
                          <a:cs typeface="Times New Roman" pitchFamily="18" charset="0"/>
                        </a:rPr>
                        <a:t> народов Севера, Сибири и Дальнего Востока, проживающих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871,1</a:t>
                      </a:r>
                      <a:endParaRPr lang="ru-RU" sz="1000" dirty="0">
                        <a:solidFill>
                          <a:schemeClr val="tx1">
                            <a:lumMod val="85000"/>
                            <a:lumOff val="15000"/>
                          </a:schemeClr>
                        </a:solidFill>
                      </a:endParaRPr>
                    </a:p>
                  </a:txBody>
                  <a:tcPr/>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1 447,7</a:t>
                      </a:r>
                      <a:endParaRPr lang="ru-RU" sz="1000" dirty="0">
                        <a:solidFill>
                          <a:schemeClr val="tx1">
                            <a:lumMod val="85000"/>
                            <a:lumOff val="15000"/>
                          </a:schemeClr>
                        </a:solidFill>
                      </a:endParaRPr>
                    </a:p>
                  </a:txBody>
                  <a:tcPr/>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1 447,7</a:t>
                      </a:r>
                      <a:endParaRPr lang="ru-RU" sz="1000" dirty="0">
                        <a:solidFill>
                          <a:schemeClr val="tx1">
                            <a:lumMod val="85000"/>
                            <a:lumOff val="15000"/>
                          </a:schemeClr>
                        </a:solidFill>
                      </a:endParaRPr>
                    </a:p>
                  </a:txBody>
                  <a:tcPr/>
                </a:tc>
              </a:tr>
              <a:tr h="418988">
                <a:tc>
                  <a:txBody>
                    <a:bodyPr/>
                    <a:lstStyle/>
                    <a:p>
                      <a:r>
                        <a:rPr lang="ru-RU" sz="1000" i="1" dirty="0" smtClean="0">
                          <a:solidFill>
                            <a:schemeClr val="tx1">
                              <a:lumMod val="85000"/>
                              <a:lumOff val="15000"/>
                            </a:schemeClr>
                          </a:solidFill>
                          <a:latin typeface="Times New Roman" pitchFamily="18" charset="0"/>
                          <a:cs typeface="Times New Roman" pitchFamily="18" charset="0"/>
                        </a:rPr>
                        <a:t>Доступное и комфортное жильё гражданам Соболевского муниципального района</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80 810,0</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81 731,0</a:t>
                      </a:r>
                      <a:endParaRPr lang="ru-RU" sz="1000" dirty="0">
                        <a:solidFill>
                          <a:schemeClr val="tx1">
                            <a:lumMod val="85000"/>
                            <a:lumOff val="15000"/>
                          </a:schemeClr>
                        </a:solidFill>
                      </a:endParaRPr>
                    </a:p>
                  </a:txBody>
                  <a:tcPr/>
                </a:tc>
                <a:tc>
                  <a:txBody>
                    <a:bodyPr/>
                    <a:lstStyle/>
                    <a:p>
                      <a:pPr algn="ctr"/>
                      <a:endParaRPr lang="ru-RU" sz="1000" dirty="0">
                        <a:solidFill>
                          <a:schemeClr val="tx1">
                            <a:lumMod val="85000"/>
                            <a:lumOff val="15000"/>
                          </a:schemeClr>
                        </a:solidFill>
                      </a:endParaRPr>
                    </a:p>
                  </a:txBody>
                  <a:tcPr/>
                </a:tc>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2936082767"/>
              </p:ext>
            </p:extLst>
          </p:nvPr>
        </p:nvGraphicFramePr>
        <p:xfrm>
          <a:off x="342900" y="5972174"/>
          <a:ext cx="9229725" cy="561975"/>
        </p:xfrm>
        <a:graphic>
          <a:graphicData uri="http://schemas.openxmlformats.org/drawingml/2006/table">
            <a:tbl>
              <a:tblPr firstRow="1" bandRow="1">
                <a:tableStyleId>{5C22544A-7EE6-4342-B048-85BDC9FD1C3A}</a:tableStyleId>
              </a:tblPr>
              <a:tblGrid>
                <a:gridCol w="3977550"/>
                <a:gridCol w="1844137"/>
                <a:gridCol w="1717579"/>
                <a:gridCol w="1690459"/>
              </a:tblGrid>
              <a:tr h="561975">
                <a:tc>
                  <a:txBody>
                    <a:bodyPr/>
                    <a:lstStyle/>
                    <a:p>
                      <a:endParaRPr lang="ru-RU" sz="1000" b="0" i="1" dirty="0" smtClean="0">
                        <a:solidFill>
                          <a:schemeClr val="tx1">
                            <a:lumMod val="85000"/>
                            <a:lumOff val="15000"/>
                          </a:schemeClr>
                        </a:solidFill>
                        <a:latin typeface="Times New Roman" pitchFamily="18" charset="0"/>
                        <a:cs typeface="Times New Roman" pitchFamily="18" charset="0"/>
                      </a:endParaRPr>
                    </a:p>
                    <a:p>
                      <a:r>
                        <a:rPr lang="ru-RU" sz="1000" b="0" i="1" dirty="0" smtClean="0">
                          <a:solidFill>
                            <a:schemeClr val="tx1">
                              <a:lumMod val="85000"/>
                              <a:lumOff val="15000"/>
                            </a:schemeClr>
                          </a:solidFill>
                          <a:latin typeface="Times New Roman" pitchFamily="18" charset="0"/>
                          <a:cs typeface="Times New Roman" pitchFamily="18" charset="0"/>
                        </a:rPr>
                        <a:t>Электронный муниципалитет</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2 420,5</a:t>
                      </a:r>
                      <a:endParaRPr lang="ru-RU" sz="1000" b="0" dirty="0">
                        <a:solidFill>
                          <a:schemeClr val="tx1">
                            <a:lumMod val="85000"/>
                            <a:lumOff val="15000"/>
                          </a:schemeClr>
                        </a:solidFill>
                      </a:endParaRPr>
                    </a:p>
                  </a:txBody>
                  <a:tcPr>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2 370,5</a:t>
                      </a:r>
                      <a:endParaRPr lang="ru-RU" sz="1000" b="0" dirty="0">
                        <a:solidFill>
                          <a:schemeClr val="tx1">
                            <a:lumMod val="85000"/>
                            <a:lumOff val="15000"/>
                          </a:schemeClr>
                        </a:solidFill>
                      </a:endParaRPr>
                    </a:p>
                  </a:txBody>
                  <a:tcPr>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2 370,5</a:t>
                      </a:r>
                      <a:endParaRPr lang="ru-RU" sz="1000" b="0" dirty="0">
                        <a:solidFill>
                          <a:schemeClr val="tx1">
                            <a:lumMod val="85000"/>
                            <a:lumOff val="15000"/>
                          </a:schemeClr>
                        </a:solidFill>
                      </a:endParaRPr>
                    </a:p>
                  </a:txBody>
                  <a:tcPr>
                    <a:solidFill>
                      <a:schemeClr val="bg2"/>
                    </a:solidFill>
                  </a:tcPr>
                </a:tc>
              </a:tr>
            </a:tbl>
          </a:graphicData>
        </a:graphic>
      </p:graphicFrame>
      <p:sp>
        <p:nvSpPr>
          <p:cNvPr id="9" name="Блок-схема: узел 8"/>
          <p:cNvSpPr/>
          <p:nvPr/>
        </p:nvSpPr>
        <p:spPr>
          <a:xfrm>
            <a:off x="3743321" y="941389"/>
            <a:ext cx="771525"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2018 год</a:t>
            </a:r>
            <a:endParaRPr lang="ru-RU" sz="1050" dirty="0"/>
          </a:p>
        </p:txBody>
      </p:sp>
      <p:sp>
        <p:nvSpPr>
          <p:cNvPr id="8" name="Блок-схема: узел 7"/>
          <p:cNvSpPr/>
          <p:nvPr/>
        </p:nvSpPr>
        <p:spPr>
          <a:xfrm>
            <a:off x="5819773" y="945951"/>
            <a:ext cx="771525"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2019 год</a:t>
            </a:r>
            <a:endParaRPr lang="ru-RU" sz="1050" dirty="0"/>
          </a:p>
        </p:txBody>
      </p:sp>
      <p:sp>
        <p:nvSpPr>
          <p:cNvPr id="7" name="Блок-схема: узел 6"/>
          <p:cNvSpPr/>
          <p:nvPr/>
        </p:nvSpPr>
        <p:spPr>
          <a:xfrm>
            <a:off x="7639044" y="975714"/>
            <a:ext cx="771525"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2020 год</a:t>
            </a:r>
            <a:endParaRPr lang="ru-RU" sz="1050" dirty="0"/>
          </a:p>
        </p:txBody>
      </p:sp>
      <p:sp>
        <p:nvSpPr>
          <p:cNvPr id="6" name="Блок-схема: узел 5"/>
          <p:cNvSpPr/>
          <p:nvPr/>
        </p:nvSpPr>
        <p:spPr>
          <a:xfrm>
            <a:off x="3743321" y="4666063"/>
            <a:ext cx="771525"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2018 год</a:t>
            </a:r>
            <a:endParaRPr lang="ru-RU" sz="1050" dirty="0"/>
          </a:p>
        </p:txBody>
      </p:sp>
      <p:sp>
        <p:nvSpPr>
          <p:cNvPr id="4" name="Блок-схема: узел 3"/>
          <p:cNvSpPr/>
          <p:nvPr/>
        </p:nvSpPr>
        <p:spPr>
          <a:xfrm>
            <a:off x="5819773" y="4666062"/>
            <a:ext cx="771525"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2019 год</a:t>
            </a:r>
            <a:endParaRPr lang="ru-RU" sz="1050" dirty="0"/>
          </a:p>
        </p:txBody>
      </p:sp>
      <p:sp>
        <p:nvSpPr>
          <p:cNvPr id="5" name="Блок-схема: узел 4"/>
          <p:cNvSpPr/>
          <p:nvPr/>
        </p:nvSpPr>
        <p:spPr>
          <a:xfrm>
            <a:off x="7734294" y="4666062"/>
            <a:ext cx="771525"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2020 год</a:t>
            </a:r>
            <a:endParaRPr lang="ru-RU" sz="1050" dirty="0"/>
          </a:p>
        </p:txBody>
      </p:sp>
      <p:sp>
        <p:nvSpPr>
          <p:cNvPr id="24" name="TextBox 23"/>
          <p:cNvSpPr txBox="1"/>
          <p:nvPr/>
        </p:nvSpPr>
        <p:spPr>
          <a:xfrm>
            <a:off x="8545850" y="783822"/>
            <a:ext cx="879135" cy="312771"/>
          </a:xfrm>
          <a:prstGeom prst="rect">
            <a:avLst/>
          </a:prstGeom>
          <a:noFill/>
        </p:spPr>
        <p:txBody>
          <a:bodyPr wrap="none" lIns="96385" tIns="48193" rIns="96385" bIns="48193" rtlCol="0">
            <a:spAutoFit/>
          </a:bodyPr>
          <a:lstStyle/>
          <a:p>
            <a:r>
              <a:rPr lang="ru-RU" sz="1200" dirty="0" smtClean="0"/>
              <a:t>тыс.руб</a:t>
            </a:r>
            <a:r>
              <a:rPr lang="ru-RU" sz="1400" dirty="0" smtClean="0"/>
              <a:t>.</a:t>
            </a:r>
            <a:endParaRPr lang="ru-RU" sz="1400" dirty="0"/>
          </a:p>
        </p:txBody>
      </p:sp>
    </p:spTree>
    <p:extLst>
      <p:ext uri="{BB962C8B-B14F-4D97-AF65-F5344CB8AC3E}">
        <p14:creationId xmlns:p14="http://schemas.microsoft.com/office/powerpoint/2010/main" val="2630873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ы развитие транспортной сист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4" y="797715"/>
            <a:ext cx="2835275" cy="1041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ы управление финанс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4" y="3163071"/>
            <a:ext cx="2616200" cy="1033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Скругленный прямоугольник 11"/>
          <p:cNvSpPr/>
          <p:nvPr/>
        </p:nvSpPr>
        <p:spPr>
          <a:xfrm>
            <a:off x="8248648" y="3665319"/>
            <a:ext cx="1219200"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248 968,8</a:t>
            </a:r>
            <a:endParaRPr lang="ru-RU" sz="1000" dirty="0">
              <a:solidFill>
                <a:schemeClr val="tx1"/>
              </a:solidFill>
            </a:endParaRPr>
          </a:p>
        </p:txBody>
      </p:sp>
      <p:sp>
        <p:nvSpPr>
          <p:cNvPr id="13" name="Скругленный прямоугольник 12"/>
          <p:cNvSpPr/>
          <p:nvPr/>
        </p:nvSpPr>
        <p:spPr>
          <a:xfrm>
            <a:off x="6262681" y="3665319"/>
            <a:ext cx="1219200"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119 179,4</a:t>
            </a:r>
            <a:endParaRPr lang="ru-RU" sz="1000" dirty="0">
              <a:solidFill>
                <a:schemeClr val="tx1"/>
              </a:solidFill>
            </a:endParaRPr>
          </a:p>
        </p:txBody>
      </p:sp>
      <p:sp>
        <p:nvSpPr>
          <p:cNvPr id="14" name="Скругленный прямоугольник 13"/>
          <p:cNvSpPr/>
          <p:nvPr/>
        </p:nvSpPr>
        <p:spPr>
          <a:xfrm>
            <a:off x="4314825" y="3665319"/>
            <a:ext cx="1219200"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128 478,5</a:t>
            </a:r>
            <a:endParaRPr lang="ru-RU" sz="1000" dirty="0">
              <a:solidFill>
                <a:schemeClr val="tx1"/>
              </a:solidFill>
            </a:endParaRPr>
          </a:p>
        </p:txBody>
      </p:sp>
      <p:sp>
        <p:nvSpPr>
          <p:cNvPr id="15" name="Скругленный прямоугольник 14"/>
          <p:cNvSpPr/>
          <p:nvPr/>
        </p:nvSpPr>
        <p:spPr>
          <a:xfrm>
            <a:off x="8248648" y="1197169"/>
            <a:ext cx="1219200"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2 010,2</a:t>
            </a:r>
            <a:endParaRPr lang="ru-RU" sz="1000" dirty="0">
              <a:solidFill>
                <a:schemeClr val="tx1"/>
              </a:solidFill>
            </a:endParaRPr>
          </a:p>
        </p:txBody>
      </p:sp>
      <p:sp>
        <p:nvSpPr>
          <p:cNvPr id="16" name="Скругленный прямоугольник 15"/>
          <p:cNvSpPr/>
          <p:nvPr/>
        </p:nvSpPr>
        <p:spPr>
          <a:xfrm>
            <a:off x="6262681" y="1225545"/>
            <a:ext cx="1219200"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2 010,2</a:t>
            </a:r>
            <a:endParaRPr lang="ru-RU" sz="1000" dirty="0">
              <a:solidFill>
                <a:schemeClr val="tx1"/>
              </a:solidFill>
            </a:endParaRPr>
          </a:p>
        </p:txBody>
      </p:sp>
      <p:sp>
        <p:nvSpPr>
          <p:cNvPr id="17" name="Скругленный прямоугольник 16"/>
          <p:cNvSpPr/>
          <p:nvPr/>
        </p:nvSpPr>
        <p:spPr>
          <a:xfrm>
            <a:off x="4314825" y="1225545"/>
            <a:ext cx="1219200"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5 010,2</a:t>
            </a:r>
            <a:endParaRPr lang="ru-RU" sz="1000" dirty="0">
              <a:solidFill>
                <a:schemeClr val="tx1"/>
              </a:solidFill>
            </a:endParaRPr>
          </a:p>
        </p:txBody>
      </p:sp>
      <p:sp>
        <p:nvSpPr>
          <p:cNvPr id="18" name="Заголовок 1"/>
          <p:cNvSpPr txBox="1">
            <a:spLocks/>
          </p:cNvSpPr>
          <p:nvPr/>
        </p:nvSpPr>
        <p:spPr>
          <a:xfrm>
            <a:off x="314325" y="235739"/>
            <a:ext cx="9220200" cy="561976"/>
          </a:xfrm>
          <a:prstGeom prst="rect">
            <a:avLst/>
          </a:prstGeom>
        </p:spPr>
        <p:txBody>
          <a:bodyPr vert="horz" lIns="96385" tIns="48193" rIns="96385" bIns="48193" rtlCol="0" anchor="b">
            <a:noAutofit/>
          </a:bodyPr>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«Развитие транспортной системы в Соболевского муниципального района Камчатского края»</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9" name="Заголовок 1"/>
          <p:cNvSpPr txBox="1">
            <a:spLocks/>
          </p:cNvSpPr>
          <p:nvPr/>
        </p:nvSpPr>
        <p:spPr>
          <a:xfrm>
            <a:off x="314325" y="2702894"/>
            <a:ext cx="9220200" cy="561976"/>
          </a:xfrm>
          <a:prstGeom prst="rect">
            <a:avLst/>
          </a:prstGeom>
        </p:spPr>
        <p:txBody>
          <a:bodyPr vert="horz" lIns="96385" tIns="48193" rIns="96385" bIns="48193" rtlCol="0" anchor="b">
            <a:noAutofit/>
          </a:bodyPr>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ru-RU" sz="13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Муниципальная программа «Управление муниципальными финансами в Соболевского муниципального района Камчатского края»</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20" name="Таблица 19"/>
          <p:cNvGraphicFramePr>
            <a:graphicFrameLocks noGrp="1"/>
          </p:cNvGraphicFramePr>
          <p:nvPr>
            <p:extLst>
              <p:ext uri="{D42A27DB-BD31-4B8C-83A1-F6EECF244321}">
                <p14:modId xmlns:p14="http://schemas.microsoft.com/office/powerpoint/2010/main" val="3197564420"/>
              </p:ext>
            </p:extLst>
          </p:nvPr>
        </p:nvGraphicFramePr>
        <p:xfrm>
          <a:off x="352425" y="1816887"/>
          <a:ext cx="9229725" cy="228600"/>
        </p:xfrm>
        <a:graphic>
          <a:graphicData uri="http://schemas.openxmlformats.org/drawingml/2006/table">
            <a:tbl>
              <a:tblPr firstRow="1" bandRow="1">
                <a:tableStyleId>{3B4B98B0-60AC-42C2-AFA5-B58CD77FA1E5}</a:tableStyleId>
              </a:tblPr>
              <a:tblGrid>
                <a:gridCol w="9229725"/>
              </a:tblGrid>
              <a:tr h="200025">
                <a:tc>
                  <a:txBody>
                    <a:bodyPr/>
                    <a:lstStyle/>
                    <a:p>
                      <a:r>
                        <a:rPr lang="ru-RU" sz="900" dirty="0" smtClean="0"/>
                        <a:t>в том числе по подпрограммам:</a:t>
                      </a:r>
                      <a:endParaRPr lang="ru-RU" sz="900" dirty="0"/>
                    </a:p>
                  </a:txBody>
                  <a:tcPr>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795537579"/>
              </p:ext>
            </p:extLst>
          </p:nvPr>
        </p:nvGraphicFramePr>
        <p:xfrm>
          <a:off x="314325" y="4295775"/>
          <a:ext cx="9258300" cy="228600"/>
        </p:xfrm>
        <a:graphic>
          <a:graphicData uri="http://schemas.openxmlformats.org/drawingml/2006/table">
            <a:tbl>
              <a:tblPr firstRow="1" bandRow="1">
                <a:tableStyleId>{3B4B98B0-60AC-42C2-AFA5-B58CD77FA1E5}</a:tableStyleId>
              </a:tblPr>
              <a:tblGrid>
                <a:gridCol w="9258300"/>
              </a:tblGrid>
              <a:tr h="190500">
                <a:tc>
                  <a:txBody>
                    <a:bodyPr/>
                    <a:lstStyle/>
                    <a:p>
                      <a:r>
                        <a:rPr lang="ru-RU" sz="900" dirty="0" smtClean="0"/>
                        <a:t>в том числе по подпрограммам:</a:t>
                      </a:r>
                      <a:endParaRPr lang="ru-RU" sz="900" dirty="0"/>
                    </a:p>
                  </a:txBody>
                  <a:tcPr>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3755278469"/>
              </p:ext>
            </p:extLst>
          </p:nvPr>
        </p:nvGraphicFramePr>
        <p:xfrm>
          <a:off x="352425" y="2019299"/>
          <a:ext cx="9220200" cy="792480"/>
        </p:xfrm>
        <a:graphic>
          <a:graphicData uri="http://schemas.openxmlformats.org/drawingml/2006/table">
            <a:tbl>
              <a:tblPr firstRow="1" bandRow="1">
                <a:tableStyleId>{5C22544A-7EE6-4342-B048-85BDC9FD1C3A}</a:tableStyleId>
              </a:tblPr>
              <a:tblGrid>
                <a:gridCol w="3994134"/>
                <a:gridCol w="1828278"/>
                <a:gridCol w="1702808"/>
                <a:gridCol w="1694980"/>
              </a:tblGrid>
              <a:tr h="377190">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дорожного хозяйства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a:solidFill>
                      <a:schemeClr val="bg2"/>
                    </a:solidFill>
                  </a:tcPr>
                </a:tc>
                <a:tc>
                  <a:txBody>
                    <a:bodyPr/>
                    <a:lstStyle/>
                    <a:p>
                      <a:pPr algn="ctr"/>
                      <a:r>
                        <a:rPr lang="ru-RU" sz="1000" b="0" dirty="0" smtClean="0">
                          <a:solidFill>
                            <a:schemeClr val="tx1">
                              <a:lumMod val="85000"/>
                              <a:lumOff val="15000"/>
                            </a:schemeClr>
                          </a:solidFill>
                        </a:rPr>
                        <a:t>710,2</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210,2</a:t>
                      </a:r>
                      <a:endParaRPr lang="ru-RU" sz="1000" b="0" dirty="0">
                        <a:solidFill>
                          <a:schemeClr val="tx1">
                            <a:lumMod val="85000"/>
                            <a:lumOff val="15000"/>
                          </a:schemeClr>
                        </a:solidFill>
                      </a:endParaRPr>
                    </a:p>
                  </a:txBody>
                  <a:tcPr>
                    <a:solidFill>
                      <a:schemeClr val="bg2"/>
                    </a:solidFill>
                  </a:tcPr>
                </a:tc>
                <a:tc>
                  <a:txBody>
                    <a:bodyPr/>
                    <a:lstStyle/>
                    <a:p>
                      <a:pPr algn="ctr"/>
                      <a:r>
                        <a:rPr lang="ru-RU" sz="1000" b="0" dirty="0" smtClean="0">
                          <a:solidFill>
                            <a:schemeClr val="tx1">
                              <a:lumMod val="85000"/>
                              <a:lumOff val="15000"/>
                            </a:schemeClr>
                          </a:solidFill>
                        </a:rPr>
                        <a:t>210,2</a:t>
                      </a:r>
                      <a:endParaRPr lang="ru-RU" sz="1000" b="0" dirty="0">
                        <a:solidFill>
                          <a:schemeClr val="tx1">
                            <a:lumMod val="85000"/>
                            <a:lumOff val="15000"/>
                          </a:schemeClr>
                        </a:solidFill>
                      </a:endParaRPr>
                    </a:p>
                  </a:txBody>
                  <a:tcPr>
                    <a:solidFill>
                      <a:schemeClr val="bg2"/>
                    </a:solidFill>
                  </a:tcPr>
                </a:tc>
              </a:tr>
              <a:tr h="377190">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транспортного обслуживания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4 300,0</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1 800,0</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1 800,0</a:t>
                      </a:r>
                      <a:endParaRPr lang="ru-RU" sz="1000" dirty="0">
                        <a:solidFill>
                          <a:schemeClr val="tx1">
                            <a:lumMod val="85000"/>
                            <a:lumOff val="15000"/>
                          </a:schemeClr>
                        </a:solidFill>
                      </a:endParaRPr>
                    </a:p>
                  </a:txBody>
                  <a:tcPr/>
                </a:tc>
              </a:tr>
            </a:tbl>
          </a:graphicData>
        </a:graphic>
      </p:graphicFrame>
      <p:graphicFrame>
        <p:nvGraphicFramePr>
          <p:cNvPr id="23" name="Таблица 22"/>
          <p:cNvGraphicFramePr>
            <a:graphicFrameLocks noGrp="1"/>
          </p:cNvGraphicFramePr>
          <p:nvPr>
            <p:extLst>
              <p:ext uri="{D42A27DB-BD31-4B8C-83A1-F6EECF244321}">
                <p14:modId xmlns:p14="http://schemas.microsoft.com/office/powerpoint/2010/main" val="1827030041"/>
              </p:ext>
            </p:extLst>
          </p:nvPr>
        </p:nvGraphicFramePr>
        <p:xfrm>
          <a:off x="314325" y="4532133"/>
          <a:ext cx="9267826" cy="2057257"/>
        </p:xfrm>
        <a:graphic>
          <a:graphicData uri="http://schemas.openxmlformats.org/drawingml/2006/table">
            <a:tbl>
              <a:tblPr firstRow="1" bandRow="1">
                <a:tableStyleId>{5C22544A-7EE6-4342-B048-85BDC9FD1C3A}</a:tableStyleId>
              </a:tblPr>
              <a:tblGrid>
                <a:gridCol w="3993969"/>
                <a:gridCol w="1851750"/>
                <a:gridCol w="1724669"/>
                <a:gridCol w="1697438"/>
              </a:tblGrid>
              <a:tr h="536477">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Совершенствование управления муниципальными финансами, повышение открытости и прозрачности бюджетного процесса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200,0</a:t>
                      </a:r>
                      <a:endParaRPr lang="ru-RU" sz="1000" b="0" dirty="0">
                        <a:solidFill>
                          <a:schemeClr val="tx1">
                            <a:lumMod val="85000"/>
                            <a:lumOff val="15000"/>
                          </a:schemeClr>
                        </a:solidFill>
                      </a:endParaRPr>
                    </a:p>
                  </a:txBody>
                  <a:tcPr>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200,0</a:t>
                      </a:r>
                      <a:endParaRPr lang="ru-RU" sz="1000" b="0" dirty="0">
                        <a:solidFill>
                          <a:schemeClr val="tx1">
                            <a:lumMod val="85000"/>
                            <a:lumOff val="15000"/>
                          </a:schemeClr>
                        </a:solidFill>
                      </a:endParaRPr>
                    </a:p>
                  </a:txBody>
                  <a:tcPr>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200,0</a:t>
                      </a:r>
                      <a:endParaRPr lang="ru-RU" sz="1000" b="0" dirty="0">
                        <a:solidFill>
                          <a:schemeClr val="tx1">
                            <a:lumMod val="85000"/>
                            <a:lumOff val="15000"/>
                          </a:schemeClr>
                        </a:solidFill>
                      </a:endParaRPr>
                    </a:p>
                  </a:txBody>
                  <a:tcPr>
                    <a:solidFill>
                      <a:schemeClr val="bg2"/>
                    </a:solidFill>
                  </a:tcPr>
                </a:tc>
              </a:tr>
              <a:tr h="387456">
                <a:tc>
                  <a:txBody>
                    <a:bodyPr/>
                    <a:lstStyle/>
                    <a:p>
                      <a:r>
                        <a:rPr lang="ru-RU" sz="1000" i="1" dirty="0" smtClean="0">
                          <a:solidFill>
                            <a:schemeClr val="tx1">
                              <a:lumMod val="85000"/>
                              <a:lumOff val="15000"/>
                            </a:schemeClr>
                          </a:solidFill>
                          <a:latin typeface="Times New Roman" pitchFamily="18" charset="0"/>
                          <a:cs typeface="Times New Roman" pitchFamily="18" charset="0"/>
                        </a:rPr>
                        <a:t>Управление муниципальным долгом в Соболевского муниципального района,</a:t>
                      </a:r>
                      <a:r>
                        <a:rPr lang="ru-RU" sz="1000" i="1" baseline="0" dirty="0" smtClean="0">
                          <a:solidFill>
                            <a:schemeClr val="tx1">
                              <a:lumMod val="85000"/>
                              <a:lumOff val="15000"/>
                            </a:schemeClr>
                          </a:solidFill>
                          <a:latin typeface="Times New Roman" pitchFamily="18" charset="0"/>
                          <a:cs typeface="Times New Roman" pitchFamily="18" charset="0"/>
                        </a:rPr>
                        <a:t> средствами резервного фонда и резервами ассигнований</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42 337,9</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55 763,3</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185 552,7</a:t>
                      </a:r>
                      <a:endParaRPr lang="ru-RU" sz="1000" dirty="0">
                        <a:solidFill>
                          <a:schemeClr val="tx1">
                            <a:lumMod val="85000"/>
                            <a:lumOff val="15000"/>
                          </a:schemeClr>
                        </a:solidFill>
                      </a:endParaRPr>
                    </a:p>
                  </a:txBody>
                  <a:tcPr/>
                </a:tc>
              </a:tr>
              <a:tr h="834520">
                <a:tc>
                  <a:txBody>
                    <a:bodyPr/>
                    <a:lstStyle/>
                    <a:p>
                      <a:r>
                        <a:rPr lang="ru-RU" sz="1000" i="1" dirty="0" smtClean="0">
                          <a:solidFill>
                            <a:schemeClr val="tx1">
                              <a:lumMod val="85000"/>
                              <a:lumOff val="15000"/>
                            </a:schemeClr>
                          </a:solidFill>
                          <a:latin typeface="Times New Roman" pitchFamily="18" charset="0"/>
                          <a:cs typeface="Times New Roman" pitchFamily="18" charset="0"/>
                        </a:rPr>
                        <a:t>Выравнивание бюджетной обеспеченности бюджетов поселений района. Создание условий для эффективного и ответственного управления муниципальными финансами, повышения устойчивости бюджетов муниципальных образований – сельских поселений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76 362,7</a:t>
                      </a:r>
                      <a:endParaRPr lang="ru-RU" sz="1000" dirty="0">
                        <a:solidFill>
                          <a:schemeClr val="tx1">
                            <a:lumMod val="85000"/>
                            <a:lumOff val="15000"/>
                          </a:schemeClr>
                        </a:solidFill>
                      </a:endParaRPr>
                    </a:p>
                  </a:txBody>
                  <a:tcPr/>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54 834,7</a:t>
                      </a:r>
                      <a:endParaRPr lang="ru-RU" sz="1000" dirty="0">
                        <a:solidFill>
                          <a:schemeClr val="tx1">
                            <a:lumMod val="85000"/>
                            <a:lumOff val="15000"/>
                          </a:schemeClr>
                        </a:solidFill>
                      </a:endParaRPr>
                    </a:p>
                  </a:txBody>
                  <a:tcPr/>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54 834,7</a:t>
                      </a:r>
                      <a:endParaRPr lang="ru-RU" sz="1000" dirty="0">
                        <a:solidFill>
                          <a:schemeClr val="tx1">
                            <a:lumMod val="85000"/>
                            <a:lumOff val="15000"/>
                          </a:schemeClr>
                        </a:solidFill>
                      </a:endParaRPr>
                    </a:p>
                  </a:txBody>
                  <a:tcPr/>
                </a:tc>
              </a:tr>
              <a:tr h="258937">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ru-RU" sz="1000" dirty="0" smtClean="0">
                          <a:solidFill>
                            <a:schemeClr val="tx1">
                              <a:lumMod val="85000"/>
                              <a:lumOff val="15000"/>
                            </a:schemeClr>
                          </a:solidFill>
                        </a:rPr>
                        <a:t>9 577,9</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8 381,4</a:t>
                      </a:r>
                      <a:endParaRPr lang="ru-RU" sz="1000" dirty="0">
                        <a:solidFill>
                          <a:schemeClr val="tx1">
                            <a:lumMod val="85000"/>
                            <a:lumOff val="15000"/>
                          </a:schemeClr>
                        </a:solidFill>
                      </a:endParaRPr>
                    </a:p>
                  </a:txBody>
                  <a:tcPr/>
                </a:tc>
                <a:tc>
                  <a:txBody>
                    <a:bodyPr/>
                    <a:lstStyle/>
                    <a:p>
                      <a:pPr algn="ctr"/>
                      <a:r>
                        <a:rPr lang="ru-RU" sz="1000" dirty="0" smtClean="0">
                          <a:solidFill>
                            <a:schemeClr val="tx1">
                              <a:lumMod val="85000"/>
                              <a:lumOff val="15000"/>
                            </a:schemeClr>
                          </a:solidFill>
                        </a:rPr>
                        <a:t>8 381,4</a:t>
                      </a:r>
                      <a:endParaRPr lang="ru-RU" sz="1000" dirty="0">
                        <a:solidFill>
                          <a:schemeClr val="tx1">
                            <a:lumMod val="85000"/>
                            <a:lumOff val="15000"/>
                          </a:schemeClr>
                        </a:solidFill>
                      </a:endParaRPr>
                    </a:p>
                  </a:txBody>
                  <a:tcPr/>
                </a:tc>
              </a:tr>
            </a:tbl>
          </a:graphicData>
        </a:graphic>
      </p:graphicFrame>
      <p:sp>
        <p:nvSpPr>
          <p:cNvPr id="10" name="Блок-схема: узел 9"/>
          <p:cNvSpPr/>
          <p:nvPr/>
        </p:nvSpPr>
        <p:spPr>
          <a:xfrm>
            <a:off x="3709984" y="857645"/>
            <a:ext cx="771525"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bg1"/>
                </a:solidFill>
              </a:rPr>
              <a:t>2018 год</a:t>
            </a:r>
            <a:endParaRPr lang="ru-RU" sz="1050" dirty="0">
              <a:solidFill>
                <a:schemeClr val="bg1"/>
              </a:solidFill>
            </a:endParaRPr>
          </a:p>
        </p:txBody>
      </p:sp>
      <p:sp>
        <p:nvSpPr>
          <p:cNvPr id="9" name="Блок-схема: узел 8"/>
          <p:cNvSpPr/>
          <p:nvPr/>
        </p:nvSpPr>
        <p:spPr>
          <a:xfrm>
            <a:off x="5667367" y="857645"/>
            <a:ext cx="771525"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2019 год</a:t>
            </a:r>
            <a:endParaRPr lang="ru-RU" sz="1050" dirty="0"/>
          </a:p>
        </p:txBody>
      </p:sp>
      <p:sp>
        <p:nvSpPr>
          <p:cNvPr id="11" name="Блок-схема: узел 10"/>
          <p:cNvSpPr/>
          <p:nvPr/>
        </p:nvSpPr>
        <p:spPr>
          <a:xfrm>
            <a:off x="7653334" y="857644"/>
            <a:ext cx="771525"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2020 год</a:t>
            </a:r>
            <a:endParaRPr lang="ru-RU" sz="1050" dirty="0"/>
          </a:p>
        </p:txBody>
      </p:sp>
      <p:sp>
        <p:nvSpPr>
          <p:cNvPr id="8" name="Блок-схема: узел 7"/>
          <p:cNvSpPr/>
          <p:nvPr/>
        </p:nvSpPr>
        <p:spPr>
          <a:xfrm>
            <a:off x="3709987" y="3283928"/>
            <a:ext cx="771525"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2018 год</a:t>
            </a:r>
            <a:endParaRPr lang="ru-RU" sz="1050" dirty="0"/>
          </a:p>
        </p:txBody>
      </p:sp>
      <p:sp>
        <p:nvSpPr>
          <p:cNvPr id="6" name="Блок-схема: узел 5"/>
          <p:cNvSpPr/>
          <p:nvPr/>
        </p:nvSpPr>
        <p:spPr>
          <a:xfrm>
            <a:off x="5667367" y="3283928"/>
            <a:ext cx="771525"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2019 год</a:t>
            </a:r>
            <a:endParaRPr lang="ru-RU" sz="1050" dirty="0"/>
          </a:p>
        </p:txBody>
      </p:sp>
      <p:sp>
        <p:nvSpPr>
          <p:cNvPr id="7" name="Блок-схема: узел 6"/>
          <p:cNvSpPr/>
          <p:nvPr/>
        </p:nvSpPr>
        <p:spPr>
          <a:xfrm>
            <a:off x="7653334" y="3283928"/>
            <a:ext cx="771525"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2020 год</a:t>
            </a:r>
            <a:endParaRPr lang="ru-RU" sz="1050" dirty="0"/>
          </a:p>
        </p:txBody>
      </p:sp>
      <p:sp>
        <p:nvSpPr>
          <p:cNvPr id="24" name="TextBox 23"/>
          <p:cNvSpPr txBox="1"/>
          <p:nvPr/>
        </p:nvSpPr>
        <p:spPr>
          <a:xfrm>
            <a:off x="8588713" y="641329"/>
            <a:ext cx="879135" cy="312771"/>
          </a:xfrm>
          <a:prstGeom prst="rect">
            <a:avLst/>
          </a:prstGeom>
          <a:noFill/>
        </p:spPr>
        <p:txBody>
          <a:bodyPr wrap="none" lIns="96385" tIns="48193" rIns="96385" bIns="48193" rtlCol="0">
            <a:spAutoFit/>
          </a:bodyPr>
          <a:lstStyle/>
          <a:p>
            <a:r>
              <a:rPr lang="ru-RU" sz="1200" dirty="0" smtClean="0"/>
              <a:t>тыс.руб</a:t>
            </a:r>
            <a:r>
              <a:rPr lang="ru-RU" sz="1400" dirty="0" smtClean="0"/>
              <a:t>.</a:t>
            </a:r>
            <a:endParaRPr lang="ru-RU" sz="1400" dirty="0"/>
          </a:p>
        </p:txBody>
      </p:sp>
    </p:spTree>
    <p:extLst>
      <p:ext uri="{BB962C8B-B14F-4D97-AF65-F5344CB8AC3E}">
        <p14:creationId xmlns:p14="http://schemas.microsoft.com/office/powerpoint/2010/main" val="926912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66" r="23348" b="41820"/>
          <a:stretch/>
        </p:blipFill>
        <p:spPr bwMode="auto">
          <a:xfrm>
            <a:off x="352425" y="1295400"/>
            <a:ext cx="9220199" cy="52101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04824" y="314329"/>
            <a:ext cx="8915400" cy="904875"/>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46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Контактная информация</a:t>
            </a:r>
          </a:p>
        </p:txBody>
      </p:sp>
      <p:sp>
        <p:nvSpPr>
          <p:cNvPr id="4" name="Объект 3"/>
          <p:cNvSpPr>
            <a:spLocks noGrp="1"/>
          </p:cNvSpPr>
          <p:nvPr>
            <p:ph idx="4294967295"/>
          </p:nvPr>
        </p:nvSpPr>
        <p:spPr>
          <a:xfrm>
            <a:off x="323850" y="1266826"/>
            <a:ext cx="9229725" cy="5143500"/>
          </a:xfrm>
          <a:noFill/>
          <a:ln>
            <a:no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buNone/>
            </a:pPr>
            <a:r>
              <a:rPr lang="ru-RU" b="1" i="1" dirty="0">
                <a:solidFill>
                  <a:srgbClr val="224AC8"/>
                </a:solidFill>
                <a:latin typeface="Times New Roman" pitchFamily="18" charset="0"/>
                <a:cs typeface="Arial" charset="0"/>
              </a:rPr>
              <a:t>Администрация </a:t>
            </a:r>
            <a:r>
              <a:rPr lang="ru-RU" b="1" i="1" dirty="0" smtClean="0">
                <a:solidFill>
                  <a:srgbClr val="224AC8"/>
                </a:solidFill>
                <a:latin typeface="Times New Roman" pitchFamily="18" charset="0"/>
                <a:cs typeface="Arial" charset="0"/>
              </a:rPr>
              <a:t>Соболевского муниципального </a:t>
            </a:r>
            <a:r>
              <a:rPr lang="ru-RU" b="1" i="1" dirty="0">
                <a:solidFill>
                  <a:srgbClr val="224AC8"/>
                </a:solidFill>
                <a:latin typeface="Times New Roman" pitchFamily="18" charset="0"/>
                <a:cs typeface="Arial" charset="0"/>
              </a:rPr>
              <a:t>района</a:t>
            </a:r>
          </a:p>
          <a:p>
            <a:r>
              <a:rPr lang="ru-RU" dirty="0" smtClean="0">
                <a:solidFill>
                  <a:srgbClr val="224AC8"/>
                </a:solidFill>
                <a:latin typeface="Times New Roman" pitchFamily="18" charset="0"/>
                <a:cs typeface="Times New Roman" pitchFamily="18" charset="0"/>
              </a:rPr>
              <a:t>684200, Камчатский край, Соболевский район, с.</a:t>
            </a:r>
            <a:r>
              <a:rPr lang="en-US" dirty="0" smtClean="0">
                <a:solidFill>
                  <a:srgbClr val="224AC8"/>
                </a:solidFill>
                <a:latin typeface="Times New Roman" pitchFamily="18" charset="0"/>
                <a:cs typeface="Times New Roman" pitchFamily="18" charset="0"/>
              </a:rPr>
              <a:t> </a:t>
            </a:r>
            <a:r>
              <a:rPr lang="ru-RU" dirty="0" smtClean="0">
                <a:solidFill>
                  <a:srgbClr val="224AC8"/>
                </a:solidFill>
                <a:latin typeface="Times New Roman" pitchFamily="18" charset="0"/>
                <a:cs typeface="Times New Roman" pitchFamily="18" charset="0"/>
              </a:rPr>
              <a:t>Соболево,  </a:t>
            </a:r>
            <a:r>
              <a:rPr lang="en-US" dirty="0" smtClean="0">
                <a:solidFill>
                  <a:srgbClr val="224AC8"/>
                </a:solidFill>
                <a:latin typeface="Times New Roman" pitchFamily="18" charset="0"/>
                <a:cs typeface="Times New Roman" pitchFamily="18" charset="0"/>
              </a:rPr>
              <a:t>  </a:t>
            </a:r>
            <a:r>
              <a:rPr lang="ru-RU" dirty="0" smtClean="0">
                <a:solidFill>
                  <a:srgbClr val="224AC8"/>
                </a:solidFill>
                <a:latin typeface="Times New Roman" pitchFamily="18" charset="0"/>
                <a:cs typeface="Times New Roman" pitchFamily="18" charset="0"/>
              </a:rPr>
              <a:t>ул. Советская, 23 </a:t>
            </a:r>
            <a:endParaRPr lang="ru-RU" dirty="0">
              <a:solidFill>
                <a:srgbClr val="224AC8"/>
              </a:solidFill>
              <a:latin typeface="Times New Roman" pitchFamily="18" charset="0"/>
              <a:cs typeface="Times New Roman" pitchFamily="18" charset="0"/>
            </a:endParaRPr>
          </a:p>
          <a:p>
            <a:r>
              <a:rPr lang="ru-RU" dirty="0">
                <a:solidFill>
                  <a:srgbClr val="224AC8"/>
                </a:solidFill>
                <a:latin typeface="Times New Roman" pitchFamily="18" charset="0"/>
                <a:cs typeface="Times New Roman" pitchFamily="18" charset="0"/>
              </a:rPr>
              <a:t>Электронный </a:t>
            </a:r>
            <a:r>
              <a:rPr lang="ru-RU" dirty="0" smtClean="0">
                <a:solidFill>
                  <a:srgbClr val="224AC8"/>
                </a:solidFill>
                <a:latin typeface="Times New Roman" pitchFamily="18" charset="0"/>
                <a:cs typeface="Times New Roman" pitchFamily="18" charset="0"/>
              </a:rPr>
              <a:t>адрес: </a:t>
            </a:r>
            <a:r>
              <a:rPr lang="en-US" b="1" u="sng" dirty="0" smtClean="0">
                <a:solidFill>
                  <a:srgbClr val="224AC8"/>
                </a:solidFill>
                <a:latin typeface="Times New Roman" pitchFamily="18" charset="0"/>
                <a:cs typeface="Times New Roman" pitchFamily="18" charset="0"/>
                <a:hlinkClick r:id="rId3"/>
              </a:rPr>
              <a:t>srmo</a:t>
            </a:r>
            <a:r>
              <a:rPr lang="ru-RU" b="1" u="sng" dirty="0" smtClean="0">
                <a:solidFill>
                  <a:srgbClr val="224AC8"/>
                </a:solidFill>
                <a:latin typeface="Times New Roman" pitchFamily="18" charset="0"/>
                <a:cs typeface="Times New Roman" pitchFamily="18" charset="0"/>
                <a:hlinkClick r:id="rId3"/>
              </a:rPr>
              <a:t>@</a:t>
            </a:r>
            <a:r>
              <a:rPr lang="en-US" b="1" u="sng" dirty="0" smtClean="0">
                <a:solidFill>
                  <a:srgbClr val="224AC8"/>
                </a:solidFill>
                <a:latin typeface="Times New Roman" pitchFamily="18" charset="0"/>
                <a:cs typeface="Times New Roman" pitchFamily="18" charset="0"/>
                <a:hlinkClick r:id="rId3"/>
              </a:rPr>
              <a:t>rambler</a:t>
            </a:r>
            <a:r>
              <a:rPr lang="ru-RU" b="1" u="sng" dirty="0" smtClean="0">
                <a:solidFill>
                  <a:srgbClr val="224AC8"/>
                </a:solidFill>
                <a:latin typeface="Times New Roman" pitchFamily="18" charset="0"/>
                <a:cs typeface="Times New Roman" pitchFamily="18" charset="0"/>
                <a:hlinkClick r:id="rId3"/>
              </a:rPr>
              <a:t>.</a:t>
            </a:r>
            <a:r>
              <a:rPr lang="en-US" b="1" u="sng" dirty="0">
                <a:solidFill>
                  <a:srgbClr val="224AC8"/>
                </a:solidFill>
                <a:latin typeface="Times New Roman" pitchFamily="18" charset="0"/>
                <a:cs typeface="Times New Roman" pitchFamily="18" charset="0"/>
                <a:hlinkClick r:id="rId3"/>
              </a:rPr>
              <a:t>ru</a:t>
            </a:r>
            <a:endParaRPr lang="ru-RU" b="1" u="sng" dirty="0">
              <a:solidFill>
                <a:srgbClr val="224AC8"/>
              </a:solidFill>
              <a:latin typeface="Times New Roman" pitchFamily="18" charset="0"/>
              <a:cs typeface="Times New Roman" pitchFamily="18" charset="0"/>
            </a:endParaRPr>
          </a:p>
          <a:p>
            <a:r>
              <a:rPr lang="ru-RU" dirty="0">
                <a:solidFill>
                  <a:srgbClr val="224AC8"/>
                </a:solidFill>
                <a:latin typeface="Times New Roman" pitchFamily="18" charset="0"/>
                <a:cs typeface="Times New Roman" pitchFamily="18" charset="0"/>
              </a:rPr>
              <a:t>Тел. </a:t>
            </a:r>
            <a:r>
              <a:rPr lang="en-US" dirty="0" smtClean="0">
                <a:solidFill>
                  <a:srgbClr val="224AC8"/>
                </a:solidFill>
                <a:latin typeface="Times New Roman" pitchFamily="18" charset="0"/>
                <a:cs typeface="Times New Roman" pitchFamily="18" charset="0"/>
              </a:rPr>
              <a:t>8</a:t>
            </a:r>
            <a:r>
              <a:rPr lang="ru-RU" dirty="0" smtClean="0">
                <a:solidFill>
                  <a:srgbClr val="224AC8"/>
                </a:solidFill>
                <a:latin typeface="Times New Roman" pitchFamily="18" charset="0"/>
                <a:cs typeface="Times New Roman" pitchFamily="18" charset="0"/>
              </a:rPr>
              <a:t> (</a:t>
            </a:r>
            <a:r>
              <a:rPr lang="en-US" dirty="0" smtClean="0">
                <a:solidFill>
                  <a:srgbClr val="224AC8"/>
                </a:solidFill>
                <a:latin typeface="Times New Roman" pitchFamily="18" charset="0"/>
                <a:cs typeface="Times New Roman" pitchFamily="18" charset="0"/>
              </a:rPr>
              <a:t>415 36</a:t>
            </a:r>
            <a:r>
              <a:rPr lang="ru-RU" dirty="0" smtClean="0">
                <a:solidFill>
                  <a:srgbClr val="224AC8"/>
                </a:solidFill>
                <a:latin typeface="Times New Roman" pitchFamily="18" charset="0"/>
                <a:cs typeface="Times New Roman" pitchFamily="18" charset="0"/>
              </a:rPr>
              <a:t>) </a:t>
            </a:r>
            <a:r>
              <a:rPr lang="en-US" dirty="0" smtClean="0">
                <a:solidFill>
                  <a:srgbClr val="224AC8"/>
                </a:solidFill>
                <a:latin typeface="Times New Roman" pitchFamily="18" charset="0"/>
                <a:cs typeface="Times New Roman" pitchFamily="18" charset="0"/>
              </a:rPr>
              <a:t>3</a:t>
            </a:r>
            <a:r>
              <a:rPr lang="ru-RU" dirty="0" smtClean="0">
                <a:solidFill>
                  <a:srgbClr val="224AC8"/>
                </a:solidFill>
                <a:latin typeface="Times New Roman" pitchFamily="18" charset="0"/>
                <a:cs typeface="Times New Roman" pitchFamily="18" charset="0"/>
              </a:rPr>
              <a:t>2-</a:t>
            </a:r>
            <a:r>
              <a:rPr lang="en-US" dirty="0" smtClean="0">
                <a:solidFill>
                  <a:srgbClr val="224AC8"/>
                </a:solidFill>
                <a:latin typeface="Times New Roman" pitchFamily="18" charset="0"/>
                <a:cs typeface="Times New Roman" pitchFamily="18" charset="0"/>
              </a:rPr>
              <a:t>2</a:t>
            </a:r>
            <a:r>
              <a:rPr lang="ru-RU" dirty="0" smtClean="0">
                <a:solidFill>
                  <a:srgbClr val="224AC8"/>
                </a:solidFill>
                <a:latin typeface="Times New Roman" pitchFamily="18" charset="0"/>
                <a:cs typeface="Times New Roman" pitchFamily="18" charset="0"/>
              </a:rPr>
              <a:t>-</a:t>
            </a:r>
            <a:r>
              <a:rPr lang="en-US" dirty="0" smtClean="0">
                <a:solidFill>
                  <a:srgbClr val="224AC8"/>
                </a:solidFill>
                <a:latin typeface="Times New Roman" pitchFamily="18" charset="0"/>
                <a:cs typeface="Times New Roman" pitchFamily="18" charset="0"/>
              </a:rPr>
              <a:t>98</a:t>
            </a:r>
            <a:r>
              <a:rPr lang="ru-RU" dirty="0" smtClean="0">
                <a:solidFill>
                  <a:srgbClr val="224AC8"/>
                </a:solidFill>
                <a:latin typeface="Times New Roman" pitchFamily="18" charset="0"/>
                <a:cs typeface="Times New Roman" pitchFamily="18" charset="0"/>
              </a:rPr>
              <a:t>, факс</a:t>
            </a:r>
            <a:r>
              <a:rPr lang="en-US" dirty="0">
                <a:solidFill>
                  <a:srgbClr val="224AC8"/>
                </a:solidFill>
                <a:latin typeface="Times New Roman" pitchFamily="18" charset="0"/>
                <a:cs typeface="Times New Roman" pitchFamily="18" charset="0"/>
              </a:rPr>
              <a:t>:</a:t>
            </a:r>
            <a:r>
              <a:rPr lang="ru-RU" dirty="0" smtClean="0">
                <a:solidFill>
                  <a:srgbClr val="224AC8"/>
                </a:solidFill>
                <a:latin typeface="Times New Roman" pitchFamily="18" charset="0"/>
                <a:cs typeface="Times New Roman" pitchFamily="18" charset="0"/>
              </a:rPr>
              <a:t> </a:t>
            </a:r>
            <a:r>
              <a:rPr lang="en-US" dirty="0" smtClean="0">
                <a:solidFill>
                  <a:srgbClr val="224AC8"/>
                </a:solidFill>
                <a:latin typeface="Times New Roman" pitchFamily="18" charset="0"/>
                <a:cs typeface="Times New Roman" pitchFamily="18" charset="0"/>
              </a:rPr>
              <a:t>8</a:t>
            </a:r>
            <a:r>
              <a:rPr lang="ru-RU" dirty="0" smtClean="0">
                <a:solidFill>
                  <a:srgbClr val="224AC8"/>
                </a:solidFill>
                <a:latin typeface="Times New Roman" pitchFamily="18" charset="0"/>
                <a:cs typeface="Times New Roman" pitchFamily="18" charset="0"/>
              </a:rPr>
              <a:t> (415 36) 32-3-01</a:t>
            </a:r>
          </a:p>
          <a:p>
            <a:pPr marL="0" indent="0">
              <a:buNone/>
            </a:pPr>
            <a:endParaRPr lang="ru-RU" dirty="0" smtClean="0">
              <a:solidFill>
                <a:srgbClr val="224AC8"/>
              </a:solidFill>
              <a:latin typeface="Times New Roman" pitchFamily="18" charset="0"/>
              <a:cs typeface="Arial" charset="0"/>
            </a:endParaRPr>
          </a:p>
          <a:p>
            <a:pPr marL="0" indent="0">
              <a:buNone/>
            </a:pPr>
            <a:r>
              <a:rPr lang="ru-RU" b="1" i="1" dirty="0" smtClean="0">
                <a:solidFill>
                  <a:srgbClr val="224AC8"/>
                </a:solidFill>
                <a:latin typeface="Times New Roman" pitchFamily="18" charset="0"/>
                <a:cs typeface="Arial" charset="0"/>
              </a:rPr>
              <a:t>Комитет по бюджету и финансам администрации Соболевского </a:t>
            </a:r>
            <a:r>
              <a:rPr lang="ru-RU" b="1" i="1" dirty="0">
                <a:solidFill>
                  <a:srgbClr val="224AC8"/>
                </a:solidFill>
                <a:latin typeface="Times New Roman" pitchFamily="18" charset="0"/>
                <a:cs typeface="Arial" charset="0"/>
              </a:rPr>
              <a:t>муниципального </a:t>
            </a:r>
            <a:r>
              <a:rPr lang="ru-RU" b="1" i="1" dirty="0" smtClean="0">
                <a:solidFill>
                  <a:srgbClr val="224AC8"/>
                </a:solidFill>
                <a:latin typeface="Times New Roman" pitchFamily="18" charset="0"/>
                <a:cs typeface="Arial" charset="0"/>
              </a:rPr>
              <a:t>района  </a:t>
            </a:r>
            <a:r>
              <a:rPr lang="ru-RU" sz="2300" b="1" i="1" dirty="0">
                <a:solidFill>
                  <a:srgbClr val="224AC8"/>
                </a:solidFill>
                <a:latin typeface="Times New Roman" pitchFamily="18" charset="0"/>
                <a:cs typeface="Arial" charset="0"/>
              </a:rPr>
              <a:t>      </a:t>
            </a:r>
            <a:r>
              <a:rPr lang="ru-RU" sz="2300" dirty="0">
                <a:solidFill>
                  <a:srgbClr val="224AC8"/>
                </a:solidFill>
                <a:latin typeface="Times New Roman" pitchFamily="18" charset="0"/>
                <a:cs typeface="Arial" charset="0"/>
              </a:rPr>
              <a:t>                   </a:t>
            </a:r>
          </a:p>
          <a:p>
            <a:r>
              <a:rPr lang="ru-RU" dirty="0" smtClean="0">
                <a:solidFill>
                  <a:srgbClr val="224AC8"/>
                </a:solidFill>
                <a:latin typeface="Times New Roman" pitchFamily="18" charset="0"/>
                <a:cs typeface="Times New Roman" pitchFamily="18" charset="0"/>
              </a:rPr>
              <a:t>684200, Камчатский край, Соболевский район, с. Соболево, </a:t>
            </a:r>
            <a:r>
              <a:rPr lang="en-US" dirty="0" smtClean="0">
                <a:solidFill>
                  <a:srgbClr val="224AC8"/>
                </a:solidFill>
                <a:latin typeface="Times New Roman" pitchFamily="18" charset="0"/>
                <a:cs typeface="Times New Roman" pitchFamily="18" charset="0"/>
              </a:rPr>
              <a:t>   </a:t>
            </a:r>
            <a:r>
              <a:rPr lang="ru-RU" dirty="0" smtClean="0">
                <a:solidFill>
                  <a:srgbClr val="224AC8"/>
                </a:solidFill>
                <a:latin typeface="Times New Roman" pitchFamily="18" charset="0"/>
                <a:cs typeface="Times New Roman" pitchFamily="18" charset="0"/>
              </a:rPr>
              <a:t>ул. Советская, 23</a:t>
            </a:r>
          </a:p>
          <a:p>
            <a:r>
              <a:rPr lang="ru-RU" dirty="0" smtClean="0">
                <a:solidFill>
                  <a:srgbClr val="224AC8"/>
                </a:solidFill>
                <a:latin typeface="Times New Roman" pitchFamily="18" charset="0"/>
                <a:cs typeface="Times New Roman" pitchFamily="18" charset="0"/>
              </a:rPr>
              <a:t>Тел. 8 (415 36) 32-0-34;факс:  8 (415 36) 32-4-34</a:t>
            </a:r>
          </a:p>
          <a:p>
            <a:r>
              <a:rPr lang="ru-RU" dirty="0" smtClean="0">
                <a:solidFill>
                  <a:srgbClr val="224AC8"/>
                </a:solidFill>
                <a:latin typeface="Times New Roman" pitchFamily="18" charset="0"/>
                <a:cs typeface="Times New Roman" pitchFamily="18" charset="0"/>
              </a:rPr>
              <a:t>Электронный адрес: </a:t>
            </a:r>
            <a:r>
              <a:rPr lang="en-US" b="1" dirty="0" smtClean="0">
                <a:solidFill>
                  <a:srgbClr val="224AC8"/>
                </a:solidFill>
                <a:latin typeface="Times New Roman" pitchFamily="18" charset="0"/>
                <a:cs typeface="Times New Roman" pitchFamily="18" charset="0"/>
                <a:hlinkClick r:id="rId4"/>
              </a:rPr>
              <a:t>srmo-fin</a:t>
            </a:r>
            <a:r>
              <a:rPr lang="ru-RU" b="1" dirty="0" smtClean="0">
                <a:solidFill>
                  <a:srgbClr val="224AC8"/>
                </a:solidFill>
                <a:latin typeface="Times New Roman" pitchFamily="18" charset="0"/>
                <a:cs typeface="Times New Roman" pitchFamily="18" charset="0"/>
                <a:hlinkClick r:id="rId4"/>
              </a:rPr>
              <a:t>@</a:t>
            </a:r>
            <a:r>
              <a:rPr lang="en-US" b="1" dirty="0" smtClean="0">
                <a:solidFill>
                  <a:srgbClr val="224AC8"/>
                </a:solidFill>
                <a:latin typeface="Times New Roman" pitchFamily="18" charset="0"/>
                <a:cs typeface="Times New Roman" pitchFamily="18" charset="0"/>
                <a:hlinkClick r:id="rId4"/>
              </a:rPr>
              <a:t>yandex</a:t>
            </a:r>
            <a:r>
              <a:rPr lang="ru-RU" b="1" dirty="0" smtClean="0">
                <a:solidFill>
                  <a:srgbClr val="224AC8"/>
                </a:solidFill>
                <a:latin typeface="Times New Roman" pitchFamily="18" charset="0"/>
                <a:cs typeface="Times New Roman" pitchFamily="18" charset="0"/>
                <a:hlinkClick r:id="rId4"/>
              </a:rPr>
              <a:t>.</a:t>
            </a:r>
            <a:r>
              <a:rPr lang="en-US" b="1" dirty="0" smtClean="0">
                <a:solidFill>
                  <a:srgbClr val="224AC8"/>
                </a:solidFill>
                <a:latin typeface="Times New Roman" pitchFamily="18" charset="0"/>
                <a:cs typeface="Times New Roman" pitchFamily="18" charset="0"/>
                <a:hlinkClick r:id="rId4"/>
              </a:rPr>
              <a:t>ru</a:t>
            </a:r>
            <a:r>
              <a:rPr lang="en-US" b="1" dirty="0" smtClean="0">
                <a:solidFill>
                  <a:srgbClr val="224AC8"/>
                </a:solidFill>
                <a:latin typeface="Times New Roman" pitchFamily="18" charset="0"/>
                <a:cs typeface="Times New Roman" pitchFamily="18" charset="0"/>
              </a:rPr>
              <a:t> </a:t>
            </a:r>
            <a:endParaRPr lang="ru-RU" b="1" dirty="0" smtClean="0">
              <a:solidFill>
                <a:srgbClr val="224AC8"/>
              </a:solidFill>
              <a:latin typeface="Times New Roman" pitchFamily="18" charset="0"/>
              <a:cs typeface="Times New Roman" pitchFamily="18" charset="0"/>
            </a:endParaRPr>
          </a:p>
        </p:txBody>
      </p:sp>
    </p:spTree>
    <p:extLst>
      <p:ext uri="{BB962C8B-B14F-4D97-AF65-F5344CB8AC3E}">
        <p14:creationId xmlns:p14="http://schemas.microsoft.com/office/powerpoint/2010/main" val="587287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228850"/>
            <a:ext cx="9210676" cy="27146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2"/>
          <p:cNvSpPr txBox="1">
            <a:spLocks/>
          </p:cNvSpPr>
          <p:nvPr/>
        </p:nvSpPr>
        <p:spPr>
          <a:xfrm>
            <a:off x="342900" y="304800"/>
            <a:ext cx="9210676" cy="6095999"/>
          </a:xfrm>
          <a:prstGeom prst="rect">
            <a:avLst/>
          </a:prstGeom>
        </p:spPr>
        <p:txBody>
          <a:bodyPr lIns="96385" tIns="48193" rIns="96385" bIns="48193"/>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buNone/>
            </a:pPr>
            <a:endParaRPr lang="ru-RU" sz="1600" b="1" dirty="0" smtClean="0">
              <a:solidFill>
                <a:srgbClr val="858C24"/>
              </a:solidFill>
              <a:latin typeface="+mn-lt"/>
            </a:endParaRPr>
          </a:p>
          <a:p>
            <a:pPr marL="0" indent="0" algn="just">
              <a:buNone/>
            </a:pPr>
            <a:r>
              <a:rPr lang="ru-RU" sz="1500" b="1" dirty="0" smtClean="0">
                <a:solidFill>
                  <a:srgbClr val="858C24"/>
                </a:solidFill>
                <a:latin typeface="+mn-lt"/>
              </a:rPr>
              <a:t>Главный </a:t>
            </a:r>
            <a:r>
              <a:rPr lang="ru-RU" sz="1500" b="1" dirty="0">
                <a:solidFill>
                  <a:srgbClr val="858C24"/>
                </a:solidFill>
                <a:latin typeface="+mn-lt"/>
              </a:rPr>
              <a:t>администратор доходов бюджета</a:t>
            </a:r>
            <a:r>
              <a:rPr lang="ru-RU" sz="1500" dirty="0">
                <a:solidFill>
                  <a:srgbClr val="26282F"/>
                </a:solidFill>
                <a:latin typeface="+mn-lt"/>
              </a:rPr>
              <a:t> - определенный законом (решением) о бюджете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настоящим Кодексом.</a:t>
            </a:r>
          </a:p>
          <a:p>
            <a:pPr marL="0" indent="0" algn="just">
              <a:buNone/>
            </a:pPr>
            <a:r>
              <a:rPr lang="ru-RU" sz="1500" b="1" dirty="0">
                <a:solidFill>
                  <a:srgbClr val="858C24"/>
                </a:solidFill>
                <a:latin typeface="+mn-lt"/>
              </a:rPr>
              <a:t>Бюджетные обязательства</a:t>
            </a:r>
            <a:r>
              <a:rPr lang="ru-RU" sz="1500" dirty="0">
                <a:solidFill>
                  <a:srgbClr val="26282F"/>
                </a:solidFill>
                <a:latin typeface="+mn-lt"/>
              </a:rPr>
              <a:t> - расходные обязательства, подлежащие исполнению в соответствующем финансовом году.</a:t>
            </a:r>
          </a:p>
          <a:p>
            <a:pPr marL="0" indent="0" algn="just">
              <a:buNone/>
            </a:pPr>
            <a:r>
              <a:rPr lang="ru-RU" sz="1500" b="1" dirty="0">
                <a:solidFill>
                  <a:srgbClr val="858C24"/>
                </a:solidFill>
                <a:latin typeface="+mn-lt"/>
              </a:rPr>
              <a:t>Денежные обязательства</a:t>
            </a:r>
            <a:r>
              <a:rPr lang="ru-RU" sz="1500" dirty="0">
                <a:solidFill>
                  <a:srgbClr val="26282F"/>
                </a:solidFill>
                <a:latin typeface="+mn-lt"/>
              </a:rPr>
              <a:t> - 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marL="0" indent="0" algn="just">
              <a:buNone/>
            </a:pPr>
            <a:r>
              <a:rPr lang="ru-RU" sz="1500" b="1" dirty="0">
                <a:solidFill>
                  <a:srgbClr val="858C24"/>
                </a:solidFill>
                <a:latin typeface="+mn-lt"/>
              </a:rPr>
              <a:t>Межбюджетные отношения</a:t>
            </a:r>
            <a:r>
              <a:rPr lang="ru-RU" sz="1500" dirty="0">
                <a:solidFill>
                  <a:srgbClr val="26282F"/>
                </a:solidFill>
                <a:latin typeface="+mn-lt"/>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p>
          <a:p>
            <a:pPr marL="0" indent="0" algn="just">
              <a:buNone/>
            </a:pPr>
            <a:r>
              <a:rPr lang="ru-RU" sz="1500" b="1" dirty="0">
                <a:solidFill>
                  <a:srgbClr val="858C24"/>
                </a:solidFill>
                <a:latin typeface="Verdana" pitchFamily="34" charset="0"/>
                <a:ea typeface="Verdana" pitchFamily="34" charset="0"/>
                <a:cs typeface="Verdana" pitchFamily="34" charset="0"/>
              </a:rPr>
              <a:t>Источники финансирования дефицита бюджета</a:t>
            </a:r>
            <a:r>
              <a:rPr lang="ru-RU" sz="1500" dirty="0">
                <a:solidFill>
                  <a:srgbClr val="63891F">
                    <a:lumMod val="75000"/>
                  </a:srgbClr>
                </a:solidFill>
                <a:latin typeface="Verdana" pitchFamily="34" charset="0"/>
                <a:ea typeface="Verdana" pitchFamily="34" charset="0"/>
                <a:cs typeface="Verdana" pitchFamily="34" charset="0"/>
              </a:rPr>
              <a:t> </a:t>
            </a:r>
            <a:r>
              <a:rPr lang="ru-RU" sz="1500" dirty="0">
                <a:solidFill>
                  <a:schemeClr val="tx1">
                    <a:lumMod val="85000"/>
                    <a:lumOff val="15000"/>
                  </a:schemeClr>
                </a:solidFill>
                <a:latin typeface="Verdana" pitchFamily="34" charset="0"/>
                <a:ea typeface="Verdana" pitchFamily="34" charset="0"/>
                <a:cs typeface="Verdana" pitchFamily="34" charset="0"/>
              </a:rPr>
              <a:t>-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lgn="just">
              <a:buNone/>
            </a:pPr>
            <a:r>
              <a:rPr lang="ru-RU" sz="1500" b="1" dirty="0" smtClean="0">
                <a:solidFill>
                  <a:srgbClr val="858C24"/>
                </a:solidFill>
                <a:latin typeface="+mn-lt"/>
              </a:rPr>
              <a:t>Муниципальная </a:t>
            </a:r>
            <a:r>
              <a:rPr lang="ru-RU" sz="1500" b="1" dirty="0">
                <a:solidFill>
                  <a:srgbClr val="858C24"/>
                </a:solidFill>
                <a:latin typeface="+mn-lt"/>
              </a:rPr>
              <a:t>программа</a:t>
            </a:r>
            <a:r>
              <a:rPr lang="ru-RU" sz="1500" b="1" dirty="0">
                <a:solidFill>
                  <a:srgbClr val="63891F">
                    <a:lumMod val="75000"/>
                  </a:srgbClr>
                </a:solidFill>
                <a:latin typeface="+mn-lt"/>
              </a:rPr>
              <a:t> </a:t>
            </a:r>
            <a:r>
              <a:rPr lang="ru-RU" sz="1500" dirty="0">
                <a:solidFill>
                  <a:schemeClr val="tx1">
                    <a:lumMod val="85000"/>
                    <a:lumOff val="15000"/>
                  </a:schemeClr>
                </a:solidFill>
                <a:latin typeface="+mn-lt"/>
              </a:rPr>
              <a:t>- система мероприятий и инструментов </a:t>
            </a:r>
            <a:r>
              <a:rPr lang="ru-RU" sz="1500" dirty="0" smtClean="0">
                <a:solidFill>
                  <a:schemeClr val="tx1">
                    <a:lumMod val="85000"/>
                    <a:lumOff val="15000"/>
                  </a:schemeClr>
                </a:solidFill>
                <a:latin typeface="+mn-lt"/>
              </a:rPr>
              <a:t>органов местного самоуправления </a:t>
            </a:r>
            <a:r>
              <a:rPr lang="ru-RU" sz="1500" dirty="0">
                <a:solidFill>
                  <a:schemeClr val="tx1">
                    <a:lumMod val="85000"/>
                    <a:lumOff val="15000"/>
                  </a:schemeClr>
                </a:solidFill>
                <a:latin typeface="+mn-lt"/>
              </a:rPr>
              <a:t>политики, обеспечивающих в рамках реализации ключевых </a:t>
            </a:r>
            <a:r>
              <a:rPr lang="ru-RU" sz="1500" dirty="0" smtClean="0">
                <a:solidFill>
                  <a:schemeClr val="tx1">
                    <a:lumMod val="85000"/>
                    <a:lumOff val="15000"/>
                  </a:schemeClr>
                </a:solidFill>
                <a:latin typeface="+mn-lt"/>
              </a:rPr>
              <a:t>функций </a:t>
            </a:r>
            <a:r>
              <a:rPr lang="ru-RU" sz="1500" dirty="0">
                <a:solidFill>
                  <a:schemeClr val="tx1">
                    <a:lumMod val="85000"/>
                    <a:lumOff val="15000"/>
                  </a:schemeClr>
                </a:solidFill>
                <a:latin typeface="+mn-lt"/>
              </a:rPr>
              <a:t>достижение приоритетов и целей </a:t>
            </a:r>
            <a:r>
              <a:rPr lang="ru-RU" sz="1500" dirty="0" smtClean="0">
                <a:solidFill>
                  <a:schemeClr val="tx1">
                    <a:lumMod val="85000"/>
                    <a:lumOff val="15000"/>
                  </a:schemeClr>
                </a:solidFill>
                <a:latin typeface="+mn-lt"/>
              </a:rPr>
              <a:t>политики органов местного самоуправления </a:t>
            </a:r>
            <a:r>
              <a:rPr lang="ru-RU" sz="1500" dirty="0">
                <a:solidFill>
                  <a:schemeClr val="tx1">
                    <a:lumMod val="85000"/>
                    <a:lumOff val="15000"/>
                  </a:schemeClr>
                </a:solidFill>
                <a:latin typeface="+mn-lt"/>
              </a:rPr>
              <a:t>в сфере социально-экономического развития и безопасности.</a:t>
            </a:r>
          </a:p>
          <a:p>
            <a:pPr marL="0" indent="0" algn="just">
              <a:buNone/>
            </a:pPr>
            <a:endParaRPr lang="ru-RU" sz="1500" dirty="0">
              <a:solidFill>
                <a:srgbClr val="26282F"/>
              </a:solidFill>
              <a:latin typeface="+mn-lt"/>
            </a:endParaRPr>
          </a:p>
          <a:p>
            <a:pPr marL="0" indent="0" algn="just">
              <a:buNone/>
            </a:pPr>
            <a:endParaRPr lang="ru-RU" sz="1600" dirty="0">
              <a:solidFill>
                <a:srgbClr val="26282F"/>
              </a:solidFill>
              <a:latin typeface="+mn-lt"/>
            </a:endParaRPr>
          </a:p>
          <a:p>
            <a:pPr marL="0" indent="0" algn="just">
              <a:buNone/>
            </a:pPr>
            <a:endParaRPr lang="ru-RU" sz="1600" dirty="0">
              <a:solidFill>
                <a:srgbClr val="26282F"/>
              </a:solidFill>
              <a:latin typeface="+mn-lt"/>
            </a:endParaRPr>
          </a:p>
          <a:p>
            <a:pPr marL="0" indent="0" algn="just">
              <a:buNone/>
            </a:pPr>
            <a:endParaRPr lang="ru-RU" sz="1600" dirty="0">
              <a:solidFill>
                <a:srgbClr val="26282F"/>
              </a:solidFill>
              <a:latin typeface="+mn-lt"/>
            </a:endParaRPr>
          </a:p>
        </p:txBody>
      </p:sp>
    </p:spTree>
    <p:extLst>
      <p:ext uri="{BB962C8B-B14F-4D97-AF65-F5344CB8AC3E}">
        <p14:creationId xmlns:p14="http://schemas.microsoft.com/office/powerpoint/2010/main" val="305759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4124325"/>
            <a:ext cx="9248775" cy="2571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04800" y="561976"/>
            <a:ext cx="9248775" cy="5037141"/>
          </a:xfrm>
          <a:prstGeom prst="rect">
            <a:avLst/>
          </a:prstGeom>
        </p:spPr>
        <p:txBody>
          <a:bodyPr wrap="square" lIns="96385" tIns="48193" rIns="96385" bIns="48193">
            <a:spAutoFit/>
          </a:bodyPr>
          <a:lstStyle/>
          <a:p>
            <a:pPr lvl="0" algn="just"/>
            <a:r>
              <a:rPr lang="ru-RU" sz="1500" b="1" dirty="0">
                <a:solidFill>
                  <a:srgbClr val="858C24"/>
                </a:solidFill>
              </a:rPr>
              <a:t>Бюджетная роспись</a:t>
            </a:r>
            <a:r>
              <a:rPr lang="ru-RU" sz="1500" dirty="0">
                <a:solidFill>
                  <a:srgbClr val="63891F">
                    <a:lumMod val="75000"/>
                  </a:srgbClr>
                </a:solidFill>
              </a:rPr>
              <a:t> </a:t>
            </a:r>
            <a:r>
              <a:rPr lang="ru-RU" sz="1500" dirty="0">
                <a:solidFill>
                  <a:prstClr val="black">
                    <a:lumMod val="85000"/>
                    <a:lumOff val="15000"/>
                  </a:prstClr>
                </a:solidFill>
              </a:rPr>
              <a:t>-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p>
          <a:p>
            <a:pPr lvl="0" algn="just">
              <a:spcBef>
                <a:spcPct val="20000"/>
              </a:spcBef>
            </a:pPr>
            <a:r>
              <a:rPr lang="ru-RU" sz="1500" b="1" dirty="0" smtClean="0">
                <a:solidFill>
                  <a:srgbClr val="858C24"/>
                </a:solidFill>
              </a:rPr>
              <a:t>Расходные </a:t>
            </a:r>
            <a:r>
              <a:rPr lang="ru-RU" sz="1500" b="1" dirty="0">
                <a:solidFill>
                  <a:srgbClr val="858C24"/>
                </a:solidFill>
              </a:rPr>
              <a:t>обязательства</a:t>
            </a:r>
            <a:r>
              <a:rPr lang="ru-RU" sz="1500" b="1" dirty="0">
                <a:solidFill>
                  <a:srgbClr val="63891F">
                    <a:lumMod val="75000"/>
                  </a:srgbClr>
                </a:solidFill>
              </a:rPr>
              <a:t> </a:t>
            </a:r>
            <a:r>
              <a:rPr lang="ru-RU" sz="1500" dirty="0">
                <a:solidFill>
                  <a:schemeClr val="tx1">
                    <a:lumMod val="85000"/>
                    <a:lumOff val="15000"/>
                  </a:schemeClr>
                </a:solidFill>
              </a:rPr>
              <a:t>-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lvl="0" algn="just">
              <a:spcBef>
                <a:spcPct val="20000"/>
              </a:spcBef>
            </a:pPr>
            <a:r>
              <a:rPr lang="ru-RU" sz="1500" b="1" dirty="0">
                <a:solidFill>
                  <a:srgbClr val="858C24"/>
                </a:solidFill>
              </a:rPr>
              <a:t>Публичные нормативные обязательства</a:t>
            </a:r>
            <a:r>
              <a:rPr lang="ru-RU" sz="1500" dirty="0">
                <a:solidFill>
                  <a:prstClr val="black">
                    <a:lumMod val="50000"/>
                    <a:lumOff val="50000"/>
                  </a:prstClr>
                </a:solidFill>
              </a:rPr>
              <a:t> </a:t>
            </a:r>
            <a:r>
              <a:rPr lang="ru-RU" sz="1500" dirty="0">
                <a:solidFill>
                  <a:schemeClr val="tx1">
                    <a:lumMod val="85000"/>
                    <a:lumOff val="15000"/>
                  </a:schemeClr>
                </a:solidFill>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p>
        </p:txBody>
      </p:sp>
    </p:spTree>
    <p:extLst>
      <p:ext uri="{BB962C8B-B14F-4D97-AF65-F5344CB8AC3E}">
        <p14:creationId xmlns:p14="http://schemas.microsoft.com/office/powerpoint/2010/main" val="862210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9769"/>
          <a:stretch/>
        </p:blipFill>
        <p:spPr bwMode="auto">
          <a:xfrm>
            <a:off x="327030" y="315408"/>
            <a:ext cx="9248774" cy="62377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Заголовок 1"/>
          <p:cNvSpPr txBox="1">
            <a:spLocks/>
          </p:cNvSpPr>
          <p:nvPr/>
        </p:nvSpPr>
        <p:spPr>
          <a:xfrm>
            <a:off x="327029" y="315407"/>
            <a:ext cx="9248775" cy="571500"/>
          </a:xfrm>
          <a:prstGeom prst="rect">
            <a:avLst/>
          </a:prstGeom>
          <a:scene3d>
            <a:camera prst="perspectiveLeft"/>
            <a:lightRig rig="threePt" dir="t"/>
          </a:scene3d>
        </p:spPr>
        <p:txBody>
          <a:bodyPr vert="horz" numCol="1" anchor="b">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Бюджетная система</a:t>
            </a:r>
            <a:endParaRPr lang="ru-RU"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3" name="Скругленный прямоугольник 42"/>
          <p:cNvSpPr/>
          <p:nvPr/>
        </p:nvSpPr>
        <p:spPr>
          <a:xfrm>
            <a:off x="1047749" y="955774"/>
            <a:ext cx="1228725" cy="1780666"/>
          </a:xfrm>
          <a:prstGeom prst="roundRect">
            <a:avLst/>
          </a:prstGeom>
          <a:blipFill>
            <a:blip r:embed="rId3"/>
            <a:tile tx="0" ty="0" sx="100000" sy="100000" flip="none" algn="tl"/>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Скругленный прямоугольник 64"/>
          <p:cNvSpPr/>
          <p:nvPr/>
        </p:nvSpPr>
        <p:spPr>
          <a:xfrm>
            <a:off x="1895475" y="955774"/>
            <a:ext cx="5301262" cy="1780667"/>
          </a:xfrm>
          <a:prstGeom prst="roundRect">
            <a:avLst/>
          </a:prstGeom>
          <a:solidFill>
            <a:srgbClr val="7030A0">
              <a:alpha val="45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385" tIns="48193" rIns="96385" bIns="48193" rtlCol="0" anchor="ctr"/>
          <a:lstStyle/>
          <a:p>
            <a:pPr lvl="0" algn="ctr"/>
            <a:endParaRPr lang="ru-RU" sz="1300" dirty="0">
              <a:solidFill>
                <a:prstClr val="black"/>
              </a:solidFill>
            </a:endParaRPr>
          </a:p>
        </p:txBody>
      </p:sp>
      <p:sp>
        <p:nvSpPr>
          <p:cNvPr id="67" name="Прямоугольник 66"/>
          <p:cNvSpPr/>
          <p:nvPr/>
        </p:nvSpPr>
        <p:spPr>
          <a:xfrm rot="16200000">
            <a:off x="627267" y="1596681"/>
            <a:ext cx="1764892" cy="553998"/>
          </a:xfrm>
          <a:prstGeom prst="rect">
            <a:avLst/>
          </a:prstGeom>
        </p:spPr>
        <p:txBody>
          <a:bodyPr wrap="square">
            <a:spAutoFit/>
          </a:bodyPr>
          <a:lstStyle/>
          <a:p>
            <a:pPr algn="ctr"/>
            <a:r>
              <a:rPr lang="ru-RU" sz="1500" dirty="0" smtClean="0"/>
              <a:t>ФЕДЕРАЛЬНЫЙ УРОВЕНЬ</a:t>
            </a:r>
            <a:endParaRPr lang="ru-RU" sz="1500" dirty="0"/>
          </a:p>
        </p:txBody>
      </p:sp>
      <p:sp>
        <p:nvSpPr>
          <p:cNvPr id="69" name="Прямоугольник 68"/>
          <p:cNvSpPr/>
          <p:nvPr/>
        </p:nvSpPr>
        <p:spPr>
          <a:xfrm rot="16200000">
            <a:off x="481229" y="5231512"/>
            <a:ext cx="2056974" cy="553998"/>
          </a:xfrm>
          <a:prstGeom prst="rect">
            <a:avLst/>
          </a:prstGeom>
        </p:spPr>
        <p:txBody>
          <a:bodyPr wrap="none">
            <a:spAutoFit/>
          </a:bodyPr>
          <a:lstStyle/>
          <a:p>
            <a:pPr algn="ctr"/>
            <a:r>
              <a:rPr lang="ru-RU" sz="1500" dirty="0" smtClean="0"/>
              <a:t>МУНИЦИПАЛЬНЫЙ</a:t>
            </a:r>
          </a:p>
          <a:p>
            <a:pPr algn="ctr"/>
            <a:r>
              <a:rPr lang="ru-RU" sz="1500" dirty="0" smtClean="0"/>
              <a:t> УРОВЕНЬ</a:t>
            </a:r>
            <a:endParaRPr lang="ru-RU" sz="1500" dirty="0"/>
          </a:p>
        </p:txBody>
      </p:sp>
      <p:sp>
        <p:nvSpPr>
          <p:cNvPr id="73" name="Прямоугольник 72"/>
          <p:cNvSpPr/>
          <p:nvPr/>
        </p:nvSpPr>
        <p:spPr>
          <a:xfrm rot="16200000">
            <a:off x="7299236" y="3349775"/>
            <a:ext cx="1906291" cy="553998"/>
          </a:xfrm>
          <a:prstGeom prst="rect">
            <a:avLst/>
          </a:prstGeom>
        </p:spPr>
        <p:txBody>
          <a:bodyPr wrap="none">
            <a:spAutoFit/>
          </a:bodyPr>
          <a:lstStyle/>
          <a:p>
            <a:pPr algn="r"/>
            <a:r>
              <a:rPr lang="ru-RU" sz="1500" dirty="0" smtClean="0"/>
              <a:t>РЕГИОНАЛЬНЫЙ </a:t>
            </a:r>
          </a:p>
          <a:p>
            <a:pPr algn="ctr"/>
            <a:r>
              <a:rPr lang="ru-RU" sz="1500" dirty="0" smtClean="0"/>
              <a:t>УРОВЕНЬ</a:t>
            </a:r>
            <a:endParaRPr lang="ru-RU" sz="1500" dirty="0"/>
          </a:p>
        </p:txBody>
      </p:sp>
      <p:sp>
        <p:nvSpPr>
          <p:cNvPr id="74" name="Прямоугольник 73"/>
          <p:cNvSpPr/>
          <p:nvPr/>
        </p:nvSpPr>
        <p:spPr>
          <a:xfrm>
            <a:off x="4669335" y="2025804"/>
            <a:ext cx="2173992" cy="430887"/>
          </a:xfrm>
          <a:prstGeom prst="rect">
            <a:avLst/>
          </a:prstGeom>
        </p:spPr>
        <p:txBody>
          <a:bodyPr wrap="none">
            <a:spAutoFit/>
          </a:bodyPr>
          <a:lstStyle/>
          <a:p>
            <a:pPr algn="r"/>
            <a:r>
              <a:rPr lang="ru-RU" sz="1100" dirty="0" smtClean="0"/>
              <a:t>Бюджеты государственных</a:t>
            </a:r>
          </a:p>
          <a:p>
            <a:pPr algn="ctr"/>
            <a:r>
              <a:rPr lang="ru-RU" sz="1100" dirty="0" smtClean="0"/>
              <a:t> внебюджетных фондов</a:t>
            </a:r>
            <a:endParaRPr lang="ru-RU" sz="1100" dirty="0"/>
          </a:p>
        </p:txBody>
      </p:sp>
      <p:sp>
        <p:nvSpPr>
          <p:cNvPr id="75" name="Прямоугольник 74"/>
          <p:cNvSpPr/>
          <p:nvPr/>
        </p:nvSpPr>
        <p:spPr>
          <a:xfrm>
            <a:off x="2433664" y="2025805"/>
            <a:ext cx="1237838" cy="430887"/>
          </a:xfrm>
          <a:prstGeom prst="rect">
            <a:avLst/>
          </a:prstGeom>
        </p:spPr>
        <p:txBody>
          <a:bodyPr wrap="none">
            <a:spAutoFit/>
          </a:bodyPr>
          <a:lstStyle/>
          <a:p>
            <a:pPr algn="r"/>
            <a:r>
              <a:rPr lang="ru-RU" sz="1100" dirty="0" smtClean="0"/>
              <a:t>Федеральный </a:t>
            </a:r>
          </a:p>
          <a:p>
            <a:pPr algn="ctr"/>
            <a:r>
              <a:rPr lang="ru-RU" sz="1100" dirty="0" smtClean="0"/>
              <a:t>бюджет</a:t>
            </a:r>
            <a:endParaRPr lang="ru-RU" sz="1100" dirty="0"/>
          </a:p>
        </p:txBody>
      </p:sp>
      <p:sp>
        <p:nvSpPr>
          <p:cNvPr id="76" name="Прямоугольник 75"/>
          <p:cNvSpPr/>
          <p:nvPr/>
        </p:nvSpPr>
        <p:spPr>
          <a:xfrm>
            <a:off x="2909886" y="1089978"/>
            <a:ext cx="4210050" cy="430887"/>
          </a:xfrm>
          <a:prstGeom prst="rect">
            <a:avLst/>
          </a:prstGeom>
        </p:spPr>
        <p:txBody>
          <a:bodyPr wrap="square">
            <a:spAutoFit/>
          </a:bodyPr>
          <a:lstStyle/>
          <a:p>
            <a:pPr algn="ctr"/>
            <a:r>
              <a:rPr lang="ru-RU" sz="1100" dirty="0" smtClean="0"/>
              <a:t>Консолидированный бюджет РФ и бюджеты государственных внебюджетных фондов</a:t>
            </a:r>
            <a:endParaRPr lang="ru-RU" sz="1100" dirty="0"/>
          </a:p>
        </p:txBody>
      </p:sp>
      <p:cxnSp>
        <p:nvCxnSpPr>
          <p:cNvPr id="66" name="Прямая соединительная линия 65"/>
          <p:cNvCxnSpPr/>
          <p:nvPr/>
        </p:nvCxnSpPr>
        <p:spPr>
          <a:xfrm>
            <a:off x="5014911" y="1520865"/>
            <a:ext cx="0" cy="1971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3052583" y="1721556"/>
            <a:ext cx="284339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3052583" y="1721556"/>
            <a:ext cx="0" cy="30424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5895975" y="1738137"/>
            <a:ext cx="0" cy="30424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6" name="Скругленный прямоугольник 85"/>
          <p:cNvSpPr/>
          <p:nvPr/>
        </p:nvSpPr>
        <p:spPr>
          <a:xfrm>
            <a:off x="7419976" y="2736440"/>
            <a:ext cx="1266824" cy="1843479"/>
          </a:xfrm>
          <a:prstGeom prst="roundRect">
            <a:avLst/>
          </a:prstGeom>
          <a:blipFill>
            <a:blip r:embed="rId3"/>
            <a:tile tx="0" ty="0" sx="100000" sy="100000" flip="none" algn="tl"/>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Скругленный прямоугольник 86"/>
          <p:cNvSpPr/>
          <p:nvPr/>
        </p:nvSpPr>
        <p:spPr>
          <a:xfrm>
            <a:off x="2533650" y="2731845"/>
            <a:ext cx="5305426" cy="1848075"/>
          </a:xfrm>
          <a:prstGeom prst="roundRect">
            <a:avLst/>
          </a:prstGeom>
          <a:solidFill>
            <a:schemeClr val="accent6">
              <a:lumMod val="75000"/>
              <a:alpha val="4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385" tIns="48193" rIns="96385" bIns="48193" rtlCol="0" anchor="ctr"/>
          <a:lstStyle/>
          <a:p>
            <a:pPr lvl="0" algn="ctr"/>
            <a:endParaRPr lang="ru-RU" sz="1300" dirty="0">
              <a:solidFill>
                <a:prstClr val="black"/>
              </a:solidFill>
            </a:endParaRPr>
          </a:p>
        </p:txBody>
      </p:sp>
      <p:sp>
        <p:nvSpPr>
          <p:cNvPr id="72" name="Прямоугольник 71"/>
          <p:cNvSpPr/>
          <p:nvPr/>
        </p:nvSpPr>
        <p:spPr>
          <a:xfrm>
            <a:off x="5300063" y="3020524"/>
            <a:ext cx="1896673" cy="430887"/>
          </a:xfrm>
          <a:prstGeom prst="rect">
            <a:avLst/>
          </a:prstGeom>
        </p:spPr>
        <p:txBody>
          <a:bodyPr wrap="none">
            <a:spAutoFit/>
          </a:bodyPr>
          <a:lstStyle/>
          <a:p>
            <a:pPr algn="ctr"/>
            <a:r>
              <a:rPr lang="ru-RU" sz="1100" dirty="0" smtClean="0"/>
              <a:t>Консолидированные </a:t>
            </a:r>
          </a:p>
          <a:p>
            <a:pPr algn="ctr"/>
            <a:r>
              <a:rPr lang="ru-RU" sz="1100" dirty="0" smtClean="0"/>
              <a:t>бюджеты субъектов РФ</a:t>
            </a:r>
            <a:endParaRPr lang="ru-RU" sz="1100" dirty="0"/>
          </a:p>
        </p:txBody>
      </p:sp>
      <p:sp>
        <p:nvSpPr>
          <p:cNvPr id="71" name="Прямоугольник 70"/>
          <p:cNvSpPr/>
          <p:nvPr/>
        </p:nvSpPr>
        <p:spPr>
          <a:xfrm>
            <a:off x="2777424" y="3020524"/>
            <a:ext cx="2173992" cy="600164"/>
          </a:xfrm>
          <a:prstGeom prst="rect">
            <a:avLst/>
          </a:prstGeom>
        </p:spPr>
        <p:txBody>
          <a:bodyPr wrap="none">
            <a:spAutoFit/>
          </a:bodyPr>
          <a:lstStyle/>
          <a:p>
            <a:pPr algn="ctr"/>
            <a:r>
              <a:rPr lang="ru-RU" sz="1100" dirty="0" smtClean="0"/>
              <a:t>Бюджеты государственных</a:t>
            </a:r>
          </a:p>
          <a:p>
            <a:pPr algn="ctr"/>
            <a:r>
              <a:rPr lang="ru-RU" sz="1100" dirty="0" smtClean="0"/>
              <a:t>территориальный</a:t>
            </a:r>
          </a:p>
          <a:p>
            <a:pPr algn="ctr"/>
            <a:r>
              <a:rPr lang="ru-RU" sz="1100" dirty="0" smtClean="0"/>
              <a:t>Внебюджетных фондов </a:t>
            </a:r>
            <a:endParaRPr lang="ru-RU" sz="1100" dirty="0"/>
          </a:p>
        </p:txBody>
      </p:sp>
      <p:sp>
        <p:nvSpPr>
          <p:cNvPr id="70" name="Прямоугольник 69"/>
          <p:cNvSpPr/>
          <p:nvPr/>
        </p:nvSpPr>
        <p:spPr>
          <a:xfrm>
            <a:off x="4598702" y="3735139"/>
            <a:ext cx="1175322" cy="430887"/>
          </a:xfrm>
          <a:prstGeom prst="rect">
            <a:avLst/>
          </a:prstGeom>
        </p:spPr>
        <p:txBody>
          <a:bodyPr wrap="none">
            <a:spAutoFit/>
          </a:bodyPr>
          <a:lstStyle/>
          <a:p>
            <a:pPr algn="ctr"/>
            <a:r>
              <a:rPr lang="ru-RU" sz="1100" dirty="0" smtClean="0"/>
              <a:t>Бюджеты </a:t>
            </a:r>
          </a:p>
          <a:p>
            <a:pPr algn="ctr"/>
            <a:r>
              <a:rPr lang="ru-RU" sz="1100" dirty="0" smtClean="0"/>
              <a:t>субъектов РФ</a:t>
            </a:r>
            <a:endParaRPr lang="ru-RU" sz="1100" dirty="0"/>
          </a:p>
        </p:txBody>
      </p:sp>
      <p:cxnSp>
        <p:nvCxnSpPr>
          <p:cNvPr id="84" name="Прямая соединительная линия 83"/>
          <p:cNvCxnSpPr/>
          <p:nvPr/>
        </p:nvCxnSpPr>
        <p:spPr>
          <a:xfrm flipV="1">
            <a:off x="3674074" y="2654578"/>
            <a:ext cx="2681673"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a:off x="5895975" y="2440576"/>
            <a:ext cx="0" cy="1978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3674074" y="2673628"/>
            <a:ext cx="0" cy="34689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6355747" y="2673628"/>
            <a:ext cx="0" cy="34689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7" name="Скругленный прямоугольник 96"/>
          <p:cNvSpPr/>
          <p:nvPr/>
        </p:nvSpPr>
        <p:spPr>
          <a:xfrm>
            <a:off x="1895474" y="4579919"/>
            <a:ext cx="5301264" cy="1848075"/>
          </a:xfrm>
          <a:prstGeom prst="roundRect">
            <a:avLst/>
          </a:prstGeom>
          <a:solidFill>
            <a:srgbClr val="D09A72">
              <a:alpha val="45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385" tIns="48193" rIns="96385" bIns="48193" rtlCol="0" anchor="ctr"/>
          <a:lstStyle/>
          <a:p>
            <a:pPr lvl="0" algn="ctr"/>
            <a:endParaRPr lang="ru-RU" sz="1300" dirty="0">
              <a:solidFill>
                <a:prstClr val="black"/>
              </a:solidFill>
            </a:endParaRPr>
          </a:p>
        </p:txBody>
      </p:sp>
      <p:sp>
        <p:nvSpPr>
          <p:cNvPr id="98" name="Скругленный прямоугольник 97"/>
          <p:cNvSpPr/>
          <p:nvPr/>
        </p:nvSpPr>
        <p:spPr>
          <a:xfrm>
            <a:off x="1047749" y="4586771"/>
            <a:ext cx="1228725" cy="1843479"/>
          </a:xfrm>
          <a:prstGeom prst="roundRect">
            <a:avLst/>
          </a:prstGeom>
          <a:blipFill>
            <a:blip r:embed="rId3"/>
            <a:tile tx="0" ty="0" sx="100000" sy="100000" flip="none" algn="tl"/>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Прямоугольник 98"/>
          <p:cNvSpPr/>
          <p:nvPr/>
        </p:nvSpPr>
        <p:spPr>
          <a:xfrm>
            <a:off x="5478797" y="4691673"/>
            <a:ext cx="1539203" cy="261610"/>
          </a:xfrm>
          <a:prstGeom prst="rect">
            <a:avLst/>
          </a:prstGeom>
        </p:spPr>
        <p:txBody>
          <a:bodyPr wrap="none">
            <a:spAutoFit/>
          </a:bodyPr>
          <a:lstStyle/>
          <a:p>
            <a:pPr algn="ctr"/>
            <a:r>
              <a:rPr lang="ru-RU" sz="1100" dirty="0" smtClean="0"/>
              <a:t>Местные бюджеты</a:t>
            </a:r>
            <a:endParaRPr lang="ru-RU" sz="1100" dirty="0"/>
          </a:p>
        </p:txBody>
      </p:sp>
      <p:sp>
        <p:nvSpPr>
          <p:cNvPr id="100" name="Прямоугольник 99"/>
          <p:cNvSpPr/>
          <p:nvPr/>
        </p:nvSpPr>
        <p:spPr>
          <a:xfrm>
            <a:off x="4736545" y="5293067"/>
            <a:ext cx="1739579" cy="430887"/>
          </a:xfrm>
          <a:prstGeom prst="rect">
            <a:avLst/>
          </a:prstGeom>
        </p:spPr>
        <p:txBody>
          <a:bodyPr wrap="none">
            <a:spAutoFit/>
          </a:bodyPr>
          <a:lstStyle/>
          <a:p>
            <a:pPr algn="ctr"/>
            <a:r>
              <a:rPr lang="ru-RU" sz="1100" dirty="0" smtClean="0"/>
              <a:t>Консолидированные </a:t>
            </a:r>
          </a:p>
          <a:p>
            <a:pPr algn="ctr"/>
            <a:r>
              <a:rPr lang="ru-RU" sz="1100" dirty="0" smtClean="0"/>
              <a:t>бюджеты МР</a:t>
            </a:r>
            <a:endParaRPr lang="ru-RU" sz="1100" dirty="0"/>
          </a:p>
        </p:txBody>
      </p:sp>
      <p:sp>
        <p:nvSpPr>
          <p:cNvPr id="101" name="Прямоугольник 100"/>
          <p:cNvSpPr/>
          <p:nvPr/>
        </p:nvSpPr>
        <p:spPr>
          <a:xfrm>
            <a:off x="3674074" y="6095851"/>
            <a:ext cx="1119216" cy="261610"/>
          </a:xfrm>
          <a:prstGeom prst="rect">
            <a:avLst/>
          </a:prstGeom>
        </p:spPr>
        <p:txBody>
          <a:bodyPr wrap="none">
            <a:spAutoFit/>
          </a:bodyPr>
          <a:lstStyle/>
          <a:p>
            <a:pPr algn="ctr"/>
            <a:r>
              <a:rPr lang="ru-RU" sz="1100" dirty="0" smtClean="0"/>
              <a:t>Бюджеты МР</a:t>
            </a:r>
            <a:endParaRPr lang="ru-RU" sz="1100" dirty="0"/>
          </a:p>
        </p:txBody>
      </p:sp>
      <p:sp>
        <p:nvSpPr>
          <p:cNvPr id="102" name="Прямоугольник 101"/>
          <p:cNvSpPr/>
          <p:nvPr/>
        </p:nvSpPr>
        <p:spPr>
          <a:xfrm>
            <a:off x="5300063" y="6095851"/>
            <a:ext cx="1689886" cy="261610"/>
          </a:xfrm>
          <a:prstGeom prst="rect">
            <a:avLst/>
          </a:prstGeom>
        </p:spPr>
        <p:txBody>
          <a:bodyPr wrap="none">
            <a:spAutoFit/>
          </a:bodyPr>
          <a:lstStyle/>
          <a:p>
            <a:pPr algn="ctr"/>
            <a:r>
              <a:rPr lang="ru-RU" sz="1100" dirty="0" smtClean="0"/>
              <a:t>Бюджеты поселений</a:t>
            </a:r>
            <a:endParaRPr lang="ru-RU" sz="1100" dirty="0"/>
          </a:p>
        </p:txBody>
      </p:sp>
      <p:sp>
        <p:nvSpPr>
          <p:cNvPr id="68" name="Прямоугольник 67"/>
          <p:cNvSpPr/>
          <p:nvPr/>
        </p:nvSpPr>
        <p:spPr>
          <a:xfrm>
            <a:off x="2660794" y="5293067"/>
            <a:ext cx="1552028" cy="430887"/>
          </a:xfrm>
          <a:prstGeom prst="rect">
            <a:avLst/>
          </a:prstGeom>
        </p:spPr>
        <p:txBody>
          <a:bodyPr wrap="none">
            <a:spAutoFit/>
          </a:bodyPr>
          <a:lstStyle/>
          <a:p>
            <a:pPr algn="ctr"/>
            <a:r>
              <a:rPr lang="ru-RU" sz="1100" dirty="0" smtClean="0"/>
              <a:t>Бюджеты </a:t>
            </a:r>
          </a:p>
          <a:p>
            <a:pPr algn="ctr"/>
            <a:r>
              <a:rPr lang="ru-RU" sz="1100" dirty="0" smtClean="0"/>
              <a:t>городских округов</a:t>
            </a:r>
            <a:endParaRPr lang="ru-RU" sz="1100" dirty="0"/>
          </a:p>
        </p:txBody>
      </p:sp>
      <p:cxnSp>
        <p:nvCxnSpPr>
          <p:cNvPr id="95" name="Прямая соединительная линия 94"/>
          <p:cNvCxnSpPr/>
          <p:nvPr/>
        </p:nvCxnSpPr>
        <p:spPr>
          <a:xfrm>
            <a:off x="6355747" y="3543300"/>
            <a:ext cx="0" cy="11430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a:off x="5774024" y="3950582"/>
            <a:ext cx="58172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p:cNvCxnSpPr/>
          <p:nvPr/>
        </p:nvCxnSpPr>
        <p:spPr>
          <a:xfrm>
            <a:off x="6355747" y="4953283"/>
            <a:ext cx="0" cy="10939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flipH="1">
            <a:off x="3436808" y="5062679"/>
            <a:ext cx="291893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a:off x="3436808" y="5062679"/>
            <a:ext cx="0" cy="2303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p:nvPr/>
        </p:nvCxnSpPr>
        <p:spPr>
          <a:xfrm>
            <a:off x="5606334" y="5099885"/>
            <a:ext cx="0" cy="2303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a:stCxn id="100" idx="2"/>
          </p:cNvCxnSpPr>
          <p:nvPr/>
        </p:nvCxnSpPr>
        <p:spPr>
          <a:xfrm flipH="1">
            <a:off x="5606334" y="5723954"/>
            <a:ext cx="1" cy="13392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4" name="Прямая соединительная линия 123"/>
          <p:cNvCxnSpPr/>
          <p:nvPr/>
        </p:nvCxnSpPr>
        <p:spPr>
          <a:xfrm>
            <a:off x="4212822" y="5857875"/>
            <a:ext cx="193218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a:off x="4212822" y="5857875"/>
            <a:ext cx="0" cy="23797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p:cNvCxnSpPr/>
          <p:nvPr/>
        </p:nvCxnSpPr>
        <p:spPr>
          <a:xfrm>
            <a:off x="6128728" y="5857875"/>
            <a:ext cx="0" cy="23797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86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90699"/>
            <a:ext cx="9429750" cy="4810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 y="619666"/>
            <a:ext cx="9906000" cy="5908149"/>
          </a:xfrm>
          <a:prstGeom prst="rect">
            <a:avLst/>
          </a:prstGeom>
        </p:spPr>
        <p:txBody>
          <a:bodyPr wrap="square" lIns="96385" tIns="48193" rIns="96385" bIns="48193">
            <a:spAutoFit/>
          </a:bodyPr>
          <a:lstStyle/>
          <a:p>
            <a:pPr lvl="0" algn="ctr">
              <a:spcBef>
                <a:spcPct val="20000"/>
              </a:spcBef>
            </a:pPr>
            <a:endParaRPr lang="ru-RU" sz="1600" dirty="0" smtClean="0">
              <a:solidFill>
                <a:prstClr val="black"/>
              </a:solidFill>
              <a:cs typeface="Times New Roman" panose="02020603050405020304" pitchFamily="18" charset="0"/>
            </a:endParaRPr>
          </a:p>
          <a:p>
            <a:pPr lvl="0" algn="ctr">
              <a:spcBef>
                <a:spcPct val="20000"/>
              </a:spcBef>
            </a:pPr>
            <a:r>
              <a:rPr lang="ru-RU" sz="1600" dirty="0" smtClean="0">
                <a:solidFill>
                  <a:prstClr val="black"/>
                </a:solidFill>
                <a:cs typeface="Times New Roman" panose="02020603050405020304" pitchFamily="18" charset="0"/>
              </a:rPr>
              <a:t>Представляет собой деятельность по составлению проекта бюджета, </a:t>
            </a:r>
          </a:p>
          <a:p>
            <a:pPr lvl="0" algn="ctr">
              <a:spcBef>
                <a:spcPct val="20000"/>
              </a:spcBef>
            </a:pPr>
            <a:r>
              <a:rPr lang="ru-RU" sz="1600" dirty="0" smtClean="0">
                <a:solidFill>
                  <a:prstClr val="black"/>
                </a:solidFill>
                <a:cs typeface="Times New Roman" panose="02020603050405020304" pitchFamily="18" charset="0"/>
              </a:rPr>
              <a:t>его рассмотрению, утверждению, исполнению, составлению отчета об исполнении </a:t>
            </a:r>
          </a:p>
          <a:p>
            <a:pPr lvl="0" algn="ctr">
              <a:spcBef>
                <a:spcPct val="20000"/>
              </a:spcBef>
            </a:pPr>
            <a:r>
              <a:rPr lang="ru-RU" sz="1600" dirty="0" smtClean="0">
                <a:solidFill>
                  <a:prstClr val="black"/>
                </a:solidFill>
                <a:cs typeface="Times New Roman" panose="02020603050405020304" pitchFamily="18" charset="0"/>
              </a:rPr>
              <a:t>и его утверждению</a:t>
            </a: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a:p>
            <a:pPr lvl="0" algn="just">
              <a:spcBef>
                <a:spcPct val="20000"/>
              </a:spcBef>
            </a:pPr>
            <a:endParaRPr lang="ru-RU" sz="1600" dirty="0">
              <a:solidFill>
                <a:prstClr val="black"/>
              </a:solidFill>
              <a:cs typeface="Times New Roman" panose="02020603050405020304" pitchFamily="18" charset="0"/>
            </a:endParaRPr>
          </a:p>
        </p:txBody>
      </p:sp>
      <p:sp>
        <p:nvSpPr>
          <p:cNvPr id="6" name="Скругленный прямоугольник 5"/>
          <p:cNvSpPr/>
          <p:nvPr/>
        </p:nvSpPr>
        <p:spPr>
          <a:xfrm>
            <a:off x="2028428" y="3657600"/>
            <a:ext cx="1505744" cy="885827"/>
          </a:xfrm>
          <a:prstGeom prst="roundRect">
            <a:avLst/>
          </a:prstGeom>
          <a:solidFill>
            <a:schemeClr val="accent3">
              <a:lumMod val="40000"/>
              <a:lumOff val="60000"/>
              <a:alpha val="4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385" tIns="48193" rIns="96385" bIns="48193" rtlCol="0" anchor="ctr"/>
          <a:lstStyle/>
          <a:p>
            <a:pPr algn="ctr"/>
            <a:r>
              <a:rPr lang="ru-RU" sz="1300" dirty="0">
                <a:solidFill>
                  <a:prstClr val="black"/>
                </a:solidFill>
              </a:rPr>
              <a:t>Рассмотрение проекта бюджета</a:t>
            </a:r>
          </a:p>
        </p:txBody>
      </p:sp>
      <p:sp>
        <p:nvSpPr>
          <p:cNvPr id="8" name="Скругленный прямоугольник 7"/>
          <p:cNvSpPr/>
          <p:nvPr/>
        </p:nvSpPr>
        <p:spPr>
          <a:xfrm>
            <a:off x="3967063" y="3657600"/>
            <a:ext cx="1436887" cy="885827"/>
          </a:xfrm>
          <a:prstGeom prst="roundRect">
            <a:avLst/>
          </a:prstGeom>
          <a:solidFill>
            <a:schemeClr val="accent3">
              <a:lumMod val="40000"/>
              <a:lumOff val="60000"/>
              <a:alpha val="4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385" tIns="48193" rIns="96385" bIns="48193" rtlCol="0" anchor="ctr"/>
          <a:lstStyle/>
          <a:p>
            <a:pPr algn="ctr"/>
            <a:r>
              <a:rPr lang="ru-RU" sz="1300" dirty="0">
                <a:solidFill>
                  <a:prstClr val="black"/>
                </a:solidFill>
              </a:rPr>
              <a:t>Утверждение проекта бюджета</a:t>
            </a:r>
          </a:p>
        </p:txBody>
      </p:sp>
      <p:sp>
        <p:nvSpPr>
          <p:cNvPr id="9" name="Скругленный прямоугольник 8"/>
          <p:cNvSpPr/>
          <p:nvPr/>
        </p:nvSpPr>
        <p:spPr>
          <a:xfrm>
            <a:off x="6741119" y="5024437"/>
            <a:ext cx="1736132" cy="319088"/>
          </a:xfrm>
          <a:prstGeom prst="roundRect">
            <a:avLst/>
          </a:prstGeom>
          <a:solidFill>
            <a:schemeClr val="accent3">
              <a:lumMod val="40000"/>
              <a:lumOff val="60000"/>
              <a:alpha val="4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385" tIns="48193" rIns="96385" bIns="48193" rtlCol="0" anchor="ctr"/>
          <a:lstStyle/>
          <a:p>
            <a:pPr algn="ctr"/>
            <a:r>
              <a:rPr lang="ru-RU" sz="1300" dirty="0" smtClean="0">
                <a:solidFill>
                  <a:prstClr val="black"/>
                </a:solidFill>
              </a:rPr>
              <a:t>Бюджетный год</a:t>
            </a:r>
            <a:endParaRPr lang="ru-RU" sz="1300" dirty="0">
              <a:solidFill>
                <a:prstClr val="black"/>
              </a:solidFill>
            </a:endParaRPr>
          </a:p>
        </p:txBody>
      </p:sp>
      <p:sp>
        <p:nvSpPr>
          <p:cNvPr id="10" name="Скругленный прямоугольник 9"/>
          <p:cNvSpPr/>
          <p:nvPr/>
        </p:nvSpPr>
        <p:spPr>
          <a:xfrm>
            <a:off x="7534275" y="3657603"/>
            <a:ext cx="2028826" cy="885824"/>
          </a:xfrm>
          <a:prstGeom prst="roundRect">
            <a:avLst/>
          </a:prstGeom>
          <a:solidFill>
            <a:schemeClr val="accent3">
              <a:lumMod val="40000"/>
              <a:lumOff val="60000"/>
              <a:alpha val="4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385" tIns="48193" rIns="96385" bIns="48193" rtlCol="0" anchor="ctr"/>
          <a:lstStyle/>
          <a:p>
            <a:pPr lvl="0" algn="ctr"/>
            <a:r>
              <a:rPr lang="ru-RU" sz="1300" dirty="0" smtClean="0">
                <a:solidFill>
                  <a:srgbClr val="000000"/>
                </a:solidFill>
              </a:rPr>
              <a:t>Рассмотрение и утверждение </a:t>
            </a:r>
            <a:r>
              <a:rPr lang="ru-RU" sz="1300" dirty="0">
                <a:solidFill>
                  <a:srgbClr val="000000"/>
                </a:solidFill>
              </a:rPr>
              <a:t>отчета об исполнении бюджета</a:t>
            </a:r>
            <a:endParaRPr lang="ru-RU" sz="1300" dirty="0">
              <a:solidFill>
                <a:prstClr val="white"/>
              </a:solidFill>
            </a:endParaRPr>
          </a:p>
        </p:txBody>
      </p:sp>
      <p:sp>
        <p:nvSpPr>
          <p:cNvPr id="11" name="Скругленный прямоугольник 10"/>
          <p:cNvSpPr/>
          <p:nvPr/>
        </p:nvSpPr>
        <p:spPr>
          <a:xfrm>
            <a:off x="5781675" y="3657602"/>
            <a:ext cx="1421410" cy="885827"/>
          </a:xfrm>
          <a:prstGeom prst="roundRect">
            <a:avLst/>
          </a:prstGeom>
          <a:solidFill>
            <a:schemeClr val="accent3">
              <a:lumMod val="40000"/>
              <a:lumOff val="60000"/>
              <a:alpha val="4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385" tIns="48193" rIns="96385" bIns="48193" rtlCol="0" anchor="ctr"/>
          <a:lstStyle/>
          <a:p>
            <a:pPr lvl="0" algn="ctr"/>
            <a:r>
              <a:rPr lang="ru-RU" sz="1300" dirty="0">
                <a:solidFill>
                  <a:prstClr val="black"/>
                </a:solidFill>
              </a:rPr>
              <a:t>Исполнение бюджета</a:t>
            </a:r>
          </a:p>
        </p:txBody>
      </p:sp>
      <p:sp>
        <p:nvSpPr>
          <p:cNvPr id="12" name="Скругленный прямоугольник 11"/>
          <p:cNvSpPr/>
          <p:nvPr/>
        </p:nvSpPr>
        <p:spPr>
          <a:xfrm>
            <a:off x="314325" y="3657600"/>
            <a:ext cx="1383108" cy="885826"/>
          </a:xfrm>
          <a:prstGeom prst="roundRect">
            <a:avLst/>
          </a:prstGeom>
          <a:solidFill>
            <a:schemeClr val="accent3">
              <a:lumMod val="40000"/>
              <a:lumOff val="60000"/>
              <a:alpha val="4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385" tIns="48193" rIns="96385" bIns="48193" rtlCol="0" anchor="ctr"/>
          <a:lstStyle/>
          <a:p>
            <a:pPr lvl="0" algn="ctr"/>
            <a:r>
              <a:rPr lang="ru-RU" sz="1300" dirty="0" smtClean="0">
                <a:solidFill>
                  <a:prstClr val="black"/>
                </a:solidFill>
              </a:rPr>
              <a:t>Разработка </a:t>
            </a:r>
            <a:r>
              <a:rPr lang="ru-RU" sz="1300" dirty="0">
                <a:solidFill>
                  <a:prstClr val="black"/>
                </a:solidFill>
              </a:rPr>
              <a:t>проекта бюджета</a:t>
            </a:r>
          </a:p>
        </p:txBody>
      </p:sp>
      <p:sp>
        <p:nvSpPr>
          <p:cNvPr id="5" name="Прямоугольник 4"/>
          <p:cNvSpPr/>
          <p:nvPr/>
        </p:nvSpPr>
        <p:spPr>
          <a:xfrm>
            <a:off x="542925" y="2224387"/>
            <a:ext cx="8782050" cy="461665"/>
          </a:xfrm>
          <a:prstGeom prst="rect">
            <a:avLst/>
          </a:prstGeom>
          <a:noFill/>
          <a:ln/>
        </p:spPr>
        <p:style>
          <a:lnRef idx="3">
            <a:schemeClr val="lt1"/>
          </a:lnRef>
          <a:fillRef idx="1">
            <a:schemeClr val="accent3"/>
          </a:fillRef>
          <a:effectRef idx="1">
            <a:schemeClr val="accent3"/>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lgn="ctr" defTabSz="914400"/>
            <a:r>
              <a:rPr lang="ru-RU" sz="24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Этапы бюджетного процесса</a:t>
            </a:r>
          </a:p>
        </p:txBody>
      </p:sp>
      <p:sp>
        <p:nvSpPr>
          <p:cNvPr id="19" name="Заголовок 1"/>
          <p:cNvSpPr txBox="1">
            <a:spLocks/>
          </p:cNvSpPr>
          <p:nvPr/>
        </p:nvSpPr>
        <p:spPr>
          <a:xfrm>
            <a:off x="314325" y="333916"/>
            <a:ext cx="9248775" cy="571500"/>
          </a:xfrm>
          <a:prstGeom prst="rect">
            <a:avLst/>
          </a:prstGeom>
          <a:scene3d>
            <a:camera prst="perspectiveLeft"/>
            <a:lightRig rig="threePt" dir="t"/>
          </a:scene3d>
        </p:spPr>
        <p:txBody>
          <a:bodyPr vert="horz" numCol="1" anchor="b">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Бюджетный процесс</a:t>
            </a:r>
            <a:endParaRPr lang="ru-RU"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cxnSp>
        <p:nvCxnSpPr>
          <p:cNvPr id="14" name="Прямая соединительная линия 13"/>
          <p:cNvCxnSpPr/>
          <p:nvPr/>
        </p:nvCxnSpPr>
        <p:spPr>
          <a:xfrm>
            <a:off x="4685507" y="2747963"/>
            <a:ext cx="0" cy="4286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923925" y="3205164"/>
            <a:ext cx="76247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000721" y="3278980"/>
            <a:ext cx="0" cy="3019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781300" y="3257549"/>
            <a:ext cx="0" cy="31619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4685507" y="3271837"/>
            <a:ext cx="9530" cy="3019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8" name="Прямая соединительная линия 2047"/>
          <p:cNvCxnSpPr/>
          <p:nvPr/>
        </p:nvCxnSpPr>
        <p:spPr>
          <a:xfrm>
            <a:off x="6492380" y="3271836"/>
            <a:ext cx="0" cy="2876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4" name="Прямая соединительная линия 2053"/>
          <p:cNvCxnSpPr/>
          <p:nvPr/>
        </p:nvCxnSpPr>
        <p:spPr>
          <a:xfrm>
            <a:off x="8429626" y="3286124"/>
            <a:ext cx="0" cy="2876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9" name="Прямая соединительная линия 2088"/>
          <p:cNvCxnSpPr/>
          <p:nvPr/>
        </p:nvCxnSpPr>
        <p:spPr>
          <a:xfrm>
            <a:off x="6400800" y="4898231"/>
            <a:ext cx="23812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1" name="Прямая со стрелкой 2090"/>
          <p:cNvCxnSpPr/>
          <p:nvPr/>
        </p:nvCxnSpPr>
        <p:spPr>
          <a:xfrm flipV="1">
            <a:off x="6400800" y="4607719"/>
            <a:ext cx="0" cy="29051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94" name="Прямая со стрелкой 2093"/>
          <p:cNvCxnSpPr/>
          <p:nvPr/>
        </p:nvCxnSpPr>
        <p:spPr>
          <a:xfrm flipH="1" flipV="1">
            <a:off x="8791575" y="4629150"/>
            <a:ext cx="1" cy="26908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1" name="Скругленный прямоугольник 80"/>
          <p:cNvSpPr/>
          <p:nvPr/>
        </p:nvSpPr>
        <p:spPr>
          <a:xfrm>
            <a:off x="3534172" y="5343525"/>
            <a:ext cx="2076451" cy="319088"/>
          </a:xfrm>
          <a:prstGeom prst="roundRect">
            <a:avLst/>
          </a:prstGeom>
          <a:solidFill>
            <a:schemeClr val="accent3">
              <a:lumMod val="40000"/>
              <a:lumOff val="60000"/>
              <a:alpha val="4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385" tIns="48193" rIns="96385" bIns="48193" rtlCol="0" anchor="ctr"/>
          <a:lstStyle/>
          <a:p>
            <a:pPr algn="ctr"/>
            <a:r>
              <a:rPr lang="ru-RU" sz="1300" dirty="0" smtClean="0">
                <a:solidFill>
                  <a:prstClr val="black"/>
                </a:solidFill>
              </a:rPr>
              <a:t>Бюджетный период</a:t>
            </a:r>
            <a:endParaRPr lang="ru-RU" sz="1300" dirty="0">
              <a:solidFill>
                <a:prstClr val="black"/>
              </a:solidFill>
            </a:endParaRPr>
          </a:p>
        </p:txBody>
      </p:sp>
      <p:cxnSp>
        <p:nvCxnSpPr>
          <p:cNvPr id="2098" name="Прямая соединительная линия 2097"/>
          <p:cNvCxnSpPr/>
          <p:nvPr/>
        </p:nvCxnSpPr>
        <p:spPr>
          <a:xfrm>
            <a:off x="542925" y="5762625"/>
            <a:ext cx="8782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4" name="Прямая со стрелкой 2103"/>
          <p:cNvCxnSpPr/>
          <p:nvPr/>
        </p:nvCxnSpPr>
        <p:spPr>
          <a:xfrm flipV="1">
            <a:off x="542925" y="5007769"/>
            <a:ext cx="0" cy="75485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p:nvPr/>
        </p:nvCxnSpPr>
        <p:spPr>
          <a:xfrm flipV="1">
            <a:off x="9324975" y="5024437"/>
            <a:ext cx="0" cy="7381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947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3232881" y="5709389"/>
            <a:ext cx="1326357" cy="788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26237" y="325662"/>
            <a:ext cx="9115364" cy="435881"/>
          </a:xfrm>
          <a:prstGeom prst="rect">
            <a:avLst/>
          </a:prstGeom>
        </p:spPr>
        <p:txBody>
          <a:bodyPr wrap="none" lIns="96385" tIns="48193" rIns="96385" bIns="4819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t>Гражданин, его Участие в Бюджетном процессе</a:t>
            </a:r>
            <a:endParaRPr lang="ru-RU" sz="22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901" y="3034044"/>
            <a:ext cx="1897856" cy="2115673"/>
          </a:xfrm>
          <a:prstGeom prst="rect">
            <a:avLst/>
          </a:prstGeom>
          <a:solidFill>
            <a:schemeClr val="bg1">
              <a:lumMod val="95000"/>
            </a:schemeClr>
          </a:solidFill>
          <a:ln>
            <a:noFill/>
          </a:ln>
          <a:effectLst>
            <a:softEdge rad="112500"/>
          </a:effectLs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6350" y="1609923"/>
            <a:ext cx="2085975" cy="882518"/>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Блок-схема: сохраненные данные 6"/>
          <p:cNvSpPr/>
          <p:nvPr/>
        </p:nvSpPr>
        <p:spPr>
          <a:xfrm rot="10800000">
            <a:off x="1750200" y="3452004"/>
            <a:ext cx="2085974" cy="1190327"/>
          </a:xfrm>
          <a:prstGeom prst="flowChartOnlineStorage">
            <a:avLst/>
          </a:prstGeom>
          <a:solidFill>
            <a:schemeClr val="tx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p>
        </p:txBody>
      </p:sp>
      <p:sp>
        <p:nvSpPr>
          <p:cNvPr id="9" name="TextBox 8"/>
          <p:cNvSpPr txBox="1"/>
          <p:nvPr/>
        </p:nvSpPr>
        <p:spPr>
          <a:xfrm>
            <a:off x="2119313" y="3603493"/>
            <a:ext cx="1571624" cy="923330"/>
          </a:xfrm>
          <a:prstGeom prst="rect">
            <a:avLst/>
          </a:prstGeom>
          <a:noFill/>
        </p:spPr>
        <p:txBody>
          <a:bodyPr wrap="square" rtlCol="0">
            <a:spAutoFit/>
          </a:bodyPr>
          <a:lstStyle/>
          <a:p>
            <a:pPr algn="ctr"/>
            <a:r>
              <a:rPr lang="ru-RU" sz="1200" dirty="0" smtClean="0">
                <a:solidFill>
                  <a:schemeClr val="bg1"/>
                </a:solidFill>
              </a:rPr>
              <a:t>УЧАСТИЕ ГРАЖДАНИНА      </a:t>
            </a:r>
          </a:p>
          <a:p>
            <a:pPr algn="ctr"/>
            <a:endParaRPr lang="ru-RU" sz="1200" dirty="0" smtClean="0">
              <a:solidFill>
                <a:schemeClr val="bg1"/>
              </a:solidFill>
            </a:endParaRPr>
          </a:p>
          <a:p>
            <a:pPr algn="ctr"/>
            <a:r>
              <a:rPr lang="ru-RU" sz="900" dirty="0" smtClean="0">
                <a:solidFill>
                  <a:schemeClr val="bg1"/>
                </a:solidFill>
              </a:rPr>
              <a:t>В БЮДЖЕТНОМ ПРОЦЕССЕ</a:t>
            </a:r>
            <a:endParaRPr lang="ru-RU" sz="900" dirty="0">
              <a:solidFill>
                <a:schemeClr val="bg1"/>
              </a:solidFill>
            </a:endParaRPr>
          </a:p>
        </p:txBody>
      </p:sp>
      <p:sp>
        <p:nvSpPr>
          <p:cNvPr id="16" name="Стрелка вверх 15"/>
          <p:cNvSpPr/>
          <p:nvPr/>
        </p:nvSpPr>
        <p:spPr>
          <a:xfrm>
            <a:off x="2726449" y="3034044"/>
            <a:ext cx="242889" cy="319083"/>
          </a:xfrm>
          <a:prstGeom prst="upArrow">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flipH="1">
            <a:off x="2726449" y="4734209"/>
            <a:ext cx="242889" cy="300042"/>
          </a:xfrm>
          <a:prstGeom prst="downArrow">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перфолента 10"/>
          <p:cNvSpPr/>
          <p:nvPr/>
        </p:nvSpPr>
        <p:spPr>
          <a:xfrm>
            <a:off x="2149529" y="2320989"/>
            <a:ext cx="2105025" cy="692217"/>
          </a:xfrm>
          <a:prstGeom prst="flowChartPunchedTape">
            <a:avLst/>
          </a:prstGeom>
          <a:solidFill>
            <a:srgbClr val="00B050"/>
          </a:solidFill>
          <a:ln>
            <a:noFill/>
          </a:ln>
          <a:effectLst>
            <a:outerShdw blurRad="190500" dist="228600" dir="2700000" algn="ctr">
              <a:srgbClr val="000000">
                <a:alpha val="30000"/>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000" dirty="0" smtClean="0">
                <a:solidFill>
                  <a:schemeClr val="bg2">
                    <a:lumMod val="10000"/>
                  </a:schemeClr>
                </a:solidFill>
              </a:rPr>
              <a:t>Как налогоплательщик</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941" y="5709390"/>
            <a:ext cx="1330402" cy="788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237" y="5709390"/>
            <a:ext cx="1326357" cy="788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Блок-схема: перфолента 18"/>
          <p:cNvSpPr/>
          <p:nvPr/>
        </p:nvSpPr>
        <p:spPr>
          <a:xfrm>
            <a:off x="2149529" y="5005553"/>
            <a:ext cx="2105025" cy="703836"/>
          </a:xfrm>
          <a:prstGeom prst="flowChartPunchedTape">
            <a:avLst/>
          </a:prstGeom>
          <a:solidFill>
            <a:srgbClr val="00B050"/>
          </a:solidFill>
          <a:ln>
            <a:noFill/>
          </a:ln>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000" dirty="0" smtClean="0">
                <a:solidFill>
                  <a:schemeClr val="bg2">
                    <a:lumMod val="10000"/>
                  </a:schemeClr>
                </a:solidFill>
              </a:rPr>
              <a:t>Как получатель социальных гарантий</a:t>
            </a:r>
            <a:endParaRPr lang="ru-RU" sz="1000" dirty="0">
              <a:solidFill>
                <a:schemeClr val="bg2">
                  <a:lumMod val="10000"/>
                </a:schemeClr>
              </a:solidFill>
            </a:endParaRPr>
          </a:p>
        </p:txBody>
      </p:sp>
      <p:sp>
        <p:nvSpPr>
          <p:cNvPr id="22" name="Прямоугольник 21"/>
          <p:cNvSpPr/>
          <p:nvPr/>
        </p:nvSpPr>
        <p:spPr>
          <a:xfrm>
            <a:off x="3136800" y="6272423"/>
            <a:ext cx="1518517" cy="266604"/>
          </a:xfrm>
          <a:prstGeom prst="rect">
            <a:avLst/>
          </a:prstGeom>
          <a:noFill/>
        </p:spPr>
        <p:txBody>
          <a:bodyPr wrap="square" lIns="96385" tIns="48193" rIns="96385" bIns="48193">
            <a:spAutoFit/>
          </a:bodyPr>
          <a:lstStyle/>
          <a:p>
            <a:pPr algn="ctr"/>
            <a:r>
              <a:rPr lang="ru-RU" sz="1100" b="1" dirty="0" smtClean="0">
                <a:ea typeface="+mj-ea"/>
                <a:cs typeface="+mj-cs"/>
              </a:rPr>
              <a:t>ОБРАЗОВАНИЕ</a:t>
            </a:r>
            <a:endParaRPr lang="ru-RU" sz="1100" b="1" dirty="0"/>
          </a:p>
        </p:txBody>
      </p:sp>
      <p:sp>
        <p:nvSpPr>
          <p:cNvPr id="23" name="Прямоугольник 22"/>
          <p:cNvSpPr/>
          <p:nvPr/>
        </p:nvSpPr>
        <p:spPr>
          <a:xfrm>
            <a:off x="1756639" y="6248611"/>
            <a:ext cx="1585912" cy="266604"/>
          </a:xfrm>
          <a:prstGeom prst="rect">
            <a:avLst/>
          </a:prstGeom>
          <a:noFill/>
        </p:spPr>
        <p:txBody>
          <a:bodyPr wrap="square" lIns="96385" tIns="48193" rIns="96385" bIns="48193">
            <a:spAutoFit/>
          </a:bodyPr>
          <a:lstStyle/>
          <a:p>
            <a:pPr algn="ctr"/>
            <a:r>
              <a:rPr lang="ru-RU" sz="1100" b="1" dirty="0" smtClean="0">
                <a:ea typeface="+mj-ea"/>
                <a:cs typeface="+mj-cs"/>
              </a:rPr>
              <a:t>КУЛЬТУРА</a:t>
            </a:r>
            <a:endParaRPr lang="ru-RU" sz="1100" b="1" dirty="0"/>
          </a:p>
        </p:txBody>
      </p:sp>
      <p:sp>
        <p:nvSpPr>
          <p:cNvPr id="24" name="Прямоугольник 23"/>
          <p:cNvSpPr/>
          <p:nvPr/>
        </p:nvSpPr>
        <p:spPr>
          <a:xfrm>
            <a:off x="426237" y="6248611"/>
            <a:ext cx="1330402" cy="266604"/>
          </a:xfrm>
          <a:prstGeom prst="rect">
            <a:avLst/>
          </a:prstGeom>
          <a:noFill/>
        </p:spPr>
        <p:txBody>
          <a:bodyPr wrap="square" lIns="96385" tIns="48193" rIns="96385" bIns="48193">
            <a:spAutoFit/>
          </a:bodyPr>
          <a:lstStyle/>
          <a:p>
            <a:pPr algn="ctr"/>
            <a:r>
              <a:rPr lang="ru-RU" sz="1100" b="1" dirty="0" smtClean="0">
                <a:ea typeface="+mj-ea"/>
                <a:cs typeface="+mj-cs"/>
              </a:rPr>
              <a:t>ЛЬГОТЫ</a:t>
            </a:r>
            <a:endParaRPr lang="ru-RU" sz="1100" b="1" dirty="0"/>
          </a:p>
        </p:txBody>
      </p:sp>
      <p:sp>
        <p:nvSpPr>
          <p:cNvPr id="25" name="Прямоугольник 24"/>
          <p:cNvSpPr/>
          <p:nvPr/>
        </p:nvSpPr>
        <p:spPr>
          <a:xfrm>
            <a:off x="234711" y="901148"/>
            <a:ext cx="9492070" cy="651325"/>
          </a:xfrm>
          <a:prstGeom prst="rect">
            <a:avLst/>
          </a:prstGeom>
        </p:spPr>
        <p:txBody>
          <a:bodyPr wrap="none" lIns="96385" tIns="48193" rIns="96385" bIns="48193">
            <a:spAutoFit/>
          </a:bodyPr>
          <a:lstStyle/>
          <a:p>
            <a:pPr algn="ctr"/>
            <a:r>
              <a:rPr lang="ru-RU" sz="1200" dirty="0" smtClean="0">
                <a:ea typeface="+mj-ea"/>
                <a:cs typeface="+mj-cs"/>
              </a:rPr>
              <a:t>Граждане – и как налогоплательщики, и как потребители общественных услуг – должны быть уверены в том, что </a:t>
            </a:r>
          </a:p>
          <a:p>
            <a:pPr algn="ctr"/>
            <a:r>
              <a:rPr lang="ru-RU" sz="1200" dirty="0" smtClean="0">
                <a:ea typeface="+mj-ea"/>
                <a:cs typeface="+mj-cs"/>
              </a:rPr>
              <a:t>передаваемые ими в распоряжение государства средства используются прозрачно и эффективно, приносят </a:t>
            </a:r>
          </a:p>
          <a:p>
            <a:pPr algn="ctr"/>
            <a:r>
              <a:rPr lang="ru-RU" sz="1200" dirty="0" smtClean="0">
                <a:ea typeface="+mj-ea"/>
                <a:cs typeface="+mj-cs"/>
              </a:rPr>
              <a:t>конкретные результаты как для общества в целом, так и каждой семьи, для каждого человека     </a:t>
            </a:r>
            <a:endParaRPr lang="ru-RU" sz="1200" dirty="0"/>
          </a:p>
        </p:txBody>
      </p:sp>
      <p:sp>
        <p:nvSpPr>
          <p:cNvPr id="28" name="TextBox 27"/>
          <p:cNvSpPr txBox="1"/>
          <p:nvPr/>
        </p:nvSpPr>
        <p:spPr>
          <a:xfrm rot="16200000">
            <a:off x="3148677" y="3878056"/>
            <a:ext cx="4666662" cy="253916"/>
          </a:xfrm>
          <a:prstGeom prst="rect">
            <a:avLst/>
          </a:prstGeom>
          <a:noFill/>
        </p:spPr>
        <p:txBody>
          <a:bodyPr wrap="none" rtlCol="0">
            <a:spAutoFit/>
          </a:bodyPr>
          <a:lstStyle/>
          <a:p>
            <a:r>
              <a:rPr lang="ru-RU" sz="1050" dirty="0" smtClean="0"/>
              <a:t>ВОЗМОЖНОСТЬ ВЛИЯНИЯ ГРАЖДАНИНА НА СОСТАВ БЮДЖЕТА</a:t>
            </a:r>
            <a:endParaRPr lang="ru-RU" sz="1050" dirty="0"/>
          </a:p>
        </p:txBody>
      </p:sp>
      <p:sp>
        <p:nvSpPr>
          <p:cNvPr id="3" name="Стрелка вправо 2"/>
          <p:cNvSpPr/>
          <p:nvPr/>
        </p:nvSpPr>
        <p:spPr>
          <a:xfrm>
            <a:off x="3930913" y="3886584"/>
            <a:ext cx="1388255" cy="357149"/>
          </a:xfrm>
          <a:prstGeom prst="rightArrow">
            <a:avLst>
              <a:gd name="adj1" fmla="val 50000"/>
              <a:gd name="adj2" fmla="val 124675"/>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право 3"/>
          <p:cNvSpPr/>
          <p:nvPr/>
        </p:nvSpPr>
        <p:spPr>
          <a:xfrm rot="20172418">
            <a:off x="3837861" y="3298515"/>
            <a:ext cx="1478237" cy="303044"/>
          </a:xfrm>
          <a:prstGeom prst="rightArrow">
            <a:avLst>
              <a:gd name="adj1" fmla="val 50000"/>
              <a:gd name="adj2" fmla="val 155445"/>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rot="1445509">
            <a:off x="3834584" y="4569994"/>
            <a:ext cx="1449308" cy="289751"/>
          </a:xfrm>
          <a:prstGeom prst="rightArrow">
            <a:avLst>
              <a:gd name="adj1" fmla="val 50000"/>
              <a:gd name="adj2" fmla="val 162693"/>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5886450" y="1609923"/>
            <a:ext cx="3238500" cy="1422135"/>
          </a:xfrm>
          <a:prstGeom prst="roundRect">
            <a:avLst/>
          </a:prstGeom>
          <a:solidFill>
            <a:schemeClr val="tx2">
              <a:lumMod val="60000"/>
              <a:lumOff val="40000"/>
            </a:schemeClr>
          </a:solidFill>
          <a:ln>
            <a:solidFill>
              <a:schemeClr val="accent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Публичные слушания проекта решения о бюджете муниципального образования на очередной финансовый год и плановый период</a:t>
            </a:r>
            <a:endParaRPr lang="ru-RU" sz="1400" dirty="0"/>
          </a:p>
        </p:txBody>
      </p:sp>
      <p:sp>
        <p:nvSpPr>
          <p:cNvPr id="8" name="Скругленный прямоугольник 7"/>
          <p:cNvSpPr/>
          <p:nvPr/>
        </p:nvSpPr>
        <p:spPr>
          <a:xfrm>
            <a:off x="5886450" y="3315015"/>
            <a:ext cx="3238500" cy="1385150"/>
          </a:xfrm>
          <a:prstGeom prst="roundRect">
            <a:avLst/>
          </a:prstGeom>
          <a:solidFill>
            <a:schemeClr val="tx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Публичные слушания об исполнении районного бюджета</a:t>
            </a:r>
            <a:endParaRPr lang="ru-RU" dirty="0"/>
          </a:p>
        </p:txBody>
      </p:sp>
      <p:sp>
        <p:nvSpPr>
          <p:cNvPr id="10" name="Скругленный прямоугольник 9"/>
          <p:cNvSpPr/>
          <p:nvPr/>
        </p:nvSpPr>
        <p:spPr>
          <a:xfrm>
            <a:off x="5886450" y="5026963"/>
            <a:ext cx="3238500" cy="1364853"/>
          </a:xfrm>
          <a:prstGeom prst="roundRect">
            <a:avLst/>
          </a:prstGeom>
          <a:solidFill>
            <a:schemeClr val="tx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Публичные обсуждения муниципальных программ</a:t>
            </a:r>
            <a:endParaRPr lang="ru-RU" dirty="0"/>
          </a:p>
        </p:txBody>
      </p:sp>
    </p:spTree>
    <p:extLst>
      <p:ext uri="{BB962C8B-B14F-4D97-AF65-F5344CB8AC3E}">
        <p14:creationId xmlns:p14="http://schemas.microsoft.com/office/powerpoint/2010/main" val="22987451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4138564</TotalTime>
  <Words>4375</Words>
  <Application>Microsoft Office PowerPoint</Application>
  <PresentationFormat>Лист A4 (210x297 мм)</PresentationFormat>
  <Paragraphs>942</Paragraphs>
  <Slides>43</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Совершенствование нормативного правового регулирования в сфере полномочий муниципального района  и проведение политики обоснованности и эффективности применения налоговых льгот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расходов районного бюджета на 2018 год     по разделам классификации  расходов бюджетов</vt:lpstr>
      <vt:lpstr>Презентация PowerPoint</vt:lpstr>
      <vt:lpstr>Презентация PowerPoint</vt:lpstr>
      <vt:lpstr>Презентация PowerPoint</vt:lpstr>
      <vt:lpstr>Презентация PowerPoint</vt:lpstr>
      <vt:lpstr>Муниципальная программа «Социальная поддержка граждан в  Соболевском муниципальном районе Камчатского края»</vt:lpstr>
      <vt:lpstr>Муниципальная программа «Профилактика правонарушений, терроризма, экстремизма, наркомании и алкоголизма в Соболевском муниципальном районе Камчатского края»</vt:lpstr>
      <vt:lpstr>Муниципальная программа «Развитие культуры в Соболевском муниципальном районе Камчатского края»</vt:lpstr>
      <vt:lpstr>Муниципальная программа «Охрана окружающей среды, воспроизводство и использование природных ресурсов в Соболевском муниципальном районе  Камчатского края»</vt:lpstr>
      <vt:lpstr>Презентация PowerPoint</vt:lpstr>
      <vt:lpstr>Презентация PowerPoint</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финансов Камчатского края</dc:title>
  <dc:creator>Кушнирук Екатерина Валерьевна</dc:creator>
  <cp:lastModifiedBy>Фин-06</cp:lastModifiedBy>
  <cp:revision>908</cp:revision>
  <cp:lastPrinted>2017-11-13T23:05:30Z</cp:lastPrinted>
  <dcterms:created xsi:type="dcterms:W3CDTF">2013-09-30T23:11:49Z</dcterms:created>
  <dcterms:modified xsi:type="dcterms:W3CDTF">2017-11-16T03:04:37Z</dcterms:modified>
</cp:coreProperties>
</file>