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</p:sldMasterIdLst>
  <p:notesMasterIdLst>
    <p:notesMasterId r:id="rId8"/>
  </p:notesMasterIdLst>
  <p:sldIdLst>
    <p:sldId id="274" r:id="rId3"/>
    <p:sldId id="275" r:id="rId4"/>
    <p:sldId id="258" r:id="rId5"/>
    <p:sldId id="264" r:id="rId6"/>
    <p:sldId id="273" r:id="rId7"/>
  </p:sldIdLst>
  <p:sldSz cx="9144000" cy="6858000" type="screen4x3"/>
  <p:notesSz cx="6858000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25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A5CFE-BC92-434D-B905-8DF6287AE9E3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83D80-FD06-442E-9EEE-762E156546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332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321C3-C6E8-4E14-B5AD-C4025BA2F16A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598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321C3-C6E8-4E14-B5AD-C4025BA2F16A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147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321C3-C6E8-4E14-B5AD-C4025BA2F16A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967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12000"/>
          </a:xfrm>
          <a:prstGeom prst="rect">
            <a:avLst/>
          </a:prstGeom>
          <a:noFill/>
        </p:spPr>
        <p:txBody>
          <a:bodyPr vert="horz" wrap="none" lIns="450000" tIns="36000" rIns="0" bIns="0" rtlCol="0" anchor="ctr">
            <a:noAutofit/>
          </a:bodyPr>
          <a:lstStyle>
            <a:lvl1pPr>
              <a:lnSpc>
                <a:spcPct val="80000"/>
              </a:lnSpc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82313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2941-8825-487F-8E2B-361C80BC97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613D-8325-4B07-8528-A0CDF444C734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886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2941-8825-487F-8E2B-361C80BC97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613D-8325-4B07-8528-A0CDF444C734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5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2941-8825-487F-8E2B-361C80BC97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613D-8325-4B07-8528-A0CDF444C734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561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2941-8825-487F-8E2B-361C80BC97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613D-8325-4B07-8528-A0CDF444C734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308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2941-8825-487F-8E2B-361C80BC97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613D-8325-4B07-8528-A0CDF444C734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7208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2941-8825-487F-8E2B-361C80BC97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613D-8325-4B07-8528-A0CDF444C734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729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2941-8825-487F-8E2B-361C80BC97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613D-8325-4B07-8528-A0CDF444C734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3657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896ABA7-F79E-AA4A-B8A4-D47AE39A1A3A}" type="slidenum">
              <a:rPr lang="ru-RU" sz="170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700" dirty="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pic>
        <p:nvPicPr>
          <p:cNvPr id="1026" name="Picture 2" descr="C:\Users\kosterinsv\Desktop\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962" y="5230800"/>
            <a:ext cx="1208038" cy="164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4DF90">
              <a:alpha val="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600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12000"/>
          </a:xfrm>
          <a:prstGeom prst="rect">
            <a:avLst/>
          </a:prstGeom>
          <a:noFill/>
        </p:spPr>
        <p:txBody>
          <a:bodyPr vert="horz" wrap="none" lIns="450000" tIns="36000" rIns="0" bIns="0" rtlCol="0" anchor="ctr">
            <a:noAutofit/>
          </a:bodyPr>
          <a:lstStyle>
            <a:lvl1pPr>
              <a:lnSpc>
                <a:spcPct val="80000"/>
              </a:lnSpc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83841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ide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12000"/>
          </a:xfrm>
          <a:prstGeom prst="rect">
            <a:avLst/>
          </a:prstGeom>
          <a:noFill/>
        </p:spPr>
        <p:txBody>
          <a:bodyPr vert="horz" wrap="none" lIns="450000" tIns="36000" rIns="0" bIns="0" rtlCol="0" anchor="ctr">
            <a:noAutofit/>
          </a:bodyPr>
          <a:lstStyle>
            <a:lvl1pPr>
              <a:lnSpc>
                <a:spcPct val="80000"/>
              </a:lnSpc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grpSp>
        <p:nvGrpSpPr>
          <p:cNvPr id="3" name="Группа 2"/>
          <p:cNvGrpSpPr/>
          <p:nvPr userDrawn="1"/>
        </p:nvGrpSpPr>
        <p:grpSpPr>
          <a:xfrm>
            <a:off x="0" y="-98592"/>
            <a:ext cx="9144000" cy="7200800"/>
            <a:chOff x="0" y="-99392"/>
            <a:chExt cx="9144000" cy="7200800"/>
          </a:xfrm>
        </p:grpSpPr>
        <p:cxnSp>
          <p:nvCxnSpPr>
            <p:cNvPr id="4" name="Прямая соединительная линия 3"/>
            <p:cNvCxnSpPr/>
            <p:nvPr userDrawn="1"/>
          </p:nvCxnSpPr>
          <p:spPr>
            <a:xfrm>
              <a:off x="464116" y="-99392"/>
              <a:ext cx="0" cy="72000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 userDrawn="1"/>
          </p:nvCxnSpPr>
          <p:spPr>
            <a:xfrm>
              <a:off x="8903144" y="-98592"/>
              <a:ext cx="0" cy="72000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 userDrawn="1"/>
          </p:nvCxnSpPr>
          <p:spPr>
            <a:xfrm flipH="1">
              <a:off x="0" y="887512"/>
              <a:ext cx="9144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9757174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23924444"/>
              </p:ext>
            </p:extLst>
          </p:nvPr>
        </p:nvGraphicFramePr>
        <p:xfrm>
          <a:off x="1470" y="1873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0" y="1873"/>
                        <a:ext cx="146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53" descr="Сбербанк России. Всегда рядом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224" r="6099" b="7909"/>
          <a:stretch>
            <a:fillRect/>
          </a:stretch>
        </p:blipFill>
        <p:spPr bwMode="auto">
          <a:xfrm>
            <a:off x="6980234" y="93945"/>
            <a:ext cx="2070156" cy="51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149939" y="237862"/>
            <a:ext cx="6830242" cy="292388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3" name="Picture 48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28" y="656820"/>
            <a:ext cx="898849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34816" y="1389063"/>
            <a:ext cx="8713177" cy="945080"/>
          </a:xfrm>
          <a:prstGeom prst="rect">
            <a:avLst/>
          </a:prstGeom>
          <a:noFill/>
        </p:spPr>
        <p:txBody>
          <a:bodyPr wrap="square" lIns="97740" tIns="48870" rIns="97740" bIns="48870" rtlCol="0">
            <a:spAutoFit/>
          </a:bodyPr>
          <a:lstStyle>
            <a:lvl1pPr>
              <a:defRPr lang="en-US" sz="1100" kern="1200" smtClean="0"/>
            </a:lvl1pPr>
            <a:lvl2pPr>
              <a:defRPr lang="en-US" sz="1100" kern="1200" smtClean="0">
                <a:ea typeface="+mn-ea"/>
                <a:cs typeface="+mn-cs"/>
              </a:defRPr>
            </a:lvl2pPr>
            <a:lvl3pPr>
              <a:defRPr lang="en-US" sz="1100" kern="1200" smtClean="0">
                <a:ea typeface="+mn-ea"/>
                <a:cs typeface="+mn-cs"/>
              </a:defRPr>
            </a:lvl3pPr>
            <a:lvl4pPr>
              <a:defRPr lang="en-US" sz="1100" kern="1200" smtClean="0">
                <a:ea typeface="+mn-ea"/>
                <a:cs typeface="+mn-cs"/>
              </a:defRPr>
            </a:lvl4pPr>
            <a:lvl5pPr>
              <a:defRPr lang="en-US" sz="1100" kern="1200">
                <a:ea typeface="+mn-ea"/>
                <a:cs typeface="+mn-cs"/>
              </a:defRPr>
            </a:lvl5pPr>
          </a:lstStyle>
          <a:p>
            <a:pPr lvl="0" defTabSz="920931" latinLnBrk="0"/>
            <a:r>
              <a:rPr lang="en-US" dirty="0" smtClean="0"/>
              <a:t>Click to edit Master text styles</a:t>
            </a:r>
          </a:p>
          <a:p>
            <a:pPr marL="190500" lvl="1" indent="-190500" defTabSz="920931" latinLnBrk="0">
              <a:buFont typeface="Arial"/>
              <a:buChar char="•"/>
            </a:pPr>
            <a:r>
              <a:rPr lang="en-US" dirty="0" smtClean="0"/>
              <a:t>Second level</a:t>
            </a:r>
          </a:p>
          <a:p>
            <a:pPr marL="381000" lvl="2" indent="-190500" defTabSz="920931" latinLnBrk="0">
              <a:buFont typeface="Arial"/>
            </a:pPr>
            <a:r>
              <a:rPr lang="en-US" dirty="0" smtClean="0"/>
              <a:t>Third level</a:t>
            </a:r>
          </a:p>
          <a:p>
            <a:pPr marL="571500" lvl="3" indent="-190500" defTabSz="920931" latinLnBrk="0">
              <a:buFont typeface="Arial"/>
              <a:buChar char="-"/>
            </a:pPr>
            <a:r>
              <a:rPr lang="en-US" dirty="0" smtClean="0"/>
              <a:t>Fourth level</a:t>
            </a:r>
          </a:p>
          <a:p>
            <a:pPr marL="762000" lvl="4" indent="-190500" defTabSz="920931" latinLnBrk="0">
              <a:buFont typeface="Arial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34816" y="922278"/>
            <a:ext cx="30157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z="1400" b="1" kern="1200" smtClean="0">
                <a:solidFill>
                  <a:srgbClr val="00B050"/>
                </a:solidFill>
                <a:latin typeface="+mj-lt"/>
              </a:defRPr>
            </a:lvl1pPr>
            <a:lvl2pPr>
              <a:defRPr lang="en-US" sz="1200" kern="1200" smtClean="0">
                <a:solidFill>
                  <a:srgbClr val="00B050"/>
                </a:solidFill>
                <a:ea typeface="+mn-ea"/>
                <a:cs typeface="+mn-cs"/>
              </a:defRPr>
            </a:lvl2pPr>
            <a:lvl3pPr>
              <a:defRPr lang="en-US" sz="1000" kern="1200" smtClean="0">
                <a:solidFill>
                  <a:schemeClr val="accent2"/>
                </a:solidFill>
                <a:ea typeface="+mn-ea"/>
                <a:cs typeface="+mn-cs"/>
              </a:defRPr>
            </a:lvl3pPr>
            <a:lvl4pPr>
              <a:defRPr lang="en-US" sz="1000" kern="1200" smtClean="0">
                <a:solidFill>
                  <a:schemeClr val="accent2"/>
                </a:solidFill>
                <a:ea typeface="+mn-ea"/>
                <a:cs typeface="+mn-cs"/>
              </a:defRPr>
            </a:lvl4pPr>
            <a:lvl5pPr>
              <a:defRPr lang="en-US" sz="1000" kern="1200">
                <a:solidFill>
                  <a:schemeClr val="accent2"/>
                </a:solidFill>
                <a:ea typeface="+mn-ea"/>
                <a:cs typeface="+mn-cs"/>
              </a:defRPr>
            </a:lvl5pPr>
          </a:lstStyle>
          <a:p>
            <a:pPr lvl="0" defTabSz="921855" latinLnBrk="0">
              <a:spcBef>
                <a:spcPts val="0"/>
              </a:spcBef>
              <a:buNone/>
            </a:pPr>
            <a:r>
              <a:rPr lang="en-US" dirty="0" smtClean="0"/>
              <a:t>Click to edit Master text styles</a:t>
            </a:r>
          </a:p>
          <a:p>
            <a:pPr marL="0" lvl="1" indent="0" defTabSz="921855" latinLnBrk="0">
              <a:spcBef>
                <a:spcPts val="0"/>
              </a:spcBef>
              <a:buNone/>
            </a:pPr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6701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896ABA7-F79E-AA4A-B8A4-D47AE39A1A3A}" type="slidenum">
              <a:rPr lang="ru-RU" sz="170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700" dirty="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pic>
        <p:nvPicPr>
          <p:cNvPr id="1026" name="Picture 2" descr="C:\Users\kosterinsv\Desktop\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962" y="5230800"/>
            <a:ext cx="1208038" cy="164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4DF90">
              <a:alpha val="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586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 descr="sber_slaid-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Название 1"/>
          <p:cNvSpPr>
            <a:spLocks noGrp="1"/>
          </p:cNvSpPr>
          <p:nvPr>
            <p:ph type="title"/>
          </p:nvPr>
        </p:nvSpPr>
        <p:spPr>
          <a:xfrm>
            <a:off x="3253878" y="482076"/>
            <a:ext cx="5358238" cy="806551"/>
          </a:xfrm>
          <a:prstGeom prst="rect">
            <a:avLst/>
          </a:prstGeom>
        </p:spPr>
        <p:txBody>
          <a:bodyPr lIns="108000" tIns="46800" rIns="108000" bIns="46800" anchor="ctr" anchorCtr="0">
            <a:normAutofit/>
          </a:bodyPr>
          <a:lstStyle>
            <a:lvl1pPr algn="l">
              <a:defRPr sz="2400" b="1" cap="all" baseline="0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457200" y="2169344"/>
            <a:ext cx="7172263" cy="39568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6896ABA7-F79E-AA4A-B8A4-D47AE39A1A3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368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2941-8825-487F-8E2B-361C80BC97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613D-8325-4B07-8528-A0CDF444C734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227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2941-8825-487F-8E2B-361C80BC97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613D-8325-4B07-8528-A0CDF444C734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512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2941-8825-487F-8E2B-361C80BC97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613D-8325-4B07-8528-A0CDF444C734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27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2941-8825-487F-8E2B-361C80BC97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613D-8325-4B07-8528-A0CDF444C734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74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>
            <a:grpSpLocks noChangeAspect="1"/>
          </p:cNvGrpSpPr>
          <p:nvPr userDrawn="1"/>
        </p:nvGrpSpPr>
        <p:grpSpPr>
          <a:xfrm>
            <a:off x="99230" y="111190"/>
            <a:ext cx="427796" cy="395976"/>
            <a:chOff x="99230" y="111190"/>
            <a:chExt cx="427796" cy="395976"/>
          </a:xfrm>
        </p:grpSpPr>
        <p:sp>
          <p:nvSpPr>
            <p:cNvPr id="4" name="Прямоугольник 3"/>
            <p:cNvSpPr/>
            <p:nvPr userDrawn="1"/>
          </p:nvSpPr>
          <p:spPr>
            <a:xfrm>
              <a:off x="99230" y="111190"/>
              <a:ext cx="306000" cy="306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7" name="Прямоугольник 6"/>
            <p:cNvSpPr/>
            <p:nvPr userDrawn="1"/>
          </p:nvSpPr>
          <p:spPr>
            <a:xfrm>
              <a:off x="221026" y="201166"/>
              <a:ext cx="306000" cy="306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Прямоугольник 2"/>
          <p:cNvSpPr>
            <a:spLocks noChangeAspect="1"/>
          </p:cNvSpPr>
          <p:nvPr userDrawn="1"/>
        </p:nvSpPr>
        <p:spPr>
          <a:xfrm>
            <a:off x="0" y="0"/>
            <a:ext cx="9144000" cy="612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" name="Рисунок 9" descr="Вырезка экрана"/>
          <p:cNvPicPr>
            <a:picLocks noChangeAspect="1"/>
          </p:cNvPicPr>
          <p:nvPr userDrawn="1"/>
        </p:nvPicPr>
        <p:blipFill>
          <a:blip r:embed="rId7" cstate="screen">
            <a:clrChange>
              <a:clrFrom>
                <a:srgbClr val="7AC143"/>
              </a:clrFrom>
              <a:clrTo>
                <a:srgbClr val="7AC14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175489"/>
            <a:ext cx="1385128" cy="26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567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C2941-8825-487F-8E2B-361C80BC97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10.06.2020</a:t>
            </a:fld>
            <a:endParaRPr lang="ru-RU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B613D-8325-4B07-8528-A0CDF444C7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04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0.pn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jpeg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jpeg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9.jpe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Hamlet-Susov.00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4868863"/>
            <a:ext cx="5927725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4035" name="TextBox 13"/>
          <p:cNvSpPr txBox="1">
            <a:spLocks noChangeArrowheads="1"/>
          </p:cNvSpPr>
          <p:nvPr/>
        </p:nvSpPr>
        <p:spPr bwMode="auto">
          <a:xfrm>
            <a:off x="395536" y="3167614"/>
            <a:ext cx="72009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76A325"/>
                </a:solidFill>
                <a:latin typeface="Tahoma" pitchFamily="34" charset="0"/>
                <a:cs typeface="Tahoma" pitchFamily="34" charset="0"/>
              </a:rPr>
              <a:t>ПАО Сбербанк предлагает к продаже часть </a:t>
            </a:r>
            <a:r>
              <a:rPr lang="ru-RU" altLang="ru-RU" sz="1600" dirty="0" smtClean="0">
                <a:solidFill>
                  <a:srgbClr val="76A325"/>
                </a:solidFill>
                <a:latin typeface="Tahoma" pitchFamily="34" charset="0"/>
                <a:cs typeface="Tahoma" pitchFamily="34" charset="0"/>
              </a:rPr>
              <a:t>помещени</a:t>
            </a:r>
            <a:r>
              <a:rPr lang="ru-RU" altLang="ru-RU" sz="1600" dirty="0">
                <a:solidFill>
                  <a:srgbClr val="76A325"/>
                </a:solidFill>
                <a:latin typeface="Tahoma" pitchFamily="34" charset="0"/>
                <a:cs typeface="Tahoma" pitchFamily="34" charset="0"/>
              </a:rPr>
              <a:t>й</a:t>
            </a:r>
            <a:r>
              <a:rPr lang="ru-RU" altLang="ru-RU" sz="1600" dirty="0" smtClean="0">
                <a:solidFill>
                  <a:srgbClr val="76A325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600" dirty="0">
                <a:solidFill>
                  <a:srgbClr val="76A325"/>
                </a:solidFill>
                <a:latin typeface="Tahoma" pitchFamily="34" charset="0"/>
                <a:cs typeface="Tahoma" pitchFamily="34" charset="0"/>
              </a:rPr>
              <a:t>по объекту недвижимости </a:t>
            </a:r>
            <a:r>
              <a:rPr lang="ru-RU" altLang="ru-RU" sz="1600" dirty="0" smtClean="0">
                <a:solidFill>
                  <a:srgbClr val="76A325"/>
                </a:solidFill>
                <a:latin typeface="Tahoma" pitchFamily="34" charset="0"/>
                <a:cs typeface="Tahoma" pitchFamily="34" charset="0"/>
              </a:rPr>
              <a:t>Камчатского </a:t>
            </a:r>
            <a:r>
              <a:rPr lang="ru-RU" altLang="ru-RU" sz="1600" dirty="0">
                <a:solidFill>
                  <a:srgbClr val="76A325"/>
                </a:solidFill>
                <a:latin typeface="Tahoma" pitchFamily="34" charset="0"/>
                <a:cs typeface="Tahoma" pitchFamily="34" charset="0"/>
              </a:rPr>
              <a:t>края по адресу: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dirty="0" smtClean="0">
              <a:solidFill>
                <a:srgbClr val="76A325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ru-RU" altLang="ru-RU" sz="1600" dirty="0" smtClean="0">
                <a:solidFill>
                  <a:srgbClr val="76A325"/>
                </a:solidFill>
                <a:latin typeface="Tahoma" pitchFamily="34" charset="0"/>
                <a:cs typeface="Tahoma" pitchFamily="34" charset="0"/>
              </a:rPr>
              <a:t>г</a:t>
            </a:r>
            <a:r>
              <a:rPr lang="ru-RU" altLang="ru-RU" sz="1600" dirty="0">
                <a:solidFill>
                  <a:srgbClr val="76A325"/>
                </a:solidFill>
                <a:latin typeface="Tahoma" pitchFamily="34" charset="0"/>
                <a:cs typeface="Tahoma" pitchFamily="34" charset="0"/>
              </a:rPr>
              <a:t>. </a:t>
            </a:r>
            <a:r>
              <a:rPr lang="ru-RU" altLang="ru-RU" sz="1600" dirty="0" smtClean="0">
                <a:solidFill>
                  <a:srgbClr val="76A325"/>
                </a:solidFill>
                <a:latin typeface="Tahoma" pitchFamily="34" charset="0"/>
                <a:cs typeface="Tahoma" pitchFamily="34" charset="0"/>
              </a:rPr>
              <a:t>П</a:t>
            </a:r>
            <a:r>
              <a:rPr lang="ru-RU" altLang="ru-RU" sz="1600" dirty="0" smtClean="0">
                <a:solidFill>
                  <a:srgbClr val="76A325"/>
                </a:solidFill>
                <a:latin typeface="Tahoma" pitchFamily="34" charset="0"/>
                <a:cs typeface="Tahoma" pitchFamily="34" charset="0"/>
              </a:rPr>
              <a:t>етропавловск</a:t>
            </a:r>
            <a:r>
              <a:rPr lang="ru-RU" altLang="ru-RU" sz="1600" dirty="0" smtClean="0">
                <a:solidFill>
                  <a:srgbClr val="76A325"/>
                </a:solidFill>
                <a:latin typeface="Tahoma" pitchFamily="34" charset="0"/>
                <a:cs typeface="Tahoma" pitchFamily="34" charset="0"/>
              </a:rPr>
              <a:t>-Камчатский</a:t>
            </a:r>
            <a:r>
              <a:rPr lang="ru-RU" altLang="ru-RU" sz="1600" dirty="0">
                <a:solidFill>
                  <a:srgbClr val="76A325"/>
                </a:solidFill>
                <a:latin typeface="Tahoma" pitchFamily="34" charset="0"/>
                <a:cs typeface="Tahoma" pitchFamily="34" charset="0"/>
              </a:rPr>
              <a:t>, ул. Набережная, </a:t>
            </a:r>
            <a:r>
              <a:rPr lang="ru-RU" altLang="ru-RU" sz="1600" dirty="0" smtClean="0">
                <a:solidFill>
                  <a:srgbClr val="76A325"/>
                </a:solidFill>
                <a:latin typeface="Tahoma" pitchFamily="34" charset="0"/>
                <a:cs typeface="Tahoma" pitchFamily="34" charset="0"/>
              </a:rPr>
              <a:t>30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dirty="0" smtClean="0">
              <a:solidFill>
                <a:srgbClr val="76A325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rgbClr val="76A325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4036" name="Picture 2" descr="C:\Users\Grebenyuk-VV\Pictures\main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95275"/>
            <a:ext cx="15478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201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" name="Object 56" hidden="1"/>
          <p:cNvGraphicFramePr>
            <a:graphicFrameLocks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57" name="Object 5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itle 5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 vert="horz" wrap="none" lIns="450000" tIns="36000" rIns="0" bIns="0" rtlCol="0" anchor="ctr">
            <a:noAutofit/>
          </a:bodyPr>
          <a:lstStyle/>
          <a:p>
            <a:pPr algn="l"/>
            <a:r>
              <a:rPr lang="ru-RU" sz="2000" dirty="0">
                <a:latin typeface="Corbel" panose="020B0503020204020204" pitchFamily="34" charset="0"/>
              </a:rPr>
              <a:t>Камчатский край, </a:t>
            </a:r>
            <a:r>
              <a:rPr lang="ru-RU" altLang="ru-RU" sz="2000" dirty="0">
                <a:latin typeface="Corbel" panose="020B0503020204020204" pitchFamily="34" charset="0"/>
              </a:rPr>
              <a:t>г. </a:t>
            </a:r>
            <a:r>
              <a:rPr lang="ru-RU" altLang="ru-RU" sz="2000" smtClean="0">
                <a:latin typeface="Corbel" panose="020B0503020204020204" pitchFamily="34" charset="0"/>
              </a:rPr>
              <a:t>Петропавловск-Камчатский</a:t>
            </a:r>
            <a:r>
              <a:rPr lang="ru-RU" altLang="ru-RU" sz="2000" dirty="0">
                <a:latin typeface="Corbel" panose="020B0503020204020204" pitchFamily="34" charset="0"/>
              </a:rPr>
              <a:t>, ул. Набережная, 30</a:t>
            </a:r>
            <a:endParaRPr lang="en-US" sz="2000" dirty="0">
              <a:latin typeface="Corbel" panose="020B0503020204020204" pitchFamily="34" charset="0"/>
            </a:endParaRPr>
          </a:p>
        </p:txBody>
      </p:sp>
      <p:sp>
        <p:nvSpPr>
          <p:cNvPr id="32" name="Овал 31"/>
          <p:cNvSpPr/>
          <p:nvPr/>
        </p:nvSpPr>
        <p:spPr bwMode="auto">
          <a:xfrm>
            <a:off x="8669272" y="6382330"/>
            <a:ext cx="360000" cy="360000"/>
          </a:xfrm>
          <a:prstGeom prst="ellipse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Calibri" panose="020F0502020204030204" pitchFamily="34" charset="0"/>
                <a:ea typeface="ヒラギノ角ゴ Pro W3" pitchFamily="-128" charset="-128"/>
              </a:rPr>
              <a:t>2</a:t>
            </a:r>
            <a:endParaRPr lang="ru-RU" sz="1400" dirty="0">
              <a:solidFill>
                <a:prstClr val="white">
                  <a:lumMod val="65000"/>
                </a:prstClr>
              </a:solidFill>
              <a:latin typeface="Calibri" panose="020F0502020204030204" pitchFamily="34" charset="0"/>
              <a:ea typeface="ヒラギノ角ゴ Pro W3" pitchFamily="-12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87824" y="658209"/>
            <a:ext cx="615617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Предлагаются к продаже помещения административного</a:t>
            </a:r>
            <a:r>
              <a:rPr kumimoji="0" lang="ru-RU" sz="13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 здания 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площадью 2112,4 кв. м. в т. ч. помещения 4-го</a:t>
            </a:r>
            <a:r>
              <a:rPr kumimoji="0" lang="ru-RU" sz="13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 этажа площадью 1047,7 кв. м и помещения 5-го этажа площадью 1064,7 кв. м.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  </a:t>
            </a: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cada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7504" y="6348366"/>
            <a:ext cx="86766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prstClr val="black"/>
                </a:solidFill>
                <a:latin typeface="Scada"/>
              </a:rPr>
              <a:t>По всем вопросам обращайтесь по тел.:</a:t>
            </a:r>
          </a:p>
          <a:p>
            <a:r>
              <a:rPr lang="ru-RU" sz="1200" b="1" i="1" dirty="0" smtClean="0">
                <a:solidFill>
                  <a:prstClr val="black"/>
                </a:solidFill>
                <a:latin typeface="Scada"/>
              </a:rPr>
              <a:t>8 908</a:t>
            </a:r>
            <a:r>
              <a:rPr lang="ru-RU" sz="1200" b="1" i="1" dirty="0">
                <a:solidFill>
                  <a:prstClr val="black"/>
                </a:solidFill>
                <a:latin typeface="Scada"/>
              </a:rPr>
              <a:t> 986 79 18 – Ольга </a:t>
            </a:r>
            <a:r>
              <a:rPr lang="ru-RU" sz="1200" b="1" i="1" dirty="0" smtClean="0">
                <a:solidFill>
                  <a:prstClr val="black"/>
                </a:solidFill>
                <a:latin typeface="Scada"/>
              </a:rPr>
              <a:t>Алексеевна, начальник отдела недвижимости и развития инфраструктуры</a:t>
            </a:r>
            <a:endParaRPr lang="ru-RU" sz="1200" b="1" i="1" dirty="0">
              <a:solidFill>
                <a:prstClr val="black"/>
              </a:solidFill>
              <a:latin typeface="Scada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987824" y="1340768"/>
            <a:ext cx="622372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latin typeface="Scada"/>
              </a:rPr>
              <a:t>Стоимость реализации </a:t>
            </a:r>
            <a:r>
              <a:rPr lang="ru-RU" sz="1300" dirty="0" smtClean="0">
                <a:latin typeface="Scada"/>
              </a:rPr>
              <a:t>Объекта </a:t>
            </a:r>
            <a:r>
              <a:rPr lang="ru-RU" sz="1300" dirty="0">
                <a:latin typeface="Scada"/>
              </a:rPr>
              <a:t>– </a:t>
            </a:r>
            <a:r>
              <a:rPr lang="ru-RU" sz="1300" dirty="0" smtClean="0"/>
              <a:t>94 723 729,0 руб</a:t>
            </a:r>
            <a:r>
              <a:rPr lang="ru-RU" sz="1300" dirty="0">
                <a:latin typeface="Scada"/>
              </a:rPr>
              <a:t>. с учетом </a:t>
            </a:r>
            <a:r>
              <a:rPr lang="ru-RU" sz="1300" dirty="0" smtClean="0">
                <a:latin typeface="Scada"/>
              </a:rPr>
              <a:t>НДС</a:t>
            </a:r>
            <a:endParaRPr lang="ru-RU" sz="1300" dirty="0">
              <a:latin typeface="Scada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/>
          <a:srcRect l="45573" t="11609" r="33951" b="14564"/>
          <a:stretch/>
        </p:blipFill>
        <p:spPr>
          <a:xfrm>
            <a:off x="3131840" y="2284941"/>
            <a:ext cx="1967865" cy="398891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355976" y="3187795"/>
            <a:ext cx="1152128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1" dirty="0" smtClean="0">
                <a:solidFill>
                  <a:prstClr val="black"/>
                </a:solidFill>
              </a:rPr>
              <a:t>1047,7 кв. м</a:t>
            </a:r>
            <a:endParaRPr lang="ru-RU" sz="1300" b="1" dirty="0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/>
          <a:srcRect l="45019" t="15548" r="36718" b="9641"/>
          <a:stretch/>
        </p:blipFill>
        <p:spPr>
          <a:xfrm>
            <a:off x="5934940" y="2115940"/>
            <a:ext cx="1805411" cy="415791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015059" y="2821529"/>
            <a:ext cx="1152128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1" dirty="0" smtClean="0">
                <a:solidFill>
                  <a:prstClr val="black"/>
                </a:solidFill>
              </a:rPr>
              <a:t>1064,7 кв. м</a:t>
            </a:r>
            <a:endParaRPr lang="ru-RU" sz="1300" b="1" dirty="0">
              <a:solidFill>
                <a:prstClr val="black"/>
              </a:solidFill>
            </a:endParaRPr>
          </a:p>
        </p:txBody>
      </p:sp>
      <p:pic>
        <p:nvPicPr>
          <p:cNvPr id="21" name="Рисунок 12" descr="C:\Users\TOKACH~1\AppData\Local\Temp\Rar$DI00.853\Новые фото (2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636587"/>
            <a:ext cx="2817092" cy="1836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016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Hamlet-Susov.00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4868863"/>
            <a:ext cx="5927725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4035" name="TextBox 13"/>
          <p:cNvSpPr txBox="1">
            <a:spLocks noChangeArrowheads="1"/>
          </p:cNvSpPr>
          <p:nvPr/>
        </p:nvSpPr>
        <p:spPr bwMode="auto">
          <a:xfrm>
            <a:off x="395536" y="3167614"/>
            <a:ext cx="72009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76A325"/>
                </a:solidFill>
                <a:latin typeface="Tahoma" pitchFamily="34" charset="0"/>
                <a:cs typeface="Tahoma" pitchFamily="34" charset="0"/>
              </a:rPr>
              <a:t>ПАО Сбербанк предлагает к продаже </a:t>
            </a:r>
            <a:r>
              <a:rPr lang="ru-RU" altLang="ru-RU" sz="1600" dirty="0" smtClean="0">
                <a:solidFill>
                  <a:srgbClr val="76A325"/>
                </a:solidFill>
                <a:latin typeface="Tahoma" pitchFamily="34" charset="0"/>
                <a:cs typeface="Tahoma" pitchFamily="34" charset="0"/>
              </a:rPr>
              <a:t>с обратной арендой объекты  Камчатского края расположенные по адресам: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dirty="0" smtClean="0">
              <a:solidFill>
                <a:srgbClr val="76A325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76A325"/>
                </a:solidFill>
                <a:latin typeface="Tahoma" pitchFamily="34" charset="0"/>
                <a:cs typeface="Tahoma" pitchFamily="34" charset="0"/>
              </a:rPr>
              <a:t>п. Усть-Камчатск, ул. 60 лет Октября, </a:t>
            </a:r>
            <a:r>
              <a:rPr lang="ru-RU" altLang="ru-RU" sz="1600" dirty="0" smtClean="0">
                <a:solidFill>
                  <a:srgbClr val="76A325"/>
                </a:solidFill>
                <a:latin typeface="Tahoma" pitchFamily="34" charset="0"/>
                <a:cs typeface="Tahoma" pitchFamily="34" charset="0"/>
              </a:rPr>
              <a:t>29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76A325"/>
                </a:solidFill>
                <a:latin typeface="Tahoma" pitchFamily="34" charset="0"/>
                <a:cs typeface="Tahoma" pitchFamily="34" charset="0"/>
              </a:rPr>
              <a:t>с</a:t>
            </a:r>
            <a:r>
              <a:rPr lang="ru-RU" altLang="ru-RU" sz="1600" dirty="0" smtClean="0">
                <a:solidFill>
                  <a:srgbClr val="76A325"/>
                </a:solidFill>
                <a:latin typeface="Tahoma" pitchFamily="34" charset="0"/>
                <a:cs typeface="Tahoma" pitchFamily="34" charset="0"/>
              </a:rPr>
              <a:t>. </a:t>
            </a:r>
            <a:r>
              <a:rPr lang="ru-RU" altLang="ru-RU" sz="1600" dirty="0" err="1" smtClean="0">
                <a:solidFill>
                  <a:srgbClr val="76A325"/>
                </a:solidFill>
                <a:latin typeface="Tahoma" pitchFamily="34" charset="0"/>
                <a:cs typeface="Tahoma" pitchFamily="34" charset="0"/>
              </a:rPr>
              <a:t>Тиличики</a:t>
            </a:r>
            <a:r>
              <a:rPr lang="ru-RU" altLang="ru-RU" sz="1600" dirty="0" smtClean="0">
                <a:solidFill>
                  <a:srgbClr val="76A325"/>
                </a:solidFill>
                <a:latin typeface="Tahoma" pitchFamily="34" charset="0"/>
                <a:cs typeface="Tahoma" pitchFamily="34" charset="0"/>
              </a:rPr>
              <a:t>, ул. Школьная, 17</a:t>
            </a:r>
            <a:endParaRPr lang="ru-RU" altLang="ru-RU" sz="1600" dirty="0">
              <a:solidFill>
                <a:srgbClr val="76A325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4036" name="Picture 2" descr="C:\Users\Grebenyuk-VV\Pictures\main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95275"/>
            <a:ext cx="15478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442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" name="Object 56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2993582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latin typeface="Corbel" panose="020B0503020204020204" pitchFamily="34" charset="0"/>
              </a:rPr>
              <a:t>Камчатский край</a:t>
            </a:r>
            <a:r>
              <a:rPr lang="ru-RU" dirty="0">
                <a:latin typeface="Corbel" panose="020B0503020204020204" pitchFamily="34" charset="0"/>
              </a:rPr>
              <a:t>, </a:t>
            </a:r>
            <a:r>
              <a:rPr lang="ru-RU" altLang="ru-RU" dirty="0">
                <a:latin typeface="Corbel" panose="020B0503020204020204" pitchFamily="34" charset="0"/>
              </a:rPr>
              <a:t>п. Усть-Камчатск, ул. 60 лет Октября, </a:t>
            </a:r>
            <a:r>
              <a:rPr lang="ru-RU" altLang="ru-RU" dirty="0" smtClean="0">
                <a:latin typeface="Corbel" panose="020B0503020204020204" pitchFamily="34" charset="0"/>
              </a:rPr>
              <a:t>29</a:t>
            </a: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2" name="Овал 31"/>
          <p:cNvSpPr/>
          <p:nvPr/>
        </p:nvSpPr>
        <p:spPr bwMode="auto">
          <a:xfrm>
            <a:off x="8669272" y="6382330"/>
            <a:ext cx="360000" cy="360000"/>
          </a:xfrm>
          <a:prstGeom prst="ellipse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Calibri" panose="020F0502020204030204" pitchFamily="34" charset="0"/>
                <a:ea typeface="ヒラギノ角ゴ Pro W3" pitchFamily="-128" charset="-128"/>
              </a:rPr>
              <a:t>2</a:t>
            </a:r>
            <a:endParaRPr lang="ru-RU" sz="1400" dirty="0">
              <a:solidFill>
                <a:prstClr val="white">
                  <a:lumMod val="65000"/>
                </a:prstClr>
              </a:solidFill>
              <a:latin typeface="Calibri" panose="020F0502020204030204" pitchFamily="34" charset="0"/>
              <a:ea typeface="ヒラギノ角ゴ Pro W3" pitchFamily="-128" charset="-128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90517"/>
            <a:ext cx="2820186" cy="158635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87824" y="658209"/>
            <a:ext cx="61561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Предлагается к продаже 2-х этажное административное здание общей площадью 753,4 кв. м</a:t>
            </a:r>
            <a:r>
              <a:rPr kumimoji="0" lang="ru-RU" sz="13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 с обратной арендой помещений площадью 112,0 кв. м</a:t>
            </a: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cada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7504" y="6348366"/>
            <a:ext cx="86766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prstClr val="black"/>
                </a:solidFill>
                <a:latin typeface="Scada"/>
              </a:rPr>
              <a:t>По всем вопросам обращайтесь по тел.:</a:t>
            </a:r>
          </a:p>
          <a:p>
            <a:r>
              <a:rPr lang="ru-RU" sz="1200" b="1" i="1" dirty="0" smtClean="0">
                <a:solidFill>
                  <a:prstClr val="black"/>
                </a:solidFill>
                <a:latin typeface="Scada"/>
              </a:rPr>
              <a:t>8 908</a:t>
            </a:r>
            <a:r>
              <a:rPr lang="ru-RU" sz="1200" b="1" i="1" dirty="0">
                <a:solidFill>
                  <a:prstClr val="black"/>
                </a:solidFill>
                <a:latin typeface="Scada"/>
              </a:rPr>
              <a:t> 986 79 18 – Ольга </a:t>
            </a:r>
            <a:r>
              <a:rPr lang="ru-RU" sz="1200" b="1" i="1" dirty="0" smtClean="0">
                <a:solidFill>
                  <a:prstClr val="black"/>
                </a:solidFill>
                <a:latin typeface="Scada"/>
              </a:rPr>
              <a:t>Алексеевна, начальник отдела недвижимости и развития инфраструктуры</a:t>
            </a:r>
            <a:endParaRPr lang="ru-RU" sz="1200" b="1" i="1" dirty="0">
              <a:solidFill>
                <a:prstClr val="black"/>
              </a:solidFill>
              <a:latin typeface="Scada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987824" y="1340768"/>
            <a:ext cx="622372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latin typeface="Scada"/>
              </a:rPr>
              <a:t>Стоимость реализации </a:t>
            </a:r>
            <a:r>
              <a:rPr lang="ru-RU" sz="1300" dirty="0" smtClean="0">
                <a:latin typeface="Scada"/>
              </a:rPr>
              <a:t>Объекта </a:t>
            </a:r>
            <a:r>
              <a:rPr lang="ru-RU" sz="1300" dirty="0">
                <a:latin typeface="Scada"/>
              </a:rPr>
              <a:t>– </a:t>
            </a:r>
            <a:r>
              <a:rPr lang="ru-RU" sz="1300" dirty="0" smtClean="0">
                <a:latin typeface="Scada"/>
              </a:rPr>
              <a:t>10 018 400,0 руб</a:t>
            </a:r>
            <a:r>
              <a:rPr lang="ru-RU" sz="1300" dirty="0">
                <a:latin typeface="Scada"/>
              </a:rPr>
              <a:t>. с учетом </a:t>
            </a:r>
            <a:r>
              <a:rPr lang="ru-RU" sz="1300" dirty="0" smtClean="0">
                <a:latin typeface="Scada"/>
              </a:rPr>
              <a:t>НДС</a:t>
            </a:r>
            <a:endParaRPr lang="ru-RU" sz="1300" dirty="0">
              <a:latin typeface="Scada"/>
            </a:endParaRPr>
          </a:p>
        </p:txBody>
      </p:sp>
      <p:pic>
        <p:nvPicPr>
          <p:cNvPr id="20" name="Рисунок 19"/>
          <p:cNvPicPr/>
          <p:nvPr/>
        </p:nvPicPr>
        <p:blipFill rotWithShape="1">
          <a:blip r:embed="rId8"/>
          <a:srcRect l="37730" t="16094" r="30061" b="9711"/>
          <a:stretch/>
        </p:blipFill>
        <p:spPr bwMode="auto">
          <a:xfrm>
            <a:off x="5796136" y="2824686"/>
            <a:ext cx="2392222" cy="35535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60387" y="2386881"/>
            <a:ext cx="41764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cada"/>
              </a:rPr>
              <a:t>1 этаж – общей </a:t>
            </a:r>
            <a:r>
              <a:rPr lang="ru-RU" sz="1300" b="1" dirty="0" smtClean="0">
                <a:solidFill>
                  <a:prstClr val="black"/>
                </a:solidFill>
              </a:rPr>
              <a:t>площадью </a:t>
            </a:r>
            <a:r>
              <a:rPr lang="en-US" sz="1300" b="1" dirty="0" smtClean="0">
                <a:solidFill>
                  <a:prstClr val="black"/>
                </a:solidFill>
              </a:rPr>
              <a:t>3</a:t>
            </a:r>
            <a:r>
              <a:rPr lang="ru-RU" sz="1300" b="1" dirty="0" smtClean="0">
                <a:solidFill>
                  <a:prstClr val="black"/>
                </a:solidFill>
              </a:rPr>
              <a:t>66,2 </a:t>
            </a:r>
            <a:r>
              <a:rPr lang="ru-RU" sz="1300" b="1" dirty="0">
                <a:solidFill>
                  <a:prstClr val="black"/>
                </a:solidFill>
              </a:rPr>
              <a:t>кв</a:t>
            </a:r>
            <a:r>
              <a:rPr lang="ru-RU" sz="1300" b="1" dirty="0" smtClean="0">
                <a:solidFill>
                  <a:prstClr val="black"/>
                </a:solidFill>
              </a:rPr>
              <a:t>. м, в </a:t>
            </a:r>
            <a:r>
              <a:rPr lang="ru-RU" sz="1300" b="1" dirty="0" err="1" smtClean="0">
                <a:solidFill>
                  <a:prstClr val="black"/>
                </a:solidFill>
              </a:rPr>
              <a:t>т.ч</a:t>
            </a:r>
            <a:r>
              <a:rPr lang="ru-RU" sz="1300" b="1" dirty="0" smtClean="0">
                <a:solidFill>
                  <a:prstClr val="black"/>
                </a:solidFill>
              </a:rPr>
              <a:t>. 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cada"/>
              </a:rPr>
              <a:t>к обратной аренде для Банка – 112,0 кв. </a:t>
            </a:r>
            <a:r>
              <a:rPr lang="ru-RU" sz="1300" noProof="0" dirty="0" smtClean="0">
                <a:solidFill>
                  <a:prstClr val="black"/>
                </a:solidFill>
                <a:latin typeface="Scada"/>
              </a:rPr>
              <a:t>м.</a:t>
            </a: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cad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91880" y="1753382"/>
            <a:ext cx="38164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Площадь обратной аренды Банка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cada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68566" y="1744436"/>
            <a:ext cx="216024" cy="225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9"/>
          <a:srcRect l="37824" t="29329" r="35611" b="11610"/>
          <a:stretch/>
        </p:blipFill>
        <p:spPr>
          <a:xfrm>
            <a:off x="654765" y="2904546"/>
            <a:ext cx="2707501" cy="338437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653786" y="2503230"/>
            <a:ext cx="288032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300" b="1" dirty="0">
                <a:solidFill>
                  <a:prstClr val="black"/>
                </a:solidFill>
                <a:latin typeface="Scada"/>
              </a:rPr>
              <a:t>2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cada"/>
              </a:rPr>
              <a:t> этаж – </a:t>
            </a:r>
            <a:r>
              <a:rPr lang="ru-RU" sz="1300" b="1" dirty="0" smtClean="0">
                <a:solidFill>
                  <a:prstClr val="black"/>
                </a:solidFill>
              </a:rPr>
              <a:t>площадью 387,2 кв. м</a:t>
            </a: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cada"/>
            </a:endParaRPr>
          </a:p>
        </p:txBody>
      </p:sp>
    </p:spTree>
    <p:extLst>
      <p:ext uri="{BB962C8B-B14F-4D97-AF65-F5344CB8AC3E}">
        <p14:creationId xmlns:p14="http://schemas.microsoft.com/office/powerpoint/2010/main" val="274166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" name="Object 56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2993582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2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57" name="Object 5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latin typeface="Corbel" panose="020B0503020204020204" pitchFamily="34" charset="0"/>
              </a:rPr>
              <a:t>Камчатский край</a:t>
            </a:r>
            <a:r>
              <a:rPr lang="ru-RU" dirty="0">
                <a:latin typeface="Corbel" panose="020B0503020204020204" pitchFamily="34" charset="0"/>
              </a:rPr>
              <a:t>, </a:t>
            </a:r>
            <a:r>
              <a:rPr lang="ru-RU" dirty="0" smtClean="0">
                <a:latin typeface="Corbel" panose="020B0503020204020204" pitchFamily="34" charset="0"/>
              </a:rPr>
              <a:t>с. </a:t>
            </a:r>
            <a:r>
              <a:rPr lang="ru-RU" dirty="0" err="1" smtClean="0">
                <a:latin typeface="Corbel" panose="020B0503020204020204" pitchFamily="34" charset="0"/>
              </a:rPr>
              <a:t>Тиличики</a:t>
            </a:r>
            <a:r>
              <a:rPr lang="ru-RU" dirty="0" smtClean="0">
                <a:latin typeface="Corbel" panose="020B0503020204020204" pitchFamily="34" charset="0"/>
              </a:rPr>
              <a:t>, ул. Школьная, 17</a:t>
            </a: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2" name="Овал 31"/>
          <p:cNvSpPr/>
          <p:nvPr/>
        </p:nvSpPr>
        <p:spPr bwMode="auto">
          <a:xfrm>
            <a:off x="8669272" y="6382330"/>
            <a:ext cx="360000" cy="360000"/>
          </a:xfrm>
          <a:prstGeom prst="ellipse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Calibri" panose="020F0502020204030204" pitchFamily="34" charset="0"/>
                <a:ea typeface="ヒラギノ角ゴ Pro W3" pitchFamily="-128" charset="-128"/>
              </a:rPr>
              <a:t>2</a:t>
            </a:r>
            <a:endParaRPr lang="ru-RU" sz="1400" dirty="0">
              <a:solidFill>
                <a:prstClr val="white">
                  <a:lumMod val="65000"/>
                </a:prstClr>
              </a:solidFill>
              <a:latin typeface="Calibri" panose="020F0502020204030204" pitchFamily="34" charset="0"/>
              <a:ea typeface="ヒラギノ角ゴ Pro W3" pitchFamily="-12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87824" y="658209"/>
            <a:ext cx="615617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Предлагается к продаже 2-х этажное административное здание с подвалом общей площадью 604,5 кв. м</a:t>
            </a:r>
            <a:r>
              <a:rPr kumimoji="0" lang="ru-RU" sz="13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 с обратной арендой помещений площадью </a:t>
            </a:r>
            <a:r>
              <a:rPr lang="ru-RU" sz="1300" dirty="0" smtClean="0">
                <a:solidFill>
                  <a:prstClr val="black"/>
                </a:solidFill>
                <a:latin typeface="Scada"/>
              </a:rPr>
              <a:t>79,26 </a:t>
            </a:r>
            <a:r>
              <a:rPr kumimoji="0" lang="ru-RU" sz="13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кв. м</a:t>
            </a:r>
            <a:r>
              <a:rPr kumimoji="0" lang="ru-RU" sz="13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*</a:t>
            </a: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cada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7504" y="6348366"/>
            <a:ext cx="86766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prstClr val="black"/>
                </a:solidFill>
                <a:latin typeface="Scada"/>
              </a:rPr>
              <a:t>По всем вопросам обращайтесь по тел.:</a:t>
            </a:r>
          </a:p>
          <a:p>
            <a:r>
              <a:rPr lang="ru-RU" sz="1200" b="1" i="1" dirty="0" smtClean="0">
                <a:solidFill>
                  <a:prstClr val="black"/>
                </a:solidFill>
                <a:latin typeface="Scada"/>
              </a:rPr>
              <a:t>8 908</a:t>
            </a:r>
            <a:r>
              <a:rPr lang="ru-RU" sz="1200" b="1" i="1" dirty="0">
                <a:solidFill>
                  <a:prstClr val="black"/>
                </a:solidFill>
                <a:latin typeface="Scada"/>
              </a:rPr>
              <a:t> 986 79 18 – Ольга </a:t>
            </a:r>
            <a:r>
              <a:rPr lang="ru-RU" sz="1200" b="1" i="1" dirty="0" smtClean="0">
                <a:solidFill>
                  <a:prstClr val="black"/>
                </a:solidFill>
                <a:latin typeface="Scada"/>
              </a:rPr>
              <a:t>Алексеевна, начальник отдела недвижимости и развития инфраструктуры</a:t>
            </a:r>
            <a:endParaRPr lang="ru-RU" sz="1200" b="1" i="1" dirty="0">
              <a:solidFill>
                <a:prstClr val="black"/>
              </a:solidFill>
              <a:latin typeface="Scada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987824" y="1340768"/>
            <a:ext cx="622372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latin typeface="Scada"/>
              </a:rPr>
              <a:t>Стоимость реализации </a:t>
            </a:r>
            <a:r>
              <a:rPr lang="ru-RU" sz="1300" dirty="0" smtClean="0">
                <a:latin typeface="Scada"/>
              </a:rPr>
              <a:t>Объекта </a:t>
            </a:r>
            <a:r>
              <a:rPr lang="ru-RU" sz="1300" dirty="0">
                <a:latin typeface="Scada"/>
              </a:rPr>
              <a:t>– </a:t>
            </a:r>
            <a:r>
              <a:rPr lang="ru-RU" sz="1300" dirty="0" smtClean="0">
                <a:latin typeface="Scada"/>
              </a:rPr>
              <a:t>8 641 000,0 руб</a:t>
            </a:r>
            <a:r>
              <a:rPr lang="ru-RU" sz="1300" dirty="0">
                <a:latin typeface="Scada"/>
              </a:rPr>
              <a:t>. с учетом </a:t>
            </a:r>
            <a:r>
              <a:rPr lang="ru-RU" sz="1300" dirty="0" smtClean="0">
                <a:latin typeface="Scada"/>
              </a:rPr>
              <a:t>НДС</a:t>
            </a:r>
            <a:endParaRPr lang="ru-RU" sz="1300" dirty="0">
              <a:latin typeface="Scad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68144" y="1788415"/>
            <a:ext cx="324410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cada"/>
              </a:rPr>
              <a:t>1 этаж – общей </a:t>
            </a:r>
            <a:r>
              <a:rPr lang="ru-RU" sz="1300" b="1" dirty="0" smtClean="0">
                <a:solidFill>
                  <a:prstClr val="black"/>
                </a:solidFill>
              </a:rPr>
              <a:t>площадью 196,9 кв. м, в </a:t>
            </a:r>
            <a:r>
              <a:rPr lang="ru-RU" sz="1300" b="1" dirty="0" err="1" smtClean="0">
                <a:solidFill>
                  <a:prstClr val="black"/>
                </a:solidFill>
              </a:rPr>
              <a:t>т.ч</a:t>
            </a:r>
            <a:r>
              <a:rPr lang="ru-RU" sz="1300" b="1" dirty="0" smtClean="0">
                <a:solidFill>
                  <a:prstClr val="black"/>
                </a:solidFill>
              </a:rPr>
              <a:t>. 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cada"/>
              </a:rPr>
              <a:t>к обратной аренде для Банка – 79,26 кв. </a:t>
            </a:r>
            <a:r>
              <a:rPr lang="ru-RU" sz="1300" noProof="0" dirty="0" smtClean="0">
                <a:solidFill>
                  <a:prstClr val="black"/>
                </a:solidFill>
                <a:latin typeface="Scada"/>
              </a:rPr>
              <a:t>м.</a:t>
            </a: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cad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72200" y="4445718"/>
            <a:ext cx="38164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Площадь обратной аренды Банка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cada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56176" y="4466611"/>
            <a:ext cx="216024" cy="225328"/>
          </a:xfrm>
          <a:prstGeom prst="rect">
            <a:avLst/>
          </a:prstGeom>
          <a:solidFill>
            <a:srgbClr val="FF0000">
              <a:alpha val="5098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6047657" y="4850817"/>
            <a:ext cx="2801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*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 Площадь обратной аренды может быть уточнена по факту согласования условий сделки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cada"/>
              <a:ea typeface="+mn-ea"/>
              <a:cs typeface="+mn-cs"/>
            </a:endParaRPr>
          </a:p>
        </p:txBody>
      </p:sp>
      <p:pic>
        <p:nvPicPr>
          <p:cNvPr id="17" name="Рисунок 16" descr="C:\Users\admin\Desktop\ДП в РАД\цоколь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610" y="3143212"/>
            <a:ext cx="2652640" cy="2005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C:\Users\admin\Desktop\ДП в РАД\2 этаж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01" y="3103386"/>
            <a:ext cx="2729080" cy="1993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/>
          <p:cNvPicPr/>
          <p:nvPr/>
        </p:nvPicPr>
        <p:blipFill rotWithShape="1">
          <a:blip r:embed="rId9"/>
          <a:srcRect l="19369" t="32974" r="31728" b="13607"/>
          <a:stretch/>
        </p:blipFill>
        <p:spPr bwMode="auto">
          <a:xfrm>
            <a:off x="5868144" y="2516990"/>
            <a:ext cx="3161128" cy="18947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48290" y="2653552"/>
            <a:ext cx="288032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300" b="1" dirty="0">
                <a:solidFill>
                  <a:prstClr val="black"/>
                </a:solidFill>
                <a:latin typeface="Scada"/>
              </a:rPr>
              <a:t>2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cada"/>
              </a:rPr>
              <a:t> этаж – </a:t>
            </a:r>
            <a:r>
              <a:rPr lang="ru-RU" sz="1300" b="1" dirty="0" smtClean="0">
                <a:solidFill>
                  <a:prstClr val="black"/>
                </a:solidFill>
              </a:rPr>
              <a:t>площадью 202,1 кв. м</a:t>
            </a: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cad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01" y="710638"/>
            <a:ext cx="2555776" cy="143762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131840" y="2548613"/>
            <a:ext cx="28803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300" b="1" dirty="0" smtClean="0">
                <a:solidFill>
                  <a:prstClr val="black"/>
                </a:solidFill>
                <a:latin typeface="Scada"/>
              </a:rPr>
              <a:t>Цокольный 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cada"/>
              </a:rPr>
              <a:t>этаж – </a:t>
            </a:r>
            <a:r>
              <a:rPr lang="ru-RU" sz="1300" b="1" dirty="0" smtClean="0">
                <a:solidFill>
                  <a:prstClr val="black"/>
                </a:solidFill>
              </a:rPr>
              <a:t>площадью 205,5 кв. м</a:t>
            </a: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cada"/>
            </a:endParaRPr>
          </a:p>
        </p:txBody>
      </p:sp>
    </p:spTree>
    <p:extLst>
      <p:ext uri="{BB962C8B-B14F-4D97-AF65-F5344CB8AC3E}">
        <p14:creationId xmlns:p14="http://schemas.microsoft.com/office/powerpoint/2010/main" val="118751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0v.Template.Mk.I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Super IS">
      <a:majorFont>
        <a:latin typeface="Intro "/>
        <a:ea typeface=""/>
        <a:cs typeface=""/>
      </a:majorFont>
      <a:minorFont>
        <a:latin typeface="Scad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391</Words>
  <Application>Microsoft Office PowerPoint</Application>
  <PresentationFormat>Экран (4:3)</PresentationFormat>
  <Paragraphs>38</Paragraphs>
  <Slides>5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5" baseType="lpstr">
      <vt:lpstr>Arial</vt:lpstr>
      <vt:lpstr>Calibri</vt:lpstr>
      <vt:lpstr>Corbel</vt:lpstr>
      <vt:lpstr>Intro </vt:lpstr>
      <vt:lpstr>Scada</vt:lpstr>
      <vt:lpstr>Tahoma</vt:lpstr>
      <vt:lpstr>ヒラギノ角ゴ Pro W3</vt:lpstr>
      <vt:lpstr>0v.Template.Mk.I</vt:lpstr>
      <vt:lpstr>2_Тема Office</vt:lpstr>
      <vt:lpstr>think-cell Slide</vt:lpstr>
      <vt:lpstr>Презентация PowerPoint</vt:lpstr>
      <vt:lpstr>Камчатский край, г. Петропавловск-Камчатский, ул. Набережная, 30</vt:lpstr>
      <vt:lpstr>Презентация PowerPoint</vt:lpstr>
      <vt:lpstr>Камчатский край, п. Усть-Камчатск, ул. 60 лет Октября, 29</vt:lpstr>
      <vt:lpstr>Камчатский край, с. Тиличики, ул. Школьная, 17</vt:lpstr>
    </vt:vector>
  </TitlesOfParts>
  <Company>ОАО Сбербанк России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Генералова Елена Сергеевна</dc:creator>
  <cp:lastModifiedBy>Генералова Елена Сергеевна</cp:lastModifiedBy>
  <cp:revision>109</cp:revision>
  <cp:lastPrinted>2018-08-28T05:09:56Z</cp:lastPrinted>
  <dcterms:created xsi:type="dcterms:W3CDTF">2018-08-09T06:55:36Z</dcterms:created>
  <dcterms:modified xsi:type="dcterms:W3CDTF">2020-06-10T00:40:07Z</dcterms:modified>
</cp:coreProperties>
</file>