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46" r:id="rId2"/>
  </p:sldMasterIdLst>
  <p:notesMasterIdLst>
    <p:notesMasterId r:id="rId10"/>
  </p:notesMasterIdLst>
  <p:sldIdLst>
    <p:sldId id="256" r:id="rId3"/>
    <p:sldId id="265" r:id="rId4"/>
    <p:sldId id="271" r:id="rId5"/>
    <p:sldId id="270" r:id="rId6"/>
    <p:sldId id="268" r:id="rId7"/>
    <p:sldId id="261" r:id="rId8"/>
    <p:sldId id="26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SFin" initials="G" lastIdx="1" clrIdx="0">
    <p:extLst>
      <p:ext uri="{19B8F6BF-5375-455C-9EA6-DF929625EA0E}">
        <p15:presenceInfo xmlns:p15="http://schemas.microsoft.com/office/powerpoint/2012/main" userId="S-1-5-21-3650422174-2731991250-3892812189-16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4A74"/>
    <a:srgbClr val="C48686"/>
    <a:srgbClr val="D3A5A5"/>
    <a:srgbClr val="A96381"/>
    <a:srgbClr val="C77FA5"/>
    <a:srgbClr val="D197B5"/>
    <a:srgbClr val="FF7C80"/>
    <a:srgbClr val="FF9999"/>
    <a:srgbClr val="C8A4A9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8185181124695388E-3"/>
          <c:y val="3.3269307019166021E-2"/>
          <c:w val="0.78057772037023132"/>
          <c:h val="0.9118574157511891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  <a:alpha val="81000"/>
              </a:schemeClr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 prst="angle"/>
            </a:sp3d>
          </c:spPr>
          <c:invertIfNegative val="0"/>
          <c:dLbls>
            <c:dLbl>
              <c:idx val="0"/>
              <c:layout>
                <c:manualLayout>
                  <c:x val="0"/>
                  <c:y val="8.86058463114153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C02-4D1B-A6FD-ACAA1A0FB483}"/>
                </c:ext>
              </c:extLst>
            </c:dLbl>
            <c:dLbl>
              <c:idx val="1"/>
              <c:layout>
                <c:manualLayout>
                  <c:x val="-1.6107822465923033E-3"/>
                  <c:y val="8.5652318101034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C02-4D1B-A6FD-ACAA1A0FB4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>
                        <a:lumMod val="10000"/>
                      </a:schemeClr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Плановый объем ассигнований</c:v>
                </c:pt>
                <c:pt idx="1">
                  <c:v>Исполнение</c:v>
                </c:pt>
              </c:strCache>
            </c:str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329477.8</c:v>
                </c:pt>
                <c:pt idx="1">
                  <c:v>287998.59999999998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39-427C-9C7B-8941E0F5724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  <a:alpha val="81000"/>
              </a:schemeClr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9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  <a:bevelB prst="angle"/>
            </a:sp3d>
          </c:spPr>
          <c:invertIfNegative val="0"/>
          <c:dLbls>
            <c:dLbl>
              <c:idx val="0"/>
              <c:layout>
                <c:manualLayout>
                  <c:x val="1.6107822465922148E-3"/>
                  <c:y val="0.121094656625601"/>
                </c:manualLayout>
              </c:layout>
              <c:tx>
                <c:rich>
                  <a:bodyPr/>
                  <a:lstStyle/>
                  <a:p>
                    <a:fld id="{17169C68-086A-4E16-8F53-BB68EBCAF42C}" type="VALUE">
                      <a:rPr lang="en-US" sz="1400" b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4C02-4D1B-A6FD-ACAA1A0FB483}"/>
                </c:ext>
              </c:extLst>
            </c:dLbl>
            <c:dLbl>
              <c:idx val="1"/>
              <c:layout>
                <c:manualLayout>
                  <c:x val="-2.4161733698883628E-3"/>
                  <c:y val="0.10928054378407895"/>
                </c:manualLayout>
              </c:layout>
              <c:tx>
                <c:rich>
                  <a:bodyPr/>
                  <a:lstStyle/>
                  <a:p>
                    <a:fld id="{46919CDD-67BD-4102-9566-DC64FAD02C82}" type="VALUE">
                      <a:rPr lang="en-US" sz="1400" b="0" dirty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14792815353114"/>
                      <c:h val="6.463808116481571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C02-4D1B-A6FD-ACAA1A0FB4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>
                        <a:lumMod val="10000"/>
                      </a:schemeClr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Плановый объем ассигнований</c:v>
                </c:pt>
                <c:pt idx="1">
                  <c:v>Исполнение</c:v>
                </c:pt>
              </c:strCache>
            </c:strRef>
          </c:cat>
          <c:val>
            <c:numRef>
              <c:f>Лист1!$C$2:$C$3</c:f>
              <c:numCache>
                <c:formatCode>#\ ##0.0</c:formatCode>
                <c:ptCount val="2"/>
                <c:pt idx="0">
                  <c:v>564928.69999999995</c:v>
                </c:pt>
                <c:pt idx="1">
                  <c:v>589107.69999999995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39-427C-9C7B-8941E0F5724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12134895"/>
        <c:axId val="512137391"/>
        <c:axId val="230481727"/>
      </c:bar3DChart>
      <c:catAx>
        <c:axId val="51213489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12137391"/>
        <c:crosses val="autoZero"/>
        <c:auto val="1"/>
        <c:lblAlgn val="ctr"/>
        <c:lblOffset val="100"/>
        <c:noMultiLvlLbl val="0"/>
      </c:catAx>
      <c:valAx>
        <c:axId val="512137391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crossAx val="512134895"/>
        <c:crosses val="autoZero"/>
        <c:crossBetween val="between"/>
      </c:valAx>
      <c:serAx>
        <c:axId val="230481727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>
                    <a:lumMod val="10000"/>
                  </a:schemeClr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endParaRPr lang="ru-RU"/>
          </a:p>
        </c:txPr>
        <c:crossAx val="512137391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>
              <a:lumMod val="10000"/>
            </a:schemeClr>
          </a:solidFill>
          <a:latin typeface="Palatino Linotype" panose="02040502050505030304" pitchFamily="18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287386419130013E-2"/>
          <c:y val="0.2048236790413169"/>
          <c:w val="0.56406132192092917"/>
          <c:h val="0.7826202898715072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5"/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1-2127-4423-8992-7081F3EE01C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3-2127-4423-8992-7081F3EE01C1}"/>
              </c:ext>
            </c:extLst>
          </c:dPt>
          <c:dPt>
            <c:idx val="2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5-2127-4423-8992-7081F3EE01C1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7-2127-4423-8992-7081F3EE01C1}"/>
              </c:ext>
            </c:extLst>
          </c:dPt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9-2127-4423-8992-7081F3EE01C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B-2127-4423-8992-7081F3EE01C1}"/>
              </c:ext>
            </c:extLst>
          </c:dPt>
          <c:dLbls>
            <c:dLbl>
              <c:idx val="0"/>
              <c:layout>
                <c:manualLayout>
                  <c:x val="0.12344717046478508"/>
                  <c:y val="-6.6980294279929881E-2"/>
                </c:manualLayout>
              </c:layout>
              <c:tx>
                <c:rich>
                  <a:bodyPr/>
                  <a:lstStyle/>
                  <a:p>
                    <a:fld id="{EB21CE13-2C5C-4BE0-B6EF-B0E1353A76B4}" type="CATEGORYNAME">
                      <a:rPr lang="ru-RU" smtClean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pPr/>
                      <a:t>[ИМЯ КАТЕГОРИИ]</a:t>
                    </a:fld>
                    <a:endParaRPr lang="ru-RU" dirty="0">
                      <a:solidFill>
                        <a:schemeClr val="accent4">
                          <a:lumMod val="75000"/>
                        </a:schemeClr>
                      </a:solidFill>
                    </a:endParaRPr>
                  </a:p>
                  <a:p>
                    <a:r>
                      <a:rPr lang="ru-RU" baseline="0" dirty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 </a:t>
                    </a:r>
                    <a:fld id="{6B371899-7276-4BFB-A331-EB14ADAD47B2}" type="VALUE">
                      <a:rPr lang="ru-RU" b="1" baseline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pPr/>
                      <a:t>[ЗНАЧЕНИЕ]</a:t>
                    </a:fld>
                    <a:endParaRPr lang="ru-RU" baseline="0" dirty="0">
                      <a:solidFill>
                        <a:schemeClr val="accent4">
                          <a:lumMod val="75000"/>
                        </a:schemeClr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939596522939693"/>
                      <c:h val="0.1307525697061539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127-4423-8992-7081F3EE01C1}"/>
                </c:ext>
              </c:extLst>
            </c:dLbl>
            <c:dLbl>
              <c:idx val="1"/>
              <c:layout>
                <c:manualLayout>
                  <c:x val="0"/>
                  <c:y val="-2.114200117581562E-2"/>
                </c:manualLayout>
              </c:layout>
              <c:tx>
                <c:rich>
                  <a:bodyPr/>
                  <a:lstStyle/>
                  <a:p>
                    <a:fld id="{566E1DCE-CCE8-42BF-BAA6-4EA538177768}" type="CATEGORYNAME">
                      <a:rPr lang="ru-RU">
                        <a:solidFill>
                          <a:schemeClr val="accent2"/>
                        </a:solidFill>
                      </a:rPr>
                      <a:pPr/>
                      <a:t>[ИМЯ КАТЕГОРИИ]</a:t>
                    </a:fld>
                    <a:r>
                      <a:rPr lang="ru-RU" baseline="0" dirty="0">
                        <a:solidFill>
                          <a:schemeClr val="accent2"/>
                        </a:solidFill>
                      </a:rPr>
                      <a:t> </a:t>
                    </a:r>
                  </a:p>
                  <a:p>
                    <a:fld id="{1EDEC973-08DD-43BB-B4DD-2E98C6ECBF21}" type="VALUE">
                      <a:rPr lang="ru-RU" b="1" baseline="0" smtClean="0">
                        <a:solidFill>
                          <a:schemeClr val="accent2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127-4423-8992-7081F3EE01C1}"/>
                </c:ext>
              </c:extLst>
            </c:dLbl>
            <c:dLbl>
              <c:idx val="2"/>
              <c:layout>
                <c:manualLayout>
                  <c:x val="-1.6584032986724864E-2"/>
                  <c:y val="-3.8435491912989662E-3"/>
                </c:manualLayout>
              </c:layout>
              <c:tx>
                <c:rich>
                  <a:bodyPr/>
                  <a:lstStyle/>
                  <a:p>
                    <a:fld id="{091CDDC2-B416-4B75-8D93-AB5243A72F90}" type="CATEGORYNAME">
                      <a:rPr lang="ru-RU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rPr>
                      <a:pPr/>
                      <a:t>[ИМЯ КАТЕГОРИИ]</a:t>
                    </a:fld>
                    <a:r>
                      <a:rPr lang="ru-RU" baseline="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rPr>
                      <a:t> </a:t>
                    </a:r>
                  </a:p>
                  <a:p>
                    <a:fld id="{33E76E23-5DED-41CA-8152-B0D9457B7E96}" type="VALUE">
                      <a:rPr lang="ru-RU" b="1" baseline="0" smtClean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379491897370094"/>
                      <c:h val="0.1205475019942442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127-4423-8992-7081F3EE01C1}"/>
                </c:ext>
              </c:extLst>
            </c:dLbl>
            <c:dLbl>
              <c:idx val="3"/>
              <c:layout>
                <c:manualLayout>
                  <c:x val="1.0747529162724838E-2"/>
                  <c:y val="1.6368572482583273E-3"/>
                </c:manualLayout>
              </c:layout>
              <c:tx>
                <c:rich>
                  <a:bodyPr/>
                  <a:lstStyle/>
                  <a:p>
                    <a:fld id="{9B67650B-C713-4C40-AE4E-ABAAD8464B43}" type="CATEGORYNAME">
                      <a:rPr lang="ru-RU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a:pPr/>
                      <a:t>[ИМЯ КАТЕГОРИИ]</a:t>
                    </a:fld>
                    <a:r>
                      <a:rPr lang="ru-RU" baseline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a:t> </a:t>
                    </a:r>
                  </a:p>
                  <a:p>
                    <a:fld id="{D579DAFE-1748-466F-BCA4-2F8E353853E4}" type="VALUE">
                      <a:rPr lang="ru-RU" b="1" baseline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994111264811232"/>
                      <c:h val="0.15259420790391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127-4423-8992-7081F3EE01C1}"/>
                </c:ext>
              </c:extLst>
            </c:dLbl>
            <c:dLbl>
              <c:idx val="4"/>
              <c:layout>
                <c:manualLayout>
                  <c:x val="0.10080072198498324"/>
                  <c:y val="-4.2474136895158665E-3"/>
                </c:manualLayout>
              </c:layout>
              <c:tx>
                <c:rich>
                  <a:bodyPr/>
                  <a:lstStyle/>
                  <a:p>
                    <a:fld id="{3E058608-DC91-4F0F-A9C1-5E6F21B01623}" type="CATEGORYNAME">
                      <a:rPr lang="ru-RU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pPr/>
                      <a:t>[ИМЯ КАТЕГОРИИ]</a:t>
                    </a:fld>
                    <a:r>
                      <a:rPr lang="ru-RU" baseline="0" dirty="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t> </a:t>
                    </a:r>
                  </a:p>
                  <a:p>
                    <a:fld id="{CD1900ED-BA3D-4A0E-A071-5C2C65A597F7}" type="VALUE">
                      <a:rPr lang="ru-RU" b="1" baseline="0" smtClean="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2127-4423-8992-7081F3EE01C1}"/>
                </c:ext>
              </c:extLst>
            </c:dLbl>
            <c:dLbl>
              <c:idx val="5"/>
              <c:layout>
                <c:manualLayout>
                  <c:x val="-4.0374955719255957E-3"/>
                  <c:y val="-1.2869459900181634E-2"/>
                </c:manualLayout>
              </c:layout>
              <c:tx>
                <c:rich>
                  <a:bodyPr/>
                  <a:lstStyle/>
                  <a:p>
                    <a:fld id="{D58044FD-F270-4294-8C57-23C022417B2A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 </a:t>
                    </a:r>
                  </a:p>
                  <a:p>
                    <a:fld id="{F1D5ABD3-6206-44EE-83EB-F0A72EB5A2E9}" type="VALUE">
                      <a:rPr lang="ru-RU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2127-4423-8992-7081F3EE01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021020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bg1">
                      <a:lumMod val="7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Образование</c:v>
                </c:pt>
                <c:pt idx="1">
                  <c:v>Культура, кинематография</c:v>
                </c:pt>
                <c:pt idx="2">
                  <c:v>Социальная политика</c:v>
                </c:pt>
                <c:pt idx="3">
                  <c:v>Физическая культура и спорт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342178.5</c:v>
                </c:pt>
                <c:pt idx="1">
                  <c:v>61921.4</c:v>
                </c:pt>
                <c:pt idx="2">
                  <c:v>25327.8</c:v>
                </c:pt>
                <c:pt idx="3">
                  <c:v>5455.5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127-4423-8992-7081F3EE01C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2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Palatino Linotype" panose="02040502050505030304" pitchFamily="18" charset="0"/>
        </a:defRPr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102006569936611"/>
          <c:y val="2.3095978753683452E-2"/>
          <c:w val="0.55680990378722095"/>
          <c:h val="0.9320941853021621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Плановый объём ассигнований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3703-4630-A730-7E613CA6EE4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3703-4630-A730-7E613CA6EE4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3703-4630-A730-7E613CA6EE4A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3703-4630-A730-7E613CA6EE4A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3703-4630-A730-7E613CA6EE4A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3703-4630-A730-7E613CA6EE4A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D-3703-4630-A730-7E613CA6EE4A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F-3703-4630-A730-7E613CA6EE4A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1-3703-4630-A730-7E613CA6EE4A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3-3703-4630-A730-7E613CA6EE4A}"/>
              </c:ext>
            </c:extLst>
          </c:dPt>
          <c:dPt>
            <c:idx val="10"/>
            <c:invertIfNegative val="0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5-3703-4630-A730-7E613CA6EE4A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7-3703-4630-A730-7E613CA6EE4A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9-3703-4630-A730-7E613CA6EE4A}"/>
              </c:ext>
            </c:extLst>
          </c:dPt>
          <c:cat>
            <c:strRef>
              <c:f>Лист1!$A$2:$A$14</c:f>
              <c:strCache>
                <c:ptCount val="13"/>
                <c:pt idx="0">
                  <c:v>Непрограммные расходы</c:v>
                </c:pt>
                <c:pt idx="1">
                  <c:v>Муниципальная программа Соболевского муниципального района «Социальная поддержка граждан в Соболевском муниципальном районе Камчатского края »</c:v>
                </c:pt>
                <c:pt idx="2">
                  <c:v>Муниципальная программа Соболевского муниципального района «Энергоэффективность, развитие энергетики и коммунального хозяйства, обеспечение жителей Соболевского муниципального района Камчатского края коммунальными услугами и услугами по благоустройству тер</c:v>
                </c:pt>
                <c:pt idx="3">
                  <c:v>Муниципальная программа Соболевского муниципального района «Профилактика правонарушений,терроризма, экстремизма,наркомании и алкоголизма в Соболевском муниципальном районе Камчатского края »</c:v>
                </c:pt>
                <c:pt idx="4">
                  <c:v>Муниципальная программа Соболевского муниципального района «Зашита населения,  территорий от чрезвычайных ситуаций,обеспечение пожарной безопасности, развитие гражданской обороны в  Соболевском муниципальном районе Камчатского края»</c:v>
                </c:pt>
                <c:pt idx="5">
                  <c:v>Муниципальная программа Соболевского муниципального района «Развитие культуры в Соболевском муниципальном районе Камчатского края »</c:v>
                </c:pt>
                <c:pt idx="6">
                  <c:v>Муниципальная программа Соболевского муниципального района "Физическая культура,спорт, молодежная политика, отдых,  оздоровление и занятость детей и молодежи в  Соболевском муниципальном районе Камчатского края »</c:v>
                </c:pt>
                <c:pt idx="7">
                  <c:v>Муниципальная программа Соболевского муниципального района «Охрана окружающей среды,воспроизводство и использование природных ресурсов в Соболевском муниципальном районе Камчатского края»</c:v>
                </c:pt>
                <c:pt idx="8">
                  <c:v>Муниципальная программа Соболевского муниципального района «Развитие экономики, промышленности Соболевского муниципального района Камчатского края, повышение их конкурентоспособности »</c:v>
                </c:pt>
                <c:pt idx="9">
                  <c:v>Муниципальная программа Соболевского муниципального района «Информационное общество в Соболевском муниципальном районе »</c:v>
                </c:pt>
                <c:pt idx="10">
                  <c:v>Муниципальная программа Соболевского муниципального района «Развитие транспортной системы в Соболевском муниципальном районе Камчатского края »</c:v>
                </c:pt>
                <c:pt idx="11">
                  <c:v>Муниципальная программа Соболевского муниципального района «Управление муниципальными финансами Соболевского муниципального района »</c:v>
                </c:pt>
                <c:pt idx="12">
                  <c:v>Муниципальная программа Соболевского муниципального района «Развитие образования в Соболевском муниципальном районе Камчатского края »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129502.00840000001</c:v>
                </c:pt>
                <c:pt idx="1">
                  <c:v>21721.914400000001</c:v>
                </c:pt>
                <c:pt idx="2">
                  <c:v>471508.53253999999</c:v>
                </c:pt>
                <c:pt idx="3">
                  <c:v>18032.314999999999</c:v>
                </c:pt>
                <c:pt idx="4">
                  <c:v>54501.374219999998</c:v>
                </c:pt>
                <c:pt idx="5">
                  <c:v>54294.477650000001</c:v>
                </c:pt>
                <c:pt idx="6">
                  <c:v>8663.8651800000007</c:v>
                </c:pt>
                <c:pt idx="7">
                  <c:v>5019.3152499999997</c:v>
                </c:pt>
                <c:pt idx="8">
                  <c:v>57750.445</c:v>
                </c:pt>
                <c:pt idx="9">
                  <c:v>5124.8</c:v>
                </c:pt>
                <c:pt idx="10">
                  <c:v>70641.712169999999</c:v>
                </c:pt>
                <c:pt idx="11">
                  <c:v>126643.1636</c:v>
                </c:pt>
                <c:pt idx="12">
                  <c:v>336822.88253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3703-4630-A730-7E613CA6EE4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Исполнение</c:v>
                </c:pt>
              </c:strCache>
            </c:strRef>
          </c:tx>
          <c:invertIfNegative val="0"/>
          <c:cat>
            <c:strRef>
              <c:f>Лист1!$A$2:$A$14</c:f>
              <c:strCache>
                <c:ptCount val="13"/>
                <c:pt idx="0">
                  <c:v>Непрограммные расходы</c:v>
                </c:pt>
                <c:pt idx="1">
                  <c:v>Муниципальная программа Соболевского муниципального района «Социальная поддержка граждан в Соболевском муниципальном районе Камчатского края »</c:v>
                </c:pt>
                <c:pt idx="2">
                  <c:v>Муниципальная программа Соболевского муниципального района «Энергоэффективность, развитие энергетики и коммунального хозяйства, обеспечение жителей Соболевского муниципального района Камчатского края коммунальными услугами и услугами по благоустройству тер</c:v>
                </c:pt>
                <c:pt idx="3">
                  <c:v>Муниципальная программа Соболевского муниципального района «Профилактика правонарушений,терроризма, экстремизма,наркомании и алкоголизма в Соболевском муниципальном районе Камчатского края »</c:v>
                </c:pt>
                <c:pt idx="4">
                  <c:v>Муниципальная программа Соболевского муниципального района «Зашита населения,  территорий от чрезвычайных ситуаций,обеспечение пожарной безопасности, развитие гражданской обороны в  Соболевском муниципальном районе Камчатского края»</c:v>
                </c:pt>
                <c:pt idx="5">
                  <c:v>Муниципальная программа Соболевского муниципального района «Развитие культуры в Соболевском муниципальном районе Камчатского края »</c:v>
                </c:pt>
                <c:pt idx="6">
                  <c:v>Муниципальная программа Соболевского муниципального района "Физическая культура,спорт, молодежная политика, отдых,  оздоровление и занятость детей и молодежи в  Соболевском муниципальном районе Камчатского края »</c:v>
                </c:pt>
                <c:pt idx="7">
                  <c:v>Муниципальная программа Соболевского муниципального района «Охрана окружающей среды,воспроизводство и использование природных ресурсов в Соболевском муниципальном районе Камчатского края»</c:v>
                </c:pt>
                <c:pt idx="8">
                  <c:v>Муниципальная программа Соболевского муниципального района «Развитие экономики, промышленности Соболевского муниципального района Камчатского края, повышение их конкурентоспособности »</c:v>
                </c:pt>
                <c:pt idx="9">
                  <c:v>Муниципальная программа Соболевского муниципального района «Информационное общество в Соболевском муниципальном районе »</c:v>
                </c:pt>
                <c:pt idx="10">
                  <c:v>Муниципальная программа Соболевского муниципального района «Развитие транспортной системы в Соболевском муниципальном районе Камчатского края »</c:v>
                </c:pt>
                <c:pt idx="11">
                  <c:v>Муниципальная программа Соболевского муниципального района «Управление муниципальными финансами Соболевского муниципального района »</c:v>
                </c:pt>
                <c:pt idx="12">
                  <c:v>Муниципальная программа Соболевского муниципального района «Развитие образования в Соболевском муниципальном районе Камчатского края »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3703-4630-A730-7E613CA6EE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461504"/>
        <c:axId val="29463296"/>
      </c:barChart>
      <c:catAx>
        <c:axId val="294615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0" i="1"/>
            </a:pPr>
            <a:endParaRPr lang="ru-RU"/>
          </a:p>
        </c:txPr>
        <c:crossAx val="29463296"/>
        <c:crosses val="autoZero"/>
        <c:auto val="1"/>
        <c:lblAlgn val="ctr"/>
        <c:lblOffset val="100"/>
        <c:noMultiLvlLbl val="0"/>
      </c:catAx>
      <c:valAx>
        <c:axId val="2946329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29461504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452769300837091E-2"/>
          <c:y val="2.3519622076794904E-2"/>
          <c:w val="0.8766672430715724"/>
          <c:h val="0.767486726901653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4000"/>
                  </a:schemeClr>
                </a:gs>
                <a:gs pos="100000">
                  <a:schemeClr val="accent1"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/>
              <a:lightRig rig="threePt" dir="tl"/>
            </a:scene3d>
            <a:sp3d prstMaterial="plastic"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Дотации                             (100 % от плановых ассигнований)</c:v>
                </c:pt>
                <c:pt idx="1">
                  <c:v>Субвенции                       (98,2 % от плановых ассигнований)</c:v>
                </c:pt>
                <c:pt idx="2">
                  <c:v>Иные МБТ                         (68,7 % от плановых ассигнований)</c:v>
                </c:pt>
              </c:strCache>
            </c:str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94544.209199999998</c:v>
                </c:pt>
                <c:pt idx="1">
                  <c:v>895.2</c:v>
                </c:pt>
                <c:pt idx="2">
                  <c:v>319120.84015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3A-4C7E-B3E9-C6B1B8D7FF3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Исполнение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6000"/>
                    <a:lumMod val="104000"/>
                  </a:schemeClr>
                </a:gs>
                <a:gs pos="100000">
                  <a:schemeClr val="accent2"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/>
              <a:lightRig rig="threePt" dir="tl"/>
            </a:scene3d>
            <a:sp3d prstMaterial="plastic"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Дотации                             (100 % от плановых ассигнований)</c:v>
                </c:pt>
                <c:pt idx="1">
                  <c:v>Субвенции                       (98,2 % от плановых ассигнований)</c:v>
                </c:pt>
                <c:pt idx="2">
                  <c:v>Иные МБТ                         (68,7 % от плановых ассигнований)</c:v>
                </c:pt>
              </c:strCache>
            </c:strRef>
          </c:cat>
          <c:val>
            <c:numRef>
              <c:f>Лист1!$C$2:$C$4</c:f>
              <c:numCache>
                <c:formatCode>#\ ##0.0</c:formatCode>
                <c:ptCount val="3"/>
                <c:pt idx="0">
                  <c:v>94544.209199999998</c:v>
                </c:pt>
                <c:pt idx="1">
                  <c:v>878.73199999999997</c:v>
                </c:pt>
                <c:pt idx="2">
                  <c:v>219279.90835000001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3A-4C7E-B3E9-C6B1B8D7FF3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005208832"/>
        <c:axId val="2005209248"/>
      </c:barChart>
      <c:catAx>
        <c:axId val="2005208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05209248"/>
        <c:crosses val="autoZero"/>
        <c:auto val="1"/>
        <c:lblAlgn val="ctr"/>
        <c:lblOffset val="100"/>
        <c:noMultiLvlLbl val="0"/>
      </c:catAx>
      <c:valAx>
        <c:axId val="2005209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05208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0.61612</cdr:x>
      <cdr:y>0.2601</cdr:y>
    </cdr:from>
    <cdr:to>
      <cdr:x>0.94717</cdr:x>
      <cdr:y>0.39098</cdr:y>
    </cdr:to>
    <cdr:sp macro="" textlink="">
      <cdr:nvSpPr>
        <cdr:cNvPr id="2" name="TextBox 12">
          <a:extLst xmlns:a="http://schemas.openxmlformats.org/drawingml/2006/main">
            <a:ext uri="{FF2B5EF4-FFF2-40B4-BE49-F238E27FC236}">
              <a16:creationId xmlns:a16="http://schemas.microsoft.com/office/drawing/2014/main" id="{38D73201-3D9A-4FEE-9D76-65FB86D926A1}"/>
            </a:ext>
          </a:extLst>
        </cdr:cNvPr>
        <cdr:cNvSpPr txBox="1"/>
      </cdr:nvSpPr>
      <cdr:spPr>
        <a:xfrm xmlns:a="http://schemas.openxmlformats.org/drawingml/2006/main">
          <a:off x="4824535" y="1467927"/>
          <a:ext cx="2592293" cy="7386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i="1" dirty="0">
              <a:solidFill>
                <a:schemeClr val="tx1">
                  <a:lumMod val="65000"/>
                  <a:lumOff val="35000"/>
                </a:schemeClr>
              </a:solidFill>
              <a:latin typeface="Palatino Linotype" panose="02040502050505030304" pitchFamily="18" charset="0"/>
            </a:rPr>
            <a:t>Объем исполнения социально - значимых расходов – 386 336,1</a:t>
          </a:r>
        </a:p>
        <a:p xmlns:a="http://schemas.openxmlformats.org/drawingml/2006/main">
          <a:pPr algn="ctr"/>
          <a:r>
            <a:rPr lang="ru-RU" sz="1400" i="1" dirty="0">
              <a:solidFill>
                <a:schemeClr val="tx1">
                  <a:lumMod val="65000"/>
                  <a:lumOff val="35000"/>
                </a:schemeClr>
              </a:solidFill>
              <a:latin typeface="Palatino Linotype" panose="02040502050505030304" pitchFamily="18" charset="0"/>
            </a:rPr>
            <a:t> (88,8% от плановых значений)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D66FD-2834-4130-BD9F-9F3658BED049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9EB670-BD2D-4A72-9192-9271DA618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244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9EB670-BD2D-4A72-9192-9271DA6187E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425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9EB670-BD2D-4A72-9192-9271DA6187E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932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338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252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174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5113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0632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152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042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082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atinLnBrk="1"/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latinLnBrk="1"/>
              <a:t>4/26/2024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atinLnBrk="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 latinLnBrk="1"/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latinLnBrk="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5024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atinLnBrk="1"/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latinLnBrk="1"/>
              <a:t>4/26/2024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atinLnBrk="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 latinLnBrk="1"/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latinLnBrk="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015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138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8369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857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4071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atinLnBrk="1"/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latinLnBrk="1"/>
              <a:t>4/26/2024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atinLnBrk="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latinLnBrk="1"/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latinLnBrk="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4529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atinLnBrk="1"/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latinLnBrk="1"/>
              <a:t>4/26/2024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atinLnBrk="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 latinLnBrk="1"/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latinLnBrk="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5678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atinLnBrk="1"/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latinLnBrk="1"/>
              <a:t>4/26/2024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atinLnBrk="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 latinLnBrk="1"/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latinLnBrk="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27710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atinLnBrk="1"/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latinLnBrk="1"/>
              <a:t>4/26/2024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atinLnBrk="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latinLnBrk="1"/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latinLnBrk="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2856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atinLnBrk="1"/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latinLnBrk="1"/>
              <a:t>4/26/2024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atinLnBrk="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latinLnBrk="1"/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latinLnBrk="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65896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atinLnBrk="1"/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latinLnBrk="1"/>
              <a:t>4/26/2024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atinLnBrk="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latinLnBrk="1"/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latinLnBrk="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0310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4483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691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31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565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677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250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678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580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/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latinLnBrk="1"/>
              <a:t>4/26/2024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/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latinLnBrk="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25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/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latinLnBrk="1"/>
              <a:t>4/26/2024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latinLnBrk="1"/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latinLnBrk="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46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51720" y="692696"/>
            <a:ext cx="6480720" cy="4824536"/>
          </a:xfr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br>
              <a:rPr lang="ru-RU" sz="3600" b="1" cap="none" spc="0" dirty="0">
                <a:ln/>
                <a:solidFill>
                  <a:schemeClr val="accent3"/>
                </a:solidFill>
              </a:rPr>
            </a:br>
            <a:r>
              <a:rPr lang="ru-RU" sz="3600" dirty="0">
                <a:ln w="0"/>
                <a:solidFill>
                  <a:schemeClr val="accent1"/>
                </a:solidFill>
              </a:rPr>
              <a:t>Проект</a:t>
            </a:r>
            <a:br>
              <a:rPr lang="ru-RU" sz="3600" dirty="0">
                <a:ln w="0"/>
                <a:solidFill>
                  <a:schemeClr val="accent1"/>
                </a:solidFill>
              </a:rPr>
            </a:br>
            <a:r>
              <a:rPr lang="ru-RU" sz="3600" dirty="0">
                <a:ln w="0"/>
                <a:solidFill>
                  <a:schemeClr val="accent1"/>
                </a:solidFill>
              </a:rPr>
              <a:t> «Об исполнении бюджета </a:t>
            </a:r>
            <a:br>
              <a:rPr lang="ru-RU" sz="3600" dirty="0">
                <a:ln w="0"/>
                <a:solidFill>
                  <a:schemeClr val="accent1"/>
                </a:solidFill>
              </a:rPr>
            </a:br>
            <a:r>
              <a:rPr lang="ru-RU" sz="3600" dirty="0">
                <a:ln w="0"/>
                <a:solidFill>
                  <a:schemeClr val="accent1"/>
                </a:solidFill>
              </a:rPr>
              <a:t>Соболевского муниципального </a:t>
            </a:r>
            <a:br>
              <a:rPr lang="ru-RU" sz="3600" dirty="0">
                <a:ln w="0"/>
                <a:solidFill>
                  <a:schemeClr val="accent1"/>
                </a:solidFill>
              </a:rPr>
            </a:br>
            <a:r>
              <a:rPr lang="ru-RU" sz="3600" dirty="0">
                <a:ln w="0"/>
                <a:solidFill>
                  <a:schemeClr val="accent1"/>
                </a:solidFill>
              </a:rPr>
              <a:t>района Камчатского края</a:t>
            </a:r>
            <a:br>
              <a:rPr lang="ru-RU" sz="3600" dirty="0">
                <a:ln w="0"/>
                <a:solidFill>
                  <a:schemeClr val="accent1"/>
                </a:solidFill>
              </a:rPr>
            </a:br>
            <a:r>
              <a:rPr lang="ru-RU" sz="3600" dirty="0">
                <a:ln w="0"/>
                <a:solidFill>
                  <a:schemeClr val="accent1"/>
                </a:solidFill>
              </a:rPr>
              <a:t> за 2023 год»</a:t>
            </a:r>
            <a:endParaRPr lang="ru-RU" sz="3600" b="1" cap="none" spc="0" dirty="0">
              <a:ln/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261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C2734D22-E509-4D94-8EE2-3D57EAC1BC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9425397"/>
              </p:ext>
            </p:extLst>
          </p:nvPr>
        </p:nvGraphicFramePr>
        <p:xfrm>
          <a:off x="1259632" y="1767169"/>
          <a:ext cx="7884368" cy="494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2F4517ED-DC86-4B4B-A856-408054EFA0F3}"/>
              </a:ext>
            </a:extLst>
          </p:cNvPr>
          <p:cNvSpPr/>
          <p:nvPr/>
        </p:nvSpPr>
        <p:spPr>
          <a:xfrm>
            <a:off x="3024332" y="1349789"/>
            <a:ext cx="1584172" cy="36933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ru-RU" sz="1100" dirty="0">
                <a:solidFill>
                  <a:schemeClr val="tx1"/>
                </a:solidFill>
                <a:latin typeface="Palatino Linotype" panose="02040502050505030304" pitchFamily="18" charset="0"/>
              </a:rPr>
              <a:t>Плановый объем 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  <a:latin typeface="Palatino Linotype" panose="02040502050505030304" pitchFamily="18" charset="0"/>
              </a:rPr>
              <a:t>ассигнований</a:t>
            </a:r>
          </a:p>
          <a:p>
            <a:pPr algn="ctr"/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83471C70-797E-45F1-813E-4DA449939E42}"/>
              </a:ext>
            </a:extLst>
          </p:cNvPr>
          <p:cNvSpPr/>
          <p:nvPr/>
        </p:nvSpPr>
        <p:spPr>
          <a:xfrm>
            <a:off x="5292080" y="1349788"/>
            <a:ext cx="1584172" cy="36933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Palatino Linotype" panose="02040502050505030304" pitchFamily="18" charset="0"/>
              </a:rPr>
              <a:t>Исполнение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9" name="TextBox 44">
            <a:extLst>
              <a:ext uri="{FF2B5EF4-FFF2-40B4-BE49-F238E27FC236}">
                <a16:creationId xmlns:a16="http://schemas.microsoft.com/office/drawing/2014/main" id="{66D481A3-0C12-4A07-821C-0C87355D8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5" y="1860817"/>
            <a:ext cx="17183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i="1" u="sng" strike="noStrike" kern="0" normalizeH="0" baseline="0" noProof="0" dirty="0">
                <a:ln w="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itchFamily="34" charset="0"/>
              </a:rPr>
              <a:t>Всего доходов:</a:t>
            </a:r>
          </a:p>
        </p:txBody>
      </p:sp>
      <p:sp>
        <p:nvSpPr>
          <p:cNvPr id="10" name="TextBox 44">
            <a:extLst>
              <a:ext uri="{FF2B5EF4-FFF2-40B4-BE49-F238E27FC236}">
                <a16:creationId xmlns:a16="http://schemas.microsoft.com/office/drawing/2014/main" id="{E8AC52FC-2170-43B1-B99E-454FC1F66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749" y="2822109"/>
            <a:ext cx="79608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i="1" u="none" strike="noStrike" kern="0" normalizeH="0" baseline="0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itchFamily="34" charset="0"/>
              </a:rPr>
              <a:t>ТЫС.РУБЛЕЙ</a:t>
            </a:r>
          </a:p>
        </p:txBody>
      </p:sp>
      <p:sp>
        <p:nvSpPr>
          <p:cNvPr id="11" name="TextBox 44">
            <a:extLst>
              <a:ext uri="{FF2B5EF4-FFF2-40B4-BE49-F238E27FC236}">
                <a16:creationId xmlns:a16="http://schemas.microsoft.com/office/drawing/2014/main" id="{B7FC52DE-14EF-4FD2-BEB4-0A1146359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4814" y="1865025"/>
            <a:ext cx="12232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i="1" kern="0" dirty="0">
                <a:ln w="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</a:rPr>
              <a:t>8</a:t>
            </a:r>
            <a:r>
              <a:rPr lang="en-US" sz="2000" i="1" kern="0" dirty="0">
                <a:ln w="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</a:rPr>
              <a:t>94</a:t>
            </a:r>
            <a:r>
              <a:rPr lang="ru-RU" sz="2000" i="1" kern="0" dirty="0">
                <a:ln w="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2000" i="1" kern="0" dirty="0">
                <a:ln w="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</a:rPr>
              <a:t>406,5</a:t>
            </a:r>
            <a:endParaRPr kumimoji="0" lang="ru-RU" sz="2000" i="1" strike="noStrike" kern="0" normalizeH="0" baseline="0" noProof="0" dirty="0">
              <a:ln w="0"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itchFamily="34" charset="0"/>
            </a:endParaRPr>
          </a:p>
        </p:txBody>
      </p:sp>
      <p:sp>
        <p:nvSpPr>
          <p:cNvPr id="12" name="TextBox 44">
            <a:extLst>
              <a:ext uri="{FF2B5EF4-FFF2-40B4-BE49-F238E27FC236}">
                <a16:creationId xmlns:a16="http://schemas.microsoft.com/office/drawing/2014/main" id="{90D81723-4D5E-417D-8581-B8FAB458D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2562" y="1860817"/>
            <a:ext cx="12232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i="1" kern="0" dirty="0">
                <a:ln w="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</a:rPr>
              <a:t>877 106,3</a:t>
            </a:r>
            <a:endParaRPr kumimoji="0" lang="ru-RU" sz="2000" i="1" strike="noStrike" kern="0" normalizeH="0" baseline="0" noProof="0" dirty="0">
              <a:ln w="0"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D73201-3D9A-4FEE-9D76-65FB86D926A1}"/>
              </a:ext>
            </a:extLst>
          </p:cNvPr>
          <p:cNvSpPr txBox="1"/>
          <p:nvPr/>
        </p:nvSpPr>
        <p:spPr>
          <a:xfrm>
            <a:off x="7108820" y="1968539"/>
            <a:ext cx="1839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(</a:t>
            </a:r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98,1</a:t>
            </a:r>
            <a:r>
              <a:rPr lang="ru-RU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 % от плановых значений)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E0693A22-3665-45AF-BA79-F6D9BF483B76}"/>
              </a:ext>
            </a:extLst>
          </p:cNvPr>
          <p:cNvSpPr txBox="1">
            <a:spLocks/>
          </p:cNvSpPr>
          <p:nvPr/>
        </p:nvSpPr>
        <p:spPr>
          <a:xfrm>
            <a:off x="162736" y="0"/>
            <a:ext cx="8891536" cy="648236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anose="02040502050505030304" pitchFamily="18" charset="0"/>
              </a:rPr>
              <a:t>Структура доходов районного бюджета в 2023 году</a:t>
            </a:r>
            <a:endParaRPr lang="ru-RU" sz="2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1035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14D240C9-B16C-4AD2-8BCE-7BA381659E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083386"/>
              </p:ext>
            </p:extLst>
          </p:nvPr>
        </p:nvGraphicFramePr>
        <p:xfrm>
          <a:off x="117348" y="620689"/>
          <a:ext cx="8919148" cy="615694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03501">
                  <a:extLst>
                    <a:ext uri="{9D8B030D-6E8A-4147-A177-3AD203B41FA5}">
                      <a16:colId xmlns:a16="http://schemas.microsoft.com/office/drawing/2014/main" val="2726235581"/>
                    </a:ext>
                  </a:extLst>
                </a:gridCol>
                <a:gridCol w="3064157">
                  <a:extLst>
                    <a:ext uri="{9D8B030D-6E8A-4147-A177-3AD203B41FA5}">
                      <a16:colId xmlns:a16="http://schemas.microsoft.com/office/drawing/2014/main" val="4123084460"/>
                    </a:ext>
                  </a:extLst>
                </a:gridCol>
                <a:gridCol w="1783830">
                  <a:extLst>
                    <a:ext uri="{9D8B030D-6E8A-4147-A177-3AD203B41FA5}">
                      <a16:colId xmlns:a16="http://schemas.microsoft.com/office/drawing/2014/main" val="1527589478"/>
                    </a:ext>
                  </a:extLst>
                </a:gridCol>
                <a:gridCol w="1783830">
                  <a:extLst>
                    <a:ext uri="{9D8B030D-6E8A-4147-A177-3AD203B41FA5}">
                      <a16:colId xmlns:a16="http://schemas.microsoft.com/office/drawing/2014/main" val="295049491"/>
                    </a:ext>
                  </a:extLst>
                </a:gridCol>
                <a:gridCol w="1783830">
                  <a:extLst>
                    <a:ext uri="{9D8B030D-6E8A-4147-A177-3AD203B41FA5}">
                      <a16:colId xmlns:a16="http://schemas.microsoft.com/office/drawing/2014/main" val="1054805171"/>
                    </a:ext>
                  </a:extLst>
                </a:gridCol>
              </a:tblGrid>
              <a:tr h="4267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№</a:t>
                      </a:r>
                    </a:p>
                    <a:p>
                      <a:pPr algn="ctr"/>
                      <a:r>
                        <a:rPr lang="ru-RU" sz="1100" dirty="0"/>
                        <a:t>п/п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Наименование показателя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lang="ru-RU" sz="1100" dirty="0"/>
                        <a:t>         Годовой объем 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Исполнение 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% исполнения</a:t>
                      </a:r>
                      <a:endParaRPr lang="ru-RU" sz="11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2642594"/>
                  </a:ext>
                </a:extLst>
              </a:tr>
              <a:tr h="2514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lang="ru-RU" sz="1050" dirty="0"/>
                        <a:t>Налоговые доходы:</a:t>
                      </a:r>
                      <a:endParaRPr lang="ru-RU" sz="10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050" dirty="0"/>
                        <a:t>551 164,7</a:t>
                      </a:r>
                      <a:endParaRPr lang="ru-RU" sz="105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en-US" sz="1050" dirty="0"/>
                        <a:t>576 430,4</a:t>
                      </a:r>
                      <a:endParaRPr lang="ru-RU" sz="105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en-US" sz="1050" dirty="0"/>
                        <a:t>104,6</a:t>
                      </a:r>
                      <a:endParaRPr lang="ru-RU" sz="105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4735085"/>
                  </a:ext>
                </a:extLst>
              </a:tr>
              <a:tr h="2575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lang="ru-RU" sz="1000" dirty="0"/>
                        <a:t>Налог на доходы физических лиц </a:t>
                      </a:r>
                      <a:endParaRPr lang="ru-RU" sz="10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en-US" sz="1000" dirty="0"/>
                        <a:t>415 746,0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en-US" sz="1000" dirty="0"/>
                        <a:t>440 785,5</a:t>
                      </a:r>
                      <a:endParaRPr lang="ru-RU" sz="10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en-US" sz="1000" dirty="0"/>
                        <a:t>106,0</a:t>
                      </a:r>
                      <a:endParaRPr lang="ru-RU" sz="10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078000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ctr"/>
                      <a:r>
                        <a:rPr lang="ru-RU" sz="1000" i="0" dirty="0">
                          <a:latin typeface="Trebuchet MS" panose="020B0603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rebuchet MS" panose="020B0603020202020204" pitchFamily="34" charset="0"/>
                        </a:rPr>
                        <a:t>Налоги на товары</a:t>
                      </a:r>
                      <a:endParaRPr lang="ru-RU" sz="1000" i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rebuchet MS" panose="020B0603020202020204" pitchFamily="34" charset="0"/>
                        </a:rPr>
                        <a:t>309,7</a:t>
                      </a:r>
                      <a:endParaRPr lang="ru-RU" sz="1000" b="0" i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rebuchet MS" panose="020B0603020202020204" pitchFamily="34" charset="0"/>
                        </a:rPr>
                        <a:t>317,7</a:t>
                      </a:r>
                      <a:endParaRPr lang="ru-RU" sz="1000" b="0" i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rebuchet MS" panose="020B0603020202020204" pitchFamily="34" charset="0"/>
                        </a:rPr>
                        <a:t>102,6</a:t>
                      </a:r>
                      <a:endParaRPr lang="ru-RU" sz="1000" b="0" i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9906971"/>
                  </a:ext>
                </a:extLst>
              </a:tr>
              <a:tr h="2575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lang="ru-RU" sz="1000" dirty="0"/>
                        <a:t>Налоги на совокупный доход</a:t>
                      </a:r>
                      <a:endParaRPr lang="ru-RU" sz="10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000" dirty="0"/>
                        <a:t>46 742,0</a:t>
                      </a:r>
                      <a:endParaRPr lang="ru-RU" sz="10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000" dirty="0"/>
                        <a:t>46 746,6</a:t>
                      </a:r>
                      <a:r>
                        <a:rPr lang="en-US" sz="1000" dirty="0"/>
                        <a:t> </a:t>
                      </a:r>
                      <a:endParaRPr lang="ru-RU" sz="10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000" dirty="0"/>
                        <a:t>100,0</a:t>
                      </a:r>
                      <a:endParaRPr lang="ru-RU" sz="10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352267"/>
                  </a:ext>
                </a:extLst>
              </a:tr>
              <a:tr h="2575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lang="ru-RU" sz="1000" dirty="0"/>
                        <a:t>Налоги на имущество</a:t>
                      </a:r>
                      <a:endParaRPr lang="ru-RU" sz="10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000" dirty="0"/>
                        <a:t>88 081,0</a:t>
                      </a:r>
                      <a:endParaRPr lang="ru-RU" sz="10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000" dirty="0"/>
                        <a:t>88 298,6</a:t>
                      </a:r>
                      <a:endParaRPr lang="ru-RU" sz="10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000" dirty="0"/>
                        <a:t>100,2</a:t>
                      </a:r>
                      <a:endParaRPr lang="ru-RU" sz="10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613121"/>
                  </a:ext>
                </a:extLst>
              </a:tr>
              <a:tr h="243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lang="ru-RU" sz="1000" dirty="0"/>
                        <a:t>Государственная пошлина</a:t>
                      </a:r>
                      <a:endParaRPr lang="ru-RU" sz="10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000" dirty="0"/>
                        <a:t>286,0</a:t>
                      </a:r>
                      <a:endParaRPr lang="ru-RU" sz="10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000" dirty="0"/>
                        <a:t>282,0</a:t>
                      </a:r>
                      <a:endParaRPr lang="ru-RU" sz="10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000" dirty="0"/>
                        <a:t>98,6</a:t>
                      </a:r>
                      <a:endParaRPr lang="ru-RU" sz="10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795981"/>
                  </a:ext>
                </a:extLst>
              </a:tr>
              <a:tr h="2514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0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lang="ru-RU" sz="1050" dirty="0"/>
                        <a:t>Неналоговые доходы:</a:t>
                      </a:r>
                      <a:endParaRPr lang="ru-RU" sz="105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050" dirty="0"/>
                        <a:t>13 764,0</a:t>
                      </a:r>
                      <a:endParaRPr lang="ru-RU" sz="105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050" dirty="0"/>
                        <a:t>12 677,3</a:t>
                      </a:r>
                      <a:endParaRPr lang="ru-RU" sz="105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050" dirty="0"/>
                        <a:t>92,1</a:t>
                      </a:r>
                      <a:endParaRPr lang="ru-RU" sz="105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0319161"/>
                  </a:ext>
                </a:extLst>
              </a:tr>
              <a:tr h="243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0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lang="ru-RU" sz="1000" dirty="0"/>
                        <a:t>Доходы от использования имущества</a:t>
                      </a:r>
                      <a:endParaRPr lang="ru-RU" sz="10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000" dirty="0"/>
                        <a:t>4 433,6</a:t>
                      </a:r>
                      <a:endParaRPr lang="ru-RU" sz="10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000" dirty="0"/>
                        <a:t>5 363,0</a:t>
                      </a:r>
                      <a:endParaRPr lang="ru-RU" sz="10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000" dirty="0"/>
                        <a:t>121,0</a:t>
                      </a:r>
                      <a:endParaRPr lang="ru-RU" sz="10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8167073"/>
                  </a:ext>
                </a:extLst>
              </a:tr>
              <a:tr h="3962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0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lang="ru-RU" sz="1000" dirty="0"/>
                        <a:t>Платежи при пользовании природными ресурсами</a:t>
                      </a:r>
                      <a:endParaRPr lang="ru-RU" sz="10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000" dirty="0"/>
                        <a:t>535,6</a:t>
                      </a:r>
                      <a:endParaRPr lang="ru-RU" sz="10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000" dirty="0"/>
                        <a:t>197,2</a:t>
                      </a:r>
                      <a:endParaRPr lang="ru-RU" sz="10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000" dirty="0"/>
                        <a:t>36,8</a:t>
                      </a:r>
                      <a:endParaRPr lang="ru-RU" sz="10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362663"/>
                  </a:ext>
                </a:extLst>
              </a:tr>
              <a:tr h="2575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0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lang="ru-RU" sz="1000" dirty="0"/>
                        <a:t>Доходы от оказания платных услуг </a:t>
                      </a:r>
                      <a:endParaRPr lang="ru-RU" sz="10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000" dirty="0"/>
                        <a:t>6 868,8</a:t>
                      </a:r>
                      <a:endParaRPr lang="ru-RU" sz="10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000" dirty="0"/>
                        <a:t>4 893,6</a:t>
                      </a:r>
                      <a:endParaRPr lang="ru-RU" sz="10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000" dirty="0"/>
                        <a:t>71,2</a:t>
                      </a:r>
                      <a:endParaRPr lang="ru-RU" sz="10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592852"/>
                  </a:ext>
                </a:extLst>
              </a:tr>
              <a:tr h="3962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0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lang="ru-RU" sz="1000" dirty="0"/>
                        <a:t>Доходы от продажи материальных и нематериальных активов</a:t>
                      </a:r>
                      <a:endParaRPr lang="ru-RU" sz="10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000" dirty="0"/>
                        <a:t>800,0</a:t>
                      </a:r>
                    </a:p>
                    <a:p>
                      <a:pPr algn="ctr"/>
                      <a:endParaRPr lang="ru-RU" sz="10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000" dirty="0"/>
                        <a:t>778,8</a:t>
                      </a:r>
                      <a:endParaRPr lang="ru-RU" sz="10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000" dirty="0"/>
                        <a:t>97,3</a:t>
                      </a:r>
                      <a:endParaRPr lang="ru-RU" sz="10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4594512"/>
                  </a:ext>
                </a:extLst>
              </a:tr>
              <a:tr h="243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0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lang="ru-RU" sz="1000" dirty="0"/>
                        <a:t>Штрафы, санкции, возмещение ущерба</a:t>
                      </a:r>
                      <a:endParaRPr lang="ru-RU" sz="10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000" dirty="0"/>
                        <a:t>1 126,1</a:t>
                      </a:r>
                      <a:endParaRPr lang="ru-RU" sz="10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000" dirty="0"/>
                        <a:t>1 444,8</a:t>
                      </a:r>
                      <a:endParaRPr lang="ru-RU" sz="10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000" dirty="0"/>
                        <a:t>128,3</a:t>
                      </a:r>
                      <a:endParaRPr lang="ru-RU" sz="10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2715547"/>
                  </a:ext>
                </a:extLst>
              </a:tr>
              <a:tr h="2514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0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lang="ru-RU" sz="1050" dirty="0"/>
                        <a:t>Безвозмездные поступления:</a:t>
                      </a:r>
                      <a:endParaRPr lang="ru-RU" sz="105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en-US" sz="105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329 477,8</a:t>
                      </a:r>
                      <a:endParaRPr lang="ru-RU" sz="105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050" dirty="0"/>
                        <a:t>287 998,6</a:t>
                      </a:r>
                      <a:endParaRPr lang="ru-RU" sz="105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050" dirty="0"/>
                        <a:t>97,6</a:t>
                      </a:r>
                      <a:endParaRPr lang="ru-RU" sz="105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8650702"/>
                  </a:ext>
                </a:extLst>
              </a:tr>
              <a:tr h="243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0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lang="ru-RU" sz="1000" dirty="0"/>
                        <a:t>Дотации</a:t>
                      </a:r>
                      <a:endParaRPr lang="ru-RU" sz="10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000" dirty="0"/>
                        <a:t>59 989,9</a:t>
                      </a:r>
                      <a:endParaRPr lang="ru-RU" sz="10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000" dirty="0"/>
                        <a:t>59 989,9</a:t>
                      </a:r>
                      <a:endParaRPr lang="ru-RU" sz="10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000" dirty="0"/>
                        <a:t>100,0</a:t>
                      </a:r>
                      <a:endParaRPr lang="ru-RU" sz="10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6083"/>
                  </a:ext>
                </a:extLst>
              </a:tr>
              <a:tr h="243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0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lang="ru-RU" sz="1000" dirty="0"/>
                        <a:t>Субсидии</a:t>
                      </a:r>
                      <a:endParaRPr lang="ru-RU" sz="10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000" dirty="0"/>
                        <a:t>47 648,1</a:t>
                      </a:r>
                      <a:endParaRPr lang="ru-RU" sz="10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000" dirty="0"/>
                        <a:t>47648,1</a:t>
                      </a:r>
                      <a:endParaRPr lang="ru-RU" sz="10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000" dirty="0"/>
                        <a:t>100,0</a:t>
                      </a:r>
                      <a:endParaRPr lang="ru-RU" sz="10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907875"/>
                  </a:ext>
                </a:extLst>
              </a:tr>
              <a:tr h="243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0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lang="ru-RU" sz="1000" dirty="0"/>
                        <a:t>Субвенции</a:t>
                      </a:r>
                      <a:endParaRPr lang="ru-RU" sz="10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000" dirty="0"/>
                        <a:t>14</a:t>
                      </a:r>
                      <a:r>
                        <a:rPr lang="en-US" sz="1000" dirty="0"/>
                        <a:t>7 087,9</a:t>
                      </a:r>
                      <a:endParaRPr lang="ru-RU" sz="10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000" dirty="0"/>
                        <a:t>142 490,4</a:t>
                      </a:r>
                      <a:endParaRPr lang="ru-RU" sz="10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000" dirty="0"/>
                        <a:t>9</a:t>
                      </a:r>
                      <a:r>
                        <a:rPr lang="en-US" sz="1000" dirty="0"/>
                        <a:t>6,9</a:t>
                      </a:r>
                      <a:endParaRPr lang="ru-RU" sz="10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1421951"/>
                  </a:ext>
                </a:extLst>
              </a:tr>
              <a:tr h="243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0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lang="ru-RU" sz="1000" dirty="0"/>
                        <a:t>Иные межбюджетные трансферты</a:t>
                      </a:r>
                      <a:endParaRPr lang="ru-RU" sz="10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en-US" sz="10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70 490,0</a:t>
                      </a:r>
                      <a:endParaRPr lang="ru-RU" sz="10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000" dirty="0"/>
                        <a:t>33 608,3</a:t>
                      </a:r>
                      <a:endParaRPr lang="ru-RU" sz="10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en-US" sz="10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47,7</a:t>
                      </a:r>
                      <a:endParaRPr lang="ru-RU" sz="10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8360998"/>
                  </a:ext>
                </a:extLst>
              </a:tr>
              <a:tr h="3962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0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lang="ru-RU" sz="1000" dirty="0"/>
                        <a:t>Безвозмездные поступления от негосударственных организаций</a:t>
                      </a:r>
                      <a:endParaRPr lang="ru-RU" sz="10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000" dirty="0"/>
                        <a:t>4 288,4</a:t>
                      </a:r>
                      <a:endParaRPr lang="ru-RU" sz="10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000" dirty="0"/>
                        <a:t>4 288,4</a:t>
                      </a:r>
                      <a:endParaRPr lang="ru-RU" sz="10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000" dirty="0"/>
                        <a:t>100,0</a:t>
                      </a:r>
                      <a:endParaRPr lang="ru-RU" sz="10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474218"/>
                  </a:ext>
                </a:extLst>
              </a:tr>
              <a:tr h="5486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00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lang="ru-RU" sz="1000" dirty="0"/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  <a:endParaRPr lang="ru-RU" sz="10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endParaRPr lang="ru-RU" sz="1000" dirty="0"/>
                    </a:p>
                    <a:p>
                      <a:pPr algn="ctr"/>
                      <a:r>
                        <a:rPr lang="ru-RU" sz="1000" dirty="0"/>
                        <a:t>-26,5</a:t>
                      </a:r>
                      <a:endParaRPr lang="ru-RU" sz="10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endParaRPr lang="ru-RU" sz="1000" dirty="0"/>
                    </a:p>
                    <a:p>
                      <a:pPr algn="ctr"/>
                      <a:r>
                        <a:rPr lang="ru-RU" sz="1000" dirty="0"/>
                        <a:t>-26,5</a:t>
                      </a:r>
                      <a:endParaRPr lang="ru-RU" sz="10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endParaRPr lang="ru-RU" sz="1000" dirty="0"/>
                    </a:p>
                    <a:p>
                      <a:pPr algn="ctr"/>
                      <a:r>
                        <a:rPr lang="ru-RU" sz="1000" dirty="0"/>
                        <a:t>100,0</a:t>
                      </a:r>
                      <a:endParaRPr lang="ru-RU" sz="10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1478995"/>
                  </a:ext>
                </a:extLst>
              </a:tr>
              <a:tr h="2575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0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lang="ru-RU" sz="1050" dirty="0"/>
                        <a:t>Всего:</a:t>
                      </a:r>
                      <a:endParaRPr lang="ru-RU" sz="105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en-US" sz="105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894 406,5</a:t>
                      </a:r>
                      <a:endParaRPr lang="ru-RU" sz="105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050" dirty="0"/>
                        <a:t>877 106,3</a:t>
                      </a:r>
                      <a:endParaRPr lang="ru-RU" sz="105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en-US" sz="105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98,1</a:t>
                      </a:r>
                      <a:endParaRPr lang="ru-RU" sz="105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210067"/>
                  </a:ext>
                </a:extLst>
              </a:tr>
            </a:tbl>
          </a:graphicData>
        </a:graphic>
      </p:graphicFrame>
      <p:sp>
        <p:nvSpPr>
          <p:cNvPr id="5" name="TextBox 44">
            <a:extLst>
              <a:ext uri="{FF2B5EF4-FFF2-40B4-BE49-F238E27FC236}">
                <a16:creationId xmlns:a16="http://schemas.microsoft.com/office/drawing/2014/main" id="{100123BA-7155-4B38-81F6-C804F14F3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8027" y="405245"/>
            <a:ext cx="79608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800" i="1" kern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</a:rPr>
              <a:t>ТЫС.РУБЛЕЙ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964A94F2-C4D2-49B9-B13E-A343652935C5}"/>
              </a:ext>
            </a:extLst>
          </p:cNvPr>
          <p:cNvSpPr txBox="1">
            <a:spLocks/>
          </p:cNvSpPr>
          <p:nvPr/>
        </p:nvSpPr>
        <p:spPr>
          <a:xfrm>
            <a:off x="144960" y="44460"/>
            <a:ext cx="8891536" cy="648236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anose="02040502050505030304" pitchFamily="18" charset="0"/>
              </a:rPr>
              <a:t>Структура налоговых и неналоговых доходов районного  </a:t>
            </a:r>
          </a:p>
          <a:p>
            <a:pPr algn="ctr"/>
            <a:r>
              <a:rPr lang="ru-RU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anose="02040502050505030304" pitchFamily="18" charset="0"/>
              </a:rPr>
              <a:t>бюджета в 2023 году</a:t>
            </a:r>
            <a:endParaRPr lang="ru-RU" sz="2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885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96AAA65B-EA15-4DC3-BE0A-00C7494188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423817"/>
              </p:ext>
            </p:extLst>
          </p:nvPr>
        </p:nvGraphicFramePr>
        <p:xfrm>
          <a:off x="84804" y="692696"/>
          <a:ext cx="8974394" cy="604867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39715">
                  <a:extLst>
                    <a:ext uri="{9D8B030D-6E8A-4147-A177-3AD203B41FA5}">
                      <a16:colId xmlns:a16="http://schemas.microsoft.com/office/drawing/2014/main" val="1184459825"/>
                    </a:ext>
                  </a:extLst>
                </a:gridCol>
                <a:gridCol w="1302734">
                  <a:extLst>
                    <a:ext uri="{9D8B030D-6E8A-4147-A177-3AD203B41FA5}">
                      <a16:colId xmlns:a16="http://schemas.microsoft.com/office/drawing/2014/main" val="2725583521"/>
                    </a:ext>
                  </a:extLst>
                </a:gridCol>
                <a:gridCol w="1302734">
                  <a:extLst>
                    <a:ext uri="{9D8B030D-6E8A-4147-A177-3AD203B41FA5}">
                      <a16:colId xmlns:a16="http://schemas.microsoft.com/office/drawing/2014/main" val="3765099619"/>
                    </a:ext>
                  </a:extLst>
                </a:gridCol>
                <a:gridCol w="1253499">
                  <a:extLst>
                    <a:ext uri="{9D8B030D-6E8A-4147-A177-3AD203B41FA5}">
                      <a16:colId xmlns:a16="http://schemas.microsoft.com/office/drawing/2014/main" val="80301460"/>
                    </a:ext>
                  </a:extLst>
                </a:gridCol>
                <a:gridCol w="1037856">
                  <a:extLst>
                    <a:ext uri="{9D8B030D-6E8A-4147-A177-3AD203B41FA5}">
                      <a16:colId xmlns:a16="http://schemas.microsoft.com/office/drawing/2014/main" val="323888577"/>
                    </a:ext>
                  </a:extLst>
                </a:gridCol>
                <a:gridCol w="1037856">
                  <a:extLst>
                    <a:ext uri="{9D8B030D-6E8A-4147-A177-3AD203B41FA5}">
                      <a16:colId xmlns:a16="http://schemas.microsoft.com/office/drawing/2014/main" val="2886485170"/>
                    </a:ext>
                  </a:extLst>
                </a:gridCol>
              </a:tblGrid>
              <a:tr h="500081">
                <a:tc rowSpan="2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Наименование показателя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4868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Утверждено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4868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Исполнено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4868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</a:t>
                      </a:r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исполнения</a:t>
                      </a:r>
                    </a:p>
                  </a:txBody>
                  <a:tcPr>
                    <a:solidFill>
                      <a:srgbClr val="C4868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Доля в общем объеме, %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868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0208972"/>
                  </a:ext>
                </a:extLst>
              </a:tr>
              <a:tr h="360267">
                <a:tc vMerge="1">
                  <a:txBody>
                    <a:bodyPr/>
                    <a:lstStyle/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план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86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факт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86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50480"/>
                  </a:ext>
                </a:extLst>
              </a:tr>
              <a:tr h="380469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Общегосударственные вопросы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160 305,9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141 136,6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88,0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11,8</a:t>
                      </a: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14,9</a:t>
                      </a: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681134865"/>
                  </a:ext>
                </a:extLst>
              </a:tr>
              <a:tr h="337811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Национальная оборона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828,3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811,8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1359580"/>
                  </a:ext>
                </a:extLst>
              </a:tr>
              <a:tr h="500081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56 889,7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32 949,5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57,9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9433723"/>
                  </a:ext>
                </a:extLst>
              </a:tr>
              <a:tr h="382771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Национальная экономика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172 981,1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163 455,4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94,5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3052761"/>
                  </a:ext>
                </a:extLst>
              </a:tr>
              <a:tr h="41152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Жилищно-коммунальное хозяйство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417 537,0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106 825,4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2256065"/>
                  </a:ext>
                </a:extLst>
              </a:tr>
              <a:tr h="39113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Охрана окружающей среды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5 019,3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5 019,3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7848706"/>
                  </a:ext>
                </a:extLst>
              </a:tr>
              <a:tr h="341843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342 178,5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303 142,7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88,6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25,2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32,0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6600509"/>
                  </a:ext>
                </a:extLst>
              </a:tr>
              <a:tr h="443096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Культура, кинематография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61 921,4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56 384,5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91,1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4,6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5,9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5262365"/>
                  </a:ext>
                </a:extLst>
              </a:tr>
              <a:tr h="32203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Социальная политика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25 327,8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21 846,1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0363330"/>
                  </a:ext>
                </a:extLst>
              </a:tr>
              <a:tr h="443096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Физическая культура и спорт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5 455,5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4 962,8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91,0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5703177"/>
                  </a:ext>
                </a:extLst>
              </a:tr>
              <a:tr h="79138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111 782,2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111 782,2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8,2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11,8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204497"/>
                  </a:ext>
                </a:extLst>
              </a:tr>
              <a:tr h="443096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РАСХОДОВ: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1 360 226,8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948 316,3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69,7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870900"/>
                  </a:ext>
                </a:extLst>
              </a:tr>
            </a:tbl>
          </a:graphicData>
        </a:graphic>
      </p:graphicFrame>
      <p:sp>
        <p:nvSpPr>
          <p:cNvPr id="7" name="TextBox 44">
            <a:extLst>
              <a:ext uri="{FF2B5EF4-FFF2-40B4-BE49-F238E27FC236}">
                <a16:creationId xmlns:a16="http://schemas.microsoft.com/office/drawing/2014/main" id="{DD9F2372-83F0-4802-952B-34A751F63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1710" y="477252"/>
            <a:ext cx="79608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i="1" u="none" strike="noStrike" kern="0" normalizeH="0" baseline="0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itchFamily="34" charset="0"/>
              </a:rPr>
              <a:t>ТЫС.РУБЛЕЙ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5FD7A1B4-ECA0-4ED7-B3B8-584829ABA2F1}"/>
              </a:ext>
            </a:extLst>
          </p:cNvPr>
          <p:cNvSpPr txBox="1">
            <a:spLocks/>
          </p:cNvSpPr>
          <p:nvPr/>
        </p:nvSpPr>
        <p:spPr>
          <a:xfrm>
            <a:off x="144960" y="44460"/>
            <a:ext cx="8891536" cy="648236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anose="02040502050505030304" pitchFamily="18" charset="0"/>
              </a:rPr>
              <a:t>Структурный анализ основных показателей исполнения районного бюджета за 2023 год</a:t>
            </a:r>
            <a:endParaRPr lang="ru-RU" sz="2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5083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8500B340-1681-40AF-AE03-242D14F934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4730266"/>
              </p:ext>
            </p:extLst>
          </p:nvPr>
        </p:nvGraphicFramePr>
        <p:xfrm>
          <a:off x="1313456" y="980728"/>
          <a:ext cx="7830544" cy="5643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4">
            <a:extLst>
              <a:ext uri="{FF2B5EF4-FFF2-40B4-BE49-F238E27FC236}">
                <a16:creationId xmlns:a16="http://schemas.microsoft.com/office/drawing/2014/main" id="{88E6B676-1207-49A5-B5AF-46072FBE4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0544" y="1187460"/>
            <a:ext cx="79608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i="1" u="none" strike="noStrike" kern="0" normalizeH="0" baseline="0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itchFamily="34" charset="0"/>
              </a:rPr>
              <a:t>ТЫС.РУБЛЕЙ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47FC65B3-7084-4FC4-AE5B-DBD88309104A}"/>
              </a:ext>
            </a:extLst>
          </p:cNvPr>
          <p:cNvSpPr txBox="1">
            <a:spLocks/>
          </p:cNvSpPr>
          <p:nvPr/>
        </p:nvSpPr>
        <p:spPr>
          <a:xfrm>
            <a:off x="144960" y="44460"/>
            <a:ext cx="8891536" cy="1143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anose="02040502050505030304" pitchFamily="18" charset="0"/>
              </a:rPr>
              <a:t>Исполнение социально-значимых расходов муниципального района</a:t>
            </a:r>
            <a:endParaRPr lang="ru-RU" sz="2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8211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744337015"/>
              </p:ext>
            </p:extLst>
          </p:nvPr>
        </p:nvGraphicFramePr>
        <p:xfrm>
          <a:off x="307975" y="404664"/>
          <a:ext cx="8656513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AutoShape 2" descr="https://media.istockphoto.com/vectors/smart-house-collage-icons-vector-id49939359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media.istockphoto.com/vectors/smart-house-collage-icons-vector-id499393594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44">
            <a:extLst>
              <a:ext uri="{FF2B5EF4-FFF2-40B4-BE49-F238E27FC236}">
                <a16:creationId xmlns:a16="http://schemas.microsoft.com/office/drawing/2014/main" id="{A7D86B88-B9C6-404C-9F9E-EF32C6836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832" y="6453916"/>
            <a:ext cx="79608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i="1" u="none" strike="noStrike" kern="0" normalizeH="0" baseline="0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itchFamily="34" charset="0"/>
              </a:rPr>
              <a:t>ТЫС.РУБЛЕЙ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D0CBEFFA-226D-4915-988B-B3F1C34B4CFC}"/>
              </a:ext>
            </a:extLst>
          </p:cNvPr>
          <p:cNvSpPr txBox="1">
            <a:spLocks/>
          </p:cNvSpPr>
          <p:nvPr/>
        </p:nvSpPr>
        <p:spPr>
          <a:xfrm>
            <a:off x="179512" y="-9818"/>
            <a:ext cx="8964487" cy="702514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anose="02040502050505030304" pitchFamily="18" charset="0"/>
              </a:rPr>
              <a:t>Структура муниципальных программ на 2023 год</a:t>
            </a:r>
            <a:endParaRPr lang="ru-RU" sz="2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9875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5504A6D9-4C93-44AC-B06E-0C962D5F07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7016597"/>
              </p:ext>
            </p:extLst>
          </p:nvPr>
        </p:nvGraphicFramePr>
        <p:xfrm>
          <a:off x="1835696" y="1143000"/>
          <a:ext cx="6984777" cy="5490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44">
            <a:extLst>
              <a:ext uri="{FF2B5EF4-FFF2-40B4-BE49-F238E27FC236}">
                <a16:creationId xmlns:a16="http://schemas.microsoft.com/office/drawing/2014/main" id="{FE144A90-DF31-49CE-83C5-6217B547E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4556" y="1268760"/>
            <a:ext cx="79608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i="1" u="none" strike="noStrike" kern="0" normalizeH="0" baseline="0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itchFamily="34" charset="0"/>
              </a:rPr>
              <a:t>ТЫС.РУБЛЕЙ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8C0C5D9-F40B-4217-81E1-B426E6530544}"/>
              </a:ext>
            </a:extLst>
          </p:cNvPr>
          <p:cNvSpPr txBox="1">
            <a:spLocks/>
          </p:cNvSpPr>
          <p:nvPr/>
        </p:nvSpPr>
        <p:spPr>
          <a:xfrm>
            <a:off x="1331640" y="0"/>
            <a:ext cx="7190957" cy="1143000"/>
          </a:xfrm>
          <a:prstGeom prst="rect">
            <a:avLst/>
          </a:prstGeom>
          <a:noFill/>
          <a:ln>
            <a:noFill/>
          </a:ln>
        </p:spPr>
        <p:txBody>
          <a:bodyPr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anose="02040502050505030304" pitchFamily="18" charset="0"/>
              </a:rPr>
              <a:t>Межбюджетные трансферты,  предоставленные бюджетам сельских поселений из районного бюджета на 2023 год</a:t>
            </a:r>
            <a:endParaRPr lang="ru-RU" sz="2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19729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5515</TotalTime>
  <Words>490</Words>
  <Application>Microsoft Office PowerPoint</Application>
  <PresentationFormat>Экран (4:3)</PresentationFormat>
  <Paragraphs>239</Paragraphs>
  <Slides>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6" baseType="lpstr">
      <vt:lpstr>맑은 고딕</vt:lpstr>
      <vt:lpstr>Arial</vt:lpstr>
      <vt:lpstr>Calibri</vt:lpstr>
      <vt:lpstr>Century Gothic</vt:lpstr>
      <vt:lpstr>Palatino Linotype</vt:lpstr>
      <vt:lpstr>Trebuchet MS</vt:lpstr>
      <vt:lpstr>Wingdings 3</vt:lpstr>
      <vt:lpstr>Custom Design</vt:lpstr>
      <vt:lpstr>Легкий дым</vt:lpstr>
      <vt:lpstr> Проект  «Об исполнении бюджета  Соболевского муниципального  района Камчатского края  за 2023 год»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Исполнение бюджета Соболевского муниципального района за  2021 год</dc:title>
  <dc:creator>Фин-06</dc:creator>
  <cp:lastModifiedBy>GSFin</cp:lastModifiedBy>
  <cp:revision>229</cp:revision>
  <dcterms:created xsi:type="dcterms:W3CDTF">2022-03-04T04:29:35Z</dcterms:created>
  <dcterms:modified xsi:type="dcterms:W3CDTF">2024-04-26T03:31:53Z</dcterms:modified>
</cp:coreProperties>
</file>