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Lst>
  <p:notesMasterIdLst>
    <p:notesMasterId r:id="rId54"/>
  </p:notesMasterIdLst>
  <p:sldIdLst>
    <p:sldId id="320" r:id="rId6"/>
    <p:sldId id="333" r:id="rId7"/>
    <p:sldId id="334" r:id="rId8"/>
    <p:sldId id="335" r:id="rId9"/>
    <p:sldId id="336" r:id="rId10"/>
    <p:sldId id="310" r:id="rId11"/>
    <p:sldId id="265" r:id="rId12"/>
    <p:sldId id="267" r:id="rId13"/>
    <p:sldId id="269" r:id="rId14"/>
    <p:sldId id="268" r:id="rId15"/>
    <p:sldId id="270" r:id="rId16"/>
    <p:sldId id="315" r:id="rId17"/>
    <p:sldId id="318" r:id="rId18"/>
    <p:sldId id="31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32" r:id="rId35"/>
    <p:sldId id="321" r:id="rId36"/>
    <p:sldId id="322" r:id="rId37"/>
    <p:sldId id="323" r:id="rId38"/>
    <p:sldId id="324" r:id="rId39"/>
    <p:sldId id="325" r:id="rId40"/>
    <p:sldId id="326" r:id="rId41"/>
    <p:sldId id="327" r:id="rId42"/>
    <p:sldId id="328" r:id="rId43"/>
    <p:sldId id="329" r:id="rId44"/>
    <p:sldId id="330" r:id="rId45"/>
    <p:sldId id="331" r:id="rId46"/>
    <p:sldId id="295" r:id="rId47"/>
    <p:sldId id="296" r:id="rId48"/>
    <p:sldId id="297" r:id="rId49"/>
    <p:sldId id="298" r:id="rId50"/>
    <p:sldId id="299" r:id="rId51"/>
    <p:sldId id="300" r:id="rId52"/>
    <p:sldId id="301" r:id="rId5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Fin" initials="G" lastIdx="19" clrIdx="0">
    <p:extLst>
      <p:ext uri="{19B8F6BF-5375-455C-9EA6-DF929625EA0E}">
        <p15:presenceInfo xmlns:p15="http://schemas.microsoft.com/office/powerpoint/2012/main" userId="GS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FF66"/>
    <a:srgbClr val="008080"/>
    <a:srgbClr val="33CCCC"/>
    <a:srgbClr val="00CC66"/>
    <a:srgbClr val="00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682" autoAdjust="0"/>
  </p:normalViewPr>
  <p:slideViewPr>
    <p:cSldViewPr>
      <p:cViewPr varScale="1">
        <p:scale>
          <a:sx n="114" d="100"/>
          <a:sy n="114" d="100"/>
        </p:scale>
        <p:origin x="13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D-4C2B-84B7-E2D20A171C73}"/>
                </c:ext>
              </c:extLst>
            </c:dLbl>
            <c:dLbl>
              <c:idx val="1"/>
              <c:layout>
                <c:manualLayout>
                  <c:x val="2.0408163265306187E-2"/>
                  <c:y val="8.60265186379635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D-4C2B-84B7-E2D20A171C73}"/>
                </c:ext>
              </c:extLst>
            </c:dLbl>
            <c:dLbl>
              <c:idx val="2"/>
              <c:layout>
                <c:manualLayout>
                  <c:x val="1.5041560250141047E-2"/>
                  <c:y val="-2.3462784291948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D-4C2B-84B7-E2D20A171C73}"/>
                </c:ext>
              </c:extLst>
            </c:dLbl>
            <c:dLbl>
              <c:idx val="3"/>
              <c:layout>
                <c:manualLayout>
                  <c:x val="1.63265306122449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D-4C2B-84B7-E2D20A171C73}"/>
                </c:ext>
              </c:extLst>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Лист1!$B$2:$B$5</c:f>
              <c:numCache>
                <c:formatCode>General</c:formatCode>
                <c:ptCount val="4"/>
                <c:pt idx="0">
                  <c:v>969608.58039999998</c:v>
                </c:pt>
                <c:pt idx="1">
                  <c:v>1012740.93342</c:v>
                </c:pt>
                <c:pt idx="2">
                  <c:v>1033313.31842</c:v>
                </c:pt>
                <c:pt idx="3">
                  <c:v>1055945.80042</c:v>
                </c:pt>
              </c:numCache>
            </c:numRef>
          </c:val>
          <c:extLst>
            <c:ext xmlns:c16="http://schemas.microsoft.com/office/drawing/2014/chart" uri="{C3380CC4-5D6E-409C-BE32-E72D297353CC}">
              <c16:uniqueId val="{00000004-D36D-4C2B-84B7-E2D20A171C73}"/>
            </c:ext>
          </c:extLst>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D-4C2B-84B7-E2D20A171C73}"/>
                </c:ext>
              </c:extLst>
            </c:dLbl>
            <c:dLbl>
              <c:idx val="1"/>
              <c:layout>
                <c:manualLayout>
                  <c:x val="2.0408163265306187E-2"/>
                  <c:y val="-4.692409768562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6D-4C2B-84B7-E2D20A171C73}"/>
                </c:ext>
              </c:extLst>
            </c:dLbl>
            <c:dLbl>
              <c:idx val="2"/>
              <c:layout>
                <c:manualLayout>
                  <c:x val="1.50415602501410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D-4C2B-84B7-E2D20A171C73}"/>
                </c:ext>
              </c:extLst>
            </c:dLbl>
            <c:dLbl>
              <c:idx val="3"/>
              <c:layout>
                <c:manualLayout>
                  <c:x val="1.90476190476190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6D-4C2B-84B7-E2D20A171C73}"/>
                </c:ext>
              </c:extLst>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Лист1!$C$2:$C$5</c:f>
              <c:numCache>
                <c:formatCode>General</c:formatCode>
                <c:ptCount val="4"/>
                <c:pt idx="0">
                  <c:v>1368402.8473100001</c:v>
                </c:pt>
                <c:pt idx="1">
                  <c:v>1012740.93342</c:v>
                </c:pt>
                <c:pt idx="2">
                  <c:v>1033313.31842</c:v>
                </c:pt>
                <c:pt idx="3">
                  <c:v>1055945.80042</c:v>
                </c:pt>
              </c:numCache>
            </c:numRef>
          </c:val>
          <c:extLst>
            <c:ext xmlns:c16="http://schemas.microsoft.com/office/drawing/2014/chart" uri="{C3380CC4-5D6E-409C-BE32-E72D297353CC}">
              <c16:uniqueId val="{00000009-D36D-4C2B-84B7-E2D20A171C73}"/>
            </c:ext>
          </c:extLst>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en-US" sz="1200" dirty="0"/>
                      <a:t>255 238,8</a:t>
                    </a:r>
                  </a:p>
                  <a:p>
                    <a:endParaRPr lang="en-US" sz="1200"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6D-4C2B-84B7-E2D20A171C73}"/>
                </c:ext>
              </c:extLst>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D-4C2B-84B7-E2D20A171C73}"/>
                </c:ext>
              </c:extLst>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6D-4C2B-84B7-E2D20A171C73}"/>
                </c:ext>
              </c:extLst>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D-4C2B-84B7-E2D20A171C73}"/>
                </c:ext>
              </c:extLst>
            </c:dLbl>
            <c:spPr>
              <a:noFill/>
              <a:ln>
                <a:noFill/>
              </a:ln>
              <a:effectLst/>
            </c:spPr>
            <c:txPr>
              <a:bodyPr/>
              <a:lstStyle/>
              <a:p>
                <a:pPr>
                  <a:defRPr sz="1299"/>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c:v>
                </c:pt>
                <c:pt idx="2">
                  <c:v>2024</c:v>
                </c:pt>
                <c:pt idx="3">
                  <c:v>2025</c:v>
                </c:pt>
              </c:strCache>
            </c:strRef>
          </c:cat>
          <c:val>
            <c:numRef>
              <c:f>Лист1!$D$2:$D$5</c:f>
              <c:numCache>
                <c:formatCode>General</c:formatCode>
                <c:ptCount val="4"/>
                <c:pt idx="0" formatCode="#,##0.00">
                  <c:v>398794.26691000012</c:v>
                </c:pt>
                <c:pt idx="1">
                  <c:v>0</c:v>
                </c:pt>
                <c:pt idx="2">
                  <c:v>0</c:v>
                </c:pt>
                <c:pt idx="3">
                  <c:v>0</c:v>
                </c:pt>
              </c:numCache>
            </c:numRef>
          </c:val>
          <c:extLst>
            <c:ext xmlns:c16="http://schemas.microsoft.com/office/drawing/2014/chart" uri="{C3380CC4-5D6E-409C-BE32-E72D297353CC}">
              <c16:uniqueId val="{0000000E-D36D-4C2B-84B7-E2D20A171C73}"/>
            </c:ext>
          </c:extLst>
        </c:ser>
        <c:dLbls>
          <c:showLegendKey val="0"/>
          <c:showVal val="0"/>
          <c:showCatName val="0"/>
          <c:showSerName val="0"/>
          <c:showPercent val="0"/>
          <c:showBubbleSize val="0"/>
        </c:dLbls>
        <c:gapWidth val="75"/>
        <c:shape val="cylinder"/>
        <c:axId val="72418432"/>
        <c:axId val="70861952"/>
        <c:axId val="0"/>
      </c:bar3DChart>
      <c:catAx>
        <c:axId val="72418432"/>
        <c:scaling>
          <c:orientation val="minMax"/>
        </c:scaling>
        <c:delete val="0"/>
        <c:axPos val="b"/>
        <c:numFmt formatCode="General" sourceLinked="0"/>
        <c:majorTickMark val="none"/>
        <c:minorTickMark val="none"/>
        <c:tickLblPos val="nextTo"/>
        <c:crossAx val="70861952"/>
        <c:crosses val="autoZero"/>
        <c:auto val="1"/>
        <c:lblAlgn val="ctr"/>
        <c:lblOffset val="100"/>
        <c:noMultiLvlLbl val="0"/>
      </c:catAx>
      <c:valAx>
        <c:axId val="70861952"/>
        <c:scaling>
          <c:orientation val="minMax"/>
        </c:scaling>
        <c:delete val="0"/>
        <c:axPos val="l"/>
        <c:numFmt formatCode="#,##0" sourceLinked="0"/>
        <c:majorTickMark val="none"/>
        <c:minorTickMark val="none"/>
        <c:tickLblPos val="nextTo"/>
        <c:crossAx val="72418432"/>
        <c:crosses val="autoZero"/>
        <c:crossBetween val="between"/>
      </c:valAx>
      <c:spPr>
        <a:noFill/>
        <a:ln w="25390">
          <a:noFill/>
        </a:ln>
      </c:spPr>
    </c:plotArea>
    <c:legend>
      <c:legendPos val="b"/>
      <c:layout>
        <c:manualLayout>
          <c:xMode val="edge"/>
          <c:yMode val="edge"/>
          <c:x val="0.39880076475548148"/>
          <c:y val="7.8497889975539789E-2"/>
          <c:w val="0.31950026495378031"/>
          <c:h val="0.10406828251197131"/>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1-C291-4D87-B7AF-01E200B5DF4C}"/>
              </c:ext>
            </c:extLst>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3-C291-4D87-B7AF-01E200B5DF4C}"/>
              </c:ext>
            </c:extLst>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5-C291-4D87-B7AF-01E200B5DF4C}"/>
              </c:ext>
            </c:extLst>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7-C291-4D87-B7AF-01E200B5DF4C}"/>
              </c:ext>
            </c:extLst>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9-C291-4D87-B7AF-01E200B5DF4C}"/>
              </c:ext>
            </c:extLst>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B-C291-4D87-B7AF-01E200B5DF4C}"/>
              </c:ext>
            </c:extLst>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D-C291-4D87-B7AF-01E200B5DF4C}"/>
              </c:ext>
            </c:extLst>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0F-C291-4D87-B7AF-01E200B5DF4C}"/>
              </c:ext>
            </c:extLst>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1-C291-4D87-B7AF-01E200B5DF4C}"/>
              </c:ext>
            </c:extLst>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3-C291-4D87-B7AF-01E200B5DF4C}"/>
              </c:ext>
            </c:extLst>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extLst>
              <c:ext xmlns:c16="http://schemas.microsoft.com/office/drawing/2014/chart" uri="{C3380CC4-5D6E-409C-BE32-E72D297353CC}">
                <c16:uniqueId val="{00000015-C291-4D87-B7AF-01E200B5DF4C}"/>
              </c:ext>
            </c:extLst>
          </c:dPt>
          <c:dLbls>
            <c:dLbl>
              <c:idx val="0"/>
              <c:layout>
                <c:manualLayout>
                  <c:x val="4.5083042544971481E-2"/>
                  <c:y val="3.551331881387151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91-4D87-B7AF-01E200B5DF4C}"/>
                </c:ext>
              </c:extLst>
            </c:dLbl>
            <c:dLbl>
              <c:idx val="1"/>
              <c:layout>
                <c:manualLayout>
                  <c:x val="1.3468316062788701E-2"/>
                  <c:y val="5.327743340593056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91-4D87-B7AF-01E200B5DF4C}"/>
                </c:ext>
              </c:extLst>
            </c:dLbl>
            <c:dLbl>
              <c:idx val="2"/>
              <c:layout>
                <c:manualLayout>
                  <c:x val="-1.5689486924681511E-2"/>
                  <c:y val="-8.171720556207148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91-4D87-B7AF-01E200B5DF4C}"/>
                </c:ext>
              </c:extLst>
            </c:dLbl>
            <c:dLbl>
              <c:idx val="3"/>
              <c:layout>
                <c:manualLayout>
                  <c:x val="-1.1332195201343537E-2"/>
                  <c:y val="-9.33380800804154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91-4D87-B7AF-01E200B5DF4C}"/>
                </c:ext>
              </c:extLst>
            </c:dLbl>
            <c:dLbl>
              <c:idx val="4"/>
              <c:layout>
                <c:manualLayout>
                  <c:x val="-1.6385362434966803E-2"/>
                  <c:y val="-6.76855507488769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291-4D87-B7AF-01E200B5DF4C}"/>
                </c:ext>
              </c:extLst>
            </c:dLbl>
            <c:dLbl>
              <c:idx val="5"/>
              <c:layout>
                <c:manualLayout>
                  <c:x val="-5.9099994238178107E-3"/>
                  <c:y val="-2.71831127492042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291-4D87-B7AF-01E200B5DF4C}"/>
                </c:ext>
              </c:extLst>
            </c:dLbl>
            <c:dLbl>
              <c:idx val="6"/>
              <c:layout>
                <c:manualLayout>
                  <c:x val="3.1252144901327078E-2"/>
                  <c:y val="-5.234377617691405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291-4D87-B7AF-01E200B5DF4C}"/>
                </c:ext>
              </c:extLst>
            </c:dLbl>
            <c:dLbl>
              <c:idx val="7"/>
              <c:layout>
                <c:manualLayout>
                  <c:x val="2.8123662168189688E-3"/>
                  <c:y val="-5.99438863245542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291-4D87-B7AF-01E200B5DF4C}"/>
                </c:ext>
              </c:extLst>
            </c:dLbl>
            <c:dLbl>
              <c:idx val="8"/>
              <c:layout>
                <c:manualLayout>
                  <c:x val="-6.7293360319712415E-3"/>
                  <c:y val="-2.19871481582043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291-4D87-B7AF-01E200B5DF4C}"/>
                </c:ext>
              </c:extLst>
            </c:dLbl>
            <c:dLbl>
              <c:idx val="9"/>
              <c:layout>
                <c:manualLayout>
                  <c:x val="1.0662813821302259E-4"/>
                  <c:y val="-1.025397889093654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291-4D87-B7AF-01E200B5DF4C}"/>
                </c:ext>
              </c:extLst>
            </c:dLbl>
            <c:dLbl>
              <c:idx val="10"/>
              <c:layout>
                <c:manualLayout>
                  <c:x val="-5.7681865405318881E-3"/>
                  <c:y val="9.294959420196622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C291-4D87-B7AF-01E200B5DF4C}"/>
                </c:ext>
              </c:extLst>
            </c:dLbl>
            <c:spPr>
              <a:noFill/>
              <a:ln>
                <a:noFill/>
              </a:ln>
              <a:effectLst/>
            </c:spPr>
            <c:txPr>
              <a:bodyPr/>
              <a:lstStyle/>
              <a:p>
                <a:pPr>
                  <a:defRPr sz="1200"/>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0.114</c:v>
                </c:pt>
                <c:pt idx="1">
                  <c:v>1E-3</c:v>
                </c:pt>
                <c:pt idx="2">
                  <c:v>7.0000000000000001E-3</c:v>
                </c:pt>
                <c:pt idx="3">
                  <c:v>4.1000000000000002E-2</c:v>
                </c:pt>
                <c:pt idx="4">
                  <c:v>0.378</c:v>
                </c:pt>
                <c:pt idx="5">
                  <c:v>2E-3</c:v>
                </c:pt>
                <c:pt idx="6">
                  <c:v>0.28699999999999998</c:v>
                </c:pt>
                <c:pt idx="7">
                  <c:v>4.4999999999999998E-2</c:v>
                </c:pt>
                <c:pt idx="8">
                  <c:v>2.3E-2</c:v>
                </c:pt>
                <c:pt idx="9">
                  <c:v>3.0000000000000001E-3</c:v>
                </c:pt>
                <c:pt idx="10">
                  <c:v>0.1</c:v>
                </c:pt>
              </c:numCache>
            </c:numRef>
          </c:val>
          <c:extLst>
            <c:ext xmlns:c16="http://schemas.microsoft.com/office/drawing/2014/chart" uri="{C3380CC4-5D6E-409C-BE32-E72D297353CC}">
              <c16:uniqueId val="{00000016-C291-4D87-B7AF-01E200B5DF4C}"/>
            </c:ext>
          </c:extLst>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1-6826-4EA4-909A-51EB74E39438}"/>
              </c:ext>
            </c:extLst>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3-6826-4EA4-909A-51EB74E39438}"/>
              </c:ext>
            </c:extLst>
          </c:dPt>
          <c:dPt>
            <c:idx val="2"/>
            <c:bubble3D val="0"/>
            <c:spPr>
              <a:solidFill>
                <a:srgbClr val="FD9DB4"/>
              </a:soli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5-6826-4EA4-909A-51EB74E39438}"/>
              </c:ext>
            </c:extLst>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7-6826-4EA4-909A-51EB74E39438}"/>
              </c:ext>
            </c:extLst>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9-6826-4EA4-909A-51EB74E39438}"/>
              </c:ext>
            </c:extLst>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26-4EA4-909A-51EB74E39438}"/>
                </c:ext>
              </c:extLst>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26-4EA4-909A-51EB74E39438}"/>
                </c:ext>
              </c:extLst>
            </c:dLbl>
            <c:dLbl>
              <c:idx val="2"/>
              <c:layout>
                <c:manualLayout>
                  <c:x val="6.1617197314794503E-4"/>
                  <c:y val="5.3065027589259219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26-4EA4-909A-51EB74E39438}"/>
                </c:ext>
              </c:extLst>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26-4EA4-909A-51EB74E39438}"/>
                </c:ext>
              </c:extLst>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en-US" dirty="0"/>
                      <a:t>19,2</a:t>
                    </a:r>
                  </a:p>
                </c:rich>
              </c:tx>
              <c:numFmt formatCode="#,##0.0" sourceLinked="0"/>
              <c:spPr>
                <a:noFill/>
                <a:ln w="25386">
                  <a:noFill/>
                </a:ln>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26-4EA4-909A-51EB74E394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290.39999999999998</c:v>
                </c:pt>
                <c:pt idx="1">
                  <c:v>45.2</c:v>
                </c:pt>
                <c:pt idx="2">
                  <c:v>23.8</c:v>
                </c:pt>
                <c:pt idx="3">
                  <c:v>2.9</c:v>
                </c:pt>
              </c:numCache>
            </c:numRef>
          </c:val>
          <c:extLst>
            <c:ext xmlns:c16="http://schemas.microsoft.com/office/drawing/2014/chart" uri="{C3380CC4-5D6E-409C-BE32-E72D297353CC}">
              <c16:uniqueId val="{0000000A-6826-4EA4-909A-51EB74E39438}"/>
            </c:ext>
          </c:extLst>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4C-4C15-AA55-DA8203D0D7B1}"/>
                </c:ext>
              </c:extLst>
            </c:dLbl>
            <c:dLbl>
              <c:idx val="1"/>
              <c:layout>
                <c:manualLayout>
                  <c:x val="1.5633558840900275E-2"/>
                  <c:y val="-2.7496663210508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4C-4C15-AA55-DA8203D0D7B1}"/>
                </c:ext>
              </c:extLst>
            </c:dLbl>
            <c:dLbl>
              <c:idx val="2"/>
              <c:layout>
                <c:manualLayout>
                  <c:x val="1.92427762368521E-2"/>
                  <c:y val="-2.9906171471611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4C-4C15-AA55-DA8203D0D7B1}"/>
                </c:ext>
              </c:extLst>
            </c:dLbl>
            <c:dLbl>
              <c:idx val="3"/>
              <c:layout>
                <c:manualLayout>
                  <c:x val="1.9249407621268588E-2"/>
                  <c:y val="-2.749658998982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C-4C15-AA55-DA8203D0D7B1}"/>
                </c:ext>
              </c:extLst>
            </c:dLbl>
            <c:dLbl>
              <c:idx val="4"/>
              <c:layout>
                <c:manualLayout>
                  <c:x val="9.6247038106343323E-3"/>
                  <c:y val="-2.7496589989824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C-4C15-AA55-DA8203D0D7B1}"/>
                </c:ext>
              </c:extLst>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pt idx="0">
                  <c:v>2022</c:v>
                </c:pt>
                <c:pt idx="1">
                  <c:v>2023</c:v>
                </c:pt>
                <c:pt idx="2">
                  <c:v>2024</c:v>
                </c:pt>
                <c:pt idx="3">
                  <c:v>2025</c:v>
                </c:pt>
              </c:numCache>
            </c:numRef>
          </c:cat>
          <c:val>
            <c:numRef>
              <c:f>Лист1!$B$2:$B$5</c:f>
              <c:numCache>
                <c:formatCode>#,##0.0</c:formatCode>
                <c:ptCount val="4"/>
                <c:pt idx="0">
                  <c:v>1270.8</c:v>
                </c:pt>
                <c:pt idx="1">
                  <c:v>915.1</c:v>
                </c:pt>
                <c:pt idx="2">
                  <c:v>915.9</c:v>
                </c:pt>
                <c:pt idx="3">
                  <c:v>915</c:v>
                </c:pt>
              </c:numCache>
            </c:numRef>
          </c:val>
          <c:extLst>
            <c:ext xmlns:c16="http://schemas.microsoft.com/office/drawing/2014/chart" uri="{C3380CC4-5D6E-409C-BE32-E72D297353CC}">
              <c16:uniqueId val="{00000005-EA4C-4C15-AA55-DA8203D0D7B1}"/>
            </c:ext>
          </c:extLst>
        </c:ser>
        <c:dLbls>
          <c:showLegendKey val="0"/>
          <c:showVal val="0"/>
          <c:showCatName val="0"/>
          <c:showSerName val="0"/>
          <c:showPercent val="0"/>
          <c:showBubbleSize val="0"/>
        </c:dLbls>
        <c:gapWidth val="150"/>
        <c:shape val="box"/>
        <c:axId val="75671808"/>
        <c:axId val="75685888"/>
        <c:axId val="0"/>
      </c:bar3DChart>
      <c:catAx>
        <c:axId val="75671808"/>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75685888"/>
        <c:crosses val="autoZero"/>
        <c:auto val="1"/>
        <c:lblAlgn val="ctr"/>
        <c:lblOffset val="100"/>
        <c:noMultiLvlLbl val="0"/>
      </c:catAx>
      <c:valAx>
        <c:axId val="75685888"/>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75671808"/>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a:solidFill>
                  <a:schemeClr val="tx1"/>
                </a:solidFill>
              </a:rPr>
              <a:t>2022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2022</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0AA5-4867-900C-296756F43BA6}"/>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0AA5-4867-900C-296756F43BA6}"/>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0AA5-4867-900C-296756F43BA6}"/>
              </c:ext>
            </c:extLst>
          </c:dPt>
          <c:dLbls>
            <c:dLbl>
              <c:idx val="0"/>
              <c:layout>
                <c:manualLayout>
                  <c:x val="-1.1723000273820734E-2"/>
                  <c:y val="9.78129422407600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A5-4867-900C-296756F43BA6}"/>
                </c:ext>
              </c:extLst>
            </c:dLbl>
            <c:dLbl>
              <c:idx val="1"/>
              <c:layout>
                <c:manualLayout>
                  <c:x val="2.967068047791736E-2"/>
                  <c:y val="1.5485654977630875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A5-4867-900C-296756F43BA6}"/>
                </c:ext>
              </c:extLst>
            </c:dLbl>
            <c:dLbl>
              <c:idx val="2"/>
              <c:layout>
                <c:manualLayout>
                  <c:x val="6.1567723881843027E-2"/>
                  <c:y val="-9.39424642080903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A5-4867-900C-296756F43BA6}"/>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0.64039999999999997</c:v>
                </c:pt>
                <c:pt idx="1">
                  <c:v>2.18E-2</c:v>
                </c:pt>
                <c:pt idx="2">
                  <c:v>0.33779999999999999</c:v>
                </c:pt>
              </c:numCache>
            </c:numRef>
          </c:val>
          <c:extLst>
            <c:ext xmlns:c16="http://schemas.microsoft.com/office/drawing/2014/chart" uri="{C3380CC4-5D6E-409C-BE32-E72D297353CC}">
              <c16:uniqueId val="{00000006-0AA5-4867-900C-296756F43BA6}"/>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0AA5-4867-900C-296756F43BA6}"/>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0AA5-4867-900C-296756F43BA6}"/>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0AA5-4867-900C-296756F43BA6}"/>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 ##0.0</c:formatCode>
                <c:ptCount val="3"/>
                <c:pt idx="0" formatCode="#,##0">
                  <c:v>721359</c:v>
                </c:pt>
                <c:pt idx="1">
                  <c:v>14681.894</c:v>
                </c:pt>
                <c:pt idx="2" formatCode="#,##0">
                  <c:v>233567.68640000001</c:v>
                </c:pt>
              </c:numCache>
            </c:numRef>
          </c:val>
          <c:extLst>
            <c:ext xmlns:c16="http://schemas.microsoft.com/office/drawing/2014/chart" uri="{C3380CC4-5D6E-409C-BE32-E72D297353CC}">
              <c16:uniqueId val="{0000000D-0AA5-4867-900C-296756F43BA6}"/>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2023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2023</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F68B-46BB-B42F-FBA5E6567678}"/>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F68B-46BB-B42F-FBA5E6567678}"/>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F68B-46BB-B42F-FBA5E6567678}"/>
              </c:ext>
            </c:extLst>
          </c:dPt>
          <c:dLbls>
            <c:dLbl>
              <c:idx val="0"/>
              <c:layout>
                <c:manualLayout>
                  <c:x val="-3.2079234370512848E-2"/>
                  <c:y val="6.45390328408619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8B-46BB-B42F-FBA5E6567678}"/>
                </c:ext>
              </c:extLst>
            </c:dLbl>
            <c:dLbl>
              <c:idx val="1"/>
              <c:layout>
                <c:manualLayout>
                  <c:x val="1.9492563429571303E-2"/>
                  <c:y val="1.2254080919602524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8B-46BB-B42F-FBA5E6567678}"/>
                </c:ext>
              </c:extLst>
            </c:dLbl>
            <c:dLbl>
              <c:idx val="2"/>
              <c:layout>
                <c:manualLayout>
                  <c:x val="2.4247961371240807E-2"/>
                  <c:y val="-0.108465084665069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8B-46BB-B42F-FBA5E6567678}"/>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0.69869999999999999</c:v>
                </c:pt>
                <c:pt idx="1">
                  <c:v>1.72E-2</c:v>
                </c:pt>
                <c:pt idx="2">
                  <c:v>0.28410000000000002</c:v>
                </c:pt>
              </c:numCache>
            </c:numRef>
          </c:val>
          <c:extLst>
            <c:ext xmlns:c16="http://schemas.microsoft.com/office/drawing/2014/chart" uri="{C3380CC4-5D6E-409C-BE32-E72D297353CC}">
              <c16:uniqueId val="{00000006-F68B-46BB-B42F-FBA5E6567678}"/>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F68B-46BB-B42F-FBA5E6567678}"/>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F68B-46BB-B42F-FBA5E6567678}"/>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F68B-46BB-B42F-FBA5E6567678}"/>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759498.95</c:v>
                </c:pt>
                <c:pt idx="1">
                  <c:v>14985.904</c:v>
                </c:pt>
                <c:pt idx="2">
                  <c:v>238256.07941999999</c:v>
                </c:pt>
              </c:numCache>
            </c:numRef>
          </c:val>
          <c:extLst>
            <c:ext xmlns:c16="http://schemas.microsoft.com/office/drawing/2014/chart" uri="{C3380CC4-5D6E-409C-BE32-E72D297353CC}">
              <c16:uniqueId val="{0000000D-F68B-46BB-B42F-FBA5E6567678}"/>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2025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2025</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3DDA-4B4A-928D-89839CD8B6B1}"/>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3DDA-4B4A-928D-89839CD8B6B1}"/>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3DDA-4B4A-928D-89839CD8B6B1}"/>
              </c:ext>
            </c:extLst>
          </c:dPt>
          <c:dLbls>
            <c:dLbl>
              <c:idx val="0"/>
              <c:layout>
                <c:manualLayout>
                  <c:x val="-3.8864645736076883E-2"/>
                  <c:y val="5.50322015837482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DA-4B4A-928D-89839CD8B6B1}"/>
                </c:ext>
              </c:extLst>
            </c:dLbl>
            <c:dLbl>
              <c:idx val="1"/>
              <c:layout>
                <c:manualLayout>
                  <c:x val="9.3144463812252481E-3"/>
                  <c:y val="2.0238696321492586E-2"/>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DDA-4B4A-928D-89839CD8B6B1}"/>
                </c:ext>
              </c:extLst>
            </c:dLbl>
            <c:dLbl>
              <c:idx val="2"/>
              <c:layout>
                <c:manualLayout>
                  <c:x val="5.1389606833496956E-2"/>
                  <c:y val="-4.80678862608696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DA-4B4A-928D-89839CD8B6B1}"/>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0.75970000000000004</c:v>
                </c:pt>
                <c:pt idx="1">
                  <c:v>1.5900000000000001E-2</c:v>
                </c:pt>
                <c:pt idx="2">
                  <c:v>0.22439999999999999</c:v>
                </c:pt>
              </c:numCache>
            </c:numRef>
          </c:val>
          <c:extLst>
            <c:ext xmlns:c16="http://schemas.microsoft.com/office/drawing/2014/chart" uri="{C3380CC4-5D6E-409C-BE32-E72D297353CC}">
              <c16:uniqueId val="{00000006-3DDA-4B4A-928D-89839CD8B6B1}"/>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3DDA-4B4A-928D-89839CD8B6B1}"/>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3DDA-4B4A-928D-89839CD8B6B1}"/>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3DDA-4B4A-928D-89839CD8B6B1}"/>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805027.85</c:v>
                </c:pt>
                <c:pt idx="1">
                  <c:v>14919.332</c:v>
                </c:pt>
                <c:pt idx="2">
                  <c:v>235998.61842000001</c:v>
                </c:pt>
              </c:numCache>
            </c:numRef>
          </c:val>
          <c:extLst>
            <c:ext xmlns:c16="http://schemas.microsoft.com/office/drawing/2014/chart" uri="{C3380CC4-5D6E-409C-BE32-E72D297353CC}">
              <c16:uniqueId val="{0000000D-3DDA-4B4A-928D-89839CD8B6B1}"/>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a:solidFill>
                  <a:schemeClr val="tx1"/>
                </a:solidFill>
              </a:rPr>
              <a:t>2024 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2024</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1-0D0B-4755-B3DD-6DD6D6AFA75E}"/>
              </c:ext>
            </c:extLst>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0D0B-4755-B3DD-6DD6D6AFA75E}"/>
              </c:ext>
            </c:extLst>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5-0D0B-4755-B3DD-6DD6D6AFA75E}"/>
              </c:ext>
            </c:extLst>
          </c:dPt>
          <c:dLbls>
            <c:dLbl>
              <c:idx val="0"/>
              <c:layout>
                <c:manualLayout>
                  <c:x val="-1.8508411639384773E-2"/>
                  <c:y val="-0.249186398643891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0B-4755-B3DD-6DD6D6AFA75E}"/>
                </c:ext>
              </c:extLst>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0B-4755-B3DD-6DD6D6AFA75E}"/>
                </c:ext>
              </c:extLst>
            </c:dLbl>
            <c:dLbl>
              <c:idx val="2"/>
              <c:layout>
                <c:manualLayout>
                  <c:x val="3.7818784102368885E-2"/>
                  <c:y val="-0.127075642562607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0B-4755-B3DD-6DD6D6AFA75E}"/>
                </c:ext>
              </c:extLst>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0.51670000000000005</c:v>
                </c:pt>
                <c:pt idx="1">
                  <c:v>1.18E-2</c:v>
                </c:pt>
                <c:pt idx="2">
                  <c:v>0.47139999999999999</c:v>
                </c:pt>
              </c:numCache>
            </c:numRef>
          </c:val>
          <c:extLst>
            <c:ext xmlns:c16="http://schemas.microsoft.com/office/drawing/2014/chart" uri="{C3380CC4-5D6E-409C-BE32-E72D297353CC}">
              <c16:uniqueId val="{00000006-0D0B-4755-B3DD-6DD6D6AFA75E}"/>
            </c:ext>
          </c:extLst>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extLst>
              <c:ext xmlns:c16="http://schemas.microsoft.com/office/drawing/2014/chart" uri="{C3380CC4-5D6E-409C-BE32-E72D297353CC}">
                <c16:uniqueId val="{00000008-0D0B-4755-B3DD-6DD6D6AFA75E}"/>
              </c:ext>
            </c:extLst>
          </c:dPt>
          <c:dPt>
            <c:idx val="1"/>
            <c:bubble3D val="0"/>
            <c:spPr>
              <a:solidFill>
                <a:schemeClr val="accent2"/>
              </a:solidFill>
              <a:ln w="25374">
                <a:solidFill>
                  <a:schemeClr val="lt1"/>
                </a:solidFill>
              </a:ln>
              <a:effectLst/>
              <a:sp3d contourW="25400">
                <a:contourClr>
                  <a:schemeClr val="lt1"/>
                </a:contourClr>
              </a:sp3d>
            </c:spPr>
            <c:extLst>
              <c:ext xmlns:c16="http://schemas.microsoft.com/office/drawing/2014/chart" uri="{C3380CC4-5D6E-409C-BE32-E72D297353CC}">
                <c16:uniqueId val="{0000000A-0D0B-4755-B3DD-6DD6D6AFA75E}"/>
              </c:ext>
            </c:extLst>
          </c:dPt>
          <c:dPt>
            <c:idx val="2"/>
            <c:bubble3D val="0"/>
            <c:spPr>
              <a:solidFill>
                <a:schemeClr val="accent3"/>
              </a:solidFill>
              <a:ln w="25374">
                <a:solidFill>
                  <a:schemeClr val="lt1"/>
                </a:solidFill>
              </a:ln>
              <a:effectLst/>
              <a:sp3d contourW="25400">
                <a:contourClr>
                  <a:schemeClr val="lt1"/>
                </a:contourClr>
              </a:sp3d>
            </c:spPr>
            <c:extLst>
              <c:ext xmlns:c16="http://schemas.microsoft.com/office/drawing/2014/chart" uri="{C3380CC4-5D6E-409C-BE32-E72D297353CC}">
                <c16:uniqueId val="{0000000C-0D0B-4755-B3DD-6DD6D6AFA75E}"/>
              </c:ext>
            </c:extLst>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782123.96</c:v>
                </c:pt>
                <c:pt idx="1">
                  <c:v>15202.76</c:v>
                </c:pt>
                <c:pt idx="2">
                  <c:v>235986.59841999999</c:v>
                </c:pt>
              </c:numCache>
            </c:numRef>
          </c:val>
          <c:extLst>
            <c:ext xmlns:c16="http://schemas.microsoft.com/office/drawing/2014/chart" uri="{C3380CC4-5D6E-409C-BE32-E72D297353CC}">
              <c16:uniqueId val="{0000000D-0D0B-4755-B3DD-6DD6D6AFA75E}"/>
            </c:ext>
          </c:extLst>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B8-40B4-B06E-2F33A4E40374}"/>
                </c:ext>
              </c:extLst>
            </c:dLbl>
            <c:dLbl>
              <c:idx val="1"/>
              <c:layout>
                <c:manualLayout>
                  <c:x val="3.8938103463485576E-3"/>
                  <c:y val="-1.1655579768322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B8-40B4-B06E-2F33A4E40374}"/>
                </c:ext>
              </c:extLst>
            </c:dLbl>
            <c:dLbl>
              <c:idx val="2"/>
              <c:layout>
                <c:manualLayout>
                  <c:x val="-5.1233747570494773E-4"/>
                  <c:y val="-9.549529267004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B8-40B4-B06E-2F33A4E40374}"/>
                </c:ext>
              </c:extLst>
            </c:dLbl>
            <c:dLbl>
              <c:idx val="3"/>
              <c:layout>
                <c:manualLayout>
                  <c:x val="1.4550566433984334E-3"/>
                  <c:y val="-9.7663468032776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B8-40B4-B06E-2F33A4E40374}"/>
                </c:ext>
              </c:extLst>
            </c:dLbl>
            <c:dLbl>
              <c:idx val="4"/>
              <c:layout>
                <c:manualLayout>
                  <c:x val="9.4394819055063917E-3"/>
                  <c:y val="-0.149400590383962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B8-40B4-B06E-2F33A4E40374}"/>
                </c:ext>
              </c:extLst>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Лист1!$B$2:$B$5</c:f>
              <c:numCache>
                <c:formatCode>#,##0.0</c:formatCode>
                <c:ptCount val="4"/>
                <c:pt idx="0">
                  <c:v>69519</c:v>
                </c:pt>
                <c:pt idx="1">
                  <c:v>70771</c:v>
                </c:pt>
                <c:pt idx="2">
                  <c:v>72046</c:v>
                </c:pt>
                <c:pt idx="3">
                  <c:v>73487</c:v>
                </c:pt>
              </c:numCache>
            </c:numRef>
          </c:val>
          <c:extLst>
            <c:ext xmlns:c16="http://schemas.microsoft.com/office/drawing/2014/chart" uri="{C3380CC4-5D6E-409C-BE32-E72D297353CC}">
              <c16:uniqueId val="{00000005-B2B8-40B4-B06E-2F33A4E40374}"/>
            </c:ext>
          </c:extLst>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B8-40B4-B06E-2F33A4E40374}"/>
                </c:ext>
              </c:extLst>
            </c:dLbl>
            <c:dLbl>
              <c:idx val="1"/>
              <c:layout>
                <c:manualLayout>
                  <c:x val="9.1593875726012318E-3"/>
                  <c:y val="-8.935397553516827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B8-40B4-B06E-2F33A4E40374}"/>
                </c:ext>
              </c:extLst>
            </c:dLbl>
            <c:dLbl>
              <c:idx val="2"/>
              <c:layout>
                <c:manualLayout>
                  <c:x val="2.5401739852992347E-3"/>
                  <c:y val="1.023803556586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B8-40B4-B06E-2F33A4E40374}"/>
                </c:ext>
              </c:extLst>
            </c:dLbl>
            <c:dLbl>
              <c:idx val="3"/>
              <c:layout>
                <c:manualLayout>
                  <c:x val="5.1075527376931154E-3"/>
                  <c:y val="2.597314790035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B8-40B4-B06E-2F33A4E40374}"/>
                </c:ext>
              </c:extLst>
            </c:dLbl>
            <c:dLbl>
              <c:idx val="4"/>
              <c:layout>
                <c:manualLayout>
                  <c:x val="6.3016321455729518E-3"/>
                  <c:y val="-1.000799415653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B8-40B4-B06E-2F33A4E40374}"/>
                </c:ext>
              </c:extLst>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Лист1!$C$2:$C$5</c:f>
              <c:numCache>
                <c:formatCode>#,##0.0</c:formatCode>
                <c:ptCount val="4"/>
                <c:pt idx="0">
                  <c:v>387940</c:v>
                </c:pt>
                <c:pt idx="1">
                  <c:v>415860</c:v>
                </c:pt>
                <c:pt idx="2">
                  <c:v>428336</c:v>
                </c:pt>
                <c:pt idx="3">
                  <c:v>441186</c:v>
                </c:pt>
              </c:numCache>
            </c:numRef>
          </c:val>
          <c:extLst>
            <c:ext xmlns:c16="http://schemas.microsoft.com/office/drawing/2014/chart" uri="{C3380CC4-5D6E-409C-BE32-E72D297353CC}">
              <c16:uniqueId val="{0000000B-B2B8-40B4-B06E-2F33A4E40374}"/>
            </c:ext>
          </c:extLst>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4792876676465312E-3"/>
                  <c:y val="-2.618695654020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B8-40B4-B06E-2F33A4E40374}"/>
                </c:ext>
              </c:extLst>
            </c:dLbl>
            <c:dLbl>
              <c:idx val="1"/>
              <c:layout>
                <c:manualLayout>
                  <c:x val="2.2475235409451667E-3"/>
                  <c:y val="-2.147697167672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B8-40B4-B06E-2F33A4E40374}"/>
                </c:ext>
              </c:extLst>
            </c:dLbl>
            <c:dLbl>
              <c:idx val="2"/>
              <c:layout>
                <c:manualLayout>
                  <c:x val="-6.2388840354122579E-4"/>
                  <c:y val="-1.2486035180724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2B8-40B4-B06E-2F33A4E40374}"/>
                </c:ext>
              </c:extLst>
            </c:dLbl>
            <c:dLbl>
              <c:idx val="3"/>
              <c:layout>
                <c:manualLayout>
                  <c:x val="4.0642100799922597E-3"/>
                  <c:y val="-2.158458397228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B8-40B4-B06E-2F33A4E40374}"/>
                </c:ext>
              </c:extLst>
            </c:dLbl>
            <c:dLbl>
              <c:idx val="4"/>
              <c:layout>
                <c:manualLayout>
                  <c:x val="5.1075535718180009E-3"/>
                  <c:y val="3.35602516666546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2B8-40B4-B06E-2F33A4E40374}"/>
                </c:ext>
              </c:extLst>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Лист1!$D$2:$D$5</c:f>
              <c:numCache>
                <c:formatCode>#,##0.0</c:formatCode>
                <c:ptCount val="4"/>
                <c:pt idx="0">
                  <c:v>234178</c:v>
                </c:pt>
                <c:pt idx="1">
                  <c:v>241203</c:v>
                </c:pt>
                <c:pt idx="2">
                  <c:v>248439</c:v>
                </c:pt>
                <c:pt idx="3">
                  <c:v>255893</c:v>
                </c:pt>
              </c:numCache>
            </c:numRef>
          </c:val>
          <c:extLst>
            <c:ext xmlns:c16="http://schemas.microsoft.com/office/drawing/2014/chart" uri="{C3380CC4-5D6E-409C-BE32-E72D297353CC}">
              <c16:uniqueId val="{00000011-B2B8-40B4-B06E-2F33A4E40374}"/>
            </c:ext>
          </c:extLst>
        </c:ser>
        <c:dLbls>
          <c:showLegendKey val="0"/>
          <c:showVal val="0"/>
          <c:showCatName val="0"/>
          <c:showSerName val="0"/>
          <c:showPercent val="0"/>
          <c:showBubbleSize val="0"/>
        </c:dLbls>
        <c:gapWidth val="150"/>
        <c:shape val="box"/>
        <c:axId val="72229248"/>
        <c:axId val="72230784"/>
        <c:axId val="0"/>
      </c:bar3DChart>
      <c:catAx>
        <c:axId val="72229248"/>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30784"/>
        <c:crosses val="autoZero"/>
        <c:auto val="1"/>
        <c:lblAlgn val="ctr"/>
        <c:lblOffset val="100"/>
        <c:noMultiLvlLbl val="0"/>
      </c:catAx>
      <c:valAx>
        <c:axId val="72230784"/>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229248"/>
        <c:crosses val="autoZero"/>
        <c:crossBetween val="between"/>
      </c:valAx>
      <c:spPr>
        <a:noFill/>
        <a:ln w="25395">
          <a:noFill/>
        </a:ln>
      </c:spPr>
    </c:plotArea>
    <c:legend>
      <c:legendPos val="tr"/>
      <c:layout>
        <c:manualLayout>
          <c:xMode val="edge"/>
          <c:yMode val="edge"/>
          <c:x val="0.77829526278495997"/>
          <c:y val="0.28602693280886499"/>
          <c:w val="0.20771602357939295"/>
          <c:h val="0.33287067126001257"/>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63796317111971E-2"/>
          <c:y val="2.6920448055674631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Лист1!$B$2:$B$5</c:f>
              <c:numCache>
                <c:formatCode>#,##0.0\ _₽</c:formatCode>
                <c:ptCount val="4"/>
                <c:pt idx="0">
                  <c:v>70252.981</c:v>
                </c:pt>
                <c:pt idx="1">
                  <c:v>27907.759999999998</c:v>
                </c:pt>
                <c:pt idx="2">
                  <c:v>25747</c:v>
                </c:pt>
                <c:pt idx="3">
                  <c:v>25747</c:v>
                </c:pt>
              </c:numCache>
            </c:numRef>
          </c:val>
          <c:extLst>
            <c:ext xmlns:c16="http://schemas.microsoft.com/office/drawing/2014/chart" uri="{C3380CC4-5D6E-409C-BE32-E72D297353CC}">
              <c16:uniqueId val="{00000000-4BC3-492D-B2AD-7ED147546B47}"/>
            </c:ext>
          </c:extLst>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C3-492D-B2AD-7ED147546B47}"/>
                </c:ext>
              </c:extLst>
            </c:dLbl>
            <c:dLbl>
              <c:idx val="1"/>
              <c:layout>
                <c:manualLayout>
                  <c:x val="-1.4778221388752142E-3"/>
                  <c:y val="1.0013460660382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C3-492D-B2AD-7ED147546B47}"/>
                </c:ext>
              </c:extLst>
            </c:dLbl>
            <c:dLbl>
              <c:idx val="2"/>
              <c:layout>
                <c:manualLayout>
                  <c:x val="1.4846517875182481E-3"/>
                  <c:y val="1.21795238780114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C3-492D-B2AD-7ED147546B47}"/>
                </c:ext>
              </c:extLst>
            </c:dLbl>
            <c:dLbl>
              <c:idx val="3"/>
              <c:layout>
                <c:manualLayout>
                  <c:x val="-1.6116832522786839E-3"/>
                  <c:y val="-3.08781824198748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C3-492D-B2AD-7ED147546B47}"/>
                </c:ext>
              </c:extLst>
            </c:dLbl>
            <c:dLbl>
              <c:idx val="4"/>
              <c:layout>
                <c:manualLayout>
                  <c:x val="1.6796803669964226E-3"/>
                  <c:y val="1.3990624390959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C3-492D-B2AD-7ED147546B47}"/>
                </c:ext>
              </c:extLst>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Лист1!$C$2:$C$5</c:f>
              <c:numCache>
                <c:formatCode>#,##0.0\ _₽</c:formatCode>
                <c:ptCount val="4"/>
                <c:pt idx="0">
                  <c:v>10343.5473</c:v>
                </c:pt>
                <c:pt idx="1">
                  <c:v>48111.451000000001</c:v>
                </c:pt>
                <c:pt idx="2">
                  <c:v>47203</c:v>
                </c:pt>
                <c:pt idx="3">
                  <c:v>47203</c:v>
                </c:pt>
              </c:numCache>
            </c:numRef>
          </c:val>
          <c:extLst>
            <c:ext xmlns:c16="http://schemas.microsoft.com/office/drawing/2014/chart" uri="{C3380CC4-5D6E-409C-BE32-E72D297353CC}">
              <c16:uniqueId val="{00000006-4BC3-492D-B2AD-7ED147546B47}"/>
            </c:ext>
          </c:extLst>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C3-492D-B2AD-7ED147546B47}"/>
                </c:ext>
              </c:extLst>
            </c:dLbl>
            <c:dLbl>
              <c:idx val="1"/>
              <c:layout>
                <c:manualLayout>
                  <c:x val="1.6577852960585815E-3"/>
                  <c:y val="-1.06217596308715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C3-492D-B2AD-7ED147546B47}"/>
                </c:ext>
              </c:extLst>
            </c:dLbl>
            <c:dLbl>
              <c:idx val="2"/>
              <c:layout>
                <c:manualLayout>
                  <c:x val="2.9535355941599731E-3"/>
                  <c:y val="6.1208413045056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C3-492D-B2AD-7ED147546B47}"/>
                </c:ext>
              </c:extLst>
            </c:dLbl>
            <c:dLbl>
              <c:idx val="3"/>
              <c:layout>
                <c:manualLayout>
                  <c:x val="1.3351963097142435E-4"/>
                  <c:y val="-5.20455595878580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C3-492D-B2AD-7ED147546B47}"/>
                </c:ext>
              </c:extLst>
            </c:dLbl>
            <c:dLbl>
              <c:idx val="4"/>
              <c:layout>
                <c:manualLayout>
                  <c:x val="9.2539517318782235E-4"/>
                  <c:y val="1.2304645241053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C3-492D-B2AD-7ED147546B47}"/>
                </c:ext>
              </c:extLst>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Лист1!$D$2:$D$5</c:f>
              <c:numCache>
                <c:formatCode>#,##0.0\ _₽</c:formatCode>
                <c:ptCount val="4"/>
                <c:pt idx="0">
                  <c:v>146012.76209999999</c:v>
                </c:pt>
                <c:pt idx="1">
                  <c:v>157466.86842000001</c:v>
                </c:pt>
                <c:pt idx="2">
                  <c:v>157658.39842000001</c:v>
                </c:pt>
                <c:pt idx="3">
                  <c:v>157670.41842</c:v>
                </c:pt>
              </c:numCache>
            </c:numRef>
          </c:val>
          <c:extLst>
            <c:ext xmlns:c16="http://schemas.microsoft.com/office/drawing/2014/chart" uri="{C3380CC4-5D6E-409C-BE32-E72D297353CC}">
              <c16:uniqueId val="{0000000C-4BC3-492D-B2AD-7ED147546B47}"/>
            </c:ext>
          </c:extLst>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50178854074E-5"/>
                  <c:y val="-8.144118431470018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C3-492D-B2AD-7ED147546B47}"/>
                </c:ext>
              </c:extLst>
            </c:dLbl>
            <c:dLbl>
              <c:idx val="1"/>
              <c:layout>
                <c:manualLayout>
                  <c:x val="1.8075803408563809E-3"/>
                  <c:y val="-8.1249188380824982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C3-492D-B2AD-7ED147546B47}"/>
                </c:ext>
              </c:extLst>
            </c:dLbl>
            <c:dLbl>
              <c:idx val="2"/>
              <c:layout>
                <c:manualLayout>
                  <c:x val="1.6577833806191646E-3"/>
                  <c:y val="-3.14698789797306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C3-492D-B2AD-7ED147546B47}"/>
                </c:ext>
              </c:extLst>
            </c:dLbl>
            <c:dLbl>
              <c:idx val="3"/>
              <c:layout>
                <c:manualLayout>
                  <c:x val="4.4714847940719709E-3"/>
                  <c:y val="6.473753806755540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C3-492D-B2AD-7ED147546B47}"/>
                </c:ext>
              </c:extLst>
            </c:dLbl>
            <c:dLbl>
              <c:idx val="4"/>
              <c:layout>
                <c:manualLayout>
                  <c:x val="7.1269117800556461E-2"/>
                  <c:y val="-3.0730403620864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C3-492D-B2AD-7ED147546B47}"/>
                </c:ext>
              </c:extLst>
            </c:dLbl>
            <c:spPr>
              <a:noFill/>
              <a:ln w="25390">
                <a:noFill/>
              </a:ln>
            </c:spPr>
            <c:txPr>
              <a:bodyPr rot="0" vert="horz"/>
              <a:lstStyle/>
              <a:p>
                <a:pPr>
                  <a:defRPr>
                    <a:solidFill>
                      <a:schemeClr val="bg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План 2022 год</c:v>
                </c:pt>
                <c:pt idx="1">
                  <c:v>2023</c:v>
                </c:pt>
                <c:pt idx="2">
                  <c:v>2024</c:v>
                </c:pt>
                <c:pt idx="3">
                  <c:v>2025</c:v>
                </c:pt>
              </c:strCache>
            </c:strRef>
          </c:cat>
          <c:val>
            <c:numRef>
              <c:f>Лист1!$E$2:$E$5</c:f>
              <c:numCache>
                <c:formatCode>#,##0.0\ _₽</c:formatCode>
                <c:ptCount val="4"/>
                <c:pt idx="0">
                  <c:v>4753.3</c:v>
                </c:pt>
                <c:pt idx="1">
                  <c:v>4770</c:v>
                </c:pt>
                <c:pt idx="2">
                  <c:v>5378.2</c:v>
                </c:pt>
                <c:pt idx="3">
                  <c:v>5378.2</c:v>
                </c:pt>
              </c:numCache>
            </c:numRef>
          </c:val>
          <c:extLst>
            <c:ext xmlns:c16="http://schemas.microsoft.com/office/drawing/2014/chart" uri="{C3380CC4-5D6E-409C-BE32-E72D297353CC}">
              <c16:uniqueId val="{00000012-4BC3-492D-B2AD-7ED147546B47}"/>
            </c:ext>
          </c:extLst>
        </c:ser>
        <c:dLbls>
          <c:showLegendKey val="0"/>
          <c:showVal val="0"/>
          <c:showCatName val="0"/>
          <c:showSerName val="0"/>
          <c:showPercent val="0"/>
          <c:showBubbleSize val="0"/>
        </c:dLbls>
        <c:gapWidth val="150"/>
        <c:overlap val="100"/>
        <c:axId val="72382336"/>
        <c:axId val="72383872"/>
      </c:barChart>
      <c:catAx>
        <c:axId val="7238233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72383872"/>
        <c:crosses val="autoZero"/>
        <c:auto val="1"/>
        <c:lblAlgn val="ctr"/>
        <c:lblOffset val="100"/>
        <c:noMultiLvlLbl val="0"/>
      </c:catAx>
      <c:valAx>
        <c:axId val="72383872"/>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72382336"/>
        <c:crosses val="autoZero"/>
        <c:crossBetween val="between"/>
      </c:valAx>
      <c:spPr>
        <a:noFill/>
        <a:ln w="25395">
          <a:noFill/>
        </a:ln>
      </c:spPr>
    </c:plotArea>
    <c:legend>
      <c:legendPos val="b"/>
      <c:layout>
        <c:manualLayout>
          <c:xMode val="edge"/>
          <c:yMode val="edge"/>
          <c:x val="0.13877846042645464"/>
          <c:y val="0.87353856185969359"/>
          <c:w val="0.76107475904145883"/>
          <c:h val="3.7406742338664076E-2"/>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1055493740911587E-2"/>
                  <c:y val="-0.35067463021106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73-4B7A-9816-44BF32A2A6F1}"/>
                </c:ext>
              </c:extLst>
            </c:dLbl>
            <c:dLbl>
              <c:idx val="1"/>
              <c:layout>
                <c:manualLayout>
                  <c:x val="1.1602320942263804E-2"/>
                  <c:y val="-0.2511861644347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73-4B7A-9816-44BF32A2A6F1}"/>
                </c:ext>
              </c:extLst>
            </c:dLbl>
            <c:dLbl>
              <c:idx val="2"/>
              <c:layout>
                <c:manualLayout>
                  <c:x val="1.1980114339700925E-2"/>
                  <c:y val="-0.271450942537153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73-4B7A-9816-44BF32A2A6F1}"/>
                </c:ext>
              </c:extLst>
            </c:dLbl>
            <c:dLbl>
              <c:idx val="3"/>
              <c:layout>
                <c:manualLayout>
                  <c:x val="1.9214533492312377E-2"/>
                  <c:y val="-0.26428558696644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73-4B7A-9816-44BF32A2A6F1}"/>
                </c:ext>
              </c:extLst>
            </c:dLbl>
            <c:dLbl>
              <c:idx val="4"/>
              <c:layout>
                <c:manualLayout>
                  <c:x val="1.6988330969081419E-2"/>
                  <c:y val="-0.339957838603507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73-4B7A-9816-44BF32A2A6F1}"/>
                </c:ext>
              </c:extLst>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 план</c:v>
                </c:pt>
                <c:pt idx="1">
                  <c:v>2023</c:v>
                </c:pt>
                <c:pt idx="2">
                  <c:v>2024</c:v>
                </c:pt>
                <c:pt idx="3">
                  <c:v>2025</c:v>
                </c:pt>
              </c:strCache>
            </c:strRef>
          </c:cat>
          <c:val>
            <c:numRef>
              <c:f>Лист1!$B$2:$B$5</c:f>
              <c:numCache>
                <c:formatCode>General</c:formatCode>
                <c:ptCount val="4"/>
                <c:pt idx="0">
                  <c:v>1368403</c:v>
                </c:pt>
                <c:pt idx="1">
                  <c:v>1012741</c:v>
                </c:pt>
                <c:pt idx="2">
                  <c:v>1033313</c:v>
                </c:pt>
                <c:pt idx="3">
                  <c:v>1055946</c:v>
                </c:pt>
              </c:numCache>
            </c:numRef>
          </c:val>
          <c:extLst>
            <c:ext xmlns:c16="http://schemas.microsoft.com/office/drawing/2014/chart" uri="{C3380CC4-5D6E-409C-BE32-E72D297353CC}">
              <c16:uniqueId val="{00000005-F073-4B7A-9816-44BF32A2A6F1}"/>
            </c:ext>
          </c:extLst>
        </c:ser>
        <c:dLbls>
          <c:showLegendKey val="0"/>
          <c:showVal val="0"/>
          <c:showCatName val="0"/>
          <c:showSerName val="0"/>
          <c:showPercent val="0"/>
          <c:showBubbleSize val="0"/>
        </c:dLbls>
        <c:gapWidth val="150"/>
        <c:shape val="cylinder"/>
        <c:axId val="72655616"/>
        <c:axId val="72657152"/>
        <c:axId val="0"/>
      </c:bar3DChart>
      <c:catAx>
        <c:axId val="72655616"/>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7152"/>
        <c:crosses val="autoZero"/>
        <c:auto val="1"/>
        <c:lblAlgn val="ctr"/>
        <c:lblOffset val="100"/>
        <c:noMultiLvlLbl val="0"/>
      </c:catAx>
      <c:valAx>
        <c:axId val="72657152"/>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72655616"/>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2023</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115375.1</c:v>
                </c:pt>
                <c:pt idx="1">
                  <c:v>828.3</c:v>
                </c:pt>
                <c:pt idx="2">
                  <c:v>7116.8</c:v>
                </c:pt>
                <c:pt idx="3">
                  <c:v>41250.300000000003</c:v>
                </c:pt>
                <c:pt idx="4">
                  <c:v>382536.6</c:v>
                </c:pt>
                <c:pt idx="5">
                  <c:v>2520</c:v>
                </c:pt>
                <c:pt idx="6">
                  <c:v>290433</c:v>
                </c:pt>
                <c:pt idx="7">
                  <c:v>45232</c:v>
                </c:pt>
                <c:pt idx="8">
                  <c:v>23674.2</c:v>
                </c:pt>
                <c:pt idx="9">
                  <c:v>2925.5</c:v>
                </c:pt>
                <c:pt idx="10">
                  <c:v>100849.2</c:v>
                </c:pt>
              </c:numCache>
            </c:numRef>
          </c:val>
          <c:extLst>
            <c:ext xmlns:c16="http://schemas.microsoft.com/office/drawing/2014/chart" uri="{C3380CC4-5D6E-409C-BE32-E72D297353CC}">
              <c16:uniqueId val="{00000000-3F0F-4D60-B969-34C3733AE6E4}"/>
            </c:ext>
          </c:extLst>
        </c:ser>
        <c:ser>
          <c:idx val="1"/>
          <c:order val="1"/>
          <c:tx>
            <c:strRef>
              <c:f>Лист1!$C$1</c:f>
              <c:strCache>
                <c:ptCount val="1"/>
                <c:pt idx="0">
                  <c:v>2024</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114673.2</c:v>
                </c:pt>
                <c:pt idx="1">
                  <c:v>863.1</c:v>
                </c:pt>
                <c:pt idx="2">
                  <c:v>7733.9</c:v>
                </c:pt>
                <c:pt idx="3">
                  <c:v>35853.9</c:v>
                </c:pt>
                <c:pt idx="4">
                  <c:v>197668.8</c:v>
                </c:pt>
                <c:pt idx="5">
                  <c:v>2520</c:v>
                </c:pt>
                <c:pt idx="6">
                  <c:v>299826.8</c:v>
                </c:pt>
                <c:pt idx="7">
                  <c:v>47480.3</c:v>
                </c:pt>
                <c:pt idx="8">
                  <c:v>23918.6</c:v>
                </c:pt>
                <c:pt idx="9" formatCode="General">
                  <c:v>181348.7</c:v>
                </c:pt>
                <c:pt idx="10">
                  <c:v>100849.2</c:v>
                </c:pt>
              </c:numCache>
            </c:numRef>
          </c:val>
          <c:extLst>
            <c:ext xmlns:c16="http://schemas.microsoft.com/office/drawing/2014/chart" uri="{C3380CC4-5D6E-409C-BE32-E72D297353CC}">
              <c16:uniqueId val="{00000001-3F0F-4D60-B969-34C3733AE6E4}"/>
            </c:ext>
          </c:extLst>
        </c:ser>
        <c:ser>
          <c:idx val="2"/>
          <c:order val="2"/>
          <c:tx>
            <c:strRef>
              <c:f>Лист1!$D$1</c:f>
              <c:strCache>
                <c:ptCount val="1"/>
                <c:pt idx="0">
                  <c:v>2025</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116540.6</c:v>
                </c:pt>
                <c:pt idx="1">
                  <c:v>902.4</c:v>
                </c:pt>
                <c:pt idx="2">
                  <c:v>8066.2</c:v>
                </c:pt>
                <c:pt idx="3">
                  <c:v>36992</c:v>
                </c:pt>
                <c:pt idx="4">
                  <c:v>403724</c:v>
                </c:pt>
                <c:pt idx="5">
                  <c:v>2520</c:v>
                </c:pt>
                <c:pt idx="6">
                  <c:v>270722.90000000002</c:v>
                </c:pt>
                <c:pt idx="7">
                  <c:v>48012.2</c:v>
                </c:pt>
                <c:pt idx="8">
                  <c:v>23982.9</c:v>
                </c:pt>
                <c:pt idx="9">
                  <c:v>1348.7</c:v>
                </c:pt>
                <c:pt idx="10">
                  <c:v>100849.2</c:v>
                </c:pt>
              </c:numCache>
            </c:numRef>
          </c:val>
          <c:extLst>
            <c:ext xmlns:c16="http://schemas.microsoft.com/office/drawing/2014/chart" uri="{C3380CC4-5D6E-409C-BE32-E72D297353CC}">
              <c16:uniqueId val="{00000002-3F0F-4D60-B969-34C3733AE6E4}"/>
            </c:ext>
          </c:extLst>
        </c:ser>
        <c:dLbls>
          <c:showLegendKey val="0"/>
          <c:showVal val="0"/>
          <c:showCatName val="0"/>
          <c:showSerName val="0"/>
          <c:showPercent val="0"/>
          <c:showBubbleSize val="0"/>
        </c:dLbls>
        <c:gapWidth val="150"/>
        <c:shape val="cylinder"/>
        <c:axId val="72708864"/>
        <c:axId val="72710400"/>
        <c:axId val="0"/>
      </c:bar3DChart>
      <c:catAx>
        <c:axId val="72708864"/>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72710400"/>
        <c:crossesAt val="0"/>
        <c:auto val="0"/>
        <c:lblAlgn val="ctr"/>
        <c:lblOffset val="100"/>
        <c:tickLblSkip val="1"/>
        <c:noMultiLvlLbl val="0"/>
      </c:catAx>
      <c:valAx>
        <c:axId val="72710400"/>
        <c:scaling>
          <c:orientation val="minMax"/>
        </c:scaling>
        <c:delete val="0"/>
        <c:axPos val="l"/>
        <c:majorGridlines/>
        <c:numFmt formatCode="#,##0" sourceLinked="0"/>
        <c:majorTickMark val="out"/>
        <c:minorTickMark val="out"/>
        <c:tickLblPos val="nextTo"/>
        <c:txPr>
          <a:bodyPr/>
          <a:lstStyle/>
          <a:p>
            <a:pPr>
              <a:defRPr sz="1100"/>
            </a:pPr>
            <a:endParaRPr lang="ru-RU"/>
          </a:p>
        </c:txPr>
        <c:crossAx val="72708864"/>
        <c:crosses val="autoZero"/>
        <c:crossBetween val="between"/>
      </c:valAx>
      <c:spPr>
        <a:noFill/>
        <a:ln w="25393">
          <a:noFill/>
        </a:ln>
      </c:spPr>
    </c:plotArea>
    <c:legend>
      <c:legendPos val="r"/>
      <c:layout>
        <c:manualLayout>
          <c:xMode val="edge"/>
          <c:yMode val="edge"/>
          <c:x val="0.87564700960988473"/>
          <c:y val="1.439084117584317E-2"/>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8DD79-C22E-47C8-B16A-DB60A9CA7244}" type="doc">
      <dgm:prSet loTypeId="urn:microsoft.com/office/officeart/2009/layout/CircleArrowProcess" loCatId="cycle" qsTypeId="urn:microsoft.com/office/officeart/2005/8/quickstyle/3d3" qsCatId="3D" csTypeId="urn:microsoft.com/office/officeart/2005/8/colors/colorful3" csCatId="colorful" phldr="1"/>
      <dgm:spPr/>
      <dgm:t>
        <a:bodyPr/>
        <a:lstStyle/>
        <a:p>
          <a:endParaRPr lang="ru-RU"/>
        </a:p>
      </dgm:t>
    </dgm:pt>
    <dgm:pt modelId="{18DF864A-F140-46FD-9D51-6578FC964B0A}">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chemeClr val="accent3"/>
              </a:solidFill>
              <a:effectLst/>
            </a:rPr>
            <a:t>Федеральный уровень</a:t>
          </a:r>
        </a:p>
      </dgm:t>
    </dgm:pt>
    <dgm:pt modelId="{4A3CC8E4-E04E-426E-B883-0898C227DCAB}" type="parTrans" cxnId="{B83BCE01-1935-4CCE-96B0-3DFC883BDF5C}">
      <dgm:prSet/>
      <dgm:spPr/>
      <dgm:t>
        <a:bodyPr/>
        <a:lstStyle/>
        <a:p>
          <a:endParaRPr lang="ru-RU"/>
        </a:p>
      </dgm:t>
    </dgm:pt>
    <dgm:pt modelId="{40A532A3-CD82-40CA-8E5A-CC89693B0ACE}" type="sibTrans" cxnId="{B83BCE01-1935-4CCE-96B0-3DFC883BDF5C}">
      <dgm:prSet/>
      <dgm:spPr/>
      <dgm:t>
        <a:bodyPr/>
        <a:lstStyle/>
        <a:p>
          <a:endParaRPr lang="ru-RU"/>
        </a:p>
      </dgm:t>
    </dgm:pt>
    <dgm:pt modelId="{60379CF4-128F-4A1E-AE72-BAA256332E2E}">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rgbClr val="33CCCC"/>
              </a:solidFill>
              <a:effectLst/>
            </a:rPr>
            <a:t>Региональный уровень</a:t>
          </a:r>
        </a:p>
      </dgm:t>
    </dgm:pt>
    <dgm:pt modelId="{CD874DA2-ACCF-48FD-A8F0-27C7E320BAA0}" type="parTrans" cxnId="{A6C4D470-5EEE-456A-817E-5154EFD92F45}">
      <dgm:prSet/>
      <dgm:spPr/>
      <dgm:t>
        <a:bodyPr/>
        <a:lstStyle/>
        <a:p>
          <a:endParaRPr lang="ru-RU"/>
        </a:p>
      </dgm:t>
    </dgm:pt>
    <dgm:pt modelId="{458032E5-7D32-45A4-823A-0E7FC9D94DC0}" type="sibTrans" cxnId="{A6C4D470-5EEE-456A-817E-5154EFD92F45}">
      <dgm:prSet/>
      <dgm:spPr/>
      <dgm:t>
        <a:bodyPr/>
        <a:lstStyle/>
        <a:p>
          <a:endParaRPr lang="ru-RU"/>
        </a:p>
      </dgm:t>
    </dgm:pt>
    <dgm:pt modelId="{5AE3BC40-F3C1-4261-8BA9-C737F57473F8}">
      <dgm:prSet phldrT="[Текст]" custT="1"/>
      <dgm:spPr/>
      <dgm:t>
        <a:bodyPr>
          <a:scene3d>
            <a:camera prst="orthographicFront"/>
            <a:lightRig rig="harsh" dir="t"/>
          </a:scene3d>
          <a:sp3d extrusionH="57150" prstMaterial="matte">
            <a:bevelT w="63500" h="12700" prst="angle"/>
            <a:contourClr>
              <a:schemeClr val="bg1">
                <a:lumMod val="65000"/>
              </a:schemeClr>
            </a:contourClr>
          </a:sp3d>
        </a:bodyPr>
        <a:lstStyle/>
        <a:p>
          <a:r>
            <a:rPr lang="ru-RU" sz="1600" b="1" cap="none" spc="0" dirty="0">
              <a:ln/>
              <a:solidFill>
                <a:schemeClr val="accent4">
                  <a:lumMod val="75000"/>
                </a:schemeClr>
              </a:solidFill>
              <a:effectLst/>
            </a:rPr>
            <a:t>Муниципальный уровень</a:t>
          </a:r>
        </a:p>
      </dgm:t>
    </dgm:pt>
    <dgm:pt modelId="{70A6EE67-543F-4C8D-818A-2E6856650F2F}" type="parTrans" cxnId="{24234DDB-414A-424A-812F-9180FC83CF81}">
      <dgm:prSet/>
      <dgm:spPr/>
      <dgm:t>
        <a:bodyPr/>
        <a:lstStyle/>
        <a:p>
          <a:endParaRPr lang="ru-RU"/>
        </a:p>
      </dgm:t>
    </dgm:pt>
    <dgm:pt modelId="{CCEA2C73-3564-4316-9E6D-DF3B3501F07A}" type="sibTrans" cxnId="{24234DDB-414A-424A-812F-9180FC83CF81}">
      <dgm:prSet/>
      <dgm:spPr/>
      <dgm:t>
        <a:bodyPr/>
        <a:lstStyle/>
        <a:p>
          <a:endParaRPr lang="ru-RU"/>
        </a:p>
      </dgm:t>
    </dgm:pt>
    <dgm:pt modelId="{B79D6AE8-4D67-4DB8-866C-CB0D54559DDC}" type="pres">
      <dgm:prSet presAssocID="{7DA8DD79-C22E-47C8-B16A-DB60A9CA7244}" presName="Name0" presStyleCnt="0">
        <dgm:presLayoutVars>
          <dgm:chMax val="7"/>
          <dgm:chPref val="7"/>
          <dgm:dir/>
          <dgm:animLvl val="lvl"/>
        </dgm:presLayoutVars>
      </dgm:prSet>
      <dgm:spPr/>
    </dgm:pt>
    <dgm:pt modelId="{AA6094CC-9DFA-4EEC-AD82-A3802A6234DE}" type="pres">
      <dgm:prSet presAssocID="{18DF864A-F140-46FD-9D51-6578FC964B0A}" presName="Accent1" presStyleCnt="0"/>
      <dgm:spPr/>
    </dgm:pt>
    <dgm:pt modelId="{F6C3F7A4-4BA0-4B8F-8B07-9AE25B11E6E5}" type="pres">
      <dgm:prSet presAssocID="{18DF864A-F140-46FD-9D51-6578FC964B0A}" presName="Accent" presStyleLbl="node1" presStyleIdx="0" presStyleCnt="3"/>
      <dgm:spPr/>
    </dgm:pt>
    <dgm:pt modelId="{DD2828ED-1DE1-418E-BE81-CA4F3D37002C}" type="pres">
      <dgm:prSet presAssocID="{18DF864A-F140-46FD-9D51-6578FC964B0A}" presName="Parent1" presStyleLbl="revTx" presStyleIdx="0" presStyleCnt="3" custLinFactX="-44943" custLinFactNeighborX="-100000" custLinFactNeighborY="19346">
        <dgm:presLayoutVars>
          <dgm:chMax val="1"/>
          <dgm:chPref val="1"/>
          <dgm:bulletEnabled val="1"/>
        </dgm:presLayoutVars>
      </dgm:prSet>
      <dgm:spPr/>
    </dgm:pt>
    <dgm:pt modelId="{9CFDBE2E-192D-4821-914B-466E3D2A523C}" type="pres">
      <dgm:prSet presAssocID="{60379CF4-128F-4A1E-AE72-BAA256332E2E}" presName="Accent2" presStyleCnt="0"/>
      <dgm:spPr/>
    </dgm:pt>
    <dgm:pt modelId="{903DB575-716E-4793-A1DF-930A18AF116A}" type="pres">
      <dgm:prSet presAssocID="{60379CF4-128F-4A1E-AE72-BAA256332E2E}" presName="Accent" presStyleLbl="node1" presStyleIdx="1" presStyleCnt="3"/>
      <dgm:spPr/>
    </dgm:pt>
    <dgm:pt modelId="{8D20B295-417A-4EB1-959C-8471C07B22BC}" type="pres">
      <dgm:prSet presAssocID="{60379CF4-128F-4A1E-AE72-BAA256332E2E}" presName="Parent2" presStyleLbl="revTx" presStyleIdx="1" presStyleCnt="3" custLinFactX="29848" custLinFactNeighborX="100000" custLinFactNeighborY="-3240">
        <dgm:presLayoutVars>
          <dgm:chMax val="1"/>
          <dgm:chPref val="1"/>
          <dgm:bulletEnabled val="1"/>
        </dgm:presLayoutVars>
      </dgm:prSet>
      <dgm:spPr/>
    </dgm:pt>
    <dgm:pt modelId="{4D04625C-82A8-4C21-9BD4-F99E09B7E38B}" type="pres">
      <dgm:prSet presAssocID="{5AE3BC40-F3C1-4261-8BA9-C737F57473F8}" presName="Accent3" presStyleCnt="0"/>
      <dgm:spPr/>
    </dgm:pt>
    <dgm:pt modelId="{0A816259-6780-4D49-B7F7-C07B0D043627}" type="pres">
      <dgm:prSet presAssocID="{5AE3BC40-F3C1-4261-8BA9-C737F57473F8}" presName="Accent" presStyleLbl="node1" presStyleIdx="2" presStyleCnt="3"/>
      <dgm:spPr/>
    </dgm:pt>
    <dgm:pt modelId="{768851E1-B4A6-4C59-9369-8053926EC742}" type="pres">
      <dgm:prSet presAssocID="{5AE3BC40-F3C1-4261-8BA9-C737F57473F8}" presName="Parent3" presStyleLbl="revTx" presStyleIdx="2" presStyleCnt="3" custScaleX="114668" custLinFactX="-45801" custLinFactNeighborX="-100000" custLinFactNeighborY="-4524">
        <dgm:presLayoutVars>
          <dgm:chMax val="1"/>
          <dgm:chPref val="1"/>
          <dgm:bulletEnabled val="1"/>
        </dgm:presLayoutVars>
      </dgm:prSet>
      <dgm:spPr/>
    </dgm:pt>
  </dgm:ptLst>
  <dgm:cxnLst>
    <dgm:cxn modelId="{B83BCE01-1935-4CCE-96B0-3DFC883BDF5C}" srcId="{7DA8DD79-C22E-47C8-B16A-DB60A9CA7244}" destId="{18DF864A-F140-46FD-9D51-6578FC964B0A}" srcOrd="0" destOrd="0" parTransId="{4A3CC8E4-E04E-426E-B883-0898C227DCAB}" sibTransId="{40A532A3-CD82-40CA-8E5A-CC89693B0ACE}"/>
    <dgm:cxn modelId="{3955CF1C-8DF9-4384-A570-62D747BCC22A}" type="presOf" srcId="{7DA8DD79-C22E-47C8-B16A-DB60A9CA7244}" destId="{B79D6AE8-4D67-4DB8-866C-CB0D54559DDC}" srcOrd="0" destOrd="0" presId="urn:microsoft.com/office/officeart/2009/layout/CircleArrowProcess"/>
    <dgm:cxn modelId="{ACB48F3F-BC2C-4400-BAF0-3975803612EC}" type="presOf" srcId="{60379CF4-128F-4A1E-AE72-BAA256332E2E}" destId="{8D20B295-417A-4EB1-959C-8471C07B22BC}" srcOrd="0" destOrd="0" presId="urn:microsoft.com/office/officeart/2009/layout/CircleArrowProcess"/>
    <dgm:cxn modelId="{981F6548-C4C6-4279-9354-33B6CDD4EF47}" type="presOf" srcId="{5AE3BC40-F3C1-4261-8BA9-C737F57473F8}" destId="{768851E1-B4A6-4C59-9369-8053926EC742}" srcOrd="0" destOrd="0" presId="urn:microsoft.com/office/officeart/2009/layout/CircleArrowProcess"/>
    <dgm:cxn modelId="{A6C4D470-5EEE-456A-817E-5154EFD92F45}" srcId="{7DA8DD79-C22E-47C8-B16A-DB60A9CA7244}" destId="{60379CF4-128F-4A1E-AE72-BAA256332E2E}" srcOrd="1" destOrd="0" parTransId="{CD874DA2-ACCF-48FD-A8F0-27C7E320BAA0}" sibTransId="{458032E5-7D32-45A4-823A-0E7FC9D94DC0}"/>
    <dgm:cxn modelId="{E8931E77-D047-4BC7-9DBF-D1E10042C12D}" type="presOf" srcId="{18DF864A-F140-46FD-9D51-6578FC964B0A}" destId="{DD2828ED-1DE1-418E-BE81-CA4F3D37002C}" srcOrd="0" destOrd="0" presId="urn:microsoft.com/office/officeart/2009/layout/CircleArrowProcess"/>
    <dgm:cxn modelId="{24234DDB-414A-424A-812F-9180FC83CF81}" srcId="{7DA8DD79-C22E-47C8-B16A-DB60A9CA7244}" destId="{5AE3BC40-F3C1-4261-8BA9-C737F57473F8}" srcOrd="2" destOrd="0" parTransId="{70A6EE67-543F-4C8D-818A-2E6856650F2F}" sibTransId="{CCEA2C73-3564-4316-9E6D-DF3B3501F07A}"/>
    <dgm:cxn modelId="{7D5BBE35-6708-48D7-A301-C1FA20DABBE4}" type="presParOf" srcId="{B79D6AE8-4D67-4DB8-866C-CB0D54559DDC}" destId="{AA6094CC-9DFA-4EEC-AD82-A3802A6234DE}" srcOrd="0" destOrd="0" presId="urn:microsoft.com/office/officeart/2009/layout/CircleArrowProcess"/>
    <dgm:cxn modelId="{F69C2071-57C6-4818-A734-2A35DC1F48C2}" type="presParOf" srcId="{AA6094CC-9DFA-4EEC-AD82-A3802A6234DE}" destId="{F6C3F7A4-4BA0-4B8F-8B07-9AE25B11E6E5}" srcOrd="0" destOrd="0" presId="urn:microsoft.com/office/officeart/2009/layout/CircleArrowProcess"/>
    <dgm:cxn modelId="{D87711D8-BF67-4C2F-9013-79E8EEF3C6EC}" type="presParOf" srcId="{B79D6AE8-4D67-4DB8-866C-CB0D54559DDC}" destId="{DD2828ED-1DE1-418E-BE81-CA4F3D37002C}" srcOrd="1" destOrd="0" presId="urn:microsoft.com/office/officeart/2009/layout/CircleArrowProcess"/>
    <dgm:cxn modelId="{639CE8D0-AC91-486C-A0A6-2CDD6E436012}" type="presParOf" srcId="{B79D6AE8-4D67-4DB8-866C-CB0D54559DDC}" destId="{9CFDBE2E-192D-4821-914B-466E3D2A523C}" srcOrd="2" destOrd="0" presId="urn:microsoft.com/office/officeart/2009/layout/CircleArrowProcess"/>
    <dgm:cxn modelId="{EB99D818-14C3-4D4C-916F-6BCCBFA293D2}" type="presParOf" srcId="{9CFDBE2E-192D-4821-914B-466E3D2A523C}" destId="{903DB575-716E-4793-A1DF-930A18AF116A}" srcOrd="0" destOrd="0" presId="urn:microsoft.com/office/officeart/2009/layout/CircleArrowProcess"/>
    <dgm:cxn modelId="{E5F2F312-C0A6-42FA-803B-1754FD4CE5F0}" type="presParOf" srcId="{B79D6AE8-4D67-4DB8-866C-CB0D54559DDC}" destId="{8D20B295-417A-4EB1-959C-8471C07B22BC}" srcOrd="3" destOrd="0" presId="urn:microsoft.com/office/officeart/2009/layout/CircleArrowProcess"/>
    <dgm:cxn modelId="{E530B096-1DA0-443A-956F-3CBFAC7EC9DA}" type="presParOf" srcId="{B79D6AE8-4D67-4DB8-866C-CB0D54559DDC}" destId="{4D04625C-82A8-4C21-9BD4-F99E09B7E38B}" srcOrd="4" destOrd="0" presId="urn:microsoft.com/office/officeart/2009/layout/CircleArrowProcess"/>
    <dgm:cxn modelId="{45F925EF-0EB4-472F-A8EC-3618C0A48385}" type="presParOf" srcId="{4D04625C-82A8-4C21-9BD4-F99E09B7E38B}" destId="{0A816259-6780-4D49-B7F7-C07B0D043627}" srcOrd="0" destOrd="0" presId="urn:microsoft.com/office/officeart/2009/layout/CircleArrowProcess"/>
    <dgm:cxn modelId="{6F12A156-5321-41A4-98DC-11E040E2CFEF}" type="presParOf" srcId="{B79D6AE8-4D67-4DB8-866C-CB0D54559DDC}" destId="{768851E1-B4A6-4C59-9369-8053926EC742}"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a:solidFill>
                <a:prstClr val="black"/>
              </a:solidFill>
              <a:latin typeface="Verdana"/>
            </a:rPr>
            <a:t>Рассмотрение проекта бюджета </a:t>
          </a:r>
          <a:r>
            <a:rPr lang="ru-RU" dirty="0">
              <a:solidFill>
                <a:srgbClr val="FF0000"/>
              </a:solidFill>
            </a:rPr>
            <a:t>(Публичные слушания)</a:t>
          </a: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a:solidFill>
                <a:srgbClr val="000000"/>
              </a:solidFill>
              <a:latin typeface="Verdana"/>
            </a:rPr>
            <a:t>Рассмотрение и утверждение отчета об исполнении бюджета </a:t>
          </a:r>
          <a:r>
            <a:rPr lang="ru-RU" dirty="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pt>
    <dgm:pt modelId="{0B1A75D0-33D7-4D76-9757-9B7BA0CA5B4C}" type="pres">
      <dgm:prSet presAssocID="{005361A2-A01D-4574-AE02-591CBF834195}" presName="wedge2" presStyleLbl="node1" presStyleIdx="1" presStyleCnt="5"/>
      <dgm:spPr/>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pt>
    <dgm:pt modelId="{4B1B65A3-5BDD-4698-AF07-30C2263CB007}" type="pres">
      <dgm:prSet presAssocID="{005361A2-A01D-4574-AE02-591CBF834195}" presName="wedge3" presStyleLbl="node1" presStyleIdx="2" presStyleCnt="5"/>
      <dgm:spPr/>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pt>
    <dgm:pt modelId="{52BBD65B-CE1E-47CE-9114-81D3573AAE3C}" type="pres">
      <dgm:prSet presAssocID="{005361A2-A01D-4574-AE02-591CBF834195}" presName="wedge4" presStyleLbl="node1" presStyleIdx="3" presStyleCnt="5"/>
      <dgm:spPr/>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pt>
    <dgm:pt modelId="{F8C70646-B389-4B2D-ABA8-B5DCD7B8A0A1}" type="pres">
      <dgm:prSet presAssocID="{005361A2-A01D-4574-AE02-591CBF834195}" presName="wedge5" presStyleLbl="node1" presStyleIdx="4" presStyleCnt="5"/>
      <dgm:spPr/>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5028AA13-5693-444C-99F7-A77AA0BD9FB4}" type="presOf" srcId="{6E69ADBA-BD2A-482B-AAD1-E68F979A1191}" destId="{8E34E397-BA9C-40C7-AC1C-97699CD4D4DA}" srcOrd="0"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0515FA50-1B93-4FBB-AE85-6BDD98787D6E}" srcId="{005361A2-A01D-4574-AE02-591CBF834195}" destId="{6E69ADBA-BD2A-482B-AAD1-E68F979A1191}" srcOrd="0" destOrd="0" parTransId="{FFE18814-38A9-4BFE-BEC7-C2D1746A7840}" sibTransId="{3D1A8959-3A4D-4596-AB55-018D2D0442E5}"/>
    <dgm:cxn modelId="{1F175F71-A81F-4670-8B5E-C3F18279C4A0}" srcId="{005361A2-A01D-4574-AE02-591CBF834195}" destId="{9B45F3C9-3B0C-4820-8D83-ADB767B4E245}" srcOrd="2" destOrd="0" parTransId="{84B10820-EE01-40E0-9EAF-D6BEEC27370C}" sibTransId="{D19DE58E-33B7-4164-BACF-DF8376A9D0B8}"/>
    <dgm:cxn modelId="{9B7F9672-FA8E-43EC-873D-B622BAE22616}" type="presOf" srcId="{005361A2-A01D-4574-AE02-591CBF834195}" destId="{056394E8-6792-4F92-8F26-13E4252C5C0E}"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0D8B52A9-2373-4B0B-AF17-632743984FBA}" type="presOf" srcId="{5A7044BE-9FA8-4A98-9678-6D049F3A7C6F}" destId="{B2B2C2EB-1FAD-43A6-A9CD-8E0FF44F224A}" srcOrd="1"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47BA21C4-6EDA-489C-BC0D-35ACB700816E}" type="presOf" srcId="{5A7044BE-9FA8-4A98-9678-6D049F3A7C6F}" destId="{F8C70646-B389-4B2D-ABA8-B5DCD7B8A0A1}" srcOrd="0"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EF543DD8-3750-4B2C-A109-690EB58A0B6C}" type="presOf" srcId="{9B45F3C9-3B0C-4820-8D83-ADB767B4E245}" destId="{5FEDF030-48F9-4446-930C-535E49D8D7C0}" srcOrd="1" destOrd="0" presId="urn:microsoft.com/office/officeart/2005/8/layout/cycle8"/>
    <dgm:cxn modelId="{6C488DE9-2C82-46D3-AF70-2D311C147EF0}" type="presOf" srcId="{3379294A-74AF-4A40-BF48-1B29739ACB69}" destId="{92863247-CCFC-4C11-8EA0-D5F81139396C}" srcOrd="1" destOrd="0" presId="urn:microsoft.com/office/officeart/2005/8/layout/cycle8"/>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a:t>Бюджетное послание Президента Российской Федерации Федеральному Собранию</a:t>
          </a:r>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a:t>Прогноз социально-экономического развития района</a:t>
          </a:r>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a:t>Основное направления бюджетной и налоговой политики</a:t>
          </a:r>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a:t>Муниципальные программы района</a:t>
          </a:r>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pt>
    <dgm:pt modelId="{2C9AEEA7-FC95-458E-8F09-5F3B073AB11D}" type="pres">
      <dgm:prSet presAssocID="{DA4CE0AB-2A36-4C3C-8170-21A1B218B306}" presName="Name5" presStyleLbl="vennNode1" presStyleIdx="0" presStyleCnt="4">
        <dgm:presLayoutVars>
          <dgm:bulletEnabled val="1"/>
        </dgm:presLayoutVars>
      </dgm:prSet>
      <dgm:spPr/>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pt>
  </dgm:ptLst>
  <dgm:cxnLst>
    <dgm:cxn modelId="{F259DA11-F9B4-4338-89D4-1559C2B3E1C2}" srcId="{AA8FD64F-9B05-443E-9854-D4D53086C05A}" destId="{D2C4794D-9EB5-41A1-B440-C4F341F4093A}" srcOrd="2" destOrd="0" parTransId="{BBFE948D-ABE1-416C-8456-C775C14EA0C8}" sibTransId="{24726CEF-B7D0-4F91-89BE-769918C3AA99}"/>
    <dgm:cxn modelId="{B7D11D63-0091-4DCE-8FA1-5B002EFC876B}" srcId="{AA8FD64F-9B05-443E-9854-D4D53086C05A}" destId="{DA4CE0AB-2A36-4C3C-8170-21A1B218B306}" srcOrd="0" destOrd="0" parTransId="{72497167-2073-401F-885A-947EDA264C5E}" sibTransId="{9B9EF643-2434-436F-900A-D18DB34A4592}"/>
    <dgm:cxn modelId="{E324664D-2EC6-4369-8854-03C4EFABEF73}" type="presOf" srcId="{F4CFEB0B-1E1E-40B2-B1EE-522702ED8B80}" destId="{AFD6E2C4-7E5E-4430-A5FE-17F90CF23E57}"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B0720792-E96F-49C6-8F31-FFB98E44D253}" srcId="{AA8FD64F-9B05-443E-9854-D4D53086C05A}" destId="{43094FEC-DCCB-457F-A4BD-F84CD2882CF5}" srcOrd="3" destOrd="0" parTransId="{57FE9306-8CAA-4DE1-A810-CFE32DF2CE97}" sibTransId="{C032C4D7-5453-4EAD-A6BB-C32FB5E12B07}"/>
    <dgm:cxn modelId="{D93E3DC6-9938-42C4-A500-F777986D56C3}" srcId="{AA8FD64F-9B05-443E-9854-D4D53086C05A}" destId="{F4CFEB0B-1E1E-40B2-B1EE-522702ED8B80}" srcOrd="1" destOrd="0" parTransId="{A62C7803-C9AF-429E-978E-E9D59FC866DA}" sibTransId="{4BF3B025-7555-4676-A2ED-DDC6C98E41C0}"/>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a:solidFill>
                <a:sysClr val="windowText" lastClr="000000"/>
              </a:solidFill>
              <a:latin typeface="Verdana"/>
              <a:ea typeface="+mn-ea"/>
              <a:cs typeface="+mn-cs"/>
            </a:rPr>
            <a:t>Бюджет Камчатского края</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C136E70F-3344-49D8-BFED-25B199DDEA8A}" type="presOf" srcId="{B891B58E-588A-48D5-BE5F-F98726A7FC73}" destId="{78ED7DC9-4082-471D-8F28-B0B5F5246919}"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a:solidFill>
                <a:sysClr val="windowText" lastClr="000000">
                  <a:hueOff val="0"/>
                  <a:satOff val="0"/>
                  <a:lumOff val="0"/>
                  <a:alphaOff val="0"/>
                </a:sysClr>
              </a:solidFill>
              <a:latin typeface="Verdana"/>
              <a:ea typeface="+mn-ea"/>
              <a:cs typeface="+mn-cs"/>
            </a:rPr>
            <a:t>Бюджет Соболевского района</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59E30B03-85A4-490B-B3C9-BD4AA42AFBDF}" type="presOf" srcId="{A758E023-0441-475B-BE5A-B12CFA03AA3C}" destId="{CCC15DD5-6043-4010-82EB-AA84EE0AE64E}" srcOrd="0" destOrd="0" presId="urn:microsoft.com/office/officeart/2005/8/layout/funnel1"/>
    <dgm:cxn modelId="{4D3C8269-7987-4A81-84E9-061FC122E07F}" type="presOf" srcId="{EB3E6AE2-A1F0-4B9D-9D6E-A74577EBC7C4}" destId="{16BE7DBA-F358-40B1-B103-88EE454B8224}"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4C528FB2-8ACB-41F6-A14A-31609AB61A09}" srcId="{B891B58E-588A-48D5-BE5F-F98726A7FC73}" destId="{EB3E6AE2-A1F0-4B9D-9D6E-A74577EBC7C4}" srcOrd="1" destOrd="0" parTransId="{10114892-CE62-44D0-9F13-0244C0B4F3F7}" sibTransId="{052D0B64-0AD1-49F4-B32F-4A2A07A161AD}"/>
    <dgm:cxn modelId="{B05E8CF1-3376-459D-9849-2748A433D2B3}" type="presOf" srcId="{B891B58E-588A-48D5-BE5F-F98726A7FC73}" destId="{78ED7DC9-4082-471D-8F28-B0B5F5246919}" srcOrd="0" destOrd="0" presId="urn:microsoft.com/office/officeart/2005/8/layout/funnel1"/>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a:solidFill>
                <a:sysClr val="windowText" lastClr="000000">
                  <a:hueOff val="0"/>
                  <a:satOff val="0"/>
                  <a:lumOff val="0"/>
                  <a:alphaOff val="0"/>
                </a:sysClr>
              </a:solidFill>
              <a:latin typeface="Verdana"/>
              <a:ea typeface="+mn-ea"/>
              <a:cs typeface="+mn-cs"/>
            </a:rPr>
            <a:t>Бюджет сельских поселений</a:t>
          </a: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pt>
  </dgm:ptLst>
  <dgm:cxnLst>
    <dgm:cxn modelId="{66126E0D-26D1-42E5-92D4-E33BE792EE3A}" type="presOf" srcId="{EB3E6AE2-A1F0-4B9D-9D6E-A74577EBC7C4}" destId="{16BE7DBA-F358-40B1-B103-88EE454B8224}" srcOrd="0" destOrd="0" presId="urn:microsoft.com/office/officeart/2005/8/layout/funnel1"/>
    <dgm:cxn modelId="{D3EA3532-7B63-4828-9EA1-60BBA7956BE9}" type="presOf" srcId="{B891B58E-588A-48D5-BE5F-F98726A7FC73}" destId="{78ED7DC9-4082-471D-8F28-B0B5F5246919}" srcOrd="0" destOrd="0" presId="urn:microsoft.com/office/officeart/2005/8/layout/funnel1"/>
    <dgm:cxn modelId="{2327E440-36C2-4C4D-A5BD-BDE03605135E}" type="presOf" srcId="{B26D76D9-D47E-4945-8E17-3D56E69D5442}" destId="{B9B81F4A-5DBD-4420-9ED7-DFEFAE537671}" srcOrd="0" destOrd="0" presId="urn:microsoft.com/office/officeart/2005/8/layout/funnel1"/>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BFF38B4A-8EFB-45BC-AD0A-D92D255D5488}" srcId="{B891B58E-588A-48D5-BE5F-F98726A7FC73}" destId="{471A1617-61C0-472E-9529-D94D71CA25F9}" srcOrd="1" destOrd="0" parTransId="{BC194C22-6EA6-47D6-BB00-940409890242}" sibTransId="{047956D5-8A3F-4B5C-890D-DBACED192A6B}"/>
    <dgm:cxn modelId="{F33EF98A-05F3-477A-8887-1E2CDA85CD9E}" type="presOf" srcId="{471A1617-61C0-472E-9529-D94D71CA25F9}" destId="{65CFEB7F-C6D7-4A7B-86D9-5F6ADBC1466D}"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4C528FB2-8ACB-41F6-A14A-31609AB61A09}" srcId="{B891B58E-588A-48D5-BE5F-F98726A7FC73}" destId="{EB3E6AE2-A1F0-4B9D-9D6E-A74577EBC7C4}" srcOrd="3" destOrd="0" parTransId="{10114892-CE62-44D0-9F13-0244C0B4F3F7}" sibTransId="{052D0B64-0AD1-49F4-B32F-4A2A07A161AD}"/>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a:latin typeface="Times New Roman" pitchFamily="18" charset="0"/>
              <a:cs typeface="Times New Roman" pitchFamily="18" charset="0"/>
            </a:rPr>
            <a:t> – текстовые статьи решения, а также приложения к нему, устанавливающие:</a:t>
          </a: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a:latin typeface="Times New Roman" pitchFamily="18" charset="0"/>
              <a:cs typeface="Times New Roman" pitchFamily="18" charset="0"/>
            </a:rPr>
            <a:t>Для рассмотрения в третьем чтении решение выносится на голосование в целом.</a:t>
          </a: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a:latin typeface="Times New Roman" pitchFamily="18" charset="0"/>
              <a:cs typeface="Times New Roman" pitchFamily="18" charset="0"/>
            </a:rPr>
            <a:t> </a:t>
          </a:r>
          <a:r>
            <a:rPr lang="ru-RU" sz="1200" i="1" dirty="0">
              <a:latin typeface="Times New Roman" pitchFamily="18" charset="0"/>
              <a:cs typeface="Times New Roman" pitchFamily="18" charset="0"/>
            </a:rPr>
            <a:t>общий объем доходов районного бюджета;</a:t>
          </a: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общий объем расходов районного бюджета;</a:t>
          </a: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дефицит (профицит) районного бюджета;</a:t>
          </a: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условно утверждаемые расходы. </a:t>
          </a: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главных администраторов доходов районного бюджета;</a:t>
          </a: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источники финансирования дефицита бюджета;</a:t>
          </a: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pt>
    <dgm:pt modelId="{F81DF725-DE0F-4CFE-AD85-BCB5384AA48F}" type="pres">
      <dgm:prSet presAssocID="{AC671B87-4F0C-4D21-B4EC-3E7572D4816F}" presName="parentLin" presStyleCnt="0"/>
      <dgm:spPr/>
    </dgm:pt>
    <dgm:pt modelId="{BCD54BA7-C788-476D-BE01-C17BF529B22E}" type="pres">
      <dgm:prSet presAssocID="{AC671B87-4F0C-4D21-B4EC-3E7572D4816F}" presName="parentLeftMargin" presStyleLbl="node1" presStyleIdx="0" presStyleCnt="3"/>
      <dgm:spPr/>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pt>
    <dgm:pt modelId="{F1144073-F41F-4168-89A4-C808DBF37BDD}" type="pres">
      <dgm:prSet presAssocID="{AC671B87-4F0C-4D21-B4EC-3E7572D4816F}" presName="negativeSpace" presStyleCnt="0"/>
      <dgm:spPr/>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pt>
    <dgm:pt modelId="{38DA92A7-C891-4C38-9306-528313B9C3CD}" type="pres">
      <dgm:prSet presAssocID="{76B4A5EB-4251-44F1-9DC9-FEFCB2875947}" presName="spaceBetweenRectangles" presStyleCnt="0"/>
      <dgm:spPr/>
    </dgm:pt>
    <dgm:pt modelId="{A54BDEA2-EEE5-4A4E-961E-D94FEA928EB6}" type="pres">
      <dgm:prSet presAssocID="{8A67FCD2-77BE-4819-AF68-3D14D42D07DE}" presName="parentLin" presStyleCnt="0"/>
      <dgm:spPr/>
    </dgm:pt>
    <dgm:pt modelId="{59C3F5B1-2383-4434-993F-645855244E7C}" type="pres">
      <dgm:prSet presAssocID="{8A67FCD2-77BE-4819-AF68-3D14D42D07DE}" presName="parentLeftMargin" presStyleLbl="node1" presStyleIdx="0" presStyleCnt="3"/>
      <dgm:spPr/>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pt>
    <dgm:pt modelId="{71D78758-A61A-487A-B4C9-0023C226C3E8}" type="pres">
      <dgm:prSet presAssocID="{8A67FCD2-77BE-4819-AF68-3D14D42D07DE}" presName="negativeSpace" presStyleCnt="0"/>
      <dgm:spPr/>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pt>
    <dgm:pt modelId="{7078CB4D-C1C3-4BDD-90E8-F97299D885BD}" type="pres">
      <dgm:prSet presAssocID="{3A1DD36B-4B8C-4EF9-969D-4E5A7040432A}" presName="spaceBetweenRectangles" presStyleCnt="0"/>
      <dgm:spPr/>
    </dgm:pt>
    <dgm:pt modelId="{238CB0B9-F4F3-4E76-A55D-EA84AC999914}" type="pres">
      <dgm:prSet presAssocID="{20DF5EFF-9F9D-4379-9A87-CEA24FBDFE89}" presName="parentLin" presStyleCnt="0"/>
      <dgm:spPr/>
    </dgm:pt>
    <dgm:pt modelId="{A47B2C5A-4451-4863-9D3A-123645D14BAE}" type="pres">
      <dgm:prSet presAssocID="{20DF5EFF-9F9D-4379-9A87-CEA24FBDFE89}" presName="parentLeftMargin" presStyleLbl="node1" presStyleIdx="1" presStyleCnt="3"/>
      <dgm:spPr/>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pt>
    <dgm:pt modelId="{7E48C7BA-FF49-4635-BDBE-DBA177BF6BF4}" type="pres">
      <dgm:prSet presAssocID="{20DF5EFF-9F9D-4379-9A87-CEA24FBDFE89}" presName="negativeSpace" presStyleCnt="0"/>
      <dgm:spPr/>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pt>
  </dgm:ptLst>
  <dgm:cxnLst>
    <dgm:cxn modelId="{3AAF6C03-FB46-4366-94E1-AFC6807067A0}" type="presOf" srcId="{67F61886-A925-46D9-B1C1-B3534A44B35D}" destId="{A235255E-D935-49A9-8FED-513307218160}" srcOrd="0" destOrd="3"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8B25F60A-164D-439A-9CDF-288B0DBBF264}" type="presOf" srcId="{3421FEC5-E6C6-4711-9ED1-320DC0FF02DC}" destId="{2937BF22-30AB-460C-90F6-E67E8A308882}" srcOrd="0" destOrd="4" presId="urn:microsoft.com/office/officeart/2005/8/layout/list1"/>
    <dgm:cxn modelId="{8E2D250F-9F4F-434F-9342-C81FA52A5F87}" srcId="{8A67FCD2-77BE-4819-AF68-3D14D42D07DE}" destId="{33F07FF7-4A60-48B0-9F05-CA055E54CFAE}" srcOrd="5" destOrd="0" parTransId="{5F2D7F6C-0892-46FE-AEAF-55BF6A7FECA9}" sibTransId="{704C0604-0CFB-4F99-956E-DC8C67A51CE2}"/>
    <dgm:cxn modelId="{82CB9010-BF29-4CA5-B585-D3347650806D}" srcId="{8A67FCD2-77BE-4819-AF68-3D14D42D07DE}" destId="{67F61886-A925-46D9-B1C1-B3534A44B35D}" srcOrd="3" destOrd="0" parTransId="{9BF4C6DA-3EF5-4C2D-9995-C9AF07869115}" sibTransId="{3886B975-4517-42AD-8785-20334A7F1752}"/>
    <dgm:cxn modelId="{0E752811-DDB5-4AAA-920A-417ED52C2229}" srcId="{8A67FCD2-77BE-4819-AF68-3D14D42D07DE}" destId="{9CEBF372-7403-4341-A4E8-8A5C85D02B9F}" srcOrd="6" destOrd="0" parTransId="{439DA06E-0838-4361-B282-DA327209CAD8}" sibTransId="{32287D52-84EE-486C-9152-4190F9A84CCF}"/>
    <dgm:cxn modelId="{24AA9D19-B393-4A08-8684-82EB2AB9AE20}" type="presOf" srcId="{20DF5EFF-9F9D-4379-9A87-CEA24FBDFE89}" destId="{A47B2C5A-4451-4863-9D3A-123645D14BAE}" srcOrd="0" destOrd="0" presId="urn:microsoft.com/office/officeart/2005/8/layout/list1"/>
    <dgm:cxn modelId="{4DF9E11F-18D6-4615-A205-CF4EB0246B7E}" type="presOf" srcId="{77A7C1E8-EDA2-4AD0-859C-7AE5CD3030AA}" destId="{2937BF22-30AB-460C-90F6-E67E8A308882}" srcOrd="0" destOrd="2" presId="urn:microsoft.com/office/officeart/2005/8/layout/list1"/>
    <dgm:cxn modelId="{387AB323-BCAF-4CE3-89AF-FA2933E56426}" srcId="{9645550D-EB73-4247-99A5-77AEE65A1109}" destId="{20DF5EFF-9F9D-4379-9A87-CEA24FBDFE89}" srcOrd="2" destOrd="0" parTransId="{8062B3AD-3A23-4C46-B8AD-0C851E7F8D01}" sibTransId="{CEA38DB3-231D-4A7F-B0E3-4462B1DC0303}"/>
    <dgm:cxn modelId="{58516F30-901C-44F3-9386-CD8D05517126}" type="presOf" srcId="{8A67FCD2-77BE-4819-AF68-3D14D42D07DE}" destId="{AB0B00FF-ABD4-4BC8-A1E5-56D8F1B69906}" srcOrd="1" destOrd="0"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280F315F-B4CE-49D3-8CCE-AE4761AB2746}" srcId="{9645550D-EB73-4247-99A5-77AEE65A1109}" destId="{AC671B87-4F0C-4D21-B4EC-3E7572D4816F}" srcOrd="0" destOrd="0" parTransId="{20B8284B-971A-453F-B686-910B7C1AC333}" sibTransId="{76B4A5EB-4251-44F1-9DC9-FEFCB2875947}"/>
    <dgm:cxn modelId="{025F2E6A-E6CE-440E-AFED-AFA3FB4E1AEC}" type="presOf" srcId="{60A05BD8-2274-405E-934F-87E94FE8EBE0}" destId="{2937BF22-30AB-460C-90F6-E67E8A308882}" srcOrd="0" destOrd="1"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42A7BA75-C884-413E-BB97-18F73DABD941}" type="presOf" srcId="{33F07FF7-4A60-48B0-9F05-CA055E54CFAE}" destId="{A235255E-D935-49A9-8FED-513307218160}" srcOrd="0" destOrd="5"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EC5CA677-046E-43C5-AEAA-F513F5F99F0D}" type="presOf" srcId="{8A67FCD2-77BE-4819-AF68-3D14D42D07DE}" destId="{59C3F5B1-2383-4434-993F-645855244E7C}" srcOrd="0" destOrd="0" presId="urn:microsoft.com/office/officeart/2005/8/layout/list1"/>
    <dgm:cxn modelId="{0CE4D57E-636C-4F02-939B-12783FD19FF1}" type="presOf" srcId="{6B5A4B07-F5F0-4F27-A1A6-DED02B49AC3A}" destId="{A235255E-D935-49A9-8FED-513307218160}" srcOrd="0" destOrd="7" presId="urn:microsoft.com/office/officeart/2005/8/layout/list1"/>
    <dgm:cxn modelId="{DF47348E-4AB6-4322-967E-86181818C72A}" type="presOf" srcId="{3447CEA8-650F-4B04-81F9-92B0DCAE4669}" destId="{A235255E-D935-49A9-8FED-513307218160}" srcOrd="0" destOrd="2" presId="urn:microsoft.com/office/officeart/2005/8/layout/list1"/>
    <dgm:cxn modelId="{9248049C-FD4E-431D-90F5-3EDE8B4A5B09}" type="presOf" srcId="{113FA8BA-4CDF-4799-AEE1-FC6940FDBECC}" destId="{2937BF22-30AB-460C-90F6-E67E8A308882}" srcOrd="0" destOrd="3" presId="urn:microsoft.com/office/officeart/2005/8/layout/list1"/>
    <dgm:cxn modelId="{B40825A6-EBD0-4053-B5A2-F8DC23A1FC89}" type="presOf" srcId="{AC671B87-4F0C-4D21-B4EC-3E7572D4816F}" destId="{9EC09DDE-1B04-46B6-9067-220112BFC48D}" srcOrd="1" destOrd="0" presId="urn:microsoft.com/office/officeart/2005/8/layout/list1"/>
    <dgm:cxn modelId="{BAE570AF-66D4-44A9-9ABD-D6F9B3EE0BC2}" type="presOf" srcId="{DF3E86A5-69D0-49F1-BFF7-9F663152FFC4}" destId="{A235255E-D935-49A9-8FED-513307218160}" srcOrd="0" destOrd="4" presId="urn:microsoft.com/office/officeart/2005/8/layout/list1"/>
    <dgm:cxn modelId="{AB5172AF-803C-43E0-AB5D-ADB852306CBF}" type="presOf" srcId="{AC671B87-4F0C-4D21-B4EC-3E7572D4816F}" destId="{BCD54BA7-C788-476D-BE01-C17BF529B22E}" srcOrd="0" destOrd="0" presId="urn:microsoft.com/office/officeart/2005/8/layout/list1"/>
    <dgm:cxn modelId="{5CBDF3B1-7125-489C-8484-2924F988121C}" srcId="{AC671B87-4F0C-4D21-B4EC-3E7572D4816F}" destId="{D6C4D2E5-93A7-4327-ADC7-E869DFB0F1ED}" srcOrd="5" destOrd="0" parTransId="{996648CF-1A46-48DB-9B01-7CCC4D196CD5}" sibTransId="{2E88B680-22E5-4C40-A6A7-D8040A0D332C}"/>
    <dgm:cxn modelId="{93769CB6-6C1C-4BDC-A223-12903F45028A}" srcId="{8A67FCD2-77BE-4819-AF68-3D14D42D07DE}" destId="{9A214C83-83D6-415F-B431-B70C7D6F70EB}" srcOrd="0" destOrd="0" parTransId="{CB890DE3-6D6F-4542-96DE-2A56D98C527D}" sibTransId="{6475E1F3-7F70-4708-8D93-2E2CD544CC56}"/>
    <dgm:cxn modelId="{4815F0BA-0370-4243-B9C4-B76C258164AF}" srcId="{AC671B87-4F0C-4D21-B4EC-3E7572D4816F}" destId="{4A61FECF-7FB6-400A-959D-68F312C85950}" srcOrd="0" destOrd="0" parTransId="{4ECB3902-992F-41EC-A640-90D59058558D}" sibTransId="{3F9EADCE-CF59-4B0C-9F38-D2931EEE42A2}"/>
    <dgm:cxn modelId="{63F1DCC8-3C4E-4B2F-84B1-F6AC9AA11EDC}" type="presOf" srcId="{D6C4D2E5-93A7-4327-ADC7-E869DFB0F1ED}" destId="{2937BF22-30AB-460C-90F6-E67E8A308882}" srcOrd="0" destOrd="5" presId="urn:microsoft.com/office/officeart/2005/8/layout/list1"/>
    <dgm:cxn modelId="{1B5E75D0-2512-4117-BBBF-6D5258DBF9C2}" type="presOf" srcId="{9CEBF372-7403-4341-A4E8-8A5C85D02B9F}" destId="{A235255E-D935-49A9-8FED-513307218160}" srcOrd="0" destOrd="6" presId="urn:microsoft.com/office/officeart/2005/8/layout/list1"/>
    <dgm:cxn modelId="{BD7565D3-FEE4-493B-B80D-26AEDAC76BBD}" srcId="{AC671B87-4F0C-4D21-B4EC-3E7572D4816F}" destId="{29448284-E310-46EE-8D02-8B6166D72230}" srcOrd="6" destOrd="0" parTransId="{17DC84D4-AB0C-4622-9508-C85EE15D14D7}" sibTransId="{9D5B4C15-EE94-49BC-917D-61A14E7F1509}"/>
    <dgm:cxn modelId="{B063E3D3-862C-465E-AE15-1B82821E404B}" srcId="{AC671B87-4F0C-4D21-B4EC-3E7572D4816F}" destId="{113FA8BA-4CDF-4799-AEE1-FC6940FDBECC}" srcOrd="3" destOrd="0" parTransId="{58F2B83D-8E8D-41EB-9282-679BCBE8D429}" sibTransId="{4D97514C-ABFA-41A5-A6D9-FA634AB41FCD}"/>
    <dgm:cxn modelId="{939B53DF-EA8E-40C0-9E09-599A46347188}" type="presOf" srcId="{29448284-E310-46EE-8D02-8B6166D72230}" destId="{2937BF22-30AB-460C-90F6-E67E8A308882}" srcOrd="0" destOrd="6" presId="urn:microsoft.com/office/officeart/2005/8/layout/list1"/>
    <dgm:cxn modelId="{7A32C5DF-F73B-4F3E-8121-1640EB17D725}" srcId="{AC671B87-4F0C-4D21-B4EC-3E7572D4816F}" destId="{60A05BD8-2274-405E-934F-87E94FE8EBE0}" srcOrd="1" destOrd="0" parTransId="{D6002952-B5DB-4298-885E-B8C6CE1F8C0C}" sibTransId="{C85D4D2D-77B1-4F19-8402-E8D86F21896F}"/>
    <dgm:cxn modelId="{3E8578E7-5EDA-435F-82BA-81908205B0D0}" type="presOf" srcId="{9645550D-EB73-4247-99A5-77AEE65A1109}" destId="{BD0DBB82-8DB6-41CD-9714-EF76DA7908BF}" srcOrd="0" destOrd="0" presId="urn:microsoft.com/office/officeart/2005/8/layout/list1"/>
    <dgm:cxn modelId="{7D76CFE7-4F55-4909-B446-F57C5C2E907C}" srcId="{8A67FCD2-77BE-4819-AF68-3D14D42D07DE}" destId="{0ED8F65F-7E69-4223-9914-2C7E020C6DE8}" srcOrd="1" destOrd="0" parTransId="{6BA385A8-D2AE-40D3-8CB1-351DB22403A7}" sibTransId="{5F30A274-EFB7-4AD2-9AA0-F070E6859D64}"/>
    <dgm:cxn modelId="{95A236E8-C2DF-404E-B5D9-C41E5873718A}" type="presOf" srcId="{9A214C83-83D6-415F-B431-B70C7D6F70EB}" destId="{A235255E-D935-49A9-8FED-513307218160}" srcOrd="0" destOrd="0" presId="urn:microsoft.com/office/officeart/2005/8/layout/list1"/>
    <dgm:cxn modelId="{D257CCED-C535-46EE-ABE8-A5070308E56C}" srcId="{8A67FCD2-77BE-4819-AF68-3D14D42D07DE}" destId="{DF3E86A5-69D0-49F1-BFF7-9F663152FFC4}" srcOrd="4" destOrd="0" parTransId="{C7BEC6D3-6AF7-4599-8473-322D59FD940B}" sibTransId="{65593B29-36DB-4242-B85B-678C82B1EB2B}"/>
    <dgm:cxn modelId="{1D7A25F0-C6D3-4186-9433-1EB270E2331F}" type="presOf" srcId="{4A61FECF-7FB6-400A-959D-68F312C85950}" destId="{2937BF22-30AB-460C-90F6-E67E8A308882}" srcOrd="0" destOrd="0" presId="urn:microsoft.com/office/officeart/2005/8/layout/list1"/>
    <dgm:cxn modelId="{A0C696F4-99C7-4A81-97C6-FFDBC1EBF409}" type="presOf" srcId="{20DF5EFF-9F9D-4379-9A87-CEA24FBDFE89}" destId="{AE0CFEAD-146B-4E63-AED5-08F6983E7392}" srcOrd="1" destOrd="0" presId="urn:microsoft.com/office/officeart/2005/8/layout/list1"/>
    <dgm:cxn modelId="{EF087AF9-0063-48A8-AC47-F840C1366733}" type="presOf" srcId="{0ED8F65F-7E69-4223-9914-2C7E020C6DE8}" destId="{A235255E-D935-49A9-8FED-513307218160}" srcOrd="0" destOrd="1" presId="urn:microsoft.com/office/officeart/2005/8/layout/list1"/>
    <dgm:cxn modelId="{E303B1F9-0122-4A62-A5DF-85DCDB0D8358}" srcId="{AC671B87-4F0C-4D21-B4EC-3E7572D4816F}" destId="{3421FEC5-E6C6-4711-9ED1-320DC0FF02DC}" srcOrd="4" destOrd="0" parTransId="{3B138DAE-1DDA-4922-A3D4-F8E367F82E52}" sibTransId="{810DC1DF-C3E4-487E-A531-8218AFB4944E}"/>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3F7A4-4BA0-4B8F-8B07-9AE25B11E6E5}">
      <dsp:nvSpPr>
        <dsp:cNvPr id="0" name=""/>
        <dsp:cNvSpPr/>
      </dsp:nvSpPr>
      <dsp:spPr>
        <a:xfrm>
          <a:off x="3169436" y="0"/>
          <a:ext cx="2788569" cy="278899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2828ED-1DE1-418E-BE81-CA4F3D37002C}">
      <dsp:nvSpPr>
        <dsp:cNvPr id="0" name=""/>
        <dsp:cNvSpPr/>
      </dsp:nvSpPr>
      <dsp:spPr>
        <a:xfrm>
          <a:off x="1539831" y="1156764"/>
          <a:ext cx="1549554"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chemeClr val="accent3"/>
              </a:solidFill>
              <a:effectLst/>
            </a:rPr>
            <a:t>Федеральный уровень</a:t>
          </a:r>
        </a:p>
      </dsp:txBody>
      <dsp:txXfrm>
        <a:off x="1539831" y="1156764"/>
        <a:ext cx="1549554" cy="774591"/>
      </dsp:txXfrm>
    </dsp:sp>
    <dsp:sp modelId="{903DB575-716E-4793-A1DF-930A18AF116A}">
      <dsp:nvSpPr>
        <dsp:cNvPr id="0" name=""/>
        <dsp:cNvSpPr/>
      </dsp:nvSpPr>
      <dsp:spPr>
        <a:xfrm>
          <a:off x="2394921" y="1602484"/>
          <a:ext cx="2788569" cy="2788994"/>
        </a:xfrm>
        <a:prstGeom prst="leftCircularArrow">
          <a:avLst>
            <a:gd name="adj1" fmla="val 10980"/>
            <a:gd name="adj2" fmla="val 1142322"/>
            <a:gd name="adj3" fmla="val 6300000"/>
            <a:gd name="adj4" fmla="val 18900000"/>
            <a:gd name="adj5" fmla="val 125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20B295-417A-4EB1-959C-8471C07B22BC}">
      <dsp:nvSpPr>
        <dsp:cNvPr id="0" name=""/>
        <dsp:cNvSpPr/>
      </dsp:nvSpPr>
      <dsp:spPr>
        <a:xfrm>
          <a:off x="5026494" y="2593568"/>
          <a:ext cx="1549554"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rgbClr val="33CCCC"/>
              </a:solidFill>
              <a:effectLst/>
            </a:rPr>
            <a:t>Региональный уровень</a:t>
          </a:r>
        </a:p>
      </dsp:txBody>
      <dsp:txXfrm>
        <a:off x="5026494" y="2593568"/>
        <a:ext cx="1549554" cy="774591"/>
      </dsp:txXfrm>
    </dsp:sp>
    <dsp:sp modelId="{0A816259-6780-4D49-B7F7-C07B0D043627}">
      <dsp:nvSpPr>
        <dsp:cNvPr id="0" name=""/>
        <dsp:cNvSpPr/>
      </dsp:nvSpPr>
      <dsp:spPr>
        <a:xfrm>
          <a:off x="3367909" y="3396733"/>
          <a:ext cx="2395813" cy="2396773"/>
        </a:xfrm>
        <a:prstGeom prst="blockArc">
          <a:avLst>
            <a:gd name="adj1" fmla="val 13500000"/>
            <a:gd name="adj2" fmla="val 10800000"/>
            <a:gd name="adj3" fmla="val 1274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8851E1-B4A6-4C59-9369-8053926EC742}">
      <dsp:nvSpPr>
        <dsp:cNvPr id="0" name=""/>
        <dsp:cNvSpPr/>
      </dsp:nvSpPr>
      <dsp:spPr>
        <a:xfrm>
          <a:off x="1416557" y="4197693"/>
          <a:ext cx="1776843" cy="77459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marL="0" lvl="0" indent="0" algn="ctr" defTabSz="711200">
            <a:lnSpc>
              <a:spcPct val="90000"/>
            </a:lnSpc>
            <a:spcBef>
              <a:spcPct val="0"/>
            </a:spcBef>
            <a:spcAft>
              <a:spcPct val="35000"/>
            </a:spcAft>
            <a:buNone/>
          </a:pPr>
          <a:r>
            <a:rPr lang="ru-RU" sz="1600" b="1" kern="1200" cap="none" spc="0" dirty="0">
              <a:ln/>
              <a:solidFill>
                <a:schemeClr val="accent4">
                  <a:lumMod val="75000"/>
                </a:schemeClr>
              </a:solidFill>
              <a:effectLst/>
            </a:rPr>
            <a:t>Муниципальный уровень</a:t>
          </a:r>
        </a:p>
      </dsp:txBody>
      <dsp:txXfrm>
        <a:off x="1416557" y="4197693"/>
        <a:ext cx="1776843" cy="774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prstClr val="black"/>
              </a:solidFill>
              <a:latin typeface="Verdana"/>
            </a:rPr>
            <a:t>Рассмотрение проекта бюджета </a:t>
          </a:r>
          <a:r>
            <a:rPr lang="ru-RU" sz="800" kern="1200" dirty="0">
              <a:solidFill>
                <a:srgbClr val="FF0000"/>
              </a:solidFill>
            </a:rPr>
            <a:t>(Публичные слушания)</a:t>
          </a: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ru-RU" sz="800" kern="1200" dirty="0">
              <a:solidFill>
                <a:srgbClr val="000000"/>
              </a:solidFill>
              <a:latin typeface="Verdana"/>
            </a:rPr>
            <a:t>Рассмотрение и утверждение отчета об исполнении бюджета </a:t>
          </a:r>
          <a:r>
            <a:rPr lang="ru-RU" sz="800" kern="1200" dirty="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Бюджетное послание Президента Российской Федерации Федеральному Собранию</a:t>
          </a:r>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Прогноз социально-экономического развития района</a:t>
          </a:r>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Основное направления бюджетной и налоговой политики</a:t>
          </a:r>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marL="0" lvl="0" indent="0" algn="ctr" defTabSz="355600">
            <a:lnSpc>
              <a:spcPct val="90000"/>
            </a:lnSpc>
            <a:spcBef>
              <a:spcPct val="0"/>
            </a:spcBef>
            <a:spcAft>
              <a:spcPct val="35000"/>
            </a:spcAft>
            <a:buNone/>
          </a:pPr>
          <a:r>
            <a:rPr lang="ru-RU" sz="800" kern="1200" dirty="0"/>
            <a:t>Муниципальные программы района</a:t>
          </a:r>
        </a:p>
      </dsp:txBody>
      <dsp:txXfrm>
        <a:off x="4097371" y="181999"/>
        <a:ext cx="876628" cy="876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solidFill>
              <a:latin typeface="Verdana"/>
              <a:ea typeface="+mn-ea"/>
              <a:cs typeface="+mn-cs"/>
            </a:rPr>
            <a:t>Бюджет Камчатского края</a:t>
          </a: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hueOff val="0"/>
                  <a:satOff val="0"/>
                  <a:lumOff val="0"/>
                  <a:alphaOff val="0"/>
                </a:sysClr>
              </a:solidFill>
              <a:latin typeface="Verdana"/>
              <a:ea typeface="+mn-ea"/>
              <a:cs typeface="+mn-cs"/>
            </a:rPr>
            <a:t>Бюджет Соболевского района</a:t>
          </a: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ru-RU" sz="900" b="1" kern="1200" dirty="0">
              <a:solidFill>
                <a:sysClr val="windowText" lastClr="000000">
                  <a:hueOff val="0"/>
                  <a:satOff val="0"/>
                  <a:lumOff val="0"/>
                  <a:alphaOff val="0"/>
                </a:sysClr>
              </a:solidFill>
              <a:latin typeface="Verdana"/>
              <a:ea typeface="+mn-ea"/>
              <a:cs typeface="+mn-cs"/>
            </a:rPr>
            <a:t>Бюджет сельских поселений</a:t>
          </a: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8"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a:latin typeface="Times New Roman" pitchFamily="18" charset="0"/>
              <a:cs typeface="Times New Roman" pitchFamily="18" charset="0"/>
            </a:rPr>
            <a:t> </a:t>
          </a:r>
          <a:r>
            <a:rPr lang="ru-RU" sz="1200" i="1" kern="1200" dirty="0">
              <a:latin typeface="Times New Roman" pitchFamily="18" charset="0"/>
              <a:cs typeface="Times New Roman" pitchFamily="18" charset="0"/>
            </a:rPr>
            <a:t>общий объем доходов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общий объем расходов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дефицит (профицит)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условно утверждаемые расходы. </a:t>
          </a:r>
        </a:p>
      </dsp:txBody>
      <dsp:txXfrm>
        <a:off x="0" y="432047"/>
        <a:ext cx="9073008"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p>
      </dsp:txBody>
      <dsp:txXfrm>
        <a:off x="102031" y="59934"/>
        <a:ext cx="6291057" cy="554988"/>
      </dsp:txXfrm>
    </dsp:sp>
    <dsp:sp modelId="{A235255E-D935-49A9-8FED-513307218160}">
      <dsp:nvSpPr>
        <dsp:cNvPr id="0" name=""/>
        <dsp:cNvSpPr/>
      </dsp:nvSpPr>
      <dsp:spPr>
        <a:xfrm>
          <a:off x="0" y="2592281"/>
          <a:ext cx="9073008"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главных администраторов доходов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источники финансирования дефицита бюджета;</a:t>
          </a:r>
        </a:p>
        <a:p>
          <a:pPr marL="114300" lvl="1" indent="-114300" algn="l" defTabSz="533400">
            <a:lnSpc>
              <a:spcPct val="90000"/>
            </a:lnSpc>
            <a:spcBef>
              <a:spcPct val="0"/>
            </a:spcBef>
            <a:spcAft>
              <a:spcPct val="15000"/>
            </a:spcAft>
            <a:buChar char="•"/>
          </a:pPr>
          <a:r>
            <a:rPr lang="ru-RU" sz="1200" i="1" kern="1200" dirty="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p>
      </dsp:txBody>
      <dsp:txXfrm>
        <a:off x="0" y="2592281"/>
        <a:ext cx="9073008"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a:latin typeface="Times New Roman" pitchFamily="18" charset="0"/>
              <a:cs typeface="Times New Roman" pitchFamily="18" charset="0"/>
            </a:rPr>
            <a:t> – текстовые статьи решения, а также приложения к нему, устанавливающие:</a:t>
          </a:r>
        </a:p>
      </dsp:txBody>
      <dsp:txXfrm>
        <a:off x="103841" y="2192068"/>
        <a:ext cx="6258667" cy="588454"/>
      </dsp:txXfrm>
    </dsp:sp>
    <dsp:sp modelId="{B093F3F8-9D86-4917-A3CF-B5053F084F0D}">
      <dsp:nvSpPr>
        <dsp:cNvPr id="0" name=""/>
        <dsp:cNvSpPr/>
      </dsp:nvSpPr>
      <dsp:spPr>
        <a:xfrm>
          <a:off x="0" y="5491932"/>
          <a:ext cx="9073008"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marL="0" lvl="0" indent="0" algn="l" defTabSz="533400">
            <a:lnSpc>
              <a:spcPct val="90000"/>
            </a:lnSpc>
            <a:spcBef>
              <a:spcPct val="0"/>
            </a:spcBef>
            <a:spcAft>
              <a:spcPct val="35000"/>
            </a:spcAft>
            <a:buNone/>
          </a:pPr>
          <a:r>
            <a:rPr lang="ru-RU" sz="1200" b="1" i="1" kern="1200" dirty="0">
              <a:latin typeface="Times New Roman" pitchFamily="18" charset="0"/>
              <a:cs typeface="Times New Roman" pitchFamily="18" charset="0"/>
            </a:rPr>
            <a:t>Для рассмотрения в третьем чтении решение выносится на голосование в целом.</a:t>
          </a: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0.14007</cdr:x>
      <cdr:y>0.09744</cdr:y>
    </cdr:from>
    <cdr:to>
      <cdr:x>0.22952</cdr:x>
      <cdr:y>0.14762</cdr:y>
    </cdr:to>
    <cdr:sp macro="" textlink="">
      <cdr:nvSpPr>
        <cdr:cNvPr id="60" name="TextBox 59"/>
        <cdr:cNvSpPr txBox="1"/>
      </cdr:nvSpPr>
      <cdr:spPr>
        <a:xfrm xmlns:a="http://schemas.openxmlformats.org/drawingml/2006/main">
          <a:off x="1230511" y="558263"/>
          <a:ext cx="785838" cy="2874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a:latin typeface="Palatino Linotype" panose="02040502050505030304" pitchFamily="18" charset="0"/>
            </a:rPr>
            <a:t>231 362,6</a:t>
          </a:r>
        </a:p>
        <a:p xmlns:a="http://schemas.openxmlformats.org/drawingml/2006/main">
          <a:pPr marL="342900" indent="-342900">
            <a:buAutoNum type="arabicPlain" startAt="236"/>
          </a:pPr>
          <a:endParaRPr lang="ru-RU" sz="1400" b="1" dirty="0">
            <a:latin typeface="Palatino Linotype" panose="02040502050505030304" pitchFamily="18" charset="0"/>
          </a:endParaRPr>
        </a:p>
      </cdr:txBody>
    </cdr:sp>
  </cdr:relSizeAnchor>
  <cdr:relSizeAnchor xmlns:cdr="http://schemas.openxmlformats.org/drawingml/2006/chartDrawing">
    <cdr:from>
      <cdr:x>0.59158</cdr:x>
      <cdr:y>0.09649</cdr:y>
    </cdr:from>
    <cdr:to>
      <cdr:x>0.70555</cdr:x>
      <cdr:y>0.1379</cdr:y>
    </cdr:to>
    <cdr:sp macro="" textlink="">
      <cdr:nvSpPr>
        <cdr:cNvPr id="62" name="TextBox 1"/>
        <cdr:cNvSpPr txBox="1"/>
      </cdr:nvSpPr>
      <cdr:spPr>
        <a:xfrm xmlns:a="http://schemas.openxmlformats.org/drawingml/2006/main">
          <a:off x="5197188" y="552824"/>
          <a:ext cx="1001252" cy="237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238 624,0</a:t>
          </a:r>
        </a:p>
      </cdr:txBody>
    </cdr:sp>
  </cdr:relSizeAnchor>
  <cdr:relSizeAnchor xmlns:cdr="http://schemas.openxmlformats.org/drawingml/2006/chartDrawing">
    <cdr:from>
      <cdr:x>0.3663</cdr:x>
      <cdr:y>0.09959</cdr:y>
    </cdr:from>
    <cdr:to>
      <cdr:x>0.46455</cdr:x>
      <cdr:y>0.1373</cdr:y>
    </cdr:to>
    <cdr:sp macro="" textlink="">
      <cdr:nvSpPr>
        <cdr:cNvPr id="63" name="TextBox 1"/>
        <cdr:cNvSpPr txBox="1"/>
      </cdr:nvSpPr>
      <cdr:spPr>
        <a:xfrm xmlns:a="http://schemas.openxmlformats.org/drawingml/2006/main" rot="10800000" flipV="1">
          <a:off x="3218070" y="570565"/>
          <a:ext cx="863148" cy="2160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240 503,4</a:t>
          </a:r>
        </a:p>
      </cdr:txBody>
    </cdr:sp>
  </cdr:relSizeAnchor>
  <cdr:relSizeAnchor xmlns:cdr="http://schemas.openxmlformats.org/drawingml/2006/chartDrawing">
    <cdr:from>
      <cdr:x>0.82862</cdr:x>
      <cdr:y>0.1002</cdr:y>
    </cdr:from>
    <cdr:to>
      <cdr:x>0.93172</cdr:x>
      <cdr:y>0.17561</cdr:y>
    </cdr:to>
    <cdr:sp macro="" textlink="">
      <cdr:nvSpPr>
        <cdr:cNvPr id="64" name="TextBox 1"/>
        <cdr:cNvSpPr txBox="1"/>
      </cdr:nvSpPr>
      <cdr:spPr>
        <a:xfrm xmlns:a="http://schemas.openxmlformats.org/drawingml/2006/main">
          <a:off x="7279595" y="574051"/>
          <a:ext cx="905757" cy="4320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a:latin typeface="Palatino Linotype" panose="02040502050505030304" pitchFamily="18" charset="0"/>
            </a:rPr>
            <a:t>238 752,2</a:t>
          </a:r>
        </a:p>
      </cdr:txBody>
    </cdr:sp>
  </cdr:relSizeAnchor>
</c:userShapes>
</file>

<file path=ppt/drawings/drawing2.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a:extLst xmlns:a="http://schemas.openxmlformats.org/drawingml/2006/main">
            <a:ext uri="{FF2B5EF4-FFF2-40B4-BE49-F238E27FC236}">
              <a16:creationId xmlns:a16="http://schemas.microsoft.com/office/drawing/2014/main" id="{065C5175-4976-403D-A2EF-798823ED0D6E}"/>
            </a:ext>
          </a:extLst>
        </cdr:cNvPr>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0.14816</cdr:x>
      <cdr:y>0.3342</cdr:y>
    </cdr:from>
    <cdr:to>
      <cdr:x>0.22133</cdr:x>
      <cdr:y>0.38729</cdr:y>
    </cdr:to>
    <cdr:sp macro="" textlink="">
      <cdr:nvSpPr>
        <cdr:cNvPr id="31" name="TextBox 1"/>
        <cdr:cNvSpPr txBox="1"/>
      </cdr:nvSpPr>
      <cdr:spPr>
        <a:xfrm xmlns:a="http://schemas.openxmlformats.org/drawingml/2006/main">
          <a:off x="1333798" y="1813420"/>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92,9</a:t>
          </a:r>
          <a:r>
            <a:rPr lang="ru-RU" sz="1200" b="1" dirty="0">
              <a:latin typeface="Palatino Linotype" panose="02040502050505030304" pitchFamily="18" charset="0"/>
            </a:rPr>
            <a:t> %</a:t>
          </a:r>
        </a:p>
      </cdr:txBody>
    </cdr:sp>
  </cdr:relSizeAnchor>
  <cdr:relSizeAnchor xmlns:cdr="http://schemas.openxmlformats.org/drawingml/2006/chartDrawing">
    <cdr:from>
      <cdr:x>0.32286</cdr:x>
      <cdr:y>0.36626</cdr:y>
    </cdr:from>
    <cdr:to>
      <cdr:x>0.39782</cdr:x>
      <cdr:y>0.41511</cdr:y>
    </cdr:to>
    <cdr:sp macro="" textlink="">
      <cdr:nvSpPr>
        <cdr:cNvPr id="32" name="TextBox 1"/>
        <cdr:cNvSpPr txBox="1"/>
      </cdr:nvSpPr>
      <cdr:spPr>
        <a:xfrm xmlns:a="http://schemas.openxmlformats.org/drawingml/2006/main">
          <a:off x="2906458" y="198734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90,4</a:t>
          </a:r>
          <a:r>
            <a:rPr lang="ru-RU" sz="1200" b="1" dirty="0">
              <a:latin typeface="Palatino Linotype" panose="02040502050505030304" pitchFamily="18" charset="0"/>
            </a:rPr>
            <a:t> %</a:t>
          </a:r>
        </a:p>
      </cdr:txBody>
    </cdr:sp>
  </cdr:relSizeAnchor>
  <cdr:relSizeAnchor xmlns:cdr="http://schemas.openxmlformats.org/drawingml/2006/chartDrawing">
    <cdr:from>
      <cdr:x>0.48859</cdr:x>
      <cdr:y>0.37038</cdr:y>
    </cdr:from>
    <cdr:to>
      <cdr:x>0.56001</cdr:x>
      <cdr:y>0.41917</cdr:y>
    </cdr:to>
    <cdr:sp macro="" textlink="">
      <cdr:nvSpPr>
        <cdr:cNvPr id="33" name="TextBox 1"/>
        <cdr:cNvSpPr txBox="1"/>
      </cdr:nvSpPr>
      <cdr:spPr>
        <a:xfrm xmlns:a="http://schemas.openxmlformats.org/drawingml/2006/main">
          <a:off x="4398364" y="2009719"/>
          <a:ext cx="642933" cy="264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88,6</a:t>
          </a:r>
          <a:r>
            <a:rPr lang="ru-RU" sz="1200" b="1" dirty="0">
              <a:latin typeface="Palatino Linotype" panose="02040502050505030304" pitchFamily="18" charset="0"/>
            </a:rPr>
            <a:t> %</a:t>
          </a:r>
        </a:p>
      </cdr:txBody>
    </cdr:sp>
  </cdr:relSizeAnchor>
  <cdr:relSizeAnchor xmlns:cdr="http://schemas.openxmlformats.org/drawingml/2006/chartDrawing">
    <cdr:from>
      <cdr:x>0.6441</cdr:x>
      <cdr:y>0.36867</cdr:y>
    </cdr:from>
    <cdr:to>
      <cdr:x>0.71666</cdr:x>
      <cdr:y>0.41048</cdr:y>
    </cdr:to>
    <cdr:sp macro="" textlink="">
      <cdr:nvSpPr>
        <cdr:cNvPr id="34" name="TextBox 1"/>
        <cdr:cNvSpPr txBox="1"/>
      </cdr:nvSpPr>
      <cdr:spPr>
        <a:xfrm xmlns:a="http://schemas.openxmlformats.org/drawingml/2006/main">
          <a:off x="5798294" y="2000456"/>
          <a:ext cx="653196" cy="2268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Palatino Linotype" panose="02040502050505030304" pitchFamily="18" charset="0"/>
            </a:rPr>
            <a:t>86,7</a:t>
          </a:r>
          <a:r>
            <a:rPr lang="ru-RU" sz="1200" b="1" dirty="0">
              <a:latin typeface="Palatino Linotype" panose="02040502050505030304" pitchFamily="18" charset="0"/>
            </a:rPr>
            <a:t> %</a:t>
          </a:r>
        </a:p>
      </cdr:txBody>
    </cdr:sp>
  </cdr:relSizeAnchor>
  <cdr:relSizeAnchor xmlns:cdr="http://schemas.openxmlformats.org/drawingml/2006/chartDrawing">
    <cdr:from>
      <cdr:x>0.34628</cdr:x>
      <cdr:y>0.36805</cdr:y>
    </cdr:from>
    <cdr:to>
      <cdr:x>0.51612</cdr:x>
      <cdr:y>0.36805</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A226ACBD-421E-4856-AC7E-98282C5C0E03}"/>
            </a:ext>
          </a:extLst>
        </cdr:cNvPr>
        <cdr:cNvCxnSpPr/>
      </cdr:nvCxnSpPr>
      <cdr:spPr>
        <a:xfrm xmlns:a="http://schemas.openxmlformats.org/drawingml/2006/main">
          <a:off x="3117245" y="1997075"/>
          <a:ext cx="1528921" cy="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0.51187</cdr:x>
      <cdr:y>0.36805</cdr:y>
    </cdr:from>
    <cdr:to>
      <cdr:x>0.6681</cdr:x>
      <cdr:y>0.36805</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923797C0-B769-40DD-8E36-6A5AC17F5CE1}"/>
            </a:ext>
          </a:extLst>
        </cdr:cNvPr>
        <cdr:cNvCxnSpPr/>
      </cdr:nvCxnSpPr>
      <cdr:spPr>
        <a:xfrm xmlns:a="http://schemas.openxmlformats.org/drawingml/2006/main">
          <a:off x="4607912" y="1997075"/>
          <a:ext cx="1406406" cy="0"/>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25.11.2022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43</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25/11/2022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25/11/2022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25/11/2022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25/11/2022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25/11/2022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25/11/2022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25.11.2022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25/11/2022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25/11/2022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25/11/2022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25/11/2022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25/11/2022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25/11/2022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25/11/2022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25.11.2022</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a:t>Cliquez pour modifier le style du titre</a:t>
            </a:r>
            <a:endParaRPr lang="fr-CA" altLang="zh-CN"/>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a:t>Cliquez pour modifier les styles du texte du masque</a:t>
            </a:r>
          </a:p>
          <a:p>
            <a:pPr lvl="1"/>
            <a:r>
              <a:rPr lang="fr-FR" altLang="zh-CN"/>
              <a:t>Deuxième niveau</a:t>
            </a:r>
          </a:p>
          <a:p>
            <a:pPr lvl="2"/>
            <a:r>
              <a:rPr lang="fr-FR" altLang="zh-CN"/>
              <a:t>Troisième niveau</a:t>
            </a:r>
          </a:p>
          <a:p>
            <a:pPr lvl="3"/>
            <a:r>
              <a:rPr lang="fr-FR" altLang="zh-CN"/>
              <a:t>Quatrième niveau</a:t>
            </a:r>
          </a:p>
          <a:p>
            <a:pPr lvl="4"/>
            <a:r>
              <a:rPr lang="fr-FR" altLang="zh-CN"/>
              <a:t>Cinquième niveau</a:t>
            </a:r>
            <a:endParaRPr lang="fr-CA" altLang="zh-CN"/>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25/11/2022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40.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32.jpeg"/><Relationship Id="rId16" Type="http://schemas.openxmlformats.org/officeDocument/2006/relationships/diagramColors" Target="../diagrams/colors6.xml"/><Relationship Id="rId1" Type="http://schemas.openxmlformats.org/officeDocument/2006/relationships/slideLayout" Target="../slideLayouts/slideLayout2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5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4.jpeg"/><Relationship Id="rId1" Type="http://schemas.openxmlformats.org/officeDocument/2006/relationships/slideLayout" Target="../slideLayouts/slideLayout5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8.jpeg"/><Relationship Id="rId1" Type="http://schemas.openxmlformats.org/officeDocument/2006/relationships/slideLayout" Target="../slideLayouts/slideLayout50.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dmzarinsk.ru/media/project_mo_160/d1/5c/04/72/db/39/rezultaty_deyatelnosti_0.jpg">
            <a:extLst>
              <a:ext uri="{FF2B5EF4-FFF2-40B4-BE49-F238E27FC236}">
                <a16:creationId xmlns:a16="http://schemas.microsoft.com/office/drawing/2014/main" id="{C8DEBBC4-85DA-4751-86D8-A1C2B0903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483BB57-FE4F-45D6-A9BB-7575E8F0626D}"/>
              </a:ext>
            </a:extLst>
          </p:cNvPr>
          <p:cNvSpPr>
            <a:spLocks noGrp="1"/>
          </p:cNvSpPr>
          <p:nvPr>
            <p:ph type="ctrTitle"/>
          </p:nvPr>
        </p:nvSpPr>
        <p:spPr>
          <a:xfrm>
            <a:off x="-93307" y="4651150"/>
            <a:ext cx="4896544" cy="2088232"/>
          </a:xfrm>
        </p:spPr>
        <p:txBody>
          <a:bodyPr>
            <a:normAutofit/>
          </a:bodyPr>
          <a:lstStyle/>
          <a:p>
            <a:r>
              <a:rPr lang="ru-RU" sz="4800" b="1" spc="50" dirty="0">
                <a:ln w="0"/>
                <a:solidFill>
                  <a:schemeClr val="bg2">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Бюджет для граждан</a:t>
            </a:r>
          </a:p>
        </p:txBody>
      </p:sp>
      <p:sp>
        <p:nvSpPr>
          <p:cNvPr id="3" name="Подзаголовок 2">
            <a:extLst>
              <a:ext uri="{FF2B5EF4-FFF2-40B4-BE49-F238E27FC236}">
                <a16:creationId xmlns:a16="http://schemas.microsoft.com/office/drawing/2014/main" id="{5560EB53-D172-4225-A2EB-22EDECE66548}"/>
              </a:ext>
            </a:extLst>
          </p:cNvPr>
          <p:cNvSpPr>
            <a:spLocks noGrp="1"/>
          </p:cNvSpPr>
          <p:nvPr>
            <p:ph type="subTitle" idx="1"/>
          </p:nvPr>
        </p:nvSpPr>
        <p:spPr>
          <a:xfrm>
            <a:off x="135346" y="260648"/>
            <a:ext cx="4644767" cy="4532533"/>
          </a:xfrm>
        </p:spPr>
        <p:txBody>
          <a:bodyPr>
            <a:normAutofit lnSpcReduction="10000"/>
          </a:bodyPr>
          <a:lstStyle/>
          <a:p>
            <a:endParaRPr lang="en-US" sz="2800" i="1"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Проект бюджета Соболевского муниципального района</a:t>
            </a:r>
          </a:p>
          <a:p>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на 202</a:t>
            </a:r>
            <a:r>
              <a:rPr lang="en-US"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год </a:t>
            </a:r>
          </a:p>
          <a:p>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 на плановый период </a:t>
            </a:r>
          </a:p>
          <a:p>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202</a:t>
            </a:r>
            <a:r>
              <a:rPr lang="en-US"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a:t>
            </a:r>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 202</a:t>
            </a:r>
            <a:r>
              <a:rPr lang="en-US"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a:t>
            </a:r>
            <a:r>
              <a:rPr lang="ru-RU" sz="35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годов</a:t>
            </a:r>
          </a:p>
          <a:p>
            <a:endParaRPr lang="ru-RU" sz="1100" dirty="0"/>
          </a:p>
        </p:txBody>
      </p:sp>
    </p:spTree>
    <p:extLst>
      <p:ext uri="{BB962C8B-B14F-4D97-AF65-F5344CB8AC3E}">
        <p14:creationId xmlns:p14="http://schemas.microsoft.com/office/powerpoint/2010/main" val="250988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p>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поступления 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Платежи при пользовании природными ресурсами</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426231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CC0D29-B8EE-4E6F-A31F-A41D86627CF0}"/>
              </a:ext>
            </a:extLst>
          </p:cNvPr>
          <p:cNvSpPr>
            <a:spLocks noGrp="1"/>
          </p:cNvSpPr>
          <p:nvPr>
            <p:ph type="title"/>
          </p:nvPr>
        </p:nvSpPr>
        <p:spPr/>
        <p:txBody>
          <a:bodyPr/>
          <a:lstStyle/>
          <a:p>
            <a:pPr algn="ctr"/>
            <a:br>
              <a:rPr lang="ru-RU" i="1" kern="0" cap="none" dirty="0">
                <a:ln/>
                <a:solidFill>
                  <a:srgbClr val="EEECE1">
                    <a:lumMod val="50000"/>
                  </a:srgbClr>
                </a:solidFill>
                <a:latin typeface="Times New Roman" pitchFamily="18" charset="0"/>
                <a:cs typeface="Times New Roman" pitchFamily="18" charset="0"/>
              </a:rPr>
            </a:br>
            <a:endParaRPr lang="ru-RU" dirty="0"/>
          </a:p>
        </p:txBody>
      </p:sp>
      <p:sp>
        <p:nvSpPr>
          <p:cNvPr id="9" name="Текст 8">
            <a:extLst>
              <a:ext uri="{FF2B5EF4-FFF2-40B4-BE49-F238E27FC236}">
                <a16:creationId xmlns:a16="http://schemas.microsoft.com/office/drawing/2014/main" id="{C63DF831-AA76-4AB9-BBA6-91B43956E6CB}"/>
              </a:ext>
            </a:extLst>
          </p:cNvPr>
          <p:cNvSpPr>
            <a:spLocks noGrp="1"/>
          </p:cNvSpPr>
          <p:nvPr>
            <p:ph type="body" idx="1"/>
          </p:nvPr>
        </p:nvSpPr>
        <p:spPr>
          <a:xfrm>
            <a:off x="179512" y="1089025"/>
            <a:ext cx="8768600" cy="5652343"/>
          </a:xfrm>
        </p:spPr>
        <p:txBody>
          <a:bodyPr/>
          <a:lstStyle/>
          <a:p>
            <a:r>
              <a:rPr lang="ru-RU" sz="1100" dirty="0">
                <a:latin typeface="Times New Roman" panose="02020603050405020304" pitchFamily="18" charset="0"/>
                <a:cs typeface="Times New Roman" panose="02020603050405020304" pitchFamily="18" charset="0"/>
              </a:rPr>
              <a:t>- обеспечение долгосрочной сбалансированности и устойчивости бюджетной системы как базового принципа ответственной бюджетной политики;</a:t>
            </a:r>
          </a:p>
          <a:p>
            <a:r>
              <a:rPr lang="ru-RU" sz="1100" dirty="0">
                <a:latin typeface="Times New Roman" panose="02020603050405020304" pitchFamily="18" charset="0"/>
                <a:cs typeface="Times New Roman" panose="02020603050405020304" pitchFamily="18" charset="0"/>
              </a:rPr>
              <a:t>- стратегическая приоритизация расходов бюджета на реализацию национальных целей, определенных в указах Президента Российской Федерации от 7 мая 2018 года №204 и от 21 июля 2020 года №474;</a:t>
            </a:r>
          </a:p>
          <a:p>
            <a:r>
              <a:rPr lang="ru-RU" sz="1100" dirty="0">
                <a:latin typeface="Times New Roman" panose="02020603050405020304" pitchFamily="18" charset="0"/>
                <a:cs typeface="Times New Roman" panose="02020603050405020304" pitchFamily="18" charset="0"/>
              </a:rPr>
              <a:t>- реализация мероприятий, направленных на повышение качества планирования и эффективности реализации муниципальных программ Соболевского муниципального района исходя из ожидаемых результатов;</a:t>
            </a:r>
          </a:p>
          <a:p>
            <a:r>
              <a:rPr lang="ru-RU" sz="1100" dirty="0">
                <a:latin typeface="Times New Roman" panose="02020603050405020304" pitchFamily="18" charset="0"/>
                <a:cs typeface="Times New Roman" panose="02020603050405020304" pitchFamily="18" charset="0"/>
              </a:rPr>
              <a:t>- соблюдение условий соглашений, заключенных администрацией Соболевского муниципального района с Министерством финансов Камчатского края;</a:t>
            </a:r>
          </a:p>
          <a:p>
            <a:r>
              <a:rPr lang="ru-RU" sz="1100" dirty="0">
                <a:latin typeface="Times New Roman" panose="02020603050405020304" pitchFamily="18" charset="0"/>
                <a:cs typeface="Times New Roman" panose="02020603050405020304" pitchFamily="18" charset="0"/>
              </a:rPr>
              <a:t>- реализация мер по повышению эффективности использования бюджетных средств, в том числе путем выполнения мероприятий по оздоровлению муниципальных финансов Соболевского муниципального района;</a:t>
            </a:r>
          </a:p>
          <a:p>
            <a:r>
              <a:rPr lang="ru-RU" sz="1100" dirty="0">
                <a:latin typeface="Times New Roman" panose="02020603050405020304" pitchFamily="18" charset="0"/>
                <a:cs typeface="Times New Roman" panose="02020603050405020304" pitchFamily="18" charset="0"/>
              </a:rPr>
              <a:t>- финансовое обеспечение принятых расходных обязательств с учетом проведения мероприятий по их оптимизации, сокращению неэффективных расходов бюджета Соболевского муниципального района;</a:t>
            </a:r>
          </a:p>
          <a:p>
            <a:r>
              <a:rPr lang="ru-RU" sz="1100" dirty="0">
                <a:latin typeface="Times New Roman" panose="02020603050405020304" pitchFamily="18" charset="0"/>
                <a:cs typeface="Times New Roman" panose="02020603050405020304" pitchFamily="18" charset="0"/>
              </a:rPr>
              <a:t>- недопущение установления и исполнения расходных обязательств, не относящихся к полномочиям органов местного самоуправления, а также не обеспеченных источниками финансирования;</a:t>
            </a:r>
          </a:p>
          <a:p>
            <a:r>
              <a:rPr lang="ru-RU" sz="1100" dirty="0">
                <a:latin typeface="Times New Roman" panose="02020603050405020304" pitchFamily="18" charset="0"/>
                <a:cs typeface="Times New Roman" panose="02020603050405020304" pitchFamily="18" charset="0"/>
              </a:rPr>
              <a:t>- проведение оценки имеющихся ресурсов, необходимых для реализации инвестиционных мероприятий;</a:t>
            </a:r>
          </a:p>
          <a:p>
            <a:r>
              <a:rPr lang="ru-RU" sz="1100" dirty="0">
                <a:latin typeface="Times New Roman" panose="02020603050405020304" pitchFamily="18" charset="0"/>
                <a:cs typeface="Times New Roman" panose="02020603050405020304" pitchFamily="18" charset="0"/>
              </a:rPr>
              <a:t>- строгое соблюдение бюджетно-финансовой дисциплины всеми главными распорядителями и получателями бюджетных средств;</a:t>
            </a:r>
          </a:p>
          <a:p>
            <a:r>
              <a:rPr lang="ru-RU" sz="1100" dirty="0">
                <a:latin typeface="Times New Roman" panose="02020603050405020304" pitchFamily="18" charset="0"/>
                <a:cs typeface="Times New Roman" panose="02020603050405020304" pitchFamily="18" charset="0"/>
              </a:rPr>
              <a:t>- осуществление анализа деятельности муниципальных  учреждений;</a:t>
            </a:r>
          </a:p>
          <a:p>
            <a:r>
              <a:rPr lang="ru-RU" sz="1100" dirty="0">
                <a:latin typeface="Times New Roman" panose="02020603050405020304" pitchFamily="18" charset="0"/>
                <a:cs typeface="Times New Roman" panose="02020603050405020304" pitchFamily="18" charset="0"/>
              </a:rPr>
              <a:t>- недопущение возникновения просроченной кредиторской задолженности по обязательствам Соболевского муниципального района;</a:t>
            </a:r>
          </a:p>
          <a:p>
            <a:r>
              <a:rPr lang="ru-RU" sz="1100" dirty="0">
                <a:latin typeface="Times New Roman" panose="02020603050405020304" pitchFamily="18" charset="0"/>
                <a:cs typeface="Times New Roman" panose="02020603050405020304" pitchFamily="18" charset="0"/>
              </a:rPr>
              <a:t>- совершенствование внутреннего муниципального финансового контроля в сфере бюджетных правоотношений, повышение эффективности внутреннего финансового контроля и внутреннего финансового аудита;</a:t>
            </a:r>
          </a:p>
          <a:p>
            <a:r>
              <a:rPr lang="ru-RU" sz="1100" dirty="0">
                <a:latin typeface="Times New Roman" panose="02020603050405020304" pitchFamily="18" charset="0"/>
                <a:cs typeface="Times New Roman" panose="02020603050405020304" pitchFamily="18" charset="0"/>
              </a:rPr>
              <a:t>- повышение результативности предоставления субсидий юридическим лицам посредством мониторинга достижения результатов их предоставления;</a:t>
            </a:r>
          </a:p>
          <a:p>
            <a:r>
              <a:rPr lang="ru-RU" sz="1100" dirty="0">
                <a:latin typeface="Times New Roman" panose="02020603050405020304" pitchFamily="18" charset="0"/>
                <a:cs typeface="Times New Roman" panose="02020603050405020304" pitchFamily="18" charset="0"/>
              </a:rPr>
              <a:t>- совершенствование межбюджетных отношений, повышение прозрачности, эффективности предоставления и распределения межбюджетных трансфертов;</a:t>
            </a:r>
          </a:p>
          <a:p>
            <a:r>
              <a:rPr lang="ru-RU" sz="1100" dirty="0">
                <a:latin typeface="Times New Roman" panose="02020603050405020304" pitchFamily="18" charset="0"/>
                <a:cs typeface="Times New Roman" panose="02020603050405020304" pitchFamily="18" charset="0"/>
              </a:rPr>
              <a:t>- продолжение реализации практики инициативного бюджетирования в Соболевском  муниципальном районе в целях вовлечения граждан в решение первоочередных проблем местного значения и повышения уровня доверия к власти;</a:t>
            </a:r>
          </a:p>
          <a:p>
            <a:r>
              <a:rPr lang="ru-RU" sz="1100" dirty="0">
                <a:latin typeface="Times New Roman" panose="02020603050405020304" pitchFamily="18" charset="0"/>
                <a:cs typeface="Times New Roman" panose="02020603050405020304" pitchFamily="18" charset="0"/>
              </a:rPr>
              <a:t>- обеспечение открытости и прозрачности бюджетного процесса, доступности информации о муниципальных финансах Соболевского муниципального района;</a:t>
            </a:r>
          </a:p>
          <a:p>
            <a:r>
              <a:rPr lang="ru-RU" sz="1100" dirty="0">
                <a:latin typeface="Times New Roman" panose="02020603050405020304" pitchFamily="18" charset="0"/>
                <a:cs typeface="Times New Roman" panose="02020603050405020304" pitchFamily="18" charset="0"/>
              </a:rPr>
              <a:t>- реализация мероприятий, направленных на повышение уровня финансовой (бюджетной) грамотности населения Соболевского муниципального района.</a:t>
            </a:r>
          </a:p>
          <a:p>
            <a:endParaRPr lang="ru-RU" sz="1200" dirty="0"/>
          </a:p>
        </p:txBody>
      </p:sp>
      <p:sp>
        <p:nvSpPr>
          <p:cNvPr id="4" name="Прямоугольник 3">
            <a:extLst>
              <a:ext uri="{FF2B5EF4-FFF2-40B4-BE49-F238E27FC236}">
                <a16:creationId xmlns:a16="http://schemas.microsoft.com/office/drawing/2014/main" id="{D64F9E03-5D76-48A6-B3E6-CE3D07036040}"/>
              </a:ext>
            </a:extLst>
          </p:cNvPr>
          <p:cNvSpPr/>
          <p:nvPr/>
        </p:nvSpPr>
        <p:spPr bwMode="auto">
          <a:xfrm>
            <a:off x="179512" y="481535"/>
            <a:ext cx="8784976" cy="936103"/>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i="1" u="none" strike="noStrike" kern="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endParaRPr>
          </a:p>
        </p:txBody>
      </p:sp>
      <p:sp>
        <p:nvSpPr>
          <p:cNvPr id="7" name="Прямоугольник 6">
            <a:extLst>
              <a:ext uri="{FF2B5EF4-FFF2-40B4-BE49-F238E27FC236}">
                <a16:creationId xmlns:a16="http://schemas.microsoft.com/office/drawing/2014/main" id="{7F6CF3D9-15F8-4951-BCB6-C7C20D21A962}"/>
              </a:ext>
            </a:extLst>
          </p:cNvPr>
          <p:cNvSpPr/>
          <p:nvPr/>
        </p:nvSpPr>
        <p:spPr>
          <a:xfrm>
            <a:off x="179512" y="158369"/>
            <a:ext cx="8784976" cy="646331"/>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ru-RU" b="1" dirty="0"/>
              <a:t>Основные задачи бюджетной политики Соболевского муниципального </a:t>
            </a:r>
            <a:r>
              <a:rPr lang="ru-RU" b="1"/>
              <a:t>района            на 2023 </a:t>
            </a:r>
            <a:r>
              <a:rPr lang="ru-RU" b="1" dirty="0"/>
              <a:t>год и плановый период 2024 и 2025 годов будут:</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46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AE9BFDB-9A16-499D-B9D6-14AC0200514B}"/>
              </a:ext>
            </a:extLst>
          </p:cNvPr>
          <p:cNvSpPr/>
          <p:nvPr/>
        </p:nvSpPr>
        <p:spPr>
          <a:xfrm>
            <a:off x="163136" y="260648"/>
            <a:ext cx="8784976" cy="646331"/>
          </a:xfrm>
          <a:prstGeom prst="rect">
            <a:avLst/>
          </a:prstGeom>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ru-RU" b="1" dirty="0"/>
              <a:t>Основными направлениями налоговой политики Соболевского муниципального        района на 2023 год и плановый период 2024 и 2025 годов будут:</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Подзаголовок 4">
            <a:extLst>
              <a:ext uri="{FF2B5EF4-FFF2-40B4-BE49-F238E27FC236}">
                <a16:creationId xmlns:a16="http://schemas.microsoft.com/office/drawing/2014/main" id="{7AC922B8-1118-4805-80A2-823FD80BF1C3}"/>
              </a:ext>
            </a:extLst>
          </p:cNvPr>
          <p:cNvSpPr>
            <a:spLocks noGrp="1"/>
          </p:cNvSpPr>
          <p:nvPr>
            <p:ph type="subTitle" idx="1"/>
          </p:nvPr>
        </p:nvSpPr>
        <p:spPr>
          <a:xfrm>
            <a:off x="251520" y="1124744"/>
            <a:ext cx="8696592" cy="5616624"/>
          </a:xfrm>
        </p:spPr>
        <p:txBody>
          <a:bodyPr>
            <a:normAutofit fontScale="25000" lnSpcReduction="20000"/>
          </a:bodyPr>
          <a:lstStyle/>
          <a:p>
            <a:pPr algn="l"/>
            <a:r>
              <a:rPr lang="ru-RU" sz="5600" dirty="0">
                <a:latin typeface="Times New Roman" panose="02020603050405020304" pitchFamily="18" charset="0"/>
                <a:cs typeface="Times New Roman" panose="02020603050405020304" pitchFamily="18" charset="0"/>
              </a:rPr>
              <a:t>- мобилизация резервов доходной базы консолидированного бюджета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применение мер налогового стимулирования, направленных на поддержку и реализацию инвестиционных проектов в целях обеспечения привлекательности экономики Соболевского муниципального района для инвесторов;</a:t>
            </a:r>
          </a:p>
          <a:p>
            <a:pPr algn="l"/>
            <a:r>
              <a:rPr lang="ru-RU" sz="5600" dirty="0">
                <a:latin typeface="Times New Roman" panose="02020603050405020304" pitchFamily="18" charset="0"/>
                <a:cs typeface="Times New Roman" panose="02020603050405020304" pitchFamily="18" charset="0"/>
              </a:rPr>
              <a:t>- обеспечение роста доходов консолидированного бюджета Соболевского муниципального района за счет повышения эффективности администрирования действующих налоговых платежей и сборов;</a:t>
            </a:r>
          </a:p>
          <a:p>
            <a:pPr algn="l"/>
            <a:r>
              <a:rPr lang="ru-RU" sz="5600" dirty="0">
                <a:latin typeface="Times New Roman" panose="02020603050405020304" pitchFamily="18" charset="0"/>
                <a:cs typeface="Times New Roman" panose="02020603050405020304" pitchFamily="18" charset="0"/>
              </a:rPr>
              <a:t>- расширение налогооблагаемой базы по имущественным налогам, в том числе за счет выявления правообладателей ранее учтенных объектов недвижимости, а также путем проведения кадастровой оценки;</a:t>
            </a:r>
          </a:p>
          <a:p>
            <a:pPr algn="l"/>
            <a:r>
              <a:rPr lang="ru-RU" sz="5600" dirty="0">
                <a:latin typeface="Times New Roman" panose="02020603050405020304" pitchFamily="18" charset="0"/>
                <a:cs typeface="Times New Roman" panose="02020603050405020304" pitchFamily="18" charset="0"/>
              </a:rPr>
              <a:t>- проведение сбалансированной налоговой политики, соблюдающей интересы бизнеса и поддержку социального сектора экономики, при условии обеспечения преемственности налоговой политики в части социальной и инвестиционной направленности;</a:t>
            </a:r>
          </a:p>
          <a:p>
            <a:pPr algn="l"/>
            <a:r>
              <a:rPr lang="ru-RU" sz="5600" dirty="0">
                <a:latin typeface="Times New Roman" panose="02020603050405020304" pitchFamily="18" charset="0"/>
                <a:cs typeface="Times New Roman" panose="02020603050405020304" pitchFamily="18" charset="0"/>
              </a:rPr>
              <a:t>- содействие вовлечению граждан Российской Федерации в предпринимательскую деятельность и сокращение неформальной занятости;</a:t>
            </a:r>
          </a:p>
          <a:p>
            <a:pPr algn="l"/>
            <a:r>
              <a:rPr lang="ru-RU" sz="5600" dirty="0">
                <a:latin typeface="Times New Roman" panose="02020603050405020304" pitchFamily="18" charset="0"/>
                <a:cs typeface="Times New Roman" panose="02020603050405020304" pitchFamily="18" charset="0"/>
              </a:rPr>
              <a:t>- проведение мероприятий по повышению эффективности управления муниципальной собственностью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проведение первичной оценки эффективности налоговых расходов на этапе разработки проектов муниципальных нормативных актов, устанавливающих соответствующие льготы и преференции;</a:t>
            </a:r>
          </a:p>
          <a:p>
            <a:pPr algn="l"/>
            <a:r>
              <a:rPr lang="ru-RU" sz="5600" dirty="0">
                <a:latin typeface="Times New Roman" panose="02020603050405020304" pitchFamily="18" charset="0"/>
                <a:cs typeface="Times New Roman" panose="02020603050405020304" pitchFamily="18" charset="0"/>
              </a:rPr>
              <a:t>- ежегодное проведение оценки эффективности налоговых расходов, обусловленных предоставлением льгот по местным налогам, в целях более эффективного использования инструментов налогового стимулирования и роста налогового потенциала Соболевского муниципального района, отмена или уточнение льготных режимов по результатам проведенной оценки в случае выявления их неэффективности;</a:t>
            </a:r>
          </a:p>
          <a:p>
            <a:pPr algn="l"/>
            <a:r>
              <a:rPr lang="ru-RU" sz="5600" dirty="0">
                <a:latin typeface="Times New Roman" panose="02020603050405020304" pitchFamily="18" charset="0"/>
                <a:cs typeface="Times New Roman" panose="02020603050405020304" pitchFamily="18" charset="0"/>
              </a:rPr>
              <a:t>- предоставление налоговых льгот на ограниченный период в соответствии с целями политики Соболевского муниципального района;</a:t>
            </a:r>
          </a:p>
          <a:p>
            <a:pPr algn="l"/>
            <a:r>
              <a:rPr lang="ru-RU" sz="5600" dirty="0">
                <a:latin typeface="Times New Roman" panose="02020603050405020304" pitchFamily="18" charset="0"/>
                <a:cs typeface="Times New Roman" panose="02020603050405020304" pitchFamily="18" charset="0"/>
              </a:rPr>
              <a:t>- взаимодействие органов местного самоуправления с территориальными органами федеральных органов исполнительной власти по выполнению мероприятий, направленных на повышение собираемости доходов и укрепление налоговой дисциплины налогоплательщиков, реализация мер по противодействию уклонению от уплаты налогов и других обязательных платежей в бюджет;</a:t>
            </a:r>
          </a:p>
          <a:p>
            <a:pPr algn="l"/>
            <a:r>
              <a:rPr lang="ru-RU" sz="5600" dirty="0">
                <a:latin typeface="Times New Roman" panose="02020603050405020304" pitchFamily="18" charset="0"/>
                <a:cs typeface="Times New Roman" panose="02020603050405020304" pitchFamily="18" charset="0"/>
              </a:rPr>
              <a:t>-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Соболевского муниципального района.</a:t>
            </a:r>
          </a:p>
          <a:p>
            <a:endParaRPr lang="ru-RU" sz="1400" dirty="0"/>
          </a:p>
        </p:txBody>
      </p:sp>
    </p:spTree>
    <p:extLst>
      <p:ext uri="{BB962C8B-B14F-4D97-AF65-F5344CB8AC3E}">
        <p14:creationId xmlns:p14="http://schemas.microsoft.com/office/powerpoint/2010/main" val="41690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19547239"/>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бюджета в 2022-2025 годах</a:t>
            </a:r>
            <a:endPar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49630525"/>
              </p:ext>
            </p:extLst>
          </p:nvPr>
        </p:nvGraphicFramePr>
        <p:xfrm>
          <a:off x="107504" y="1145041"/>
          <a:ext cx="8928991" cy="5596326"/>
        </p:xfrm>
        <a:graphic>
          <a:graphicData uri="http://schemas.openxmlformats.org/drawingml/2006/table">
            <a:tbl>
              <a:tblPr firstRow="1" bandRow="1">
                <a:tableStyleId>{F5AB1C69-6EDB-4FF4-983F-18BD219EF322}</a:tableStyleId>
              </a:tblPr>
              <a:tblGrid>
                <a:gridCol w="2976330">
                  <a:extLst>
                    <a:ext uri="{9D8B030D-6E8A-4147-A177-3AD203B41FA5}">
                      <a16:colId xmlns:a16="http://schemas.microsoft.com/office/drawing/2014/main" val="20000"/>
                    </a:ext>
                  </a:extLst>
                </a:gridCol>
                <a:gridCol w="3311189">
                  <a:extLst>
                    <a:ext uri="{9D8B030D-6E8A-4147-A177-3AD203B41FA5}">
                      <a16:colId xmlns:a16="http://schemas.microsoft.com/office/drawing/2014/main" val="20001"/>
                    </a:ext>
                  </a:extLst>
                </a:gridCol>
                <a:gridCol w="2641472">
                  <a:extLst>
                    <a:ext uri="{9D8B030D-6E8A-4147-A177-3AD203B41FA5}">
                      <a16:colId xmlns:a16="http://schemas.microsoft.com/office/drawing/2014/main" val="20002"/>
                    </a:ext>
                  </a:extLst>
                </a:gridCol>
              </a:tblGrid>
              <a:tr h="83432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a:ln>
                          <a:noFill/>
                        </a:ln>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Год</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Отношение к предыдущему году, %</a:t>
                      </a:r>
                    </a:p>
                    <a:p>
                      <a:pPr algn="ctr"/>
                      <a:endParaRPr lang="ru-RU" sz="1200" dirty="0">
                        <a:solidFill>
                          <a:schemeClr val="tx1"/>
                        </a:solidFill>
                      </a:endParaRPr>
                    </a:p>
                  </a:txBody>
                  <a:tcPr marL="91451" marR="91451" marT="45731" marB="45731"/>
                </a:tc>
                <a:extLst>
                  <a:ext uri="{0D108BD9-81ED-4DB2-BD59-A6C34878D82A}">
                    <a16:rowId xmlns:a16="http://schemas.microsoft.com/office/drawing/2014/main" val="10000"/>
                  </a:ext>
                </a:extLst>
              </a:tr>
              <a:tr h="33884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2009</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71 041,0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400" dirty="0">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1"/>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59 336,0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83,5%</a:t>
                      </a:r>
                    </a:p>
                  </a:txBody>
                  <a:tcPr marL="91451" marR="91451" marT="45731" marB="45731"/>
                </a:tc>
                <a:extLst>
                  <a:ext uri="{0D108BD9-81ED-4DB2-BD59-A6C34878D82A}">
                    <a16:rowId xmlns:a16="http://schemas.microsoft.com/office/drawing/2014/main" val="10002"/>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2011</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62 788,0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105,8%</a:t>
                      </a:r>
                    </a:p>
                  </a:txBody>
                  <a:tcPr marL="91451" marR="91451" marT="45731" marB="45731"/>
                </a:tc>
                <a:extLst>
                  <a:ext uri="{0D108BD9-81ED-4DB2-BD59-A6C34878D82A}">
                    <a16:rowId xmlns:a16="http://schemas.microsoft.com/office/drawing/2014/main" val="10003"/>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2012</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59 964,0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95,5%</a:t>
                      </a:r>
                    </a:p>
                  </a:txBody>
                  <a:tcPr marL="91451" marR="91451" marT="45731" marB="45731"/>
                </a:tc>
                <a:extLst>
                  <a:ext uri="{0D108BD9-81ED-4DB2-BD59-A6C34878D82A}">
                    <a16:rowId xmlns:a16="http://schemas.microsoft.com/office/drawing/2014/main" val="10004"/>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2013</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57 923,0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96,6%</a:t>
                      </a:r>
                    </a:p>
                  </a:txBody>
                  <a:tcPr marL="91451" marR="91451" marT="45731" marB="45731"/>
                </a:tc>
                <a:extLst>
                  <a:ext uri="{0D108BD9-81ED-4DB2-BD59-A6C34878D82A}">
                    <a16:rowId xmlns:a16="http://schemas.microsoft.com/office/drawing/2014/main" val="10005"/>
                  </a:ext>
                </a:extLst>
              </a:tr>
              <a:tr h="30597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2014</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70 811,0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122,3%</a:t>
                      </a:r>
                    </a:p>
                  </a:txBody>
                  <a:tcPr marL="91451" marR="91451" marT="45731" marB="45731"/>
                </a:tc>
                <a:extLst>
                  <a:ext uri="{0D108BD9-81ED-4DB2-BD59-A6C34878D82A}">
                    <a16:rowId xmlns:a16="http://schemas.microsoft.com/office/drawing/2014/main" val="10006"/>
                  </a:ext>
                </a:extLst>
              </a:tr>
              <a:tr h="33930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2015</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88 079,0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124,4%</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7"/>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2016</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95 567,0</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108,5%</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8"/>
                  </a:ext>
                </a:extLst>
              </a:tr>
              <a:tr h="30522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2017</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87 685,0</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91,6%</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09"/>
                  </a:ext>
                </a:extLst>
              </a:tr>
              <a:tr h="322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2018</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84 938,0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a:latin typeface="Times New Roman" panose="02020603050405020304" pitchFamily="18" charset="0"/>
                          <a:cs typeface="Times New Roman" panose="02020603050405020304" pitchFamily="18" charset="0"/>
                        </a:rPr>
                        <a:t>96,9%</a:t>
                      </a:r>
                      <a:endParaRPr lang="ru-RU" sz="1400" dirty="0">
                        <a:solidFill>
                          <a:schemeClr val="tx1"/>
                        </a:solidFill>
                        <a:latin typeface="Times New Roman" panose="02020603050405020304" pitchFamily="18" charset="0"/>
                        <a:cs typeface="Times New Roman" panose="02020603050405020304" pitchFamily="18" charset="0"/>
                      </a:endParaRPr>
                    </a:p>
                  </a:txBody>
                  <a:tcPr marL="91451" marR="91451" marT="45731" marB="45731"/>
                </a:tc>
                <a:extLst>
                  <a:ext uri="{0D108BD9-81ED-4DB2-BD59-A6C34878D82A}">
                    <a16:rowId xmlns:a16="http://schemas.microsoft.com/office/drawing/2014/main" val="10010"/>
                  </a:ext>
                </a:extLst>
              </a:tr>
              <a:tr h="339308">
                <a:tc>
                  <a:txBody>
                    <a:bodyPr/>
                    <a:lstStyle/>
                    <a:p>
                      <a:pPr algn="ctr"/>
                      <a:r>
                        <a:rPr lang="ru-RU" sz="1400" dirty="0">
                          <a:latin typeface="Times New Roman" panose="02020603050405020304" pitchFamily="18" charset="0"/>
                          <a:cs typeface="Times New Roman" panose="02020603050405020304" pitchFamily="18" charset="0"/>
                        </a:rPr>
                        <a:t>2019</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88 011,0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103,6%</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1"/>
                  </a:ext>
                </a:extLst>
              </a:tr>
              <a:tr h="321141">
                <a:tc>
                  <a:txBody>
                    <a:bodyPr/>
                    <a:lstStyle/>
                    <a:p>
                      <a:pPr algn="ctr"/>
                      <a:r>
                        <a:rPr lang="ru-RU" sz="1400" dirty="0">
                          <a:latin typeface="Times New Roman" panose="02020603050405020304" pitchFamily="18" charset="0"/>
                          <a:cs typeface="Times New Roman" panose="02020603050405020304" pitchFamily="18" charset="0"/>
                        </a:rPr>
                        <a:t>2020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68 032,0</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cs typeface="Times New Roman" panose="02020603050405020304" pitchFamily="18" charset="0"/>
                        </a:rPr>
                        <a:t>77,3%</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2"/>
                  </a:ext>
                </a:extLst>
              </a:tr>
              <a:tr h="321141">
                <a:tc>
                  <a:txBody>
                    <a:bodyPr/>
                    <a:lstStyle/>
                    <a:p>
                      <a:pPr algn="ctr"/>
                      <a:r>
                        <a:rPr lang="ru-RU" sz="1400" dirty="0">
                          <a:latin typeface="Times New Roman" panose="02020603050405020304" pitchFamily="18" charset="0"/>
                          <a:cs typeface="Times New Roman" panose="02020603050405020304" pitchFamily="18" charset="0"/>
                        </a:rPr>
                        <a:t>2021</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55 990,0</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82,3%</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3"/>
                  </a:ext>
                </a:extLst>
              </a:tr>
              <a:tr h="321141">
                <a:tc>
                  <a:txBody>
                    <a:bodyPr/>
                    <a:lstStyle/>
                    <a:p>
                      <a:pPr algn="ctr"/>
                      <a:r>
                        <a:rPr lang="ru-RU" sz="1400" dirty="0">
                          <a:latin typeface="Times New Roman" panose="02020603050405020304" pitchFamily="18" charset="0"/>
                          <a:cs typeface="Times New Roman" panose="02020603050405020304" pitchFamily="18" charset="0"/>
                        </a:rPr>
                        <a:t>2022</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12 122,0</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21,6%</a:t>
                      </a:r>
                      <a:endParaRPr lang="ru-RU" sz="14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51" marR="91451" marT="45731" marB="45731"/>
                </a:tc>
                <a:extLst>
                  <a:ext uri="{0D108BD9-81ED-4DB2-BD59-A6C34878D82A}">
                    <a16:rowId xmlns:a16="http://schemas.microsoft.com/office/drawing/2014/main" val="10014"/>
                  </a:ext>
                </a:extLst>
              </a:tr>
              <a:tr h="321141">
                <a:tc>
                  <a:txBody>
                    <a:bodyPr/>
                    <a:lstStyle/>
                    <a:p>
                      <a:pPr algn="ctr"/>
                      <a:r>
                        <a:rPr lang="ru-RU" sz="1400" dirty="0">
                          <a:latin typeface="Times New Roman" panose="02020603050405020304" pitchFamily="18" charset="0"/>
                          <a:cs typeface="Times New Roman" panose="02020603050405020304" pitchFamily="18" charset="0"/>
                        </a:rPr>
                        <a:t>2023</a:t>
                      </a:r>
                      <a:endParaRPr lang="ru-RU" sz="1400" dirty="0">
                        <a:latin typeface="Times New Roman" panose="02020603050405020304" pitchFamily="18" charset="0"/>
                        <a:ea typeface="Verdana" pitchFamily="34" charset="0"/>
                        <a:cs typeface="Times New Roman" panose="02020603050405020304" pitchFamily="18" charset="0"/>
                      </a:endParaRPr>
                    </a:p>
                  </a:txBody>
                  <a:tcPr marL="91451" marR="91451" marT="45731" marB="45731"/>
                </a:tc>
                <a:tc>
                  <a:txBody>
                    <a:bodyPr/>
                    <a:lstStyle/>
                    <a:p>
                      <a:pPr algn="ctr"/>
                      <a:r>
                        <a:rPr lang="ru-RU" sz="1400" dirty="0">
                          <a:latin typeface="Times New Roman" panose="02020603050405020304" pitchFamily="18" charset="0"/>
                          <a:ea typeface="Verdana" pitchFamily="34" charset="0"/>
                          <a:cs typeface="Times New Roman" panose="02020603050405020304" pitchFamily="18" charset="0"/>
                        </a:rPr>
                        <a:t>2 037,0</a:t>
                      </a:r>
                    </a:p>
                  </a:txBody>
                  <a:tcPr marL="91451" marR="91451" marT="45731" marB="45731"/>
                </a:tc>
                <a:tc>
                  <a:txBody>
                    <a:bodyPr/>
                    <a:lstStyle/>
                    <a:p>
                      <a:pPr algn="ctr"/>
                      <a:r>
                        <a:rPr lang="ru-RU" sz="1400" dirty="0">
                          <a:solidFill>
                            <a:schemeClr val="tx1"/>
                          </a:solidFill>
                          <a:latin typeface="Times New Roman" panose="02020603050405020304" pitchFamily="18" charset="0"/>
                          <a:ea typeface="Verdana" pitchFamily="34" charset="0"/>
                          <a:cs typeface="Times New Roman" panose="02020603050405020304" pitchFamily="18" charset="0"/>
                        </a:rPr>
                        <a:t>16,8%</a:t>
                      </a:r>
                    </a:p>
                  </a:txBody>
                  <a:tcPr marL="91451" marR="91451" marT="45731" marB="45731"/>
                </a:tc>
                <a:extLst>
                  <a:ext uri="{0D108BD9-81ED-4DB2-BD59-A6C34878D82A}">
                    <a16:rowId xmlns:a16="http://schemas.microsoft.com/office/drawing/2014/main" val="888102630"/>
                  </a:ext>
                </a:extLst>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85312709"/>
              </p:ext>
            </p:extLst>
          </p:nvPr>
        </p:nvGraphicFramePr>
        <p:xfrm>
          <a:off x="107950" y="843348"/>
          <a:ext cx="8928099" cy="5858552"/>
        </p:xfrm>
        <a:graphic>
          <a:graphicData uri="http://schemas.openxmlformats.org/drawingml/2006/table">
            <a:tbl>
              <a:tblPr firstRow="1" bandRow="1">
                <a:tableStyleId>{B301B821-A1FF-4177-AEE7-76D212191A09}</a:tableStyleId>
              </a:tblPr>
              <a:tblGrid>
                <a:gridCol w="2893196">
                  <a:extLst>
                    <a:ext uri="{9D8B030D-6E8A-4147-A177-3AD203B41FA5}">
                      <a16:colId xmlns:a16="http://schemas.microsoft.com/office/drawing/2014/main" val="20000"/>
                    </a:ext>
                  </a:extLst>
                </a:gridCol>
                <a:gridCol w="3141708">
                  <a:extLst>
                    <a:ext uri="{9D8B030D-6E8A-4147-A177-3AD203B41FA5}">
                      <a16:colId xmlns:a16="http://schemas.microsoft.com/office/drawing/2014/main" val="20001"/>
                    </a:ext>
                  </a:extLst>
                </a:gridCol>
                <a:gridCol w="2893195">
                  <a:extLst>
                    <a:ext uri="{9D8B030D-6E8A-4147-A177-3AD203B41FA5}">
                      <a16:colId xmlns:a16="http://schemas.microsoft.com/office/drawing/2014/main" val="20002"/>
                    </a:ext>
                  </a:extLst>
                </a:gridCol>
              </a:tblGrid>
              <a:tr h="682321">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Год</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Объем  налоговых и неналоговых доходов, тыс. рублей</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rPr>
                        <a:t>предыдущему году, %</a:t>
                      </a:r>
                      <a:endParaRPr kumimoji="0" lang="ru-RU" sz="12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00"/>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2009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45 938,7</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300" dirty="0">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1"/>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2010</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71 320,1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155,3%</a:t>
                      </a:r>
                    </a:p>
                  </a:txBody>
                  <a:tcPr marL="91431" marR="91431" marT="45726" marB="45726"/>
                </a:tc>
                <a:extLst>
                  <a:ext uri="{0D108BD9-81ED-4DB2-BD59-A6C34878D82A}">
                    <a16:rowId xmlns:a16="http://schemas.microsoft.com/office/drawing/2014/main" val="10002"/>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81 559,8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114,4%</a:t>
                      </a:r>
                    </a:p>
                  </a:txBody>
                  <a:tcPr marL="91431" marR="91431" marT="45726" marB="45726"/>
                </a:tc>
                <a:extLst>
                  <a:ext uri="{0D108BD9-81ED-4DB2-BD59-A6C34878D82A}">
                    <a16:rowId xmlns:a16="http://schemas.microsoft.com/office/drawing/2014/main" val="10003"/>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2012</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60 304,8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73,9%</a:t>
                      </a:r>
                    </a:p>
                  </a:txBody>
                  <a:tcPr marL="91431" marR="91431" marT="45726" marB="45726"/>
                </a:tc>
                <a:extLst>
                  <a:ext uri="{0D108BD9-81ED-4DB2-BD59-A6C34878D82A}">
                    <a16:rowId xmlns:a16="http://schemas.microsoft.com/office/drawing/2014/main" val="10004"/>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2013</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63 041,3</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104,5%</a:t>
                      </a:r>
                    </a:p>
                  </a:txBody>
                  <a:tcPr marL="91431" marR="91431" marT="45726" marB="45726"/>
                </a:tc>
                <a:extLst>
                  <a:ext uri="{0D108BD9-81ED-4DB2-BD59-A6C34878D82A}">
                    <a16:rowId xmlns:a16="http://schemas.microsoft.com/office/drawing/2014/main" val="10005"/>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2014</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58 602,4</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93,0%</a:t>
                      </a:r>
                    </a:p>
                  </a:txBody>
                  <a:tcPr marL="91431" marR="91431" marT="45726" marB="45726"/>
                </a:tc>
                <a:extLst>
                  <a:ext uri="{0D108BD9-81ED-4DB2-BD59-A6C34878D82A}">
                    <a16:rowId xmlns:a16="http://schemas.microsoft.com/office/drawing/2014/main" val="10006"/>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2015</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57 838,1</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99,3%</a:t>
                      </a:r>
                    </a:p>
                  </a:txBody>
                  <a:tcPr marL="91431" marR="91431" marT="45726" marB="45726"/>
                </a:tc>
                <a:extLst>
                  <a:ext uri="{0D108BD9-81ED-4DB2-BD59-A6C34878D82A}">
                    <a16:rowId xmlns:a16="http://schemas.microsoft.com/office/drawing/2014/main" val="10007"/>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2016</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68 802,5</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119%</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8"/>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2017</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263 535,9</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св. 200%</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09"/>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2018</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269 537,9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102,3%</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10"/>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2019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320 540,9</a:t>
                      </a: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118,9%</a:t>
                      </a:r>
                    </a:p>
                  </a:txBody>
                  <a:tcPr marL="91431" marR="91431" marT="45726" marB="45726"/>
                </a:tc>
                <a:extLst>
                  <a:ext uri="{0D108BD9-81ED-4DB2-BD59-A6C34878D82A}">
                    <a16:rowId xmlns:a16="http://schemas.microsoft.com/office/drawing/2014/main" val="10011"/>
                  </a:ext>
                </a:extLst>
              </a:tr>
              <a:tr h="2936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2020 </a:t>
                      </a:r>
                      <a:endParaRPr lang="ru-RU" sz="1300" dirty="0">
                        <a:solidFill>
                          <a:srgbClr val="FF0000"/>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366 527,1</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300" dirty="0">
                          <a:latin typeface="Times New Roman" panose="02020603050405020304" pitchFamily="18" charset="0"/>
                          <a:cs typeface="Times New Roman" panose="02020603050405020304" pitchFamily="18" charset="0"/>
                        </a:rPr>
                        <a:t>114,3%</a:t>
                      </a:r>
                      <a:endParaRPr lang="ru-RU" sz="1300" dirty="0">
                        <a:solidFill>
                          <a:schemeClr val="tx1"/>
                        </a:solidFill>
                        <a:latin typeface="Times New Roman" panose="02020603050405020304" pitchFamily="18" charset="0"/>
                        <a:cs typeface="Times New Roman" panose="02020603050405020304" pitchFamily="18" charset="0"/>
                      </a:endParaRPr>
                    </a:p>
                  </a:txBody>
                  <a:tcPr marL="91431" marR="91431" marT="45726" marB="45726"/>
                </a:tc>
                <a:extLst>
                  <a:ext uri="{0D108BD9-81ED-4DB2-BD59-A6C34878D82A}">
                    <a16:rowId xmlns:a16="http://schemas.microsoft.com/office/drawing/2014/main" val="10012"/>
                  </a:ext>
                </a:extLst>
              </a:tr>
              <a:tr h="293662">
                <a:tc>
                  <a:txBody>
                    <a:bodyPr/>
                    <a:lstStyle/>
                    <a:p>
                      <a:pPr algn="ctr"/>
                      <a:r>
                        <a:rPr lang="ru-RU" sz="1300" dirty="0">
                          <a:latin typeface="Times New Roman" panose="02020603050405020304" pitchFamily="18" charset="0"/>
                          <a:cs typeface="Times New Roman" panose="02020603050405020304" pitchFamily="18" charset="0"/>
                        </a:rPr>
                        <a:t>2021</a:t>
                      </a:r>
                      <a:endParaRPr lang="ru-RU" sz="1300" dirty="0">
                        <a:solidFill>
                          <a:srgbClr val="FF0000"/>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605 517,8</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165,2%</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3"/>
                  </a:ext>
                </a:extLst>
              </a:tr>
              <a:tr h="293662">
                <a:tc>
                  <a:txBody>
                    <a:bodyPr/>
                    <a:lstStyle/>
                    <a:p>
                      <a:pPr algn="ctr"/>
                      <a:r>
                        <a:rPr lang="ru-RU" sz="1300" dirty="0">
                          <a:latin typeface="Times New Roman" panose="02020603050405020304" pitchFamily="18" charset="0"/>
                          <a:cs typeface="Times New Roman" panose="02020603050405020304" pitchFamily="18" charset="0"/>
                        </a:rPr>
                        <a:t>2022</a:t>
                      </a:r>
                      <a:endParaRPr lang="ru-RU" sz="1300" dirty="0">
                        <a:solidFill>
                          <a:srgbClr val="FF0000"/>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736 040,9</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121,5%</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4"/>
                  </a:ext>
                </a:extLst>
              </a:tr>
              <a:tr h="346352">
                <a:tc>
                  <a:txBody>
                    <a:bodyPr/>
                    <a:lstStyle/>
                    <a:p>
                      <a:pPr algn="ctr"/>
                      <a:r>
                        <a:rPr lang="ru-RU" sz="1300" dirty="0">
                          <a:latin typeface="Times New Roman" panose="02020603050405020304" pitchFamily="18" charset="0"/>
                          <a:cs typeface="Times New Roman" panose="02020603050405020304" pitchFamily="18" charset="0"/>
                        </a:rPr>
                        <a:t>2023</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774 484,9</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cs typeface="Times New Roman" panose="02020603050405020304" pitchFamily="18" charset="0"/>
                        </a:rPr>
                        <a:t>105,2%</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extLst>
                  <a:ext uri="{0D108BD9-81ED-4DB2-BD59-A6C34878D82A}">
                    <a16:rowId xmlns:a16="http://schemas.microsoft.com/office/drawing/2014/main" val="10015"/>
                  </a:ext>
                </a:extLst>
              </a:tr>
              <a:tr h="346352">
                <a:tc>
                  <a:txBody>
                    <a:bodyPr/>
                    <a:lstStyle/>
                    <a:p>
                      <a:pPr algn="ctr"/>
                      <a:r>
                        <a:rPr lang="ru-RU" sz="1300" dirty="0">
                          <a:latin typeface="Times New Roman" panose="02020603050405020304" pitchFamily="18" charset="0"/>
                          <a:cs typeface="Times New Roman" panose="02020603050405020304" pitchFamily="18" charset="0"/>
                        </a:rPr>
                        <a:t>2024</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797 326,7</a:t>
                      </a: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103%</a:t>
                      </a:r>
                    </a:p>
                  </a:txBody>
                  <a:tcPr marL="91431" marR="91431" marT="45726" marB="45726"/>
                </a:tc>
                <a:extLst>
                  <a:ext uri="{0D108BD9-81ED-4DB2-BD59-A6C34878D82A}">
                    <a16:rowId xmlns:a16="http://schemas.microsoft.com/office/drawing/2014/main" val="1033507408"/>
                  </a:ext>
                </a:extLst>
              </a:tr>
              <a:tr h="346352">
                <a:tc>
                  <a:txBody>
                    <a:bodyPr/>
                    <a:lstStyle/>
                    <a:p>
                      <a:pPr algn="ctr"/>
                      <a:r>
                        <a:rPr lang="ru-RU" sz="1300" dirty="0">
                          <a:latin typeface="Times New Roman" panose="02020603050405020304" pitchFamily="18" charset="0"/>
                          <a:cs typeface="Times New Roman" panose="02020603050405020304" pitchFamily="18" charset="0"/>
                        </a:rPr>
                        <a:t>2025</a:t>
                      </a:r>
                      <a:endParaRPr lang="ru-RU" sz="1300" dirty="0">
                        <a:solidFill>
                          <a:schemeClr val="tx1"/>
                        </a:solidFill>
                        <a:latin typeface="Times New Roman" panose="02020603050405020304" pitchFamily="18" charset="0"/>
                        <a:ea typeface="Verdana" pitchFamily="34" charset="0"/>
                        <a:cs typeface="Times New Roman" panose="02020603050405020304" pitchFamily="18" charset="0"/>
                      </a:endParaRP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819 947,2</a:t>
                      </a:r>
                    </a:p>
                  </a:txBody>
                  <a:tcPr marL="91431" marR="91431" marT="45726" marB="45726"/>
                </a:tc>
                <a:tc>
                  <a:txBody>
                    <a:bodyPr/>
                    <a:lstStyle/>
                    <a:p>
                      <a:pPr algn="ctr"/>
                      <a:r>
                        <a:rPr lang="ru-RU" sz="1300" dirty="0">
                          <a:solidFill>
                            <a:schemeClr val="tx1"/>
                          </a:solidFill>
                          <a:latin typeface="Times New Roman" panose="02020603050405020304" pitchFamily="18" charset="0"/>
                          <a:ea typeface="Verdana" pitchFamily="34" charset="0"/>
                          <a:cs typeface="Times New Roman" panose="02020603050405020304" pitchFamily="18" charset="0"/>
                        </a:rPr>
                        <a:t>102,8%</a:t>
                      </a:r>
                    </a:p>
                  </a:txBody>
                  <a:tcPr marL="91431" marR="91431" marT="45726" marB="45726"/>
                </a:tc>
                <a:extLst>
                  <a:ext uri="{0D108BD9-81ED-4DB2-BD59-A6C34878D82A}">
                    <a16:rowId xmlns:a16="http://schemas.microsoft.com/office/drawing/2014/main" val="1434913288"/>
                  </a:ext>
                </a:extLst>
              </a:tr>
            </a:tbl>
          </a:graphicData>
        </a:graphic>
      </p:graphicFrame>
      <p:sp>
        <p:nvSpPr>
          <p:cNvPr id="5" name="Прямоугольник 4"/>
          <p:cNvSpPr/>
          <p:nvPr/>
        </p:nvSpPr>
        <p:spPr>
          <a:xfrm>
            <a:off x="8234997" y="646998"/>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634948578"/>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331437553"/>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973056514"/>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92564089"/>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2022-2025 годах</a:t>
            </a:r>
          </a:p>
        </p:txBody>
      </p:sp>
    </p:spTree>
    <p:extLst>
      <p:ext uri="{BB962C8B-B14F-4D97-AF65-F5344CB8AC3E}">
        <p14:creationId xmlns:p14="http://schemas.microsoft.com/office/powerpoint/2010/main" val="237023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2631370790"/>
              </p:ext>
            </p:extLst>
          </p:nvPr>
        </p:nvGraphicFramePr>
        <p:xfrm>
          <a:off x="179512" y="749676"/>
          <a:ext cx="8791451" cy="5991692"/>
        </p:xfrm>
        <a:graphic>
          <a:graphicData uri="http://schemas.openxmlformats.org/drawingml/2006/table">
            <a:tbl>
              <a:tblPr firstRow="1" bandRow="1">
                <a:tableStyleId>{F5AB1C69-6EDB-4FF4-983F-18BD219EF322}</a:tableStyleId>
              </a:tblPr>
              <a:tblGrid>
                <a:gridCol w="3864289">
                  <a:extLst>
                    <a:ext uri="{9D8B030D-6E8A-4147-A177-3AD203B41FA5}">
                      <a16:colId xmlns:a16="http://schemas.microsoft.com/office/drawing/2014/main" val="20000"/>
                    </a:ext>
                  </a:extLst>
                </a:gridCol>
                <a:gridCol w="1246063">
                  <a:extLst>
                    <a:ext uri="{9D8B030D-6E8A-4147-A177-3AD203B41FA5}">
                      <a16:colId xmlns:a16="http://schemas.microsoft.com/office/drawing/2014/main" val="20001"/>
                    </a:ext>
                  </a:extLst>
                </a:gridCol>
                <a:gridCol w="1256254">
                  <a:extLst>
                    <a:ext uri="{9D8B030D-6E8A-4147-A177-3AD203B41FA5}">
                      <a16:colId xmlns:a16="http://schemas.microsoft.com/office/drawing/2014/main" val="20002"/>
                    </a:ext>
                  </a:extLst>
                </a:gridCol>
                <a:gridCol w="1228943">
                  <a:extLst>
                    <a:ext uri="{9D8B030D-6E8A-4147-A177-3AD203B41FA5}">
                      <a16:colId xmlns:a16="http://schemas.microsoft.com/office/drawing/2014/main" val="20003"/>
                    </a:ext>
                  </a:extLst>
                </a:gridCol>
                <a:gridCol w="1195902">
                  <a:extLst>
                    <a:ext uri="{9D8B030D-6E8A-4147-A177-3AD203B41FA5}">
                      <a16:colId xmlns:a16="http://schemas.microsoft.com/office/drawing/2014/main" val="20004"/>
                    </a:ext>
                  </a:extLst>
                </a:gridCol>
              </a:tblGrid>
              <a:tr h="86406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2022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2023 год </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2024 год </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2025 год </a:t>
                      </a:r>
                      <a:endParaRPr lang="ru-RU" sz="1100" b="1" dirty="0">
                        <a:solidFill>
                          <a:schemeClr val="bg1"/>
                        </a:solidFill>
                      </a:endParaRPr>
                    </a:p>
                  </a:txBody>
                  <a:tcPr marL="91431" marR="91431" anchor="ctr"/>
                </a:tc>
                <a:extLst>
                  <a:ext uri="{0D108BD9-81ED-4DB2-BD59-A6C34878D82A}">
                    <a16:rowId xmlns:a16="http://schemas.microsoft.com/office/drawing/2014/main" val="10000"/>
                  </a:ext>
                </a:extLst>
              </a:tr>
              <a:tr h="80714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a:t>НАЛОГОВЫЕ ДОХОДЫ - всего,</a:t>
                      </a:r>
                    </a:p>
                    <a:p>
                      <a:pPr algn="l"/>
                      <a:r>
                        <a:rPr lang="ru-RU" sz="1100" u="none" strike="noStrike" baseline="0" dirty="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721</a:t>
                      </a:r>
                      <a:r>
                        <a:rPr lang="ru-RU" sz="1100" dirty="0"/>
                        <a:t> </a:t>
                      </a:r>
                      <a:r>
                        <a:rPr lang="en-US" sz="1100" dirty="0"/>
                        <a:t>359</a:t>
                      </a:r>
                      <a:r>
                        <a:rPr lang="ru-RU" sz="1100" dirty="0"/>
                        <a:t>,</a:t>
                      </a:r>
                      <a:r>
                        <a:rPr lang="en-US" sz="1100" dirty="0"/>
                        <a:t>0</a:t>
                      </a:r>
                      <a:endParaRPr lang="ru-RU" sz="1100" dirty="0"/>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759</a:t>
                      </a:r>
                      <a:r>
                        <a:rPr lang="ru-RU" sz="1100" dirty="0"/>
                        <a:t> 499,0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78</a:t>
                      </a:r>
                      <a:r>
                        <a:rPr lang="ru-RU" sz="1100" dirty="0"/>
                        <a:t>2 124,0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80</a:t>
                      </a:r>
                      <a:r>
                        <a:rPr lang="ru-RU" sz="1100" dirty="0"/>
                        <a:t>5 028,0</a:t>
                      </a:r>
                    </a:p>
                    <a:p>
                      <a:pPr algn="ctr"/>
                      <a:endParaRPr lang="ru-RU" sz="1100" b="1" dirty="0">
                        <a:latin typeface="+mn-lt"/>
                      </a:endParaRPr>
                    </a:p>
                  </a:txBody>
                  <a:tcPr marL="91431" marR="91431" anchor="ctr"/>
                </a:tc>
                <a:extLst>
                  <a:ext uri="{0D108BD9-81ED-4DB2-BD59-A6C34878D82A}">
                    <a16:rowId xmlns:a16="http://schemas.microsoft.com/office/drawing/2014/main" val="10001"/>
                  </a:ext>
                </a:extLst>
              </a:tr>
              <a:tr h="6305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21</a:t>
                      </a:r>
                      <a:r>
                        <a:rPr lang="ru-RU" sz="1100" dirty="0"/>
                        <a:t> </a:t>
                      </a:r>
                      <a:r>
                        <a:rPr lang="en-US" sz="1100" dirty="0"/>
                        <a:t>958</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22</a:t>
                      </a:r>
                      <a:r>
                        <a:rPr lang="ru-RU" sz="1100" dirty="0"/>
                        <a:t> </a:t>
                      </a:r>
                      <a:r>
                        <a:rPr lang="en-US" sz="1100" dirty="0"/>
                        <a:t>836</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23</a:t>
                      </a:r>
                      <a:r>
                        <a:rPr lang="ru-RU" sz="1100" dirty="0"/>
                        <a:t> </a:t>
                      </a:r>
                      <a:r>
                        <a:rPr lang="en-US" sz="1100" dirty="0"/>
                        <a:t>750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a:t>
                      </a:r>
                      <a:r>
                        <a:rPr lang="ru-RU" sz="1100" dirty="0"/>
                        <a:t>4 </a:t>
                      </a:r>
                      <a:r>
                        <a:rPr lang="en-US" sz="1100" dirty="0"/>
                        <a:t>700</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2"/>
                  </a:ext>
                </a:extLst>
              </a:tr>
              <a:tr h="91078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ДОХОДЫ ФИЗИЧЕСКИХ</a:t>
                      </a:r>
                      <a:r>
                        <a:rPr lang="ru-RU" sz="1100" baseline="0" dirty="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387</a:t>
                      </a:r>
                      <a:r>
                        <a:rPr lang="ru-RU" sz="1100" dirty="0"/>
                        <a:t> </a:t>
                      </a:r>
                      <a:r>
                        <a:rPr lang="en-US" sz="1100" dirty="0"/>
                        <a:t>94</a:t>
                      </a:r>
                      <a:r>
                        <a:rPr lang="ru-RU" sz="1100" dirty="0"/>
                        <a:t>0,0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415</a:t>
                      </a:r>
                      <a:r>
                        <a:rPr lang="ru-RU" sz="1100" dirty="0"/>
                        <a:t> </a:t>
                      </a:r>
                      <a:r>
                        <a:rPr lang="en-US" sz="1100" dirty="0"/>
                        <a:t>860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428</a:t>
                      </a:r>
                      <a:r>
                        <a:rPr lang="ru-RU" sz="1100" dirty="0"/>
                        <a:t> </a:t>
                      </a:r>
                      <a:r>
                        <a:rPr lang="en-US" sz="1100" dirty="0"/>
                        <a:t>336</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a:t>
                      </a:r>
                      <a:r>
                        <a:rPr lang="en-US" sz="1100" dirty="0"/>
                        <a:t>41</a:t>
                      </a:r>
                      <a:r>
                        <a:rPr lang="ru-RU" sz="1100" dirty="0"/>
                        <a:t> </a:t>
                      </a:r>
                      <a:r>
                        <a:rPr lang="en-US" sz="1100" dirty="0"/>
                        <a:t>186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3"/>
                  </a:ext>
                </a:extLst>
              </a:tr>
              <a:tr h="546909">
                <a:tc>
                  <a:txBody>
                    <a:bodyPr/>
                    <a:lstStyle/>
                    <a:p>
                      <a:r>
                        <a:rPr lang="ru-RU" sz="1100" i="0" dirty="0">
                          <a:latin typeface="Verdana" panose="020B0604030504040204" pitchFamily="34" charset="0"/>
                          <a:ea typeface="Verdana" panose="020B0604030504040204" pitchFamily="34" charset="0"/>
                        </a:rPr>
                        <a:t>НАЛОГ НА ТОВАРЫ</a:t>
                      </a:r>
                    </a:p>
                  </a:txBody>
                  <a:tcPr marL="91431" marR="91431" anchor="ctr"/>
                </a:tc>
                <a:tc>
                  <a:txBody>
                    <a:bodyPr/>
                    <a:lstStyle/>
                    <a:p>
                      <a:pPr algn="ctr"/>
                      <a:endParaRPr lang="ru-RU" sz="1100" i="0" dirty="0">
                        <a:latin typeface="Verdana" panose="020B0604030504040204" pitchFamily="34" charset="0"/>
                        <a:ea typeface="Verdana" panose="020B0604030504040204" pitchFamily="34" charset="0"/>
                      </a:endParaRP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273,0</a:t>
                      </a: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287,0</a:t>
                      </a:r>
                    </a:p>
                  </a:txBody>
                  <a:tcPr marL="91431" marR="91431" anchor="ctr"/>
                </a:tc>
                <a:tc>
                  <a:txBody>
                    <a:bodyPr/>
                    <a:lstStyle/>
                    <a:p>
                      <a:pPr algn="ctr"/>
                      <a:r>
                        <a:rPr lang="ru-RU" sz="1100" i="0" dirty="0">
                          <a:latin typeface="Verdana" panose="020B0604030504040204" pitchFamily="34" charset="0"/>
                          <a:ea typeface="Verdana" panose="020B0604030504040204" pitchFamily="34" charset="0"/>
                        </a:rPr>
                        <a:t>303,0</a:t>
                      </a:r>
                    </a:p>
                  </a:txBody>
                  <a:tcPr marL="91431" marR="91431" anchor="ctr"/>
                </a:tc>
                <a:extLst>
                  <a:ext uri="{0D108BD9-81ED-4DB2-BD59-A6C34878D82A}">
                    <a16:rowId xmlns:a16="http://schemas.microsoft.com/office/drawing/2014/main" val="211551612"/>
                  </a:ext>
                </a:extLst>
              </a:tr>
              <a:tr h="67724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241</a:t>
                      </a:r>
                      <a:r>
                        <a:rPr lang="ru-RU" sz="1100" dirty="0"/>
                        <a:t> </a:t>
                      </a:r>
                      <a:r>
                        <a:rPr lang="en-US" sz="1100" dirty="0"/>
                        <a:t>572</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249</a:t>
                      </a:r>
                      <a:r>
                        <a:rPr lang="ru-RU" sz="1100" dirty="0"/>
                        <a:t> </a:t>
                      </a:r>
                      <a:r>
                        <a:rPr lang="en-US" sz="1100" dirty="0"/>
                        <a:t>375</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solidFill>
                            <a:schemeClr val="tx1"/>
                          </a:solidFill>
                        </a:rPr>
                        <a:t>257</a:t>
                      </a:r>
                      <a:r>
                        <a:rPr lang="ru-RU" sz="1100" dirty="0">
                          <a:solidFill>
                            <a:schemeClr val="tx1"/>
                          </a:solidFill>
                        </a:rPr>
                        <a:t> </a:t>
                      </a:r>
                      <a:r>
                        <a:rPr lang="en-US" sz="1100" dirty="0">
                          <a:solidFill>
                            <a:schemeClr val="tx1"/>
                          </a:solidFill>
                        </a:rPr>
                        <a:t>305</a:t>
                      </a:r>
                      <a:r>
                        <a:rPr lang="ru-RU" sz="1100" dirty="0">
                          <a:solidFill>
                            <a:schemeClr val="tx1"/>
                          </a:solidFill>
                        </a:rPr>
                        <a:t>,0</a:t>
                      </a:r>
                      <a:endParaRPr lang="ru-RU" sz="1100" i="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264</a:t>
                      </a:r>
                      <a:r>
                        <a:rPr lang="ru-RU" sz="1100" dirty="0"/>
                        <a:t> </a:t>
                      </a:r>
                      <a:r>
                        <a:rPr lang="en-US" sz="1100" dirty="0"/>
                        <a:t>936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5"/>
                  </a:ext>
                </a:extLst>
              </a:tr>
              <a:tr h="8126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6</a:t>
                      </a:r>
                      <a:r>
                        <a:rPr lang="en-US" sz="1100" dirty="0"/>
                        <a:t>9</a:t>
                      </a:r>
                      <a:r>
                        <a:rPr lang="ru-RU" sz="1100" dirty="0"/>
                        <a:t> </a:t>
                      </a:r>
                      <a:r>
                        <a:rPr lang="en-US" sz="1100" dirty="0"/>
                        <a:t>519</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70</a:t>
                      </a:r>
                      <a:r>
                        <a:rPr lang="ru-RU" sz="1100" dirty="0"/>
                        <a:t> </a:t>
                      </a:r>
                      <a:r>
                        <a:rPr lang="en-US" sz="1100" dirty="0"/>
                        <a:t>771</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7</a:t>
                      </a:r>
                      <a:r>
                        <a:rPr lang="en-US" sz="1100" dirty="0">
                          <a:solidFill>
                            <a:schemeClr val="tx1"/>
                          </a:solidFill>
                        </a:rPr>
                        <a:t>2</a:t>
                      </a:r>
                      <a:r>
                        <a:rPr lang="ru-RU" sz="1100" dirty="0">
                          <a:solidFill>
                            <a:schemeClr val="tx1"/>
                          </a:solidFill>
                        </a:rPr>
                        <a:t> </a:t>
                      </a:r>
                      <a:r>
                        <a:rPr lang="en-US" sz="1100" dirty="0">
                          <a:solidFill>
                            <a:schemeClr val="tx1"/>
                          </a:solidFill>
                        </a:rPr>
                        <a:t>046</a:t>
                      </a:r>
                      <a:r>
                        <a:rPr lang="ru-RU" sz="1100" dirty="0">
                          <a:solidFill>
                            <a:schemeClr val="tx1"/>
                          </a:solidFill>
                        </a:rPr>
                        <a:t>,</a:t>
                      </a:r>
                      <a:r>
                        <a:rPr lang="en-US" sz="1100" dirty="0">
                          <a:solidFill>
                            <a:schemeClr val="tx1"/>
                          </a:solidFill>
                        </a:rPr>
                        <a:t>0</a:t>
                      </a:r>
                      <a:endParaRPr lang="ru-RU" sz="1100" i="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7</a:t>
                      </a:r>
                      <a:r>
                        <a:rPr lang="en-US" sz="1100" dirty="0"/>
                        <a:t>3</a:t>
                      </a:r>
                      <a:r>
                        <a:rPr lang="ru-RU" sz="1100" dirty="0"/>
                        <a:t> </a:t>
                      </a:r>
                      <a:r>
                        <a:rPr lang="en-US" sz="1100" dirty="0"/>
                        <a:t>487</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6"/>
                  </a:ext>
                </a:extLst>
              </a:tr>
              <a:tr h="7423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37</a:t>
                      </a:r>
                      <a:r>
                        <a:rPr lang="ru-RU" sz="1100" dirty="0"/>
                        <a:t>0,0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384</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400</a:t>
                      </a:r>
                      <a:r>
                        <a:rPr lang="ru-RU" sz="1100" dirty="0"/>
                        <a:t>,0</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100" dirty="0"/>
                        <a:t>416</a:t>
                      </a:r>
                      <a:r>
                        <a:rPr lang="ru-RU" sz="1100" dirty="0"/>
                        <a:t>,0</a:t>
                      </a:r>
                      <a:endParaRPr lang="ru-RU" sz="1100" i="1" dirty="0">
                        <a:latin typeface="+mn-lt"/>
                      </a:endParaRPr>
                    </a:p>
                  </a:txBody>
                  <a:tcPr marL="91431" marR="91431" anchor="ctr"/>
                </a:tc>
                <a:extLst>
                  <a:ext uri="{0D108BD9-81ED-4DB2-BD59-A6C34878D82A}">
                    <a16:rowId xmlns:a16="http://schemas.microsoft.com/office/drawing/2014/main" val="10007"/>
                  </a:ext>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2022 -2025 годы</a:t>
            </a:r>
          </a:p>
        </p:txBody>
      </p:sp>
    </p:spTree>
    <p:extLst>
      <p:ext uri="{BB962C8B-B14F-4D97-AF65-F5344CB8AC3E}">
        <p14:creationId xmlns:p14="http://schemas.microsoft.com/office/powerpoint/2010/main" val="27324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Глоссарий</a:t>
            </a:r>
          </a:p>
        </p:txBody>
      </p:sp>
    </p:spTree>
    <p:extLst>
      <p:ext uri="{BB962C8B-B14F-4D97-AF65-F5344CB8AC3E}">
        <p14:creationId xmlns:p14="http://schemas.microsoft.com/office/powerpoint/2010/main" val="76021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3748630244"/>
              </p:ext>
            </p:extLst>
          </p:nvPr>
        </p:nvGraphicFramePr>
        <p:xfrm>
          <a:off x="107950" y="1073150"/>
          <a:ext cx="8928099" cy="5452193"/>
        </p:xfrm>
        <a:graphic>
          <a:graphicData uri="http://schemas.openxmlformats.org/drawingml/2006/table">
            <a:tbl>
              <a:tblPr firstRow="1" bandRow="1">
                <a:tableStyleId>{1FECB4D8-DB02-4DC6-A0A2-4F2EBAE1DC90}</a:tableStyleId>
              </a:tblPr>
              <a:tblGrid>
                <a:gridCol w="395999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199330">
                  <a:extLst>
                    <a:ext uri="{9D8B030D-6E8A-4147-A177-3AD203B41FA5}">
                      <a16:colId xmlns:a16="http://schemas.microsoft.com/office/drawing/2014/main" val="20002"/>
                    </a:ext>
                  </a:extLst>
                </a:gridCol>
                <a:gridCol w="1008130">
                  <a:extLst>
                    <a:ext uri="{9D8B030D-6E8A-4147-A177-3AD203B41FA5}">
                      <a16:colId xmlns:a16="http://schemas.microsoft.com/office/drawing/2014/main" val="20003"/>
                    </a:ext>
                  </a:extLst>
                </a:gridCol>
                <a:gridCol w="1032453">
                  <a:extLst>
                    <a:ext uri="{9D8B030D-6E8A-4147-A177-3AD203B41FA5}">
                      <a16:colId xmlns:a16="http://schemas.microsoft.com/office/drawing/2014/main" val="20004"/>
                    </a:ext>
                  </a:extLst>
                </a:gridCol>
              </a:tblGrid>
              <a:tr h="60209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Наименование показателя</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t>2022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2023 год </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2024 год </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a:solidFill>
                            <a:schemeClr val="bg1"/>
                          </a:solidFill>
                        </a:rPr>
                        <a:t>2025 год </a:t>
                      </a:r>
                      <a:endParaRPr lang="ru-RU" sz="1100" b="1" dirty="0">
                        <a:solidFill>
                          <a:schemeClr val="bg1"/>
                        </a:solidFill>
                      </a:endParaRPr>
                    </a:p>
                  </a:txBody>
                  <a:tcPr marL="91431" marR="91431" marT="45722" marB="45722" anchor="ctr"/>
                </a:tc>
                <a:extLst>
                  <a:ext uri="{0D108BD9-81ED-4DB2-BD59-A6C34878D82A}">
                    <a16:rowId xmlns:a16="http://schemas.microsoft.com/office/drawing/2014/main" val="10000"/>
                  </a:ext>
                </a:extLst>
              </a:tr>
              <a:tr h="7487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14 681,9</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14 985,9</a:t>
                      </a:r>
                      <a:endParaRPr lang="ru-RU" sz="1100" b="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15 202,8</a:t>
                      </a:r>
                      <a:endParaRPr lang="ru-RU" sz="1100" b="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14 919,3</a:t>
                      </a:r>
                      <a:endParaRPr lang="ru-RU" sz="1100" b="1" dirty="0">
                        <a:solidFill>
                          <a:schemeClr val="tx1"/>
                        </a:solidFill>
                      </a:endParaRPr>
                    </a:p>
                  </a:txBody>
                  <a:tcPr marL="91431" marR="91431" marT="45722" marB="45722" anchor="ctr"/>
                </a:tc>
                <a:extLst>
                  <a:ext uri="{0D108BD9-81ED-4DB2-BD59-A6C34878D82A}">
                    <a16:rowId xmlns:a16="http://schemas.microsoft.com/office/drawing/2014/main" val="10001"/>
                  </a:ext>
                </a:extLst>
              </a:tr>
              <a:tr h="8583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5 767,9</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5 867,9</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5 767,9</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5 567,9</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2"/>
                  </a:ext>
                </a:extLst>
              </a:tr>
              <a:tr h="7808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465,7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535,6</a:t>
                      </a:r>
                    </a:p>
                  </a:txBody>
                  <a:tcPr marL="91431" marR="91431" marT="45722" marB="45722" anchor="ctr"/>
                </a:tc>
                <a:extLst>
                  <a:ext uri="{0D108BD9-81ED-4DB2-BD59-A6C34878D82A}">
                    <a16:rowId xmlns:a16="http://schemas.microsoft.com/office/drawing/2014/main" val="10003"/>
                  </a:ext>
                </a:extLst>
              </a:tr>
              <a:tr h="89512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6 221,5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solidFill>
                          <a:srgbClr val="FF0000"/>
                        </a:solidFill>
                      </a:endParaRPr>
                    </a:p>
                    <a:p>
                      <a:pPr algn="ctr"/>
                      <a:r>
                        <a:rPr lang="ru-RU" sz="1100" dirty="0">
                          <a:solidFill>
                            <a:schemeClr val="tx1"/>
                          </a:solidFill>
                        </a:rPr>
                        <a:t>6 671,4</a:t>
                      </a:r>
                    </a:p>
                    <a:p>
                      <a:pPr algn="ctr"/>
                      <a:endParaRPr lang="ru-RU" sz="1100" i="1" dirty="0">
                        <a:solidFill>
                          <a:srgbClr val="FF0000"/>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6 938,3</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6 804,8</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4"/>
                  </a:ext>
                </a:extLst>
              </a:tr>
              <a:tr h="923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1 750,0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1 700,0</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1 750,0</a:t>
                      </a:r>
                      <a:endParaRPr lang="ru-RU" sz="1100" i="1" dirty="0">
                        <a:solidFill>
                          <a:schemeClr val="tx1"/>
                        </a:solidFill>
                      </a:endParaRP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solidFill>
                            <a:schemeClr val="tx1"/>
                          </a:solidFill>
                        </a:rPr>
                        <a:t>1 800,0</a:t>
                      </a:r>
                      <a:endParaRPr lang="ru-RU" sz="1100" i="1" dirty="0">
                        <a:solidFill>
                          <a:schemeClr val="tx1"/>
                        </a:solidFill>
                      </a:endParaRPr>
                    </a:p>
                  </a:txBody>
                  <a:tcPr marL="91431" marR="91431" marT="45722" marB="45722" anchor="ctr"/>
                </a:tc>
                <a:extLst>
                  <a:ext uri="{0D108BD9-81ED-4DB2-BD59-A6C34878D82A}">
                    <a16:rowId xmlns:a16="http://schemas.microsoft.com/office/drawing/2014/main" val="10005"/>
                  </a:ext>
                </a:extLst>
              </a:tr>
              <a:tr h="64404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a:t>476,8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211,0</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i="1" dirty="0">
                          <a:solidFill>
                            <a:schemeClr val="tx1"/>
                          </a:solidFill>
                        </a:rPr>
                        <a:t>211,0</a:t>
                      </a:r>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p>
                      <a:pPr algn="ctr"/>
                      <a:r>
                        <a:rPr lang="ru-RU" sz="1100" dirty="0"/>
                        <a:t>211,0</a:t>
                      </a:r>
                    </a:p>
                    <a:p>
                      <a:pPr algn="ctr"/>
                      <a:endParaRPr lang="ru-RU" sz="1100" i="1" dirty="0"/>
                    </a:p>
                  </a:txBody>
                  <a:tcPr marL="91431" marR="91431" marT="45722" marB="45722" anchor="ctr"/>
                </a:tc>
                <a:extLst>
                  <a:ext uri="{0D108BD9-81ED-4DB2-BD59-A6C34878D82A}">
                    <a16:rowId xmlns:a16="http://schemas.microsoft.com/office/drawing/2014/main" val="10006"/>
                  </a:ext>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2022-2025 годы</a:t>
            </a:r>
          </a:p>
        </p:txBody>
      </p:sp>
    </p:spTree>
    <p:extLst>
      <p:ext uri="{BB962C8B-B14F-4D97-AF65-F5344CB8AC3E}">
        <p14:creationId xmlns:p14="http://schemas.microsoft.com/office/powerpoint/2010/main" val="289443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1819724998"/>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2785908801"/>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15" name="Левая фигурная скобка 14"/>
          <p:cNvSpPr/>
          <p:nvPr/>
        </p:nvSpPr>
        <p:spPr>
          <a:xfrm rot="5400000">
            <a:off x="5805194" y="1482000"/>
            <a:ext cx="144016"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1" name="Левая фигурная скобка 10"/>
          <p:cNvSpPr/>
          <p:nvPr/>
        </p:nvSpPr>
        <p:spPr>
          <a:xfrm rot="5400000">
            <a:off x="7860683" y="1442859"/>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2" name="Левая фигурная скобка 11"/>
          <p:cNvSpPr/>
          <p:nvPr/>
        </p:nvSpPr>
        <p:spPr>
          <a:xfrm rot="5400000">
            <a:off x="3768007" y="1442859"/>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6" name="Левая фигурная скобка 15"/>
          <p:cNvSpPr/>
          <p:nvPr/>
        </p:nvSpPr>
        <p:spPr>
          <a:xfrm rot="5400000">
            <a:off x="1691680" y="1556792"/>
            <a:ext cx="144017" cy="8640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643546399"/>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на 2023-2025 годы</a:t>
            </a:r>
            <a:r>
              <a:rPr kumimoji="0" lang="ru-RU" sz="4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3309175653"/>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598490135"/>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2023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452137" y="4988301"/>
            <a:ext cx="770730" cy="281993"/>
          </a:xfrm>
          <a:prstGeom prst="rect">
            <a:avLst/>
          </a:prstGeom>
          <a:noFill/>
        </p:spPr>
        <p:txBody>
          <a:bodyPr wrap="square" lIns="96385" tIns="48193" rIns="96385" bIns="48193">
            <a:spAutoFit/>
          </a:bodyPr>
          <a:lstStyle/>
          <a:p>
            <a:pPr algn="ctr" latinLnBrk="0">
              <a:defRPr/>
            </a:pPr>
            <a:r>
              <a:rPr lang="ru-RU" sz="1200" kern="0" dirty="0">
                <a:solidFill>
                  <a:sysClr val="windowText" lastClr="000000"/>
                </a:solidFill>
                <a:latin typeface="Arial" charset="0"/>
              </a:rPr>
              <a:t>1 012,7</a:t>
            </a: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552,6</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53,5%</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4993150"/>
            <a:ext cx="781578" cy="281993"/>
          </a:xfrm>
          <a:prstGeom prst="rect">
            <a:avLst/>
          </a:prstGeom>
          <a:noFill/>
        </p:spPr>
        <p:txBody>
          <a:bodyPr wrap="square" lIns="96385" tIns="48193" rIns="96385" bIns="48193">
            <a:spAutoFit/>
          </a:bodyPr>
          <a:lstStyle/>
          <a:p>
            <a:pPr latinLnBrk="0">
              <a:defRPr/>
            </a:pPr>
            <a:r>
              <a:rPr lang="ru-RU" sz="1200" kern="0" dirty="0">
                <a:solidFill>
                  <a:sysClr val="windowText" lastClr="000000"/>
                </a:solidFill>
                <a:latin typeface="Arial" charset="0"/>
              </a:rPr>
              <a:t>1 033,3</a:t>
            </a:r>
          </a:p>
        </p:txBody>
      </p:sp>
      <p:sp>
        <p:nvSpPr>
          <p:cNvPr id="15" name="Овал 14"/>
          <p:cNvSpPr/>
          <p:nvPr/>
        </p:nvSpPr>
        <p:spPr>
          <a:xfrm>
            <a:off x="6777383" y="5339391"/>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344,1</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32,6%</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a:solidFill>
                  <a:prstClr val="black"/>
                </a:solidFill>
                <a:latin typeface="Arial" charset="0"/>
              </a:rPr>
              <a:t>1 055,9</a:t>
            </a: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2023 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2024 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a:solidFill>
                  <a:sysClr val="windowText" lastClr="000000"/>
                </a:solidFill>
                <a:latin typeface="Arial" charset="0"/>
              </a:rPr>
              <a:t>2025 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a:solidFill>
                  <a:sysClr val="windowText" lastClr="000000"/>
                </a:solidFill>
                <a:latin typeface="Times New Roman" pitchFamily="18" charset="0"/>
                <a:cs typeface="Times New Roman" pitchFamily="18" charset="0"/>
              </a:rPr>
              <a:t>362,3</a:t>
            </a: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a:solidFill>
                  <a:sysClr val="windowText" lastClr="000000"/>
                </a:solidFill>
                <a:latin typeface="Times New Roman" pitchFamily="18" charset="0"/>
                <a:cs typeface="Times New Roman" pitchFamily="18" charset="0"/>
              </a:rPr>
              <a:t>    35,8%</a:t>
            </a: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образование;</a:t>
            </a:r>
          </a:p>
          <a:p>
            <a:pPr marL="285750" indent="-285750" latinLnBrk="0">
              <a:buFont typeface="Wingdings" pitchFamily="2" charset="2"/>
              <a:buChar char="ü"/>
              <a:defRPr/>
            </a:pPr>
            <a:r>
              <a:rPr lang="ru-RU" sz="1400" i="1" kern="0" dirty="0">
                <a:solidFill>
                  <a:prstClr val="black"/>
                </a:solidFill>
                <a:latin typeface="Arial" charset="0"/>
              </a:rPr>
              <a:t>культура,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физическая культура и спорт .</a:t>
            </a: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385056728"/>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756592" y="116632"/>
            <a:ext cx="10441160"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на 2023</a:t>
            </a:r>
            <a:r>
              <a:rPr lang="ru-RU" sz="2400" b="1" i="1" kern="0" dirty="0">
                <a:ln/>
                <a:solidFill>
                  <a:srgbClr val="EEECE1">
                    <a:lumMod val="50000"/>
                  </a:srgbClr>
                </a:solidFill>
                <a:latin typeface="Times New Roman" pitchFamily="18" charset="0"/>
                <a:cs typeface="Times New Roman" pitchFamily="18" charset="0"/>
              </a:rPr>
              <a:t> </a:t>
            </a:r>
            <a:r>
              <a:rPr kumimoji="0" lang="ru-RU" sz="2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год</a:t>
            </a:r>
          </a:p>
        </p:txBody>
      </p:sp>
    </p:spTree>
    <p:extLst>
      <p:ext uri="{BB962C8B-B14F-4D97-AF65-F5344CB8AC3E}">
        <p14:creationId xmlns:p14="http://schemas.microsoft.com/office/powerpoint/2010/main" val="1403938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913634990"/>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691680" y="3212976"/>
            <a:ext cx="1572206" cy="216024"/>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1284011760"/>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extLst>
                    <a:ext uri="{9D8B030D-6E8A-4147-A177-3AD203B41FA5}">
                      <a16:colId xmlns:a16="http://schemas.microsoft.com/office/drawing/2014/main" val="20000"/>
                    </a:ext>
                  </a:extLst>
                </a:gridCol>
                <a:gridCol w="1813214">
                  <a:extLst>
                    <a:ext uri="{9D8B030D-6E8A-4147-A177-3AD203B41FA5}">
                      <a16:colId xmlns:a16="http://schemas.microsoft.com/office/drawing/2014/main" val="20001"/>
                    </a:ext>
                  </a:extLst>
                </a:gridCol>
                <a:gridCol w="1820006">
                  <a:extLst>
                    <a:ext uri="{9D8B030D-6E8A-4147-A177-3AD203B41FA5}">
                      <a16:colId xmlns:a16="http://schemas.microsoft.com/office/drawing/2014/main" val="20002"/>
                    </a:ext>
                  </a:extLst>
                </a:gridCol>
                <a:gridCol w="1820006">
                  <a:extLst>
                    <a:ext uri="{9D8B030D-6E8A-4147-A177-3AD203B41FA5}">
                      <a16:colId xmlns:a16="http://schemas.microsoft.com/office/drawing/2014/main" val="20003"/>
                    </a:ext>
                  </a:extLst>
                </a:gridCol>
                <a:gridCol w="1792278">
                  <a:extLst>
                    <a:ext uri="{9D8B030D-6E8A-4147-A177-3AD203B41FA5}">
                      <a16:colId xmlns:a16="http://schemas.microsoft.com/office/drawing/2014/main" val="20004"/>
                    </a:ext>
                  </a:extLst>
                </a:gridCol>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p>
                    <a:p>
                      <a:pPr algn="ctr"/>
                      <a:endParaRPr lang="ru-RU" sz="1900" dirty="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2022</a:t>
                      </a:r>
                      <a:r>
                        <a:rPr lang="ru-RU" sz="1900" baseline="0" dirty="0">
                          <a:solidFill>
                            <a:schemeClr val="tx1"/>
                          </a:solidFill>
                        </a:rPr>
                        <a:t> </a:t>
                      </a:r>
                      <a:r>
                        <a:rPr lang="ru-RU" sz="1900" dirty="0">
                          <a:solidFill>
                            <a:schemeClr val="tx1"/>
                          </a:solidFill>
                        </a:rPr>
                        <a:t>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2023 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2024 год</a:t>
                      </a: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a:solidFill>
                          <a:schemeClr val="tx1"/>
                        </a:solidFill>
                      </a:endParaRPr>
                    </a:p>
                    <a:p>
                      <a:pPr algn="ctr"/>
                      <a:r>
                        <a:rPr lang="ru-RU" sz="1900" dirty="0">
                          <a:solidFill>
                            <a:schemeClr val="tx1"/>
                          </a:solidFill>
                        </a:rPr>
                        <a:t>2025 год</a:t>
                      </a:r>
                    </a:p>
                  </a:txBody>
                  <a:tcPr marL="99061" marR="99061" marT="45731" marB="45731"/>
                </a:tc>
                <a:extLst>
                  <a:ext uri="{0D108BD9-81ED-4DB2-BD59-A6C34878D82A}">
                    <a16:rowId xmlns:a16="http://schemas.microsoft.com/office/drawing/2014/main" val="10000"/>
                  </a:ext>
                </a:extLst>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Дотации</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47,3</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89,8</a:t>
                      </a:r>
                      <a:endParaRPr lang="ru-RU" sz="1900" dirty="0">
                        <a:solidFill>
                          <a:schemeClr val="tx1"/>
                        </a:solidFill>
                      </a:endParaRPr>
                    </a:p>
                  </a:txBody>
                  <a:tcPr marL="99061" marR="99061" marT="45731" marB="45731"/>
                </a:tc>
                <a:extLst>
                  <a:ext uri="{0D108BD9-81ED-4DB2-BD59-A6C34878D82A}">
                    <a16:rowId xmlns:a16="http://schemas.microsoft.com/office/drawing/2014/main" val="10001"/>
                  </a:ext>
                </a:extLst>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Субвенции</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0,6</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0,9</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0,9</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1,0</a:t>
                      </a:r>
                    </a:p>
                  </a:txBody>
                  <a:tcPr marL="99061" marR="99061" marT="45731" marB="45731"/>
                </a:tc>
                <a:extLst>
                  <a:ext uri="{0D108BD9-81ED-4DB2-BD59-A6C34878D82A}">
                    <a16:rowId xmlns:a16="http://schemas.microsoft.com/office/drawing/2014/main" val="10002"/>
                  </a:ext>
                </a:extLst>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Иные МБТ</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131,1</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38,0</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13,1</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13,3</a:t>
                      </a:r>
                      <a:endParaRPr lang="ru-RU" sz="1900" dirty="0">
                        <a:solidFill>
                          <a:schemeClr val="tx1"/>
                        </a:solidFill>
                      </a:endParaRPr>
                    </a:p>
                  </a:txBody>
                  <a:tcPr marL="99061" marR="99061" marT="45731" marB="45731"/>
                </a:tc>
                <a:extLst>
                  <a:ext uri="{0D108BD9-81ED-4DB2-BD59-A6C34878D82A}">
                    <a16:rowId xmlns:a16="http://schemas.microsoft.com/office/drawing/2014/main" val="10003"/>
                  </a:ext>
                </a:extLst>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ИТОГО</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128,7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t>103,8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a:p>
                    <a:p>
                      <a:pPr algn="ctr"/>
                      <a:r>
                        <a:rPr lang="ru-RU" sz="1900" dirty="0">
                          <a:solidFill>
                            <a:schemeClr val="tx1"/>
                          </a:solidFill>
                        </a:rPr>
                        <a:t>104,1</a:t>
                      </a:r>
                    </a:p>
                  </a:txBody>
                  <a:tcPr marL="99061" marR="99061" marT="45731" marB="45731"/>
                </a:tc>
                <a:extLst>
                  <a:ext uri="{0D108BD9-81ED-4DB2-BD59-A6C34878D82A}">
                    <a16:rowId xmlns:a16="http://schemas.microsoft.com/office/drawing/2014/main" val="10004"/>
                  </a:ext>
                </a:extLst>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2022-2025 годы</a:t>
            </a:r>
          </a:p>
        </p:txBody>
      </p:sp>
    </p:spTree>
    <p:extLst>
      <p:ext uri="{BB962C8B-B14F-4D97-AF65-F5344CB8AC3E}">
        <p14:creationId xmlns:p14="http://schemas.microsoft.com/office/powerpoint/2010/main" val="344695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extLst>
      <p:ext uri="{BB962C8B-B14F-4D97-AF65-F5344CB8AC3E}">
        <p14:creationId xmlns:p14="http://schemas.microsoft.com/office/powerpoint/2010/main" val="3003552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1C19EE-21AD-47FE-B7BA-F36623578E27}"/>
              </a:ext>
            </a:extLst>
          </p:cNvPr>
          <p:cNvSpPr>
            <a:spLocks noGrp="1"/>
          </p:cNvSpPr>
          <p:nvPr>
            <p:ph type="title"/>
          </p:nvPr>
        </p:nvSpPr>
        <p:spPr>
          <a:xfrm>
            <a:off x="457200" y="274638"/>
            <a:ext cx="8229600" cy="63408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Объект 2">
            <a:extLst>
              <a:ext uri="{FF2B5EF4-FFF2-40B4-BE49-F238E27FC236}">
                <a16:creationId xmlns:a16="http://schemas.microsoft.com/office/drawing/2014/main" id="{8FB0B642-4AB7-49F8-AD52-93E44EEC8BF8}"/>
              </a:ext>
            </a:extLst>
          </p:cNvPr>
          <p:cNvSpPr>
            <a:spLocks noGrp="1"/>
          </p:cNvSpPr>
          <p:nvPr>
            <p:ph sz="half" idx="1"/>
          </p:nvPr>
        </p:nvSpPr>
        <p:spPr>
          <a:xfrm>
            <a:off x="457200" y="1600201"/>
            <a:ext cx="4038600" cy="2332856"/>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дошкольного,  общего образования и дополнительного образования детей в Соболевском районе;</a:t>
            </a:r>
          </a:p>
          <a:p>
            <a:pPr>
              <a:buFont typeface="Wingdings" panose="05000000000000000000" pitchFamily="2" charset="2"/>
              <a:buChar char="Ø"/>
            </a:pPr>
            <a:r>
              <a:rPr lang="ru-RU" sz="1400" dirty="0"/>
              <a:t>Обеспечение реализации  муниципальной   программы  и прочие мероприятия в области образования</a:t>
            </a:r>
          </a:p>
        </p:txBody>
      </p:sp>
      <p:sp>
        <p:nvSpPr>
          <p:cNvPr id="4" name="Объект 3">
            <a:extLst>
              <a:ext uri="{FF2B5EF4-FFF2-40B4-BE49-F238E27FC236}">
                <a16:creationId xmlns:a16="http://schemas.microsoft.com/office/drawing/2014/main" id="{DC6C38CD-0293-42A8-BF82-6C56B3507832}"/>
              </a:ext>
            </a:extLst>
          </p:cNvPr>
          <p:cNvSpPr>
            <a:spLocks noGrp="1"/>
          </p:cNvSpPr>
          <p:nvPr>
            <p:ph sz="half" idx="2"/>
          </p:nvPr>
        </p:nvSpPr>
        <p:spPr>
          <a:xfrm>
            <a:off x="4627272" y="1988840"/>
            <a:ext cx="4038600" cy="4594522"/>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Обеспечение доступности качественного образования в Соболевском районе, создание условий для формирования личности, способной гарантировать устойчивое повышение качества жизни путем непрерывного образования и поддержания высокой готовности к самообучению, социальной  мобильности и владеющей общечеловеческими нормами нравственности, культуры, здоровья и межличностного взаимодействия.</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обеспечение доступности качественного образования в соответствии с требованиями инновационного социально ориентированного  общества</a:t>
            </a:r>
          </a:p>
        </p:txBody>
      </p:sp>
      <p:sp>
        <p:nvSpPr>
          <p:cNvPr id="5" name="Объект 3">
            <a:extLst>
              <a:ext uri="{FF2B5EF4-FFF2-40B4-BE49-F238E27FC236}">
                <a16:creationId xmlns:a16="http://schemas.microsoft.com/office/drawing/2014/main" id="{BC46B811-2854-4B35-9B73-57A442EB0C72}"/>
              </a:ext>
            </a:extLst>
          </p:cNvPr>
          <p:cNvSpPr txBox="1">
            <a:spLocks/>
          </p:cNvSpPr>
          <p:nvPr/>
        </p:nvSpPr>
        <p:spPr bwMode="auto">
          <a:xfrm>
            <a:off x="457200" y="1124745"/>
            <a:ext cx="8229600" cy="360039"/>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latinLnBrk="0">
              <a:buFont typeface="Arial" pitchFamily="34" charset="0"/>
              <a:buNone/>
            </a:pPr>
            <a:r>
              <a:rPr lang="ru-RU" sz="1600"/>
              <a:t>Развитие образования в Соболевском муниципальном районе Камчатского края</a:t>
            </a:r>
            <a:endParaRPr lang="ru-RU" sz="1600" dirty="0"/>
          </a:p>
        </p:txBody>
      </p:sp>
      <p:pic>
        <p:nvPicPr>
          <p:cNvPr id="6" name="Рисунок 5">
            <a:extLst>
              <a:ext uri="{FF2B5EF4-FFF2-40B4-BE49-F238E27FC236}">
                <a16:creationId xmlns:a16="http://schemas.microsoft.com/office/drawing/2014/main" id="{6FA05959-94D1-4EFE-A9ED-2437970AE9DE}"/>
              </a:ext>
            </a:extLst>
          </p:cNvPr>
          <p:cNvPicPr>
            <a:picLocks noChangeAspect="1"/>
          </p:cNvPicPr>
          <p:nvPr/>
        </p:nvPicPr>
        <p:blipFill>
          <a:blip r:embed="rId2"/>
          <a:stretch>
            <a:fillRect/>
          </a:stretch>
        </p:blipFill>
        <p:spPr>
          <a:xfrm>
            <a:off x="351863" y="4048474"/>
            <a:ext cx="4243184" cy="2737341"/>
          </a:xfrm>
          <a:prstGeom prst="rect">
            <a:avLst/>
          </a:prstGeom>
        </p:spPr>
      </p:pic>
    </p:spTree>
    <p:extLst>
      <p:ext uri="{BB962C8B-B14F-4D97-AF65-F5344CB8AC3E}">
        <p14:creationId xmlns:p14="http://schemas.microsoft.com/office/powerpoint/2010/main" val="46133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E9F8E1-EDFF-4FF9-8A83-4AD25D692262}"/>
              </a:ext>
            </a:extLst>
          </p:cNvPr>
          <p:cNvSpPr>
            <a:spLocks noGrp="1"/>
          </p:cNvSpPr>
          <p:nvPr>
            <p:ph type="title"/>
          </p:nvPr>
        </p:nvSpPr>
        <p:spPr>
          <a:xfrm>
            <a:off x="457200" y="274638"/>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0F9F22DB-737C-45B8-8C76-39580F2F5B5C}"/>
              </a:ext>
            </a:extLst>
          </p:cNvPr>
          <p:cNvSpPr>
            <a:spLocks noGrp="1"/>
          </p:cNvSpPr>
          <p:nvPr>
            <p:ph type="body" idx="1"/>
          </p:nvPr>
        </p:nvSpPr>
        <p:spPr>
          <a:xfrm>
            <a:off x="539552" y="1070318"/>
            <a:ext cx="8064896" cy="558482"/>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Социальная поддержка граждан в Соболевском  муниципальном  районе  Камчатского  края</a:t>
            </a:r>
          </a:p>
        </p:txBody>
      </p:sp>
      <p:sp>
        <p:nvSpPr>
          <p:cNvPr id="4" name="Объект 3">
            <a:extLst>
              <a:ext uri="{FF2B5EF4-FFF2-40B4-BE49-F238E27FC236}">
                <a16:creationId xmlns:a16="http://schemas.microsoft.com/office/drawing/2014/main" id="{249F4A7A-FCD8-4156-AABE-CC39CCB9D3B1}"/>
              </a:ext>
            </a:extLst>
          </p:cNvPr>
          <p:cNvSpPr>
            <a:spLocks noGrp="1"/>
          </p:cNvSpPr>
          <p:nvPr>
            <p:ph sz="half" idx="2"/>
          </p:nvPr>
        </p:nvSpPr>
        <p:spPr>
          <a:xfrm>
            <a:off x="489830" y="1784718"/>
            <a:ext cx="4040188" cy="2394351"/>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marL="0" indent="0" algn="ctr">
              <a:buNone/>
            </a:pPr>
            <a:endParaRPr lang="ru-RU" sz="1400" b="1" dirty="0">
              <a:ln/>
              <a:solidFill>
                <a:schemeClr val="bg1">
                  <a:lumMod val="50000"/>
                </a:schemeClr>
              </a:solidFill>
            </a:endParaRPr>
          </a:p>
          <a:p>
            <a:pPr>
              <a:buFont typeface="Wingdings" panose="05000000000000000000" pitchFamily="2" charset="2"/>
              <a:buChar char="Ø"/>
            </a:pPr>
            <a:r>
              <a:rPr lang="ru-RU" sz="1400" dirty="0"/>
              <a:t>Предоставление гражданам субсидий на оплату жилых помещений и коммунальных услуг;</a:t>
            </a:r>
            <a:endParaRPr lang="en-US" sz="1400" dirty="0"/>
          </a:p>
          <a:p>
            <a:pPr>
              <a:buFont typeface="Wingdings" panose="05000000000000000000" pitchFamily="2" charset="2"/>
              <a:buChar char="Ø"/>
            </a:pPr>
            <a:r>
              <a:rPr lang="ru-RU" sz="1400" dirty="0"/>
              <a:t>Меры социальной поддержки отдельных  категорий граждан в Соболевском  районе;</a:t>
            </a:r>
            <a:endParaRPr lang="en-US" sz="1400" dirty="0"/>
          </a:p>
          <a:p>
            <a:pPr>
              <a:buFont typeface="Wingdings" panose="05000000000000000000" pitchFamily="2" charset="2"/>
              <a:buChar char="Ø"/>
            </a:pPr>
            <a:r>
              <a:rPr lang="ru-RU" sz="1400" dirty="0"/>
              <a:t>Обеспечение реализации Программы.</a:t>
            </a:r>
          </a:p>
        </p:txBody>
      </p:sp>
      <p:sp>
        <p:nvSpPr>
          <p:cNvPr id="6" name="Объект 5">
            <a:extLst>
              <a:ext uri="{FF2B5EF4-FFF2-40B4-BE49-F238E27FC236}">
                <a16:creationId xmlns:a16="http://schemas.microsoft.com/office/drawing/2014/main" id="{5D68B542-7AF5-4529-93CD-E9BCE93EB050}"/>
              </a:ext>
            </a:extLst>
          </p:cNvPr>
          <p:cNvSpPr>
            <a:spLocks noGrp="1"/>
          </p:cNvSpPr>
          <p:nvPr>
            <p:ph sz="quarter" idx="4"/>
          </p:nvPr>
        </p:nvSpPr>
        <p:spPr>
          <a:xfrm>
            <a:off x="4638386" y="1784718"/>
            <a:ext cx="4041775" cy="4612609"/>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400" dirty="0"/>
              <a:t>Повышение  уровня  и  качества   жизни   пожилых   граждан, инвалидов, семей с детьми и других        социально  незащищенных категорий граждан,    проживающих на  территории  Камчатского края;</a:t>
            </a:r>
          </a:p>
          <a:p>
            <a:pPr>
              <a:buFont typeface="Wingdings" panose="05000000000000000000" pitchFamily="2" charset="2"/>
              <a:buChar char="Ø"/>
            </a:pPr>
            <a:r>
              <a:rPr lang="ru-RU" sz="1400" dirty="0"/>
              <a:t>Повышение доступности социального                   обслуживания населения. </a:t>
            </a:r>
          </a:p>
          <a:p>
            <a:pPr>
              <a:buFont typeface="Wingdings" panose="05000000000000000000" pitchFamily="2" charset="2"/>
              <a:buChar char="Ø"/>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Формирование организационных, правовых,      социально-экономических условий для социальной   поддержки граждан;</a:t>
            </a:r>
          </a:p>
          <a:p>
            <a:pPr>
              <a:buFont typeface="Wingdings" panose="05000000000000000000" pitchFamily="2" charset="2"/>
              <a:buChar char="Ø"/>
            </a:pPr>
            <a:r>
              <a:rPr lang="ru-RU" sz="1400" dirty="0"/>
              <a:t> Обеспечение   потребностей   граждан    старших возрастов,  инвалидов, в социальном обслуживании;</a:t>
            </a:r>
          </a:p>
          <a:p>
            <a:pPr>
              <a:buFont typeface="Wingdings" panose="05000000000000000000" pitchFamily="2" charset="2"/>
              <a:buChar char="Ø"/>
            </a:pPr>
            <a:r>
              <a:rPr lang="ru-RU" sz="1400" dirty="0"/>
              <a:t>Создание благоприятных  условий  для              жизнедеятельности семьи.</a:t>
            </a:r>
          </a:p>
        </p:txBody>
      </p:sp>
      <p:pic>
        <p:nvPicPr>
          <p:cNvPr id="1026" name="Picture 2" descr="http://minusinsk-fin24.ru/upload/medialibrary/2fb/_8.jpg">
            <a:extLst>
              <a:ext uri="{FF2B5EF4-FFF2-40B4-BE49-F238E27FC236}">
                <a16:creationId xmlns:a16="http://schemas.microsoft.com/office/drawing/2014/main" id="{43CB1D62-B9C3-41FE-9C21-97D3F856F1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93095"/>
            <a:ext cx="4254095" cy="2448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9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615E52-40FC-4098-A8AC-64E89300A4A3}"/>
              </a:ext>
            </a:extLst>
          </p:cNvPr>
          <p:cNvSpPr>
            <a:spLocks noGrp="1"/>
          </p:cNvSpPr>
          <p:nvPr>
            <p:ph type="title"/>
          </p:nvPr>
        </p:nvSpPr>
        <p:spPr>
          <a:xfrm>
            <a:off x="457200" y="274638"/>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77D25904-C812-4706-9224-32E5BBCBF710}"/>
              </a:ext>
            </a:extLst>
          </p:cNvPr>
          <p:cNvSpPr>
            <a:spLocks noGrp="1"/>
          </p:cNvSpPr>
          <p:nvPr>
            <p:ph type="body" idx="1"/>
          </p:nvPr>
        </p:nvSpPr>
        <p:spPr>
          <a:xfrm>
            <a:off x="457200" y="1052736"/>
            <a:ext cx="8229600" cy="1008112"/>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Энергоэффективность,  развитие энергетики и коммунального хозяйства, обеспечение жителей населенных пунктов  Соболевского муниципального района Камчатского края коммунальными услугами и услугами по благоустройству территорий</a:t>
            </a:r>
          </a:p>
        </p:txBody>
      </p:sp>
      <p:sp>
        <p:nvSpPr>
          <p:cNvPr id="4" name="Объект 3">
            <a:extLst>
              <a:ext uri="{FF2B5EF4-FFF2-40B4-BE49-F238E27FC236}">
                <a16:creationId xmlns:a16="http://schemas.microsoft.com/office/drawing/2014/main" id="{F6B22E20-C42A-4BBC-9F14-729B65B87AB1}"/>
              </a:ext>
            </a:extLst>
          </p:cNvPr>
          <p:cNvSpPr>
            <a:spLocks noGrp="1"/>
          </p:cNvSpPr>
          <p:nvPr>
            <p:ph sz="half" idx="2"/>
          </p:nvPr>
        </p:nvSpPr>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Энергосбережение и повышение энергетической эффективности в Соболевском муниципальном районе Камчатского края;</a:t>
            </a:r>
          </a:p>
          <a:p>
            <a:pPr>
              <a:buFont typeface="Wingdings" panose="05000000000000000000" pitchFamily="2" charset="2"/>
              <a:buChar char="Ø"/>
            </a:pPr>
            <a:r>
              <a:rPr lang="ru-RU" sz="1200" dirty="0"/>
              <a:t>Чистая вода в Соболевском муниципальном районе Камчатского края;</a:t>
            </a:r>
          </a:p>
          <a:p>
            <a:pPr>
              <a:buFont typeface="Wingdings" panose="05000000000000000000" pitchFamily="2" charset="2"/>
              <a:buChar char="Ø"/>
            </a:pPr>
            <a:r>
              <a:rPr lang="ru-RU" sz="1200" dirty="0"/>
              <a:t>Благоустройство территорий Соболевского муниципального района Камчатского края;</a:t>
            </a:r>
          </a:p>
          <a:p>
            <a:pPr>
              <a:buFont typeface="Wingdings" panose="05000000000000000000" pitchFamily="2" charset="2"/>
              <a:buChar char="Ø"/>
            </a:pPr>
            <a:r>
              <a:rPr lang="ru-RU" sz="1200" dirty="0"/>
              <a:t>Доступное и комфортное жилье гражданам Соболевского муниципального района.</a:t>
            </a:r>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p:txBody>
      </p:sp>
      <p:sp>
        <p:nvSpPr>
          <p:cNvPr id="6" name="Объект 5">
            <a:extLst>
              <a:ext uri="{FF2B5EF4-FFF2-40B4-BE49-F238E27FC236}">
                <a16:creationId xmlns:a16="http://schemas.microsoft.com/office/drawing/2014/main" id="{67FFCBFB-75C8-4F51-AE4F-EC7FB5448836}"/>
              </a:ext>
            </a:extLst>
          </p:cNvPr>
          <p:cNvSpPr>
            <a:spLocks noGrp="1"/>
          </p:cNvSpPr>
          <p:nvPr>
            <p:ph sz="quarter" idx="4"/>
          </p:nvPr>
        </p:nvSpPr>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Повышение качества и надежности предоставления жилищно-коммунальных услуг, комфортных условий для жизнедеятельности и улучшение внешнего облика Соболевского муниципального района Камчатского края.</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Развитие энергосбережения и повышения энергетической эффективности;</a:t>
            </a:r>
          </a:p>
          <a:p>
            <a:pPr>
              <a:buFont typeface="Wingdings" panose="05000000000000000000" pitchFamily="2" charset="2"/>
              <a:buChar char="Ø"/>
            </a:pPr>
            <a:r>
              <a:rPr lang="ru-RU" sz="1400" dirty="0"/>
              <a:t>Развитие систем водоснабжения и                                                                                                                                                                                                              водоотведения;</a:t>
            </a:r>
          </a:p>
          <a:p>
            <a:pPr>
              <a:buFont typeface="Wingdings" panose="05000000000000000000" pitchFamily="2" charset="2"/>
              <a:buChar char="Ø"/>
            </a:pPr>
            <a:r>
              <a:rPr lang="ru-RU" sz="1400" dirty="0"/>
              <a:t>Благоустройство территорий Соболевского муниципального района Камчатского края;</a:t>
            </a:r>
          </a:p>
          <a:p>
            <a:pPr>
              <a:buFont typeface="Wingdings" panose="05000000000000000000" pitchFamily="2" charset="2"/>
              <a:buChar char="Ø"/>
            </a:pPr>
            <a:r>
              <a:rPr lang="ru-RU" sz="1400" dirty="0"/>
              <a:t>Создание условий для  увеличения объема капитального ремонта жилищного фонда.</a:t>
            </a:r>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a:p>
            <a:pPr>
              <a:buFont typeface="Wingdings" panose="05000000000000000000" pitchFamily="2" charset="2"/>
              <a:buChar char="Ø"/>
            </a:pPr>
            <a:endParaRPr lang="ru-RU" sz="1400" dirty="0"/>
          </a:p>
        </p:txBody>
      </p:sp>
      <p:pic>
        <p:nvPicPr>
          <p:cNvPr id="2050" name="Picture 2" descr="https://lichtnostniyrost.ru/upload/iblock/abe/abeb0ba0928f2ebc52b2d5f11646d370.jpg">
            <a:extLst>
              <a:ext uri="{FF2B5EF4-FFF2-40B4-BE49-F238E27FC236}">
                <a16:creationId xmlns:a16="http://schemas.microsoft.com/office/drawing/2014/main" id="{70C96A9B-DD8F-4CD1-90FB-06A4E1749C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581128"/>
            <a:ext cx="4320480"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9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CB98E-9100-45CB-9CC6-14970CE98AAF}"/>
              </a:ext>
            </a:extLst>
          </p:cNvPr>
          <p:cNvSpPr>
            <a:spLocks noGrp="1"/>
          </p:cNvSpPr>
          <p:nvPr>
            <p:ph type="title"/>
          </p:nvPr>
        </p:nvSpPr>
        <p:spPr>
          <a:xfrm>
            <a:off x="457200" y="202630"/>
            <a:ext cx="8229600" cy="778098"/>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6093B932-DB54-4F46-A1B4-AFF16B85FB1C}"/>
              </a:ext>
            </a:extLst>
          </p:cNvPr>
          <p:cNvSpPr>
            <a:spLocks noGrp="1"/>
          </p:cNvSpPr>
          <p:nvPr>
            <p:ph type="body" idx="1"/>
          </p:nvPr>
        </p:nvSpPr>
        <p:spPr>
          <a:xfrm>
            <a:off x="457200" y="1052736"/>
            <a:ext cx="8229600" cy="864096"/>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Профилактика правонарушений, терроризма, экстремизма, наркомании и алкоголизма в Соболевском муниципальном районе </a:t>
            </a:r>
          </a:p>
          <a:p>
            <a:pPr algn="ctr"/>
            <a:r>
              <a:rPr lang="ru-RU" sz="1600" spc="50" dirty="0">
                <a:ln w="0"/>
                <a:solidFill>
                  <a:schemeClr val="bg2"/>
                </a:solidFill>
                <a:effectLst>
                  <a:innerShdw blurRad="63500" dist="50800" dir="13500000">
                    <a:srgbClr val="000000">
                      <a:alpha val="50000"/>
                    </a:srgbClr>
                  </a:innerShdw>
                </a:effectLst>
              </a:rPr>
              <a:t>Камчатского края </a:t>
            </a:r>
          </a:p>
        </p:txBody>
      </p:sp>
      <p:sp>
        <p:nvSpPr>
          <p:cNvPr id="4" name="Объект 3">
            <a:extLst>
              <a:ext uri="{FF2B5EF4-FFF2-40B4-BE49-F238E27FC236}">
                <a16:creationId xmlns:a16="http://schemas.microsoft.com/office/drawing/2014/main" id="{372754EE-6F24-4FC6-B637-7853DA2AA732}"/>
              </a:ext>
            </a:extLst>
          </p:cNvPr>
          <p:cNvSpPr>
            <a:spLocks noGrp="1"/>
          </p:cNvSpPr>
          <p:nvPr>
            <p:ph sz="half" idx="2"/>
          </p:nvPr>
        </p:nvSpPr>
        <p:spPr>
          <a:xfrm>
            <a:off x="457200" y="2060848"/>
            <a:ext cx="4040188" cy="2478261"/>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Профилактика правонарушений, преступлений и повышение безопасности дорожного движения в Соболевском муниципальном районе Камчатского края;</a:t>
            </a:r>
          </a:p>
          <a:p>
            <a:pPr>
              <a:buFont typeface="Wingdings" panose="05000000000000000000" pitchFamily="2" charset="2"/>
              <a:buChar char="Ø"/>
            </a:pPr>
            <a:r>
              <a:rPr lang="ru-RU" sz="1200" dirty="0"/>
              <a:t>Профилактика терроризма и экстремизма в Соболевском муниципальном районе Камчатского  края;</a:t>
            </a:r>
          </a:p>
          <a:p>
            <a:pPr>
              <a:buFont typeface="Wingdings" panose="05000000000000000000" pitchFamily="2" charset="2"/>
              <a:buChar char="Ø"/>
            </a:pPr>
            <a:r>
              <a:rPr lang="ru-RU" sz="1200" dirty="0"/>
              <a:t>Профилактика наркомании и алкоголизма в Соболевском муниципальном районе Камчатского края.</a:t>
            </a:r>
          </a:p>
          <a:p>
            <a:pPr marL="0" indent="0">
              <a:buNone/>
            </a:pPr>
            <a:endParaRPr lang="ru-RU" sz="1200" dirty="0"/>
          </a:p>
          <a:p>
            <a:pPr>
              <a:buFont typeface="Wingdings" panose="05000000000000000000" pitchFamily="2" charset="2"/>
              <a:buChar char="Ø"/>
            </a:pPr>
            <a:endParaRPr lang="ru-RU" sz="1400" dirty="0"/>
          </a:p>
        </p:txBody>
      </p:sp>
      <p:sp>
        <p:nvSpPr>
          <p:cNvPr id="6" name="Объект 5">
            <a:extLst>
              <a:ext uri="{FF2B5EF4-FFF2-40B4-BE49-F238E27FC236}">
                <a16:creationId xmlns:a16="http://schemas.microsoft.com/office/drawing/2014/main" id="{7E41FE75-F9CD-41EE-B2C0-8BA9169578B9}"/>
              </a:ext>
            </a:extLst>
          </p:cNvPr>
          <p:cNvSpPr>
            <a:spLocks noGrp="1"/>
          </p:cNvSpPr>
          <p:nvPr>
            <p:ph sz="quarter" idx="4"/>
          </p:nvPr>
        </p:nvSpPr>
        <p:spPr>
          <a:xfrm>
            <a:off x="4572000" y="2060848"/>
            <a:ext cx="4041775" cy="4752528"/>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000" dirty="0"/>
              <a:t>Обеспечение безопасности граждан путем снижения уровня преступлений, правонарушений и безопасности дорожного движения в Соболевском муниципальном районе Камчатского края;</a:t>
            </a:r>
          </a:p>
          <a:p>
            <a:pPr>
              <a:buFont typeface="Wingdings" panose="05000000000000000000" pitchFamily="2" charset="2"/>
              <a:buChar char="Ø"/>
            </a:pPr>
            <a:r>
              <a:rPr lang="ru-RU" sz="1000" dirty="0"/>
              <a:t>Повышение уровня защищенности жизни и спокойствия  граждан, проживающих на территории Соболевского муниципального района Камчатского края;</a:t>
            </a:r>
          </a:p>
          <a:p>
            <a:pPr>
              <a:buFont typeface="Wingdings" panose="05000000000000000000" pitchFamily="2" charset="2"/>
              <a:buChar char="Ø"/>
            </a:pPr>
            <a:r>
              <a:rPr lang="ru-RU" sz="1000" dirty="0"/>
              <a:t>Сокращение незаконного потребления  наркотических средств и психотропных веществ, злоупотребления алкогольной продукцией среди населения Соболевского муниципального района Камчатского края и снижение уровня заболеваемости населения  алкоголизмом.</a:t>
            </a:r>
            <a:endParaRPr lang="ru-RU" sz="1200" dirty="0"/>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000" dirty="0"/>
              <a:t>Обеспечение безопасности граждан путем снижения уровня преступлений, правонарушений и безопасности дорожного движения в  Соболевском муниципальном районе Камчатского края;</a:t>
            </a:r>
            <a:endParaRPr lang="ru-RU" sz="1000" dirty="0">
              <a:ln/>
              <a:solidFill>
                <a:schemeClr val="bg1">
                  <a:lumMod val="50000"/>
                </a:schemeClr>
              </a:solidFill>
            </a:endParaRPr>
          </a:p>
          <a:p>
            <a:pPr>
              <a:buFont typeface="Wingdings" panose="05000000000000000000" pitchFamily="2" charset="2"/>
              <a:buChar char="Ø"/>
            </a:pPr>
            <a:r>
              <a:rPr lang="ru-RU" sz="1000" dirty="0"/>
              <a:t>Повышение уровня  защищенности  жизни  и спокойствия  граждан, проживающих  на территории Соболевского муниципального района Камчатского края;</a:t>
            </a:r>
          </a:p>
          <a:p>
            <a:pPr>
              <a:buFont typeface="Wingdings" panose="05000000000000000000" pitchFamily="2" charset="2"/>
              <a:buChar char="Ø"/>
            </a:pPr>
            <a:r>
              <a:rPr lang="ru-RU" sz="1000" dirty="0"/>
              <a:t>Сокращение незаконного потребления наркотических средств  и  психотропных веществ, злоупотребления алкогольной продукцией  среди населения Соболевского муниципального района Камчатского края и снижение уровня заболеваемости населения  алкоголизмом;</a:t>
            </a:r>
          </a:p>
          <a:p>
            <a:pPr>
              <a:buFont typeface="Wingdings" panose="05000000000000000000" pitchFamily="2" charset="2"/>
              <a:buChar char="Ø"/>
            </a:pPr>
            <a:r>
              <a:rPr lang="ru-RU" sz="1000" dirty="0"/>
              <a:t>Обеспечение комплексной безопасности муниципальных учреждений социальной сферы.</a:t>
            </a:r>
          </a:p>
        </p:txBody>
      </p:sp>
      <p:pic>
        <p:nvPicPr>
          <p:cNvPr id="3074" name="Picture 2" descr="https://irkcson.aln.socinfo.ru/media/2018/06/21/1238353734/image_image_255484.jpg">
            <a:extLst>
              <a:ext uri="{FF2B5EF4-FFF2-40B4-BE49-F238E27FC236}">
                <a16:creationId xmlns:a16="http://schemas.microsoft.com/office/drawing/2014/main" id="{C4FA68A1-F7B1-4F13-8917-CAACB7CFE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4683125"/>
            <a:ext cx="4041775" cy="1986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6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375AAA-B08F-4791-9386-25188EDE33B9}"/>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3" name="Текст 2">
            <a:extLst>
              <a:ext uri="{FF2B5EF4-FFF2-40B4-BE49-F238E27FC236}">
                <a16:creationId xmlns:a16="http://schemas.microsoft.com/office/drawing/2014/main" id="{0C3E4318-C8BE-4D6E-AEDB-CBABB6A7E411}"/>
              </a:ext>
            </a:extLst>
          </p:cNvPr>
          <p:cNvSpPr>
            <a:spLocks noGrp="1"/>
          </p:cNvSpPr>
          <p:nvPr>
            <p:ph type="body" idx="1"/>
          </p:nvPr>
        </p:nvSpPr>
        <p:spPr>
          <a:xfrm>
            <a:off x="457200" y="951638"/>
            <a:ext cx="8229600" cy="749169"/>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 </a:t>
            </a:r>
          </a:p>
        </p:txBody>
      </p:sp>
      <p:sp>
        <p:nvSpPr>
          <p:cNvPr id="4" name="Объект 3">
            <a:extLst>
              <a:ext uri="{FF2B5EF4-FFF2-40B4-BE49-F238E27FC236}">
                <a16:creationId xmlns:a16="http://schemas.microsoft.com/office/drawing/2014/main" id="{3B9F4EE2-0FBB-47BF-9852-87C8F4C76D44}"/>
              </a:ext>
            </a:extLst>
          </p:cNvPr>
          <p:cNvSpPr>
            <a:spLocks noGrp="1"/>
          </p:cNvSpPr>
          <p:nvPr>
            <p:ph sz="half" idx="2"/>
          </p:nvPr>
        </p:nvSpPr>
        <p:spPr>
          <a:xfrm>
            <a:off x="468383" y="1955074"/>
            <a:ext cx="4040188" cy="2554046"/>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Снижение рисков и смягчение последствий чрезвычайных ситуаций природного и техногенного характера в Соболевском муниципальном районе Камчатского края;</a:t>
            </a:r>
          </a:p>
          <a:p>
            <a:pPr>
              <a:buFont typeface="Wingdings" panose="05000000000000000000" pitchFamily="2" charset="2"/>
              <a:buChar char="Ø"/>
            </a:pPr>
            <a:r>
              <a:rPr lang="ru-RU" sz="1200" dirty="0"/>
              <a:t>Обеспечение пожарной безопасности в Соболевском муниципальном районе Камчатского края;</a:t>
            </a:r>
          </a:p>
          <a:p>
            <a:pPr>
              <a:buFont typeface="Wingdings" panose="05000000000000000000" pitchFamily="2" charset="2"/>
              <a:buChar char="Ø"/>
            </a:pPr>
            <a:r>
              <a:rPr lang="ru-RU" sz="1200" dirty="0"/>
              <a:t>Развитие гражданской обороны и обеспечение радиационной, химической и биологической безопасности в Соболевском муниципальном районе Камчатского края.</a:t>
            </a:r>
          </a:p>
        </p:txBody>
      </p:sp>
      <p:sp>
        <p:nvSpPr>
          <p:cNvPr id="6" name="Объект 5">
            <a:extLst>
              <a:ext uri="{FF2B5EF4-FFF2-40B4-BE49-F238E27FC236}">
                <a16:creationId xmlns:a16="http://schemas.microsoft.com/office/drawing/2014/main" id="{8B2EF4F2-93EE-4013-B1F7-6C970EAA2901}"/>
              </a:ext>
            </a:extLst>
          </p:cNvPr>
          <p:cNvSpPr>
            <a:spLocks noGrp="1"/>
          </p:cNvSpPr>
          <p:nvPr>
            <p:ph sz="quarter" idx="4"/>
          </p:nvPr>
        </p:nvSpPr>
        <p:spPr>
          <a:xfrm>
            <a:off x="4636047" y="1955074"/>
            <a:ext cx="4041775" cy="4570270"/>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200" dirty="0"/>
              <a:t>       Улучшение качества и уровня защищенности населения и территорий Соболевского муниципального района Камчатского края.</a:t>
            </a:r>
          </a:p>
          <a:p>
            <a:pPr marL="0" indent="0">
              <a:buNone/>
            </a:pPr>
            <a:endParaRPr lang="ru-RU" sz="1200" dirty="0"/>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200" dirty="0"/>
              <a:t>Сокращение числа травмированных и  погибших, а  также  снижение материального ущерба от чрезвычайных ситуаций природного и техногенного характера в Соболевском муниципальном районе Камчатского края;</a:t>
            </a:r>
          </a:p>
          <a:p>
            <a:pPr>
              <a:buFont typeface="Wingdings" panose="05000000000000000000" pitchFamily="2" charset="2"/>
              <a:buChar char="Ø"/>
            </a:pPr>
            <a:r>
              <a:rPr lang="ru-RU" sz="1200" dirty="0"/>
              <a:t>Снижение рисков возникновения  пожаров и  минимизация   их последствий на территории Соболевского муниципального района  Камчатского края;</a:t>
            </a:r>
          </a:p>
          <a:p>
            <a:pPr>
              <a:buFont typeface="Wingdings" panose="05000000000000000000" pitchFamily="2" charset="2"/>
              <a:buChar char="Ø"/>
            </a:pPr>
            <a:r>
              <a:rPr lang="ru-RU" sz="1200" dirty="0"/>
              <a:t>Развитие гражданской обороны и  последовательное снижение до приемлемого уровня рисков возникновения   опасных чрезвычайных ситуаций связанных с радиационной, химической и биологической опасностью  на  территории   Соболевского муниципального района Камчатского края.</a:t>
            </a:r>
          </a:p>
        </p:txBody>
      </p:sp>
      <p:pic>
        <p:nvPicPr>
          <p:cNvPr id="4098" name="Picture 2" descr="https://mypresentation.ru/documents_6/c4246a710bea344730f00c17ea16b729/img15.jpg">
            <a:extLst>
              <a:ext uri="{FF2B5EF4-FFF2-40B4-BE49-F238E27FC236}">
                <a16:creationId xmlns:a16="http://schemas.microsoft.com/office/drawing/2014/main" id="{1659B21F-199A-44DA-A31A-8C34BA486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09120"/>
            <a:ext cx="4178231" cy="2138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53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0756DD-6ABE-4EC8-AD74-8A97510EDBF7}"/>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583E2EA9-A393-434F-8362-8CDB3608380E}"/>
              </a:ext>
            </a:extLst>
          </p:cNvPr>
          <p:cNvSpPr>
            <a:spLocks noGrp="1"/>
          </p:cNvSpPr>
          <p:nvPr>
            <p:ph sz="half" idx="2"/>
          </p:nvPr>
        </p:nvSpPr>
        <p:spPr>
          <a:xfrm>
            <a:off x="457200" y="1556792"/>
            <a:ext cx="4040188" cy="4569371"/>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400" dirty="0"/>
              <a:t>Создание условий для  сохранения  и  развития культурного потенциала и культурного  наследия района;</a:t>
            </a:r>
          </a:p>
          <a:p>
            <a:pPr>
              <a:buFont typeface="Wingdings" panose="05000000000000000000" pitchFamily="2" charset="2"/>
              <a:buChar char="Ø"/>
            </a:pPr>
            <a:r>
              <a:rPr lang="ru-RU" sz="1400" dirty="0"/>
              <a:t>Обеспечение единого культурного  пространства для представителей разных социальных   групп в целях получения доступа к культурным ценностям;</a:t>
            </a:r>
          </a:p>
          <a:p>
            <a:pPr>
              <a:buFont typeface="Wingdings" panose="05000000000000000000" pitchFamily="2" charset="2"/>
              <a:buChar char="Ø"/>
            </a:pPr>
            <a:r>
              <a:rPr lang="ru-RU" sz="1400" dirty="0"/>
              <a:t>Повышение  роли   культуры   в   воспитании, просвещении и в обеспечении досуга жителей.</a:t>
            </a:r>
          </a:p>
        </p:txBody>
      </p:sp>
      <p:sp>
        <p:nvSpPr>
          <p:cNvPr id="5" name="Текст 4">
            <a:extLst>
              <a:ext uri="{FF2B5EF4-FFF2-40B4-BE49-F238E27FC236}">
                <a16:creationId xmlns:a16="http://schemas.microsoft.com/office/drawing/2014/main" id="{419462B5-711D-4472-A45B-A954A49A8EEC}"/>
              </a:ext>
            </a:extLst>
          </p:cNvPr>
          <p:cNvSpPr>
            <a:spLocks noGrp="1"/>
          </p:cNvSpPr>
          <p:nvPr>
            <p:ph type="body" sz="quarter" idx="3"/>
          </p:nvPr>
        </p:nvSpPr>
        <p:spPr>
          <a:xfrm>
            <a:off x="457200" y="947192"/>
            <a:ext cx="8229600" cy="321568"/>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культуры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B8F6537B-DFE0-42ED-90E9-C7B939A7D9D9}"/>
              </a:ext>
            </a:extLst>
          </p:cNvPr>
          <p:cNvSpPr>
            <a:spLocks noGrp="1"/>
          </p:cNvSpPr>
          <p:nvPr>
            <p:ph sz="quarter" idx="4"/>
          </p:nvPr>
        </p:nvSpPr>
        <p:spPr>
          <a:xfrm>
            <a:off x="4645025" y="1556792"/>
            <a:ext cx="4041775" cy="4569371"/>
          </a:xfrm>
        </p:spPr>
        <p:txBody>
          <a:bodyPr/>
          <a:lstStyle/>
          <a:p>
            <a:pPr marL="0" indent="0" algn="ctr">
              <a:buNone/>
            </a:pPr>
            <a:endParaRPr lang="ru-RU" sz="1400" b="1" dirty="0">
              <a:ln/>
              <a:solidFill>
                <a:schemeClr val="bg1">
                  <a:lumMod val="50000"/>
                </a:schemeClr>
              </a:solidFill>
            </a:endParaRPr>
          </a:p>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Достижения более высокого качественного уровня культурного обслуживания жителей населения Соболевского муниципального района;</a:t>
            </a:r>
          </a:p>
          <a:p>
            <a:pPr>
              <a:buFont typeface="Wingdings" panose="05000000000000000000" pitchFamily="2" charset="2"/>
              <a:buChar char="Ø"/>
            </a:pPr>
            <a:r>
              <a:rPr lang="ru-RU" sz="1400" dirty="0"/>
              <a:t>Сохранение и пополнение библиотечных фондов;</a:t>
            </a:r>
          </a:p>
          <a:p>
            <a:pPr>
              <a:buFont typeface="Wingdings" panose="05000000000000000000" pitchFamily="2" charset="2"/>
              <a:buChar char="Ø"/>
            </a:pPr>
            <a:r>
              <a:rPr lang="ru-RU" sz="1400" dirty="0"/>
              <a:t>Организация досуговой деятельности, поддержка и развитие различных форм творчества  населения ;</a:t>
            </a:r>
          </a:p>
          <a:p>
            <a:pPr>
              <a:buFont typeface="Wingdings" panose="05000000000000000000" pitchFamily="2" charset="2"/>
              <a:buChar char="Ø"/>
            </a:pPr>
            <a:r>
              <a:rPr lang="ru-RU" sz="1400" dirty="0"/>
              <a:t>Поддержка деятельности творческих коллективов,  поддержка молодых дарований;</a:t>
            </a:r>
          </a:p>
          <a:p>
            <a:pPr>
              <a:buFont typeface="Wingdings" panose="05000000000000000000" pitchFamily="2" charset="2"/>
              <a:buChar char="Ø"/>
            </a:pPr>
            <a:r>
              <a:rPr lang="ru-RU" sz="1400" dirty="0"/>
              <a:t>Расширение объема услуг в  сфере   культуры и повышения их качества.</a:t>
            </a:r>
          </a:p>
        </p:txBody>
      </p:sp>
      <p:pic>
        <p:nvPicPr>
          <p:cNvPr id="5122" name="Picture 2" descr="https://fsd.multiurok.ru/html/2022/04/12/s_6254fc7cd4292/phpvp8fiq_roditelskoe_html_741658e0e11c98a4.png">
            <a:extLst>
              <a:ext uri="{FF2B5EF4-FFF2-40B4-BE49-F238E27FC236}">
                <a16:creationId xmlns:a16="http://schemas.microsoft.com/office/drawing/2014/main" id="{CCC258FB-03EF-4216-917B-35F653665F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26" y="4437112"/>
            <a:ext cx="4392488" cy="2201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8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C1F00A-D678-49F0-ADE8-AEA3129E9954}"/>
              </a:ext>
            </a:extLst>
          </p:cNvPr>
          <p:cNvSpPr>
            <a:spLocks noGrp="1"/>
          </p:cNvSpPr>
          <p:nvPr>
            <p:ph type="title"/>
          </p:nvPr>
        </p:nvSpPr>
        <p:spPr>
          <a:xfrm>
            <a:off x="455610" y="116632"/>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4F7E161A-B914-458F-9AB6-E55B6181DE93}"/>
              </a:ext>
            </a:extLst>
          </p:cNvPr>
          <p:cNvSpPr>
            <a:spLocks noGrp="1"/>
          </p:cNvSpPr>
          <p:nvPr>
            <p:ph sz="half" idx="2"/>
          </p:nvPr>
        </p:nvSpPr>
        <p:spPr>
          <a:xfrm>
            <a:off x="457200" y="1772817"/>
            <a:ext cx="4040188" cy="237626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массовой физической культуры и спорта в Соболевском муниципальном районе Камчатского края;</a:t>
            </a:r>
          </a:p>
          <a:p>
            <a:pPr>
              <a:buFont typeface="Wingdings" panose="05000000000000000000" pitchFamily="2" charset="2"/>
              <a:buChar char="Ø"/>
            </a:pPr>
            <a:r>
              <a:rPr lang="ru-RU" sz="1400" dirty="0"/>
              <a:t>Организация отдыха, оздоровления   и занятости детей и молодежи в Соболевском муниципальном районе Камчатского края;</a:t>
            </a:r>
          </a:p>
          <a:p>
            <a:pPr>
              <a:buFont typeface="Wingdings" panose="05000000000000000000" pitchFamily="2" charset="2"/>
              <a:buChar char="Ø"/>
            </a:pPr>
            <a:r>
              <a:rPr lang="ru-RU" sz="1400" dirty="0"/>
              <a:t>Молодёжь Соболевского муниципального района Камчатского края</a:t>
            </a:r>
          </a:p>
        </p:txBody>
      </p:sp>
      <p:sp>
        <p:nvSpPr>
          <p:cNvPr id="5" name="Текст 4">
            <a:extLst>
              <a:ext uri="{FF2B5EF4-FFF2-40B4-BE49-F238E27FC236}">
                <a16:creationId xmlns:a16="http://schemas.microsoft.com/office/drawing/2014/main" id="{BFDB5446-3CED-42F5-B082-A3F7EC8FB76F}"/>
              </a:ext>
            </a:extLst>
          </p:cNvPr>
          <p:cNvSpPr>
            <a:spLocks noGrp="1"/>
          </p:cNvSpPr>
          <p:nvPr>
            <p:ph type="body" sz="quarter" idx="3"/>
          </p:nvPr>
        </p:nvSpPr>
        <p:spPr>
          <a:xfrm>
            <a:off x="393946" y="894729"/>
            <a:ext cx="8352928" cy="576064"/>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Физическая культура, спорт, молодежная политика, отдых, оздоровление и занятость детей и молодежи в Соболевском муниципальном районе Камчатского края</a:t>
            </a:r>
          </a:p>
        </p:txBody>
      </p:sp>
      <p:sp>
        <p:nvSpPr>
          <p:cNvPr id="6" name="Объект 5">
            <a:extLst>
              <a:ext uri="{FF2B5EF4-FFF2-40B4-BE49-F238E27FC236}">
                <a16:creationId xmlns:a16="http://schemas.microsoft.com/office/drawing/2014/main" id="{A8BD8786-48DE-4D3C-9DD6-45C0B83196BE}"/>
              </a:ext>
            </a:extLst>
          </p:cNvPr>
          <p:cNvSpPr>
            <a:spLocks noGrp="1"/>
          </p:cNvSpPr>
          <p:nvPr>
            <p:ph sz="quarter" idx="4"/>
          </p:nvPr>
        </p:nvSpPr>
        <p:spPr>
          <a:xfrm>
            <a:off x="4646614" y="1484784"/>
            <a:ext cx="4041775" cy="5256584"/>
          </a:xfrm>
        </p:spPr>
        <p:txBody>
          <a:bodyPr/>
          <a:lstStyle/>
          <a:p>
            <a:pPr marL="0" indent="0" algn="ctr">
              <a:buNone/>
            </a:pPr>
            <a:r>
              <a:rPr lang="ru-RU" sz="1200" b="1" dirty="0">
                <a:ln/>
                <a:solidFill>
                  <a:schemeClr val="bg1">
                    <a:lumMod val="50000"/>
                  </a:schemeClr>
                </a:solidFill>
              </a:rPr>
              <a:t>Цель программы</a:t>
            </a:r>
          </a:p>
          <a:p>
            <a:pPr>
              <a:buFont typeface="Wingdings" panose="05000000000000000000" pitchFamily="2" charset="2"/>
              <a:buChar char="Ø"/>
            </a:pPr>
            <a:r>
              <a:rPr lang="ru-RU" sz="900" dirty="0"/>
              <a:t>Создание в Соболевском муниципальном районе Камчатского края условий для физического и спортивного совершенствования, укрепления здоровья граждан, приобщения широких слоев населения к регулярным занятиям физической культурой и спортом;</a:t>
            </a:r>
          </a:p>
          <a:p>
            <a:pPr>
              <a:buFont typeface="Wingdings" panose="05000000000000000000" pitchFamily="2" charset="2"/>
              <a:buChar char="Ø"/>
            </a:pPr>
            <a:r>
              <a:rPr lang="ru-RU" sz="900" dirty="0"/>
              <a:t>Создание и развитие правовых, социальных, экономических и организационных условий для воспитания у молодежи гражданского сознания, личностной самореализации молодых людей как активных участников преобразований в районе;</a:t>
            </a:r>
          </a:p>
          <a:p>
            <a:pPr>
              <a:buFont typeface="Wingdings" panose="05000000000000000000" pitchFamily="2" charset="2"/>
              <a:buChar char="Ø"/>
            </a:pPr>
            <a:r>
              <a:rPr lang="ru-RU" sz="900" dirty="0"/>
              <a:t>Создание условий для совершенствования системы патриотического воспитания граждан;</a:t>
            </a:r>
          </a:p>
          <a:p>
            <a:pPr>
              <a:buFont typeface="Wingdings" panose="05000000000000000000" pitchFamily="2" charset="2"/>
              <a:buChar char="Ø"/>
            </a:pPr>
            <a:r>
              <a:rPr lang="ru-RU" sz="900" dirty="0"/>
              <a:t>Создание условий для обеспечения качественного отдыха, оздоровления и занятости детей и молодежи в Соболевском муниципальном районе Камчатского края.</a:t>
            </a:r>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900" dirty="0"/>
              <a:t>развитие физической культуры и массового спорта, совершенствование системы физического воспитания граждан и пропаганда физической культуры и спорта как важнейшей отставляющей здорового образа жизни; </a:t>
            </a:r>
          </a:p>
          <a:p>
            <a:pPr>
              <a:buFont typeface="Wingdings" panose="05000000000000000000" pitchFamily="2" charset="2"/>
              <a:buChar char="Ø"/>
            </a:pPr>
            <a:r>
              <a:rPr lang="ru-RU" sz="900" dirty="0"/>
              <a:t>создание условий для занятий физической культурой и спортом для населения Соболевского муниципального района Камчатского края; </a:t>
            </a:r>
          </a:p>
          <a:p>
            <a:pPr>
              <a:buFont typeface="Wingdings" panose="05000000000000000000" pitchFamily="2" charset="2"/>
              <a:buChar char="Ø"/>
            </a:pPr>
            <a:r>
              <a:rPr lang="ru-RU" sz="900" dirty="0"/>
              <a:t>создание условий для увеличения численности населения, успешно выполнившего нормативы Всероссийского физкультурно-спортивного комплекса «Готов к труду и обороне» (ГТО);</a:t>
            </a:r>
          </a:p>
          <a:p>
            <a:pPr>
              <a:buFont typeface="Wingdings" panose="05000000000000000000" pitchFamily="2" charset="2"/>
              <a:buChar char="Ø"/>
            </a:pPr>
            <a:r>
              <a:rPr lang="ru-RU" sz="900" dirty="0"/>
              <a:t>вовлечение молодёжи в социальную, экономическую, политическую и культурную жизнь общества, поддержка талантливой молодежи;</a:t>
            </a:r>
          </a:p>
          <a:p>
            <a:pPr>
              <a:buFont typeface="Wingdings" panose="05000000000000000000" pitchFamily="2" charset="2"/>
              <a:buChar char="Ø"/>
            </a:pPr>
            <a:r>
              <a:rPr lang="ru-RU" sz="900" dirty="0"/>
              <a:t>совершенствование процесса патриотического воспитания граждан;</a:t>
            </a:r>
          </a:p>
          <a:p>
            <a:pPr>
              <a:buFont typeface="Wingdings" panose="05000000000000000000" pitchFamily="2" charset="2"/>
              <a:buChar char="Ø"/>
            </a:pPr>
            <a:r>
              <a:rPr lang="ru-RU" sz="900" dirty="0"/>
              <a:t>расширение и развитие материально-технической базы образовательных учреждений, на базе которых организовывается отдых детей и их оздоровления, кадровое и методическое обеспечение, создание безопасных условий отдыха детей, оказание преимущественной поддержки в организации отдыха и оздоровления детей и подростков, находящихся в трудной жизненной ситуации;</a:t>
            </a:r>
          </a:p>
          <a:p>
            <a:pPr>
              <a:buFont typeface="Wingdings" panose="05000000000000000000" pitchFamily="2" charset="2"/>
              <a:buChar char="Ø"/>
            </a:pPr>
            <a:r>
              <a:rPr lang="ru-RU" sz="900" dirty="0"/>
              <a:t>организация временного трудоустройства несовершеннолетних в возрасте от 14 до 18 лет, в свободное от учебы время. </a:t>
            </a:r>
          </a:p>
          <a:p>
            <a:pPr>
              <a:buFont typeface="Wingdings" panose="05000000000000000000" pitchFamily="2" charset="2"/>
              <a:buChar char="Ø"/>
            </a:pPr>
            <a:endParaRPr lang="ru-RU" sz="900" dirty="0"/>
          </a:p>
          <a:p>
            <a:pPr>
              <a:buFont typeface="Wingdings" panose="05000000000000000000" pitchFamily="2" charset="2"/>
              <a:buChar char="Ø"/>
            </a:pPr>
            <a:endParaRPr lang="ru-RU" sz="900" dirty="0"/>
          </a:p>
          <a:p>
            <a:pPr>
              <a:buFont typeface="Wingdings" panose="05000000000000000000" pitchFamily="2" charset="2"/>
              <a:buChar char="Ø"/>
            </a:pPr>
            <a:endParaRPr lang="ru-RU" sz="900" dirty="0"/>
          </a:p>
        </p:txBody>
      </p:sp>
      <p:pic>
        <p:nvPicPr>
          <p:cNvPr id="6146" name="Picture 2" descr="https://s1.slide-share.ru/s_slide/f7f5c31982639eaa9c6475658bef0abe/a57b3cd7-6d14-49b3-804f-cd75bfaf7bd8.jpeg">
            <a:extLst>
              <a:ext uri="{FF2B5EF4-FFF2-40B4-BE49-F238E27FC236}">
                <a16:creationId xmlns:a16="http://schemas.microsoft.com/office/drawing/2014/main" id="{B999A8BE-6AA4-4783-8677-84913000E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0" y="4221088"/>
            <a:ext cx="411638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6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0C0B8-3684-4223-8E3F-7C50062F06DB}"/>
              </a:ext>
            </a:extLst>
          </p:cNvPr>
          <p:cNvSpPr>
            <a:spLocks noGrp="1"/>
          </p:cNvSpPr>
          <p:nvPr>
            <p:ph type="title"/>
          </p:nvPr>
        </p:nvSpPr>
        <p:spPr>
          <a:xfrm>
            <a:off x="457200" y="183277"/>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9140D714-356B-4F8D-9E41-6F4055980672}"/>
              </a:ext>
            </a:extLst>
          </p:cNvPr>
          <p:cNvSpPr>
            <a:spLocks noGrp="1"/>
          </p:cNvSpPr>
          <p:nvPr>
            <p:ph sz="half" idx="2"/>
          </p:nvPr>
        </p:nvSpPr>
        <p:spPr>
          <a:xfrm>
            <a:off x="457200" y="1700808"/>
            <a:ext cx="4040188" cy="1512167"/>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Охрана окружающей среды и обеспечение экологической безопасности в Соболевском муниципальном районе Камчатского края</a:t>
            </a:r>
          </a:p>
        </p:txBody>
      </p:sp>
      <p:sp>
        <p:nvSpPr>
          <p:cNvPr id="5" name="Текст 4">
            <a:extLst>
              <a:ext uri="{FF2B5EF4-FFF2-40B4-BE49-F238E27FC236}">
                <a16:creationId xmlns:a16="http://schemas.microsoft.com/office/drawing/2014/main" id="{B886C058-1198-4F6B-B978-6C0DB49064C7}"/>
              </a:ext>
            </a:extLst>
          </p:cNvPr>
          <p:cNvSpPr>
            <a:spLocks noGrp="1"/>
          </p:cNvSpPr>
          <p:nvPr>
            <p:ph type="body" sz="quarter" idx="3"/>
          </p:nvPr>
        </p:nvSpPr>
        <p:spPr>
          <a:xfrm>
            <a:off x="457200" y="929775"/>
            <a:ext cx="8229600" cy="555009"/>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Охрана окружающей среды, воспроизводство и использование природных ресурсов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A953052F-0605-4652-903A-D3AA25D6131B}"/>
              </a:ext>
            </a:extLst>
          </p:cNvPr>
          <p:cNvSpPr>
            <a:spLocks noGrp="1"/>
          </p:cNvSpPr>
          <p:nvPr>
            <p:ph sz="quarter" idx="4"/>
          </p:nvPr>
        </p:nvSpPr>
        <p:spPr>
          <a:xfrm>
            <a:off x="4645025" y="1700808"/>
            <a:ext cx="4041775" cy="4896544"/>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400" dirty="0"/>
              <a:t>         Повышение уровня экологической безопасности и сохранение природных систем, воспроизводство и охрана природных ресурсов. </a:t>
            </a:r>
          </a:p>
          <a:p>
            <a:pPr marL="0" indent="0">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300" dirty="0"/>
              <a:t>Осуществление государственного и муниципального экологического мониторинга, ликвидация прошлого экологического ущерба, снижение негативного воздействия отходов производства и потребления на окружающую среду;</a:t>
            </a:r>
          </a:p>
          <a:p>
            <a:pPr>
              <a:buFont typeface="Wingdings" panose="05000000000000000000" pitchFamily="2" charset="2"/>
              <a:buChar char="Ø"/>
            </a:pPr>
            <a:r>
              <a:rPr lang="ru-RU" sz="1300" dirty="0"/>
              <a:t>Оценка современного состояния разведанных запасов и прогнозных ресурсов общераспространенных полезных ископаемых и условий их освоения на территории Соболевского района Камчатского края, обеспечение снабжения населения и объектов промышленности ресурсами пресных подземных вод;</a:t>
            </a:r>
          </a:p>
          <a:p>
            <a:pPr>
              <a:buFont typeface="Wingdings" panose="05000000000000000000" pitchFamily="2" charset="2"/>
              <a:buChar char="Ø"/>
            </a:pPr>
            <a:r>
              <a:rPr lang="ru-RU" sz="1300" dirty="0"/>
              <a:t>Осуществление мер по охране водных объектов, а также мер по предотвращению негативного воздействия вод и ликвидации его последствий.</a:t>
            </a:r>
          </a:p>
          <a:p>
            <a:pPr>
              <a:buFont typeface="Wingdings" panose="05000000000000000000" pitchFamily="2" charset="2"/>
              <a:buChar char="Ø"/>
            </a:pPr>
            <a:endParaRPr lang="ru-RU" sz="1200" dirty="0"/>
          </a:p>
          <a:p>
            <a:pPr>
              <a:buFont typeface="Wingdings" panose="05000000000000000000" pitchFamily="2" charset="2"/>
              <a:buChar char="Ø"/>
            </a:pPr>
            <a:endParaRPr lang="ru-RU" sz="1400" b="1" dirty="0">
              <a:ln/>
              <a:solidFill>
                <a:schemeClr val="bg1">
                  <a:lumMod val="50000"/>
                </a:schemeClr>
              </a:solidFill>
            </a:endParaRPr>
          </a:p>
          <a:p>
            <a:pPr marL="0" indent="0" algn="ctr">
              <a:buNone/>
            </a:pPr>
            <a:endParaRPr lang="ru-RU" sz="1400" dirty="0"/>
          </a:p>
        </p:txBody>
      </p:sp>
      <p:pic>
        <p:nvPicPr>
          <p:cNvPr id="7170" name="Picture 2" descr="Международные Программы По Охране Природных Ресурсов Реферат.">
            <a:extLst>
              <a:ext uri="{FF2B5EF4-FFF2-40B4-BE49-F238E27FC236}">
                <a16:creationId xmlns:a16="http://schemas.microsoft.com/office/drawing/2014/main" id="{465F6C7E-A134-4E0A-9D47-A1C36235B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90" y="3789040"/>
            <a:ext cx="4176464" cy="2505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05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EB48C-FDD1-4B0F-BB9C-BDB5EAE7832E}"/>
              </a:ext>
            </a:extLst>
          </p:cNvPr>
          <p:cNvSpPr>
            <a:spLocks noGrp="1"/>
          </p:cNvSpPr>
          <p:nvPr>
            <p:ph type="title"/>
          </p:nvPr>
        </p:nvSpPr>
        <p:spPr>
          <a:xfrm>
            <a:off x="457200" y="19695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0C585C7B-725E-41FC-9808-89A2C046DE66}"/>
              </a:ext>
            </a:extLst>
          </p:cNvPr>
          <p:cNvSpPr>
            <a:spLocks noGrp="1"/>
          </p:cNvSpPr>
          <p:nvPr>
            <p:ph sz="half" idx="2"/>
          </p:nvPr>
        </p:nvSpPr>
        <p:spPr>
          <a:xfrm>
            <a:off x="457200" y="1700809"/>
            <a:ext cx="4040188" cy="237626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200" dirty="0"/>
              <a:t>Развитие малого и среднего предпринимательства;</a:t>
            </a:r>
          </a:p>
          <a:p>
            <a:pPr>
              <a:buFont typeface="Wingdings" panose="05000000000000000000" pitchFamily="2" charset="2"/>
              <a:buChar char="Ø"/>
            </a:pPr>
            <a:r>
              <a:rPr lang="ru-RU" sz="1200" dirty="0"/>
              <a:t>Повышение эффективности управления муниципальным имуществом;</a:t>
            </a:r>
          </a:p>
          <a:p>
            <a:pPr>
              <a:buFont typeface="Wingdings" panose="05000000000000000000" pitchFamily="2" charset="2"/>
              <a:buChar char="Ø"/>
            </a:pPr>
            <a:r>
              <a:rPr lang="ru-RU" sz="1200" dirty="0"/>
              <a:t>Устойчивое развитие коренных малочисленных народов Севера, Сибири и Дальнего Востока, проживающих в Соболевском муниципальном районе Камчатского края;</a:t>
            </a:r>
          </a:p>
          <a:p>
            <a:pPr>
              <a:buFont typeface="Wingdings" panose="05000000000000000000" pitchFamily="2" charset="2"/>
              <a:buChar char="Ø"/>
            </a:pPr>
            <a:r>
              <a:rPr lang="ru-RU" sz="1200" dirty="0"/>
              <a:t>Развитие сельского хозяйства в Соболевском муниципальном районе.</a:t>
            </a:r>
          </a:p>
        </p:txBody>
      </p:sp>
      <p:sp>
        <p:nvSpPr>
          <p:cNvPr id="5" name="Текст 4">
            <a:extLst>
              <a:ext uri="{FF2B5EF4-FFF2-40B4-BE49-F238E27FC236}">
                <a16:creationId xmlns:a16="http://schemas.microsoft.com/office/drawing/2014/main" id="{02023907-388E-4947-9134-7C3D294472AC}"/>
              </a:ext>
            </a:extLst>
          </p:cNvPr>
          <p:cNvSpPr>
            <a:spLocks noGrp="1"/>
          </p:cNvSpPr>
          <p:nvPr>
            <p:ph type="body" sz="quarter" idx="3"/>
          </p:nvPr>
        </p:nvSpPr>
        <p:spPr>
          <a:xfrm>
            <a:off x="457200" y="980728"/>
            <a:ext cx="8229600" cy="576064"/>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экономики, промышленности Соболевского района Камчатского края, повышение их конкурентоспособности </a:t>
            </a:r>
          </a:p>
        </p:txBody>
      </p:sp>
      <p:sp>
        <p:nvSpPr>
          <p:cNvPr id="6" name="Объект 5">
            <a:extLst>
              <a:ext uri="{FF2B5EF4-FFF2-40B4-BE49-F238E27FC236}">
                <a16:creationId xmlns:a16="http://schemas.microsoft.com/office/drawing/2014/main" id="{88A91B50-68AB-4511-AF8A-3DAA4D2F6F57}"/>
              </a:ext>
            </a:extLst>
          </p:cNvPr>
          <p:cNvSpPr>
            <a:spLocks noGrp="1"/>
          </p:cNvSpPr>
          <p:nvPr>
            <p:ph sz="quarter" idx="4"/>
          </p:nvPr>
        </p:nvSpPr>
        <p:spPr>
          <a:xfrm>
            <a:off x="4645025" y="1700808"/>
            <a:ext cx="4041775" cy="5040560"/>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050" dirty="0"/>
              <a:t>Создание благоприятного предпринимательского климата и условий для ведения бизнеса;</a:t>
            </a:r>
          </a:p>
          <a:p>
            <a:pPr>
              <a:buFont typeface="Wingdings" panose="05000000000000000000" pitchFamily="2" charset="2"/>
              <a:buChar char="Ø"/>
            </a:pPr>
            <a:r>
              <a:rPr lang="ru-RU" sz="1050" dirty="0"/>
              <a:t>Повышение эффективности муниципального управления;</a:t>
            </a:r>
          </a:p>
          <a:p>
            <a:pPr>
              <a:buFont typeface="Wingdings" panose="05000000000000000000" pitchFamily="2" charset="2"/>
              <a:buChar char="Ø"/>
            </a:pPr>
            <a:r>
              <a:rPr lang="ru-RU" sz="1050" dirty="0"/>
              <a:t>Создание условий для эффективного управления и использования муниципального имущества;</a:t>
            </a:r>
          </a:p>
          <a:p>
            <a:pPr>
              <a:buFont typeface="Wingdings" panose="05000000000000000000" pitchFamily="2" charset="2"/>
              <a:buChar char="Ø"/>
            </a:pPr>
            <a:r>
              <a:rPr lang="ru-RU" sz="1050" dirty="0"/>
              <a:t>Развитие системы управления земельными ресурсами на территории Соболевского муниципального района Камчатского края.</a:t>
            </a:r>
          </a:p>
          <a:p>
            <a:pPr marL="0" indent="0" algn="ctr">
              <a:buNone/>
            </a:pPr>
            <a:endParaRPr lang="ru-RU" sz="1050" dirty="0"/>
          </a:p>
          <a:p>
            <a:pPr marL="0" indent="0" algn="ctr">
              <a:buNone/>
            </a:pPr>
            <a:r>
              <a:rPr lang="ru-RU" sz="1050" b="1" dirty="0">
                <a:ln/>
                <a:solidFill>
                  <a:schemeClr val="bg1">
                    <a:lumMod val="50000"/>
                  </a:schemeClr>
                </a:solidFill>
              </a:rPr>
              <a:t>Задачи</a:t>
            </a:r>
          </a:p>
          <a:p>
            <a:pPr>
              <a:buFont typeface="Wingdings" panose="05000000000000000000" pitchFamily="2" charset="2"/>
              <a:buChar char="Ø"/>
            </a:pPr>
            <a:r>
              <a:rPr lang="ru-RU" sz="1050" dirty="0"/>
              <a:t>Создание условий для привлечения инвестиций в экономику Соболевского муниципального района Камчатского края;</a:t>
            </a:r>
          </a:p>
          <a:p>
            <a:pPr>
              <a:buFont typeface="Wingdings" panose="05000000000000000000" pitchFamily="2" charset="2"/>
              <a:buChar char="Ø"/>
            </a:pPr>
            <a:r>
              <a:rPr lang="ru-RU" sz="1050" dirty="0"/>
              <a:t>Создание благоприятной конкурентной среды;</a:t>
            </a:r>
          </a:p>
          <a:p>
            <a:pPr>
              <a:buFont typeface="Wingdings" panose="05000000000000000000" pitchFamily="2" charset="2"/>
              <a:buChar char="Ø"/>
            </a:pPr>
            <a:r>
              <a:rPr lang="ru-RU" sz="1050" dirty="0"/>
              <a:t>Повышение предпринимательской активности и развитие малого и среднего предпринимательства;</a:t>
            </a:r>
          </a:p>
          <a:p>
            <a:pPr>
              <a:buFont typeface="Wingdings" panose="05000000000000000000" pitchFamily="2" charset="2"/>
              <a:buChar char="Ø"/>
            </a:pPr>
            <a:r>
              <a:rPr lang="ru-RU" sz="1050" dirty="0"/>
              <a:t>Повышение доступности и качества муниципальных услуг;</a:t>
            </a:r>
          </a:p>
          <a:p>
            <a:pPr>
              <a:buFont typeface="Wingdings" panose="05000000000000000000" pitchFamily="2" charset="2"/>
              <a:buChar char="Ø"/>
            </a:pPr>
            <a:r>
              <a:rPr lang="ru-RU" sz="1050" dirty="0"/>
              <a:t>Обеспечение доступности энергетических ресурсов;</a:t>
            </a:r>
          </a:p>
          <a:p>
            <a:pPr>
              <a:buFont typeface="Wingdings" panose="05000000000000000000" pitchFamily="2" charset="2"/>
              <a:buChar char="Ø"/>
            </a:pPr>
            <a:r>
              <a:rPr lang="ru-RU" sz="1050" dirty="0"/>
              <a:t>Стимулирование увеличения доли внебюджетных источников финансирования;</a:t>
            </a:r>
          </a:p>
          <a:p>
            <a:pPr>
              <a:buFont typeface="Wingdings" panose="05000000000000000000" pitchFamily="2" charset="2"/>
              <a:buChar char="Ø"/>
            </a:pPr>
            <a:r>
              <a:rPr lang="ru-RU" sz="1050" dirty="0"/>
              <a:t>Обновление технологической базы соответствующих отраслей промышленности;</a:t>
            </a:r>
          </a:p>
          <a:p>
            <a:pPr>
              <a:buFont typeface="Wingdings" panose="05000000000000000000" pitchFamily="2" charset="2"/>
              <a:buChar char="Ø"/>
            </a:pPr>
            <a:r>
              <a:rPr lang="ru-RU" sz="1050" dirty="0"/>
              <a:t>Обеспечение содержания, сохранности и эффективного использования муниципального имущества;</a:t>
            </a:r>
          </a:p>
          <a:p>
            <a:pPr>
              <a:buFont typeface="Wingdings" panose="05000000000000000000" pitchFamily="2" charset="2"/>
              <a:buChar char="Ø"/>
            </a:pPr>
            <a:r>
              <a:rPr lang="ru-RU" sz="1050" dirty="0"/>
              <a:t>Организация работ по эффективному использованию земель. </a:t>
            </a:r>
          </a:p>
          <a:p>
            <a:pPr marL="0" indent="0">
              <a:buNone/>
            </a:pPr>
            <a:endParaRPr lang="ru-RU" sz="1200" dirty="0"/>
          </a:p>
          <a:p>
            <a:pPr>
              <a:buFont typeface="Wingdings" panose="05000000000000000000" pitchFamily="2" charset="2"/>
              <a:buChar char="Ø"/>
            </a:pPr>
            <a:endParaRPr lang="ru-RU" sz="1400" dirty="0"/>
          </a:p>
        </p:txBody>
      </p:sp>
      <p:sp>
        <p:nvSpPr>
          <p:cNvPr id="8" name="AutoShape 6" descr="Постпандемийный мир. Как экономика Узбекистана прошла коронакризис и выбралась из него ">
            <a:extLst>
              <a:ext uri="{FF2B5EF4-FFF2-40B4-BE49-F238E27FC236}">
                <a16:creationId xmlns:a16="http://schemas.microsoft.com/office/drawing/2014/main" id="{03788EF6-61C1-4A82-9AF4-E2217DFC4A9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a:extLst>
              <a:ext uri="{FF2B5EF4-FFF2-40B4-BE49-F238E27FC236}">
                <a16:creationId xmlns:a16="http://schemas.microsoft.com/office/drawing/2014/main" id="{281338A8-3B37-407E-8810-E50F0A48AEFB}"/>
              </a:ext>
            </a:extLst>
          </p:cNvPr>
          <p:cNvPicPr>
            <a:picLocks noChangeAspect="1"/>
          </p:cNvPicPr>
          <p:nvPr/>
        </p:nvPicPr>
        <p:blipFill>
          <a:blip r:embed="rId2"/>
          <a:stretch>
            <a:fillRect/>
          </a:stretch>
        </p:blipFill>
        <p:spPr>
          <a:xfrm>
            <a:off x="323528" y="4221090"/>
            <a:ext cx="4040188" cy="2304253"/>
          </a:xfrm>
          <a:prstGeom prst="rect">
            <a:avLst/>
          </a:prstGeom>
          <a:ln>
            <a:noFill/>
          </a:ln>
          <a:effectLst>
            <a:softEdge rad="112500"/>
          </a:effectLst>
        </p:spPr>
      </p:pic>
    </p:spTree>
    <p:extLst>
      <p:ext uri="{BB962C8B-B14F-4D97-AF65-F5344CB8AC3E}">
        <p14:creationId xmlns:p14="http://schemas.microsoft.com/office/powerpoint/2010/main" val="1375413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BBAB0-28A2-41A3-9AC5-23F5847F7402}"/>
              </a:ext>
            </a:extLst>
          </p:cNvPr>
          <p:cNvSpPr>
            <a:spLocks noGrp="1"/>
          </p:cNvSpPr>
          <p:nvPr>
            <p:ph type="title"/>
          </p:nvPr>
        </p:nvSpPr>
        <p:spPr>
          <a:xfrm>
            <a:off x="457200" y="18864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C632AA2A-5DBF-4535-AE6C-B0C2C0534BFA}"/>
              </a:ext>
            </a:extLst>
          </p:cNvPr>
          <p:cNvSpPr>
            <a:spLocks noGrp="1"/>
          </p:cNvSpPr>
          <p:nvPr>
            <p:ph sz="half" idx="2"/>
          </p:nvPr>
        </p:nvSpPr>
        <p:spPr>
          <a:xfrm>
            <a:off x="457200" y="1493095"/>
            <a:ext cx="4040188" cy="1215826"/>
          </a:xfrm>
        </p:spPr>
        <p:txBody>
          <a:bodyPr/>
          <a:lstStyle/>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p>
          <a:p>
            <a:pPr marL="0" indent="0" algn="ctr">
              <a:buNone/>
            </a:pPr>
            <a:endParaRPr lang="en-US" sz="1400" b="1" dirty="0">
              <a:ln/>
              <a:solidFill>
                <a:schemeClr val="bg1">
                  <a:lumMod val="50000"/>
                </a:schemeClr>
              </a:solidFill>
            </a:endParaRPr>
          </a:p>
          <a:p>
            <a:pPr>
              <a:buFont typeface="Wingdings" panose="05000000000000000000" pitchFamily="2" charset="2"/>
              <a:buChar char="Ø"/>
            </a:pPr>
            <a:r>
              <a:rPr lang="ru-RU" sz="1400" dirty="0"/>
              <a:t>Электронный муниципалитет в Соболевском муниципальном районе.</a:t>
            </a:r>
          </a:p>
        </p:txBody>
      </p:sp>
      <p:sp>
        <p:nvSpPr>
          <p:cNvPr id="5" name="Текст 4">
            <a:extLst>
              <a:ext uri="{FF2B5EF4-FFF2-40B4-BE49-F238E27FC236}">
                <a16:creationId xmlns:a16="http://schemas.microsoft.com/office/drawing/2014/main" id="{0FA7B617-EFC5-41A8-8B09-A8D04E1C502C}"/>
              </a:ext>
            </a:extLst>
          </p:cNvPr>
          <p:cNvSpPr>
            <a:spLocks noGrp="1"/>
          </p:cNvSpPr>
          <p:nvPr>
            <p:ph type="body" sz="quarter" idx="3"/>
          </p:nvPr>
        </p:nvSpPr>
        <p:spPr>
          <a:xfrm>
            <a:off x="457200" y="980728"/>
            <a:ext cx="8229600" cy="360040"/>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Информационное общество в Соболевском муниципальном районе</a:t>
            </a:r>
          </a:p>
        </p:txBody>
      </p:sp>
      <p:sp>
        <p:nvSpPr>
          <p:cNvPr id="6" name="Объект 5">
            <a:extLst>
              <a:ext uri="{FF2B5EF4-FFF2-40B4-BE49-F238E27FC236}">
                <a16:creationId xmlns:a16="http://schemas.microsoft.com/office/drawing/2014/main" id="{B0A688E0-3780-4D27-84BC-061FB0292407}"/>
              </a:ext>
            </a:extLst>
          </p:cNvPr>
          <p:cNvSpPr>
            <a:spLocks noGrp="1"/>
          </p:cNvSpPr>
          <p:nvPr>
            <p:ph sz="quarter" idx="4"/>
          </p:nvPr>
        </p:nvSpPr>
        <p:spPr>
          <a:xfrm>
            <a:off x="4645025" y="1493094"/>
            <a:ext cx="4041775" cy="4633069"/>
          </a:xfrm>
        </p:spPr>
        <p:txBody>
          <a:bodyPr/>
          <a:lstStyle/>
          <a:p>
            <a:pPr marL="0" indent="0" algn="ctr">
              <a:buNone/>
            </a:pPr>
            <a:endParaRPr lang="ru-RU" sz="1400" b="1" dirty="0">
              <a:ln/>
              <a:solidFill>
                <a:schemeClr val="bg1">
                  <a:lumMod val="50000"/>
                </a:schemeClr>
              </a:solidFill>
            </a:endParaRPr>
          </a:p>
          <a:p>
            <a:pPr marL="0" indent="0" algn="ctr">
              <a:buNone/>
            </a:pPr>
            <a:r>
              <a:rPr lang="ru-RU" sz="1400" b="1" dirty="0">
                <a:ln/>
                <a:solidFill>
                  <a:schemeClr val="bg1">
                    <a:lumMod val="50000"/>
                  </a:schemeClr>
                </a:solidFill>
              </a:rPr>
              <a:t>Цель программы</a:t>
            </a:r>
          </a:p>
          <a:p>
            <a:pPr marL="0" indent="0">
              <a:buNone/>
            </a:pPr>
            <a:r>
              <a:rPr lang="ru-RU" sz="1400" dirty="0"/>
              <a:t>      Получение гражданами и организациями преимуществ от применения информационных и телекоммуникационных технологий.</a:t>
            </a:r>
          </a:p>
          <a:p>
            <a:pPr marL="0" indent="0" algn="ctr">
              <a:buNone/>
            </a:pPr>
            <a:endParaRPr lang="ru-RU" sz="1400" dirty="0"/>
          </a:p>
          <a:p>
            <a:pPr marL="0" indent="0" algn="ctr">
              <a:buNone/>
            </a:pPr>
            <a:endParaRPr lang="ru-RU" sz="1400" dirty="0"/>
          </a:p>
          <a:p>
            <a:pPr marL="0" indent="0" algn="ctr">
              <a:buNone/>
            </a:pPr>
            <a:endParaRPr lang="ru-RU" sz="1400" dirty="0"/>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400" dirty="0"/>
              <a:t>Обеспечение доступа граждан и организаций к услугам на основе современных информационных технологий;</a:t>
            </a:r>
          </a:p>
          <a:p>
            <a:pPr>
              <a:buFont typeface="Wingdings" panose="05000000000000000000" pitchFamily="2" charset="2"/>
              <a:buChar char="Ø"/>
            </a:pPr>
            <a:r>
              <a:rPr lang="ru-RU" sz="1400" dirty="0"/>
              <a:t>Развитие технической и технологической основы становления информационного общества.</a:t>
            </a:r>
            <a:endParaRPr lang="ru-RU" sz="1400" b="1" dirty="0">
              <a:ln/>
              <a:solidFill>
                <a:schemeClr val="bg1">
                  <a:lumMod val="50000"/>
                </a:schemeClr>
              </a:solidFill>
            </a:endParaRPr>
          </a:p>
          <a:p>
            <a:pPr marL="0" indent="0" algn="ctr">
              <a:buNone/>
            </a:pPr>
            <a:endParaRPr lang="ru-RU" sz="1400" dirty="0"/>
          </a:p>
        </p:txBody>
      </p:sp>
      <p:pic>
        <p:nvPicPr>
          <p:cNvPr id="2050" name="Picture 2" descr="https://proprikol.ru/wp-content/uploads/2020/08/kartinki-informatika-40.jpg">
            <a:extLst>
              <a:ext uri="{FF2B5EF4-FFF2-40B4-BE49-F238E27FC236}">
                <a16:creationId xmlns:a16="http://schemas.microsoft.com/office/drawing/2014/main" id="{773C7EA0-27CD-4A5B-879B-2BC0161AF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93" y="3573016"/>
            <a:ext cx="4255195" cy="2808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8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p:txBody>
      </p:sp>
    </p:spTree>
    <p:extLst>
      <p:ext uri="{BB962C8B-B14F-4D97-AF65-F5344CB8AC3E}">
        <p14:creationId xmlns:p14="http://schemas.microsoft.com/office/powerpoint/2010/main" val="374196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51446-0C6B-4F63-98BB-F82F2577489C}"/>
              </a:ext>
            </a:extLst>
          </p:cNvPr>
          <p:cNvSpPr>
            <a:spLocks noGrp="1"/>
          </p:cNvSpPr>
          <p:nvPr>
            <p:ph type="title"/>
          </p:nvPr>
        </p:nvSpPr>
        <p:spPr>
          <a:xfrm>
            <a:off x="457200" y="208310"/>
            <a:ext cx="8229600" cy="706090"/>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D0EE6C8E-CE07-4443-B0C5-CE41BD35B9BD}"/>
              </a:ext>
            </a:extLst>
          </p:cNvPr>
          <p:cNvSpPr>
            <a:spLocks noGrp="1"/>
          </p:cNvSpPr>
          <p:nvPr>
            <p:ph sz="half" idx="2"/>
          </p:nvPr>
        </p:nvSpPr>
        <p:spPr>
          <a:xfrm>
            <a:off x="457200" y="1772817"/>
            <a:ext cx="4040188" cy="1656184"/>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400" dirty="0"/>
              <a:t>Развитие дорожного хозяйства в Соболевском муниципальном районе;</a:t>
            </a:r>
          </a:p>
          <a:p>
            <a:pPr>
              <a:buFont typeface="Wingdings" panose="05000000000000000000" pitchFamily="2" charset="2"/>
              <a:buChar char="Ø"/>
            </a:pPr>
            <a:r>
              <a:rPr lang="ru-RU" sz="1400" dirty="0"/>
              <a:t>Организация транспортного обслуживания в Соболевском муниципальном районе.</a:t>
            </a:r>
          </a:p>
        </p:txBody>
      </p:sp>
      <p:sp>
        <p:nvSpPr>
          <p:cNvPr id="5" name="Текст 4">
            <a:extLst>
              <a:ext uri="{FF2B5EF4-FFF2-40B4-BE49-F238E27FC236}">
                <a16:creationId xmlns:a16="http://schemas.microsoft.com/office/drawing/2014/main" id="{61ACCC60-DF29-43B2-939E-797FD2CDDF2F}"/>
              </a:ext>
            </a:extLst>
          </p:cNvPr>
          <p:cNvSpPr>
            <a:spLocks noGrp="1"/>
          </p:cNvSpPr>
          <p:nvPr>
            <p:ph type="body" sz="quarter" idx="3"/>
          </p:nvPr>
        </p:nvSpPr>
        <p:spPr>
          <a:xfrm>
            <a:off x="457200" y="951639"/>
            <a:ext cx="8229600" cy="533145"/>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Развитие транспортной системы в Соболевском муниципальном районе Камчатского края </a:t>
            </a:r>
          </a:p>
        </p:txBody>
      </p:sp>
      <p:sp>
        <p:nvSpPr>
          <p:cNvPr id="6" name="Объект 5">
            <a:extLst>
              <a:ext uri="{FF2B5EF4-FFF2-40B4-BE49-F238E27FC236}">
                <a16:creationId xmlns:a16="http://schemas.microsoft.com/office/drawing/2014/main" id="{B57B50C1-B5B7-4860-8279-F2B91944C45A}"/>
              </a:ext>
            </a:extLst>
          </p:cNvPr>
          <p:cNvSpPr>
            <a:spLocks noGrp="1"/>
          </p:cNvSpPr>
          <p:nvPr>
            <p:ph sz="quarter" idx="4"/>
          </p:nvPr>
        </p:nvSpPr>
        <p:spPr>
          <a:xfrm>
            <a:off x="4646614" y="1522023"/>
            <a:ext cx="4041775" cy="5291353"/>
          </a:xfrm>
        </p:spPr>
        <p:txBody>
          <a:bodyPr/>
          <a:lstStyle/>
          <a:p>
            <a:pPr marL="0" indent="0" algn="ctr">
              <a:buNone/>
            </a:pPr>
            <a:r>
              <a:rPr lang="ru-RU" sz="1400" b="1" dirty="0">
                <a:ln/>
                <a:solidFill>
                  <a:schemeClr val="bg1">
                    <a:lumMod val="50000"/>
                  </a:schemeClr>
                </a:solidFill>
              </a:rPr>
              <a:t>Цель программы</a:t>
            </a:r>
          </a:p>
          <a:p>
            <a:pPr>
              <a:buFont typeface="Wingdings" panose="05000000000000000000" pitchFamily="2" charset="2"/>
              <a:buChar char="Ø"/>
            </a:pPr>
            <a:r>
              <a:rPr lang="ru-RU" sz="1200" dirty="0"/>
              <a:t>Формирование благоприятных и комфортных условий для жизнедеятельности населения Соболевского муниципального района  Камчатского края;</a:t>
            </a:r>
          </a:p>
          <a:p>
            <a:pPr>
              <a:buFont typeface="Wingdings" panose="05000000000000000000" pitchFamily="2" charset="2"/>
              <a:buChar char="Ø"/>
            </a:pPr>
            <a:r>
              <a:rPr lang="ru-RU" sz="1200" dirty="0"/>
              <a:t>Комплексное решение проблем дорожного хозяйства в Соболевском муниципальном районе Камчатского края.</a:t>
            </a:r>
            <a:endParaRPr lang="ru-RU" sz="1200" b="1" dirty="0">
              <a:ln/>
              <a:solidFill>
                <a:schemeClr val="bg1">
                  <a:lumMod val="50000"/>
                </a:schemeClr>
              </a:solidFill>
            </a:endParaRPr>
          </a:p>
          <a:p>
            <a:pPr marL="0" indent="0" algn="ctr">
              <a:buNone/>
            </a:pPr>
            <a:r>
              <a:rPr lang="ru-RU" sz="1400" b="1" dirty="0">
                <a:ln/>
                <a:solidFill>
                  <a:schemeClr val="bg1">
                    <a:lumMod val="50000"/>
                  </a:schemeClr>
                </a:solidFill>
              </a:rPr>
              <a:t>Задачи</a:t>
            </a:r>
          </a:p>
          <a:p>
            <a:pPr>
              <a:buFont typeface="Wingdings" panose="05000000000000000000" pitchFamily="2" charset="2"/>
              <a:buChar char="Ø"/>
            </a:pPr>
            <a:r>
              <a:rPr lang="ru-RU" sz="1200" dirty="0"/>
              <a:t>Обновление и ремонт покрытия межквартальных и </a:t>
            </a:r>
            <a:r>
              <a:rPr lang="ru-RU" sz="1200" dirty="0" err="1"/>
              <a:t>внутридворовых</a:t>
            </a:r>
            <a:r>
              <a:rPr lang="ru-RU" sz="1200" dirty="0"/>
              <a:t> проездов и тротуаров на территории населенных пунктов Соболевского муниципального района Камчатского края;</a:t>
            </a:r>
          </a:p>
          <a:p>
            <a:pPr>
              <a:buFont typeface="Wingdings" panose="05000000000000000000" pitchFamily="2" charset="2"/>
              <a:buChar char="Ø"/>
            </a:pPr>
            <a:r>
              <a:rPr lang="ru-RU" sz="1200" dirty="0"/>
              <a:t>Капитальный ремонт и ремонт автомобильных дорог общего пользования населенных пунктов Соболевского муниципального района;</a:t>
            </a:r>
          </a:p>
          <a:p>
            <a:pPr>
              <a:buFont typeface="Wingdings" panose="05000000000000000000" pitchFamily="2" charset="2"/>
              <a:buChar char="Ø"/>
            </a:pPr>
            <a:r>
              <a:rPr lang="ru-RU" sz="1200" dirty="0"/>
              <a:t>Проведение паспортизации автомобильных дорог;</a:t>
            </a:r>
          </a:p>
          <a:p>
            <a:pPr>
              <a:buFont typeface="Wingdings" panose="05000000000000000000" pitchFamily="2" charset="2"/>
              <a:buChar char="Ø"/>
            </a:pPr>
            <a:r>
              <a:rPr lang="ru-RU" sz="1200" dirty="0"/>
              <a:t>Муниципальная поддержка пассажирского автомобильного транспорта в Соболевском муниципальном районе;</a:t>
            </a:r>
          </a:p>
          <a:p>
            <a:pPr>
              <a:buFont typeface="Wingdings" panose="05000000000000000000" pitchFamily="2" charset="2"/>
              <a:buChar char="Ø"/>
            </a:pPr>
            <a:r>
              <a:rPr lang="ru-RU" sz="1200" dirty="0"/>
              <a:t>Создание условий для деятельности перевозчиков, осуществляющих перевозку пассажиров на территории района;</a:t>
            </a:r>
          </a:p>
          <a:p>
            <a:pPr>
              <a:buFont typeface="Wingdings" panose="05000000000000000000" pitchFamily="2" charset="2"/>
              <a:buChar char="Ø"/>
            </a:pPr>
            <a:r>
              <a:rPr lang="ru-RU" sz="1200" dirty="0"/>
              <a:t>Обеспечение бесперебойности движения автобусов по утвержденным маршрутам.</a:t>
            </a:r>
          </a:p>
        </p:txBody>
      </p:sp>
      <p:pic>
        <p:nvPicPr>
          <p:cNvPr id="1026" name="Picture 2" descr="https://phonoteka.org/uploads/posts/2021-05/1621894796_32-phonoteka_org-p-fon-dlya-prezentatsii-transportnoi-kompani-32.jpg">
            <a:extLst>
              <a:ext uri="{FF2B5EF4-FFF2-40B4-BE49-F238E27FC236}">
                <a16:creationId xmlns:a16="http://schemas.microsoft.com/office/drawing/2014/main" id="{7BA7E299-C74B-421D-8DC8-4CEAA29E57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3"/>
            <a:ext cx="4104456" cy="2736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77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A8A80-B705-47FF-B70F-D1FD909F01D0}"/>
              </a:ext>
            </a:extLst>
          </p:cNvPr>
          <p:cNvSpPr>
            <a:spLocks noGrp="1"/>
          </p:cNvSpPr>
          <p:nvPr>
            <p:ph type="title"/>
          </p:nvPr>
        </p:nvSpPr>
        <p:spPr>
          <a:xfrm>
            <a:off x="457200" y="188640"/>
            <a:ext cx="8229600" cy="639762"/>
          </a:xfrm>
        </p:spPr>
        <p:txBody>
          <a:bodyPr/>
          <a:lstStyle/>
          <a:p>
            <a:r>
              <a:rPr lang="ru-RU" sz="2000" b="1" spc="50" dirty="0">
                <a:ln w="0"/>
                <a:solidFill>
                  <a:srgbClr val="CC9900"/>
                </a:solidFill>
                <a:effectLst>
                  <a:innerShdw blurRad="63500" dist="50800" dir="13500000">
                    <a:srgbClr val="000000">
                      <a:alpha val="50000"/>
                    </a:srgbClr>
                  </a:innerShdw>
                </a:effectLst>
              </a:rPr>
              <a:t>Муниципальные программы Соболевского муниципального района Камчатского края в 2023 году и на 2024-2025 годы</a:t>
            </a:r>
            <a:endParaRPr lang="ru-RU" sz="2000" dirty="0"/>
          </a:p>
        </p:txBody>
      </p:sp>
      <p:sp>
        <p:nvSpPr>
          <p:cNvPr id="4" name="Объект 3">
            <a:extLst>
              <a:ext uri="{FF2B5EF4-FFF2-40B4-BE49-F238E27FC236}">
                <a16:creationId xmlns:a16="http://schemas.microsoft.com/office/drawing/2014/main" id="{31A9DBDC-AECE-4183-8293-30663E666A88}"/>
              </a:ext>
            </a:extLst>
          </p:cNvPr>
          <p:cNvSpPr>
            <a:spLocks noGrp="1"/>
          </p:cNvSpPr>
          <p:nvPr>
            <p:ph sz="half" idx="2"/>
          </p:nvPr>
        </p:nvSpPr>
        <p:spPr>
          <a:xfrm>
            <a:off x="457200" y="1349078"/>
            <a:ext cx="4040188" cy="5104258"/>
          </a:xfrm>
        </p:spPr>
        <p:txBody>
          <a:bodyPr/>
          <a:lstStyle/>
          <a:p>
            <a:pPr marL="0" indent="0" algn="ctr">
              <a:buNone/>
            </a:pPr>
            <a:r>
              <a:rPr lang="ru-RU" sz="1400" b="1" dirty="0">
                <a:ln/>
                <a:solidFill>
                  <a:schemeClr val="bg1">
                    <a:lumMod val="50000"/>
                  </a:schemeClr>
                </a:solidFill>
              </a:rPr>
              <a:t>Основные подпрограммы,</a:t>
            </a:r>
          </a:p>
          <a:p>
            <a:pPr marL="0" indent="0" algn="ctr">
              <a:buNone/>
            </a:pPr>
            <a:r>
              <a:rPr lang="ru-RU" sz="1400" b="1" dirty="0">
                <a:ln/>
                <a:solidFill>
                  <a:schemeClr val="bg1">
                    <a:lumMod val="50000"/>
                  </a:schemeClr>
                </a:solidFill>
              </a:rPr>
              <a:t>предусмотренные к финансированию</a:t>
            </a:r>
            <a:endParaRPr lang="en-US" sz="1400" b="1" dirty="0">
              <a:ln/>
              <a:solidFill>
                <a:schemeClr val="bg1">
                  <a:lumMod val="50000"/>
                </a:schemeClr>
              </a:solidFill>
            </a:endParaRPr>
          </a:p>
          <a:p>
            <a:pPr>
              <a:buFont typeface="Wingdings" panose="05000000000000000000" pitchFamily="2" charset="2"/>
              <a:buChar char="Ø"/>
            </a:pPr>
            <a:r>
              <a:rPr lang="ru-RU" sz="1050" dirty="0"/>
              <a:t>Совершенствование управления муниципальными финансами, повышение открытости и прозрачности бюджетного процесса в Соболевском муниципальном районе.</a:t>
            </a:r>
          </a:p>
          <a:p>
            <a:pPr>
              <a:buFont typeface="Wingdings" panose="05000000000000000000" pitchFamily="2" charset="2"/>
              <a:buChar char="Ø"/>
            </a:pPr>
            <a:r>
              <a:rPr lang="ru-RU" sz="1050" dirty="0"/>
              <a:t>Управление муниципальным долгом Соболевского муниципального района, средствами резервного фонда и резервами ассигнований.</a:t>
            </a:r>
          </a:p>
          <a:p>
            <a:pPr>
              <a:buFont typeface="Wingdings" panose="05000000000000000000" pitchFamily="2" charset="2"/>
              <a:buChar char="Ø"/>
            </a:pPr>
            <a:r>
              <a:rPr lang="ru-RU" sz="1050" dirty="0"/>
              <a:t>Выравнивание бюджетной обеспеченности бюджетов поселений района .</a:t>
            </a:r>
          </a:p>
          <a:p>
            <a:pPr>
              <a:buFont typeface="Wingdings" panose="05000000000000000000" pitchFamily="2" charset="2"/>
              <a:buChar char="Ø"/>
            </a:pPr>
            <a:r>
              <a:rPr lang="ru-RU" sz="1050" dirty="0"/>
              <a:t>Создание условий для эффективного и ответственного управления муниципальными финансами, повышения устойчивости бюджетов муниципальных образований –сельских поселений в Соболевском муниципальном районе.</a:t>
            </a:r>
          </a:p>
          <a:p>
            <a:pPr>
              <a:buFont typeface="Wingdings" panose="05000000000000000000" pitchFamily="2" charset="2"/>
              <a:buChar char="Ø"/>
            </a:pPr>
            <a:r>
              <a:rPr lang="ru-RU" sz="1050" dirty="0"/>
              <a:t>Обеспечение реализации муниципальной  программы</a:t>
            </a:r>
          </a:p>
        </p:txBody>
      </p:sp>
      <p:sp>
        <p:nvSpPr>
          <p:cNvPr id="5" name="Текст 4">
            <a:extLst>
              <a:ext uri="{FF2B5EF4-FFF2-40B4-BE49-F238E27FC236}">
                <a16:creationId xmlns:a16="http://schemas.microsoft.com/office/drawing/2014/main" id="{3F8C0BD2-57E3-4D54-9F25-ED8894224B64}"/>
              </a:ext>
            </a:extLst>
          </p:cNvPr>
          <p:cNvSpPr>
            <a:spLocks noGrp="1"/>
          </p:cNvSpPr>
          <p:nvPr>
            <p:ph type="body" sz="quarter" idx="3"/>
          </p:nvPr>
        </p:nvSpPr>
        <p:spPr>
          <a:xfrm>
            <a:off x="457200" y="908720"/>
            <a:ext cx="8229600" cy="360040"/>
          </a:xfrm>
        </p:spPr>
        <p:style>
          <a:lnRef idx="0">
            <a:schemeClr val="accent2"/>
          </a:lnRef>
          <a:fillRef idx="3">
            <a:schemeClr val="accent2"/>
          </a:fillRef>
          <a:effectRef idx="3">
            <a:schemeClr val="accent2"/>
          </a:effectRef>
          <a:fontRef idx="minor">
            <a:schemeClr val="lt1"/>
          </a:fontRef>
        </p:style>
        <p:txBody>
          <a:bodyPr/>
          <a:lstStyle/>
          <a:p>
            <a:pPr algn="ctr"/>
            <a:r>
              <a:rPr lang="ru-RU" sz="1600" spc="50" dirty="0">
                <a:ln w="0"/>
                <a:solidFill>
                  <a:schemeClr val="bg2"/>
                </a:solidFill>
                <a:effectLst>
                  <a:innerShdw blurRad="63500" dist="50800" dir="13500000">
                    <a:srgbClr val="000000">
                      <a:alpha val="50000"/>
                    </a:srgbClr>
                  </a:innerShdw>
                </a:effectLst>
              </a:rPr>
              <a:t>Управление муниципальными финансами Соболевского муниципального района </a:t>
            </a:r>
          </a:p>
        </p:txBody>
      </p:sp>
      <p:sp>
        <p:nvSpPr>
          <p:cNvPr id="6" name="Объект 5">
            <a:extLst>
              <a:ext uri="{FF2B5EF4-FFF2-40B4-BE49-F238E27FC236}">
                <a16:creationId xmlns:a16="http://schemas.microsoft.com/office/drawing/2014/main" id="{6C2BA2F7-A211-4717-BB88-8E03EE84B2C6}"/>
              </a:ext>
            </a:extLst>
          </p:cNvPr>
          <p:cNvSpPr>
            <a:spLocks noGrp="1"/>
          </p:cNvSpPr>
          <p:nvPr>
            <p:ph sz="quarter" idx="4"/>
          </p:nvPr>
        </p:nvSpPr>
        <p:spPr>
          <a:xfrm>
            <a:off x="4645025" y="1268760"/>
            <a:ext cx="4041775" cy="5320282"/>
          </a:xfrm>
        </p:spPr>
        <p:txBody>
          <a:bodyPr/>
          <a:lstStyle/>
          <a:p>
            <a:pPr marL="0" indent="0" algn="ctr">
              <a:buNone/>
            </a:pPr>
            <a:r>
              <a:rPr lang="ru-RU" sz="1400" b="1" dirty="0">
                <a:ln/>
                <a:solidFill>
                  <a:schemeClr val="bg1">
                    <a:lumMod val="50000"/>
                  </a:schemeClr>
                </a:solidFill>
              </a:rPr>
              <a:t>Цель программы</a:t>
            </a:r>
          </a:p>
          <a:p>
            <a:pPr marL="0" indent="0">
              <a:buNone/>
            </a:pPr>
            <a:r>
              <a:rPr lang="ru-RU" sz="1200" dirty="0"/>
              <a:t>     </a:t>
            </a:r>
            <a:r>
              <a:rPr lang="ru-RU" sz="1050" dirty="0"/>
              <a:t>Обеспечение долгосрочной сбалансированности и устойчивости районного бюджета Соболевского муниципального района, создание условий для повышения качества управления муниципальными финансами, обеспечение выполнения расходных обязательств Соболевского муниципального района главным распорядителем по которым является Комитет по бюджету.</a:t>
            </a:r>
          </a:p>
          <a:p>
            <a:pPr marL="0" indent="0" algn="ctr">
              <a:buNone/>
            </a:pPr>
            <a:endParaRPr lang="ru-RU" sz="1200" b="1" dirty="0">
              <a:ln/>
              <a:solidFill>
                <a:schemeClr val="bg1">
                  <a:lumMod val="50000"/>
                </a:schemeClr>
              </a:solidFill>
            </a:endParaRPr>
          </a:p>
          <a:p>
            <a:pPr marL="0" indent="0" algn="ctr">
              <a:buNone/>
            </a:pPr>
            <a:r>
              <a:rPr lang="ru-RU" sz="1200" b="1" dirty="0">
                <a:ln/>
                <a:solidFill>
                  <a:schemeClr val="bg1">
                    <a:lumMod val="50000"/>
                  </a:schemeClr>
                </a:solidFill>
              </a:rPr>
              <a:t>Задачи</a:t>
            </a:r>
          </a:p>
          <a:p>
            <a:pPr>
              <a:buFont typeface="Wingdings" panose="05000000000000000000" pitchFamily="2" charset="2"/>
              <a:buChar char="Ø"/>
            </a:pPr>
            <a:r>
              <a:rPr lang="ru-RU" sz="1000" dirty="0"/>
              <a:t>Обеспечение выполнения расходных обязательств Соболевского муниципального района  и создание условий для их оптимизации.</a:t>
            </a:r>
          </a:p>
          <a:p>
            <a:pPr>
              <a:buFont typeface="Wingdings" panose="05000000000000000000" pitchFamily="2" charset="2"/>
              <a:buChar char="Ø"/>
            </a:pPr>
            <a:r>
              <a:rPr lang="ru-RU" sz="1000" dirty="0"/>
              <a:t>Обеспечение </a:t>
            </a:r>
            <a:r>
              <a:rPr lang="ru-RU" sz="1000" dirty="0" err="1"/>
              <a:t>взаимоувязки</a:t>
            </a:r>
            <a:r>
              <a:rPr lang="ru-RU" sz="1000" dirty="0"/>
              <a:t> бюджетного планирования со стратегическим планированием.</a:t>
            </a:r>
          </a:p>
          <a:p>
            <a:pPr>
              <a:buFont typeface="Wingdings" panose="05000000000000000000" pitchFamily="2" charset="2"/>
              <a:buChar char="Ø"/>
            </a:pPr>
            <a:r>
              <a:rPr lang="ru-RU" sz="1000" dirty="0"/>
              <a:t> Переход на формирование районного бюджета преимущественно в рамках программ.</a:t>
            </a:r>
          </a:p>
          <a:p>
            <a:pPr>
              <a:buFont typeface="Wingdings" panose="05000000000000000000" pitchFamily="2" charset="2"/>
              <a:buChar char="Ø"/>
            </a:pPr>
            <a:r>
              <a:rPr lang="ru-RU" sz="1000" dirty="0"/>
              <a:t>Повышение эффективности бюджетных расходов.</a:t>
            </a:r>
          </a:p>
          <a:p>
            <a:pPr>
              <a:buFont typeface="Wingdings" panose="05000000000000000000" pitchFamily="2" charset="2"/>
              <a:buChar char="Ø"/>
            </a:pPr>
            <a:r>
              <a:rPr lang="ru-RU" sz="1000" dirty="0"/>
              <a:t>Повышение качества управления муниципальными финансами.</a:t>
            </a:r>
          </a:p>
          <a:p>
            <a:pPr>
              <a:buFont typeface="Wingdings" panose="05000000000000000000" pitchFamily="2" charset="2"/>
              <a:buChar char="Ø"/>
            </a:pPr>
            <a:r>
              <a:rPr lang="ru-RU" sz="1000" dirty="0"/>
              <a:t>Информатизация бюджетного процесса, повышение доступности информации о бюджетном процессе в Соболевском муниципальном районе.</a:t>
            </a:r>
          </a:p>
          <a:p>
            <a:pPr>
              <a:buFont typeface="Wingdings" panose="05000000000000000000" pitchFamily="2" charset="2"/>
              <a:buChar char="Ø"/>
            </a:pPr>
            <a:r>
              <a:rPr lang="ru-RU" sz="1000" dirty="0"/>
              <a:t>Эффективная реализация полномочий Соболевского муниципального района по выравниванию бюджетной обеспеченности муниципальных образований –сельских поселений района, обеспечению сбалансированности сельских бюджетов.</a:t>
            </a:r>
          </a:p>
          <a:p>
            <a:pPr>
              <a:buFont typeface="Wingdings" panose="05000000000000000000" pitchFamily="2" charset="2"/>
              <a:buChar char="Ø"/>
            </a:pPr>
            <a:r>
              <a:rPr lang="ru-RU" sz="1000" dirty="0"/>
              <a:t> Совершенствование системы межбюджетных отношений.</a:t>
            </a:r>
          </a:p>
          <a:p>
            <a:pPr>
              <a:buFont typeface="Wingdings" panose="05000000000000000000" pitchFamily="2" charset="2"/>
              <a:buChar char="Ø"/>
            </a:pPr>
            <a:r>
              <a:rPr lang="ru-RU" sz="1000" dirty="0"/>
              <a:t> Качественное, своевременное и эффективное осуществление полномочий и функций Комитета по бюджету, в том числе по реализации Программы</a:t>
            </a:r>
          </a:p>
        </p:txBody>
      </p:sp>
      <p:pic>
        <p:nvPicPr>
          <p:cNvPr id="7" name="Рисунок 6">
            <a:extLst>
              <a:ext uri="{FF2B5EF4-FFF2-40B4-BE49-F238E27FC236}">
                <a16:creationId xmlns:a16="http://schemas.microsoft.com/office/drawing/2014/main" id="{5F3C3AC2-C297-42E1-AC33-5555AF5CDD6C}"/>
              </a:ext>
            </a:extLst>
          </p:cNvPr>
          <p:cNvPicPr>
            <a:picLocks noChangeAspect="1"/>
          </p:cNvPicPr>
          <p:nvPr/>
        </p:nvPicPr>
        <p:blipFill rotWithShape="1">
          <a:blip r:embed="rId2"/>
          <a:srcRect b="9677"/>
          <a:stretch/>
        </p:blipFill>
        <p:spPr>
          <a:xfrm>
            <a:off x="457200" y="4437112"/>
            <a:ext cx="3970784" cy="2232248"/>
          </a:xfrm>
          <a:prstGeom prst="rect">
            <a:avLst/>
          </a:prstGeom>
          <a:ln>
            <a:noFill/>
          </a:ln>
          <a:effectLst>
            <a:softEdge rad="112500"/>
          </a:effectLst>
        </p:spPr>
      </p:pic>
    </p:spTree>
    <p:extLst>
      <p:ext uri="{BB962C8B-B14F-4D97-AF65-F5344CB8AC3E}">
        <p14:creationId xmlns:p14="http://schemas.microsoft.com/office/powerpoint/2010/main" val="3715364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264 698,86542</a:t>
            </a: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293 601,49442</a:t>
            </a: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278 989,53953</a:t>
            </a: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extLst>
                    <a:ext uri="{9D8B030D-6E8A-4147-A177-3AD203B41FA5}">
                      <a16:colId xmlns:a16="http://schemas.microsoft.com/office/drawing/2014/main" val="20000"/>
                    </a:ext>
                  </a:extLst>
                </a:gridCol>
              </a:tblGrid>
              <a:tr h="0">
                <a:tc>
                  <a:txBody>
                    <a:bodyPr/>
                    <a:lstStyle/>
                    <a:p>
                      <a:r>
                        <a:rPr lang="ru-RU" sz="900" dirty="0"/>
                        <a:t>в том числе по подпрограммам:</a:t>
                      </a:r>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5963496"/>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extLst>
                    <a:ext uri="{9D8B030D-6E8A-4147-A177-3AD203B41FA5}">
                      <a16:colId xmlns:a16="http://schemas.microsoft.com/office/drawing/2014/main" val="20000"/>
                    </a:ext>
                  </a:extLst>
                </a:gridCol>
                <a:gridCol w="1704888">
                  <a:extLst>
                    <a:ext uri="{9D8B030D-6E8A-4147-A177-3AD203B41FA5}">
                      <a16:colId xmlns:a16="http://schemas.microsoft.com/office/drawing/2014/main" val="20001"/>
                    </a:ext>
                  </a:extLst>
                </a:gridCol>
                <a:gridCol w="1762755">
                  <a:extLst>
                    <a:ext uri="{9D8B030D-6E8A-4147-A177-3AD203B41FA5}">
                      <a16:colId xmlns:a16="http://schemas.microsoft.com/office/drawing/2014/main" val="20002"/>
                    </a:ext>
                  </a:extLst>
                </a:gridCol>
                <a:gridCol w="1722692">
                  <a:extLst>
                    <a:ext uri="{9D8B030D-6E8A-4147-A177-3AD203B41FA5}">
                      <a16:colId xmlns:a16="http://schemas.microsoft.com/office/drawing/2014/main" val="20003"/>
                    </a:ext>
                  </a:extLst>
                </a:gridCol>
              </a:tblGrid>
              <a:tr h="548274">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277 989,13953</a:t>
                      </a: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292 601,09442</a:t>
                      </a:r>
                    </a:p>
                  </a:txBody>
                  <a:tcPr marL="84418" marR="84418" marT="45689" marB="45689">
                    <a:solidFill>
                      <a:schemeClr val="bg2"/>
                    </a:solidFill>
                  </a:tcPr>
                </a:tc>
                <a:tc>
                  <a:txBody>
                    <a:bodyPr/>
                    <a:lstStyle/>
                    <a:p>
                      <a:pPr algn="ctr"/>
                      <a:r>
                        <a:rPr lang="ru-RU" sz="1000" b="0" dirty="0">
                          <a:solidFill>
                            <a:schemeClr val="tx1">
                              <a:lumMod val="85000"/>
                              <a:lumOff val="15000"/>
                            </a:schemeClr>
                          </a:solidFill>
                        </a:rPr>
                        <a:t>263 698,46542</a:t>
                      </a:r>
                    </a:p>
                  </a:txBody>
                  <a:tcPr marL="84418" marR="84418" marT="45689" marB="45689">
                    <a:solidFill>
                      <a:schemeClr val="bg2"/>
                    </a:solidFill>
                  </a:tcPr>
                </a:tc>
                <a:extLst>
                  <a:ext uri="{0D108BD9-81ED-4DB2-BD59-A6C34878D82A}">
                    <a16:rowId xmlns:a16="http://schemas.microsoft.com/office/drawing/2014/main" val="10000"/>
                  </a:ext>
                </a:extLst>
              </a:tr>
              <a:tr h="402638">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tc>
                  <a:txBody>
                    <a:bodyPr/>
                    <a:lstStyle/>
                    <a:p>
                      <a:pPr algn="ctr"/>
                      <a:r>
                        <a:rPr lang="ru-RU" sz="1000" dirty="0">
                          <a:solidFill>
                            <a:schemeClr val="tx1">
                              <a:lumMod val="85000"/>
                              <a:lumOff val="15000"/>
                            </a:schemeClr>
                          </a:solidFill>
                        </a:rPr>
                        <a:t>1 000,4</a:t>
                      </a:r>
                    </a:p>
                  </a:txBody>
                  <a:tcPr marL="84418" marR="84418" marT="45689" marB="45689"/>
                </a:tc>
                <a:extLst>
                  <a:ext uri="{0D108BD9-81ED-4DB2-BD59-A6C34878D82A}">
                    <a16:rowId xmlns:a16="http://schemas.microsoft.com/office/drawing/2014/main" val="10001"/>
                  </a:ext>
                </a:extLst>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a:t>
            </a:r>
          </a:p>
          <a:p>
            <a:pPr algn="ctr" defTabSz="963856" latinLnBrk="0">
              <a:defRPr/>
            </a:pPr>
            <a:r>
              <a:rPr lang="ru-RU" sz="1050" dirty="0">
                <a:solidFill>
                  <a:prstClr val="white"/>
                </a:solidFill>
              </a:rPr>
              <a:t>год</a:t>
            </a: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extLst>
                    <a:ext uri="{9D8B030D-6E8A-4147-A177-3AD203B41FA5}">
                      <a16:colId xmlns:a16="http://schemas.microsoft.com/office/drawing/2014/main" val="20000"/>
                    </a:ext>
                  </a:extLst>
                </a:gridCol>
              </a:tblGrid>
              <a:tr h="287338">
                <a:tc>
                  <a:txBody>
                    <a:bodyPr/>
                    <a:lstStyle/>
                    <a:p>
                      <a:r>
                        <a:rPr lang="ru-RU" sz="1000" dirty="0"/>
                        <a:t>в том числе по подпрограммам:</a:t>
                      </a:r>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2020232922"/>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extLst>
                    <a:ext uri="{9D8B030D-6E8A-4147-A177-3AD203B41FA5}">
                      <a16:colId xmlns:a16="http://schemas.microsoft.com/office/drawing/2014/main" val="20000"/>
                    </a:ext>
                  </a:extLst>
                </a:gridCol>
                <a:gridCol w="1863895">
                  <a:extLst>
                    <a:ext uri="{9D8B030D-6E8A-4147-A177-3AD203B41FA5}">
                      <a16:colId xmlns:a16="http://schemas.microsoft.com/office/drawing/2014/main" val="20001"/>
                    </a:ext>
                  </a:extLst>
                </a:gridCol>
                <a:gridCol w="1674562">
                  <a:extLst>
                    <a:ext uri="{9D8B030D-6E8A-4147-A177-3AD203B41FA5}">
                      <a16:colId xmlns:a16="http://schemas.microsoft.com/office/drawing/2014/main" val="20002"/>
                    </a:ext>
                  </a:extLst>
                </a:gridCol>
                <a:gridCol w="1630262">
                  <a:extLst>
                    <a:ext uri="{9D8B030D-6E8A-4147-A177-3AD203B41FA5}">
                      <a16:colId xmlns:a16="http://schemas.microsoft.com/office/drawing/2014/main" val="20003"/>
                    </a:ext>
                  </a:extLst>
                </a:gridCol>
              </a:tblGrid>
              <a:tr h="427729">
                <a:tc>
                  <a:txBody>
                    <a:bodyPr/>
                    <a:lstStyle/>
                    <a:p>
                      <a:r>
                        <a:rPr lang="ru-RU" sz="1000" b="0" i="1" dirty="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tc>
                  <a:txBody>
                    <a:bodyPr/>
                    <a:lstStyle/>
                    <a:p>
                      <a:pPr algn="ctr"/>
                      <a:r>
                        <a:rPr lang="ru-RU" sz="1000" b="0" dirty="0">
                          <a:solidFill>
                            <a:schemeClr val="tx1">
                              <a:lumMod val="85000"/>
                              <a:lumOff val="15000"/>
                            </a:schemeClr>
                          </a:solidFill>
                        </a:rPr>
                        <a:t>4 595,6</a:t>
                      </a:r>
                    </a:p>
                  </a:txBody>
                  <a:tcPr marL="84418" marR="84418" marT="45773" marB="45773">
                    <a:solidFill>
                      <a:schemeClr val="bg2"/>
                    </a:solidFill>
                  </a:tcPr>
                </a:tc>
                <a:extLst>
                  <a:ext uri="{0D108BD9-81ED-4DB2-BD59-A6C34878D82A}">
                    <a16:rowId xmlns:a16="http://schemas.microsoft.com/office/drawing/2014/main" val="10000"/>
                  </a:ext>
                </a:extLst>
              </a:tr>
              <a:tr h="427729">
                <a:tc>
                  <a:txBody>
                    <a:bodyPr/>
                    <a:lstStyle/>
                    <a:p>
                      <a:r>
                        <a:rPr lang="ru-RU" sz="1000" i="1" dirty="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p>
                  </a:txBody>
                  <a:tcPr marL="84418" marR="84418" marT="45773" marB="45773"/>
                </a:tc>
                <a:tc>
                  <a:txBody>
                    <a:bodyPr/>
                    <a:lstStyle/>
                    <a:p>
                      <a:pPr algn="ctr"/>
                      <a:r>
                        <a:rPr lang="ru-RU" sz="1000" dirty="0">
                          <a:solidFill>
                            <a:schemeClr val="tx1">
                              <a:lumMod val="85000"/>
                              <a:lumOff val="15000"/>
                            </a:schemeClr>
                          </a:solidFill>
                        </a:rPr>
                        <a:t>11 285,528</a:t>
                      </a:r>
                    </a:p>
                  </a:txBody>
                  <a:tcPr marL="84418" marR="84418" marT="45773" marB="45773"/>
                </a:tc>
                <a:tc>
                  <a:txBody>
                    <a:bodyPr/>
                    <a:lstStyle/>
                    <a:p>
                      <a:pPr algn="ctr"/>
                      <a:r>
                        <a:rPr lang="ru-RU" sz="1000" dirty="0">
                          <a:solidFill>
                            <a:schemeClr val="tx1">
                              <a:lumMod val="85000"/>
                              <a:lumOff val="15000"/>
                            </a:schemeClr>
                          </a:solidFill>
                        </a:rPr>
                        <a:t>9 647,5</a:t>
                      </a:r>
                    </a:p>
                  </a:txBody>
                  <a:tcPr marL="84418" marR="84418" marT="45773" marB="45773"/>
                </a:tc>
                <a:tc>
                  <a:txBody>
                    <a:bodyPr/>
                    <a:lstStyle/>
                    <a:p>
                      <a:pPr algn="ctr"/>
                      <a:r>
                        <a:rPr lang="ru-RU" sz="1000" dirty="0">
                          <a:solidFill>
                            <a:schemeClr val="tx1">
                              <a:lumMod val="85000"/>
                              <a:lumOff val="15000"/>
                            </a:schemeClr>
                          </a:solidFill>
                        </a:rPr>
                        <a:t>11 581,528</a:t>
                      </a:r>
                    </a:p>
                  </a:txBody>
                  <a:tcPr marL="84418" marR="84418" marT="45773" marB="45773"/>
                </a:tc>
                <a:extLst>
                  <a:ext uri="{0D108BD9-81ED-4DB2-BD59-A6C34878D82A}">
                    <a16:rowId xmlns:a16="http://schemas.microsoft.com/office/drawing/2014/main" val="10001"/>
                  </a:ext>
                </a:extLst>
              </a:tr>
              <a:tr h="370092">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a:solidFill>
                            <a:schemeClr val="tx1">
                              <a:lumMod val="85000"/>
                              <a:lumOff val="15000"/>
                            </a:schemeClr>
                          </a:solidFill>
                        </a:rPr>
                        <a:t>2 193,3</a:t>
                      </a:r>
                    </a:p>
                  </a:txBody>
                  <a:tcPr marL="84418" marR="84418" marT="45773" marB="45773"/>
                </a:tc>
                <a:tc>
                  <a:txBody>
                    <a:bodyPr/>
                    <a:lstStyle/>
                    <a:p>
                      <a:pPr algn="ctr"/>
                      <a:r>
                        <a:rPr lang="ru-RU" sz="1000" dirty="0">
                          <a:solidFill>
                            <a:schemeClr val="tx1">
                              <a:lumMod val="85000"/>
                              <a:lumOff val="15000"/>
                            </a:schemeClr>
                          </a:solidFill>
                        </a:rPr>
                        <a:t>2 199,2</a:t>
                      </a:r>
                    </a:p>
                  </a:txBody>
                  <a:tcPr marL="84418" marR="84418" marT="45773" marB="45773"/>
                </a:tc>
                <a:tc>
                  <a:txBody>
                    <a:bodyPr/>
                    <a:lstStyle/>
                    <a:p>
                      <a:pPr algn="ctr"/>
                      <a:r>
                        <a:rPr lang="ru-RU" sz="1000" dirty="0">
                          <a:solidFill>
                            <a:schemeClr val="tx1">
                              <a:lumMod val="85000"/>
                              <a:lumOff val="15000"/>
                            </a:schemeClr>
                          </a:solidFill>
                        </a:rPr>
                        <a:t>2 200,9</a:t>
                      </a:r>
                    </a:p>
                  </a:txBody>
                  <a:tcPr marL="84418" marR="84418" marT="45773" marB="45773"/>
                </a:tc>
                <a:extLst>
                  <a:ext uri="{0D108BD9-81ED-4DB2-BD59-A6C34878D82A}">
                    <a16:rowId xmlns:a16="http://schemas.microsoft.com/office/drawing/2014/main" val="10002"/>
                  </a:ext>
                </a:extLst>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18 378,028</a:t>
            </a: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18 316,328</a:t>
            </a: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18 074,428</a:t>
            </a: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a:t>
            </a: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endParaRPr lang="ru-RU" sz="140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2023-2024</a:t>
            </a:r>
            <a:r>
              <a:rPr kumimoji="0" lang="ru-RU" sz="20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extLst>
                    <a:ext uri="{9D8B030D-6E8A-4147-A177-3AD203B41FA5}">
                      <a16:colId xmlns:a16="http://schemas.microsoft.com/office/drawing/2014/main" val="20000"/>
                    </a:ext>
                  </a:extLst>
                </a:gridCol>
              </a:tblGrid>
              <a:tr h="228600">
                <a:tc>
                  <a:txBody>
                    <a:bodyPr/>
                    <a:lstStyle/>
                    <a:p>
                      <a:r>
                        <a:rPr lang="ru-RU" sz="900" dirty="0"/>
                        <a:t>в том числе по подпрограммам</a:t>
                      </a:r>
                      <a:r>
                        <a:rPr lang="ru-RU" sz="800" dirty="0"/>
                        <a:t>:</a:t>
                      </a:r>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540354317"/>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extLst>
                    <a:ext uri="{9D8B030D-6E8A-4147-A177-3AD203B41FA5}">
                      <a16:colId xmlns:a16="http://schemas.microsoft.com/office/drawing/2014/main" val="20000"/>
                    </a:ext>
                  </a:extLst>
                </a:gridCol>
                <a:gridCol w="1815706">
                  <a:extLst>
                    <a:ext uri="{9D8B030D-6E8A-4147-A177-3AD203B41FA5}">
                      <a16:colId xmlns:a16="http://schemas.microsoft.com/office/drawing/2014/main" val="20001"/>
                    </a:ext>
                  </a:extLst>
                </a:gridCol>
                <a:gridCol w="1691098">
                  <a:extLst>
                    <a:ext uri="{9D8B030D-6E8A-4147-A177-3AD203B41FA5}">
                      <a16:colId xmlns:a16="http://schemas.microsoft.com/office/drawing/2014/main" val="20002"/>
                    </a:ext>
                  </a:extLst>
                </a:gridCol>
                <a:gridCol w="1428533">
                  <a:extLst>
                    <a:ext uri="{9D8B030D-6E8A-4147-A177-3AD203B41FA5}">
                      <a16:colId xmlns:a16="http://schemas.microsoft.com/office/drawing/2014/main" val="20003"/>
                    </a:ext>
                  </a:extLst>
                </a:gridCol>
              </a:tblGrid>
              <a:tr h="548941">
                <a:tc>
                  <a:txBody>
                    <a:bodyPr/>
                    <a:lstStyle/>
                    <a:p>
                      <a:r>
                        <a:rPr lang="ru-RU" sz="1000" b="0" i="1" dirty="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401,0</a:t>
                      </a: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extLst>
                  <a:ext uri="{0D108BD9-81ED-4DB2-BD59-A6C34878D82A}">
                    <a16:rowId xmlns:a16="http://schemas.microsoft.com/office/drawing/2014/main" val="10000"/>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Чистая</a:t>
                      </a:r>
                      <a:r>
                        <a:rPr lang="ru-RU" sz="1000" i="1" baseline="0" dirty="0">
                          <a:solidFill>
                            <a:schemeClr val="tx1">
                              <a:lumMod val="85000"/>
                              <a:lumOff val="15000"/>
                            </a:schemeClr>
                          </a:solidFill>
                          <a:latin typeface="Times New Roman" pitchFamily="18" charset="0"/>
                          <a:cs typeface="Times New Roman" pitchFamily="18" charset="0"/>
                        </a:rPr>
                        <a:t> вода в</a:t>
                      </a:r>
                      <a:r>
                        <a:rPr lang="ru-RU" sz="1000" i="1" dirty="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p>
                  </a:txBody>
                  <a:tcPr marL="84410" marR="84410" marT="45745" marB="45745"/>
                </a:tc>
                <a:tc>
                  <a:txBody>
                    <a:bodyPr/>
                    <a:lstStyle/>
                    <a:p>
                      <a:pPr algn="ctr"/>
                      <a:r>
                        <a:rPr lang="ru-RU" sz="1000" dirty="0">
                          <a:solidFill>
                            <a:schemeClr val="tx1">
                              <a:lumMod val="85000"/>
                              <a:lumOff val="15000"/>
                            </a:schemeClr>
                          </a:solidFill>
                        </a:rPr>
                        <a:t>362 223,57841</a:t>
                      </a:r>
                      <a:endParaRPr lang="ru-RU" sz="1000" baseline="0" dirty="0">
                        <a:solidFill>
                          <a:schemeClr val="tx1">
                            <a:lumMod val="85000"/>
                            <a:lumOff val="15000"/>
                          </a:schemeClr>
                        </a:solidFill>
                      </a:endParaRPr>
                    </a:p>
                  </a:txBody>
                  <a:tcPr marL="84410" marR="84410" marT="45745" marB="45745"/>
                </a:tc>
                <a:tc>
                  <a:txBody>
                    <a:bodyPr/>
                    <a:lstStyle/>
                    <a:p>
                      <a:pPr algn="ctr"/>
                      <a:r>
                        <a:rPr lang="ru-RU" sz="1000" dirty="0">
                          <a:solidFill>
                            <a:schemeClr val="tx1">
                              <a:lumMod val="85000"/>
                              <a:lumOff val="15000"/>
                            </a:schemeClr>
                          </a:solidFill>
                        </a:rPr>
                        <a:t>191 961,138</a:t>
                      </a:r>
                    </a:p>
                  </a:txBody>
                  <a:tcPr marL="84410" marR="84410" marT="45745" marB="45745"/>
                </a:tc>
                <a:tc>
                  <a:txBody>
                    <a:bodyPr/>
                    <a:lstStyle/>
                    <a:p>
                      <a:pPr algn="ctr"/>
                      <a:r>
                        <a:rPr lang="ru-RU" sz="1000" dirty="0">
                          <a:solidFill>
                            <a:schemeClr val="tx1">
                              <a:lumMod val="85000"/>
                              <a:lumOff val="15000"/>
                            </a:schemeClr>
                          </a:solidFill>
                        </a:rPr>
                        <a:t>397 868,2089</a:t>
                      </a:r>
                    </a:p>
                  </a:txBody>
                  <a:tcPr marL="84410" marR="84410" marT="45745" marB="45745"/>
                </a:tc>
                <a:extLst>
                  <a:ext uri="{0D108BD9-81ED-4DB2-BD59-A6C34878D82A}">
                    <a16:rowId xmlns:a16="http://schemas.microsoft.com/office/drawing/2014/main" val="10001"/>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a:solidFill>
                            <a:schemeClr val="tx1">
                              <a:lumMod val="85000"/>
                              <a:lumOff val="15000"/>
                            </a:schemeClr>
                          </a:solidFill>
                        </a:rPr>
                        <a:t>12 877,718</a:t>
                      </a:r>
                    </a:p>
                  </a:txBody>
                  <a:tcPr marL="84410" marR="84410" marT="45745" marB="45745"/>
                </a:tc>
                <a:tc>
                  <a:txBody>
                    <a:bodyPr/>
                    <a:lstStyle/>
                    <a:p>
                      <a:pPr algn="ctr"/>
                      <a:r>
                        <a:rPr lang="ru-RU" sz="1000" dirty="0">
                          <a:solidFill>
                            <a:schemeClr val="tx1">
                              <a:lumMod val="85000"/>
                              <a:lumOff val="15000"/>
                            </a:schemeClr>
                          </a:solidFill>
                        </a:rPr>
                        <a:t>2 269,7</a:t>
                      </a:r>
                    </a:p>
                  </a:txBody>
                  <a:tcPr marL="84410" marR="84410" marT="45745" marB="45745"/>
                </a:tc>
                <a:tc>
                  <a:txBody>
                    <a:bodyPr/>
                    <a:lstStyle/>
                    <a:p>
                      <a:pPr algn="ctr"/>
                      <a:r>
                        <a:rPr lang="ru-RU" sz="1000" dirty="0">
                          <a:solidFill>
                            <a:schemeClr val="tx1">
                              <a:lumMod val="85000"/>
                              <a:lumOff val="15000"/>
                            </a:schemeClr>
                          </a:solidFill>
                        </a:rPr>
                        <a:t>2 269,7</a:t>
                      </a:r>
                    </a:p>
                  </a:txBody>
                  <a:tcPr marL="84410" marR="84410" marT="45745" marB="45745"/>
                </a:tc>
                <a:extLst>
                  <a:ext uri="{0D108BD9-81ED-4DB2-BD59-A6C34878D82A}">
                    <a16:rowId xmlns:a16="http://schemas.microsoft.com/office/drawing/2014/main" val="10002"/>
                  </a:ext>
                </a:extLst>
              </a:tr>
              <a:tr h="396457">
                <a:tc>
                  <a:txBody>
                    <a:bodyPr/>
                    <a:lstStyle/>
                    <a:p>
                      <a:r>
                        <a:rPr lang="ru-RU" sz="1000" i="1" dirty="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p>
                  </a:txBody>
                  <a:tcPr marL="84410" marR="84410" marT="45745" marB="45745"/>
                </a:tc>
                <a:tc>
                  <a:txBody>
                    <a:bodyPr/>
                    <a:lstStyle/>
                    <a:p>
                      <a:pPr algn="ctr"/>
                      <a:r>
                        <a:rPr lang="ru-RU" sz="1000" dirty="0">
                          <a:solidFill>
                            <a:schemeClr val="tx1">
                              <a:lumMod val="85000"/>
                              <a:lumOff val="15000"/>
                            </a:schemeClr>
                          </a:solidFill>
                        </a:rPr>
                        <a:t>10 000,0</a:t>
                      </a: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extLst>
                  <a:ext uri="{0D108BD9-81ED-4DB2-BD59-A6C34878D82A}">
                    <a16:rowId xmlns:a16="http://schemas.microsoft.com/office/drawing/2014/main" val="10003"/>
                  </a:ext>
                </a:extLst>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385 502,29641</a:t>
            </a:r>
          </a:p>
        </p:txBody>
      </p:sp>
      <p:sp>
        <p:nvSpPr>
          <p:cNvPr id="16" name="Скругленный прямоугольник 15"/>
          <p:cNvSpPr/>
          <p:nvPr/>
        </p:nvSpPr>
        <p:spPr>
          <a:xfrm>
            <a:off x="5831270" y="1028980"/>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194 230,838</a:t>
            </a: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400 137,9089</a:t>
            </a: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14 165,629</a:t>
            </a: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12 064,376</a:t>
            </a: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12 068,976</a:t>
            </a: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2025год</a:t>
            </a:r>
          </a:p>
        </p:txBody>
      </p:sp>
      <p:graphicFrame>
        <p:nvGraphicFramePr>
          <p:cNvPr id="22" name="Таблица 21"/>
          <p:cNvGraphicFramePr>
            <a:graphicFrameLocks noGrp="1"/>
          </p:cNvGraphicFramePr>
          <p:nvPr>
            <p:extLst>
              <p:ext uri="{D42A27DB-BD31-4B8C-83A1-F6EECF244321}">
                <p14:modId xmlns:p14="http://schemas.microsoft.com/office/powerpoint/2010/main" val="4188995234"/>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extLst>
                    <a:ext uri="{9D8B030D-6E8A-4147-A177-3AD203B41FA5}">
                      <a16:colId xmlns:a16="http://schemas.microsoft.com/office/drawing/2014/main" val="20000"/>
                    </a:ext>
                  </a:extLst>
                </a:gridCol>
                <a:gridCol w="1730958">
                  <a:extLst>
                    <a:ext uri="{9D8B030D-6E8A-4147-A177-3AD203B41FA5}">
                      <a16:colId xmlns:a16="http://schemas.microsoft.com/office/drawing/2014/main" val="20001"/>
                    </a:ext>
                  </a:extLst>
                </a:gridCol>
                <a:gridCol w="1612167">
                  <a:extLst>
                    <a:ext uri="{9D8B030D-6E8A-4147-A177-3AD203B41FA5}">
                      <a16:colId xmlns:a16="http://schemas.microsoft.com/office/drawing/2014/main" val="20002"/>
                    </a:ext>
                  </a:extLst>
                </a:gridCol>
                <a:gridCol w="1542284">
                  <a:extLst>
                    <a:ext uri="{9D8B030D-6E8A-4147-A177-3AD203B41FA5}">
                      <a16:colId xmlns:a16="http://schemas.microsoft.com/office/drawing/2014/main" val="20003"/>
                    </a:ext>
                  </a:extLst>
                </a:gridCol>
              </a:tblGrid>
              <a:tr h="404512">
                <a:tc>
                  <a:txBody>
                    <a:bodyPr/>
                    <a:lstStyle/>
                    <a:p>
                      <a:r>
                        <a:rPr lang="ru-RU" sz="1000" b="0" i="1" dirty="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a:solidFill>
                            <a:schemeClr val="tx1">
                              <a:lumMod val="85000"/>
                              <a:lumOff val="15000"/>
                            </a:schemeClr>
                          </a:solidFill>
                        </a:rPr>
                        <a:t>1 331,4</a:t>
                      </a:r>
                    </a:p>
                  </a:txBody>
                  <a:tcPr marL="84402" marR="84402">
                    <a:solidFill>
                      <a:schemeClr val="bg2"/>
                    </a:solidFill>
                  </a:tcPr>
                </a:tc>
                <a:tc>
                  <a:txBody>
                    <a:bodyPr/>
                    <a:lstStyle/>
                    <a:p>
                      <a:pPr algn="ctr"/>
                      <a:r>
                        <a:rPr lang="ru-RU" sz="1000" b="0" dirty="0">
                          <a:solidFill>
                            <a:schemeClr val="tx1">
                              <a:lumMod val="85000"/>
                              <a:lumOff val="15000"/>
                            </a:schemeClr>
                          </a:solidFill>
                        </a:rPr>
                        <a:t>1 569,4</a:t>
                      </a:r>
                    </a:p>
                  </a:txBody>
                  <a:tcPr marL="84402" marR="84402">
                    <a:solidFill>
                      <a:schemeClr val="bg2"/>
                    </a:solidFill>
                  </a:tcPr>
                </a:tc>
                <a:tc>
                  <a:txBody>
                    <a:bodyPr/>
                    <a:lstStyle/>
                    <a:p>
                      <a:pPr algn="ctr"/>
                      <a:r>
                        <a:rPr lang="ru-RU" sz="1000" b="0" dirty="0">
                          <a:solidFill>
                            <a:schemeClr val="tx1">
                              <a:lumMod val="85000"/>
                              <a:lumOff val="15000"/>
                            </a:schemeClr>
                          </a:solidFill>
                        </a:rPr>
                        <a:t>1 569,4</a:t>
                      </a:r>
                    </a:p>
                  </a:txBody>
                  <a:tcPr marL="84402" marR="84402">
                    <a:solidFill>
                      <a:schemeClr val="bg2"/>
                    </a:solidFill>
                  </a:tcPr>
                </a:tc>
                <a:extLst>
                  <a:ext uri="{0D108BD9-81ED-4DB2-BD59-A6C34878D82A}">
                    <a16:rowId xmlns:a16="http://schemas.microsoft.com/office/drawing/2014/main" val="10000"/>
                  </a:ext>
                </a:extLst>
              </a:tr>
              <a:tr h="397819">
                <a:tc>
                  <a:txBody>
                    <a:bodyPr/>
                    <a:lstStyle/>
                    <a:p>
                      <a:r>
                        <a:rPr lang="ru-RU" sz="1000" i="1" dirty="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p>
                  </a:txBody>
                  <a:tcPr marL="84402" marR="84402"/>
                </a:tc>
                <a:tc>
                  <a:txBody>
                    <a:bodyPr/>
                    <a:lstStyle/>
                    <a:p>
                      <a:pPr algn="ctr"/>
                      <a:r>
                        <a:rPr lang="ru-RU" sz="1000" dirty="0">
                          <a:solidFill>
                            <a:schemeClr val="tx1">
                              <a:lumMod val="85000"/>
                              <a:lumOff val="15000"/>
                            </a:schemeClr>
                          </a:solidFill>
                        </a:rPr>
                        <a:t>12 810,229</a:t>
                      </a:r>
                    </a:p>
                  </a:txBody>
                  <a:tcPr marL="84402" marR="84402"/>
                </a:tc>
                <a:tc>
                  <a:txBody>
                    <a:bodyPr/>
                    <a:lstStyle/>
                    <a:p>
                      <a:pPr algn="ctr"/>
                      <a:r>
                        <a:rPr lang="ru-RU" sz="1000" dirty="0">
                          <a:solidFill>
                            <a:schemeClr val="tx1">
                              <a:lumMod val="85000"/>
                              <a:lumOff val="15000"/>
                            </a:schemeClr>
                          </a:solidFill>
                        </a:rPr>
                        <a:t>10 470,976</a:t>
                      </a:r>
                    </a:p>
                  </a:txBody>
                  <a:tcPr marL="84402" marR="84402"/>
                </a:tc>
                <a:tc>
                  <a:txBody>
                    <a:bodyPr/>
                    <a:lstStyle/>
                    <a:p>
                      <a:pPr algn="ctr"/>
                      <a:r>
                        <a:rPr lang="ru-RU" sz="1000" dirty="0">
                          <a:solidFill>
                            <a:schemeClr val="tx1">
                              <a:lumMod val="85000"/>
                              <a:lumOff val="15000"/>
                            </a:schemeClr>
                          </a:solidFill>
                        </a:rPr>
                        <a:t>10 475,576</a:t>
                      </a:r>
                    </a:p>
                  </a:txBody>
                  <a:tcPr marL="84402" marR="84402"/>
                </a:tc>
                <a:extLst>
                  <a:ext uri="{0D108BD9-81ED-4DB2-BD59-A6C34878D82A}">
                    <a16:rowId xmlns:a16="http://schemas.microsoft.com/office/drawing/2014/main" val="10001"/>
                  </a:ext>
                </a:extLst>
              </a:tr>
              <a:tr h="397819">
                <a:tc>
                  <a:txBody>
                    <a:bodyPr/>
                    <a:lstStyle/>
                    <a:p>
                      <a:r>
                        <a:rPr lang="ru-RU" sz="1000" i="1" dirty="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p>
                  </a:txBody>
                  <a:tcPr marL="84402" marR="84402"/>
                </a:tc>
                <a:tc>
                  <a:txBody>
                    <a:bodyPr/>
                    <a:lstStyle/>
                    <a:p>
                      <a:pPr algn="ctr"/>
                      <a:r>
                        <a:rPr lang="ru-RU" sz="1000" dirty="0">
                          <a:solidFill>
                            <a:schemeClr val="tx1">
                              <a:lumMod val="85000"/>
                              <a:lumOff val="15000"/>
                            </a:schemeClr>
                          </a:solidFill>
                        </a:rPr>
                        <a:t>24,0</a:t>
                      </a:r>
                    </a:p>
                  </a:txBody>
                  <a:tcPr marL="84402" marR="84402"/>
                </a:tc>
                <a:tc>
                  <a:txBody>
                    <a:bodyPr/>
                    <a:lstStyle/>
                    <a:p>
                      <a:pPr algn="ctr"/>
                      <a:r>
                        <a:rPr lang="ru-RU" sz="1000" dirty="0">
                          <a:solidFill>
                            <a:schemeClr val="tx1">
                              <a:lumMod val="85000"/>
                              <a:lumOff val="15000"/>
                            </a:schemeClr>
                          </a:solidFill>
                        </a:rPr>
                        <a:t>24,0</a:t>
                      </a:r>
                    </a:p>
                  </a:txBody>
                  <a:tcPr marL="84402" marR="84402"/>
                </a:tc>
                <a:tc>
                  <a:txBody>
                    <a:bodyPr/>
                    <a:lstStyle/>
                    <a:p>
                      <a:pPr algn="ctr"/>
                      <a:r>
                        <a:rPr lang="ru-RU" sz="1000" dirty="0">
                          <a:solidFill>
                            <a:schemeClr val="tx1">
                              <a:lumMod val="85000"/>
                              <a:lumOff val="15000"/>
                            </a:schemeClr>
                          </a:solidFill>
                        </a:rPr>
                        <a:t>24,0</a:t>
                      </a:r>
                    </a:p>
                  </a:txBody>
                  <a:tcPr marL="84402" marR="84402"/>
                </a:tc>
                <a:extLst>
                  <a:ext uri="{0D108BD9-81ED-4DB2-BD59-A6C34878D82A}">
                    <a16:rowId xmlns:a16="http://schemas.microsoft.com/office/drawing/2014/main" val="10002"/>
                  </a:ext>
                </a:extLst>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extLst>
                    <a:ext uri="{9D8B030D-6E8A-4147-A177-3AD203B41FA5}">
                      <a16:colId xmlns:a16="http://schemas.microsoft.com/office/drawing/2014/main" val="20000"/>
                    </a:ext>
                  </a:extLst>
                </a:gridCol>
              </a:tblGrid>
              <a:tr h="238125">
                <a:tc>
                  <a:txBody>
                    <a:bodyPr/>
                    <a:lstStyle/>
                    <a:p>
                      <a:r>
                        <a:rPr lang="ru-RU" sz="900" dirty="0"/>
                        <a:t>в том числе по подпрограммам:</a:t>
                      </a:r>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47 130,680</a:t>
            </a: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47 662,644</a:t>
            </a: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44 701,38048</a:t>
            </a: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8 681,268</a:t>
            </a: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8 510,168</a:t>
            </a: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10 126,616</a:t>
            </a: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extLst>
                    <a:ext uri="{9D8B030D-6E8A-4147-A177-3AD203B41FA5}">
                      <a16:colId xmlns:a16="http://schemas.microsoft.com/office/drawing/2014/main" val="20000"/>
                    </a:ext>
                  </a:extLst>
                </a:gridCol>
              </a:tblGrid>
              <a:tr h="269875">
                <a:tc>
                  <a:txBody>
                    <a:bodyPr/>
                    <a:lstStyle/>
                    <a:p>
                      <a:r>
                        <a:rPr lang="ru-RU" sz="900" dirty="0"/>
                        <a:t>в том числе по подпрограммам:</a:t>
                      </a:r>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3359402173"/>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extLst>
                    <a:ext uri="{9D8B030D-6E8A-4147-A177-3AD203B41FA5}">
                      <a16:colId xmlns:a16="http://schemas.microsoft.com/office/drawing/2014/main" val="20000"/>
                    </a:ext>
                  </a:extLst>
                </a:gridCol>
                <a:gridCol w="1702353">
                  <a:extLst>
                    <a:ext uri="{9D8B030D-6E8A-4147-A177-3AD203B41FA5}">
                      <a16:colId xmlns:a16="http://schemas.microsoft.com/office/drawing/2014/main" val="20001"/>
                    </a:ext>
                  </a:extLst>
                </a:gridCol>
                <a:gridCol w="1585526">
                  <a:extLst>
                    <a:ext uri="{9D8B030D-6E8A-4147-A177-3AD203B41FA5}">
                      <a16:colId xmlns:a16="http://schemas.microsoft.com/office/drawing/2014/main" val="20002"/>
                    </a:ext>
                  </a:extLst>
                </a:gridCol>
                <a:gridCol w="1560491">
                  <a:extLst>
                    <a:ext uri="{9D8B030D-6E8A-4147-A177-3AD203B41FA5}">
                      <a16:colId xmlns:a16="http://schemas.microsoft.com/office/drawing/2014/main" val="20003"/>
                    </a:ext>
                  </a:extLst>
                </a:gridCol>
              </a:tblGrid>
              <a:tr h="619319">
                <a:tc>
                  <a:txBody>
                    <a:bodyPr/>
                    <a:lstStyle/>
                    <a:p>
                      <a:r>
                        <a:rPr lang="ru-RU" sz="1000" b="0" i="1" dirty="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a:solidFill>
                            <a:schemeClr val="tx1">
                              <a:lumMod val="85000"/>
                              <a:lumOff val="15000"/>
                            </a:schemeClr>
                          </a:solidFill>
                        </a:rPr>
                        <a:t>4 813,308</a:t>
                      </a:r>
                    </a:p>
                  </a:txBody>
                  <a:tcPr marL="84410" marR="84410">
                    <a:solidFill>
                      <a:schemeClr val="bg2"/>
                    </a:solidFill>
                  </a:tcPr>
                </a:tc>
                <a:tc>
                  <a:txBody>
                    <a:bodyPr/>
                    <a:lstStyle/>
                    <a:p>
                      <a:pPr algn="ctr"/>
                      <a:r>
                        <a:rPr lang="ru-RU" sz="1000" b="0" dirty="0">
                          <a:solidFill>
                            <a:schemeClr val="tx1">
                              <a:lumMod val="85000"/>
                              <a:lumOff val="15000"/>
                            </a:schemeClr>
                          </a:solidFill>
                        </a:rPr>
                        <a:t>4 810,908</a:t>
                      </a:r>
                    </a:p>
                  </a:txBody>
                  <a:tcPr marL="84410" marR="84410">
                    <a:solidFill>
                      <a:schemeClr val="bg2"/>
                    </a:solidFill>
                  </a:tcPr>
                </a:tc>
                <a:tc>
                  <a:txBody>
                    <a:bodyPr/>
                    <a:lstStyle/>
                    <a:p>
                      <a:pPr algn="ctr"/>
                      <a:r>
                        <a:rPr lang="ru-RU" sz="1000" b="0" dirty="0">
                          <a:solidFill>
                            <a:schemeClr val="tx1">
                              <a:lumMod val="85000"/>
                              <a:lumOff val="15000"/>
                            </a:schemeClr>
                          </a:solidFill>
                        </a:rPr>
                        <a:t>5 185,908</a:t>
                      </a:r>
                    </a:p>
                  </a:txBody>
                  <a:tcPr marL="84410" marR="84410">
                    <a:solidFill>
                      <a:schemeClr val="bg2"/>
                    </a:solidFill>
                  </a:tcPr>
                </a:tc>
                <a:extLst>
                  <a:ext uri="{0D108BD9-81ED-4DB2-BD59-A6C34878D82A}">
                    <a16:rowId xmlns:a16="http://schemas.microsoft.com/office/drawing/2014/main" val="10000"/>
                  </a:ext>
                </a:extLst>
              </a:tr>
              <a:tr h="447286">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p>
                  </a:txBody>
                  <a:tcPr marL="84410" marR="84410"/>
                </a:tc>
                <a:tc>
                  <a:txBody>
                    <a:bodyPr/>
                    <a:lstStyle/>
                    <a:p>
                      <a:pPr algn="ctr"/>
                      <a:r>
                        <a:rPr lang="ru-RU" sz="1000" dirty="0">
                          <a:solidFill>
                            <a:schemeClr val="tx1">
                              <a:lumMod val="85000"/>
                              <a:lumOff val="15000"/>
                            </a:schemeClr>
                          </a:solidFill>
                        </a:rPr>
                        <a:t>4 953,308</a:t>
                      </a:r>
                    </a:p>
                  </a:txBody>
                  <a:tcPr marL="84410" marR="84410"/>
                </a:tc>
                <a:tc>
                  <a:txBody>
                    <a:bodyPr/>
                    <a:lstStyle/>
                    <a:p>
                      <a:pPr algn="ctr"/>
                      <a:r>
                        <a:rPr lang="ru-RU" sz="1000" dirty="0">
                          <a:solidFill>
                            <a:schemeClr val="tx1">
                              <a:lumMod val="85000"/>
                              <a:lumOff val="15000"/>
                            </a:schemeClr>
                          </a:solidFill>
                        </a:rPr>
                        <a:t>1 629,260</a:t>
                      </a:r>
                    </a:p>
                  </a:txBody>
                  <a:tcPr marL="84410" marR="84410"/>
                </a:tc>
                <a:tc>
                  <a:txBody>
                    <a:bodyPr/>
                    <a:lstStyle/>
                    <a:p>
                      <a:pPr algn="ctr"/>
                      <a:r>
                        <a:rPr lang="ru-RU" sz="1000" dirty="0">
                          <a:solidFill>
                            <a:schemeClr val="tx1">
                              <a:lumMod val="85000"/>
                              <a:lumOff val="15000"/>
                            </a:schemeClr>
                          </a:solidFill>
                        </a:rPr>
                        <a:t>1 425,360</a:t>
                      </a:r>
                    </a:p>
                  </a:txBody>
                  <a:tcPr marL="84410" marR="84410"/>
                </a:tc>
                <a:extLst>
                  <a:ext uri="{0D108BD9-81ED-4DB2-BD59-A6C34878D82A}">
                    <a16:rowId xmlns:a16="http://schemas.microsoft.com/office/drawing/2014/main" val="10001"/>
                  </a:ext>
                </a:extLst>
              </a:tr>
              <a:tr h="619319">
                <a:tc>
                  <a:txBody>
                    <a:bodyPr/>
                    <a:lstStyle/>
                    <a:p>
                      <a:r>
                        <a:rPr lang="ru-RU" sz="1000" i="1" dirty="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360,0</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2 070,0</a:t>
                      </a:r>
                    </a:p>
                  </a:txBody>
                  <a:tcPr marL="84410" marR="84410"/>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2 070,0</a:t>
                      </a:r>
                    </a:p>
                  </a:txBody>
                  <a:tcPr marL="84410" marR="84410"/>
                </a:tc>
                <a:extLst>
                  <a:ext uri="{0D108BD9-81ED-4DB2-BD59-A6C34878D82A}">
                    <a16:rowId xmlns:a16="http://schemas.microsoft.com/office/drawing/2014/main" val="10002"/>
                  </a:ext>
                </a:extLst>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8" y="464929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5268769"/>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2 520,0</a:t>
            </a:r>
          </a:p>
        </p:txBody>
      </p:sp>
      <p:sp>
        <p:nvSpPr>
          <p:cNvPr id="14" name="Скругленный прямоугольник 13"/>
          <p:cNvSpPr/>
          <p:nvPr/>
        </p:nvSpPr>
        <p:spPr>
          <a:xfrm>
            <a:off x="3982813" y="5281911"/>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2 520,0</a:t>
            </a: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184 061,010</a:t>
            </a:r>
          </a:p>
        </p:txBody>
      </p:sp>
      <p:sp>
        <p:nvSpPr>
          <p:cNvPr id="17" name="Скругленный прямоугольник 16"/>
          <p:cNvSpPr/>
          <p:nvPr/>
        </p:nvSpPr>
        <p:spPr>
          <a:xfrm>
            <a:off x="4012400" y="145758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6 524,179</a:t>
            </a: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extLst>
                    <a:ext uri="{9D8B030D-6E8A-4147-A177-3AD203B41FA5}">
                      <a16:colId xmlns:a16="http://schemas.microsoft.com/office/drawing/2014/main" val="20000"/>
                    </a:ext>
                  </a:extLst>
                </a:gridCol>
              </a:tblGrid>
              <a:tr h="180974">
                <a:tc>
                  <a:txBody>
                    <a:bodyPr/>
                    <a:lstStyle/>
                    <a:p>
                      <a:r>
                        <a:rPr lang="ru-RU" sz="900" dirty="0"/>
                        <a:t>в том числе по подпрограммам:</a:t>
                      </a:r>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489252887"/>
              </p:ext>
            </p:extLst>
          </p:nvPr>
        </p:nvGraphicFramePr>
        <p:xfrm>
          <a:off x="311082" y="5923518"/>
          <a:ext cx="8528050" cy="228600"/>
        </p:xfrm>
        <a:graphic>
          <a:graphicData uri="http://schemas.openxmlformats.org/drawingml/2006/table">
            <a:tbl>
              <a:tblPr firstRow="1" bandRow="1">
                <a:tableStyleId>{3B4B98B0-60AC-42C2-AFA5-B58CD77FA1E5}</a:tableStyleId>
              </a:tblPr>
              <a:tblGrid>
                <a:gridCol w="8528050">
                  <a:extLst>
                    <a:ext uri="{9D8B030D-6E8A-4147-A177-3AD203B41FA5}">
                      <a16:colId xmlns:a16="http://schemas.microsoft.com/office/drawing/2014/main" val="20000"/>
                    </a:ext>
                  </a:extLst>
                </a:gridCol>
              </a:tblGrid>
              <a:tr h="180974">
                <a:tc>
                  <a:txBody>
                    <a:bodyPr/>
                    <a:lstStyle/>
                    <a:p>
                      <a:r>
                        <a:rPr lang="ru-RU" sz="900" dirty="0"/>
                        <a:t>в том числе по подпрограммам:</a:t>
                      </a:r>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3089542926"/>
              </p:ext>
            </p:extLst>
          </p:nvPr>
        </p:nvGraphicFramePr>
        <p:xfrm>
          <a:off x="312738" y="2420938"/>
          <a:ext cx="8510588" cy="1414464"/>
        </p:xfrm>
        <a:graphic>
          <a:graphicData uri="http://schemas.openxmlformats.org/drawingml/2006/table">
            <a:tbl>
              <a:tblPr firstRow="1" bandRow="1">
                <a:tableStyleId>{5C22544A-7EE6-4342-B048-85BDC9FD1C3A}</a:tableStyleId>
              </a:tblPr>
              <a:tblGrid>
                <a:gridCol w="3667637">
                  <a:extLst>
                    <a:ext uri="{9D8B030D-6E8A-4147-A177-3AD203B41FA5}">
                      <a16:colId xmlns:a16="http://schemas.microsoft.com/office/drawing/2014/main" val="20000"/>
                    </a:ext>
                  </a:extLst>
                </a:gridCol>
                <a:gridCol w="1700451">
                  <a:extLst>
                    <a:ext uri="{9D8B030D-6E8A-4147-A177-3AD203B41FA5}">
                      <a16:colId xmlns:a16="http://schemas.microsoft.com/office/drawing/2014/main" val="20001"/>
                    </a:ext>
                  </a:extLst>
                </a:gridCol>
                <a:gridCol w="1583753">
                  <a:extLst>
                    <a:ext uri="{9D8B030D-6E8A-4147-A177-3AD203B41FA5}">
                      <a16:colId xmlns:a16="http://schemas.microsoft.com/office/drawing/2014/main" val="20002"/>
                    </a:ext>
                  </a:extLst>
                </a:gridCol>
                <a:gridCol w="1558747">
                  <a:extLst>
                    <a:ext uri="{9D8B030D-6E8A-4147-A177-3AD203B41FA5}">
                      <a16:colId xmlns:a16="http://schemas.microsoft.com/office/drawing/2014/main" val="20003"/>
                    </a:ext>
                  </a:extLst>
                </a:gridCol>
              </a:tblGrid>
              <a:tr h="471488">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a:solidFill>
                            <a:schemeClr val="tx1">
                              <a:lumMod val="85000"/>
                              <a:lumOff val="15000"/>
                            </a:schemeClr>
                          </a:solidFill>
                        </a:rPr>
                        <a:t>3 829,544</a:t>
                      </a:r>
                    </a:p>
                  </a:txBody>
                  <a:tcPr marL="84402" marR="84402">
                    <a:solidFill>
                      <a:schemeClr val="bg2"/>
                    </a:solidFill>
                  </a:tcPr>
                </a:tc>
                <a:tc>
                  <a:txBody>
                    <a:bodyPr/>
                    <a:lstStyle/>
                    <a:p>
                      <a:pPr algn="ctr"/>
                      <a:r>
                        <a:rPr lang="ru-RU" sz="1000" b="0" dirty="0">
                          <a:solidFill>
                            <a:schemeClr val="tx1">
                              <a:lumMod val="85000"/>
                              <a:lumOff val="15000"/>
                            </a:schemeClr>
                          </a:solidFill>
                        </a:rPr>
                        <a:t>182 052,670</a:t>
                      </a:r>
                    </a:p>
                  </a:txBody>
                  <a:tcPr marL="84402" marR="84402">
                    <a:solidFill>
                      <a:schemeClr val="bg2"/>
                    </a:solidFill>
                  </a:tcPr>
                </a:tc>
                <a:tc>
                  <a:txBody>
                    <a:bodyPr/>
                    <a:lstStyle/>
                    <a:p>
                      <a:pPr algn="ctr"/>
                      <a:r>
                        <a:rPr lang="ru-RU" sz="1000" b="0" dirty="0">
                          <a:solidFill>
                            <a:schemeClr val="tx1">
                              <a:lumMod val="85000"/>
                              <a:lumOff val="15000"/>
                            </a:schemeClr>
                          </a:solidFill>
                        </a:rPr>
                        <a:t>2 052,670</a:t>
                      </a:r>
                    </a:p>
                  </a:txBody>
                  <a:tcPr marL="84402" marR="84402">
                    <a:solidFill>
                      <a:schemeClr val="bg2"/>
                    </a:solidFill>
                  </a:tcPr>
                </a:tc>
                <a:extLst>
                  <a:ext uri="{0D108BD9-81ED-4DB2-BD59-A6C34878D82A}">
                    <a16:rowId xmlns:a16="http://schemas.microsoft.com/office/drawing/2014/main" val="10000"/>
                  </a:ext>
                </a:extLst>
              </a:tr>
              <a:tr h="471488">
                <a:tc>
                  <a:txBody>
                    <a:bodyPr/>
                    <a:lstStyle/>
                    <a:p>
                      <a:r>
                        <a:rPr lang="ru-RU" sz="1000" i="1" dirty="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p>
                  </a:txBody>
                  <a:tcPr marL="84402" marR="84402"/>
                </a:tc>
                <a:tc>
                  <a:txBody>
                    <a:bodyPr/>
                    <a:lstStyle/>
                    <a:p>
                      <a:pPr algn="ctr"/>
                      <a:r>
                        <a:rPr lang="ru-RU" sz="1000" dirty="0">
                          <a:solidFill>
                            <a:schemeClr val="tx1">
                              <a:lumMod val="85000"/>
                              <a:lumOff val="15000"/>
                            </a:schemeClr>
                          </a:solidFill>
                        </a:rPr>
                        <a:t>2 594,635</a:t>
                      </a:r>
                    </a:p>
                  </a:txBody>
                  <a:tcPr marL="84402" marR="84402"/>
                </a:tc>
                <a:tc>
                  <a:txBody>
                    <a:bodyPr/>
                    <a:lstStyle/>
                    <a:p>
                      <a:pPr algn="ctr"/>
                      <a:r>
                        <a:rPr lang="ru-RU" sz="1000" dirty="0">
                          <a:solidFill>
                            <a:schemeClr val="tx1">
                              <a:lumMod val="85000"/>
                              <a:lumOff val="15000"/>
                            </a:schemeClr>
                          </a:solidFill>
                        </a:rPr>
                        <a:t>2 008,340</a:t>
                      </a:r>
                    </a:p>
                  </a:txBody>
                  <a:tcPr marL="84402" marR="84402"/>
                </a:tc>
                <a:tc>
                  <a:txBody>
                    <a:bodyPr/>
                    <a:lstStyle/>
                    <a:p>
                      <a:pPr algn="ctr"/>
                      <a:r>
                        <a:rPr lang="ru-RU" sz="1000" dirty="0">
                          <a:solidFill>
                            <a:schemeClr val="tx1">
                              <a:lumMod val="85000"/>
                              <a:lumOff val="15000"/>
                            </a:schemeClr>
                          </a:solidFill>
                        </a:rPr>
                        <a:t>2 009,040</a:t>
                      </a:r>
                    </a:p>
                  </a:txBody>
                  <a:tcPr marL="84402" marR="84402"/>
                </a:tc>
                <a:extLst>
                  <a:ext uri="{0D108BD9-81ED-4DB2-BD59-A6C34878D82A}">
                    <a16:rowId xmlns:a16="http://schemas.microsoft.com/office/drawing/2014/main" val="10001"/>
                  </a:ext>
                </a:extLst>
              </a:tr>
              <a:tr h="471488">
                <a:tc>
                  <a:txBody>
                    <a:bodyPr/>
                    <a:lstStyle/>
                    <a:p>
                      <a:r>
                        <a:rPr lang="ru-RU" sz="1000" i="1" dirty="0">
                          <a:solidFill>
                            <a:schemeClr val="tx1">
                              <a:lumMod val="85000"/>
                              <a:lumOff val="15000"/>
                            </a:schemeClr>
                          </a:solidFill>
                          <a:latin typeface="Times New Roman" pitchFamily="18" charset="0"/>
                          <a:cs typeface="Times New Roman" pitchFamily="18" charset="0"/>
                        </a:rPr>
                        <a:t>Молодёжь Соболевского района Камчатского края</a:t>
                      </a:r>
                    </a:p>
                  </a:txBody>
                  <a:tcPr marL="84402" marR="84402"/>
                </a:tc>
                <a:tc>
                  <a:txBody>
                    <a:bodyPr/>
                    <a:lstStyle/>
                    <a:p>
                      <a:pPr algn="ctr"/>
                      <a:r>
                        <a:rPr lang="ru-RU" sz="1000" dirty="0">
                          <a:solidFill>
                            <a:schemeClr val="tx1">
                              <a:lumMod val="85000"/>
                              <a:lumOff val="15000"/>
                            </a:schemeClr>
                          </a:solidFill>
                        </a:rPr>
                        <a:t>100,0</a:t>
                      </a:r>
                    </a:p>
                  </a:txBody>
                  <a:tcPr marL="84402" marR="84402"/>
                </a:tc>
                <a:tc>
                  <a:txBody>
                    <a:bodyPr/>
                    <a:lstStyle/>
                    <a:p>
                      <a:pPr algn="ctr"/>
                      <a:endParaRPr lang="ru-RU" sz="1000" dirty="0">
                        <a:solidFill>
                          <a:schemeClr val="tx1">
                            <a:lumMod val="85000"/>
                            <a:lumOff val="15000"/>
                          </a:schemeClr>
                        </a:solidFill>
                      </a:endParaRPr>
                    </a:p>
                  </a:txBody>
                  <a:tcPr marL="84402" marR="84402"/>
                </a:tc>
                <a:tc>
                  <a:txBody>
                    <a:bodyPr/>
                    <a:lstStyle/>
                    <a:p>
                      <a:pPr algn="ctr"/>
                      <a:endParaRPr lang="ru-RU" sz="1000" dirty="0">
                        <a:solidFill>
                          <a:schemeClr val="tx1">
                            <a:lumMod val="85000"/>
                            <a:lumOff val="15000"/>
                          </a:schemeClr>
                        </a:solidFill>
                      </a:endParaRPr>
                    </a:p>
                  </a:txBody>
                  <a:tcPr marL="84402" marR="84402"/>
                </a:tc>
                <a:extLst>
                  <a:ext uri="{0D108BD9-81ED-4DB2-BD59-A6C34878D82A}">
                    <a16:rowId xmlns:a16="http://schemas.microsoft.com/office/drawing/2014/main" val="3590074747"/>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937027384"/>
              </p:ext>
            </p:extLst>
          </p:nvPr>
        </p:nvGraphicFramePr>
        <p:xfrm>
          <a:off x="311082" y="6152120"/>
          <a:ext cx="8528050" cy="647700"/>
        </p:xfrm>
        <a:graphic>
          <a:graphicData uri="http://schemas.openxmlformats.org/drawingml/2006/table">
            <a:tbl>
              <a:tblPr firstRow="1" bandRow="1">
                <a:tableStyleId>{5C22544A-7EE6-4342-B048-85BDC9FD1C3A}</a:tableStyleId>
              </a:tblPr>
              <a:tblGrid>
                <a:gridCol w="3675164">
                  <a:extLst>
                    <a:ext uri="{9D8B030D-6E8A-4147-A177-3AD203B41FA5}">
                      <a16:colId xmlns:a16="http://schemas.microsoft.com/office/drawing/2014/main" val="20000"/>
                    </a:ext>
                  </a:extLst>
                </a:gridCol>
                <a:gridCol w="1703940">
                  <a:extLst>
                    <a:ext uri="{9D8B030D-6E8A-4147-A177-3AD203B41FA5}">
                      <a16:colId xmlns:a16="http://schemas.microsoft.com/office/drawing/2014/main" val="20001"/>
                    </a:ext>
                  </a:extLst>
                </a:gridCol>
                <a:gridCol w="1587002">
                  <a:extLst>
                    <a:ext uri="{9D8B030D-6E8A-4147-A177-3AD203B41FA5}">
                      <a16:colId xmlns:a16="http://schemas.microsoft.com/office/drawing/2014/main" val="20002"/>
                    </a:ext>
                  </a:extLst>
                </a:gridCol>
                <a:gridCol w="1561944">
                  <a:extLst>
                    <a:ext uri="{9D8B030D-6E8A-4147-A177-3AD203B41FA5}">
                      <a16:colId xmlns:a16="http://schemas.microsoft.com/office/drawing/2014/main" val="20003"/>
                    </a:ext>
                  </a:extLst>
                </a:gridCol>
              </a:tblGrid>
              <a:tr h="647700">
                <a:tc>
                  <a:txBody>
                    <a:bodyPr/>
                    <a:lstStyle/>
                    <a:p>
                      <a:r>
                        <a:rPr lang="ru-RU" sz="1000" b="0" i="1" dirty="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2 520,0</a:t>
                      </a:r>
                    </a:p>
                  </a:txBody>
                  <a:tcPr marL="84401" marR="84401" marT="45694" marB="45694">
                    <a:solidFill>
                      <a:schemeClr val="bg2"/>
                    </a:solidFill>
                  </a:tcPr>
                </a:tc>
                <a:extLst>
                  <a:ext uri="{0D108BD9-81ED-4DB2-BD59-A6C34878D82A}">
                    <a16:rowId xmlns:a16="http://schemas.microsoft.com/office/drawing/2014/main" val="10000"/>
                  </a:ext>
                </a:extLst>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4 061,710</a:t>
            </a: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white"/>
                </a:solidFill>
              </a:rPr>
              <a:t>2025 год</a:t>
            </a:r>
          </a:p>
        </p:txBody>
      </p:sp>
      <p:sp>
        <p:nvSpPr>
          <p:cNvPr id="8" name="Блок-схема: узел 7"/>
          <p:cNvSpPr/>
          <p:nvPr/>
        </p:nvSpPr>
        <p:spPr>
          <a:xfrm>
            <a:off x="3534508" y="481195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7" name="Блок-схема: узел 6"/>
          <p:cNvSpPr/>
          <p:nvPr/>
        </p:nvSpPr>
        <p:spPr>
          <a:xfrm>
            <a:off x="5352324" y="482623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2" name="Скругленный прямоугольник 11"/>
          <p:cNvSpPr/>
          <p:nvPr/>
        </p:nvSpPr>
        <p:spPr>
          <a:xfrm>
            <a:off x="7567735" y="5268769"/>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2 520,</a:t>
            </a:r>
          </a:p>
        </p:txBody>
      </p:sp>
      <p:sp>
        <p:nvSpPr>
          <p:cNvPr id="6" name="Блок-схема: узел 5"/>
          <p:cNvSpPr/>
          <p:nvPr/>
        </p:nvSpPr>
        <p:spPr>
          <a:xfrm>
            <a:off x="7095389" y="481195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
        <p:nvSpPr>
          <p:cNvPr id="24" name="Заголовок 1"/>
          <p:cNvSpPr txBox="1">
            <a:spLocks/>
          </p:cNvSpPr>
          <p:nvPr/>
        </p:nvSpPr>
        <p:spPr>
          <a:xfrm>
            <a:off x="309299" y="4114049"/>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Соболевского муниципального района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50" dirty="0">
                <a:solidFill>
                  <a:schemeClr val="tx1">
                    <a:lumMod val="85000"/>
                    <a:lumOff val="15000"/>
                  </a:schemeClr>
                </a:solidFill>
              </a:rPr>
              <a:t>4 023,9</a:t>
            </a: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4 014,2</a:t>
            </a: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3 974,8</a:t>
            </a: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a:solidFill>
                <a:prstClr val="black"/>
              </a:solidFill>
            </a:endParaRPr>
          </a:p>
          <a:p>
            <a:pPr algn="ctr" defTabSz="963856" latinLnBrk="0">
              <a:defRPr/>
            </a:pPr>
            <a:r>
              <a:rPr lang="ru-RU" sz="1000" dirty="0">
                <a:solidFill>
                  <a:prstClr val="black"/>
                </a:solidFill>
              </a:rPr>
              <a:t>11 308,500</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11 143,0</a:t>
            </a: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11 228,0</a:t>
            </a: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extLst>
                    <a:ext uri="{9D8B030D-6E8A-4147-A177-3AD203B41FA5}">
                      <a16:colId xmlns:a16="http://schemas.microsoft.com/office/drawing/2014/main" val="20000"/>
                    </a:ext>
                  </a:extLst>
                </a:gridCol>
              </a:tblGrid>
              <a:tr h="211132">
                <a:tc>
                  <a:txBody>
                    <a:bodyPr/>
                    <a:lstStyle/>
                    <a:p>
                      <a:r>
                        <a:rPr lang="ru-RU" sz="900" dirty="0"/>
                        <a:t>в том числе по подпрограммам:</a:t>
                      </a:r>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extLst>
                    <a:ext uri="{9D8B030D-6E8A-4147-A177-3AD203B41FA5}">
                      <a16:colId xmlns:a16="http://schemas.microsoft.com/office/drawing/2014/main" val="20000"/>
                    </a:ext>
                  </a:extLst>
                </a:gridCol>
              </a:tblGrid>
              <a:tr h="0">
                <a:tc>
                  <a:txBody>
                    <a:bodyPr/>
                    <a:lstStyle/>
                    <a:p>
                      <a:r>
                        <a:rPr lang="ru-RU" sz="900" dirty="0"/>
                        <a:t>в том числе по подпрограммам:</a:t>
                      </a:r>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149587154"/>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extLst>
                    <a:ext uri="{9D8B030D-6E8A-4147-A177-3AD203B41FA5}">
                      <a16:colId xmlns:a16="http://schemas.microsoft.com/office/drawing/2014/main" val="20000"/>
                    </a:ext>
                  </a:extLst>
                </a:gridCol>
                <a:gridCol w="1697009">
                  <a:extLst>
                    <a:ext uri="{9D8B030D-6E8A-4147-A177-3AD203B41FA5}">
                      <a16:colId xmlns:a16="http://schemas.microsoft.com/office/drawing/2014/main" val="20001"/>
                    </a:ext>
                  </a:extLst>
                </a:gridCol>
                <a:gridCol w="1580549">
                  <a:extLst>
                    <a:ext uri="{9D8B030D-6E8A-4147-A177-3AD203B41FA5}">
                      <a16:colId xmlns:a16="http://schemas.microsoft.com/office/drawing/2014/main" val="20002"/>
                    </a:ext>
                  </a:extLst>
                </a:gridCol>
                <a:gridCol w="1577574">
                  <a:extLst>
                    <a:ext uri="{9D8B030D-6E8A-4147-A177-3AD203B41FA5}">
                      <a16:colId xmlns:a16="http://schemas.microsoft.com/office/drawing/2014/main" val="20003"/>
                    </a:ext>
                  </a:extLst>
                </a:gridCol>
              </a:tblGrid>
              <a:tr h="266640">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tc>
                  <a:txBody>
                    <a:bodyPr/>
                    <a:lstStyle/>
                    <a:p>
                      <a:pPr algn="ctr"/>
                      <a:r>
                        <a:rPr lang="ru-RU" sz="1000" b="0" dirty="0">
                          <a:solidFill>
                            <a:schemeClr val="tx1">
                              <a:lumMod val="85000"/>
                              <a:lumOff val="15000"/>
                            </a:schemeClr>
                          </a:solidFill>
                        </a:rPr>
                        <a:t>2 639,0</a:t>
                      </a:r>
                    </a:p>
                  </a:txBody>
                  <a:tcPr marL="84406" marR="84406" marT="45709" marB="45709">
                    <a:solidFill>
                      <a:schemeClr val="bg2"/>
                    </a:solidFill>
                  </a:tcPr>
                </a:tc>
                <a:extLst>
                  <a:ext uri="{0D108BD9-81ED-4DB2-BD59-A6C34878D82A}">
                    <a16:rowId xmlns:a16="http://schemas.microsoft.com/office/drawing/2014/main" val="10000"/>
                  </a:ext>
                </a:extLst>
              </a:tr>
              <a:tr h="396215">
                <a:tc>
                  <a:txBody>
                    <a:bodyPr/>
                    <a:lstStyle/>
                    <a:p>
                      <a:r>
                        <a:rPr lang="ru-RU" sz="1000" i="1" dirty="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p>
                  </a:txBody>
                  <a:tcPr marL="84406" marR="84406" marT="45709" marB="45709"/>
                </a:tc>
                <a:tc>
                  <a:txBody>
                    <a:bodyPr/>
                    <a:lstStyle/>
                    <a:p>
                      <a:pPr algn="ctr"/>
                      <a:r>
                        <a:rPr lang="ru-RU" sz="1000" dirty="0">
                          <a:solidFill>
                            <a:schemeClr val="tx1">
                              <a:lumMod val="85000"/>
                              <a:lumOff val="15000"/>
                            </a:schemeClr>
                          </a:solidFill>
                        </a:rPr>
                        <a:t>5 546,4</a:t>
                      </a:r>
                    </a:p>
                  </a:txBody>
                  <a:tcPr marL="84406" marR="84406" marT="45709" marB="45709"/>
                </a:tc>
                <a:tc>
                  <a:txBody>
                    <a:bodyPr/>
                    <a:lstStyle/>
                    <a:p>
                      <a:pPr algn="ctr"/>
                      <a:r>
                        <a:rPr lang="ru-RU" sz="1000" dirty="0">
                          <a:solidFill>
                            <a:schemeClr val="tx1">
                              <a:lumMod val="85000"/>
                              <a:lumOff val="15000"/>
                            </a:schemeClr>
                          </a:solidFill>
                        </a:rPr>
                        <a:t>5 650,0</a:t>
                      </a:r>
                    </a:p>
                  </a:txBody>
                  <a:tcPr marL="84406" marR="84406" marT="45709" marB="45709"/>
                </a:tc>
                <a:tc>
                  <a:txBody>
                    <a:bodyPr/>
                    <a:lstStyle/>
                    <a:p>
                      <a:pPr algn="ctr"/>
                      <a:r>
                        <a:rPr lang="ru-RU" sz="1000" dirty="0">
                          <a:solidFill>
                            <a:schemeClr val="tx1">
                              <a:lumMod val="85000"/>
                              <a:lumOff val="15000"/>
                            </a:schemeClr>
                          </a:solidFill>
                        </a:rPr>
                        <a:t>5 804,1</a:t>
                      </a:r>
                    </a:p>
                  </a:txBody>
                  <a:tcPr marL="84406" marR="84406" marT="45709" marB="45709"/>
                </a:tc>
                <a:extLst>
                  <a:ext uri="{0D108BD9-81ED-4DB2-BD59-A6C34878D82A}">
                    <a16:rowId xmlns:a16="http://schemas.microsoft.com/office/drawing/2014/main" val="10001"/>
                  </a:ext>
                </a:extLst>
              </a:tr>
              <a:tr h="548613">
                <a:tc>
                  <a:txBody>
                    <a:bodyPr/>
                    <a:lstStyle/>
                    <a:p>
                      <a:r>
                        <a:rPr lang="ru-RU" sz="1000" i="1" dirty="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246,6</a:t>
                      </a: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258,0</a:t>
                      </a:r>
                    </a:p>
                  </a:txBody>
                  <a:tcPr marL="84406" marR="84406" marT="45709" marB="45709"/>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269,4</a:t>
                      </a:r>
                    </a:p>
                  </a:txBody>
                  <a:tcPr marL="84406" marR="84406" marT="45709" marB="45709"/>
                </a:tc>
                <a:extLst>
                  <a:ext uri="{0D108BD9-81ED-4DB2-BD59-A6C34878D82A}">
                    <a16:rowId xmlns:a16="http://schemas.microsoft.com/office/drawing/2014/main" val="10002"/>
                  </a:ext>
                </a:extLst>
              </a:tr>
              <a:tr h="418895">
                <a:tc>
                  <a:txBody>
                    <a:bodyPr/>
                    <a:lstStyle/>
                    <a:p>
                      <a:r>
                        <a:rPr lang="ru-RU" sz="1000" i="1" dirty="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p>
                  </a:txBody>
                  <a:tcPr marL="84406" marR="84406" marT="45709" marB="45709"/>
                </a:tc>
                <a:tc>
                  <a:txBody>
                    <a:bodyPr/>
                    <a:lstStyle/>
                    <a:p>
                      <a:pPr algn="ctr"/>
                      <a:r>
                        <a:rPr lang="ru-RU" sz="1000" dirty="0">
                          <a:solidFill>
                            <a:schemeClr val="tx1">
                              <a:lumMod val="85000"/>
                              <a:lumOff val="15000"/>
                            </a:schemeClr>
                          </a:solidFill>
                        </a:rPr>
                        <a:t>2 796,0</a:t>
                      </a:r>
                    </a:p>
                  </a:txBody>
                  <a:tcPr marL="84406" marR="84406" marT="45709" marB="45709"/>
                </a:tc>
                <a:tc>
                  <a:txBody>
                    <a:bodyPr/>
                    <a:lstStyle/>
                    <a:p>
                      <a:pPr algn="ctr"/>
                      <a:r>
                        <a:rPr lang="ru-RU" sz="1000" dirty="0">
                          <a:solidFill>
                            <a:schemeClr val="tx1">
                              <a:lumMod val="85000"/>
                              <a:lumOff val="15000"/>
                            </a:schemeClr>
                          </a:solidFill>
                        </a:rPr>
                        <a:t>2 596,0</a:t>
                      </a:r>
                    </a:p>
                  </a:txBody>
                  <a:tcPr marL="84406" marR="84406" marT="45709" marB="45709"/>
                </a:tc>
                <a:tc>
                  <a:txBody>
                    <a:bodyPr/>
                    <a:lstStyle/>
                    <a:p>
                      <a:pPr algn="ctr"/>
                      <a:r>
                        <a:rPr lang="ru-RU" sz="1000" dirty="0">
                          <a:solidFill>
                            <a:schemeClr val="tx1">
                              <a:lumMod val="85000"/>
                              <a:lumOff val="15000"/>
                            </a:schemeClr>
                          </a:solidFill>
                        </a:rPr>
                        <a:t>2 596,0</a:t>
                      </a:r>
                    </a:p>
                  </a:txBody>
                  <a:tcPr marL="84406" marR="84406" marT="45709" marB="45709"/>
                </a:tc>
                <a:extLst>
                  <a:ext uri="{0D108BD9-81ED-4DB2-BD59-A6C34878D82A}">
                    <a16:rowId xmlns:a16="http://schemas.microsoft.com/office/drawing/2014/main" val="10003"/>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1223220697"/>
              </p:ext>
            </p:extLst>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extLst>
                    <a:ext uri="{9D8B030D-6E8A-4147-A177-3AD203B41FA5}">
                      <a16:colId xmlns:a16="http://schemas.microsoft.com/office/drawing/2014/main" val="20000"/>
                    </a:ext>
                  </a:extLst>
                </a:gridCol>
                <a:gridCol w="1702353">
                  <a:extLst>
                    <a:ext uri="{9D8B030D-6E8A-4147-A177-3AD203B41FA5}">
                      <a16:colId xmlns:a16="http://schemas.microsoft.com/office/drawing/2014/main" val="20001"/>
                    </a:ext>
                  </a:extLst>
                </a:gridCol>
                <a:gridCol w="1585526">
                  <a:extLst>
                    <a:ext uri="{9D8B030D-6E8A-4147-A177-3AD203B41FA5}">
                      <a16:colId xmlns:a16="http://schemas.microsoft.com/office/drawing/2014/main" val="20002"/>
                    </a:ext>
                  </a:extLst>
                </a:gridCol>
                <a:gridCol w="1560491">
                  <a:extLst>
                    <a:ext uri="{9D8B030D-6E8A-4147-A177-3AD203B41FA5}">
                      <a16:colId xmlns:a16="http://schemas.microsoft.com/office/drawing/2014/main" val="20003"/>
                    </a:ext>
                  </a:extLst>
                </a:gridCol>
              </a:tblGrid>
              <a:tr h="561975">
                <a:tc>
                  <a:txBody>
                    <a:bodyPr/>
                    <a:lstStyle/>
                    <a:p>
                      <a:endParaRPr lang="ru-RU" sz="1000" b="0" i="1" dirty="0">
                        <a:solidFill>
                          <a:schemeClr val="tx1">
                            <a:lumMod val="85000"/>
                            <a:lumOff val="15000"/>
                          </a:schemeClr>
                        </a:solidFill>
                        <a:latin typeface="Times New Roman" pitchFamily="18" charset="0"/>
                        <a:cs typeface="Times New Roman" pitchFamily="18" charset="0"/>
                      </a:endParaRPr>
                    </a:p>
                    <a:p>
                      <a:r>
                        <a:rPr lang="ru-RU" sz="1000" b="0" i="1" dirty="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3 974,8</a:t>
                      </a: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4 014,2</a:t>
                      </a:r>
                    </a:p>
                  </a:txBody>
                  <a:tcPr marL="84410" marR="84410">
                    <a:solidFill>
                      <a:schemeClr val="bg2"/>
                    </a:solidFill>
                  </a:tcPr>
                </a:tc>
                <a:tc>
                  <a:txBody>
                    <a:bodyPr/>
                    <a:lstStyle/>
                    <a:p>
                      <a:pPr algn="ctr"/>
                      <a:endParaRPr lang="ru-RU" sz="1000" b="0" dirty="0">
                        <a:solidFill>
                          <a:schemeClr val="tx1">
                            <a:lumMod val="85000"/>
                            <a:lumOff val="15000"/>
                          </a:schemeClr>
                        </a:solidFill>
                      </a:endParaRPr>
                    </a:p>
                    <a:p>
                      <a:pPr algn="ctr"/>
                      <a:r>
                        <a:rPr lang="ru-RU" sz="1000" b="0" dirty="0">
                          <a:solidFill>
                            <a:schemeClr val="tx1">
                              <a:lumMod val="85000"/>
                              <a:lumOff val="15000"/>
                            </a:schemeClr>
                          </a:solidFill>
                        </a:rPr>
                        <a:t>4 023,9</a:t>
                      </a:r>
                    </a:p>
                  </a:txBody>
                  <a:tcPr marL="84410" marR="84410">
                    <a:solidFill>
                      <a:schemeClr val="bg2"/>
                    </a:solidFill>
                  </a:tcPr>
                </a:tc>
                <a:extLst>
                  <a:ext uri="{0D108BD9-81ED-4DB2-BD59-A6C34878D82A}">
                    <a16:rowId xmlns:a16="http://schemas.microsoft.com/office/drawing/2014/main" val="10000"/>
                  </a:ext>
                </a:extLst>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 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112 621,658</a:t>
            </a: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112 621,658</a:t>
            </a: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112 693,358</a:t>
            </a: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28 815,650</a:t>
            </a: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27 698,660</a:t>
            </a: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26 563,210</a:t>
            </a: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extLst>
                    <a:ext uri="{9D8B030D-6E8A-4147-A177-3AD203B41FA5}">
                      <a16:colId xmlns:a16="http://schemas.microsoft.com/office/drawing/2014/main" val="20000"/>
                    </a:ext>
                  </a:extLst>
                </a:gridCol>
              </a:tblGrid>
              <a:tr h="200025">
                <a:tc>
                  <a:txBody>
                    <a:bodyPr/>
                    <a:lstStyle/>
                    <a:p>
                      <a:r>
                        <a:rPr lang="ru-RU" sz="900" dirty="0"/>
                        <a:t>в том числе по подпрограммам:</a:t>
                      </a:r>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extLst>
                    <a:ext uri="{9D8B030D-6E8A-4147-A177-3AD203B41FA5}">
                      <a16:colId xmlns:a16="http://schemas.microsoft.com/office/drawing/2014/main" val="20000"/>
                    </a:ext>
                  </a:extLst>
                </a:gridCol>
              </a:tblGrid>
              <a:tr h="190500">
                <a:tc>
                  <a:txBody>
                    <a:bodyPr/>
                    <a:lstStyle/>
                    <a:p>
                      <a:r>
                        <a:rPr lang="ru-RU" sz="900" dirty="0"/>
                        <a:t>в том числе по подпрограммам:</a:t>
                      </a:r>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extLst>
                  <a:ext uri="{0D108BD9-81ED-4DB2-BD59-A6C34878D82A}">
                    <a16:rowId xmlns:a16="http://schemas.microsoft.com/office/drawing/2014/main" val="10000"/>
                  </a:ext>
                </a:extLst>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1036711436"/>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extLst>
                    <a:ext uri="{9D8B030D-6E8A-4147-A177-3AD203B41FA5}">
                      <a16:colId xmlns:a16="http://schemas.microsoft.com/office/drawing/2014/main" val="20000"/>
                    </a:ext>
                  </a:extLst>
                </a:gridCol>
                <a:gridCol w="1687568">
                  <a:extLst>
                    <a:ext uri="{9D8B030D-6E8A-4147-A177-3AD203B41FA5}">
                      <a16:colId xmlns:a16="http://schemas.microsoft.com/office/drawing/2014/main" val="20001"/>
                    </a:ext>
                  </a:extLst>
                </a:gridCol>
                <a:gridCol w="1571755">
                  <a:extLst>
                    <a:ext uri="{9D8B030D-6E8A-4147-A177-3AD203B41FA5}">
                      <a16:colId xmlns:a16="http://schemas.microsoft.com/office/drawing/2014/main" val="20002"/>
                    </a:ext>
                  </a:extLst>
                </a:gridCol>
                <a:gridCol w="1564530">
                  <a:extLst>
                    <a:ext uri="{9D8B030D-6E8A-4147-A177-3AD203B41FA5}">
                      <a16:colId xmlns:a16="http://schemas.microsoft.com/office/drawing/2014/main" val="20003"/>
                    </a:ext>
                  </a:extLst>
                </a:gridCol>
              </a:tblGrid>
              <a:tr h="396082">
                <a:tc>
                  <a:txBody>
                    <a:bodyPr/>
                    <a:lstStyle/>
                    <a:p>
                      <a:r>
                        <a:rPr lang="ru-RU" sz="1000" b="0" i="1" dirty="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23 436,310</a:t>
                      </a: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24 397,960</a:t>
                      </a:r>
                    </a:p>
                  </a:txBody>
                  <a:tcPr marL="84402" marR="84402" marT="45669" marB="45669">
                    <a:solidFill>
                      <a:schemeClr val="bg2"/>
                    </a:solidFill>
                  </a:tcPr>
                </a:tc>
                <a:tc>
                  <a:txBody>
                    <a:bodyPr/>
                    <a:lstStyle/>
                    <a:p>
                      <a:pPr algn="ctr"/>
                      <a:r>
                        <a:rPr lang="ru-RU" sz="1000" b="0" dirty="0">
                          <a:solidFill>
                            <a:schemeClr val="tx1">
                              <a:lumMod val="85000"/>
                              <a:lumOff val="15000"/>
                            </a:schemeClr>
                          </a:solidFill>
                        </a:rPr>
                        <a:t>25 402,850</a:t>
                      </a:r>
                    </a:p>
                  </a:txBody>
                  <a:tcPr marL="84402" marR="84402" marT="45669" marB="45669">
                    <a:solidFill>
                      <a:schemeClr val="bg2"/>
                    </a:solidFill>
                  </a:tcPr>
                </a:tc>
                <a:extLst>
                  <a:ext uri="{0D108BD9-81ED-4DB2-BD59-A6C34878D82A}">
                    <a16:rowId xmlns:a16="http://schemas.microsoft.com/office/drawing/2014/main" val="10000"/>
                  </a:ext>
                </a:extLst>
              </a:tr>
              <a:tr h="396082">
                <a:tc>
                  <a:txBody>
                    <a:bodyPr/>
                    <a:lstStyle/>
                    <a:p>
                      <a:r>
                        <a:rPr lang="ru-RU" sz="1000" i="1" dirty="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p>
                  </a:txBody>
                  <a:tcPr marL="84402" marR="84402" marT="45669" marB="45669"/>
                </a:tc>
                <a:tc>
                  <a:txBody>
                    <a:bodyPr/>
                    <a:lstStyle/>
                    <a:p>
                      <a:pPr algn="ctr"/>
                      <a:r>
                        <a:rPr lang="ru-RU" sz="1000" dirty="0">
                          <a:solidFill>
                            <a:schemeClr val="tx1">
                              <a:lumMod val="85000"/>
                              <a:lumOff val="15000"/>
                            </a:schemeClr>
                          </a:solidFill>
                        </a:rPr>
                        <a:t>3 126,9</a:t>
                      </a:r>
                    </a:p>
                  </a:txBody>
                  <a:tcPr marL="84402" marR="84402" marT="45669" marB="45669"/>
                </a:tc>
                <a:tc>
                  <a:txBody>
                    <a:bodyPr/>
                    <a:lstStyle/>
                    <a:p>
                      <a:pPr algn="ctr"/>
                      <a:r>
                        <a:rPr lang="ru-RU" sz="1000" dirty="0">
                          <a:solidFill>
                            <a:schemeClr val="tx1">
                              <a:lumMod val="85000"/>
                              <a:lumOff val="15000"/>
                            </a:schemeClr>
                          </a:solidFill>
                        </a:rPr>
                        <a:t>3 300,7</a:t>
                      </a:r>
                    </a:p>
                  </a:txBody>
                  <a:tcPr marL="84402" marR="84402" marT="45669" marB="45669"/>
                </a:tc>
                <a:tc>
                  <a:txBody>
                    <a:bodyPr/>
                    <a:lstStyle/>
                    <a:p>
                      <a:pPr algn="ctr"/>
                      <a:r>
                        <a:rPr lang="ru-RU" sz="1000" dirty="0">
                          <a:solidFill>
                            <a:schemeClr val="tx1">
                              <a:lumMod val="85000"/>
                              <a:lumOff val="15000"/>
                            </a:schemeClr>
                          </a:solidFill>
                        </a:rPr>
                        <a:t>3 412,8</a:t>
                      </a:r>
                    </a:p>
                  </a:txBody>
                  <a:tcPr marL="84402" marR="84402" marT="45669" marB="45669"/>
                </a:tc>
                <a:extLst>
                  <a:ext uri="{0D108BD9-81ED-4DB2-BD59-A6C34878D82A}">
                    <a16:rowId xmlns:a16="http://schemas.microsoft.com/office/drawing/2014/main" val="10001"/>
                  </a:ext>
                </a:extLst>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011192598"/>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extLst>
                    <a:ext uri="{9D8B030D-6E8A-4147-A177-3AD203B41FA5}">
                      <a16:colId xmlns:a16="http://schemas.microsoft.com/office/drawing/2014/main" val="20000"/>
                    </a:ext>
                  </a:extLst>
                </a:gridCol>
                <a:gridCol w="1709332">
                  <a:extLst>
                    <a:ext uri="{9D8B030D-6E8A-4147-A177-3AD203B41FA5}">
                      <a16:colId xmlns:a16="http://schemas.microsoft.com/office/drawing/2014/main" val="20001"/>
                    </a:ext>
                  </a:extLst>
                </a:gridCol>
                <a:gridCol w="1592024">
                  <a:extLst>
                    <a:ext uri="{9D8B030D-6E8A-4147-A177-3AD203B41FA5}">
                      <a16:colId xmlns:a16="http://schemas.microsoft.com/office/drawing/2014/main" val="20002"/>
                    </a:ext>
                  </a:extLst>
                </a:gridCol>
                <a:gridCol w="1566888">
                  <a:extLst>
                    <a:ext uri="{9D8B030D-6E8A-4147-A177-3AD203B41FA5}">
                      <a16:colId xmlns:a16="http://schemas.microsoft.com/office/drawing/2014/main" val="20003"/>
                    </a:ext>
                  </a:extLst>
                </a:gridCol>
              </a:tblGrid>
              <a:tr h="548673">
                <a:tc>
                  <a:txBody>
                    <a:bodyPr/>
                    <a:lstStyle/>
                    <a:p>
                      <a:r>
                        <a:rPr lang="ru-RU" sz="1000" b="0" i="1" dirty="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a:solidFill>
                          <a:schemeClr val="tx1">
                            <a:lumMod val="85000"/>
                            <a:lumOff val="15000"/>
                          </a:schemeClr>
                        </a:solidFill>
                      </a:endParaRPr>
                    </a:p>
                  </a:txBody>
                  <a:tcPr marL="84407" marR="84407" marT="45723" marB="45723">
                    <a:solidFill>
                      <a:schemeClr val="bg2"/>
                    </a:solidFill>
                  </a:tcPr>
                </a:tc>
                <a:extLst>
                  <a:ext uri="{0D108BD9-81ED-4DB2-BD59-A6C34878D82A}">
                    <a16:rowId xmlns:a16="http://schemas.microsoft.com/office/drawing/2014/main" val="10000"/>
                  </a:ext>
                </a:extLst>
              </a:tr>
              <a:tr h="548673">
                <a:tc>
                  <a:txBody>
                    <a:bodyPr/>
                    <a:lstStyle/>
                    <a:p>
                      <a:r>
                        <a:rPr lang="ru-RU" sz="1000" i="1" dirty="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tc>
                  <a:txBody>
                    <a:bodyPr/>
                    <a:lstStyle/>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1 100,0</a:t>
                      </a:r>
                    </a:p>
                  </a:txBody>
                  <a:tcPr marL="84407" marR="84407" marT="45723" marB="45723"/>
                </a:tc>
                <a:extLst>
                  <a:ext uri="{0D108BD9-81ED-4DB2-BD59-A6C34878D82A}">
                    <a16:rowId xmlns:a16="http://schemas.microsoft.com/office/drawing/2014/main" val="10001"/>
                  </a:ext>
                </a:extLst>
              </a:tr>
              <a:tr h="1005901">
                <a:tc>
                  <a:txBody>
                    <a:bodyPr/>
                    <a:lstStyle/>
                    <a:p>
                      <a:r>
                        <a:rPr lang="ru-RU" sz="1000" i="1" dirty="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tc>
                  <a:txBody>
                    <a:bodyPr/>
                    <a:lstStyle/>
                    <a:p>
                      <a:pPr algn="ctr"/>
                      <a:endParaRPr lang="ru-RU" sz="1000" dirty="0">
                        <a:solidFill>
                          <a:schemeClr val="tx1">
                            <a:lumMod val="85000"/>
                            <a:lumOff val="15000"/>
                          </a:schemeClr>
                        </a:solidFill>
                      </a:endParaRPr>
                    </a:p>
                    <a:p>
                      <a:pPr algn="ctr"/>
                      <a:endParaRPr lang="ru-RU" sz="1000" dirty="0">
                        <a:solidFill>
                          <a:schemeClr val="tx1">
                            <a:lumMod val="85000"/>
                            <a:lumOff val="15000"/>
                          </a:schemeClr>
                        </a:solidFill>
                      </a:endParaRPr>
                    </a:p>
                    <a:p>
                      <a:pPr algn="ctr"/>
                      <a:r>
                        <a:rPr lang="ru-RU" sz="1000" dirty="0">
                          <a:solidFill>
                            <a:schemeClr val="tx1">
                              <a:lumMod val="85000"/>
                              <a:lumOff val="15000"/>
                            </a:schemeClr>
                          </a:solidFill>
                        </a:rPr>
                        <a:t>100 916,1</a:t>
                      </a:r>
                    </a:p>
                  </a:txBody>
                  <a:tcPr marL="84407" marR="84407" marT="45723" marB="45723"/>
                </a:tc>
                <a:extLst>
                  <a:ext uri="{0D108BD9-81ED-4DB2-BD59-A6C34878D82A}">
                    <a16:rowId xmlns:a16="http://schemas.microsoft.com/office/drawing/2014/main" val="10002"/>
                  </a:ext>
                </a:extLst>
              </a:tr>
              <a:tr h="258953">
                <a:tc>
                  <a:txBody>
                    <a:bodyPr/>
                    <a:lstStyle/>
                    <a:p>
                      <a:r>
                        <a:rPr lang="ru-RU" sz="1000" i="1" dirty="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p>
                  </a:txBody>
                  <a:tcPr marL="84407" marR="84407" marT="45723" marB="45723"/>
                </a:tc>
                <a:tc>
                  <a:txBody>
                    <a:bodyPr/>
                    <a:lstStyle/>
                    <a:p>
                      <a:pPr algn="ctr"/>
                      <a:r>
                        <a:rPr lang="ru-RU" sz="1000" dirty="0">
                          <a:solidFill>
                            <a:schemeClr val="tx1">
                              <a:lumMod val="85000"/>
                              <a:lumOff val="15000"/>
                            </a:schemeClr>
                          </a:solidFill>
                        </a:rPr>
                        <a:t>10 677,258</a:t>
                      </a:r>
                    </a:p>
                  </a:txBody>
                  <a:tcPr marL="84407" marR="84407" marT="45723" marB="45723"/>
                </a:tc>
                <a:tc>
                  <a:txBody>
                    <a:bodyPr/>
                    <a:lstStyle/>
                    <a:p>
                      <a:pPr algn="ctr"/>
                      <a:r>
                        <a:rPr lang="ru-RU" sz="1000" dirty="0">
                          <a:solidFill>
                            <a:schemeClr val="tx1">
                              <a:lumMod val="85000"/>
                              <a:lumOff val="15000"/>
                            </a:schemeClr>
                          </a:solidFill>
                        </a:rPr>
                        <a:t>10 605,558</a:t>
                      </a:r>
                    </a:p>
                  </a:txBody>
                  <a:tcPr marL="84407" marR="84407" marT="45723" marB="45723"/>
                </a:tc>
                <a:tc>
                  <a:txBody>
                    <a:bodyPr/>
                    <a:lstStyle/>
                    <a:p>
                      <a:pPr algn="ctr"/>
                      <a:r>
                        <a:rPr lang="ru-RU" sz="1000" dirty="0">
                          <a:solidFill>
                            <a:schemeClr val="tx1">
                              <a:lumMod val="85000"/>
                              <a:lumOff val="15000"/>
                            </a:schemeClr>
                          </a:solidFill>
                        </a:rPr>
                        <a:t>10 605,558</a:t>
                      </a:r>
                    </a:p>
                  </a:txBody>
                  <a:tcPr marL="84407" marR="84407" marT="45723" marB="45723"/>
                </a:tc>
                <a:extLst>
                  <a:ext uri="{0D108BD9-81ED-4DB2-BD59-A6C34878D82A}">
                    <a16:rowId xmlns:a16="http://schemas.microsoft.com/office/drawing/2014/main" val="10003"/>
                  </a:ext>
                </a:extLst>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a:t>
            </a:r>
          </a:p>
          <a:p>
            <a:pPr algn="ctr" defTabSz="963856" latinLnBrk="0">
              <a:defRPr/>
            </a:pPr>
            <a:r>
              <a:rPr lang="ru-RU" sz="1050" dirty="0">
                <a:solidFill>
                  <a:prstClr val="white"/>
                </a:solidFill>
              </a:rPr>
              <a:t>год</a:t>
            </a: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11" name="Блок-схема: узел 10"/>
          <p:cNvSpPr/>
          <p:nvPr/>
        </p:nvSpPr>
        <p:spPr>
          <a:xfrm>
            <a:off x="7064614" y="60969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a:t>
            </a:r>
          </a:p>
          <a:p>
            <a:pPr algn="ctr" defTabSz="963856" latinLnBrk="0">
              <a:defRPr/>
            </a:pPr>
            <a:r>
              <a:rPr lang="ru-RU" sz="1050" dirty="0">
                <a:solidFill>
                  <a:prstClr val="white"/>
                </a:solidFill>
              </a:rPr>
              <a:t> год</a:t>
            </a:r>
          </a:p>
        </p:txBody>
      </p:sp>
      <p:sp>
        <p:nvSpPr>
          <p:cNvPr id="8" name="Блок-схема: узел 7"/>
          <p:cNvSpPr/>
          <p:nvPr/>
        </p:nvSpPr>
        <p:spPr>
          <a:xfrm>
            <a:off x="3548682" y="31874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2023 год</a:t>
            </a:r>
          </a:p>
        </p:txBody>
      </p:sp>
      <p:sp>
        <p:nvSpPr>
          <p:cNvPr id="6" name="Блок-схема: узел 5"/>
          <p:cNvSpPr/>
          <p:nvPr/>
        </p:nvSpPr>
        <p:spPr>
          <a:xfrm>
            <a:off x="5416168" y="3188227"/>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2024 год</a:t>
            </a:r>
          </a:p>
        </p:txBody>
      </p:sp>
      <p:sp>
        <p:nvSpPr>
          <p:cNvPr id="7" name="Блок-схема: узел 6"/>
          <p:cNvSpPr/>
          <p:nvPr/>
        </p:nvSpPr>
        <p:spPr>
          <a:xfrm>
            <a:off x="7064614" y="31874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a:solidFill>
                  <a:prstClr val="white"/>
                </a:solidFill>
              </a:rPr>
              <a:t>2025</a:t>
            </a:r>
          </a:p>
          <a:p>
            <a:pPr algn="ctr" defTabSz="963856" latinLnBrk="0">
              <a:defRPr/>
            </a:pPr>
            <a:r>
              <a:rPr lang="ru-RU" sz="1050" dirty="0">
                <a:solidFill>
                  <a:prstClr val="white"/>
                </a:solidFill>
              </a:rPr>
              <a:t> 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Соболевского муниципального района</a:t>
            </a:r>
          </a:p>
          <a:p>
            <a:pPr>
              <a:buFont typeface="Arial" charset="0"/>
              <a:buChar char="•"/>
              <a:defRPr/>
            </a:pPr>
            <a:r>
              <a:rPr lang="ru-RU" dirty="0">
                <a:solidFill>
                  <a:srgbClr val="000000"/>
                </a:solidFill>
                <a:latin typeface="Times New Roman" pitchFamily="18" charset="0"/>
                <a:cs typeface="Times New Roman" pitchFamily="18" charset="0"/>
              </a:rPr>
              <a:t>684200, Камчатский край, Соболевский район, с.</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Соболево,  </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ул. Советская, 23 </a:t>
            </a:r>
          </a:p>
          <a:p>
            <a:pPr>
              <a:buFont typeface="Arial" charset="0"/>
              <a:buChar char="•"/>
              <a:defRPr/>
            </a:pPr>
            <a:r>
              <a:rPr lang="ru-RU" dirty="0">
                <a:solidFill>
                  <a:srgbClr val="000000"/>
                </a:solidFill>
                <a:latin typeface="Times New Roman" pitchFamily="18" charset="0"/>
                <a:cs typeface="Times New Roman" pitchFamily="18" charset="0"/>
              </a:rPr>
              <a:t>Электронный адрес: </a:t>
            </a:r>
            <a:br>
              <a:rPr lang="en-US" cap="all" dirty="0">
                <a:hlinkClick r:id="rId4"/>
              </a:rPr>
            </a:br>
            <a:r>
              <a:rPr lang="en-US" cap="all" dirty="0">
                <a:hlinkClick r:id="rId5"/>
              </a:rPr>
              <a:t>SOBOLEVOMR@SOBOLEVOMR.RU</a:t>
            </a:r>
            <a:endParaRPr lang="ru-RU" cap="all" dirty="0"/>
          </a:p>
          <a:p>
            <a:pPr>
              <a:buFont typeface="Arial" charset="0"/>
              <a:buChar char="•"/>
              <a:defRPr/>
            </a:pPr>
            <a:r>
              <a:rPr lang="ru-RU" dirty="0">
                <a:solidFill>
                  <a:srgbClr val="000000"/>
                </a:solidFill>
                <a:latin typeface="Times New Roman" pitchFamily="18" charset="0"/>
                <a:cs typeface="Times New Roman" pitchFamily="18" charset="0"/>
              </a:rPr>
              <a:t>Тел. </a:t>
            </a:r>
            <a:r>
              <a:rPr lang="en-US" dirty="0">
                <a:solidFill>
                  <a:srgbClr val="000000"/>
                </a:solidFill>
                <a:latin typeface="Times New Roman" pitchFamily="18" charset="0"/>
                <a:cs typeface="Times New Roman" pitchFamily="18" charset="0"/>
              </a:rPr>
              <a:t>8</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415 36</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3</a:t>
            </a:r>
            <a:r>
              <a:rPr lang="ru-RU" dirty="0">
                <a:solidFill>
                  <a:srgbClr val="000000"/>
                </a:solidFill>
                <a:latin typeface="Times New Roman" pitchFamily="18" charset="0"/>
                <a:cs typeface="Times New Roman" pitchFamily="18" charset="0"/>
              </a:rPr>
              <a:t>2-</a:t>
            </a:r>
            <a:r>
              <a:rPr lang="en-US" dirty="0">
                <a:solidFill>
                  <a:srgbClr val="000000"/>
                </a:solidFill>
                <a:latin typeface="Times New Roman" pitchFamily="18" charset="0"/>
                <a:cs typeface="Times New Roman" pitchFamily="18" charset="0"/>
              </a:rPr>
              <a:t>2</a:t>
            </a:r>
            <a:r>
              <a:rPr lang="ru-RU" dirty="0">
                <a:solidFill>
                  <a:srgbClr val="000000"/>
                </a:solidFill>
                <a:latin typeface="Times New Roman" pitchFamily="18" charset="0"/>
                <a:cs typeface="Times New Roman" pitchFamily="18" charset="0"/>
              </a:rPr>
              <a:t>-</a:t>
            </a:r>
            <a:r>
              <a:rPr lang="en-US" dirty="0">
                <a:solidFill>
                  <a:srgbClr val="000000"/>
                </a:solidFill>
                <a:latin typeface="Times New Roman" pitchFamily="18" charset="0"/>
                <a:cs typeface="Times New Roman" pitchFamily="18" charset="0"/>
              </a:rPr>
              <a:t>98</a:t>
            </a:r>
            <a:r>
              <a:rPr lang="ru-RU" dirty="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8</a:t>
            </a:r>
            <a:r>
              <a:rPr lang="ru-RU" dirty="0">
                <a:solidFill>
                  <a:srgbClr val="000000"/>
                </a:solidFill>
                <a:latin typeface="Times New Roman" pitchFamily="18" charset="0"/>
                <a:cs typeface="Times New Roman" pitchFamily="18" charset="0"/>
              </a:rPr>
              <a:t> (415 36) 32-3-01</a:t>
            </a:r>
          </a:p>
          <a:p>
            <a:pPr marL="0" indent="0">
              <a:buFont typeface="Arial" charset="0"/>
              <a:buNone/>
              <a:defRPr/>
            </a:pPr>
            <a:endParaRPr lang="ru-RU" dirty="0">
              <a:solidFill>
                <a:srgbClr val="000000"/>
              </a:solidFill>
              <a:latin typeface="Times New Roman" pitchFamily="18" charset="0"/>
              <a:cs typeface="Arial" charset="0"/>
            </a:endParaRPr>
          </a:p>
          <a:p>
            <a:pPr marL="0" indent="0">
              <a:buFont typeface="Arial" charset="0"/>
              <a:buNone/>
              <a:defRPr/>
            </a:pPr>
            <a:r>
              <a:rPr lang="ru-RU" b="1" i="1" dirty="0">
                <a:solidFill>
                  <a:srgbClr val="000000"/>
                </a:solidFill>
                <a:latin typeface="Times New Roman" pitchFamily="18" charset="0"/>
                <a:cs typeface="Arial" charset="0"/>
              </a:rPr>
              <a:t>Комитет по бюджету и финансам администрации Соболевского муниципального 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a:solidFill>
                  <a:srgbClr val="000000"/>
                </a:solidFill>
                <a:latin typeface="Times New Roman" pitchFamily="18" charset="0"/>
                <a:cs typeface="Times New Roman" pitchFamily="18" charset="0"/>
              </a:rPr>
              <a:t>684200, Камчатский край, Соболевский район, с. Соболево, </a:t>
            </a:r>
            <a:r>
              <a:rPr lang="en-US" dirty="0">
                <a:solidFill>
                  <a:srgbClr val="000000"/>
                </a:solidFill>
                <a:latin typeface="Times New Roman" pitchFamily="18" charset="0"/>
                <a:cs typeface="Times New Roman" pitchFamily="18" charset="0"/>
              </a:rPr>
              <a:t>   </a:t>
            </a:r>
            <a:r>
              <a:rPr lang="ru-RU" dirty="0">
                <a:solidFill>
                  <a:srgbClr val="000000"/>
                </a:solidFill>
                <a:latin typeface="Times New Roman" pitchFamily="18" charset="0"/>
                <a:cs typeface="Times New Roman" pitchFamily="18" charset="0"/>
              </a:rPr>
              <a:t>ул. Советская, 23</a:t>
            </a:r>
          </a:p>
          <a:p>
            <a:pPr>
              <a:buFont typeface="Arial" charset="0"/>
              <a:buChar char="•"/>
              <a:defRPr/>
            </a:pPr>
            <a:r>
              <a:rPr lang="ru-RU" dirty="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a:solidFill>
                  <a:srgbClr val="000000"/>
                </a:solidFill>
                <a:latin typeface="Times New Roman" pitchFamily="18" charset="0"/>
                <a:cs typeface="Times New Roman" pitchFamily="18" charset="0"/>
              </a:rPr>
              <a:t>Электронный адрес: </a:t>
            </a:r>
            <a:r>
              <a:rPr lang="en-US" b="1" dirty="0">
                <a:solidFill>
                  <a:srgbClr val="000000"/>
                </a:solidFill>
                <a:latin typeface="Times New Roman" pitchFamily="18" charset="0"/>
                <a:cs typeface="Times New Roman" pitchFamily="18" charset="0"/>
                <a:hlinkClick r:id="rId6"/>
              </a:rPr>
              <a:t>srmo-fin</a:t>
            </a:r>
            <a:r>
              <a:rPr lang="ru-RU" b="1" dirty="0">
                <a:solidFill>
                  <a:srgbClr val="000000"/>
                </a:solidFill>
                <a:latin typeface="Times New Roman" pitchFamily="18" charset="0"/>
                <a:cs typeface="Times New Roman" pitchFamily="18" charset="0"/>
                <a:hlinkClick r:id="rId6"/>
              </a:rPr>
              <a:t>@</a:t>
            </a:r>
            <a:r>
              <a:rPr lang="en-US" b="1" dirty="0">
                <a:solidFill>
                  <a:srgbClr val="000000"/>
                </a:solidFill>
                <a:latin typeface="Times New Roman" pitchFamily="18" charset="0"/>
                <a:cs typeface="Times New Roman" pitchFamily="18" charset="0"/>
                <a:hlinkClick r:id="rId6"/>
              </a:rPr>
              <a:t>yandex</a:t>
            </a:r>
            <a:r>
              <a:rPr lang="ru-RU" b="1" dirty="0">
                <a:solidFill>
                  <a:srgbClr val="000000"/>
                </a:solidFill>
                <a:latin typeface="Times New Roman" pitchFamily="18" charset="0"/>
                <a:cs typeface="Times New Roman" pitchFamily="18" charset="0"/>
                <a:hlinkClick r:id="rId6"/>
              </a:rPr>
              <a:t>.</a:t>
            </a:r>
            <a:r>
              <a:rPr lang="en-US" b="1" dirty="0">
                <a:solidFill>
                  <a:srgbClr val="000000"/>
                </a:solidFill>
                <a:latin typeface="Times New Roman" pitchFamily="18" charset="0"/>
                <a:cs typeface="Times New Roman" pitchFamily="18" charset="0"/>
                <a:hlinkClick r:id="rId6"/>
              </a:rPr>
              <a:t>ru</a:t>
            </a:r>
            <a:r>
              <a:rPr lang="en-US" b="1" dirty="0">
                <a:solidFill>
                  <a:srgbClr val="000000"/>
                </a:solidFill>
                <a:latin typeface="Times New Roman" pitchFamily="18" charset="0"/>
                <a:cs typeface="Times New Roman" pitchFamily="18" charset="0"/>
              </a:rPr>
              <a:t> </a:t>
            </a:r>
            <a:endParaRPr lang="ru-RU" b="1" dirty="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8856984" cy="3384376"/>
          </a:xfrm>
          <a:prstGeom prst="rect">
            <a:avLst/>
          </a:prstGeom>
          <a:ln>
            <a:noFill/>
          </a:ln>
          <a:effectLst>
            <a:softEdge rad="112500"/>
          </a:effectLst>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378441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23D34A41-A3CB-447A-BDE3-14FA5F0933E4}"/>
              </a:ext>
            </a:extLst>
          </p:cNvPr>
          <p:cNvPicPr/>
          <p:nvPr/>
        </p:nvPicPr>
        <p:blipFill rotWithShape="1">
          <a:blip r:embed="rId2">
            <a:extLst>
              <a:ext uri="{28A0092B-C50C-407E-A947-70E740481C1C}">
                <a14:useLocalDpi xmlns:a14="http://schemas.microsoft.com/office/drawing/2010/main" val="0"/>
              </a:ext>
            </a:extLst>
          </a:blip>
          <a:srcRect l="14285" t="7424" r="13043" b="47242"/>
          <a:stretch/>
        </p:blipFill>
        <p:spPr bwMode="auto">
          <a:xfrm>
            <a:off x="4319972" y="1329598"/>
            <a:ext cx="1549554" cy="15536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17" name="Рисунок 16">
            <a:extLst>
              <a:ext uri="{FF2B5EF4-FFF2-40B4-BE49-F238E27FC236}">
                <a16:creationId xmlns:a16="http://schemas.microsoft.com/office/drawing/2014/main" id="{CB974A35-E930-44E1-A3A3-85FC7C9B0800}"/>
              </a:ext>
            </a:extLst>
          </p:cNvPr>
          <p:cNvPicPr/>
          <p:nvPr/>
        </p:nvPicPr>
        <p:blipFill rotWithShape="1">
          <a:blip r:embed="rId3" cstate="print">
            <a:extLst>
              <a:ext uri="{28A0092B-C50C-407E-A947-70E740481C1C}">
                <a14:useLocalDpi xmlns:a14="http://schemas.microsoft.com/office/drawing/2010/main" val="0"/>
              </a:ext>
            </a:extLst>
          </a:blip>
          <a:srcRect t="14581"/>
          <a:stretch/>
        </p:blipFill>
        <p:spPr bwMode="auto">
          <a:xfrm>
            <a:off x="3491880" y="2928795"/>
            <a:ext cx="1656184" cy="15601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 name="Схема 1">
            <a:extLst>
              <a:ext uri="{FF2B5EF4-FFF2-40B4-BE49-F238E27FC236}">
                <a16:creationId xmlns:a16="http://schemas.microsoft.com/office/drawing/2014/main" id="{E7A8073D-459A-4F8F-B41E-826E3B172A77}"/>
              </a:ext>
            </a:extLst>
          </p:cNvPr>
          <p:cNvGraphicFramePr/>
          <p:nvPr>
            <p:extLst>
              <p:ext uri="{D42A27DB-BD31-4B8C-83A1-F6EECF244321}">
                <p14:modId xmlns:p14="http://schemas.microsoft.com/office/powerpoint/2010/main" val="2857436906"/>
              </p:ext>
            </p:extLst>
          </p:nvPr>
        </p:nvGraphicFramePr>
        <p:xfrm>
          <a:off x="539552" y="731837"/>
          <a:ext cx="8352928" cy="5793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Заголовок 10">
            <a:extLst>
              <a:ext uri="{FF2B5EF4-FFF2-40B4-BE49-F238E27FC236}">
                <a16:creationId xmlns:a16="http://schemas.microsoft.com/office/drawing/2014/main" id="{1E316D47-5FE9-498A-A286-AB182A0882E1}"/>
              </a:ext>
            </a:extLst>
          </p:cNvPr>
          <p:cNvSpPr>
            <a:spLocks noGrp="1"/>
          </p:cNvSpPr>
          <p:nvPr>
            <p:ph type="title"/>
          </p:nvPr>
        </p:nvSpPr>
        <p:spPr>
          <a:xfrm>
            <a:off x="467544" y="183598"/>
            <a:ext cx="8229600" cy="457199"/>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ru-RU" b="1" i="1" kern="0" dirty="0">
                <a:ln/>
                <a:solidFill>
                  <a:schemeClr val="bg1">
                    <a:lumMod val="75000"/>
                  </a:schemeClr>
                </a:solidFill>
                <a:latin typeface="Times New Roman" pitchFamily="18" charset="0"/>
                <a:cs typeface="Times New Roman" pitchFamily="18" charset="0"/>
              </a:rPr>
              <a:t>Бюджетная система</a:t>
            </a:r>
            <a:endParaRPr lang="ru-RU" b="1" dirty="0">
              <a:ln/>
              <a:solidFill>
                <a:schemeClr val="bg1">
                  <a:lumMod val="75000"/>
                </a:schemeClr>
              </a:solidFill>
            </a:endParaRPr>
          </a:p>
        </p:txBody>
      </p:sp>
      <p:sp>
        <p:nvSpPr>
          <p:cNvPr id="13" name="Объект 12">
            <a:extLst>
              <a:ext uri="{FF2B5EF4-FFF2-40B4-BE49-F238E27FC236}">
                <a16:creationId xmlns:a16="http://schemas.microsoft.com/office/drawing/2014/main" id="{C84AC60B-9CB6-4AF1-B0DE-0ABDE78396BB}"/>
              </a:ext>
            </a:extLst>
          </p:cNvPr>
          <p:cNvSpPr>
            <a:spLocks noGrp="1"/>
          </p:cNvSpPr>
          <p:nvPr>
            <p:ph sz="half" idx="2"/>
          </p:nvPr>
        </p:nvSpPr>
        <p:spPr>
          <a:xfrm>
            <a:off x="311252" y="3282795"/>
            <a:ext cx="2314600" cy="974542"/>
          </a:xfrm>
        </p:spPr>
        <p:txBody>
          <a:bodyPr>
            <a:normAutofit/>
          </a:bodyPr>
          <a:lstStyle/>
          <a:p>
            <a:pPr marL="0" indent="0">
              <a:buNone/>
            </a:pPr>
            <a:r>
              <a:rPr lang="ru-RU" sz="900" dirty="0"/>
              <a:t>Бюджеты субъектов РФ</a:t>
            </a:r>
          </a:p>
          <a:p>
            <a:pPr marL="0" indent="0">
              <a:buNone/>
            </a:pPr>
            <a:endParaRPr lang="ru-RU" sz="900" dirty="0"/>
          </a:p>
          <a:p>
            <a:pPr marL="0" indent="0">
              <a:buNone/>
            </a:pPr>
            <a:r>
              <a:rPr lang="ru-RU" sz="900" dirty="0"/>
              <a:t>Бюджеты территориальных государственных внебюджетных фондов РФ</a:t>
            </a:r>
          </a:p>
        </p:txBody>
      </p:sp>
      <p:sp>
        <p:nvSpPr>
          <p:cNvPr id="14" name="Текст 13">
            <a:extLst>
              <a:ext uri="{FF2B5EF4-FFF2-40B4-BE49-F238E27FC236}">
                <a16:creationId xmlns:a16="http://schemas.microsoft.com/office/drawing/2014/main" id="{6A94486B-96F7-4F30-B5B0-38C536351E47}"/>
              </a:ext>
            </a:extLst>
          </p:cNvPr>
          <p:cNvSpPr>
            <a:spLocks noGrp="1"/>
          </p:cNvSpPr>
          <p:nvPr>
            <p:ph type="body" sz="quarter" idx="3"/>
          </p:nvPr>
        </p:nvSpPr>
        <p:spPr>
          <a:xfrm>
            <a:off x="6907127" y="1351709"/>
            <a:ext cx="1790017" cy="1288975"/>
          </a:xfrm>
        </p:spPr>
        <p:txBody>
          <a:bodyPr>
            <a:normAutofit lnSpcReduction="10000"/>
          </a:bodyPr>
          <a:lstStyle/>
          <a:p>
            <a:endParaRPr lang="ru-RU" sz="1200" b="0" dirty="0"/>
          </a:p>
          <a:p>
            <a:endParaRPr lang="ru-RU" sz="1200" b="0" dirty="0"/>
          </a:p>
          <a:p>
            <a:r>
              <a:rPr lang="ru-RU" sz="900" b="0" dirty="0"/>
              <a:t>Федеральный бюджет</a:t>
            </a:r>
          </a:p>
          <a:p>
            <a:endParaRPr lang="ru-RU" sz="1000" dirty="0"/>
          </a:p>
          <a:p>
            <a:endParaRPr lang="ru-RU" sz="1000" dirty="0"/>
          </a:p>
          <a:p>
            <a:r>
              <a:rPr lang="ru-RU" sz="900" b="0" dirty="0"/>
              <a:t>Бюджет государственных внебюджетных фондов</a:t>
            </a:r>
          </a:p>
          <a:p>
            <a:endParaRPr lang="ru-RU" sz="1200" dirty="0"/>
          </a:p>
        </p:txBody>
      </p:sp>
      <p:sp>
        <p:nvSpPr>
          <p:cNvPr id="15" name="Объект 14">
            <a:extLst>
              <a:ext uri="{FF2B5EF4-FFF2-40B4-BE49-F238E27FC236}">
                <a16:creationId xmlns:a16="http://schemas.microsoft.com/office/drawing/2014/main" id="{E326DCC1-F2D5-4DE4-898A-C20DA6EC4190}"/>
              </a:ext>
            </a:extLst>
          </p:cNvPr>
          <p:cNvSpPr>
            <a:spLocks noGrp="1"/>
          </p:cNvSpPr>
          <p:nvPr>
            <p:ph sz="quarter" idx="4"/>
          </p:nvPr>
        </p:nvSpPr>
        <p:spPr>
          <a:xfrm>
            <a:off x="6793904" y="4610256"/>
            <a:ext cx="2098576" cy="1500188"/>
          </a:xfrm>
        </p:spPr>
        <p:txBody>
          <a:bodyPr>
            <a:normAutofit/>
          </a:bodyPr>
          <a:lstStyle/>
          <a:p>
            <a:pPr marL="0" indent="0">
              <a:buNone/>
            </a:pPr>
            <a:r>
              <a:rPr lang="ru-RU" sz="900" dirty="0"/>
              <a:t>Бюджеты городских округов с внутригородским делением</a:t>
            </a:r>
          </a:p>
          <a:p>
            <a:pPr marL="0" indent="0">
              <a:buNone/>
            </a:pPr>
            <a:endParaRPr lang="ru-RU" sz="900" dirty="0"/>
          </a:p>
          <a:p>
            <a:pPr marL="0" indent="0">
              <a:buNone/>
            </a:pPr>
            <a:r>
              <a:rPr lang="ru-RU" sz="900" dirty="0"/>
              <a:t>Бюджеты внутригородских муниципальных образований</a:t>
            </a:r>
          </a:p>
          <a:p>
            <a:pPr marL="0" indent="0">
              <a:buNone/>
            </a:pPr>
            <a:endParaRPr lang="ru-RU" sz="900" dirty="0"/>
          </a:p>
          <a:p>
            <a:pPr marL="0" indent="0">
              <a:buNone/>
            </a:pPr>
            <a:r>
              <a:rPr lang="ru-RU" sz="900" dirty="0"/>
              <a:t>Бюджеты внутригородских районов</a:t>
            </a:r>
          </a:p>
          <a:p>
            <a:pPr marL="0" indent="0">
              <a:buNone/>
            </a:pPr>
            <a:endParaRPr lang="ru-RU" sz="900" dirty="0"/>
          </a:p>
          <a:p>
            <a:pPr marL="0" indent="0">
              <a:buNone/>
            </a:pPr>
            <a:r>
              <a:rPr lang="ru-RU" sz="900" dirty="0"/>
              <a:t>Бюджету муниципальных районов </a:t>
            </a:r>
          </a:p>
        </p:txBody>
      </p:sp>
      <p:sp>
        <p:nvSpPr>
          <p:cNvPr id="6" name="Текст 3">
            <a:extLst>
              <a:ext uri="{FF2B5EF4-FFF2-40B4-BE49-F238E27FC236}">
                <a16:creationId xmlns:a16="http://schemas.microsoft.com/office/drawing/2014/main" id="{61724BD9-1C7A-488E-90B9-3CA2EEE3F775}"/>
              </a:ext>
            </a:extLst>
          </p:cNvPr>
          <p:cNvSpPr txBox="1">
            <a:spLocks/>
          </p:cNvSpPr>
          <p:nvPr/>
        </p:nvSpPr>
        <p:spPr>
          <a:xfrm>
            <a:off x="6588224" y="4717016"/>
            <a:ext cx="1906489"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ru-RU" dirty="0"/>
          </a:p>
        </p:txBody>
      </p:sp>
      <p:sp>
        <p:nvSpPr>
          <p:cNvPr id="7" name="Текст 3">
            <a:extLst>
              <a:ext uri="{FF2B5EF4-FFF2-40B4-BE49-F238E27FC236}">
                <a16:creationId xmlns:a16="http://schemas.microsoft.com/office/drawing/2014/main" id="{C36447AD-620F-4D9C-944D-193004FA5386}"/>
              </a:ext>
            </a:extLst>
          </p:cNvPr>
          <p:cNvSpPr txBox="1">
            <a:spLocks/>
          </p:cNvSpPr>
          <p:nvPr/>
        </p:nvSpPr>
        <p:spPr>
          <a:xfrm>
            <a:off x="6444208" y="1168665"/>
            <a:ext cx="1906489"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ru-RU" dirty="0"/>
          </a:p>
        </p:txBody>
      </p:sp>
      <p:pic>
        <p:nvPicPr>
          <p:cNvPr id="22" name="Рисунок 21">
            <a:extLst>
              <a:ext uri="{FF2B5EF4-FFF2-40B4-BE49-F238E27FC236}">
                <a16:creationId xmlns:a16="http://schemas.microsoft.com/office/drawing/2014/main" id="{E1FA9194-9078-4BFC-A8DD-B53113F4899E}"/>
              </a:ext>
            </a:extLst>
          </p:cNvPr>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10152" t="18458" r="10603" b="23107"/>
          <a:stretch/>
        </p:blipFill>
        <p:spPr bwMode="auto">
          <a:xfrm>
            <a:off x="4319972" y="4579991"/>
            <a:ext cx="1537222" cy="15461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6" name="Соединитель: уступ 35">
            <a:extLst>
              <a:ext uri="{FF2B5EF4-FFF2-40B4-BE49-F238E27FC236}">
                <a16:creationId xmlns:a16="http://schemas.microsoft.com/office/drawing/2014/main" id="{9A9D2F2B-66F5-4EB3-84EF-C258D4B8C0E4}"/>
              </a:ext>
            </a:extLst>
          </p:cNvPr>
          <p:cNvCxnSpPr>
            <a:cxnSpLocks/>
          </p:cNvCxnSpPr>
          <p:nvPr/>
        </p:nvCxnSpPr>
        <p:spPr>
          <a:xfrm>
            <a:off x="6392515" y="2166992"/>
            <a:ext cx="532576" cy="113431"/>
          </a:xfrm>
          <a:prstGeom prst="bentConnector3">
            <a:avLst>
              <a:gd name="adj1" fmla="val 50000"/>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2" name="Соединитель: уступ 41">
            <a:extLst>
              <a:ext uri="{FF2B5EF4-FFF2-40B4-BE49-F238E27FC236}">
                <a16:creationId xmlns:a16="http://schemas.microsoft.com/office/drawing/2014/main" id="{751AB7F1-ACD0-4B45-BE59-50B4D4A8D8D2}"/>
              </a:ext>
            </a:extLst>
          </p:cNvPr>
          <p:cNvCxnSpPr>
            <a:cxnSpLocks/>
          </p:cNvCxnSpPr>
          <p:nvPr/>
        </p:nvCxnSpPr>
        <p:spPr>
          <a:xfrm flipV="1">
            <a:off x="6392515" y="1722729"/>
            <a:ext cx="523240" cy="121832"/>
          </a:xfrm>
          <a:prstGeom prst="bentConnector3">
            <a:avLst>
              <a:gd name="adj1" fmla="val 50000"/>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75" name="Соединитель: уступ 74">
            <a:extLst>
              <a:ext uri="{FF2B5EF4-FFF2-40B4-BE49-F238E27FC236}">
                <a16:creationId xmlns:a16="http://schemas.microsoft.com/office/drawing/2014/main" id="{03C3FBDA-CF97-4C35-8966-7E8560D3F3B2}"/>
              </a:ext>
            </a:extLst>
          </p:cNvPr>
          <p:cNvCxnSpPr>
            <a:cxnSpLocks/>
          </p:cNvCxnSpPr>
          <p:nvPr/>
        </p:nvCxnSpPr>
        <p:spPr>
          <a:xfrm flipV="1">
            <a:off x="2483768" y="3705722"/>
            <a:ext cx="561429" cy="128688"/>
          </a:xfrm>
          <a:prstGeom prst="bentConnector3">
            <a:avLst>
              <a:gd name="adj1" fmla="val 50000"/>
            </a:avLst>
          </a:prstGeom>
          <a:ln>
            <a:solidFill>
              <a:srgbClr val="008080"/>
            </a:solidFill>
            <a:prstDash val="sysDash"/>
          </a:ln>
        </p:spPr>
        <p:style>
          <a:lnRef idx="1">
            <a:schemeClr val="accent3"/>
          </a:lnRef>
          <a:fillRef idx="0">
            <a:schemeClr val="accent3"/>
          </a:fillRef>
          <a:effectRef idx="0">
            <a:schemeClr val="accent3"/>
          </a:effectRef>
          <a:fontRef idx="minor">
            <a:schemeClr val="tx1"/>
          </a:fontRef>
        </p:style>
      </p:cxnSp>
      <p:cxnSp>
        <p:nvCxnSpPr>
          <p:cNvPr id="76" name="Соединитель: уступ 75">
            <a:extLst>
              <a:ext uri="{FF2B5EF4-FFF2-40B4-BE49-F238E27FC236}">
                <a16:creationId xmlns:a16="http://schemas.microsoft.com/office/drawing/2014/main" id="{79203753-516C-4E9D-90A6-D51D7E77F5E2}"/>
              </a:ext>
            </a:extLst>
          </p:cNvPr>
          <p:cNvCxnSpPr>
            <a:cxnSpLocks/>
          </p:cNvCxnSpPr>
          <p:nvPr/>
        </p:nvCxnSpPr>
        <p:spPr>
          <a:xfrm>
            <a:off x="2471413" y="3362720"/>
            <a:ext cx="566305" cy="132560"/>
          </a:xfrm>
          <a:prstGeom prst="bentConnector3">
            <a:avLst>
              <a:gd name="adj1" fmla="val 50000"/>
            </a:avLst>
          </a:prstGeom>
          <a:ln>
            <a:solidFill>
              <a:srgbClr val="008080"/>
            </a:solidFill>
            <a:prstDash val="sysDash"/>
          </a:ln>
        </p:spPr>
        <p:style>
          <a:lnRef idx="1">
            <a:schemeClr val="accent5"/>
          </a:lnRef>
          <a:fillRef idx="0">
            <a:schemeClr val="accent5"/>
          </a:fillRef>
          <a:effectRef idx="0">
            <a:schemeClr val="accent5"/>
          </a:effectRef>
          <a:fontRef idx="minor">
            <a:schemeClr val="tx1"/>
          </a:fontRef>
        </p:style>
      </p:cxnSp>
      <p:sp>
        <p:nvSpPr>
          <p:cNvPr id="78" name="Текст 13">
            <a:extLst>
              <a:ext uri="{FF2B5EF4-FFF2-40B4-BE49-F238E27FC236}">
                <a16:creationId xmlns:a16="http://schemas.microsoft.com/office/drawing/2014/main" id="{12033563-4EED-4414-83BD-DB81AEA08E2F}"/>
              </a:ext>
            </a:extLst>
          </p:cNvPr>
          <p:cNvSpPr txBox="1">
            <a:spLocks/>
          </p:cNvSpPr>
          <p:nvPr/>
        </p:nvSpPr>
        <p:spPr>
          <a:xfrm>
            <a:off x="6623974" y="3988850"/>
            <a:ext cx="1790017" cy="551334"/>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ru-RU" sz="900" b="0" dirty="0"/>
              <a:t>Бюджеты городских округов</a:t>
            </a:r>
            <a:endParaRPr lang="ru-RU" sz="900" dirty="0"/>
          </a:p>
        </p:txBody>
      </p:sp>
      <p:sp>
        <p:nvSpPr>
          <p:cNvPr id="79" name="Объект 12">
            <a:extLst>
              <a:ext uri="{FF2B5EF4-FFF2-40B4-BE49-F238E27FC236}">
                <a16:creationId xmlns:a16="http://schemas.microsoft.com/office/drawing/2014/main" id="{F164F895-C9EF-47E7-AB3D-C0B5BF7F1092}"/>
              </a:ext>
            </a:extLst>
          </p:cNvPr>
          <p:cNvSpPr txBox="1">
            <a:spLocks/>
          </p:cNvSpPr>
          <p:nvPr/>
        </p:nvSpPr>
        <p:spPr>
          <a:xfrm>
            <a:off x="1699190" y="6320886"/>
            <a:ext cx="2314600" cy="4149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ru-RU" sz="3400" dirty="0"/>
              <a:t>Бюджеты сельских поселений, входящих в состав муниципальных районов</a:t>
            </a:r>
          </a:p>
          <a:p>
            <a:pPr marL="0" indent="0">
              <a:buFont typeface="Arial" pitchFamily="34" charset="0"/>
              <a:buNone/>
            </a:pPr>
            <a:endParaRPr lang="ru-RU" sz="1100" dirty="0"/>
          </a:p>
        </p:txBody>
      </p:sp>
      <p:sp>
        <p:nvSpPr>
          <p:cNvPr id="80" name="Объект 12">
            <a:extLst>
              <a:ext uri="{FF2B5EF4-FFF2-40B4-BE49-F238E27FC236}">
                <a16:creationId xmlns:a16="http://schemas.microsoft.com/office/drawing/2014/main" id="{80DA69BF-0E57-4A09-8571-B8C21C8D86A3}"/>
              </a:ext>
            </a:extLst>
          </p:cNvPr>
          <p:cNvSpPr txBox="1">
            <a:spLocks/>
          </p:cNvSpPr>
          <p:nvPr/>
        </p:nvSpPr>
        <p:spPr>
          <a:xfrm>
            <a:off x="6516216" y="6259502"/>
            <a:ext cx="2314600" cy="4149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ru-RU" sz="1100" dirty="0"/>
              <a:t>Бюджеты городских поселений, входящих в состав муниципального района</a:t>
            </a:r>
          </a:p>
          <a:p>
            <a:pPr marL="0" indent="0">
              <a:buFont typeface="Arial" pitchFamily="34" charset="0"/>
              <a:buNone/>
            </a:pPr>
            <a:endParaRPr lang="ru-RU" sz="1100" dirty="0"/>
          </a:p>
        </p:txBody>
      </p:sp>
      <p:cxnSp>
        <p:nvCxnSpPr>
          <p:cNvPr id="81" name="Соединитель: уступ 80">
            <a:extLst>
              <a:ext uri="{FF2B5EF4-FFF2-40B4-BE49-F238E27FC236}">
                <a16:creationId xmlns:a16="http://schemas.microsoft.com/office/drawing/2014/main" id="{B5D8146A-EAC0-4256-BA22-6E202C1FA0A1}"/>
              </a:ext>
            </a:extLst>
          </p:cNvPr>
          <p:cNvCxnSpPr>
            <a:cxnSpLocks/>
          </p:cNvCxnSpPr>
          <p:nvPr/>
        </p:nvCxnSpPr>
        <p:spPr>
          <a:xfrm flipV="1">
            <a:off x="6084168" y="4424608"/>
            <a:ext cx="514910" cy="64343"/>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85" name="Соединитель: уступ 84">
            <a:extLst>
              <a:ext uri="{FF2B5EF4-FFF2-40B4-BE49-F238E27FC236}">
                <a16:creationId xmlns:a16="http://schemas.microsoft.com/office/drawing/2014/main" id="{D1DF1173-C94F-4C28-B8DC-3682AF6A9F23}"/>
              </a:ext>
            </a:extLst>
          </p:cNvPr>
          <p:cNvCxnSpPr>
            <a:cxnSpLocks/>
          </p:cNvCxnSpPr>
          <p:nvPr/>
        </p:nvCxnSpPr>
        <p:spPr>
          <a:xfrm flipV="1">
            <a:off x="6444208" y="5280599"/>
            <a:ext cx="381666" cy="72453"/>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0" name="Соединитель: уступ 89">
            <a:extLst>
              <a:ext uri="{FF2B5EF4-FFF2-40B4-BE49-F238E27FC236}">
                <a16:creationId xmlns:a16="http://schemas.microsoft.com/office/drawing/2014/main" id="{3AC1FF7A-632C-4384-9990-9BDEF0A7D034}"/>
              </a:ext>
            </a:extLst>
          </p:cNvPr>
          <p:cNvCxnSpPr>
            <a:cxnSpLocks/>
          </p:cNvCxnSpPr>
          <p:nvPr/>
        </p:nvCxnSpPr>
        <p:spPr>
          <a:xfrm>
            <a:off x="6012160" y="6348060"/>
            <a:ext cx="475001" cy="105234"/>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1" name="Соединитель: уступ 90">
            <a:extLst>
              <a:ext uri="{FF2B5EF4-FFF2-40B4-BE49-F238E27FC236}">
                <a16:creationId xmlns:a16="http://schemas.microsoft.com/office/drawing/2014/main" id="{FBCAA0FF-B548-41F2-BE13-1AB861220173}"/>
              </a:ext>
            </a:extLst>
          </p:cNvPr>
          <p:cNvCxnSpPr>
            <a:cxnSpLocks/>
          </p:cNvCxnSpPr>
          <p:nvPr/>
        </p:nvCxnSpPr>
        <p:spPr>
          <a:xfrm flipV="1">
            <a:off x="3866379" y="6400677"/>
            <a:ext cx="489597" cy="81131"/>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2" name="Соединитель: уступ 91">
            <a:extLst>
              <a:ext uri="{FF2B5EF4-FFF2-40B4-BE49-F238E27FC236}">
                <a16:creationId xmlns:a16="http://schemas.microsoft.com/office/drawing/2014/main" id="{14C74291-6F7C-4D4F-9F91-39667A68179F}"/>
              </a:ext>
            </a:extLst>
          </p:cNvPr>
          <p:cNvCxnSpPr>
            <a:cxnSpLocks/>
          </p:cNvCxnSpPr>
          <p:nvPr/>
        </p:nvCxnSpPr>
        <p:spPr>
          <a:xfrm flipV="1">
            <a:off x="6141320" y="5996017"/>
            <a:ext cx="616253" cy="85708"/>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6" name="Соединитель: уступ 95">
            <a:extLst>
              <a:ext uri="{FF2B5EF4-FFF2-40B4-BE49-F238E27FC236}">
                <a16:creationId xmlns:a16="http://schemas.microsoft.com/office/drawing/2014/main" id="{26201F3F-CDB8-4DBF-8992-CDC868602B9C}"/>
              </a:ext>
            </a:extLst>
          </p:cNvPr>
          <p:cNvCxnSpPr>
            <a:cxnSpLocks/>
          </p:cNvCxnSpPr>
          <p:nvPr/>
        </p:nvCxnSpPr>
        <p:spPr>
          <a:xfrm>
            <a:off x="6298155" y="4718767"/>
            <a:ext cx="527719" cy="98640"/>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7" name="Соединитель: уступ 96">
            <a:extLst>
              <a:ext uri="{FF2B5EF4-FFF2-40B4-BE49-F238E27FC236}">
                <a16:creationId xmlns:a16="http://schemas.microsoft.com/office/drawing/2014/main" id="{301116AD-D6AF-4EB9-B707-4103187DA9B9}"/>
              </a:ext>
            </a:extLst>
          </p:cNvPr>
          <p:cNvCxnSpPr>
            <a:cxnSpLocks/>
          </p:cNvCxnSpPr>
          <p:nvPr/>
        </p:nvCxnSpPr>
        <p:spPr>
          <a:xfrm>
            <a:off x="6397255" y="5581117"/>
            <a:ext cx="435513" cy="66136"/>
          </a:xfrm>
          <a:prstGeom prst="bentConnector3">
            <a:avLst>
              <a:gd name="adj1" fmla="val 50000"/>
            </a:avLst>
          </a:prstGeom>
          <a:ln>
            <a:prstDash val="sys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522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его рассмотрению, </a:t>
            </a:r>
          </a:p>
          <a:p>
            <a:pPr algn="ctr">
              <a:spcBef>
                <a:spcPct val="20000"/>
              </a:spcBef>
            </a:pPr>
            <a:r>
              <a:rPr lang="ru-RU" sz="1600" dirty="0">
                <a:solidFill>
                  <a:srgbClr val="000000"/>
                </a:solidFill>
                <a:cs typeface="Times New Roman" pitchFamily="18" charset="0"/>
              </a:rPr>
              <a:t>утверждению, исполнению, составлению отчета об исполнении и 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a:solidFill>
                  <a:srgbClr val="000000"/>
                </a:solidFill>
                <a:cs typeface="Times New Roman" pitchFamily="18" charset="0"/>
              </a:rPr>
              <a:t>Основы составления проекта районного бюджета </a:t>
            </a: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a:latin typeface="Times New Roman" pitchFamily="18" charset="0"/>
                <a:cs typeface="Times New Roman" pitchFamily="18" charset="0"/>
              </a:rPr>
              <a:t>- информирование жителей муниципального образования о </a:t>
            </a:r>
          </a:p>
          <a:p>
            <a:pPr algn="ctr">
              <a:spcBef>
                <a:spcPct val="20000"/>
              </a:spcBef>
            </a:pPr>
            <a:r>
              <a:rPr lang="ru-RU" sz="900" dirty="0">
                <a:latin typeface="Times New Roman" pitchFamily="18" charset="0"/>
                <a:cs typeface="Times New Roman" pitchFamily="18" charset="0"/>
              </a:rPr>
              <a:t>деятельности органов местного самоуправления; </a:t>
            </a:r>
          </a:p>
          <a:p>
            <a:pPr algn="ctr">
              <a:spcBef>
                <a:spcPct val="20000"/>
              </a:spcBef>
            </a:pPr>
            <a:r>
              <a:rPr lang="ru-RU" sz="900" dirty="0">
                <a:latin typeface="Times New Roman" pitchFamily="18" charset="0"/>
                <a:cs typeface="Times New Roman" pitchFamily="18" charset="0"/>
              </a:rPr>
              <a:t>- выяснение мнения граждан и их объединений по проектам решений </a:t>
            </a:r>
          </a:p>
          <a:p>
            <a:pPr algn="ctr">
              <a:spcBef>
                <a:spcPct val="20000"/>
              </a:spcBef>
            </a:pPr>
            <a:r>
              <a:rPr lang="ru-RU" sz="900" dirty="0">
                <a:latin typeface="Times New Roman" pitchFamily="18" charset="0"/>
                <a:cs typeface="Times New Roman" pitchFamily="18" charset="0"/>
              </a:rPr>
              <a:t>органов местного самоуправления и должностных </a:t>
            </a:r>
          </a:p>
          <a:p>
            <a:pPr algn="ctr">
              <a:spcBef>
                <a:spcPct val="20000"/>
              </a:spcBef>
            </a:pPr>
            <a:r>
              <a:rPr lang="ru-RU" sz="900" dirty="0">
                <a:latin typeface="Times New Roman" pitchFamily="18" charset="0"/>
                <a:cs typeface="Times New Roman" pitchFamily="18" charset="0"/>
              </a:rPr>
              <a:t>лиц местного самоуправления; </a:t>
            </a:r>
          </a:p>
          <a:p>
            <a:pPr marL="171450" indent="-171450" algn="ctr">
              <a:spcBef>
                <a:spcPct val="20000"/>
              </a:spcBef>
              <a:buFontTx/>
              <a:buChar char="-"/>
            </a:pPr>
            <a:r>
              <a:rPr lang="ru-RU" sz="900" dirty="0">
                <a:latin typeface="Times New Roman" pitchFamily="18" charset="0"/>
                <a:cs typeface="Times New Roman" pitchFamily="18" charset="0"/>
              </a:rPr>
              <a:t>предоставление жителям муниципального </a:t>
            </a:r>
          </a:p>
          <a:p>
            <a:pPr algn="ctr">
              <a:spcBef>
                <a:spcPct val="20000"/>
              </a:spcBef>
            </a:pPr>
            <a:r>
              <a:rPr lang="ru-RU" sz="900" dirty="0">
                <a:latin typeface="Times New Roman" pitchFamily="18" charset="0"/>
                <a:cs typeface="Times New Roman" pitchFamily="18" charset="0"/>
              </a:rPr>
              <a:t>образования возможности участвовать в выработке </a:t>
            </a:r>
          </a:p>
          <a:p>
            <a:pPr algn="ctr">
              <a:spcBef>
                <a:spcPct val="20000"/>
              </a:spcBef>
            </a:pPr>
            <a:r>
              <a:rPr lang="ru-RU" sz="900" dirty="0">
                <a:latin typeface="Times New Roman" pitchFamily="18" charset="0"/>
                <a:cs typeface="Times New Roman" pitchFamily="18" charset="0"/>
              </a:rPr>
              <a:t>решений по вопросам  местного значения.</a:t>
            </a:r>
            <a:r>
              <a:rPr lang="ru-RU" sz="1000" dirty="0">
                <a:latin typeface="Open Sans"/>
              </a:rPr>
              <a:t> </a:t>
            </a:r>
            <a:r>
              <a:rPr lang="ru-RU" sz="1000" dirty="0">
                <a:latin typeface="Times New Roman" pitchFamily="18" charset="0"/>
                <a:cs typeface="Times New Roman" pitchFamily="18" charset="0"/>
              </a:rPr>
              <a:t> </a:t>
            </a: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Бюджетный процесс</a:t>
            </a:r>
          </a:p>
        </p:txBody>
      </p:sp>
    </p:spTree>
    <p:extLst>
      <p:ext uri="{BB962C8B-B14F-4D97-AF65-F5344CB8AC3E}">
        <p14:creationId xmlns:p14="http://schemas.microsoft.com/office/powerpoint/2010/main" val="116877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БЮДЖЕТА</a:t>
            </a:r>
          </a:p>
          <a:p>
            <a:pPr lvl="0" algn="ctr" latinLnBrk="0">
              <a:defRPr/>
            </a:pPr>
            <a:endParaRPr lang="ru-RU" sz="1100" b="1" kern="0" dirty="0">
              <a:solidFill>
                <a:sysClr val="windowText" lastClr="000000"/>
              </a:solidFill>
              <a:latin typeface="Arial" charset="0"/>
            </a:endParaRPr>
          </a:p>
          <a:p>
            <a:pPr marL="171450" lvl="0" indent="-171450" algn="ctr" latinLnBrk="0">
              <a:buFont typeface="Wingdings" pitchFamily="2" charset="2"/>
              <a:buChar char="ü"/>
              <a:defRPr/>
            </a:pPr>
            <a:r>
              <a:rPr lang="ru-RU" sz="1100" b="1" kern="0" dirty="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a:solidFill>
                  <a:sysClr val="windowText" lastClr="000000"/>
                </a:solidFill>
                <a:latin typeface="Arial" charset="0"/>
              </a:rPr>
              <a:t>Публичные слушания по проекту решения об исполнении бюджета</a:t>
            </a:r>
          </a:p>
          <a:p>
            <a:pPr algn="ctr" latinLnBrk="0">
              <a:defRPr/>
            </a:pPr>
            <a:r>
              <a:rPr lang="ru-RU" sz="1200" kern="0" dirty="0">
                <a:solidFill>
                  <a:sysClr val="windowText" lastClr="000000"/>
                </a:solidFill>
                <a:latin typeface="Arial" charset="0"/>
              </a:rPr>
              <a:t>    </a:t>
            </a: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a:solidFill>
                  <a:sysClr val="windowText" lastClr="000000"/>
                </a:solidFill>
                <a:ea typeface="+mj-ea"/>
                <a:cs typeface="+mj-cs"/>
              </a:rPr>
              <a:t>ПОЛУЧАТЕЛЬ </a:t>
            </a:r>
          </a:p>
          <a:p>
            <a:pPr algn="ctr" fontAlgn="auto">
              <a:spcBef>
                <a:spcPts val="0"/>
              </a:spcBef>
              <a:spcAft>
                <a:spcPts val="0"/>
              </a:spcAft>
              <a:defRPr/>
            </a:pPr>
            <a:r>
              <a:rPr lang="ru-RU" sz="1200" b="1" i="1" kern="0" dirty="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p>
        </p:txBody>
      </p:sp>
    </p:spTree>
    <p:extLst>
      <p:ext uri="{BB962C8B-B14F-4D97-AF65-F5344CB8AC3E}">
        <p14:creationId xmlns:p14="http://schemas.microsoft.com/office/powerpoint/2010/main" val="8652304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9244</TotalTime>
  <Words>6536</Words>
  <Application>Microsoft Office PowerPoint</Application>
  <PresentationFormat>Экран (4:3)</PresentationFormat>
  <Paragraphs>1023</Paragraphs>
  <Slides>48</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48</vt:i4>
      </vt:variant>
    </vt:vector>
  </HeadingPairs>
  <TitlesOfParts>
    <vt:vector size="61" baseType="lpstr">
      <vt:lpstr>宋体</vt:lpstr>
      <vt:lpstr>Arial</vt:lpstr>
      <vt:lpstr>Calibri</vt:lpstr>
      <vt:lpstr>Open Sans</vt:lpstr>
      <vt:lpstr>Palatino Linotype</vt:lpstr>
      <vt:lpstr>Times New Roman</vt:lpstr>
      <vt:lpstr>Verdana</vt:lpstr>
      <vt:lpstr>Wingdings</vt:lpstr>
      <vt:lpstr>Custom Design</vt:lpstr>
      <vt:lpstr>Thème Office</vt:lpstr>
      <vt:lpstr>1_Thème Office</vt:lpstr>
      <vt:lpstr>Тема Office</vt:lpstr>
      <vt:lpstr>2_Thème Office</vt:lpstr>
      <vt:lpstr>Бюджет для граждан</vt:lpstr>
      <vt:lpstr>Презентация PowerPoint</vt:lpstr>
      <vt:lpstr>Презентация PowerPoint</vt:lpstr>
      <vt:lpstr>Презентация PowerPoint</vt:lpstr>
      <vt:lpstr>Презентация PowerPoint</vt:lpstr>
      <vt:lpstr>Бюджетная система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Муниципальные программы Соболевского муниципального района Камчатского края в 2023 году и на 2024-2025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ZamFin</cp:lastModifiedBy>
  <cp:revision>441</cp:revision>
  <cp:lastPrinted>2021-11-16T04:10:45Z</cp:lastPrinted>
  <dcterms:created xsi:type="dcterms:W3CDTF">2014-04-01T16:35:38Z</dcterms:created>
  <dcterms:modified xsi:type="dcterms:W3CDTF">2022-11-24T23:56:57Z</dcterms:modified>
</cp:coreProperties>
</file>