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notesMasterIdLst>
    <p:notesMasterId r:id="rId50"/>
  </p:notesMasterIdLst>
  <p:sldIdLst>
    <p:sldId id="256" r:id="rId7"/>
    <p:sldId id="304" r:id="rId8"/>
    <p:sldId id="260" r:id="rId9"/>
    <p:sldId id="261" r:id="rId10"/>
    <p:sldId id="262" r:id="rId11"/>
    <p:sldId id="263" r:id="rId12"/>
    <p:sldId id="264" r:id="rId13"/>
    <p:sldId id="265" r:id="rId14"/>
    <p:sldId id="267" r:id="rId15"/>
    <p:sldId id="269" r:id="rId16"/>
    <p:sldId id="268" r:id="rId17"/>
    <p:sldId id="270" r:id="rId18"/>
    <p:sldId id="271" r:id="rId19"/>
    <p:sldId id="272" r:id="rId20"/>
    <p:sldId id="273" r:id="rId21"/>
    <p:sldId id="274" r:id="rId22"/>
    <p:sldId id="275" r:id="rId23"/>
    <p:sldId id="276" r:id="rId24"/>
    <p:sldId id="278" r:id="rId25"/>
    <p:sldId id="305"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86" autoAdjust="0"/>
  </p:normalViewPr>
  <p:slideViewPr>
    <p:cSldViewPr>
      <p:cViewPr>
        <p:scale>
          <a:sx n="100" d="100"/>
          <a:sy n="100" d="100"/>
        </p:scale>
        <p:origin x="-1944"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7007874015814E-2"/>
          <c:y val="5.5190242955201703E-2"/>
          <c:w val="0.74368079951544552"/>
          <c:h val="0.85253582015099072"/>
        </c:manualLayout>
      </c:layout>
      <c:lineChart>
        <c:grouping val="standard"/>
        <c:varyColors val="0"/>
        <c:ser>
          <c:idx val="0"/>
          <c:order val="0"/>
          <c:tx>
            <c:strRef>
              <c:f>Лист1!$B$1</c:f>
              <c:strCache>
                <c:ptCount val="1"/>
                <c:pt idx="0">
                  <c:v>Рождаемость</c:v>
                </c:pt>
              </c:strCache>
            </c:strRef>
          </c:tx>
          <c:marker>
            <c:symbol val="diamond"/>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Лист1!$B$2:$B$5</c:f>
              <c:numCache>
                <c:formatCode>General</c:formatCode>
                <c:ptCount val="4"/>
                <c:pt idx="0">
                  <c:v>4.8</c:v>
                </c:pt>
                <c:pt idx="1">
                  <c:v>8.1999999999999993</c:v>
                </c:pt>
                <c:pt idx="2">
                  <c:v>7.6</c:v>
                </c:pt>
                <c:pt idx="3">
                  <c:v>6.6</c:v>
                </c:pt>
              </c:numCache>
            </c:numRef>
          </c:val>
          <c:smooth val="0"/>
        </c:ser>
        <c:ser>
          <c:idx val="1"/>
          <c:order val="1"/>
          <c:tx>
            <c:strRef>
              <c:f>Лист1!$C$1</c:f>
              <c:strCache>
                <c:ptCount val="1"/>
                <c:pt idx="0">
                  <c:v>Смертность</c:v>
                </c:pt>
              </c:strCache>
            </c:strRef>
          </c:tx>
          <c:spPr>
            <a:ln>
              <a:solidFill>
                <a:schemeClr val="accent6">
                  <a:lumMod val="75000"/>
                </a:schemeClr>
              </a:solidFill>
            </a:ln>
          </c:spPr>
          <c:marker>
            <c:symbol val="circle"/>
            <c:size val="3"/>
            <c:spPr>
              <a:solidFill>
                <a:srgbClr val="FFFF00"/>
              </a:solidFill>
              <a:ln>
                <a:solidFill>
                  <a:schemeClr val="accent6">
                    <a:lumMod val="75000"/>
                  </a:schemeClr>
                </a:solidFill>
              </a:ln>
            </c:spPr>
          </c:marker>
          <c:cat>
            <c:strRef>
              <c:f>Лист1!$A$2:$A$5</c:f>
              <c:strCache>
                <c:ptCount val="4"/>
                <c:pt idx="0">
                  <c:v>2020 оценка</c:v>
                </c:pt>
                <c:pt idx="1">
                  <c:v>2021 прогноз</c:v>
                </c:pt>
                <c:pt idx="2">
                  <c:v>2022 прогноз</c:v>
                </c:pt>
                <c:pt idx="3">
                  <c:v>2023 прогноз</c:v>
                </c:pt>
              </c:strCache>
            </c:strRef>
          </c:cat>
          <c:val>
            <c:numRef>
              <c:f>Лист1!$C$2:$C$5</c:f>
              <c:numCache>
                <c:formatCode>General</c:formatCode>
                <c:ptCount val="4"/>
                <c:pt idx="0">
                  <c:v>13.3</c:v>
                </c:pt>
                <c:pt idx="1">
                  <c:v>11.1</c:v>
                </c:pt>
                <c:pt idx="2">
                  <c:v>11.1</c:v>
                </c:pt>
                <c:pt idx="3">
                  <c:v>11.1</c:v>
                </c:pt>
              </c:numCache>
            </c:numRef>
          </c:val>
          <c:smooth val="0"/>
        </c:ser>
        <c:ser>
          <c:idx val="2"/>
          <c:order val="2"/>
          <c:tx>
            <c:strRef>
              <c:f>Лист1!$D$1</c:f>
              <c:strCache>
                <c:ptCount val="1"/>
                <c:pt idx="0">
                  <c:v>Естественный прирост (убыль)</c:v>
                </c:pt>
              </c:strCache>
            </c:strRef>
          </c:tx>
          <c:spPr>
            <a:ln>
              <a:solidFill>
                <a:srgbClr val="FF0000"/>
              </a:solidFill>
            </a:ln>
          </c:spPr>
          <c:marker>
            <c:symbol val="triangle"/>
            <c:size val="4"/>
            <c:spPr>
              <a:solidFill>
                <a:srgbClr val="FFFF00"/>
              </a:solidFill>
              <a:ln>
                <a:solidFill>
                  <a:srgbClr val="FF0000"/>
                </a:solidFill>
              </a:ln>
            </c:spPr>
          </c:marker>
          <c:cat>
            <c:strRef>
              <c:f>Лист1!$A$2:$A$5</c:f>
              <c:strCache>
                <c:ptCount val="4"/>
                <c:pt idx="0">
                  <c:v>2020 оценка</c:v>
                </c:pt>
                <c:pt idx="1">
                  <c:v>2021 прогноз</c:v>
                </c:pt>
                <c:pt idx="2">
                  <c:v>2022 прогноз</c:v>
                </c:pt>
                <c:pt idx="3">
                  <c:v>2023 прогноз</c:v>
                </c:pt>
              </c:strCache>
            </c:strRef>
          </c:cat>
          <c:val>
            <c:numRef>
              <c:f>Лист1!$D$2:$D$5</c:f>
              <c:numCache>
                <c:formatCode>General</c:formatCode>
                <c:ptCount val="4"/>
                <c:pt idx="0">
                  <c:v>-8.5</c:v>
                </c:pt>
                <c:pt idx="1">
                  <c:v>-2.9000000000000004</c:v>
                </c:pt>
                <c:pt idx="2">
                  <c:v>-3.5</c:v>
                </c:pt>
                <c:pt idx="3">
                  <c:v>-4.5</c:v>
                </c:pt>
              </c:numCache>
            </c:numRef>
          </c:val>
          <c:smooth val="0"/>
        </c:ser>
        <c:ser>
          <c:idx val="3"/>
          <c:order val="3"/>
          <c:tx>
            <c:strRef>
              <c:f>Лист1!$E$1</c:f>
              <c:strCache>
                <c:ptCount val="1"/>
                <c:pt idx="0">
                  <c:v>Миграционный прирост</c:v>
                </c:pt>
              </c:strCache>
            </c:strRef>
          </c:tx>
          <c:marker>
            <c:symbol val="x"/>
            <c:size val="4"/>
            <c:spPr>
              <a:solidFill>
                <a:srgbClr val="FFFF00"/>
              </a:solidFill>
            </c:spPr>
          </c:marker>
          <c:cat>
            <c:strRef>
              <c:f>Лист1!$A$2:$A$5</c:f>
              <c:strCache>
                <c:ptCount val="4"/>
                <c:pt idx="0">
                  <c:v>2020 оценка</c:v>
                </c:pt>
                <c:pt idx="1">
                  <c:v>2021 прогноз</c:v>
                </c:pt>
                <c:pt idx="2">
                  <c:v>2022 прогноз</c:v>
                </c:pt>
                <c:pt idx="3">
                  <c:v>2023 прогноз</c:v>
                </c:pt>
              </c:strCache>
            </c:strRef>
          </c:cat>
          <c:val>
            <c:numRef>
              <c:f>Лист1!$E$2:$E$5</c:f>
              <c:numCache>
                <c:formatCode>General</c:formatCode>
                <c:ptCount val="4"/>
                <c:pt idx="0">
                  <c:v>38</c:v>
                </c:pt>
                <c:pt idx="1">
                  <c:v>19</c:v>
                </c:pt>
                <c:pt idx="2">
                  <c:v>22</c:v>
                </c:pt>
                <c:pt idx="3">
                  <c:v>25</c:v>
                </c:pt>
              </c:numCache>
            </c:numRef>
          </c:val>
          <c:smooth val="0"/>
        </c:ser>
        <c:ser>
          <c:idx val="4"/>
          <c:order val="4"/>
          <c:tx>
            <c:strRef>
              <c:f>Лист1!$F$1</c:f>
              <c:strCache>
                <c:ptCount val="1"/>
                <c:pt idx="0">
                  <c:v>Численность населения</c:v>
                </c:pt>
              </c:strCache>
            </c:strRef>
          </c:tx>
          <c:cat>
            <c:strRef>
              <c:f>Лист1!$A$2:$A$5</c:f>
              <c:strCache>
                <c:ptCount val="4"/>
                <c:pt idx="0">
                  <c:v>2020 оценка</c:v>
                </c:pt>
                <c:pt idx="1">
                  <c:v>2021 прогноз</c:v>
                </c:pt>
                <c:pt idx="2">
                  <c:v>2022 прогноз</c:v>
                </c:pt>
                <c:pt idx="3">
                  <c:v>2023 прогноз</c:v>
                </c:pt>
              </c:strCache>
            </c:strRef>
          </c:cat>
          <c:val>
            <c:numRef>
              <c:f>Лист1!$F$2:$F$5</c:f>
              <c:numCache>
                <c:formatCode>General</c:formatCode>
                <c:ptCount val="4"/>
                <c:pt idx="0">
                  <c:v>2.484</c:v>
                </c:pt>
                <c:pt idx="1">
                  <c:v>2.4849999999999999</c:v>
                </c:pt>
                <c:pt idx="2">
                  <c:v>2.4889999999999999</c:v>
                </c:pt>
                <c:pt idx="3">
                  <c:v>2.4969999999999999</c:v>
                </c:pt>
              </c:numCache>
            </c:numRef>
          </c:val>
          <c:smooth val="0"/>
        </c:ser>
        <c:dLbls>
          <c:showLegendKey val="0"/>
          <c:showVal val="0"/>
          <c:showCatName val="0"/>
          <c:showSerName val="0"/>
          <c:showPercent val="0"/>
          <c:showBubbleSize val="0"/>
        </c:dLbls>
        <c:marker val="1"/>
        <c:smooth val="0"/>
        <c:axId val="275220992"/>
        <c:axId val="187047232"/>
      </c:lineChart>
      <c:catAx>
        <c:axId val="275220992"/>
        <c:scaling>
          <c:orientation val="minMax"/>
        </c:scaling>
        <c:delete val="0"/>
        <c:axPos val="b"/>
        <c:numFmt formatCode="General" sourceLinked="1"/>
        <c:majorTickMark val="out"/>
        <c:minorTickMark val="none"/>
        <c:tickLblPos val="low"/>
        <c:txPr>
          <a:bodyPr anchor="b" anchorCtr="0"/>
          <a:lstStyle/>
          <a:p>
            <a:pPr>
              <a:defRPr sz="800"/>
            </a:pPr>
            <a:endParaRPr lang="ru-RU"/>
          </a:p>
        </c:txPr>
        <c:crossAx val="187047232"/>
        <c:crosses val="autoZero"/>
        <c:auto val="1"/>
        <c:lblAlgn val="ctr"/>
        <c:lblOffset val="100"/>
        <c:noMultiLvlLbl val="0"/>
      </c:catAx>
      <c:valAx>
        <c:axId val="187047232"/>
        <c:scaling>
          <c:orientation val="minMax"/>
        </c:scaling>
        <c:delete val="0"/>
        <c:axPos val="l"/>
        <c:majorGridlines>
          <c:spPr>
            <a:effectLst>
              <a:softEdge rad="0"/>
            </a:effectLst>
          </c:spPr>
        </c:majorGridlines>
        <c:numFmt formatCode="General" sourceLinked="1"/>
        <c:majorTickMark val="out"/>
        <c:minorTickMark val="none"/>
        <c:tickLblPos val="nextTo"/>
        <c:txPr>
          <a:bodyPr/>
          <a:lstStyle/>
          <a:p>
            <a:pPr>
              <a:defRPr sz="800"/>
            </a:pPr>
            <a:endParaRPr lang="ru-RU"/>
          </a:p>
        </c:txPr>
        <c:crossAx val="275220992"/>
        <c:crosses val="autoZero"/>
        <c:crossBetween val="between"/>
      </c:valAx>
      <c:spPr>
        <a:noFill/>
        <a:ln w="25385">
          <a:noFill/>
        </a:ln>
      </c:spPr>
    </c:plotArea>
    <c:legend>
      <c:legendPos val="r"/>
      <c:layout>
        <c:manualLayout>
          <c:xMode val="edge"/>
          <c:yMode val="edge"/>
          <c:x val="0.81399616092764471"/>
          <c:y val="0.25860954715752876"/>
          <c:w val="0.18600384017352725"/>
          <c:h val="0.52244926250415924"/>
        </c:manualLayout>
      </c:layout>
      <c:overlay val="0"/>
      <c:txPr>
        <a:bodyPr/>
        <a:lstStyle/>
        <a:p>
          <a:pPr>
            <a:defRPr sz="9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2023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2023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0.68889999999999996</c:v>
                </c:pt>
                <c:pt idx="1">
                  <c:v>2.9700000000000001E-2</c:v>
                </c:pt>
                <c:pt idx="2">
                  <c:v>0.28139999999999998</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380463.9</c:v>
                </c:pt>
                <c:pt idx="1">
                  <c:v>16376.8</c:v>
                </c:pt>
                <c:pt idx="2">
                  <c:v>155434.70000000001</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2022год</a:t>
            </a:r>
            <a:endParaRPr lang="ru-RU" sz="900" u="sng" dirty="0">
              <a:solidFill>
                <a:schemeClr val="tx1"/>
              </a:solidFill>
            </a:endParaRP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2022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0.65720000000000001</c:v>
                </c:pt>
                <c:pt idx="1">
                  <c:v>2.8299999999999999E-2</c:v>
                </c:pt>
                <c:pt idx="2">
                  <c:v>0.3145</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380513.9</c:v>
                </c:pt>
                <c:pt idx="1">
                  <c:v>16373.878000000001</c:v>
                </c:pt>
                <c:pt idx="2">
                  <c:v>182100.67</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dLbl>
            <c:dLbl>
              <c:idx val="1"/>
              <c:layout>
                <c:manualLayout>
                  <c:x val="3.8938103463485576E-3"/>
                  <c:y val="-1.1655579768322061E-2"/>
                </c:manualLayout>
              </c:layout>
              <c:showLegendKey val="0"/>
              <c:showVal val="1"/>
              <c:showCatName val="0"/>
              <c:showSerName val="0"/>
              <c:showPercent val="0"/>
              <c:showBubbleSize val="0"/>
            </c:dLbl>
            <c:dLbl>
              <c:idx val="2"/>
              <c:layout>
                <c:manualLayout>
                  <c:x val="-5.1233747570494773E-4"/>
                  <c:y val="-9.549529267004515E-3"/>
                </c:manualLayout>
              </c:layout>
              <c:showLegendKey val="0"/>
              <c:showVal val="1"/>
              <c:showCatName val="0"/>
              <c:showSerName val="0"/>
              <c:showPercent val="0"/>
              <c:showBubbleSize val="0"/>
            </c:dLbl>
            <c:dLbl>
              <c:idx val="3"/>
              <c:layout>
                <c:manualLayout>
                  <c:x val="1.4550566433984334E-3"/>
                  <c:y val="-9.7663468032776479E-3"/>
                </c:manualLayout>
              </c:layout>
              <c:showLegendKey val="0"/>
              <c:showVal val="1"/>
              <c:showCatName val="0"/>
              <c:showSerName val="0"/>
              <c:showPercent val="0"/>
              <c:showBubbleSize val="0"/>
            </c:dLbl>
            <c:dLbl>
              <c:idx val="4"/>
              <c:layout>
                <c:manualLayout>
                  <c:x val="9.4394819055063917E-3"/>
                  <c:y val="-0.14940059038396203"/>
                </c:manualLayout>
              </c:layout>
              <c:showLegendKey val="0"/>
              <c:showVal val="1"/>
              <c:showCatName val="0"/>
              <c:showSerName val="0"/>
              <c:showPercent val="0"/>
              <c:showBubbleSize val="0"/>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Лист1!$B$2:$B$5</c:f>
              <c:numCache>
                <c:formatCode>#,##0.0</c:formatCode>
                <c:ptCount val="4"/>
                <c:pt idx="0">
                  <c:v>64101</c:v>
                </c:pt>
                <c:pt idx="1">
                  <c:v>64302</c:v>
                </c:pt>
                <c:pt idx="2">
                  <c:v>64503</c:v>
                </c:pt>
                <c:pt idx="3">
                  <c:v>66803</c:v>
                </c:pt>
              </c:numCache>
            </c:numRef>
          </c:val>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dLbl>
            <c:dLbl>
              <c:idx val="1"/>
              <c:layout>
                <c:manualLayout>
                  <c:x val="9.1593875726012318E-3"/>
                  <c:y val="-8.9353975535168273E-4"/>
                </c:manualLayout>
              </c:layout>
              <c:showLegendKey val="0"/>
              <c:showVal val="1"/>
              <c:showCatName val="0"/>
              <c:showSerName val="0"/>
              <c:showPercent val="0"/>
              <c:showBubbleSize val="0"/>
            </c:dLbl>
            <c:dLbl>
              <c:idx val="2"/>
              <c:layout>
                <c:manualLayout>
                  <c:x val="2.5401739852992347E-3"/>
                  <c:y val="1.023803556586368E-2"/>
                </c:manualLayout>
              </c:layout>
              <c:showLegendKey val="0"/>
              <c:showVal val="1"/>
              <c:showCatName val="0"/>
              <c:showSerName val="0"/>
              <c:showPercent val="0"/>
              <c:showBubbleSize val="0"/>
            </c:dLbl>
            <c:dLbl>
              <c:idx val="3"/>
              <c:layout>
                <c:manualLayout>
                  <c:x val="5.1075527376931154E-3"/>
                  <c:y val="2.5973147900356687E-2"/>
                </c:manualLayout>
              </c:layout>
              <c:showLegendKey val="0"/>
              <c:showVal val="1"/>
              <c:showCatName val="0"/>
              <c:showSerName val="0"/>
              <c:showPercent val="0"/>
              <c:showBubbleSize val="0"/>
            </c:dLbl>
            <c:dLbl>
              <c:idx val="4"/>
              <c:layout>
                <c:manualLayout>
                  <c:x val="6.3016321455729518E-3"/>
                  <c:y val="-1.000799415653304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Лист1!$C$2:$C$5</c:f>
              <c:numCache>
                <c:formatCode>#,##0.0</c:formatCode>
                <c:ptCount val="4"/>
                <c:pt idx="0">
                  <c:v>201200</c:v>
                </c:pt>
                <c:pt idx="1">
                  <c:v>218859</c:v>
                </c:pt>
                <c:pt idx="2">
                  <c:v>233084</c:v>
                </c:pt>
                <c:pt idx="3">
                  <c:v>242407</c:v>
                </c:pt>
              </c:numCache>
            </c:numRef>
          </c:val>
        </c:ser>
        <c:ser>
          <c:idx val="2"/>
          <c:order val="2"/>
          <c:tx>
            <c:strRef>
              <c:f>Лист1!$D$1</c:f>
              <c:strCache>
                <c:ptCount val="1"/>
                <c:pt idx="0">
                  <c:v>Единый сельхозналог</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226172351874881E-2"/>
                  <c:y val="-2.1691311298299876E-2"/>
                </c:manualLayout>
              </c:layout>
              <c:showLegendKey val="0"/>
              <c:showVal val="1"/>
              <c:showCatName val="0"/>
              <c:showSerName val="0"/>
              <c:showPercent val="0"/>
              <c:showBubbleSize val="0"/>
            </c:dLbl>
            <c:dLbl>
              <c:idx val="1"/>
              <c:layout>
                <c:manualLayout>
                  <c:x val="1.5258004205925289E-2"/>
                  <c:y val="-2.1476971676727009E-2"/>
                </c:manualLayout>
              </c:layout>
              <c:showLegendKey val="0"/>
              <c:showVal val="1"/>
              <c:showCatName val="0"/>
              <c:showSerName val="0"/>
              <c:showPercent val="0"/>
              <c:showBubbleSize val="0"/>
            </c:dLbl>
            <c:dLbl>
              <c:idx val="2"/>
              <c:layout>
                <c:manualLayout>
                  <c:x val="9.495374335887815E-3"/>
                  <c:y val="-1.6981680422633136E-2"/>
                </c:manualLayout>
              </c:layout>
              <c:showLegendKey val="0"/>
              <c:showVal val="1"/>
              <c:showCatName val="0"/>
              <c:showSerName val="0"/>
              <c:showPercent val="0"/>
              <c:showBubbleSize val="0"/>
            </c:dLbl>
            <c:dLbl>
              <c:idx val="3"/>
              <c:layout>
                <c:manualLayout>
                  <c:x val="1.1292254893870108E-2"/>
                  <c:y val="-2.1584583972281336E-2"/>
                </c:manualLayout>
              </c:layout>
              <c:showLegendKey val="0"/>
              <c:showVal val="1"/>
              <c:showCatName val="0"/>
              <c:showSerName val="0"/>
              <c:showPercent val="0"/>
              <c:showBubbleSize val="0"/>
            </c:dLbl>
            <c:dLbl>
              <c:idx val="4"/>
              <c:layout>
                <c:manualLayout>
                  <c:x val="5.1075535718180009E-3"/>
                  <c:y val="3.3560251666654613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Лист1!$D$2:$D$5</c:f>
              <c:numCache>
                <c:formatCode>#,##0.0</c:formatCode>
                <c:ptCount val="4"/>
                <c:pt idx="0">
                  <c:v>69795</c:v>
                </c:pt>
                <c:pt idx="1">
                  <c:v>43700</c:v>
                </c:pt>
                <c:pt idx="2">
                  <c:v>64833</c:v>
                </c:pt>
                <c:pt idx="3">
                  <c:v>52060</c:v>
                </c:pt>
              </c:numCache>
            </c:numRef>
          </c:val>
        </c:ser>
        <c:dLbls>
          <c:showLegendKey val="0"/>
          <c:showVal val="0"/>
          <c:showCatName val="0"/>
          <c:showSerName val="0"/>
          <c:showPercent val="0"/>
          <c:showBubbleSize val="0"/>
        </c:dLbls>
        <c:gapWidth val="150"/>
        <c:shape val="box"/>
        <c:axId val="287733248"/>
        <c:axId val="191064320"/>
        <c:axId val="0"/>
      </c:bar3DChart>
      <c:catAx>
        <c:axId val="287733248"/>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91064320"/>
        <c:crosses val="autoZero"/>
        <c:auto val="1"/>
        <c:lblAlgn val="ctr"/>
        <c:lblOffset val="100"/>
        <c:noMultiLvlLbl val="0"/>
      </c:catAx>
      <c:valAx>
        <c:axId val="191064320"/>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287733248"/>
        <c:crosses val="autoZero"/>
        <c:crossBetween val="between"/>
      </c:valAx>
      <c:spPr>
        <a:noFill/>
        <a:ln w="25395">
          <a:noFill/>
        </a:ln>
      </c:spPr>
    </c:plotArea>
    <c:legend>
      <c:legendPos val="tr"/>
      <c:layout>
        <c:manualLayout>
          <c:xMode val="edge"/>
          <c:yMode val="edge"/>
          <c:x val="0.78263212223065826"/>
          <c:y val="0.1893705206041163"/>
          <c:w val="0.20771602357939295"/>
          <c:h val="0.28566646340924595"/>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51318455486707E-2"/>
          <c:y val="4.9087196512379722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Лист1!$B$2:$B$5</c:f>
              <c:numCache>
                <c:formatCode>#,##0.0\ _₽</c:formatCode>
                <c:ptCount val="4"/>
                <c:pt idx="0">
                  <c:v>71154.301779999994</c:v>
                </c:pt>
                <c:pt idx="1">
                  <c:v>69242</c:v>
                </c:pt>
                <c:pt idx="2">
                  <c:v>28554</c:v>
                </c:pt>
                <c:pt idx="3">
                  <c:v>2346</c:v>
                </c:pt>
              </c:numCache>
            </c:numRef>
          </c:val>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dLbl>
            <c:dLbl>
              <c:idx val="1"/>
              <c:layout>
                <c:manualLayout>
                  <c:x val="-1.4778221388752142E-3"/>
                  <c:y val="1.0013460660382235E-3"/>
                </c:manualLayout>
              </c:layout>
              <c:dLblPos val="ctr"/>
              <c:showLegendKey val="0"/>
              <c:showVal val="1"/>
              <c:showCatName val="0"/>
              <c:showSerName val="0"/>
              <c:showPercent val="0"/>
              <c:showBubbleSize val="0"/>
            </c:dLbl>
            <c:dLbl>
              <c:idx val="2"/>
              <c:layout>
                <c:manualLayout>
                  <c:x val="1.4846517875182481E-3"/>
                  <c:y val="1.2179523878011484E-3"/>
                </c:manualLayout>
              </c:layout>
              <c:dLblPos val="ctr"/>
              <c:showLegendKey val="0"/>
              <c:showVal val="1"/>
              <c:showCatName val="0"/>
              <c:showSerName val="0"/>
              <c:showPercent val="0"/>
              <c:showBubbleSize val="0"/>
            </c:dLbl>
            <c:dLbl>
              <c:idx val="3"/>
              <c:layout>
                <c:manualLayout>
                  <c:x val="-1.6116832522786839E-3"/>
                  <c:y val="-3.0878182419874873E-3"/>
                </c:manualLayout>
              </c:layout>
              <c:dLblPos val="ctr"/>
              <c:showLegendKey val="0"/>
              <c:showVal val="1"/>
              <c:showCatName val="0"/>
              <c:showSerName val="0"/>
              <c:showPercent val="0"/>
              <c:showBubbleSize val="0"/>
            </c:dLbl>
            <c:dLbl>
              <c:idx val="4"/>
              <c:layout>
                <c:manualLayout>
                  <c:x val="1.6796803669964226E-3"/>
                  <c:y val="1.399062439095937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Лист1!$C$2:$C$5</c:f>
              <c:numCache>
                <c:formatCode>#,##0.0\ _₽</c:formatCode>
                <c:ptCount val="4"/>
                <c:pt idx="0">
                  <c:v>12534.54465</c:v>
                </c:pt>
                <c:pt idx="1">
                  <c:v>10927.99653</c:v>
                </c:pt>
                <c:pt idx="2">
                  <c:v>6893.47</c:v>
                </c:pt>
                <c:pt idx="3">
                  <c:v>6947.07</c:v>
                </c:pt>
              </c:numCache>
            </c:numRef>
          </c:val>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dLbl>
            <c:dLbl>
              <c:idx val="1"/>
              <c:layout>
                <c:manualLayout>
                  <c:x val="1.6577852960585815E-3"/>
                  <c:y val="-1.0621759630871567E-3"/>
                </c:manualLayout>
              </c:layout>
              <c:dLblPos val="ctr"/>
              <c:showLegendKey val="0"/>
              <c:showVal val="1"/>
              <c:showCatName val="0"/>
              <c:showSerName val="0"/>
              <c:showPercent val="0"/>
              <c:showBubbleSize val="0"/>
            </c:dLbl>
            <c:dLbl>
              <c:idx val="2"/>
              <c:layout>
                <c:manualLayout>
                  <c:x val="2.9535355941599731E-3"/>
                  <c:y val="6.1208413045056292E-3"/>
                </c:manualLayout>
              </c:layout>
              <c:dLblPos val="ctr"/>
              <c:showLegendKey val="0"/>
              <c:showVal val="1"/>
              <c:showCatName val="0"/>
              <c:showSerName val="0"/>
              <c:showPercent val="0"/>
              <c:showBubbleSize val="0"/>
            </c:dLbl>
            <c:dLbl>
              <c:idx val="3"/>
              <c:layout>
                <c:manualLayout>
                  <c:x val="1.3351963097142435E-4"/>
                  <c:y val="-5.2045559587858024E-2"/>
                </c:manualLayout>
              </c:layout>
              <c:dLblPos val="ctr"/>
              <c:showLegendKey val="0"/>
              <c:showVal val="1"/>
              <c:showCatName val="0"/>
              <c:showSerName val="0"/>
              <c:showPercent val="0"/>
              <c:showBubbleSize val="0"/>
            </c:dLbl>
            <c:dLbl>
              <c:idx val="4"/>
              <c:layout>
                <c:manualLayout>
                  <c:x val="9.2539517318782235E-4"/>
                  <c:y val="1.230464524105317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Лист1!$D$2:$D$5</c:f>
              <c:numCache>
                <c:formatCode>#,##0.0\ _₽</c:formatCode>
                <c:ptCount val="4"/>
                <c:pt idx="0">
                  <c:v>134272.51095</c:v>
                </c:pt>
                <c:pt idx="1">
                  <c:v>146114.70000000001</c:v>
                </c:pt>
                <c:pt idx="2">
                  <c:v>146653.20000000001</c:v>
                </c:pt>
                <c:pt idx="3">
                  <c:v>146141.6</c:v>
                </c:pt>
              </c:numCache>
            </c:numRef>
          </c:val>
        </c:ser>
        <c:ser>
          <c:idx val="3"/>
          <c:order val="3"/>
          <c:tx>
            <c:strRef>
              <c:f>Лист1!$E$1</c:f>
              <c:strCache>
                <c:ptCount val="1"/>
                <c:pt idx="0">
                  <c:v>Иные межбюджетные трансферты</c:v>
                </c:pt>
              </c:strCache>
            </c:strRef>
          </c:tx>
          <c:spPr>
            <a:solidFill>
              <a:srgbClr val="7030A0"/>
            </a:solidFill>
            <a:ln>
              <a:noFill/>
            </a:ln>
            <a:effectLst/>
            <a:scene3d>
              <a:camera prst="orthographicFront"/>
              <a:lightRig rig="threePt" dir="t"/>
            </a:scene3d>
            <a:sp3d>
              <a:bevelT w="127000"/>
              <a:bevelB/>
            </a:sp3d>
          </c:spPr>
          <c:invertIfNegative val="0"/>
          <c:dLbls>
            <c:dLbl>
              <c:idx val="0"/>
              <c:layout>
                <c:manualLayout>
                  <c:x val="-1.6163959924307151E-5"/>
                  <c:y val="-9.6811533383735823E-3"/>
                </c:manualLayout>
              </c:layout>
              <c:dLblPos val="ctr"/>
              <c:showLegendKey val="0"/>
              <c:showVal val="1"/>
              <c:showCatName val="0"/>
              <c:showSerName val="0"/>
              <c:showPercent val="0"/>
              <c:showBubbleSize val="0"/>
            </c:dLbl>
            <c:dLbl>
              <c:idx val="1"/>
              <c:layout>
                <c:manualLayout>
                  <c:x val="3.6197137808081188E-4"/>
                  <c:y val="-9.6792131936813096E-3"/>
                </c:manualLayout>
              </c:layout>
              <c:dLblPos val="ctr"/>
              <c:showLegendKey val="0"/>
              <c:showVal val="1"/>
              <c:showCatName val="0"/>
              <c:showSerName val="0"/>
              <c:showPercent val="0"/>
              <c:showBubbleSize val="0"/>
            </c:dLbl>
            <c:dLbl>
              <c:idx val="2"/>
              <c:layout>
                <c:manualLayout>
                  <c:x val="1.6577852960585815E-3"/>
                  <c:y val="-9.1814439296834839E-3"/>
                </c:manualLayout>
              </c:layout>
              <c:dLblPos val="ctr"/>
              <c:showLegendKey val="0"/>
              <c:showVal val="1"/>
              <c:showCatName val="0"/>
              <c:showSerName val="0"/>
              <c:showPercent val="0"/>
              <c:showBubbleSize val="0"/>
            </c:dLbl>
            <c:dLbl>
              <c:idx val="3"/>
              <c:layout>
                <c:manualLayout>
                  <c:x val="7.3860722084213098E-2"/>
                  <c:y val="-2.8169536652458877E-2"/>
                </c:manualLayout>
              </c:layout>
              <c:dLblPos val="ctr"/>
              <c:showLegendKey val="0"/>
              <c:showVal val="1"/>
              <c:showCatName val="0"/>
              <c:showSerName val="0"/>
              <c:showPercent val="0"/>
              <c:showBubbleSize val="0"/>
            </c:dLbl>
            <c:dLbl>
              <c:idx val="4"/>
              <c:layout>
                <c:manualLayout>
                  <c:x val="7.1269117800556461E-2"/>
                  <c:y val="-3.073040362086426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2020 год</c:v>
                </c:pt>
                <c:pt idx="1">
                  <c:v>2021</c:v>
                </c:pt>
                <c:pt idx="2">
                  <c:v>2022</c:v>
                </c:pt>
                <c:pt idx="3">
                  <c:v>2023</c:v>
                </c:pt>
              </c:strCache>
            </c:strRef>
          </c:cat>
          <c:val>
            <c:numRef>
              <c:f>Лист1!$E$2:$E$5</c:f>
              <c:numCache>
                <c:formatCode>General</c:formatCode>
                <c:ptCount val="4"/>
                <c:pt idx="0" formatCode="#,##0.0\ _₽">
                  <c:v>1437.4079999999999</c:v>
                </c:pt>
              </c:numCache>
            </c:numRef>
          </c:val>
        </c:ser>
        <c:dLbls>
          <c:showLegendKey val="0"/>
          <c:showVal val="0"/>
          <c:showCatName val="0"/>
          <c:showSerName val="0"/>
          <c:showPercent val="0"/>
          <c:showBubbleSize val="0"/>
        </c:dLbls>
        <c:gapWidth val="150"/>
        <c:overlap val="100"/>
        <c:axId val="305681920"/>
        <c:axId val="191062592"/>
      </c:barChart>
      <c:catAx>
        <c:axId val="305681920"/>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191062592"/>
        <c:crosses val="autoZero"/>
        <c:auto val="1"/>
        <c:lblAlgn val="ctr"/>
        <c:lblOffset val="100"/>
        <c:noMultiLvlLbl val="0"/>
      </c:catAx>
      <c:valAx>
        <c:axId val="191062592"/>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0.0\ _₽" sourceLinked="1"/>
        <c:majorTickMark val="none"/>
        <c:minorTickMark val="none"/>
        <c:tickLblPos val="nextTo"/>
        <c:spPr>
          <a:ln w="9521">
            <a:noFill/>
          </a:ln>
        </c:spPr>
        <c:txPr>
          <a:bodyPr rot="0" vert="horz"/>
          <a:lstStyle/>
          <a:p>
            <a:pPr>
              <a:defRPr/>
            </a:pPr>
            <a:endParaRPr lang="ru-RU"/>
          </a:p>
        </c:txPr>
        <c:crossAx val="305681920"/>
        <c:crosses val="autoZero"/>
        <c:crossBetween val="between"/>
      </c:valAx>
      <c:spPr>
        <a:noFill/>
        <a:ln w="25395">
          <a:noFill/>
        </a:ln>
      </c:spPr>
    </c:plotArea>
    <c:legend>
      <c:legendPos val="b"/>
      <c:layout>
        <c:manualLayout>
          <c:xMode val="edge"/>
          <c:yMode val="edge"/>
          <c:x val="0"/>
          <c:y val="0.83807167662020199"/>
          <c:w val="0.99135217523594965"/>
          <c:h val="0.15489749827783181"/>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3946711666462743E-2"/>
                  <c:y val="-0.31990539411705388"/>
                </c:manualLayout>
              </c:layout>
              <c:showLegendKey val="0"/>
              <c:showVal val="1"/>
              <c:showCatName val="0"/>
              <c:showSerName val="0"/>
              <c:showPercent val="0"/>
              <c:showBubbleSize val="0"/>
            </c:dLbl>
            <c:dLbl>
              <c:idx val="1"/>
              <c:layout>
                <c:manualLayout>
                  <c:x val="1.5939146098879052E-2"/>
                  <c:y val="-0.20723007924052228"/>
                </c:manualLayout>
              </c:layout>
              <c:showLegendKey val="0"/>
              <c:showVal val="1"/>
              <c:showCatName val="0"/>
              <c:showSerName val="0"/>
              <c:showPercent val="0"/>
              <c:showBubbleSize val="0"/>
            </c:dLbl>
            <c:dLbl>
              <c:idx val="2"/>
              <c:layout>
                <c:manualLayout>
                  <c:x val="1.4871300145987901E-2"/>
                  <c:y val="-0.18573663726640827"/>
                </c:manualLayout>
              </c:layout>
              <c:showLegendKey val="0"/>
              <c:showVal val="1"/>
              <c:showCatName val="0"/>
              <c:showSerName val="0"/>
              <c:showPercent val="0"/>
              <c:showBubbleSize val="0"/>
            </c:dLbl>
            <c:dLbl>
              <c:idx val="3"/>
              <c:layout>
                <c:manualLayout>
                  <c:x val="1.4877788496836929E-2"/>
                  <c:y val="-0.19395598619131527"/>
                </c:manualLayout>
              </c:layout>
              <c:showLegendKey val="0"/>
              <c:showVal val="1"/>
              <c:showCatName val="0"/>
              <c:showSerName val="0"/>
              <c:showPercent val="0"/>
              <c:showBubbleSize val="0"/>
            </c:dLbl>
            <c:dLbl>
              <c:idx val="4"/>
              <c:layout>
                <c:manualLayout>
                  <c:x val="1.6988330969081419E-2"/>
                  <c:y val="-0.33995783860350792"/>
                </c:manualLayout>
              </c:layout>
              <c:showLegendKey val="0"/>
              <c:showVal val="1"/>
              <c:showCatName val="0"/>
              <c:showSerName val="0"/>
              <c:showPercent val="0"/>
              <c:showBubbleSize val="0"/>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план</c:v>
                </c:pt>
                <c:pt idx="1">
                  <c:v>2021</c:v>
                </c:pt>
                <c:pt idx="2">
                  <c:v>2022</c:v>
                </c:pt>
                <c:pt idx="3">
                  <c:v>2023</c:v>
                </c:pt>
              </c:strCache>
            </c:strRef>
          </c:cat>
          <c:val>
            <c:numRef>
              <c:f>Лист1!$B$2:$B$5</c:f>
              <c:numCache>
                <c:formatCode>General</c:formatCode>
                <c:ptCount val="4"/>
                <c:pt idx="0">
                  <c:v>875644.97190999996</c:v>
                </c:pt>
                <c:pt idx="1">
                  <c:v>586478.61852999998</c:v>
                </c:pt>
                <c:pt idx="2">
                  <c:v>578988.44799999997</c:v>
                </c:pt>
                <c:pt idx="3">
                  <c:v>552275.41799999995</c:v>
                </c:pt>
              </c:numCache>
            </c:numRef>
          </c:val>
        </c:ser>
        <c:dLbls>
          <c:showLegendKey val="0"/>
          <c:showVal val="0"/>
          <c:showCatName val="0"/>
          <c:showSerName val="0"/>
          <c:showPercent val="0"/>
          <c:showBubbleSize val="0"/>
        </c:dLbls>
        <c:gapWidth val="150"/>
        <c:shape val="cylinder"/>
        <c:axId val="305773056"/>
        <c:axId val="191066048"/>
        <c:axId val="0"/>
      </c:bar3DChart>
      <c:catAx>
        <c:axId val="305773056"/>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91066048"/>
        <c:crosses val="autoZero"/>
        <c:auto val="1"/>
        <c:lblAlgn val="ctr"/>
        <c:lblOffset val="100"/>
        <c:noMultiLvlLbl val="0"/>
      </c:catAx>
      <c:valAx>
        <c:axId val="191066048"/>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305773056"/>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2021</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112927.155</c:v>
                </c:pt>
                <c:pt idx="1">
                  <c:v>627</c:v>
                </c:pt>
                <c:pt idx="2">
                  <c:v>4980.1719999999996</c:v>
                </c:pt>
                <c:pt idx="3">
                  <c:v>54842.919000000002</c:v>
                </c:pt>
                <c:pt idx="4">
                  <c:v>24759.17</c:v>
                </c:pt>
                <c:pt idx="5">
                  <c:v>3500</c:v>
                </c:pt>
                <c:pt idx="6">
                  <c:v>242523.11253000001</c:v>
                </c:pt>
                <c:pt idx="7">
                  <c:v>38991.743999999999</c:v>
                </c:pt>
                <c:pt idx="8">
                  <c:v>19229.446</c:v>
                </c:pt>
                <c:pt idx="9">
                  <c:v>924</c:v>
                </c:pt>
                <c:pt idx="10">
                  <c:v>83173.899999999994</c:v>
                </c:pt>
              </c:numCache>
            </c:numRef>
          </c:val>
        </c:ser>
        <c:ser>
          <c:idx val="1"/>
          <c:order val="1"/>
          <c:tx>
            <c:strRef>
              <c:f>Лист1!$C$1</c:f>
              <c:strCache>
                <c:ptCount val="1"/>
                <c:pt idx="0">
                  <c:v>2022</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108138.122</c:v>
                </c:pt>
                <c:pt idx="1">
                  <c:v>661.2</c:v>
                </c:pt>
                <c:pt idx="2">
                  <c:v>7308.4719999999998</c:v>
                </c:pt>
                <c:pt idx="3">
                  <c:v>77984.776549999995</c:v>
                </c:pt>
                <c:pt idx="4">
                  <c:v>8862.5</c:v>
                </c:pt>
                <c:pt idx="5">
                  <c:v>3404.6</c:v>
                </c:pt>
                <c:pt idx="6">
                  <c:v>224649.54300000001</c:v>
                </c:pt>
                <c:pt idx="7">
                  <c:v>33683.243999999999</c:v>
                </c:pt>
                <c:pt idx="8">
                  <c:v>19562.045999999998</c:v>
                </c:pt>
                <c:pt idx="9" formatCode="General">
                  <c:v>924</c:v>
                </c:pt>
                <c:pt idx="10">
                  <c:v>83173.899999999994</c:v>
                </c:pt>
              </c:numCache>
            </c:numRef>
          </c:val>
        </c:ser>
        <c:ser>
          <c:idx val="2"/>
          <c:order val="2"/>
          <c:tx>
            <c:strRef>
              <c:f>Лист1!$D$1</c:f>
              <c:strCache>
                <c:ptCount val="1"/>
                <c:pt idx="0">
                  <c:v>2023</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108093.72199999999</c:v>
                </c:pt>
                <c:pt idx="1">
                  <c:v>661.2</c:v>
                </c:pt>
                <c:pt idx="2">
                  <c:v>7351.4719999999998</c:v>
                </c:pt>
                <c:pt idx="3">
                  <c:v>46431.338600000003</c:v>
                </c:pt>
                <c:pt idx="4">
                  <c:v>8967.8799999999992</c:v>
                </c:pt>
                <c:pt idx="5">
                  <c:v>3458.2</c:v>
                </c:pt>
                <c:pt idx="6">
                  <c:v>220683.67800000001</c:v>
                </c:pt>
                <c:pt idx="7">
                  <c:v>33416.243999999999</c:v>
                </c:pt>
                <c:pt idx="8">
                  <c:v>19154.446</c:v>
                </c:pt>
                <c:pt idx="9">
                  <c:v>924</c:v>
                </c:pt>
                <c:pt idx="10">
                  <c:v>83173.5</c:v>
                </c:pt>
              </c:numCache>
            </c:numRef>
          </c:val>
        </c:ser>
        <c:dLbls>
          <c:showLegendKey val="0"/>
          <c:showVal val="0"/>
          <c:showCatName val="0"/>
          <c:showSerName val="0"/>
          <c:showPercent val="0"/>
          <c:showBubbleSize val="0"/>
        </c:dLbls>
        <c:gapWidth val="150"/>
        <c:shape val="cylinder"/>
        <c:axId val="305772544"/>
        <c:axId val="287801920"/>
        <c:axId val="0"/>
      </c:bar3DChart>
      <c:catAx>
        <c:axId val="305772544"/>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287801920"/>
        <c:crossesAt val="0"/>
        <c:auto val="0"/>
        <c:lblAlgn val="ctr"/>
        <c:lblOffset val="100"/>
        <c:tickLblSkip val="1"/>
        <c:noMultiLvlLbl val="0"/>
      </c:catAx>
      <c:valAx>
        <c:axId val="287801920"/>
        <c:scaling>
          <c:orientation val="minMax"/>
        </c:scaling>
        <c:delete val="0"/>
        <c:axPos val="l"/>
        <c:majorGridlines/>
        <c:numFmt formatCode="#,##0" sourceLinked="0"/>
        <c:majorTickMark val="out"/>
        <c:minorTickMark val="out"/>
        <c:tickLblPos val="nextTo"/>
        <c:txPr>
          <a:bodyPr/>
          <a:lstStyle/>
          <a:p>
            <a:pPr>
              <a:defRPr sz="1100"/>
            </a:pPr>
            <a:endParaRPr lang="ru-RU"/>
          </a:p>
        </c:txPr>
        <c:crossAx val="305772544"/>
        <c:crosses val="autoZero"/>
        <c:crossBetween val="between"/>
      </c:valAx>
      <c:spPr>
        <a:noFill/>
        <a:ln w="25393">
          <a:noFill/>
        </a:ln>
      </c:spPr>
    </c:plotArea>
    <c:legend>
      <c:legendPos val="r"/>
      <c:layout>
        <c:manualLayout>
          <c:xMode val="edge"/>
          <c:yMode val="edge"/>
          <c:x val="0.8713102032343466"/>
          <c:y val="4.7381033892502619E-4"/>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perspective val="3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Lbls>
            <c:dLbl>
              <c:idx val="0"/>
              <c:layout>
                <c:manualLayout>
                  <c:x val="3.6336985759617836E-2"/>
                  <c:y val="1.6364428880812257E-2"/>
                </c:manualLayout>
              </c:layout>
              <c:dLblPos val="bestFit"/>
              <c:showLegendKey val="0"/>
              <c:showVal val="0"/>
              <c:showCatName val="0"/>
              <c:showSerName val="0"/>
              <c:showPercent val="1"/>
              <c:showBubbleSize val="0"/>
            </c:dLbl>
            <c:dLbl>
              <c:idx val="1"/>
              <c:layout>
                <c:manualLayout>
                  <c:x val="2.9502701999995513E-2"/>
                  <c:y val="2.9873110688750159E-2"/>
                </c:manualLayout>
              </c:layout>
              <c:dLblPos val="bestFit"/>
              <c:showLegendKey val="0"/>
              <c:showVal val="0"/>
              <c:showCatName val="0"/>
              <c:showSerName val="0"/>
              <c:showPercent val="1"/>
              <c:showBubbleSize val="0"/>
            </c:dLbl>
            <c:dLbl>
              <c:idx val="2"/>
              <c:layout>
                <c:manualLayout>
                  <c:x val="-2.5703892060243761E-3"/>
                  <c:y val="1.7360161836758765E-2"/>
                </c:manualLayout>
              </c:layout>
              <c:dLblPos val="bestFit"/>
              <c:showLegendKey val="0"/>
              <c:showVal val="0"/>
              <c:showCatName val="0"/>
              <c:showSerName val="0"/>
              <c:showPercent val="1"/>
              <c:showBubbleSize val="0"/>
            </c:dLbl>
            <c:dLbl>
              <c:idx val="3"/>
              <c:layout>
                <c:manualLayout>
                  <c:x val="-4.0372933992225878E-2"/>
                  <c:y val="3.6449119788148798E-2"/>
                </c:manualLayout>
              </c:layout>
              <c:dLblPos val="bestFit"/>
              <c:showLegendKey val="0"/>
              <c:showVal val="0"/>
              <c:showCatName val="0"/>
              <c:showSerName val="0"/>
              <c:showPercent val="1"/>
              <c:showBubbleSize val="0"/>
            </c:dLbl>
            <c:dLbl>
              <c:idx val="4"/>
              <c:layout>
                <c:manualLayout>
                  <c:x val="-1.6385362434966803E-2"/>
                  <c:y val="-6.7685550748876958E-2"/>
                </c:manualLayout>
              </c:layout>
              <c:dLblPos val="bestFit"/>
              <c:showLegendKey val="0"/>
              <c:showVal val="0"/>
              <c:showCatName val="0"/>
              <c:showSerName val="0"/>
              <c:showPercent val="1"/>
              <c:showBubbleSize val="0"/>
            </c:dLbl>
            <c:dLbl>
              <c:idx val="5"/>
              <c:layout>
                <c:manualLayout>
                  <c:x val="-5.9100474848506439E-3"/>
                  <c:y val="4.7642320571997471E-4"/>
                </c:manualLayout>
              </c:layout>
              <c:dLblPos val="bestFit"/>
              <c:showLegendKey val="0"/>
              <c:showVal val="0"/>
              <c:showCatName val="0"/>
              <c:showSerName val="0"/>
              <c:showPercent val="1"/>
              <c:showBubbleSize val="0"/>
            </c:dLbl>
            <c:dLbl>
              <c:idx val="6"/>
              <c:layout>
                <c:manualLayout>
                  <c:x val="1.9590811182761004E-2"/>
                  <c:y val="-3.1067245904606775E-2"/>
                </c:manualLayout>
              </c:layout>
              <c:dLblPos val="bestFit"/>
              <c:showLegendKey val="0"/>
              <c:showVal val="0"/>
              <c:showCatName val="0"/>
              <c:showSerName val="0"/>
              <c:showPercent val="1"/>
              <c:showBubbleSize val="0"/>
            </c:dLbl>
            <c:dLbl>
              <c:idx val="7"/>
              <c:layout>
                <c:manualLayout>
                  <c:x val="2.8123662168189688E-3"/>
                  <c:y val="-5.9943886324554264E-3"/>
                </c:manualLayout>
              </c:layout>
              <c:dLblPos val="bestFit"/>
              <c:showLegendKey val="0"/>
              <c:showVal val="0"/>
              <c:showCatName val="0"/>
              <c:showSerName val="0"/>
              <c:showPercent val="1"/>
              <c:showBubbleSize val="0"/>
            </c:dLbl>
            <c:dLbl>
              <c:idx val="8"/>
              <c:layout>
                <c:manualLayout>
                  <c:x val="-6.7293360319712415E-3"/>
                  <c:y val="-2.1987148158204389E-2"/>
                </c:manualLayout>
              </c:layout>
              <c:dLblPos val="bestFit"/>
              <c:showLegendKey val="0"/>
              <c:showVal val="0"/>
              <c:showCatName val="0"/>
              <c:showSerName val="0"/>
              <c:showPercent val="1"/>
              <c:showBubbleSize val="0"/>
            </c:dLbl>
            <c:dLbl>
              <c:idx val="9"/>
              <c:layout>
                <c:manualLayout>
                  <c:x val="4.47962902098326E-3"/>
                  <c:y val="-6.7700627459179027E-2"/>
                </c:manualLayout>
              </c:layout>
              <c:dLblPos val="bestFit"/>
              <c:showLegendKey val="0"/>
              <c:showVal val="0"/>
              <c:showCatName val="0"/>
              <c:showSerName val="0"/>
              <c:showPercent val="1"/>
              <c:showBubbleSize val="0"/>
            </c:dLbl>
            <c:dLbl>
              <c:idx val="10"/>
              <c:layout>
                <c:manualLayout>
                  <c:x val="-5.7681865405318881E-3"/>
                  <c:y val="9.2949594201966225E-3"/>
                </c:manualLayout>
              </c:layout>
              <c:dLblPos val="bestFit"/>
              <c:showLegendKey val="0"/>
              <c:showVal val="0"/>
              <c:showCatName val="0"/>
              <c:showSerName val="0"/>
              <c:showPercent val="1"/>
              <c:showBubbleSize val="0"/>
            </c:dLbl>
            <c:txPr>
              <a:bodyPr/>
              <a:lstStyle/>
              <a:p>
                <a:pPr>
                  <a:defRPr sz="1200"/>
                </a:pPr>
                <a:endParaRPr lang="ru-RU"/>
              </a:p>
            </c:txPr>
            <c:showLegendKey val="0"/>
            <c:showVal val="0"/>
            <c:showCatName val="0"/>
            <c:showSerName val="0"/>
            <c:showPercent val="1"/>
            <c:showBubbleSize val="0"/>
            <c:showLeaderLines val="1"/>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0.193</c:v>
                </c:pt>
                <c:pt idx="1">
                  <c:v>1E-3</c:v>
                </c:pt>
                <c:pt idx="2">
                  <c:v>8.0000000000000002E-3</c:v>
                </c:pt>
                <c:pt idx="3">
                  <c:v>9.4E-2</c:v>
                </c:pt>
                <c:pt idx="4">
                  <c:v>4.2000000000000003E-2</c:v>
                </c:pt>
                <c:pt idx="5">
                  <c:v>6.0000000000000001E-3</c:v>
                </c:pt>
                <c:pt idx="6">
                  <c:v>0.41299999999999998</c:v>
                </c:pt>
                <c:pt idx="7">
                  <c:v>6.6000000000000003E-2</c:v>
                </c:pt>
                <c:pt idx="8">
                  <c:v>3.3000000000000002E-2</c:v>
                </c:pt>
                <c:pt idx="9">
                  <c:v>2E-3</c:v>
                </c:pt>
                <c:pt idx="10">
                  <c:v>0.14199999999999999</c:v>
                </c:pt>
              </c:numCache>
            </c:numRef>
          </c:val>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dPt>
          <c:dPt>
            <c:idx val="2"/>
            <c:bubble3D val="0"/>
            <c:spPr>
              <a:solidFill>
                <a:srgbClr val="FD9DB4"/>
              </a:solidFill>
              <a:scene3d>
                <a:camera prst="orthographicFront"/>
                <a:lightRig rig="threePt" dir="t">
                  <a:rot lat="0" lon="0" rev="0"/>
                </a:lightRig>
              </a:scene3d>
              <a:sp3d prstMaterial="metal">
                <a:bevelT prst="angle"/>
                <a:bevelB/>
              </a:sp3d>
            </c:spPr>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2"/>
              <c:layout>
                <c:manualLayout>
                  <c:x val="7.7561209320703012E-3"/>
                  <c:y val="4.6840228020453289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4"/>
              <c:layout>
                <c:manualLayout>
                  <c:x val="4.1759143997703516E-3"/>
                  <c:y val="2.5877357724527011E-2"/>
                </c:manualLayout>
              </c:layout>
              <c:tx>
                <c:rich>
                  <a:bodyPr/>
                  <a:lstStyle/>
                  <a:p>
                    <a:pPr>
                      <a:defRPr sz="1399" b="0">
                        <a:solidFill>
                          <a:schemeClr val="tx1"/>
                        </a:solidFill>
                        <a:latin typeface="Palatino Linotype" panose="02040502050505030304" pitchFamily="18" charset="0"/>
                      </a:defRPr>
                    </a:pPr>
                    <a:r>
                      <a:rPr lang="ru-RU" dirty="0" smtClean="0"/>
                      <a:t>19,2</a:t>
                    </a:r>
                    <a:endParaRPr lang="en-US" dirty="0"/>
                  </a:p>
                </c:rich>
              </c:tx>
              <c:numFmt formatCode="#,##0.0" sourceLinked="0"/>
              <c:spPr>
                <a:noFill/>
                <a:ln w="25386">
                  <a:noFill/>
                </a:ln>
              </c:spPr>
              <c:dLblPos val="bestFit"/>
              <c:showLegendKey val="0"/>
              <c:showVal val="1"/>
              <c:showCatName val="0"/>
              <c:showSerName val="0"/>
              <c:showPercent val="0"/>
              <c:showBubbleSize val="0"/>
            </c:dLbl>
            <c:showLegendKey val="0"/>
            <c:showVal val="0"/>
            <c:showCatName val="0"/>
            <c:showSerName val="0"/>
            <c:showPercent val="0"/>
            <c:showBubbleSize val="0"/>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242.52311252999999</c:v>
                </c:pt>
                <c:pt idx="1">
                  <c:v>38.991743999999997</c:v>
                </c:pt>
                <c:pt idx="2">
                  <c:v>19.229445999999999</c:v>
                </c:pt>
                <c:pt idx="3">
                  <c:v>0.92400000000000004</c:v>
                </c:pt>
              </c:numCache>
            </c:numRef>
          </c:val>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dLbl>
            <c:dLbl>
              <c:idx val="1"/>
              <c:layout>
                <c:manualLayout>
                  <c:x val="1.5633558840900275E-2"/>
                  <c:y val="-2.7496663210508487E-2"/>
                </c:manualLayout>
              </c:layout>
              <c:showLegendKey val="0"/>
              <c:showVal val="1"/>
              <c:showCatName val="0"/>
              <c:showSerName val="0"/>
              <c:showPercent val="0"/>
              <c:showBubbleSize val="0"/>
            </c:dLbl>
            <c:dLbl>
              <c:idx val="2"/>
              <c:layout>
                <c:manualLayout>
                  <c:x val="1.92427762368521E-2"/>
                  <c:y val="-2.9906171471611929E-2"/>
                </c:manualLayout>
              </c:layout>
              <c:showLegendKey val="0"/>
              <c:showVal val="1"/>
              <c:showCatName val="0"/>
              <c:showSerName val="0"/>
              <c:showPercent val="0"/>
              <c:showBubbleSize val="0"/>
            </c:dLbl>
            <c:dLbl>
              <c:idx val="3"/>
              <c:layout>
                <c:manualLayout>
                  <c:x val="1.9249407621268588E-2"/>
                  <c:y val="-2.7496589989824096E-2"/>
                </c:manualLayout>
              </c:layout>
              <c:showLegendKey val="0"/>
              <c:showVal val="1"/>
              <c:showCatName val="0"/>
              <c:showSerName val="0"/>
              <c:showPercent val="0"/>
              <c:showBubbleSize val="0"/>
            </c:dLbl>
            <c:dLbl>
              <c:idx val="4"/>
              <c:layout>
                <c:manualLayout>
                  <c:x val="9.6247038106343323E-3"/>
                  <c:y val="-2.7496589989824096E-2"/>
                </c:manualLayout>
              </c:layout>
              <c:showLegendKey val="0"/>
              <c:showVal val="1"/>
              <c:showCatName val="0"/>
              <c:showSerName val="0"/>
              <c:showPercent val="0"/>
              <c:showBubbleSize val="0"/>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2020 год уточненный план</c:v>
                </c:pt>
                <c:pt idx="1">
                  <c:v>2021</c:v>
                </c:pt>
                <c:pt idx="2">
                  <c:v>2022</c:v>
                </c:pt>
                <c:pt idx="3">
                  <c:v>2023</c:v>
                </c:pt>
              </c:strCache>
            </c:strRef>
          </c:cat>
          <c:val>
            <c:numRef>
              <c:f>Лист1!$B$2:$B$5</c:f>
              <c:numCache>
                <c:formatCode>#,##0.0</c:formatCode>
                <c:ptCount val="4"/>
                <c:pt idx="0">
                  <c:v>779.04627159999995</c:v>
                </c:pt>
                <c:pt idx="1">
                  <c:v>494.89540453000001</c:v>
                </c:pt>
                <c:pt idx="2">
                  <c:v>476.71758955000001</c:v>
                </c:pt>
                <c:pt idx="3">
                  <c:v>440.70066659999998</c:v>
                </c:pt>
              </c:numCache>
            </c:numRef>
          </c:val>
        </c:ser>
        <c:dLbls>
          <c:showLegendKey val="0"/>
          <c:showVal val="0"/>
          <c:showCatName val="0"/>
          <c:showSerName val="0"/>
          <c:showPercent val="0"/>
          <c:showBubbleSize val="0"/>
        </c:dLbls>
        <c:gapWidth val="150"/>
        <c:shape val="box"/>
        <c:axId val="306297856"/>
        <c:axId val="287991488"/>
        <c:axId val="0"/>
      </c:bar3DChart>
      <c:catAx>
        <c:axId val="306297856"/>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287991488"/>
        <c:crosses val="autoZero"/>
        <c:auto val="1"/>
        <c:lblAlgn val="ctr"/>
        <c:lblOffset val="100"/>
        <c:noMultiLvlLbl val="0"/>
      </c:catAx>
      <c:valAx>
        <c:axId val="287991488"/>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306297856"/>
        <c:crosses val="autoZero"/>
        <c:crossBetween val="between"/>
      </c:valAx>
      <c:spPr>
        <a:noFill/>
        <a:ln w="25391">
          <a:noFill/>
        </a:ln>
      </c:spPr>
    </c:plotArea>
    <c:legend>
      <c:legendPos val="r"/>
      <c:layout>
        <c:manualLayout>
          <c:xMode val="edge"/>
          <c:yMode val="edge"/>
          <c:x val="0.82625607889239372"/>
          <c:y val="5.6395266381176062E-2"/>
          <c:w val="0.15947777204541166"/>
          <c:h val="0.16229958097343106"/>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511269854154831E-2"/>
          <c:y val="2.6436283616995414E-2"/>
          <c:w val="0.87445420353383696"/>
          <c:h val="0.75035501428168139"/>
        </c:manualLayout>
      </c:layout>
      <c:barChart>
        <c:barDir val="col"/>
        <c:grouping val="clustered"/>
        <c:varyColors val="0"/>
        <c:ser>
          <c:idx val="0"/>
          <c:order val="0"/>
          <c:tx>
            <c:strRef>
              <c:f>Лист1!$A$4:$C$4</c:f>
              <c:strCache>
                <c:ptCount val="1"/>
                <c:pt idx="0">
                  <c:v>Величина прожиточного минимума (в среднем на душу населения)</c:v>
                </c:pt>
              </c:strCache>
            </c:strRef>
          </c:tx>
          <c:spPr>
            <a:solidFill>
              <a:schemeClr val="accent4">
                <a:lumMod val="60000"/>
                <a:lumOff val="40000"/>
                <a:alpha val="65000"/>
              </a:schemeClr>
            </a:solidFill>
            <a:ln>
              <a:noFill/>
            </a:ln>
          </c:spPr>
          <c:invertIfNegative val="0"/>
          <c:cat>
            <c:strRef>
              <c:f>Лист1!$H$2:$M$3</c:f>
              <c:strCache>
                <c:ptCount val="4"/>
                <c:pt idx="0">
                  <c:v>2020 оценка</c:v>
                </c:pt>
                <c:pt idx="1">
                  <c:v>2021 базовый</c:v>
                </c:pt>
                <c:pt idx="2">
                  <c:v>2022 базовый</c:v>
                </c:pt>
                <c:pt idx="3">
                  <c:v>2023 базовый</c:v>
                </c:pt>
              </c:strCache>
            </c:strRef>
          </c:cat>
          <c:val>
            <c:numRef>
              <c:f>Лист1!$H$4:$M$4</c:f>
              <c:numCache>
                <c:formatCode>#,##0</c:formatCode>
                <c:ptCount val="4"/>
                <c:pt idx="0">
                  <c:v>21073</c:v>
                </c:pt>
                <c:pt idx="1">
                  <c:v>21726.2</c:v>
                </c:pt>
                <c:pt idx="2" formatCode="General">
                  <c:v>22530.1</c:v>
                </c:pt>
                <c:pt idx="3" formatCode="General">
                  <c:v>23341.200000000001</c:v>
                </c:pt>
              </c:numCache>
            </c:numRef>
          </c:val>
        </c:ser>
        <c:dLbls>
          <c:showLegendKey val="0"/>
          <c:showVal val="0"/>
          <c:showCatName val="0"/>
          <c:showSerName val="0"/>
          <c:showPercent val="0"/>
          <c:showBubbleSize val="0"/>
        </c:dLbls>
        <c:gapWidth val="75"/>
        <c:overlap val="40"/>
        <c:axId val="275222016"/>
        <c:axId val="254582080"/>
      </c:barChart>
      <c:lineChart>
        <c:grouping val="standard"/>
        <c:varyColors val="0"/>
        <c:ser>
          <c:idx val="1"/>
          <c:order val="1"/>
          <c:tx>
            <c:strRef>
              <c:f>Лист1!$A$5:$C$5</c:f>
              <c:strCache>
                <c:ptCount val="1"/>
                <c:pt idx="0">
                  <c:v>% Численность населения с денежными доходами ниже прожиточного минимума к общей численности населения </c:v>
                </c:pt>
              </c:strCache>
            </c:strRef>
          </c:tx>
          <c:spPr>
            <a:ln>
              <a:solidFill>
                <a:schemeClr val="accent6"/>
              </a:solidFill>
            </a:ln>
          </c:spPr>
          <c:marker>
            <c:symbol val="square"/>
            <c:size val="7"/>
            <c:spPr>
              <a:solidFill>
                <a:schemeClr val="accent6"/>
              </a:solidFill>
              <a:ln w="6386">
                <a:solidFill>
                  <a:schemeClr val="accent6"/>
                </a:solidFill>
              </a:ln>
            </c:spPr>
          </c:marker>
          <c:dLbls>
            <c:dLbl>
              <c:idx val="0"/>
              <c:layout>
                <c:manualLayout>
                  <c:x val="-8.4538549289112802E-4"/>
                  <c:y val="-2.6562699706961478E-2"/>
                </c:manualLayout>
              </c:layout>
              <c:dLblPos val="r"/>
              <c:showLegendKey val="0"/>
              <c:showVal val="1"/>
              <c:showCatName val="0"/>
              <c:showSerName val="0"/>
              <c:showPercent val="0"/>
              <c:showBubbleSize val="0"/>
            </c:dLbl>
            <c:dLbl>
              <c:idx val="1"/>
              <c:layout>
                <c:manualLayout>
                  <c:x val="-1.0352077015108102E-2"/>
                  <c:y val="-6.6078077213156061E-2"/>
                </c:manualLayout>
              </c:layout>
              <c:dLblPos val="r"/>
              <c:showLegendKey val="0"/>
              <c:showVal val="1"/>
              <c:showCatName val="0"/>
              <c:showSerName val="0"/>
              <c:showPercent val="0"/>
              <c:showBubbleSize val="0"/>
            </c:dLbl>
            <c:dLbl>
              <c:idx val="2"/>
              <c:layout>
                <c:manualLayout>
                  <c:x val="3.5780863081160815E-3"/>
                  <c:y val="-2.4221502673557545E-2"/>
                </c:manualLayout>
              </c:layout>
              <c:tx>
                <c:rich>
                  <a:bodyPr/>
                  <a:lstStyle/>
                  <a:p>
                    <a:r>
                      <a:rPr lang="ru-RU" sz="1207" dirty="0" smtClean="0"/>
                      <a:t>2,7</a:t>
                    </a:r>
                    <a:endParaRPr lang="en-US" dirty="0"/>
                  </a:p>
                </c:rich>
              </c:tx>
              <c:dLblPos val="r"/>
              <c:showLegendKey val="0"/>
              <c:showVal val="0"/>
              <c:showCatName val="0"/>
              <c:showSerName val="0"/>
              <c:showPercent val="0"/>
              <c:showBubbleSize val="0"/>
            </c:dLbl>
            <c:dLbl>
              <c:idx val="3"/>
              <c:layout>
                <c:manualLayout>
                  <c:x val="-1.0558192593416983E-2"/>
                  <c:y val="-2.6334818277790526E-2"/>
                </c:manualLayout>
              </c:layout>
              <c:dLblPos val="r"/>
              <c:showLegendKey val="0"/>
              <c:showVal val="1"/>
              <c:showCatName val="0"/>
              <c:showSerName val="0"/>
              <c:showPercent val="0"/>
              <c:showBubbleSize val="0"/>
            </c:dLbl>
            <c:numFmt formatCode="#,##0.0" sourceLinked="0"/>
            <c:txPr>
              <a:bodyPr/>
              <a:lstStyle/>
              <a:p>
                <a:pPr>
                  <a:defRPr sz="1207"/>
                </a:pPr>
                <a:endParaRPr lang="ru-RU"/>
              </a:p>
            </c:txPr>
            <c:showLegendKey val="0"/>
            <c:showVal val="1"/>
            <c:showCatName val="0"/>
            <c:showSerName val="0"/>
            <c:showPercent val="0"/>
            <c:showBubbleSize val="0"/>
            <c:showLeaderLines val="0"/>
          </c:dLbls>
          <c:cat>
            <c:strRef>
              <c:f>Лист1!$H$2:$M$3</c:f>
              <c:strCache>
                <c:ptCount val="4"/>
                <c:pt idx="0">
                  <c:v>2020 оценка</c:v>
                </c:pt>
                <c:pt idx="1">
                  <c:v>2021 базовый</c:v>
                </c:pt>
                <c:pt idx="2">
                  <c:v>2022 базовый</c:v>
                </c:pt>
                <c:pt idx="3">
                  <c:v>2023 базовый</c:v>
                </c:pt>
              </c:strCache>
            </c:strRef>
          </c:cat>
          <c:val>
            <c:numRef>
              <c:f>Лист1!$H$5:$M$5</c:f>
              <c:numCache>
                <c:formatCode>#,##0.00</c:formatCode>
                <c:ptCount val="4"/>
                <c:pt idx="0">
                  <c:v>3.2</c:v>
                </c:pt>
                <c:pt idx="1">
                  <c:v>1.8</c:v>
                </c:pt>
                <c:pt idx="2">
                  <c:v>1.6</c:v>
                </c:pt>
                <c:pt idx="3">
                  <c:v>1.4</c:v>
                </c:pt>
              </c:numCache>
            </c:numRef>
          </c:val>
          <c:smooth val="0"/>
        </c:ser>
        <c:dLbls>
          <c:showLegendKey val="0"/>
          <c:showVal val="0"/>
          <c:showCatName val="0"/>
          <c:showSerName val="0"/>
          <c:showPercent val="0"/>
          <c:showBubbleSize val="0"/>
        </c:dLbls>
        <c:marker val="1"/>
        <c:smooth val="0"/>
        <c:axId val="276009984"/>
        <c:axId val="273040512"/>
      </c:lineChart>
      <c:catAx>
        <c:axId val="275222016"/>
        <c:scaling>
          <c:orientation val="minMax"/>
        </c:scaling>
        <c:delete val="0"/>
        <c:axPos val="b"/>
        <c:numFmt formatCode="General" sourceLinked="0"/>
        <c:majorTickMark val="none"/>
        <c:minorTickMark val="none"/>
        <c:tickLblPos val="nextTo"/>
        <c:txPr>
          <a:bodyPr/>
          <a:lstStyle/>
          <a:p>
            <a:pPr>
              <a:defRPr sz="1006"/>
            </a:pPr>
            <a:endParaRPr lang="ru-RU"/>
          </a:p>
        </c:txPr>
        <c:crossAx val="254582080"/>
        <c:crosses val="autoZero"/>
        <c:auto val="1"/>
        <c:lblAlgn val="ctr"/>
        <c:lblOffset val="100"/>
        <c:noMultiLvlLbl val="0"/>
      </c:catAx>
      <c:valAx>
        <c:axId val="254582080"/>
        <c:scaling>
          <c:orientation val="minMax"/>
        </c:scaling>
        <c:delete val="0"/>
        <c:axPos val="l"/>
        <c:majorGridlines/>
        <c:numFmt formatCode="#,##0" sourceLinked="1"/>
        <c:majorTickMark val="none"/>
        <c:minorTickMark val="none"/>
        <c:tickLblPos val="nextTo"/>
        <c:txPr>
          <a:bodyPr/>
          <a:lstStyle/>
          <a:p>
            <a:pPr>
              <a:defRPr sz="1207"/>
            </a:pPr>
            <a:endParaRPr lang="ru-RU"/>
          </a:p>
        </c:txPr>
        <c:crossAx val="275222016"/>
        <c:crosses val="autoZero"/>
        <c:crossBetween val="between"/>
      </c:valAx>
      <c:catAx>
        <c:axId val="276009984"/>
        <c:scaling>
          <c:orientation val="minMax"/>
        </c:scaling>
        <c:delete val="1"/>
        <c:axPos val="b"/>
        <c:majorTickMark val="out"/>
        <c:minorTickMark val="none"/>
        <c:tickLblPos val="nextTo"/>
        <c:crossAx val="273040512"/>
        <c:crosses val="autoZero"/>
        <c:auto val="1"/>
        <c:lblAlgn val="ctr"/>
        <c:lblOffset val="100"/>
        <c:noMultiLvlLbl val="0"/>
      </c:catAx>
      <c:valAx>
        <c:axId val="273040512"/>
        <c:scaling>
          <c:orientation val="minMax"/>
        </c:scaling>
        <c:delete val="0"/>
        <c:axPos val="r"/>
        <c:numFmt formatCode="0" sourceLinked="0"/>
        <c:majorTickMark val="out"/>
        <c:minorTickMark val="none"/>
        <c:tickLblPos val="nextTo"/>
        <c:txPr>
          <a:bodyPr/>
          <a:lstStyle/>
          <a:p>
            <a:pPr>
              <a:defRPr sz="1207" b="0"/>
            </a:pPr>
            <a:endParaRPr lang="ru-RU"/>
          </a:p>
        </c:txPr>
        <c:crossAx val="276009984"/>
        <c:crosses val="max"/>
        <c:crossBetween val="between"/>
      </c:valAx>
      <c:spPr>
        <a:noFill/>
        <a:ln w="25546">
          <a:noFill/>
        </a:ln>
      </c:spPr>
    </c:plotArea>
    <c:legend>
      <c:legendPos val="r"/>
      <c:layout>
        <c:manualLayout>
          <c:xMode val="edge"/>
          <c:yMode val="edge"/>
          <c:x val="3.9640521966556298E-2"/>
          <c:y val="0.82631881662940343"/>
          <c:w val="0.89544319857544308"/>
          <c:h val="0.16725721784776912"/>
        </c:manualLayout>
      </c:layout>
      <c:overlay val="0"/>
      <c:txPr>
        <a:bodyPr/>
        <a:lstStyle/>
        <a:p>
          <a:pPr>
            <a:defRPr sz="1207"/>
          </a:pPr>
          <a:endParaRPr lang="ru-RU"/>
        </a:p>
      </c:txPr>
    </c:legend>
    <c:plotVisOnly val="1"/>
    <c:dispBlanksAs val="gap"/>
    <c:showDLblsOverMax val="0"/>
  </c:chart>
  <c:txPr>
    <a:bodyPr/>
    <a:lstStyle/>
    <a:p>
      <a:pPr>
        <a:defRPr sz="181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983286028077E-2"/>
          <c:y val="3.3394717552197854E-2"/>
          <c:w val="0.87877035388727753"/>
          <c:h val="0.72347503556047643"/>
        </c:manualLayout>
      </c:layout>
      <c:barChart>
        <c:barDir val="col"/>
        <c:grouping val="clustered"/>
        <c:varyColors val="0"/>
        <c:ser>
          <c:idx val="0"/>
          <c:order val="0"/>
          <c:tx>
            <c:strRef>
              <c:f>Лист1!$A$4:$C$4</c:f>
              <c:strCache>
                <c:ptCount val="1"/>
                <c:pt idx="0">
                  <c:v>Численность безработных, зарегистрированных в  государственных учреждениях службы занятости населения (на конец года)</c:v>
                </c:pt>
              </c:strCache>
            </c:strRef>
          </c:tx>
          <c:spPr>
            <a:solidFill>
              <a:schemeClr val="accent2">
                <a:lumMod val="60000"/>
                <a:lumOff val="40000"/>
                <a:alpha val="83000"/>
              </a:schemeClr>
            </a:solidFill>
          </c:spPr>
          <c:invertIfNegative val="0"/>
          <c:cat>
            <c:strRef>
              <c:f>Лист1!$H$2:$M$3</c:f>
              <c:strCache>
                <c:ptCount val="4"/>
                <c:pt idx="0">
                  <c:v>2020     оценка</c:v>
                </c:pt>
                <c:pt idx="1">
                  <c:v>2021 базовый</c:v>
                </c:pt>
                <c:pt idx="2">
                  <c:v>2022 базовый</c:v>
                </c:pt>
                <c:pt idx="3">
                  <c:v>2023 базовый</c:v>
                </c:pt>
              </c:strCache>
            </c:strRef>
          </c:cat>
          <c:val>
            <c:numRef>
              <c:f>Лист1!$H$4:$M$4</c:f>
              <c:numCache>
                <c:formatCode>#,##0.00</c:formatCode>
                <c:ptCount val="4"/>
                <c:pt idx="0">
                  <c:v>38</c:v>
                </c:pt>
                <c:pt idx="1">
                  <c:v>38</c:v>
                </c:pt>
                <c:pt idx="2">
                  <c:v>38</c:v>
                </c:pt>
                <c:pt idx="3">
                  <c:v>38</c:v>
                </c:pt>
              </c:numCache>
            </c:numRef>
          </c:val>
        </c:ser>
        <c:dLbls>
          <c:showLegendKey val="0"/>
          <c:showVal val="0"/>
          <c:showCatName val="0"/>
          <c:showSerName val="0"/>
          <c:showPercent val="0"/>
          <c:showBubbleSize val="0"/>
        </c:dLbls>
        <c:gapWidth val="75"/>
        <c:overlap val="40"/>
        <c:axId val="276013056"/>
        <c:axId val="268123456"/>
      </c:barChart>
      <c:lineChart>
        <c:grouping val="standard"/>
        <c:varyColors val="0"/>
        <c:ser>
          <c:idx val="1"/>
          <c:order val="1"/>
          <c:tx>
            <c:strRef>
              <c:f>Лист1!$A$5:$C$5</c:f>
              <c:strCache>
                <c:ptCount val="1"/>
                <c:pt idx="0">
                  <c:v>Уровень зарегистрированной безработицы в % </c:v>
                </c:pt>
              </c:strCache>
            </c:strRef>
          </c:tx>
          <c:spPr>
            <a:ln w="47606">
              <a:solidFill>
                <a:schemeClr val="accent5">
                  <a:alpha val="85000"/>
                </a:schemeClr>
              </a:solidFill>
            </a:ln>
          </c:spPr>
          <c:marker>
            <c:symbol val="diamond"/>
            <c:size val="5"/>
            <c:spPr>
              <a:solidFill>
                <a:schemeClr val="accent5"/>
              </a:solidFill>
              <a:ln>
                <a:solidFill>
                  <a:schemeClr val="accent5">
                    <a:alpha val="85000"/>
                  </a:schemeClr>
                </a:solidFill>
              </a:ln>
            </c:spPr>
          </c:marker>
          <c:dLbls>
            <c:dLbl>
              <c:idx val="0"/>
              <c:layout>
                <c:manualLayout>
                  <c:x val="-2.5000045162100352E-2"/>
                  <c:y val="-1.8920164184774421E-2"/>
                </c:manualLayout>
              </c:layout>
              <c:dLblPos val="r"/>
              <c:showLegendKey val="0"/>
              <c:showVal val="1"/>
              <c:showCatName val="0"/>
              <c:showSerName val="0"/>
              <c:showPercent val="0"/>
              <c:showBubbleSize val="0"/>
            </c:dLbl>
            <c:dLbl>
              <c:idx val="1"/>
              <c:layout>
                <c:manualLayout>
                  <c:x val="-2.5045094357176216E-2"/>
                  <c:y val="-1.865719226515522E-2"/>
                </c:manualLayout>
              </c:layout>
              <c:dLblPos val="r"/>
              <c:showLegendKey val="0"/>
              <c:showVal val="1"/>
              <c:showCatName val="0"/>
              <c:showSerName val="0"/>
              <c:showPercent val="0"/>
              <c:showBubbleSize val="0"/>
            </c:dLbl>
            <c:dLbl>
              <c:idx val="2"/>
              <c:layout>
                <c:manualLayout>
                  <c:x val="-2.3656133961628474E-2"/>
                  <c:y val="-1.8920164184774421E-2"/>
                </c:manualLayout>
              </c:layout>
              <c:tx>
                <c:rich>
                  <a:bodyPr/>
                  <a:lstStyle/>
                  <a:p>
                    <a:r>
                      <a:rPr lang="ru-RU" sz="800" dirty="0" smtClean="0">
                        <a:solidFill>
                          <a:srgbClr val="FF0000"/>
                        </a:solidFill>
                      </a:rPr>
                      <a:t>3,6</a:t>
                    </a:r>
                    <a:endParaRPr lang="en-US" dirty="0"/>
                  </a:p>
                </c:rich>
              </c:tx>
              <c:dLblPos val="r"/>
              <c:showLegendKey val="0"/>
              <c:showVal val="0"/>
              <c:showCatName val="0"/>
              <c:showSerName val="0"/>
              <c:showPercent val="0"/>
              <c:showBubbleSize val="0"/>
            </c:dLbl>
            <c:dLbl>
              <c:idx val="3"/>
              <c:layout>
                <c:manualLayout>
                  <c:x val="-2.3746119446529348E-2"/>
                  <c:y val="-1.8920164184774421E-2"/>
                </c:manualLayout>
              </c:layout>
              <c:dLblPos val="r"/>
              <c:showLegendKey val="0"/>
              <c:showVal val="1"/>
              <c:showCatName val="0"/>
              <c:showSerName val="0"/>
              <c:showPercent val="0"/>
              <c:showBubbleSize val="0"/>
            </c:dLbl>
            <c:numFmt formatCode="#,##0.0" sourceLinked="0"/>
            <c:txPr>
              <a:bodyPr/>
              <a:lstStyle/>
              <a:p>
                <a:pPr>
                  <a:defRPr sz="800">
                    <a:solidFill>
                      <a:srgbClr val="FF0000"/>
                    </a:solidFill>
                  </a:defRPr>
                </a:pPr>
                <a:endParaRPr lang="ru-RU"/>
              </a:p>
            </c:txPr>
            <c:showLegendKey val="0"/>
            <c:showVal val="1"/>
            <c:showCatName val="0"/>
            <c:showSerName val="0"/>
            <c:showPercent val="0"/>
            <c:showBubbleSize val="0"/>
            <c:showLeaderLines val="0"/>
          </c:dLbls>
          <c:cat>
            <c:strRef>
              <c:f>Лист1!$H$2:$M$3</c:f>
              <c:strCache>
                <c:ptCount val="4"/>
                <c:pt idx="0">
                  <c:v>2020     оценка</c:v>
                </c:pt>
                <c:pt idx="1">
                  <c:v>2021 базовый</c:v>
                </c:pt>
                <c:pt idx="2">
                  <c:v>2022 базовый</c:v>
                </c:pt>
                <c:pt idx="3">
                  <c:v>2023 базовый</c:v>
                </c:pt>
              </c:strCache>
            </c:strRef>
          </c:cat>
          <c:val>
            <c:numRef>
              <c:f>Лист1!$H$5:$M$5</c:f>
              <c:numCache>
                <c:formatCode>#,##0.00</c:formatCode>
                <c:ptCount val="4"/>
                <c:pt idx="0">
                  <c:v>3.6</c:v>
                </c:pt>
                <c:pt idx="1">
                  <c:v>3.6</c:v>
                </c:pt>
                <c:pt idx="2">
                  <c:v>3.6</c:v>
                </c:pt>
                <c:pt idx="3">
                  <c:v>3.6</c:v>
                </c:pt>
              </c:numCache>
            </c:numRef>
          </c:val>
          <c:smooth val="0"/>
        </c:ser>
        <c:dLbls>
          <c:showLegendKey val="0"/>
          <c:showVal val="0"/>
          <c:showCatName val="0"/>
          <c:showSerName val="0"/>
          <c:showPercent val="0"/>
          <c:showBubbleSize val="0"/>
        </c:dLbls>
        <c:marker val="1"/>
        <c:smooth val="0"/>
        <c:axId val="276016640"/>
        <c:axId val="273039360"/>
      </c:lineChart>
      <c:catAx>
        <c:axId val="276013056"/>
        <c:scaling>
          <c:orientation val="minMax"/>
        </c:scaling>
        <c:delete val="0"/>
        <c:axPos val="b"/>
        <c:numFmt formatCode="General" sourceLinked="0"/>
        <c:majorTickMark val="none"/>
        <c:minorTickMark val="none"/>
        <c:tickLblPos val="nextTo"/>
        <c:txPr>
          <a:bodyPr/>
          <a:lstStyle/>
          <a:p>
            <a:pPr>
              <a:defRPr sz="1000"/>
            </a:pPr>
            <a:endParaRPr lang="ru-RU"/>
          </a:p>
        </c:txPr>
        <c:crossAx val="268123456"/>
        <c:crosses val="autoZero"/>
        <c:auto val="1"/>
        <c:lblAlgn val="ctr"/>
        <c:lblOffset val="100"/>
        <c:noMultiLvlLbl val="0"/>
      </c:catAx>
      <c:valAx>
        <c:axId val="268123456"/>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276013056"/>
        <c:crosses val="autoZero"/>
        <c:crossBetween val="between"/>
      </c:valAx>
      <c:catAx>
        <c:axId val="276016640"/>
        <c:scaling>
          <c:orientation val="minMax"/>
        </c:scaling>
        <c:delete val="1"/>
        <c:axPos val="b"/>
        <c:majorTickMark val="out"/>
        <c:minorTickMark val="none"/>
        <c:tickLblPos val="nextTo"/>
        <c:crossAx val="273039360"/>
        <c:crosses val="autoZero"/>
        <c:auto val="1"/>
        <c:lblAlgn val="ctr"/>
        <c:lblOffset val="100"/>
        <c:noMultiLvlLbl val="0"/>
      </c:catAx>
      <c:valAx>
        <c:axId val="273039360"/>
        <c:scaling>
          <c:orientation val="minMax"/>
        </c:scaling>
        <c:delete val="0"/>
        <c:axPos val="r"/>
        <c:numFmt formatCode="0" sourceLinked="0"/>
        <c:majorTickMark val="out"/>
        <c:minorTickMark val="none"/>
        <c:tickLblPos val="nextTo"/>
        <c:txPr>
          <a:bodyPr/>
          <a:lstStyle/>
          <a:p>
            <a:pPr>
              <a:defRPr sz="1200"/>
            </a:pPr>
            <a:endParaRPr lang="ru-RU"/>
          </a:p>
        </c:txPr>
        <c:crossAx val="276016640"/>
        <c:crosses val="max"/>
        <c:crossBetween val="between"/>
      </c:valAx>
      <c:spPr>
        <a:noFill/>
        <a:ln w="25390">
          <a:noFill/>
        </a:ln>
      </c:spPr>
    </c:plotArea>
    <c:legend>
      <c:legendPos val="r"/>
      <c:layout>
        <c:manualLayout>
          <c:xMode val="edge"/>
          <c:yMode val="edge"/>
          <c:x val="4.7057909627803367E-2"/>
          <c:y val="0.84202607189794931"/>
          <c:w val="0.87966775744631565"/>
          <c:h val="0.15797392810205038"/>
        </c:manualLayout>
      </c:layout>
      <c:overlay val="0"/>
      <c:txPr>
        <a:bodyPr/>
        <a:lstStyle/>
        <a:p>
          <a:pPr>
            <a:defRPr sz="11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9.4451348799238055E-2"/>
          <c:y val="5.0292420915165836E-2"/>
          <c:w val="0.83873907225701394"/>
          <c:h val="0.78168803178305968"/>
        </c:manualLayout>
      </c:layout>
      <c:barChart>
        <c:barDir val="col"/>
        <c:grouping val="clustered"/>
        <c:varyColors val="0"/>
        <c:ser>
          <c:idx val="0"/>
          <c:order val="0"/>
          <c:tx>
            <c:strRef>
              <c:f>Лист1!$A$4:$C$4</c:f>
              <c:strCache>
                <c:ptCount val="1"/>
                <c:pt idx="0">
                  <c:v>Объем отгруженной продукции (работ. услуг) , млн. руб.</c:v>
                </c:pt>
              </c:strCache>
            </c:strRef>
          </c:tx>
          <c:spPr>
            <a:solidFill>
              <a:srgbClr val="7030A0">
                <a:alpha val="70000"/>
              </a:srgbClr>
            </a:solidFill>
            <a:ln>
              <a:solidFill>
                <a:sysClr val="window" lastClr="FFFFFF">
                  <a:lumMod val="85000"/>
                </a:sysClr>
              </a:solidFill>
            </a:ln>
          </c:spPr>
          <c:invertIfNegative val="0"/>
          <c:cat>
            <c:strRef>
              <c:f>Лист1!$H$2:$M$3</c:f>
              <c:strCache>
                <c:ptCount val="4"/>
                <c:pt idx="0">
                  <c:v>2020     оценка</c:v>
                </c:pt>
                <c:pt idx="1">
                  <c:v>2021 базовый</c:v>
                </c:pt>
                <c:pt idx="2">
                  <c:v>2022 базовый</c:v>
                </c:pt>
                <c:pt idx="3">
                  <c:v>2023 базовый</c:v>
                </c:pt>
              </c:strCache>
            </c:strRef>
          </c:cat>
          <c:val>
            <c:numRef>
              <c:f>Лист1!$H$4:$M$4</c:f>
              <c:numCache>
                <c:formatCode>#,##0.00</c:formatCode>
                <c:ptCount val="4"/>
                <c:pt idx="0">
                  <c:v>6054</c:v>
                </c:pt>
                <c:pt idx="1">
                  <c:v>6132.7</c:v>
                </c:pt>
                <c:pt idx="2">
                  <c:v>6243.1</c:v>
                </c:pt>
                <c:pt idx="3">
                  <c:v>6368</c:v>
                </c:pt>
              </c:numCache>
            </c:numRef>
          </c:val>
        </c:ser>
        <c:dLbls>
          <c:showLegendKey val="0"/>
          <c:showVal val="0"/>
          <c:showCatName val="0"/>
          <c:showSerName val="0"/>
          <c:showPercent val="0"/>
          <c:showBubbleSize val="0"/>
        </c:dLbls>
        <c:gapWidth val="149"/>
        <c:overlap val="33"/>
        <c:axId val="276013568"/>
        <c:axId val="187058432"/>
      </c:barChart>
      <c:lineChart>
        <c:grouping val="standard"/>
        <c:varyColors val="0"/>
        <c:ser>
          <c:idx val="1"/>
          <c:order val="1"/>
          <c:tx>
            <c:strRef>
              <c:f>Лист1!$A$5:$C$5</c:f>
              <c:strCache>
                <c:ptCount val="1"/>
                <c:pt idx="0">
                  <c:v>Индекс промышленного производства , % к предыдущему году</c:v>
                </c:pt>
              </c:strCache>
            </c:strRef>
          </c:tx>
          <c:spPr>
            <a:ln w="38079">
              <a:solidFill>
                <a:srgbClr val="9BBB59">
                  <a:lumMod val="60000"/>
                  <a:lumOff val="40000"/>
                  <a:alpha val="87000"/>
                </a:srgbClr>
              </a:solidFill>
            </a:ln>
          </c:spPr>
          <c:marker>
            <c:symbol val="circle"/>
            <c:size val="6"/>
            <c:spPr>
              <a:solidFill>
                <a:srgbClr val="00B050"/>
              </a:solidFill>
            </c:spPr>
          </c:marker>
          <c:dLbls>
            <c:dLbl>
              <c:idx val="0"/>
              <c:layout>
                <c:manualLayout>
                  <c:x val="-1.8481942546027846E-2"/>
                  <c:y val="-2.7172287932053778E-2"/>
                </c:manualLayout>
              </c:layout>
              <c:dLblPos val="r"/>
              <c:showLegendKey val="0"/>
              <c:showVal val="1"/>
              <c:showCatName val="0"/>
              <c:showSerName val="0"/>
              <c:showPercent val="0"/>
              <c:showBubbleSize val="0"/>
            </c:dLbl>
            <c:dLbl>
              <c:idx val="1"/>
              <c:layout>
                <c:manualLayout>
                  <c:x val="-2.9900426691373994E-2"/>
                  <c:y val="-3.1590384433376736E-2"/>
                </c:manualLayout>
              </c:layout>
              <c:dLblPos val="r"/>
              <c:showLegendKey val="0"/>
              <c:showVal val="1"/>
              <c:showCatName val="0"/>
              <c:showSerName val="0"/>
              <c:showPercent val="0"/>
              <c:showBubbleSize val="0"/>
            </c:dLbl>
            <c:dLbl>
              <c:idx val="2"/>
              <c:layout>
                <c:manualLayout>
                  <c:x val="-3.0400215065219775E-2"/>
                  <c:y val="-3.8122885081483086E-2"/>
                </c:manualLayout>
              </c:layout>
              <c:tx>
                <c:rich>
                  <a:bodyPr/>
                  <a:lstStyle/>
                  <a:p>
                    <a:r>
                      <a:rPr lang="ru-RU" sz="1199" dirty="0" smtClean="0"/>
                      <a:t>101,5</a:t>
                    </a:r>
                    <a:endParaRPr lang="en-US" dirty="0"/>
                  </a:p>
                </c:rich>
              </c:tx>
              <c:dLblPos val="r"/>
              <c:showLegendKey val="0"/>
              <c:showVal val="0"/>
              <c:showCatName val="0"/>
              <c:showSerName val="0"/>
              <c:showPercent val="0"/>
              <c:showBubbleSize val="0"/>
            </c:dLbl>
            <c:dLbl>
              <c:idx val="3"/>
              <c:layout>
                <c:manualLayout>
                  <c:x val="-3.4126768449518674E-2"/>
                  <c:y val="-2.9412884217341267E-2"/>
                </c:manualLayout>
              </c:layout>
              <c:dLblPos val="r"/>
              <c:showLegendKey val="0"/>
              <c:showVal val="1"/>
              <c:showCatName val="0"/>
              <c:showSerName val="0"/>
              <c:showPercent val="0"/>
              <c:showBubbleSize val="0"/>
            </c:dLbl>
            <c:numFmt formatCode="#,##0.0" sourceLinked="0"/>
            <c:txPr>
              <a:bodyPr/>
              <a:lstStyle/>
              <a:p>
                <a:pPr>
                  <a:defRPr sz="1199"/>
                </a:pPr>
                <a:endParaRPr lang="ru-RU"/>
              </a:p>
            </c:txPr>
            <c:showLegendKey val="0"/>
            <c:showVal val="1"/>
            <c:showCatName val="0"/>
            <c:showSerName val="0"/>
            <c:showPercent val="0"/>
            <c:showBubbleSize val="0"/>
            <c:showLeaderLines val="0"/>
          </c:dLbls>
          <c:cat>
            <c:strRef>
              <c:f>Лист1!$H$2:$M$3</c:f>
              <c:strCache>
                <c:ptCount val="4"/>
                <c:pt idx="0">
                  <c:v>2020     оценка</c:v>
                </c:pt>
                <c:pt idx="1">
                  <c:v>2021 базовый</c:v>
                </c:pt>
                <c:pt idx="2">
                  <c:v>2022 базовый</c:v>
                </c:pt>
                <c:pt idx="3">
                  <c:v>2023 базовый</c:v>
                </c:pt>
              </c:strCache>
            </c:strRef>
          </c:cat>
          <c:val>
            <c:numRef>
              <c:f>Лист1!$H$5:$M$5</c:f>
              <c:numCache>
                <c:formatCode>#,##0.0</c:formatCode>
                <c:ptCount val="4"/>
                <c:pt idx="0">
                  <c:v>100.9</c:v>
                </c:pt>
                <c:pt idx="1">
                  <c:v>101.3</c:v>
                </c:pt>
                <c:pt idx="2">
                  <c:v>101.8</c:v>
                </c:pt>
                <c:pt idx="3">
                  <c:v>102</c:v>
                </c:pt>
              </c:numCache>
            </c:numRef>
          </c:val>
          <c:smooth val="0"/>
        </c:ser>
        <c:dLbls>
          <c:showLegendKey val="0"/>
          <c:showVal val="0"/>
          <c:showCatName val="0"/>
          <c:showSerName val="0"/>
          <c:showPercent val="0"/>
          <c:showBubbleSize val="0"/>
        </c:dLbls>
        <c:marker val="1"/>
        <c:smooth val="0"/>
        <c:axId val="284542976"/>
        <c:axId val="187061312"/>
      </c:lineChart>
      <c:catAx>
        <c:axId val="276013568"/>
        <c:scaling>
          <c:orientation val="minMax"/>
        </c:scaling>
        <c:delete val="0"/>
        <c:axPos val="b"/>
        <c:numFmt formatCode="General" sourceLinked="0"/>
        <c:majorTickMark val="none"/>
        <c:minorTickMark val="none"/>
        <c:tickLblPos val="nextTo"/>
        <c:txPr>
          <a:bodyPr/>
          <a:lstStyle/>
          <a:p>
            <a:pPr>
              <a:defRPr sz="999"/>
            </a:pPr>
            <a:endParaRPr lang="ru-RU"/>
          </a:p>
        </c:txPr>
        <c:crossAx val="187058432"/>
        <c:crosses val="autoZero"/>
        <c:auto val="1"/>
        <c:lblAlgn val="ctr"/>
        <c:lblOffset val="100"/>
        <c:noMultiLvlLbl val="0"/>
      </c:catAx>
      <c:valAx>
        <c:axId val="187058432"/>
        <c:scaling>
          <c:orientation val="minMax"/>
        </c:scaling>
        <c:delete val="0"/>
        <c:axPos val="l"/>
        <c:majorGridlines/>
        <c:numFmt formatCode="#,##0.00" sourceLinked="1"/>
        <c:majorTickMark val="none"/>
        <c:minorTickMark val="none"/>
        <c:tickLblPos val="nextTo"/>
        <c:txPr>
          <a:bodyPr/>
          <a:lstStyle/>
          <a:p>
            <a:pPr>
              <a:defRPr sz="1199"/>
            </a:pPr>
            <a:endParaRPr lang="ru-RU"/>
          </a:p>
        </c:txPr>
        <c:crossAx val="276013568"/>
        <c:crosses val="autoZero"/>
        <c:crossBetween val="between"/>
      </c:valAx>
      <c:catAx>
        <c:axId val="284542976"/>
        <c:scaling>
          <c:orientation val="minMax"/>
        </c:scaling>
        <c:delete val="1"/>
        <c:axPos val="b"/>
        <c:majorTickMark val="out"/>
        <c:minorTickMark val="none"/>
        <c:tickLblPos val="nextTo"/>
        <c:crossAx val="187061312"/>
        <c:crosses val="autoZero"/>
        <c:auto val="1"/>
        <c:lblAlgn val="ctr"/>
        <c:lblOffset val="100"/>
        <c:noMultiLvlLbl val="0"/>
      </c:catAx>
      <c:valAx>
        <c:axId val="187061312"/>
        <c:scaling>
          <c:orientation val="minMax"/>
        </c:scaling>
        <c:delete val="0"/>
        <c:axPos val="r"/>
        <c:numFmt formatCode="0" sourceLinked="0"/>
        <c:majorTickMark val="out"/>
        <c:minorTickMark val="none"/>
        <c:tickLblPos val="nextTo"/>
        <c:txPr>
          <a:bodyPr/>
          <a:lstStyle/>
          <a:p>
            <a:pPr>
              <a:defRPr sz="1199"/>
            </a:pPr>
            <a:endParaRPr lang="ru-RU"/>
          </a:p>
        </c:txPr>
        <c:crossAx val="284542976"/>
        <c:crosses val="max"/>
        <c:crossBetween val="between"/>
      </c:valAx>
      <c:spPr>
        <a:noFill/>
        <a:ln w="25386">
          <a:noFill/>
        </a:ln>
      </c:spPr>
    </c:plotArea>
    <c:legend>
      <c:legendPos val="r"/>
      <c:layout>
        <c:manualLayout>
          <c:xMode val="edge"/>
          <c:yMode val="edge"/>
          <c:x val="6.1800777576599712E-3"/>
          <c:y val="0.89829328195264635"/>
          <c:w val="0.98398764860274779"/>
          <c:h val="0.10070979621519313"/>
        </c:manualLayout>
      </c:layout>
      <c:overlay val="0"/>
      <c:txPr>
        <a:bodyPr/>
        <a:lstStyle/>
        <a:p>
          <a:pPr>
            <a:defRPr sz="1099"/>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5.8134014185088512E-2"/>
          <c:y val="1.7301348333875401E-2"/>
          <c:w val="0.92361882949084961"/>
          <c:h val="0.86673345303030314"/>
        </c:manualLayout>
      </c:layout>
      <c:bar3DChart>
        <c:barDir val="col"/>
        <c:grouping val="standard"/>
        <c:varyColors val="0"/>
        <c:ser>
          <c:idx val="0"/>
          <c:order val="0"/>
          <c:tx>
            <c:strRef>
              <c:f>Лист1!$B$1</c:f>
              <c:strCache>
                <c:ptCount val="1"/>
                <c:pt idx="0">
                  <c:v>Консервативный</c:v>
                </c:pt>
              </c:strCache>
            </c:strRef>
          </c:tx>
          <c:spPr>
            <a:solidFill>
              <a:schemeClr val="bg2">
                <a:lumMod val="50000"/>
                <a:alpha val="86000"/>
              </a:schemeClr>
            </a:solidFill>
          </c:spPr>
          <c:invertIfNegative val="0"/>
          <c:cat>
            <c:strRef>
              <c:f>Лист1!$A$2:$A$5</c:f>
              <c:strCache>
                <c:ptCount val="4"/>
                <c:pt idx="0">
                  <c:v>2020 оценка</c:v>
                </c:pt>
                <c:pt idx="1">
                  <c:v>2021</c:v>
                </c:pt>
                <c:pt idx="2">
                  <c:v>2022</c:v>
                </c:pt>
                <c:pt idx="3">
                  <c:v>2023</c:v>
                </c:pt>
              </c:strCache>
            </c:strRef>
          </c:cat>
          <c:val>
            <c:numRef>
              <c:f>Лист1!$B$2:$B$5</c:f>
              <c:numCache>
                <c:formatCode>General</c:formatCode>
                <c:ptCount val="4"/>
                <c:pt idx="0" formatCode="0.000">
                  <c:v>0.06</c:v>
                </c:pt>
                <c:pt idx="1">
                  <c:v>6.0999999999999999E-2</c:v>
                </c:pt>
                <c:pt idx="2">
                  <c:v>6.2E-2</c:v>
                </c:pt>
                <c:pt idx="3">
                  <c:v>6.3E-2</c:v>
                </c:pt>
              </c:numCache>
            </c:numRef>
          </c:val>
        </c:ser>
        <c:ser>
          <c:idx val="1"/>
          <c:order val="1"/>
          <c:tx>
            <c:strRef>
              <c:f>Лист1!$C$1</c:f>
              <c:strCache>
                <c:ptCount val="1"/>
                <c:pt idx="0">
                  <c:v>Базовый</c:v>
                </c:pt>
              </c:strCache>
            </c:strRef>
          </c:tx>
          <c:spPr>
            <a:solidFill>
              <a:schemeClr val="accent2">
                <a:lumMod val="60000"/>
                <a:lumOff val="40000"/>
                <a:alpha val="82000"/>
              </a:schemeClr>
            </a:solidFill>
          </c:spPr>
          <c:invertIfNegative val="0"/>
          <c:cat>
            <c:strRef>
              <c:f>Лист1!$A$2:$A$5</c:f>
              <c:strCache>
                <c:ptCount val="4"/>
                <c:pt idx="0">
                  <c:v>2020 оценка</c:v>
                </c:pt>
                <c:pt idx="1">
                  <c:v>2021</c:v>
                </c:pt>
                <c:pt idx="2">
                  <c:v>2022</c:v>
                </c:pt>
                <c:pt idx="3">
                  <c:v>2023</c:v>
                </c:pt>
              </c:strCache>
            </c:strRef>
          </c:cat>
          <c:val>
            <c:numRef>
              <c:f>Лист1!$C$2:$C$5</c:f>
              <c:numCache>
                <c:formatCode>General</c:formatCode>
                <c:ptCount val="4"/>
                <c:pt idx="1">
                  <c:v>0.60699999999999998</c:v>
                </c:pt>
                <c:pt idx="2">
                  <c:v>0.621</c:v>
                </c:pt>
                <c:pt idx="3">
                  <c:v>0.63600000000000001</c:v>
                </c:pt>
              </c:numCache>
            </c:numRef>
          </c:val>
        </c:ser>
        <c:dLbls>
          <c:showLegendKey val="0"/>
          <c:showVal val="0"/>
          <c:showCatName val="0"/>
          <c:showSerName val="0"/>
          <c:showPercent val="0"/>
          <c:showBubbleSize val="0"/>
        </c:dLbls>
        <c:gapWidth val="150"/>
        <c:shape val="cylinder"/>
        <c:axId val="284749824"/>
        <c:axId val="196856640"/>
        <c:axId val="135448448"/>
      </c:bar3DChart>
      <c:catAx>
        <c:axId val="284749824"/>
        <c:scaling>
          <c:orientation val="minMax"/>
        </c:scaling>
        <c:delete val="0"/>
        <c:axPos val="b"/>
        <c:numFmt formatCode="General" sourceLinked="1"/>
        <c:majorTickMark val="none"/>
        <c:minorTickMark val="none"/>
        <c:tickLblPos val="nextTo"/>
        <c:txPr>
          <a:bodyPr/>
          <a:lstStyle/>
          <a:p>
            <a:pPr>
              <a:defRPr sz="1199"/>
            </a:pPr>
            <a:endParaRPr lang="ru-RU"/>
          </a:p>
        </c:txPr>
        <c:crossAx val="196856640"/>
        <c:crosses val="autoZero"/>
        <c:auto val="1"/>
        <c:lblAlgn val="ctr"/>
        <c:lblOffset val="100"/>
        <c:noMultiLvlLbl val="0"/>
      </c:catAx>
      <c:valAx>
        <c:axId val="196856640"/>
        <c:scaling>
          <c:orientation val="minMax"/>
        </c:scaling>
        <c:delete val="0"/>
        <c:axPos val="l"/>
        <c:majorGridlines/>
        <c:numFmt formatCode="0.000" sourceLinked="1"/>
        <c:majorTickMark val="none"/>
        <c:minorTickMark val="none"/>
        <c:tickLblPos val="nextTo"/>
        <c:txPr>
          <a:bodyPr/>
          <a:lstStyle/>
          <a:p>
            <a:pPr>
              <a:defRPr sz="1199">
                <a:solidFill>
                  <a:schemeClr val="tx1"/>
                </a:solidFill>
              </a:defRPr>
            </a:pPr>
            <a:endParaRPr lang="ru-RU"/>
          </a:p>
        </c:txPr>
        <c:crossAx val="284749824"/>
        <c:crosses val="autoZero"/>
        <c:crossBetween val="between"/>
      </c:valAx>
      <c:serAx>
        <c:axId val="135448448"/>
        <c:scaling>
          <c:orientation val="minMax"/>
        </c:scaling>
        <c:delete val="1"/>
        <c:axPos val="b"/>
        <c:majorTickMark val="out"/>
        <c:minorTickMark val="none"/>
        <c:tickLblPos val="nextTo"/>
        <c:crossAx val="196856640"/>
        <c:crosses val="autoZero"/>
      </c:serAx>
      <c:spPr>
        <a:noFill/>
        <a:ln w="25377">
          <a:noFill/>
        </a:ln>
      </c:spPr>
    </c:plotArea>
    <c:legend>
      <c:legendPos val="r"/>
      <c:layout>
        <c:manualLayout>
          <c:xMode val="edge"/>
          <c:yMode val="edge"/>
          <c:x val="6.5373938053222391E-2"/>
          <c:y val="0.84078432469475961"/>
          <c:w val="0.80137816465083955"/>
          <c:h val="0.1058566080660877"/>
        </c:manualLayout>
      </c:layout>
      <c:overlay val="0"/>
      <c:txPr>
        <a:bodyPr/>
        <a:lstStyle/>
        <a:p>
          <a:pPr>
            <a:defRPr sz="1199">
              <a:solidFill>
                <a:schemeClr val="tx1"/>
              </a:solidFill>
            </a:defRPr>
          </a:pPr>
          <a:endParaRPr lang="ru-RU"/>
        </a:p>
      </c:txPr>
    </c:legend>
    <c:plotVisOnly val="1"/>
    <c:dispBlanksAs val="gap"/>
    <c:showDLblsOverMax val="0"/>
  </c:chart>
  <c:txPr>
    <a:bodyPr/>
    <a:lstStyle/>
    <a:p>
      <a:pPr>
        <a:defRPr sz="1798"/>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6.4560881498054293E-2"/>
          <c:y val="8.6244413705043627E-2"/>
          <c:w val="0.92714817656666082"/>
          <c:h val="0.7927796694332131"/>
        </c:manualLayout>
      </c:layout>
      <c:bar3DChart>
        <c:barDir val="col"/>
        <c:grouping val="standard"/>
        <c:varyColors val="0"/>
        <c:ser>
          <c:idx val="0"/>
          <c:order val="0"/>
          <c:tx>
            <c:strRef>
              <c:f>Лист1!$B$1</c:f>
              <c:strCache>
                <c:ptCount val="1"/>
                <c:pt idx="0">
                  <c:v>Консервативный</c:v>
                </c:pt>
              </c:strCache>
            </c:strRef>
          </c:tx>
          <c:spPr>
            <a:solidFill>
              <a:srgbClr val="C0504D">
                <a:lumMod val="60000"/>
                <a:lumOff val="40000"/>
                <a:alpha val="79000"/>
              </a:srgbClr>
            </a:solidFill>
          </c:spPr>
          <c:invertIfNegative val="0"/>
          <c:dLbls>
            <c:dLbl>
              <c:idx val="0"/>
              <c:layout>
                <c:manualLayout>
                  <c:x val="1.1904760664837649E-2"/>
                  <c:y val="6.3063063063063071E-2"/>
                </c:manualLayout>
              </c:layout>
              <c:showLegendKey val="0"/>
              <c:showVal val="1"/>
              <c:showCatName val="0"/>
              <c:showSerName val="0"/>
              <c:showPercent val="0"/>
              <c:showBubbleSize val="0"/>
            </c:dLbl>
            <c:dLbl>
              <c:idx val="1"/>
              <c:layout>
                <c:manualLayout>
                  <c:x val="1.4550263034801536E-2"/>
                  <c:y val="6.3063063063063071E-2"/>
                </c:manualLayout>
              </c:layout>
              <c:showLegendKey val="0"/>
              <c:showVal val="1"/>
              <c:showCatName val="0"/>
              <c:showSerName val="0"/>
              <c:showPercent val="0"/>
              <c:showBubbleSize val="0"/>
            </c:dLbl>
            <c:dLbl>
              <c:idx val="2"/>
              <c:layout>
                <c:manualLayout>
                  <c:x val="1.4550263034801577E-2"/>
                  <c:y val="6.9819819819819814E-2"/>
                </c:manualLayout>
              </c:layout>
              <c:showLegendKey val="0"/>
              <c:showVal val="1"/>
              <c:showCatName val="0"/>
              <c:showSerName val="0"/>
              <c:showPercent val="0"/>
              <c:showBubbleSize val="0"/>
            </c:dLbl>
            <c:dLbl>
              <c:idx val="3"/>
              <c:layout>
                <c:manualLayout>
                  <c:x val="1.8518516589747472E-2"/>
                  <c:y val="6.756756756756757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2020 оценка</c:v>
                </c:pt>
                <c:pt idx="1">
                  <c:v>2021</c:v>
                </c:pt>
                <c:pt idx="2">
                  <c:v>2022</c:v>
                </c:pt>
                <c:pt idx="3">
                  <c:v>2023</c:v>
                </c:pt>
              </c:strCache>
            </c:strRef>
          </c:cat>
          <c:val>
            <c:numRef>
              <c:f>Лист1!$B$2:$B$5</c:f>
              <c:numCache>
                <c:formatCode>0.00</c:formatCode>
                <c:ptCount val="4"/>
                <c:pt idx="0">
                  <c:v>0.83699999999999997</c:v>
                </c:pt>
                <c:pt idx="1">
                  <c:v>0.78339999999999999</c:v>
                </c:pt>
                <c:pt idx="2">
                  <c:v>0.74029999999999996</c:v>
                </c:pt>
                <c:pt idx="3">
                  <c:v>0.752</c:v>
                </c:pt>
              </c:numCache>
            </c:numRef>
          </c:val>
        </c:ser>
        <c:ser>
          <c:idx val="1"/>
          <c:order val="1"/>
          <c:tx>
            <c:strRef>
              <c:f>Лист1!$C$1</c:f>
              <c:strCache>
                <c:ptCount val="1"/>
                <c:pt idx="0">
                  <c:v>Базовый</c:v>
                </c:pt>
              </c:strCache>
            </c:strRef>
          </c:tx>
          <c:spPr>
            <a:solidFill>
              <a:srgbClr val="9BBB59">
                <a:lumMod val="60000"/>
                <a:lumOff val="40000"/>
                <a:alpha val="67000"/>
              </a:srgbClr>
            </a:solidFill>
          </c:spPr>
          <c:invertIfNegative val="0"/>
          <c:dLbls>
            <c:dLbl>
              <c:idx val="1"/>
              <c:layout>
                <c:manualLayout>
                  <c:x val="1.5873014219783557E-2"/>
                  <c:y val="6.5315315315315314E-2"/>
                </c:manualLayout>
              </c:layout>
              <c:showLegendKey val="0"/>
              <c:showVal val="1"/>
              <c:showCatName val="0"/>
              <c:showSerName val="0"/>
              <c:showPercent val="0"/>
              <c:showBubbleSize val="0"/>
            </c:dLbl>
            <c:dLbl>
              <c:idx val="2"/>
              <c:layout>
                <c:manualLayout>
                  <c:x val="1.3320214880787665E-2"/>
                  <c:y val="6.7340568487577565E-2"/>
                </c:manualLayout>
              </c:layout>
              <c:showLegendKey val="0"/>
              <c:showVal val="1"/>
              <c:showCatName val="0"/>
              <c:showSerName val="0"/>
              <c:showPercent val="0"/>
              <c:showBubbleSize val="0"/>
            </c:dLbl>
            <c:dLbl>
              <c:idx val="3"/>
              <c:layout>
                <c:manualLayout>
                  <c:x val="2.01192526093474E-2"/>
                  <c:y val="6.3135808958480186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2020 оценка</c:v>
                </c:pt>
                <c:pt idx="1">
                  <c:v>2021</c:v>
                </c:pt>
                <c:pt idx="2">
                  <c:v>2022</c:v>
                </c:pt>
                <c:pt idx="3">
                  <c:v>2023</c:v>
                </c:pt>
              </c:strCache>
            </c:strRef>
          </c:cat>
          <c:val>
            <c:numRef>
              <c:f>Лист1!$C$2:$C$5</c:f>
              <c:numCache>
                <c:formatCode>0.00</c:formatCode>
                <c:ptCount val="4"/>
                <c:pt idx="1">
                  <c:v>0.81859999999999999</c:v>
                </c:pt>
                <c:pt idx="2">
                  <c:v>0.82840000000000003</c:v>
                </c:pt>
                <c:pt idx="3">
                  <c:v>0.83919999999999995</c:v>
                </c:pt>
              </c:numCache>
            </c:numRef>
          </c:val>
        </c:ser>
        <c:dLbls>
          <c:showLegendKey val="0"/>
          <c:showVal val="0"/>
          <c:showCatName val="0"/>
          <c:showSerName val="0"/>
          <c:showPercent val="0"/>
          <c:showBubbleSize val="0"/>
        </c:dLbls>
        <c:gapWidth val="150"/>
        <c:shape val="cylinder"/>
        <c:axId val="196769792"/>
        <c:axId val="187062464"/>
        <c:axId val="135402112"/>
      </c:bar3DChart>
      <c:catAx>
        <c:axId val="196769792"/>
        <c:scaling>
          <c:orientation val="minMax"/>
        </c:scaling>
        <c:delete val="0"/>
        <c:axPos val="b"/>
        <c:numFmt formatCode="General" sourceLinked="1"/>
        <c:majorTickMark val="none"/>
        <c:minorTickMark val="none"/>
        <c:tickLblPos val="nextTo"/>
        <c:txPr>
          <a:bodyPr/>
          <a:lstStyle/>
          <a:p>
            <a:pPr>
              <a:defRPr sz="1200"/>
            </a:pPr>
            <a:endParaRPr lang="ru-RU"/>
          </a:p>
        </c:txPr>
        <c:crossAx val="187062464"/>
        <c:crosses val="autoZero"/>
        <c:auto val="1"/>
        <c:lblAlgn val="ctr"/>
        <c:lblOffset val="100"/>
        <c:noMultiLvlLbl val="0"/>
      </c:catAx>
      <c:valAx>
        <c:axId val="187062464"/>
        <c:scaling>
          <c:orientation val="minMax"/>
        </c:scaling>
        <c:delete val="0"/>
        <c:axPos val="l"/>
        <c:majorGridlines/>
        <c:numFmt formatCode="0.00" sourceLinked="1"/>
        <c:majorTickMark val="out"/>
        <c:minorTickMark val="none"/>
        <c:tickLblPos val="nextTo"/>
        <c:txPr>
          <a:bodyPr/>
          <a:lstStyle/>
          <a:p>
            <a:pPr>
              <a:defRPr sz="1200"/>
            </a:pPr>
            <a:endParaRPr lang="ru-RU"/>
          </a:p>
        </c:txPr>
        <c:crossAx val="196769792"/>
        <c:crosses val="autoZero"/>
        <c:crossBetween val="between"/>
      </c:valAx>
      <c:serAx>
        <c:axId val="135402112"/>
        <c:scaling>
          <c:orientation val="minMax"/>
        </c:scaling>
        <c:delete val="1"/>
        <c:axPos val="b"/>
        <c:majorTickMark val="out"/>
        <c:minorTickMark val="none"/>
        <c:tickLblPos val="nextTo"/>
        <c:crossAx val="187062464"/>
        <c:crosses val="autoZero"/>
      </c:serAx>
      <c:spPr>
        <a:noFill/>
        <a:ln w="25407">
          <a:noFill/>
        </a:ln>
      </c:spPr>
    </c:plotArea>
    <c:legend>
      <c:legendPos val="t"/>
      <c:layout>
        <c:manualLayout>
          <c:xMode val="edge"/>
          <c:yMode val="edge"/>
          <c:x val="1.595221594119399E-2"/>
          <c:y val="2.0951386312313056E-2"/>
          <c:w val="0.42457427710189494"/>
          <c:h val="4.7580858675388069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dLbl>
            <c:dLbl>
              <c:idx val="1"/>
              <c:layout>
                <c:manualLayout>
                  <c:x val="2.0408163265306187E-2"/>
                  <c:y val="8.6026518637963509E-17"/>
                </c:manualLayout>
              </c:layout>
              <c:showLegendKey val="0"/>
              <c:showVal val="1"/>
              <c:showCatName val="0"/>
              <c:showSerName val="0"/>
              <c:showPercent val="0"/>
              <c:showBubbleSize val="0"/>
            </c:dLbl>
            <c:dLbl>
              <c:idx val="2"/>
              <c:layout>
                <c:manualLayout>
                  <c:x val="1.5041560250141047E-2"/>
                  <c:y val="-2.3462784291948054E-3"/>
                </c:manualLayout>
              </c:layout>
              <c:showLegendKey val="0"/>
              <c:showVal val="1"/>
              <c:showCatName val="0"/>
              <c:showSerName val="0"/>
              <c:showPercent val="0"/>
              <c:showBubbleSize val="0"/>
            </c:dLbl>
            <c:dLbl>
              <c:idx val="3"/>
              <c:layout>
                <c:manualLayout>
                  <c:x val="1.632653061224490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2020 год</c:v>
                </c:pt>
                <c:pt idx="1">
                  <c:v>2021</c:v>
                </c:pt>
                <c:pt idx="2">
                  <c:v>2022</c:v>
                </c:pt>
                <c:pt idx="3">
                  <c:v>2023</c:v>
                </c:pt>
              </c:strCache>
            </c:strRef>
          </c:cat>
          <c:val>
            <c:numRef>
              <c:f>Лист1!$B$2:$B$5</c:f>
              <c:numCache>
                <c:formatCode>General</c:formatCode>
                <c:ptCount val="4"/>
                <c:pt idx="0">
                  <c:v>586106.15737999999</c:v>
                </c:pt>
                <c:pt idx="1">
                  <c:v>586478.61852999998</c:v>
                </c:pt>
                <c:pt idx="2">
                  <c:v>578988.44799999997</c:v>
                </c:pt>
                <c:pt idx="3">
                  <c:v>552275.41799999995</c:v>
                </c:pt>
              </c:numCache>
            </c:numRef>
          </c:val>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dLbl>
            <c:dLbl>
              <c:idx val="1"/>
              <c:layout>
                <c:manualLayout>
                  <c:x val="2.0408163265306187E-2"/>
                  <c:y val="-4.692409768562591E-3"/>
                </c:manualLayout>
              </c:layout>
              <c:showLegendKey val="0"/>
              <c:showVal val="1"/>
              <c:showCatName val="0"/>
              <c:showSerName val="0"/>
              <c:showPercent val="0"/>
              <c:showBubbleSize val="0"/>
            </c:dLbl>
            <c:dLbl>
              <c:idx val="2"/>
              <c:layout>
                <c:manualLayout>
                  <c:x val="1.5041560250141047E-2"/>
                  <c:y val="0"/>
                </c:manualLayout>
              </c:layout>
              <c:showLegendKey val="0"/>
              <c:showVal val="1"/>
              <c:showCatName val="0"/>
              <c:showSerName val="0"/>
              <c:showPercent val="0"/>
              <c:showBubbleSize val="0"/>
            </c:dLbl>
            <c:dLbl>
              <c:idx val="3"/>
              <c:layout>
                <c:manualLayout>
                  <c:x val="1.904761904761906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2020 год</c:v>
                </c:pt>
                <c:pt idx="1">
                  <c:v>2021</c:v>
                </c:pt>
                <c:pt idx="2">
                  <c:v>2022</c:v>
                </c:pt>
                <c:pt idx="3">
                  <c:v>2023</c:v>
                </c:pt>
              </c:strCache>
            </c:strRef>
          </c:cat>
          <c:val>
            <c:numRef>
              <c:f>Лист1!$C$2:$C$5</c:f>
              <c:numCache>
                <c:formatCode>General</c:formatCode>
                <c:ptCount val="4"/>
                <c:pt idx="0">
                  <c:v>875644.97190999996</c:v>
                </c:pt>
                <c:pt idx="1">
                  <c:v>586478.61852999998</c:v>
                </c:pt>
                <c:pt idx="2">
                  <c:v>578988.44799999997</c:v>
                </c:pt>
                <c:pt idx="3">
                  <c:v>552275.41799999995</c:v>
                </c:pt>
              </c:numCache>
            </c:numRef>
          </c:val>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ru-RU" sz="1200" dirty="0" smtClean="0"/>
                      <a:t>289 538,8</a:t>
                    </a:r>
                  </a:p>
                  <a:p>
                    <a:endParaRPr lang="en-US" sz="1200" dirty="0"/>
                  </a:p>
                </c:rich>
              </c:tx>
              <c:showLegendKey val="0"/>
              <c:showVal val="0"/>
              <c:showCatName val="0"/>
              <c:showSerName val="0"/>
              <c:showPercent val="0"/>
              <c:showBubbleSize val="0"/>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dLbl>
            <c:txPr>
              <a:bodyPr/>
              <a:lstStyle/>
              <a:p>
                <a:pPr>
                  <a:defRPr sz="1299"/>
                </a:pPr>
                <a:endParaRPr lang="ru-RU"/>
              </a:p>
            </c:txPr>
            <c:showLegendKey val="0"/>
            <c:showVal val="1"/>
            <c:showCatName val="0"/>
            <c:showSerName val="0"/>
            <c:showPercent val="0"/>
            <c:showBubbleSize val="0"/>
            <c:showLeaderLines val="0"/>
          </c:dLbls>
          <c:cat>
            <c:strRef>
              <c:f>Лист1!$A$2:$A$5</c:f>
              <c:strCache>
                <c:ptCount val="4"/>
                <c:pt idx="0">
                  <c:v>2020 год</c:v>
                </c:pt>
                <c:pt idx="1">
                  <c:v>2021</c:v>
                </c:pt>
                <c:pt idx="2">
                  <c:v>2022</c:v>
                </c:pt>
                <c:pt idx="3">
                  <c:v>2023</c:v>
                </c:pt>
              </c:strCache>
            </c:strRef>
          </c:cat>
          <c:val>
            <c:numRef>
              <c:f>Лист1!$D$2:$D$5</c:f>
              <c:numCache>
                <c:formatCode>General</c:formatCode>
                <c:ptCount val="4"/>
                <c:pt idx="0" formatCode="#,##0.00">
                  <c:v>289538.81452999997</c:v>
                </c:pt>
                <c:pt idx="1">
                  <c:v>0</c:v>
                </c:pt>
                <c:pt idx="2">
                  <c:v>0</c:v>
                </c:pt>
                <c:pt idx="3">
                  <c:v>0</c:v>
                </c:pt>
              </c:numCache>
            </c:numRef>
          </c:val>
        </c:ser>
        <c:dLbls>
          <c:showLegendKey val="0"/>
          <c:showVal val="0"/>
          <c:showCatName val="0"/>
          <c:showSerName val="0"/>
          <c:showPercent val="0"/>
          <c:showBubbleSize val="0"/>
        </c:dLbls>
        <c:gapWidth val="75"/>
        <c:shape val="cylinder"/>
        <c:axId val="197460480"/>
        <c:axId val="268128768"/>
        <c:axId val="0"/>
      </c:bar3DChart>
      <c:catAx>
        <c:axId val="197460480"/>
        <c:scaling>
          <c:orientation val="minMax"/>
        </c:scaling>
        <c:delete val="0"/>
        <c:axPos val="b"/>
        <c:numFmt formatCode="General" sourceLinked="0"/>
        <c:majorTickMark val="none"/>
        <c:minorTickMark val="none"/>
        <c:tickLblPos val="nextTo"/>
        <c:crossAx val="268128768"/>
        <c:crosses val="autoZero"/>
        <c:auto val="1"/>
        <c:lblAlgn val="ctr"/>
        <c:lblOffset val="100"/>
        <c:noMultiLvlLbl val="0"/>
      </c:catAx>
      <c:valAx>
        <c:axId val="268128768"/>
        <c:scaling>
          <c:orientation val="minMax"/>
        </c:scaling>
        <c:delete val="0"/>
        <c:axPos val="l"/>
        <c:numFmt formatCode="#,##0" sourceLinked="0"/>
        <c:majorTickMark val="none"/>
        <c:minorTickMark val="none"/>
        <c:tickLblPos val="nextTo"/>
        <c:crossAx val="197460480"/>
        <c:crosses val="autoZero"/>
        <c:crossBetween val="between"/>
      </c:valAx>
      <c:spPr>
        <a:noFill/>
        <a:ln w="25390">
          <a:noFill/>
        </a:ln>
      </c:spPr>
    </c:plotArea>
    <c:legend>
      <c:legendPos val="b"/>
      <c:layout>
        <c:manualLayout>
          <c:xMode val="edge"/>
          <c:yMode val="edge"/>
          <c:x val="0.48768525934920276"/>
          <c:y val="0.16004238371766175"/>
          <c:w val="0.34066323985704733"/>
          <c:h val="5.0368250047647278E-2"/>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2020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0.59899999999999998</c:v>
                </c:pt>
                <c:pt idx="1">
                  <c:v>2.6499999999999999E-2</c:v>
                </c:pt>
                <c:pt idx="2">
                  <c:v>0.37459999999999999</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350968.4</c:v>
                </c:pt>
                <c:pt idx="1">
                  <c:v>15558.7</c:v>
                </c:pt>
                <c:pt idx="2">
                  <c:v>219579.1</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2021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1407438573995043E-2"/>
          <c:y val="0.15400130924786365"/>
          <c:w val="0.96841440695668923"/>
          <c:h val="0.73484357933519229"/>
        </c:manualLayout>
      </c:layout>
      <c:pie3DChart>
        <c:varyColors val="1"/>
        <c:ser>
          <c:idx val="0"/>
          <c:order val="0"/>
          <c:tx>
            <c:strRef>
              <c:f>Лист1!$B$1</c:f>
              <c:strCache>
                <c:ptCount val="1"/>
                <c:pt idx="0">
                  <c:v>2021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0.58679999999999999</c:v>
                </c:pt>
                <c:pt idx="1">
                  <c:v>2.7099999999999999E-2</c:v>
                </c:pt>
                <c:pt idx="2">
                  <c:v>0.3861</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344159</c:v>
                </c:pt>
                <c:pt idx="1">
                  <c:v>15898.2</c:v>
                </c:pt>
                <c:pt idx="2">
                  <c:v>226421.4</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smtClean="0">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smtClean="0">
              <a:solidFill>
                <a:prstClr val="black"/>
              </a:solidFill>
              <a:latin typeface="Verdana"/>
            </a:rPr>
            <a:t>Рассмотрение проекта бюджета </a:t>
          </a:r>
          <a:r>
            <a:rPr lang="ru-RU" dirty="0" smtClean="0">
              <a:solidFill>
                <a:srgbClr val="FF0000"/>
              </a:solidFill>
            </a:rPr>
            <a:t>(Публичные слушания)</a:t>
          </a:r>
          <a:endParaRPr lang="ru-RU" dirty="0">
            <a:solidFill>
              <a:srgbClr val="FF0000"/>
            </a:solidFill>
          </a:endParaRP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smtClean="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smtClean="0">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smtClean="0">
              <a:solidFill>
                <a:srgbClr val="000000"/>
              </a:solidFill>
              <a:latin typeface="Verdana"/>
            </a:rPr>
            <a:t>Рассмотрение и утверждение отчета об исполнении бюджета </a:t>
          </a:r>
          <a:r>
            <a:rPr lang="ru-RU" dirty="0" smtClean="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t>
        <a:bodyPr/>
        <a:lstStyle/>
        <a:p>
          <a:endParaRPr lang="ru-RU"/>
        </a:p>
      </dgm:t>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t>
        <a:bodyPr/>
        <a:lstStyle/>
        <a:p>
          <a:endParaRPr lang="ru-RU"/>
        </a:p>
      </dgm:t>
    </dgm:pt>
    <dgm:pt modelId="{0B1A75D0-33D7-4D76-9757-9B7BA0CA5B4C}" type="pres">
      <dgm:prSet presAssocID="{005361A2-A01D-4574-AE02-591CBF834195}" presName="wedge2" presStyleLbl="node1" presStyleIdx="1" presStyleCnt="5"/>
      <dgm:spPr/>
      <dgm:t>
        <a:bodyPr/>
        <a:lstStyle/>
        <a:p>
          <a:endParaRPr lang="ru-RU"/>
        </a:p>
      </dgm:t>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t>
        <a:bodyPr/>
        <a:lstStyle/>
        <a:p>
          <a:endParaRPr lang="ru-RU"/>
        </a:p>
      </dgm:t>
    </dgm:pt>
    <dgm:pt modelId="{4B1B65A3-5BDD-4698-AF07-30C2263CB007}" type="pres">
      <dgm:prSet presAssocID="{005361A2-A01D-4574-AE02-591CBF834195}" presName="wedge3" presStyleLbl="node1" presStyleIdx="2" presStyleCnt="5"/>
      <dgm:spPr/>
      <dgm:t>
        <a:bodyPr/>
        <a:lstStyle/>
        <a:p>
          <a:endParaRPr lang="ru-RU"/>
        </a:p>
      </dgm:t>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t>
        <a:bodyPr/>
        <a:lstStyle/>
        <a:p>
          <a:endParaRPr lang="ru-RU"/>
        </a:p>
      </dgm:t>
    </dgm:pt>
    <dgm:pt modelId="{52BBD65B-CE1E-47CE-9114-81D3573AAE3C}" type="pres">
      <dgm:prSet presAssocID="{005361A2-A01D-4574-AE02-591CBF834195}" presName="wedge4" presStyleLbl="node1" presStyleIdx="3" presStyleCnt="5"/>
      <dgm:spPr/>
      <dgm:t>
        <a:bodyPr/>
        <a:lstStyle/>
        <a:p>
          <a:endParaRPr lang="ru-RU"/>
        </a:p>
      </dgm:t>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t>
        <a:bodyPr/>
        <a:lstStyle/>
        <a:p>
          <a:endParaRPr lang="ru-RU"/>
        </a:p>
      </dgm:t>
    </dgm:pt>
    <dgm:pt modelId="{F8C70646-B389-4B2D-ABA8-B5DCD7B8A0A1}" type="pres">
      <dgm:prSet presAssocID="{005361A2-A01D-4574-AE02-591CBF834195}" presName="wedge5" presStyleLbl="node1" presStyleIdx="4" presStyleCnt="5"/>
      <dgm:spPr/>
      <dgm:t>
        <a:bodyPr/>
        <a:lstStyle/>
        <a:p>
          <a:endParaRPr lang="ru-RU"/>
        </a:p>
      </dgm:t>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t>
        <a:bodyPr/>
        <a:lstStyle/>
        <a:p>
          <a:endParaRPr lang="ru-RU"/>
        </a:p>
      </dgm:t>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47BA21C4-6EDA-489C-BC0D-35ACB700816E}" type="presOf" srcId="{5A7044BE-9FA8-4A98-9678-6D049F3A7C6F}" destId="{F8C70646-B389-4B2D-ABA8-B5DCD7B8A0A1}"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0515FA50-1B93-4FBB-AE85-6BDD98787D6E}" srcId="{005361A2-A01D-4574-AE02-591CBF834195}" destId="{6E69ADBA-BD2A-482B-AAD1-E68F979A1191}" srcOrd="0" destOrd="0" parTransId="{FFE18814-38A9-4BFE-BEC7-C2D1746A7840}" sibTransId="{3D1A8959-3A4D-4596-AB55-018D2D0442E5}"/>
    <dgm:cxn modelId="{5028AA13-5693-444C-99F7-A77AA0BD9FB4}" type="presOf" srcId="{6E69ADBA-BD2A-482B-AAD1-E68F979A1191}" destId="{8E34E397-BA9C-40C7-AC1C-97699CD4D4DA}"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6C488DE9-2C82-46D3-AF70-2D311C147EF0}" type="presOf" srcId="{3379294A-74AF-4A40-BF48-1B29739ACB69}" destId="{92863247-CCFC-4C11-8EA0-D5F81139396C}" srcOrd="1" destOrd="0" presId="urn:microsoft.com/office/officeart/2005/8/layout/cycle8"/>
    <dgm:cxn modelId="{EF543DD8-3750-4B2C-A109-690EB58A0B6C}" type="presOf" srcId="{9B45F3C9-3B0C-4820-8D83-ADB767B4E245}" destId="{5FEDF030-48F9-4446-930C-535E49D8D7C0}" srcOrd="1" destOrd="0" presId="urn:microsoft.com/office/officeart/2005/8/layout/cycle8"/>
    <dgm:cxn modelId="{1F175F71-A81F-4670-8B5E-C3F18279C4A0}" srcId="{005361A2-A01D-4574-AE02-591CBF834195}" destId="{9B45F3C9-3B0C-4820-8D83-ADB767B4E245}" srcOrd="2" destOrd="0" parTransId="{84B10820-EE01-40E0-9EAF-D6BEEC27370C}" sibTransId="{D19DE58E-33B7-4164-BACF-DF8376A9D0B8}"/>
    <dgm:cxn modelId="{0D8B52A9-2373-4B0B-AF17-632743984FBA}" type="presOf" srcId="{5A7044BE-9FA8-4A98-9678-6D049F3A7C6F}" destId="{B2B2C2EB-1FAD-43A6-A9CD-8E0FF44F224A}" srcOrd="1"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9B7F9672-FA8E-43EC-873D-B622BAE22616}" type="presOf" srcId="{005361A2-A01D-4574-AE02-591CBF834195}" destId="{056394E8-6792-4F92-8F26-13E4252C5C0E}" srcOrd="0"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smtClean="0"/>
            <a:t>Бюджетное послание Президента Российской Федерации Федеральному Собранию</a:t>
          </a:r>
          <a:endParaRPr lang="ru-RU" dirty="0"/>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smtClean="0"/>
            <a:t>Прогноз социально-экономического развития района</a:t>
          </a:r>
          <a:endParaRPr lang="ru-RU" dirty="0"/>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smtClean="0"/>
            <a:t>Основное направления бюджетной и налоговой политики</a:t>
          </a:r>
          <a:endParaRPr lang="ru-RU" dirty="0"/>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smtClean="0"/>
            <a:t>Муниципальные программы района</a:t>
          </a:r>
          <a:endParaRPr lang="ru-RU" dirty="0"/>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t>
        <a:bodyPr/>
        <a:lstStyle/>
        <a:p>
          <a:endParaRPr lang="ru-RU"/>
        </a:p>
      </dgm:t>
    </dgm:pt>
    <dgm:pt modelId="{2C9AEEA7-FC95-458E-8F09-5F3B073AB11D}" type="pres">
      <dgm:prSet presAssocID="{DA4CE0AB-2A36-4C3C-8170-21A1B218B306}" presName="Name5" presStyleLbl="vennNode1" presStyleIdx="0" presStyleCnt="4">
        <dgm:presLayoutVars>
          <dgm:bulletEnabled val="1"/>
        </dgm:presLayoutVars>
      </dgm:prSet>
      <dgm:spPr/>
      <dgm:t>
        <a:bodyPr/>
        <a:lstStyle/>
        <a:p>
          <a:endParaRPr lang="ru-RU"/>
        </a:p>
      </dgm:t>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t>
        <a:bodyPr/>
        <a:lstStyle/>
        <a:p>
          <a:endParaRPr lang="ru-RU"/>
        </a:p>
      </dgm:t>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t>
        <a:bodyPr/>
        <a:lstStyle/>
        <a:p>
          <a:endParaRPr lang="ru-RU"/>
        </a:p>
      </dgm:t>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t>
        <a:bodyPr/>
        <a:lstStyle/>
        <a:p>
          <a:endParaRPr lang="ru-RU"/>
        </a:p>
      </dgm:t>
    </dgm:pt>
  </dgm:ptLst>
  <dgm:cxnLst>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D93E3DC6-9938-42C4-A500-F777986D56C3}" srcId="{AA8FD64F-9B05-443E-9854-D4D53086C05A}" destId="{F4CFEB0B-1E1E-40B2-B1EE-522702ED8B80}" srcOrd="1" destOrd="0" parTransId="{A62C7803-C9AF-429E-978E-E9D59FC866DA}" sibTransId="{4BF3B025-7555-4676-A2ED-DDC6C98E41C0}"/>
    <dgm:cxn modelId="{B0720792-E96F-49C6-8F31-FFB98E44D253}" srcId="{AA8FD64F-9B05-443E-9854-D4D53086C05A}" destId="{43094FEC-DCCB-457F-A4BD-F84CD2882CF5}" srcOrd="3" destOrd="0" parTransId="{57FE9306-8CAA-4DE1-A810-CFE32DF2CE97}" sibTransId="{C032C4D7-5453-4EAD-A6BB-C32FB5E12B07}"/>
    <dgm:cxn modelId="{F259DA11-F9B4-4338-89D4-1559C2B3E1C2}" srcId="{AA8FD64F-9B05-443E-9854-D4D53086C05A}" destId="{D2C4794D-9EB5-41A1-B440-C4F341F4093A}" srcOrd="2" destOrd="0" parTransId="{BBFE948D-ABE1-416C-8456-C775C14EA0C8}" sibTransId="{24726CEF-B7D0-4F91-89BE-769918C3AA99}"/>
    <dgm:cxn modelId="{E324664D-2EC6-4369-8854-03C4EFABEF73}" type="presOf" srcId="{F4CFEB0B-1E1E-40B2-B1EE-522702ED8B80}" destId="{AFD6E2C4-7E5E-4430-A5FE-17F90CF23E57}"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B7D11D63-0091-4DCE-8FA1-5B002EFC876B}" srcId="{AA8FD64F-9B05-443E-9854-D4D53086C05A}" destId="{DA4CE0AB-2A36-4C3C-8170-21A1B218B306}" srcOrd="0" destOrd="0" parTransId="{72497167-2073-401F-885A-947EDA264C5E}" sibTransId="{9B9EF643-2434-436F-900A-D18DB34A4592}"/>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smtClean="0">
              <a:solidFill>
                <a:sysClr val="windowText" lastClr="000000"/>
              </a:solidFill>
              <a:latin typeface="Verdana"/>
              <a:ea typeface="+mn-ea"/>
              <a:cs typeface="+mn-cs"/>
            </a:rPr>
            <a:t>Бюджет Камчатского края</a:t>
          </a:r>
          <a:endParaRPr lang="ru-RU" b="1" dirty="0">
            <a:solidFill>
              <a:sysClr val="windowText" lastClr="000000"/>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t>
        <a:bodyPr/>
        <a:lstStyle/>
        <a:p>
          <a:endParaRPr lang="ru-RU"/>
        </a:p>
      </dgm:t>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t>
        <a:bodyPr/>
        <a:lstStyle/>
        <a:p>
          <a:endParaRPr lang="ru-RU"/>
        </a:p>
      </dgm:t>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C136E70F-3344-49D8-BFED-25B199DDEA8A}"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Соболевского района</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t>
        <a:bodyPr/>
        <a:lstStyle/>
        <a:p>
          <a:endParaRPr lang="ru-RU"/>
        </a:p>
      </dgm:t>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044C75A2-5D18-402D-8181-153AE408AB52}" srcId="{B891B58E-588A-48D5-BE5F-F98726A7FC73}" destId="{A758E023-0441-475B-BE5A-B12CFA03AA3C}" srcOrd="0" destOrd="0" parTransId="{D4372B14-FBF8-4FA7-B16F-C57E0AD8C2A8}" sibTransId="{33D15AD8-D874-41BA-9E44-44E2FC46E05B}"/>
    <dgm:cxn modelId="{59E30B03-85A4-490B-B3C9-BD4AA42AFBDF}" type="presOf" srcId="{A758E023-0441-475B-BE5A-B12CFA03AA3C}" destId="{CCC15DD5-6043-4010-82EB-AA84EE0AE64E}" srcOrd="0" destOrd="0" presId="urn:microsoft.com/office/officeart/2005/8/layout/funnel1"/>
    <dgm:cxn modelId="{B05E8CF1-3376-459D-9849-2748A433D2B3}"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1" destOrd="0" parTransId="{10114892-CE62-44D0-9F13-0244C0B4F3F7}" sibTransId="{052D0B64-0AD1-49F4-B32F-4A2A07A161AD}"/>
    <dgm:cxn modelId="{4D3C8269-7987-4A81-84E9-061FC122E07F}" type="presOf" srcId="{EB3E6AE2-A1F0-4B9D-9D6E-A74577EBC7C4}" destId="{16BE7DBA-F358-40B1-B103-88EE454B8224}" srcOrd="0" destOrd="0" presId="urn:microsoft.com/office/officeart/2005/8/layout/funnel1"/>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сельских поселений</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t>
        <a:bodyPr/>
        <a:lstStyle/>
        <a:p>
          <a:endParaRPr lang="ru-RU"/>
        </a:p>
      </dgm:t>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t>
        <a:bodyPr/>
        <a:lstStyle/>
        <a:p>
          <a:endParaRPr lang="ru-RU"/>
        </a:p>
      </dgm:t>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t>
        <a:bodyPr/>
        <a:lstStyle/>
        <a:p>
          <a:endParaRPr lang="ru-RU"/>
        </a:p>
      </dgm:t>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66126E0D-26D1-42E5-92D4-E33BE792EE3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3" destOrd="0" parTransId="{10114892-CE62-44D0-9F13-0244C0B4F3F7}" sibTransId="{052D0B64-0AD1-49F4-B32F-4A2A07A161AD}"/>
    <dgm:cxn modelId="{2327E440-36C2-4C4D-A5BD-BDE03605135E}" type="presOf" srcId="{B26D76D9-D47E-4945-8E17-3D56E69D5442}" destId="{B9B81F4A-5DBD-4420-9ED7-DFEFAE537671}"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BFF38B4A-8EFB-45BC-AD0A-D92D255D5488}" srcId="{B891B58E-588A-48D5-BE5F-F98726A7FC73}" destId="{471A1617-61C0-472E-9529-D94D71CA25F9}" srcOrd="1" destOrd="0" parTransId="{BC194C22-6EA6-47D6-BB00-940409890242}" sibTransId="{047956D5-8A3F-4B5C-890D-DBACED192A6B}"/>
    <dgm:cxn modelId="{D3EA3532-7B63-4828-9EA1-60BBA7956BE9}" type="presOf" srcId="{B891B58E-588A-48D5-BE5F-F98726A7FC73}" destId="{78ED7DC9-4082-471D-8F28-B0B5F5246919}" srcOrd="0" destOrd="0" presId="urn:microsoft.com/office/officeart/2005/8/layout/funnel1"/>
    <dgm:cxn modelId="{F33EF98A-05F3-477A-8887-1E2CDA85CD9E}" type="presOf" srcId="{471A1617-61C0-472E-9529-D94D71CA25F9}" destId="{65CFEB7F-C6D7-4A7B-86D9-5F6ADBC1466D}" srcOrd="0" destOrd="0" presId="urn:microsoft.com/office/officeart/2005/8/layout/funnel1"/>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58B53-C832-48CB-BB77-2F6D0A53E207}"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ru-RU"/>
        </a:p>
      </dgm:t>
    </dgm:pt>
    <dgm:pt modelId="{C3777170-BC8C-4294-9AE6-EDAB24C75BA0}">
      <dgm:prSet/>
      <dgm:spPr/>
      <dgm:t>
        <a:bodyPr/>
        <a:lstStyle/>
        <a:p>
          <a:pPr rtl="0"/>
          <a:r>
            <a:rPr lang="ru-RU" b="1" i="1" dirty="0" smtClean="0"/>
            <a:t>Основной целью бюджетной и налоговой политики на 2021 год и на плановый период 2022 и 2023 годов остается обеспечение сбалансированности и устойчивости районного бюджета.</a:t>
          </a:r>
          <a:endParaRPr lang="ru-RU" b="1" i="1" dirty="0"/>
        </a:p>
      </dgm:t>
    </dgm:pt>
    <dgm:pt modelId="{14411861-35C3-446F-9445-05A5C3760D78}" type="parTrans" cxnId="{141F4019-414D-48ED-94F7-90809BD2160C}">
      <dgm:prSet/>
      <dgm:spPr/>
      <dgm:t>
        <a:bodyPr/>
        <a:lstStyle/>
        <a:p>
          <a:endParaRPr lang="ru-RU"/>
        </a:p>
      </dgm:t>
    </dgm:pt>
    <dgm:pt modelId="{A9E4A3DB-8889-4C6B-BD71-82F7A71E251A}" type="sibTrans" cxnId="{141F4019-414D-48ED-94F7-90809BD2160C}">
      <dgm:prSet/>
      <dgm:spPr/>
      <dgm:t>
        <a:bodyPr/>
        <a:lstStyle/>
        <a:p>
          <a:endParaRPr lang="ru-RU"/>
        </a:p>
      </dgm:t>
    </dgm:pt>
    <dgm:pt modelId="{117C9CCC-2927-4BA3-962D-D225D4F55E4D}">
      <dgm:prSet custT="1"/>
      <dgm:spPr/>
      <dgm:t>
        <a:bodyPr/>
        <a:lstStyle/>
        <a:p>
          <a:pPr rtl="0"/>
          <a:r>
            <a:rPr lang="ru-RU" sz="1600" i="1" dirty="0" smtClean="0"/>
            <a:t>Для достижения указанной цели необходимо решить следующие задачи:</a:t>
          </a:r>
          <a:br>
            <a:rPr lang="ru-RU" sz="1600" i="1" dirty="0" smtClean="0"/>
          </a:br>
          <a:r>
            <a:rPr lang="ru-RU" sz="1400" i="1" dirty="0" smtClean="0"/>
            <a:t>-сохранение и развитие доходных источников районного бюджета;</a:t>
          </a:r>
          <a:br>
            <a:rPr lang="ru-RU" sz="1400" i="1" dirty="0" smtClean="0"/>
          </a:br>
          <a:r>
            <a:rPr lang="ru-RU" sz="1400" i="1" dirty="0" smtClean="0"/>
            <a:t>-повышение эффективности расходов районного бюджета.</a:t>
          </a:r>
          <a:endParaRPr lang="ru-RU" sz="1400" i="1" dirty="0"/>
        </a:p>
      </dgm:t>
    </dgm:pt>
    <dgm:pt modelId="{D47659C1-E8FD-47EF-82E5-E958FCA9F754}" type="parTrans" cxnId="{81616F5F-2281-4D6E-8CCC-30EBF1FC92E6}">
      <dgm:prSet/>
      <dgm:spPr/>
      <dgm:t>
        <a:bodyPr/>
        <a:lstStyle/>
        <a:p>
          <a:endParaRPr lang="ru-RU"/>
        </a:p>
      </dgm:t>
    </dgm:pt>
    <dgm:pt modelId="{8E6C13BE-BBEB-4223-AFE0-6040FE29DE09}" type="sibTrans" cxnId="{81616F5F-2281-4D6E-8CCC-30EBF1FC92E6}">
      <dgm:prSet/>
      <dgm:spPr/>
      <dgm:t>
        <a:bodyPr/>
        <a:lstStyle/>
        <a:p>
          <a:endParaRPr lang="ru-RU"/>
        </a:p>
      </dgm:t>
    </dgm:pt>
    <dgm:pt modelId="{F02BF712-52F6-4115-9DD5-69A049811B5B}" type="pres">
      <dgm:prSet presAssocID="{47F58B53-C832-48CB-BB77-2F6D0A53E207}" presName="Name0" presStyleCnt="0">
        <dgm:presLayoutVars>
          <dgm:chMax val="7"/>
          <dgm:dir/>
          <dgm:animLvl val="lvl"/>
          <dgm:resizeHandles val="exact"/>
        </dgm:presLayoutVars>
      </dgm:prSet>
      <dgm:spPr/>
      <dgm:t>
        <a:bodyPr/>
        <a:lstStyle/>
        <a:p>
          <a:endParaRPr lang="ru-RU"/>
        </a:p>
      </dgm:t>
    </dgm:pt>
    <dgm:pt modelId="{965E06C1-3E41-4AA5-88DA-F7983C60D01B}" type="pres">
      <dgm:prSet presAssocID="{C3777170-BC8C-4294-9AE6-EDAB24C75BA0}" presName="circle1" presStyleLbl="node1" presStyleIdx="0" presStyleCnt="2" custScaleX="110788" custLinFactNeighborX="2697"/>
      <dgm:spPr/>
    </dgm:pt>
    <dgm:pt modelId="{B441DFB1-F3C3-4818-B1B6-2B36B1A0A5A5}" type="pres">
      <dgm:prSet presAssocID="{C3777170-BC8C-4294-9AE6-EDAB24C75BA0}" presName="space" presStyleCnt="0"/>
      <dgm:spPr/>
    </dgm:pt>
    <dgm:pt modelId="{FBD4C3C8-6CFD-4B43-B071-0F4FB05CAAE5}" type="pres">
      <dgm:prSet presAssocID="{C3777170-BC8C-4294-9AE6-EDAB24C75BA0}" presName="rect1" presStyleLbl="alignAcc1" presStyleIdx="0" presStyleCnt="2" custScaleX="100000" custScaleY="100000"/>
      <dgm:spPr/>
      <dgm:t>
        <a:bodyPr/>
        <a:lstStyle/>
        <a:p>
          <a:endParaRPr lang="ru-RU"/>
        </a:p>
      </dgm:t>
    </dgm:pt>
    <dgm:pt modelId="{F2370B38-F8BC-4E70-883E-6935B95B999B}" type="pres">
      <dgm:prSet presAssocID="{117C9CCC-2927-4BA3-962D-D225D4F55E4D}" presName="vertSpace2" presStyleLbl="node1" presStyleIdx="0" presStyleCnt="2"/>
      <dgm:spPr/>
    </dgm:pt>
    <dgm:pt modelId="{3C615EE6-F1A9-4352-AC7C-0B939C471C05}" type="pres">
      <dgm:prSet presAssocID="{117C9CCC-2927-4BA3-962D-D225D4F55E4D}" presName="circle2" presStyleLbl="node1" presStyleIdx="1" presStyleCnt="2"/>
      <dgm:spPr/>
    </dgm:pt>
    <dgm:pt modelId="{A41D2B3E-E7FE-435C-B31B-9E34D1479F82}" type="pres">
      <dgm:prSet presAssocID="{117C9CCC-2927-4BA3-962D-D225D4F55E4D}" presName="rect2" presStyleLbl="alignAcc1" presStyleIdx="1" presStyleCnt="2"/>
      <dgm:spPr/>
      <dgm:t>
        <a:bodyPr/>
        <a:lstStyle/>
        <a:p>
          <a:endParaRPr lang="ru-RU"/>
        </a:p>
      </dgm:t>
    </dgm:pt>
    <dgm:pt modelId="{F623415E-4167-4B0C-AD44-8BCDD172827B}" type="pres">
      <dgm:prSet presAssocID="{C3777170-BC8C-4294-9AE6-EDAB24C75BA0}" presName="rect1ParTxNoCh" presStyleLbl="alignAcc1" presStyleIdx="1" presStyleCnt="2">
        <dgm:presLayoutVars>
          <dgm:chMax val="1"/>
          <dgm:bulletEnabled val="1"/>
        </dgm:presLayoutVars>
      </dgm:prSet>
      <dgm:spPr/>
      <dgm:t>
        <a:bodyPr/>
        <a:lstStyle/>
        <a:p>
          <a:endParaRPr lang="ru-RU"/>
        </a:p>
      </dgm:t>
    </dgm:pt>
    <dgm:pt modelId="{6ED8D5D4-7124-42ED-AAF3-02C5261DE508}" type="pres">
      <dgm:prSet presAssocID="{117C9CCC-2927-4BA3-962D-D225D4F55E4D}" presName="rect2ParTxNoCh" presStyleLbl="alignAcc1" presStyleIdx="1" presStyleCnt="2">
        <dgm:presLayoutVars>
          <dgm:chMax val="1"/>
          <dgm:bulletEnabled val="1"/>
        </dgm:presLayoutVars>
      </dgm:prSet>
      <dgm:spPr/>
      <dgm:t>
        <a:bodyPr/>
        <a:lstStyle/>
        <a:p>
          <a:endParaRPr lang="ru-RU"/>
        </a:p>
      </dgm:t>
    </dgm:pt>
  </dgm:ptLst>
  <dgm:cxnLst>
    <dgm:cxn modelId="{D2486586-CDE8-4CAF-BBBE-1D6AA16EE7FE}" type="presOf" srcId="{47F58B53-C832-48CB-BB77-2F6D0A53E207}" destId="{F02BF712-52F6-4115-9DD5-69A049811B5B}" srcOrd="0" destOrd="0" presId="urn:microsoft.com/office/officeart/2005/8/layout/target3"/>
    <dgm:cxn modelId="{0EF71FE5-2DE5-42AA-825D-5982D92D1969}" type="presOf" srcId="{117C9CCC-2927-4BA3-962D-D225D4F55E4D}" destId="{6ED8D5D4-7124-42ED-AAF3-02C5261DE508}" srcOrd="1" destOrd="0" presId="urn:microsoft.com/office/officeart/2005/8/layout/target3"/>
    <dgm:cxn modelId="{141F4019-414D-48ED-94F7-90809BD2160C}" srcId="{47F58B53-C832-48CB-BB77-2F6D0A53E207}" destId="{C3777170-BC8C-4294-9AE6-EDAB24C75BA0}" srcOrd="0" destOrd="0" parTransId="{14411861-35C3-446F-9445-05A5C3760D78}" sibTransId="{A9E4A3DB-8889-4C6B-BD71-82F7A71E251A}"/>
    <dgm:cxn modelId="{D04FF680-0BDF-4551-95A1-F51CBF036888}" type="presOf" srcId="{117C9CCC-2927-4BA3-962D-D225D4F55E4D}" destId="{A41D2B3E-E7FE-435C-B31B-9E34D1479F82}" srcOrd="0" destOrd="0" presId="urn:microsoft.com/office/officeart/2005/8/layout/target3"/>
    <dgm:cxn modelId="{35FC40FF-D07F-479D-AABD-05B413C845B8}" type="presOf" srcId="{C3777170-BC8C-4294-9AE6-EDAB24C75BA0}" destId="{F623415E-4167-4B0C-AD44-8BCDD172827B}" srcOrd="1" destOrd="0" presId="urn:microsoft.com/office/officeart/2005/8/layout/target3"/>
    <dgm:cxn modelId="{81616F5F-2281-4D6E-8CCC-30EBF1FC92E6}" srcId="{47F58B53-C832-48CB-BB77-2F6D0A53E207}" destId="{117C9CCC-2927-4BA3-962D-D225D4F55E4D}" srcOrd="1" destOrd="0" parTransId="{D47659C1-E8FD-47EF-82E5-E958FCA9F754}" sibTransId="{8E6C13BE-BBEB-4223-AFE0-6040FE29DE09}"/>
    <dgm:cxn modelId="{104E48EA-C397-410D-9181-98E1F40B129E}" type="presOf" srcId="{C3777170-BC8C-4294-9AE6-EDAB24C75BA0}" destId="{FBD4C3C8-6CFD-4B43-B071-0F4FB05CAAE5}" srcOrd="0" destOrd="0" presId="urn:microsoft.com/office/officeart/2005/8/layout/target3"/>
    <dgm:cxn modelId="{E396C7AB-940A-4306-9070-5AAAA1B82594}" type="presParOf" srcId="{F02BF712-52F6-4115-9DD5-69A049811B5B}" destId="{965E06C1-3E41-4AA5-88DA-F7983C60D01B}" srcOrd="0" destOrd="0" presId="urn:microsoft.com/office/officeart/2005/8/layout/target3"/>
    <dgm:cxn modelId="{BB06B722-492B-45B8-827A-8381E39DC0B3}" type="presParOf" srcId="{F02BF712-52F6-4115-9DD5-69A049811B5B}" destId="{B441DFB1-F3C3-4818-B1B6-2B36B1A0A5A5}" srcOrd="1" destOrd="0" presId="urn:microsoft.com/office/officeart/2005/8/layout/target3"/>
    <dgm:cxn modelId="{FCDD336A-AB81-43C2-9859-8412B2B4F2D9}" type="presParOf" srcId="{F02BF712-52F6-4115-9DD5-69A049811B5B}" destId="{FBD4C3C8-6CFD-4B43-B071-0F4FB05CAAE5}" srcOrd="2" destOrd="0" presId="urn:microsoft.com/office/officeart/2005/8/layout/target3"/>
    <dgm:cxn modelId="{EE151581-E881-4551-AFB0-9C8627F1D5A3}" type="presParOf" srcId="{F02BF712-52F6-4115-9DD5-69A049811B5B}" destId="{F2370B38-F8BC-4E70-883E-6935B95B999B}" srcOrd="3" destOrd="0" presId="urn:microsoft.com/office/officeart/2005/8/layout/target3"/>
    <dgm:cxn modelId="{89808DCD-4006-46FF-AE65-FDEBF82B14C4}" type="presParOf" srcId="{F02BF712-52F6-4115-9DD5-69A049811B5B}" destId="{3C615EE6-F1A9-4352-AC7C-0B939C471C05}" srcOrd="4" destOrd="0" presId="urn:microsoft.com/office/officeart/2005/8/layout/target3"/>
    <dgm:cxn modelId="{109C63BE-47EE-4C8F-AF76-38A7C7FCC143}" type="presParOf" srcId="{F02BF712-52F6-4115-9DD5-69A049811B5B}" destId="{A41D2B3E-E7FE-435C-B31B-9E34D1479F82}" srcOrd="5" destOrd="0" presId="urn:microsoft.com/office/officeart/2005/8/layout/target3"/>
    <dgm:cxn modelId="{B820E7BE-7FE3-4088-98B6-726931E75591}" type="presParOf" srcId="{F02BF712-52F6-4115-9DD5-69A049811B5B}" destId="{F623415E-4167-4B0C-AD44-8BCDD172827B}" srcOrd="6" destOrd="0" presId="urn:microsoft.com/office/officeart/2005/8/layout/target3"/>
    <dgm:cxn modelId="{7ADB305D-989B-4D96-BD60-C4D7A4E28305}" type="presParOf" srcId="{F02BF712-52F6-4115-9DD5-69A049811B5B}" destId="{6ED8D5D4-7124-42ED-AAF3-02C5261DE50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1AA26-6509-4E91-863F-58603B918F8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371F37E3-8A8F-4FAF-BD27-79A6BCBC904C}">
      <dgm:prSet phldrT="[Текст]" custT="1"/>
      <dgm:spPr>
        <a:xfrm>
          <a:off x="0" y="182564"/>
          <a:ext cx="9410907" cy="1350117"/>
        </a:xfr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0" i="1"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2021 год и плановый период 2022-2023 годов в области расходов районного бюджета являются:</a:t>
          </a:r>
          <a:endParaRPr lang="ru-RU" sz="2000" b="0" i="1" cap="none" spc="0" dirty="0">
            <a:ln w="50800">
              <a:solidFill>
                <a:schemeClr val="bg2">
                  <a:lumMod val="50000"/>
                </a:schemeClr>
              </a:solidFill>
            </a:ln>
            <a:solidFill>
              <a:schemeClr val="bg1">
                <a:shade val="50000"/>
              </a:schemeClr>
            </a:solidFill>
            <a:effectLst/>
            <a:latin typeface="Verdana"/>
            <a:ea typeface="+mn-ea"/>
            <a:cs typeface="+mn-cs"/>
          </a:endParaRPr>
        </a:p>
      </dgm:t>
    </dgm:pt>
    <dgm:pt modelId="{89317408-53DC-4AC7-948C-3F7A3E717828}" type="sibTrans" cxnId="{06E59F4F-1229-4146-AFCB-B7E0329C2C2C}">
      <dgm:prSet/>
      <dgm:spPr/>
      <dgm:t>
        <a:bodyPr/>
        <a:lstStyle/>
        <a:p>
          <a:endParaRPr lang="ru-RU"/>
        </a:p>
      </dgm:t>
    </dgm:pt>
    <dgm:pt modelId="{AF0279B4-4F6A-4B69-9275-95E146F90B72}" type="parTrans" cxnId="{06E59F4F-1229-4146-AFCB-B7E0329C2C2C}">
      <dgm:prSet/>
      <dgm:spPr/>
      <dgm:t>
        <a:bodyPr/>
        <a:lstStyle/>
        <a:p>
          <a:endParaRPr lang="ru-RU"/>
        </a:p>
      </dgm:t>
    </dgm:pt>
    <dgm:pt modelId="{85BFADA1-F06E-47E3-9566-5648ECC21681}">
      <dgm:prSet phldrT="[Текст]" custT="1"/>
      <dgm:spPr>
        <a:xfrm>
          <a:off x="0" y="531310"/>
          <a:ext cx="9361704" cy="5937750"/>
        </a:xfr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l"/>
          <a:endParaRPr lang="ru-RU" sz="1200" dirty="0">
            <a:solidFill>
              <a:sysClr val="windowText" lastClr="000000">
                <a:hueOff val="0"/>
                <a:satOff val="0"/>
                <a:lumOff val="0"/>
                <a:alphaOff val="0"/>
              </a:sysClr>
            </a:solidFill>
            <a:latin typeface="Verdana"/>
            <a:ea typeface="+mn-ea"/>
            <a:cs typeface="+mn-cs"/>
          </a:endParaRPr>
        </a:p>
      </dgm:t>
    </dgm:pt>
    <dgm:pt modelId="{04093291-0882-481C-8920-B6A1626020D7}" type="sibTrans" cxnId="{0521386D-D975-4AE3-84BC-A48ED20C6108}">
      <dgm:prSet/>
      <dgm:spPr/>
      <dgm:t>
        <a:bodyPr/>
        <a:lstStyle/>
        <a:p>
          <a:endParaRPr lang="ru-RU"/>
        </a:p>
      </dgm:t>
    </dgm:pt>
    <dgm:pt modelId="{3615A2E9-D575-4258-8667-139018F1AB46}" type="parTrans" cxnId="{0521386D-D975-4AE3-84BC-A48ED20C6108}">
      <dgm:prSet/>
      <dgm:spPr/>
      <dgm:t>
        <a:bodyPr/>
        <a:lstStyle/>
        <a:p>
          <a:endParaRPr lang="ru-RU"/>
        </a:p>
      </dgm:t>
    </dgm:pt>
    <dgm:pt modelId="{249541BA-D96F-4504-95CE-C9D63343718B}">
      <dgm:prSet custT="1"/>
      <dgm:spPr/>
      <dgm:t>
        <a:bodyPr/>
        <a:lstStyle/>
        <a:p>
          <a:r>
            <a:rPr lang="ru-RU" sz="1200" dirty="0" smtClean="0"/>
            <a:t>1. Обеспечение подотчетности (подконтрольности) расходов районного бюджета.</a:t>
          </a:r>
          <a:br>
            <a:rPr lang="ru-RU" sz="1200" dirty="0" smtClean="0"/>
          </a:br>
          <a:r>
            <a:rPr lang="ru-RU" sz="1200" dirty="0" smtClean="0"/>
            <a:t>Реализация данного направления будет осуществляться путем:</a:t>
          </a:r>
          <a:br>
            <a:rPr lang="ru-RU" sz="1200" dirty="0" smtClean="0"/>
          </a:br>
          <a:r>
            <a:rPr lang="ru-RU" sz="1200" dirty="0" smtClean="0"/>
            <a:t>          - совершенствования муниципального управления, в том числе за счет расширения спектра задач, для решения которых применяются принципы проектного управления;</a:t>
          </a:r>
          <a:br>
            <a:rPr lang="ru-RU" sz="1200" dirty="0" smtClean="0"/>
          </a:br>
          <a:r>
            <a:rPr lang="ru-RU" sz="1200" dirty="0" smtClean="0"/>
            <a:t>          - выполнения планов мероприятий "дорожных карт" по реализации национальных проектов;</a:t>
          </a:r>
          <a:br>
            <a:rPr lang="ru-RU" sz="1200" dirty="0" smtClean="0"/>
          </a:br>
          <a:r>
            <a:rPr lang="ru-RU" sz="1200" dirty="0" smtClean="0"/>
            <a:t>          - оптимизации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1200" dirty="0" smtClean="0"/>
          </a:br>
          <a:r>
            <a:rPr lang="ru-RU" sz="1200" dirty="0" smtClean="0"/>
            <a:t>         - совершенствования системы закупок товаров, работ, услуг для обеспечения муниципальных нужд, в том числе обеспечения их дальнейшей централизации;</a:t>
          </a:r>
          <a:br>
            <a:rPr lang="ru-RU" sz="1200" dirty="0" smtClean="0"/>
          </a:br>
          <a:r>
            <a:rPr lang="ru-RU" sz="1200" dirty="0" smtClean="0"/>
            <a:t>        - развития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1200" dirty="0" smtClean="0"/>
          </a:br>
          <a:r>
            <a:rPr lang="ru-RU" sz="1200" dirty="0" smtClean="0"/>
            <a:t>       - продолжения работы по недопущению образования просроченной кредиторской задолженности.</a:t>
          </a:r>
          <a:endParaRPr lang="ru-RU" sz="1200" dirty="0"/>
        </a:p>
      </dgm:t>
    </dgm:pt>
    <dgm:pt modelId="{639C32B8-9162-4E69-BB8E-02F661512FB6}" type="parTrans" cxnId="{722D9C15-A1D9-47D7-A538-2B48AD79B196}">
      <dgm:prSet/>
      <dgm:spPr/>
      <dgm:t>
        <a:bodyPr/>
        <a:lstStyle/>
        <a:p>
          <a:endParaRPr lang="ru-RU"/>
        </a:p>
      </dgm:t>
    </dgm:pt>
    <dgm:pt modelId="{60717325-F8EA-4CB4-A6E7-AFC755BC86B0}" type="sibTrans" cxnId="{722D9C15-A1D9-47D7-A538-2B48AD79B196}">
      <dgm:prSet/>
      <dgm:spPr/>
      <dgm:t>
        <a:bodyPr/>
        <a:lstStyle/>
        <a:p>
          <a:endParaRPr lang="ru-RU"/>
        </a:p>
      </dgm:t>
    </dgm:pt>
    <dgm:pt modelId="{E32A5A47-2C42-4630-B17B-92D22DBC427D}">
      <dgm:prSet custT="1"/>
      <dgm:spPr/>
      <dgm:t>
        <a:bodyPr/>
        <a:lstStyle/>
        <a:p>
          <a:r>
            <a:rPr lang="ru-RU" sz="1200" dirty="0" smtClean="0"/>
            <a:t>2. Сохранение практики формирования "программного" бюджета.</a:t>
          </a:r>
          <a:br>
            <a:rPr lang="ru-RU" sz="1200" dirty="0" smtClean="0"/>
          </a:br>
          <a:r>
            <a:rPr lang="ru-RU" sz="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endParaRPr lang="ru-RU" sz="1200" dirty="0"/>
        </a:p>
      </dgm:t>
    </dgm:pt>
    <dgm:pt modelId="{58520F73-6860-4642-B4A2-7F1444DB7B96}" type="parTrans" cxnId="{DF7097E4-5F5C-469B-BFCB-8FEAF001C761}">
      <dgm:prSet/>
      <dgm:spPr/>
      <dgm:t>
        <a:bodyPr/>
        <a:lstStyle/>
        <a:p>
          <a:endParaRPr lang="ru-RU"/>
        </a:p>
      </dgm:t>
    </dgm:pt>
    <dgm:pt modelId="{9AF3F3C8-715D-4D9D-8A77-DF3FDB5F0A82}" type="sibTrans" cxnId="{DF7097E4-5F5C-469B-BFCB-8FEAF001C761}">
      <dgm:prSet/>
      <dgm:spPr/>
      <dgm:t>
        <a:bodyPr/>
        <a:lstStyle/>
        <a:p>
          <a:endParaRPr lang="ru-RU"/>
        </a:p>
      </dgm:t>
    </dgm:pt>
    <dgm:pt modelId="{E735F976-CC25-41D2-BD6B-47BAB49FFAF6}">
      <dgm:prSet custT="1"/>
      <dgm:spPr/>
      <dgm:t>
        <a:bodyPr/>
        <a:lstStyle/>
        <a:p>
          <a:r>
            <a:rPr lang="ru-RU" sz="1200" dirty="0" smtClean="0"/>
            <a:t>3. Повышение эффективности и качества оказания муниципальных услуг (выполнения работ). Реализация данного направления должна осуществляться путем:</a:t>
          </a:r>
          <a:br>
            <a:rPr lang="ru-RU" sz="1200" dirty="0" smtClean="0"/>
          </a:br>
          <a:r>
            <a:rPr lang="ru-RU" sz="1200" dirty="0" smtClean="0"/>
            <a:t>        -повышения обоснованности планирования финансово-хозяйственной деятельности муниципальных учреждений;</a:t>
          </a:r>
          <a:br>
            <a:rPr lang="ru-RU" sz="1200" dirty="0" smtClean="0"/>
          </a:br>
          <a:r>
            <a:rPr lang="ru-RU" sz="1200" dirty="0" smtClean="0"/>
            <a:t>        -повышения рациональности использования бюджетных средств муниципальными учреждениями Соболевского муниципального района;</a:t>
          </a:r>
          <a:br>
            <a:rPr lang="ru-RU" sz="1200" dirty="0" smtClean="0"/>
          </a:br>
          <a:r>
            <a:rPr lang="ru-RU" sz="1200" dirty="0" smtClean="0"/>
            <a:t>       -формирования муниципального задания на оказание муниципальных услуг (выполнение работ) на трехлетний период;</a:t>
          </a:r>
          <a:br>
            <a:rPr lang="ru-RU" sz="1200" dirty="0" smtClean="0"/>
          </a:br>
          <a:r>
            <a:rPr lang="ru-RU" sz="1200" dirty="0" smtClean="0"/>
            <a:t>       -обеспечения органами, осуществляющими функции и полномочия учредителя, контроля за достижением показателей объема и качества муниципальных услуг (работ);</a:t>
          </a:r>
          <a:br>
            <a:rPr lang="ru-RU" sz="1200" dirty="0" smtClean="0"/>
          </a:br>
          <a:r>
            <a:rPr lang="ru-RU" sz="1200" dirty="0" smtClean="0"/>
            <a:t>       -совершенствования сбора оценок населением качества оказания муниципальных услуг (выполнения работ).</a:t>
          </a:r>
          <a:endParaRPr lang="ru-RU" sz="1200" dirty="0"/>
        </a:p>
      </dgm:t>
    </dgm:pt>
    <dgm:pt modelId="{29DFAD73-25B9-48BE-AAE7-32D31B627A93}" type="parTrans" cxnId="{476EB24A-5538-489A-B5DC-C5BE6152907A}">
      <dgm:prSet/>
      <dgm:spPr/>
      <dgm:t>
        <a:bodyPr/>
        <a:lstStyle/>
        <a:p>
          <a:endParaRPr lang="ru-RU"/>
        </a:p>
      </dgm:t>
    </dgm:pt>
    <dgm:pt modelId="{D6D29922-8F5F-48B8-A887-6EC0416BCDAB}" type="sibTrans" cxnId="{476EB24A-5538-489A-B5DC-C5BE6152907A}">
      <dgm:prSet/>
      <dgm:spPr/>
      <dgm:t>
        <a:bodyPr/>
        <a:lstStyle/>
        <a:p>
          <a:endParaRPr lang="ru-RU"/>
        </a:p>
      </dgm:t>
    </dgm:pt>
    <dgm:pt modelId="{D1C82434-863B-497E-B59D-7DBEE1F6036A}" type="pres">
      <dgm:prSet presAssocID="{5601AA26-6509-4E91-863F-58603B918F87}" presName="linear" presStyleCnt="0">
        <dgm:presLayoutVars>
          <dgm:dir/>
          <dgm:animLvl val="lvl"/>
          <dgm:resizeHandles val="exact"/>
        </dgm:presLayoutVars>
      </dgm:prSet>
      <dgm:spPr/>
      <dgm:t>
        <a:bodyPr/>
        <a:lstStyle/>
        <a:p>
          <a:endParaRPr lang="ru-RU"/>
        </a:p>
      </dgm:t>
    </dgm:pt>
    <dgm:pt modelId="{AE3142EF-78C2-4E50-A587-29BD0CA521A9}" type="pres">
      <dgm:prSet presAssocID="{371F37E3-8A8F-4FAF-BD27-79A6BCBC904C}" presName="parentLin" presStyleCnt="0"/>
      <dgm:spPr/>
    </dgm:pt>
    <dgm:pt modelId="{EA7ACC73-44C0-411B-8021-B92004840712}" type="pres">
      <dgm:prSet presAssocID="{371F37E3-8A8F-4FAF-BD27-79A6BCBC904C}" presName="parentLeftMargin" presStyleLbl="node1" presStyleIdx="0" presStyleCnt="1"/>
      <dgm:spPr>
        <a:prstGeom prst="roundRect">
          <a:avLst/>
        </a:prstGeom>
      </dgm:spPr>
      <dgm:t>
        <a:bodyPr/>
        <a:lstStyle/>
        <a:p>
          <a:endParaRPr lang="ru-RU"/>
        </a:p>
      </dgm:t>
    </dgm:pt>
    <dgm:pt modelId="{517AF176-0D7D-4EF5-9768-67760150CA62}" type="pres">
      <dgm:prSet presAssocID="{371F37E3-8A8F-4FAF-BD27-79A6BCBC904C}" presName="parentText" presStyleLbl="node1" presStyleIdx="0" presStyleCnt="1" custScaleX="714460" custScaleY="54545" custLinFactNeighborX="-18439" custLinFactNeighborY="-24805">
        <dgm:presLayoutVars>
          <dgm:chMax val="0"/>
          <dgm:bulletEnabled val="1"/>
        </dgm:presLayoutVars>
      </dgm:prSet>
      <dgm:spPr/>
      <dgm:t>
        <a:bodyPr/>
        <a:lstStyle/>
        <a:p>
          <a:endParaRPr lang="ru-RU"/>
        </a:p>
      </dgm:t>
    </dgm:pt>
    <dgm:pt modelId="{9A2BEDF8-9B7E-4ECC-89B3-9292D981BB32}" type="pres">
      <dgm:prSet presAssocID="{371F37E3-8A8F-4FAF-BD27-79A6BCBC904C}" presName="negativeSpace" presStyleCnt="0"/>
      <dgm:spPr/>
    </dgm:pt>
    <dgm:pt modelId="{39982921-26F0-48FA-BD22-631CB2AACF41}" type="pres">
      <dgm:prSet presAssocID="{371F37E3-8A8F-4FAF-BD27-79A6BCBC904C}" presName="childText" presStyleLbl="conFgAcc1" presStyleIdx="0" presStyleCnt="1" custScaleX="100000" custScaleY="89533" custLinFactNeighborX="-4568" custLinFactNeighborY="17802">
        <dgm:presLayoutVars>
          <dgm:bulletEnabled val="1"/>
        </dgm:presLayoutVars>
      </dgm:prSet>
      <dgm:spPr>
        <a:prstGeom prst="rect">
          <a:avLst/>
        </a:prstGeom>
      </dgm:spPr>
      <dgm:t>
        <a:bodyPr/>
        <a:lstStyle/>
        <a:p>
          <a:endParaRPr lang="ru-RU"/>
        </a:p>
      </dgm:t>
    </dgm:pt>
  </dgm:ptLst>
  <dgm:cxnLst>
    <dgm:cxn modelId="{0521386D-D975-4AE3-84BC-A48ED20C6108}" srcId="{371F37E3-8A8F-4FAF-BD27-79A6BCBC904C}" destId="{85BFADA1-F06E-47E3-9566-5648ECC21681}" srcOrd="0" destOrd="0" parTransId="{3615A2E9-D575-4258-8667-139018F1AB46}" sibTransId="{04093291-0882-481C-8920-B6A1626020D7}"/>
    <dgm:cxn modelId="{D1861268-4FA7-4BF1-A0D6-5C9E2C1A3DA5}" type="presOf" srcId="{E32A5A47-2C42-4630-B17B-92D22DBC427D}" destId="{39982921-26F0-48FA-BD22-631CB2AACF41}" srcOrd="0" destOrd="2" presId="urn:microsoft.com/office/officeart/2005/8/layout/list1"/>
    <dgm:cxn modelId="{C5AFB830-01B2-4580-BDDD-F5312192CECD}" type="presOf" srcId="{249541BA-D96F-4504-95CE-C9D63343718B}" destId="{39982921-26F0-48FA-BD22-631CB2AACF41}" srcOrd="0" destOrd="1" presId="urn:microsoft.com/office/officeart/2005/8/layout/list1"/>
    <dgm:cxn modelId="{4D91AC2C-266D-437C-B0B1-1639A61A6FC1}" type="presOf" srcId="{371F37E3-8A8F-4FAF-BD27-79A6BCBC904C}" destId="{EA7ACC73-44C0-411B-8021-B92004840712}" srcOrd="0" destOrd="0" presId="urn:microsoft.com/office/officeart/2005/8/layout/list1"/>
    <dgm:cxn modelId="{DF7097E4-5F5C-469B-BFCB-8FEAF001C761}" srcId="{371F37E3-8A8F-4FAF-BD27-79A6BCBC904C}" destId="{E32A5A47-2C42-4630-B17B-92D22DBC427D}" srcOrd="2" destOrd="0" parTransId="{58520F73-6860-4642-B4A2-7F1444DB7B96}" sibTransId="{9AF3F3C8-715D-4D9D-8A77-DF3FDB5F0A82}"/>
    <dgm:cxn modelId="{722D9C15-A1D9-47D7-A538-2B48AD79B196}" srcId="{371F37E3-8A8F-4FAF-BD27-79A6BCBC904C}" destId="{249541BA-D96F-4504-95CE-C9D63343718B}" srcOrd="1" destOrd="0" parTransId="{639C32B8-9162-4E69-BB8E-02F661512FB6}" sibTransId="{60717325-F8EA-4CB4-A6E7-AFC755BC86B0}"/>
    <dgm:cxn modelId="{476EB24A-5538-489A-B5DC-C5BE6152907A}" srcId="{371F37E3-8A8F-4FAF-BD27-79A6BCBC904C}" destId="{E735F976-CC25-41D2-BD6B-47BAB49FFAF6}" srcOrd="3" destOrd="0" parTransId="{29DFAD73-25B9-48BE-AAE7-32D31B627A93}" sibTransId="{D6D29922-8F5F-48B8-A887-6EC0416BCDAB}"/>
    <dgm:cxn modelId="{57266F91-C965-4959-9CBB-9EF90C93F8E1}" type="presOf" srcId="{5601AA26-6509-4E91-863F-58603B918F87}" destId="{D1C82434-863B-497E-B59D-7DBEE1F6036A}" srcOrd="0" destOrd="0" presId="urn:microsoft.com/office/officeart/2005/8/layout/list1"/>
    <dgm:cxn modelId="{06E59F4F-1229-4146-AFCB-B7E0329C2C2C}" srcId="{5601AA26-6509-4E91-863F-58603B918F87}" destId="{371F37E3-8A8F-4FAF-BD27-79A6BCBC904C}" srcOrd="0" destOrd="0" parTransId="{AF0279B4-4F6A-4B69-9275-95E146F90B72}" sibTransId="{89317408-53DC-4AC7-948C-3F7A3E717828}"/>
    <dgm:cxn modelId="{F0A4F2E5-0FD7-4592-B515-5833702E4700}" type="presOf" srcId="{85BFADA1-F06E-47E3-9566-5648ECC21681}" destId="{39982921-26F0-48FA-BD22-631CB2AACF41}" srcOrd="0" destOrd="0" presId="urn:microsoft.com/office/officeart/2005/8/layout/list1"/>
    <dgm:cxn modelId="{2C6162BF-1EC7-401C-97D4-09253354D49B}" type="presOf" srcId="{371F37E3-8A8F-4FAF-BD27-79A6BCBC904C}" destId="{517AF176-0D7D-4EF5-9768-67760150CA62}" srcOrd="1" destOrd="0" presId="urn:microsoft.com/office/officeart/2005/8/layout/list1"/>
    <dgm:cxn modelId="{9BFE9680-24C3-4030-AC82-7A7F490B11ED}" type="presOf" srcId="{E735F976-CC25-41D2-BD6B-47BAB49FFAF6}" destId="{39982921-26F0-48FA-BD22-631CB2AACF41}" srcOrd="0" destOrd="3" presId="urn:microsoft.com/office/officeart/2005/8/layout/list1"/>
    <dgm:cxn modelId="{AA95E199-459B-4B65-BA5E-1409E1DF0AB6}" type="presParOf" srcId="{D1C82434-863B-497E-B59D-7DBEE1F6036A}" destId="{AE3142EF-78C2-4E50-A587-29BD0CA521A9}" srcOrd="0" destOrd="0" presId="urn:microsoft.com/office/officeart/2005/8/layout/list1"/>
    <dgm:cxn modelId="{F4CAD1A0-C49F-47CC-83E8-9B6509F6DBD7}" type="presParOf" srcId="{AE3142EF-78C2-4E50-A587-29BD0CA521A9}" destId="{EA7ACC73-44C0-411B-8021-B92004840712}" srcOrd="0" destOrd="0" presId="urn:microsoft.com/office/officeart/2005/8/layout/list1"/>
    <dgm:cxn modelId="{68AB6CF4-5AE1-4F62-8C4E-DD1D0AE8721B}" type="presParOf" srcId="{AE3142EF-78C2-4E50-A587-29BD0CA521A9}" destId="{517AF176-0D7D-4EF5-9768-67760150CA62}" srcOrd="1" destOrd="0" presId="urn:microsoft.com/office/officeart/2005/8/layout/list1"/>
    <dgm:cxn modelId="{59A7F980-F6D3-4A9F-95F5-10D9FBF0A831}" type="presParOf" srcId="{D1C82434-863B-497E-B59D-7DBEE1F6036A}" destId="{9A2BEDF8-9B7E-4ECC-89B3-9292D981BB32}" srcOrd="1" destOrd="0" presId="urn:microsoft.com/office/officeart/2005/8/layout/list1"/>
    <dgm:cxn modelId="{71728479-5E06-4187-A866-E5472C1A710F}" type="presParOf" srcId="{D1C82434-863B-497E-B59D-7DBEE1F6036A}" destId="{39982921-26F0-48FA-BD22-631CB2AACF4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dirty="0">
            <a:latin typeface="Times New Roman" pitchFamily="18" charset="0"/>
            <a:cs typeface="Times New Roman" pitchFamily="18" charset="0"/>
          </a:endParaRP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dirty="0">
            <a:latin typeface="Times New Roman" pitchFamily="18" charset="0"/>
            <a:cs typeface="Times New Roman" pitchFamily="18" charset="0"/>
          </a:endParaRP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dirty="0">
            <a:latin typeface="Times New Roman" pitchFamily="18" charset="0"/>
            <a:cs typeface="Times New Roman" pitchFamily="18" charset="0"/>
          </a:endParaRP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общий объем доходов районного бюджета;</a:t>
          </a:r>
          <a:endParaRPr lang="ru-RU" sz="1200" i="1" dirty="0">
            <a:latin typeface="Times New Roman" pitchFamily="18" charset="0"/>
            <a:cs typeface="Times New Roman" pitchFamily="18" charset="0"/>
          </a:endParaRP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dirty="0">
            <a:latin typeface="Times New Roman" pitchFamily="18" charset="0"/>
            <a:cs typeface="Times New Roman" pitchFamily="18" charset="0"/>
          </a:endParaRP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общий объем расходов районного бюджета;</a:t>
          </a:r>
          <a:endParaRPr lang="ru-RU" sz="1200" i="1" dirty="0">
            <a:latin typeface="Times New Roman" pitchFamily="18" charset="0"/>
            <a:cs typeface="Times New Roman" pitchFamily="18" charset="0"/>
          </a:endParaRP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дефицит (профицит) районного бюджета;</a:t>
          </a:r>
          <a:endParaRPr lang="ru-RU" sz="1200" i="1" dirty="0">
            <a:latin typeface="Times New Roman" pitchFamily="18" charset="0"/>
            <a:cs typeface="Times New Roman" pitchFamily="18" charset="0"/>
          </a:endParaRP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условно утверждаемые расходы. </a:t>
          </a:r>
          <a:endParaRPr lang="ru-RU" sz="1200" i="1" dirty="0">
            <a:latin typeface="Times New Roman" pitchFamily="18" charset="0"/>
            <a:cs typeface="Times New Roman" pitchFamily="18" charset="0"/>
          </a:endParaRP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доходов районного бюджета;</a:t>
          </a:r>
          <a:endParaRPr lang="ru-RU" sz="1200" i="1" dirty="0">
            <a:latin typeface="Times New Roman" pitchFamily="18" charset="0"/>
            <a:cs typeface="Times New Roman" pitchFamily="18" charset="0"/>
          </a:endParaRP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dirty="0">
            <a:latin typeface="Times New Roman" pitchFamily="18" charset="0"/>
            <a:cs typeface="Times New Roman" pitchFamily="18" charset="0"/>
          </a:endParaRP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dirty="0">
            <a:latin typeface="Times New Roman" pitchFamily="18" charset="0"/>
            <a:cs typeface="Times New Roman" pitchFamily="18" charset="0"/>
          </a:endParaRP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dirty="0">
            <a:latin typeface="Times New Roman" pitchFamily="18" charset="0"/>
            <a:cs typeface="Times New Roman" pitchFamily="18" charset="0"/>
          </a:endParaRP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источники финансирования дефицита бюджета;</a:t>
          </a:r>
          <a:endParaRPr lang="ru-RU" sz="1200" i="1" dirty="0">
            <a:latin typeface="Times New Roman" pitchFamily="18" charset="0"/>
            <a:cs typeface="Times New Roman" pitchFamily="18" charset="0"/>
          </a:endParaRP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dirty="0">
            <a:latin typeface="Times New Roman" pitchFamily="18" charset="0"/>
            <a:cs typeface="Times New Roman" pitchFamily="18" charset="0"/>
          </a:endParaRP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t>
        <a:bodyPr/>
        <a:lstStyle/>
        <a:p>
          <a:endParaRPr lang="ru-RU"/>
        </a:p>
      </dgm:t>
    </dgm:pt>
    <dgm:pt modelId="{F81DF725-DE0F-4CFE-AD85-BCB5384AA48F}" type="pres">
      <dgm:prSet presAssocID="{AC671B87-4F0C-4D21-B4EC-3E7572D4816F}" presName="parentLin" presStyleCnt="0"/>
      <dgm:spPr/>
      <dgm:t>
        <a:bodyPr/>
        <a:lstStyle/>
        <a:p>
          <a:endParaRPr lang="ru-RU"/>
        </a:p>
      </dgm:t>
    </dgm:pt>
    <dgm:pt modelId="{BCD54BA7-C788-476D-BE01-C17BF529B22E}" type="pres">
      <dgm:prSet presAssocID="{AC671B87-4F0C-4D21-B4EC-3E7572D4816F}" presName="parentLeftMargin" presStyleLbl="node1" presStyleIdx="0" presStyleCnt="3"/>
      <dgm:spPr/>
      <dgm:t>
        <a:bodyPr/>
        <a:lstStyle/>
        <a:p>
          <a:endParaRPr lang="ru-RU"/>
        </a:p>
      </dgm:t>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t>
        <a:bodyPr/>
        <a:lstStyle/>
        <a:p>
          <a:endParaRPr lang="ru-RU"/>
        </a:p>
      </dgm:t>
    </dgm:pt>
    <dgm:pt modelId="{F1144073-F41F-4168-89A4-C808DBF37BDD}" type="pres">
      <dgm:prSet presAssocID="{AC671B87-4F0C-4D21-B4EC-3E7572D4816F}" presName="negativeSpace" presStyleCnt="0"/>
      <dgm:spPr/>
      <dgm:t>
        <a:bodyPr/>
        <a:lstStyle/>
        <a:p>
          <a:endParaRPr lang="ru-RU"/>
        </a:p>
      </dgm:t>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t>
        <a:bodyPr/>
        <a:lstStyle/>
        <a:p>
          <a:endParaRPr lang="ru-RU"/>
        </a:p>
      </dgm:t>
    </dgm:pt>
    <dgm:pt modelId="{38DA92A7-C891-4C38-9306-528313B9C3CD}" type="pres">
      <dgm:prSet presAssocID="{76B4A5EB-4251-44F1-9DC9-FEFCB2875947}" presName="spaceBetweenRectangles" presStyleCnt="0"/>
      <dgm:spPr/>
      <dgm:t>
        <a:bodyPr/>
        <a:lstStyle/>
        <a:p>
          <a:endParaRPr lang="ru-RU"/>
        </a:p>
      </dgm:t>
    </dgm:pt>
    <dgm:pt modelId="{A54BDEA2-EEE5-4A4E-961E-D94FEA928EB6}" type="pres">
      <dgm:prSet presAssocID="{8A67FCD2-77BE-4819-AF68-3D14D42D07DE}" presName="parentLin" presStyleCnt="0"/>
      <dgm:spPr/>
      <dgm:t>
        <a:bodyPr/>
        <a:lstStyle/>
        <a:p>
          <a:endParaRPr lang="ru-RU"/>
        </a:p>
      </dgm:t>
    </dgm:pt>
    <dgm:pt modelId="{59C3F5B1-2383-4434-993F-645855244E7C}" type="pres">
      <dgm:prSet presAssocID="{8A67FCD2-77BE-4819-AF68-3D14D42D07DE}" presName="parentLeftMargin" presStyleLbl="node1" presStyleIdx="0" presStyleCnt="3"/>
      <dgm:spPr/>
      <dgm:t>
        <a:bodyPr/>
        <a:lstStyle/>
        <a:p>
          <a:endParaRPr lang="ru-RU"/>
        </a:p>
      </dgm:t>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t>
        <a:bodyPr/>
        <a:lstStyle/>
        <a:p>
          <a:endParaRPr lang="ru-RU"/>
        </a:p>
      </dgm:t>
    </dgm:pt>
    <dgm:pt modelId="{71D78758-A61A-487A-B4C9-0023C226C3E8}" type="pres">
      <dgm:prSet presAssocID="{8A67FCD2-77BE-4819-AF68-3D14D42D07DE}" presName="negativeSpace" presStyleCnt="0"/>
      <dgm:spPr/>
      <dgm:t>
        <a:bodyPr/>
        <a:lstStyle/>
        <a:p>
          <a:endParaRPr lang="ru-RU"/>
        </a:p>
      </dgm:t>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t>
        <a:bodyPr/>
        <a:lstStyle/>
        <a:p>
          <a:endParaRPr lang="ru-RU"/>
        </a:p>
      </dgm:t>
    </dgm:pt>
    <dgm:pt modelId="{7078CB4D-C1C3-4BDD-90E8-F97299D885BD}" type="pres">
      <dgm:prSet presAssocID="{3A1DD36B-4B8C-4EF9-969D-4E5A7040432A}" presName="spaceBetweenRectangles" presStyleCnt="0"/>
      <dgm:spPr/>
      <dgm:t>
        <a:bodyPr/>
        <a:lstStyle/>
        <a:p>
          <a:endParaRPr lang="ru-RU"/>
        </a:p>
      </dgm:t>
    </dgm:pt>
    <dgm:pt modelId="{238CB0B9-F4F3-4E76-A55D-EA84AC999914}" type="pres">
      <dgm:prSet presAssocID="{20DF5EFF-9F9D-4379-9A87-CEA24FBDFE89}" presName="parentLin" presStyleCnt="0"/>
      <dgm:spPr/>
      <dgm:t>
        <a:bodyPr/>
        <a:lstStyle/>
        <a:p>
          <a:endParaRPr lang="ru-RU"/>
        </a:p>
      </dgm:t>
    </dgm:pt>
    <dgm:pt modelId="{A47B2C5A-4451-4863-9D3A-123645D14BAE}" type="pres">
      <dgm:prSet presAssocID="{20DF5EFF-9F9D-4379-9A87-CEA24FBDFE89}" presName="parentLeftMargin" presStyleLbl="node1" presStyleIdx="1" presStyleCnt="3"/>
      <dgm:spPr/>
      <dgm:t>
        <a:bodyPr/>
        <a:lstStyle/>
        <a:p>
          <a:endParaRPr lang="ru-RU"/>
        </a:p>
      </dgm:t>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t>
        <a:bodyPr/>
        <a:lstStyle/>
        <a:p>
          <a:endParaRPr lang="ru-RU"/>
        </a:p>
      </dgm:t>
    </dgm:pt>
    <dgm:pt modelId="{7E48C7BA-FF49-4635-BDBE-DBA177BF6BF4}" type="pres">
      <dgm:prSet presAssocID="{20DF5EFF-9F9D-4379-9A87-CEA24FBDFE89}" presName="negativeSpace" presStyleCnt="0"/>
      <dgm:spPr/>
      <dgm:t>
        <a:bodyPr/>
        <a:lstStyle/>
        <a:p>
          <a:endParaRPr lang="ru-RU"/>
        </a:p>
      </dgm:t>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t>
        <a:bodyPr/>
        <a:lstStyle/>
        <a:p>
          <a:endParaRPr lang="ru-RU"/>
        </a:p>
      </dgm:t>
    </dgm:pt>
  </dgm:ptLst>
  <dgm:cxnLst>
    <dgm:cxn modelId="{025F2E6A-E6CE-440E-AFED-AFA3FB4E1AEC}" type="presOf" srcId="{60A05BD8-2274-405E-934F-87E94FE8EBE0}" destId="{2937BF22-30AB-460C-90F6-E67E8A308882}" srcOrd="0" destOrd="1" presId="urn:microsoft.com/office/officeart/2005/8/layout/list1"/>
    <dgm:cxn modelId="{24AA9D19-B393-4A08-8684-82EB2AB9AE20}" type="presOf" srcId="{20DF5EFF-9F9D-4379-9A87-CEA24FBDFE89}" destId="{A47B2C5A-4451-4863-9D3A-123645D14BAE}" srcOrd="0" destOrd="0"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939B53DF-EA8E-40C0-9E09-599A46347188}" type="presOf" srcId="{29448284-E310-46EE-8D02-8B6166D72230}" destId="{2937BF22-30AB-460C-90F6-E67E8A308882}" srcOrd="0" destOrd="6" presId="urn:microsoft.com/office/officeart/2005/8/layout/list1"/>
    <dgm:cxn modelId="{D257CCED-C535-46EE-ABE8-A5070308E56C}" srcId="{8A67FCD2-77BE-4819-AF68-3D14D42D07DE}" destId="{DF3E86A5-69D0-49F1-BFF7-9F663152FFC4}" srcOrd="4" destOrd="0" parTransId="{C7BEC6D3-6AF7-4599-8473-322D59FD940B}" sibTransId="{65593B29-36DB-4242-B85B-678C82B1EB2B}"/>
    <dgm:cxn modelId="{93769CB6-6C1C-4BDC-A223-12903F45028A}" srcId="{8A67FCD2-77BE-4819-AF68-3D14D42D07DE}" destId="{9A214C83-83D6-415F-B431-B70C7D6F70EB}" srcOrd="0" destOrd="0" parTransId="{CB890DE3-6D6F-4542-96DE-2A56D98C527D}" sibTransId="{6475E1F3-7F70-4708-8D93-2E2CD544CC56}"/>
    <dgm:cxn modelId="{63F1DCC8-3C4E-4B2F-84B1-F6AC9AA11EDC}" type="presOf" srcId="{D6C4D2E5-93A7-4327-ADC7-E869DFB0F1ED}" destId="{2937BF22-30AB-460C-90F6-E67E8A308882}" srcOrd="0" destOrd="5" presId="urn:microsoft.com/office/officeart/2005/8/layout/list1"/>
    <dgm:cxn modelId="{4DF9E11F-18D6-4615-A205-CF4EB0246B7E}" type="presOf" srcId="{77A7C1E8-EDA2-4AD0-859C-7AE5CD3030AA}" destId="{2937BF22-30AB-460C-90F6-E67E8A308882}" srcOrd="0" destOrd="2" presId="urn:microsoft.com/office/officeart/2005/8/layout/list1"/>
    <dgm:cxn modelId="{B40825A6-EBD0-4053-B5A2-F8DC23A1FC89}" type="presOf" srcId="{AC671B87-4F0C-4D21-B4EC-3E7572D4816F}" destId="{9EC09DDE-1B04-46B6-9067-220112BFC48D}" srcOrd="1" destOrd="0" presId="urn:microsoft.com/office/officeart/2005/8/layout/list1"/>
    <dgm:cxn modelId="{3E8578E7-5EDA-435F-82BA-81908205B0D0}" type="presOf" srcId="{9645550D-EB73-4247-99A5-77AEE65A1109}" destId="{BD0DBB82-8DB6-41CD-9714-EF76DA7908BF}" srcOrd="0" destOrd="0" presId="urn:microsoft.com/office/officeart/2005/8/layout/list1"/>
    <dgm:cxn modelId="{0CE4D57E-636C-4F02-939B-12783FD19FF1}" type="presOf" srcId="{6B5A4B07-F5F0-4F27-A1A6-DED02B49AC3A}" destId="{A235255E-D935-49A9-8FED-513307218160}" srcOrd="0" destOrd="7"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82CB9010-BF29-4CA5-B585-D3347650806D}" srcId="{8A67FCD2-77BE-4819-AF68-3D14D42D07DE}" destId="{67F61886-A925-46D9-B1C1-B3534A44B35D}" srcOrd="3" destOrd="0" parTransId="{9BF4C6DA-3EF5-4C2D-9995-C9AF07869115}" sibTransId="{3886B975-4517-42AD-8785-20334A7F1752}"/>
    <dgm:cxn modelId="{58516F30-901C-44F3-9386-CD8D05517126}" type="presOf" srcId="{8A67FCD2-77BE-4819-AF68-3D14D42D07DE}" destId="{AB0B00FF-ABD4-4BC8-A1E5-56D8F1B69906}" srcOrd="1" destOrd="0" presId="urn:microsoft.com/office/officeart/2005/8/layout/list1"/>
    <dgm:cxn modelId="{3AAF6C03-FB46-4366-94E1-AFC6807067A0}" type="presOf" srcId="{67F61886-A925-46D9-B1C1-B3534A44B35D}" destId="{A235255E-D935-49A9-8FED-513307218160}" srcOrd="0" destOrd="3" presId="urn:microsoft.com/office/officeart/2005/8/layout/list1"/>
    <dgm:cxn modelId="{7A32C5DF-F73B-4F3E-8121-1640EB17D725}" srcId="{AC671B87-4F0C-4D21-B4EC-3E7572D4816F}" destId="{60A05BD8-2274-405E-934F-87E94FE8EBE0}" srcOrd="1" destOrd="0" parTransId="{D6002952-B5DB-4298-885E-B8C6CE1F8C0C}" sibTransId="{C85D4D2D-77B1-4F19-8402-E8D86F21896F}"/>
    <dgm:cxn modelId="{8B25F60A-164D-439A-9CDF-288B0DBBF264}" type="presOf" srcId="{3421FEC5-E6C6-4711-9ED1-320DC0FF02DC}" destId="{2937BF22-30AB-460C-90F6-E67E8A308882}" srcOrd="0" destOrd="4"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42A7BA75-C884-413E-BB97-18F73DABD941}" type="presOf" srcId="{33F07FF7-4A60-48B0-9F05-CA055E54CFAE}" destId="{A235255E-D935-49A9-8FED-513307218160}" srcOrd="0" destOrd="5" presId="urn:microsoft.com/office/officeart/2005/8/layout/list1"/>
    <dgm:cxn modelId="{E303B1F9-0122-4A62-A5DF-85DCDB0D8358}" srcId="{AC671B87-4F0C-4D21-B4EC-3E7572D4816F}" destId="{3421FEC5-E6C6-4711-9ED1-320DC0FF02DC}" srcOrd="4" destOrd="0" parTransId="{3B138DAE-1DDA-4922-A3D4-F8E367F82E52}" sibTransId="{810DC1DF-C3E4-487E-A531-8218AFB4944E}"/>
    <dgm:cxn modelId="{280F315F-B4CE-49D3-8CCE-AE4761AB2746}" srcId="{9645550D-EB73-4247-99A5-77AEE65A1109}" destId="{AC671B87-4F0C-4D21-B4EC-3E7572D4816F}" srcOrd="0" destOrd="0" parTransId="{20B8284B-971A-453F-B686-910B7C1AC333}" sibTransId="{76B4A5EB-4251-44F1-9DC9-FEFCB2875947}"/>
    <dgm:cxn modelId="{A0C696F4-99C7-4A81-97C6-FFDBC1EBF409}" type="presOf" srcId="{20DF5EFF-9F9D-4379-9A87-CEA24FBDFE89}" destId="{AE0CFEAD-146B-4E63-AED5-08F6983E7392}" srcOrd="1" destOrd="0" presId="urn:microsoft.com/office/officeart/2005/8/layout/list1"/>
    <dgm:cxn modelId="{B063E3D3-862C-465E-AE15-1B82821E404B}" srcId="{AC671B87-4F0C-4D21-B4EC-3E7572D4816F}" destId="{113FA8BA-4CDF-4799-AEE1-FC6940FDBECC}" srcOrd="3" destOrd="0" parTransId="{58F2B83D-8E8D-41EB-9282-679BCBE8D429}" sibTransId="{4D97514C-ABFA-41A5-A6D9-FA634AB41FCD}"/>
    <dgm:cxn modelId="{BD7565D3-FEE4-493B-B80D-26AEDAC76BBD}" srcId="{AC671B87-4F0C-4D21-B4EC-3E7572D4816F}" destId="{29448284-E310-46EE-8D02-8B6166D72230}" srcOrd="6" destOrd="0" parTransId="{17DC84D4-AB0C-4622-9508-C85EE15D14D7}" sibTransId="{9D5B4C15-EE94-49BC-917D-61A14E7F1509}"/>
    <dgm:cxn modelId="{8E2D250F-9F4F-434F-9342-C81FA52A5F87}" srcId="{8A67FCD2-77BE-4819-AF68-3D14D42D07DE}" destId="{33F07FF7-4A60-48B0-9F05-CA055E54CFAE}" srcOrd="5" destOrd="0" parTransId="{5F2D7F6C-0892-46FE-AEAF-55BF6A7FECA9}" sibTransId="{704C0604-0CFB-4F99-956E-DC8C67A51CE2}"/>
    <dgm:cxn modelId="{95A236E8-C2DF-404E-B5D9-C41E5873718A}" type="presOf" srcId="{9A214C83-83D6-415F-B431-B70C7D6F70EB}" destId="{A235255E-D935-49A9-8FED-513307218160}" srcOrd="0" destOrd="0" presId="urn:microsoft.com/office/officeart/2005/8/layout/list1"/>
    <dgm:cxn modelId="{AB5172AF-803C-43E0-AB5D-ADB852306CBF}" type="presOf" srcId="{AC671B87-4F0C-4D21-B4EC-3E7572D4816F}" destId="{BCD54BA7-C788-476D-BE01-C17BF529B22E}" srcOrd="0" destOrd="0" presId="urn:microsoft.com/office/officeart/2005/8/layout/list1"/>
    <dgm:cxn modelId="{1D7A25F0-C6D3-4186-9433-1EB270E2331F}" type="presOf" srcId="{4A61FECF-7FB6-400A-959D-68F312C85950}" destId="{2937BF22-30AB-460C-90F6-E67E8A308882}" srcOrd="0" destOrd="0" presId="urn:microsoft.com/office/officeart/2005/8/layout/list1"/>
    <dgm:cxn modelId="{DF47348E-4AB6-4322-967E-86181818C72A}" type="presOf" srcId="{3447CEA8-650F-4B04-81F9-92B0DCAE4669}" destId="{A235255E-D935-49A9-8FED-513307218160}" srcOrd="0" destOrd="2" presId="urn:microsoft.com/office/officeart/2005/8/layout/list1"/>
    <dgm:cxn modelId="{4815F0BA-0370-4243-B9C4-B76C258164AF}" srcId="{AC671B87-4F0C-4D21-B4EC-3E7572D4816F}" destId="{4A61FECF-7FB6-400A-959D-68F312C85950}" srcOrd="0" destOrd="0" parTransId="{4ECB3902-992F-41EC-A640-90D59058558D}" sibTransId="{3F9EADCE-CF59-4B0C-9F38-D2931EEE42A2}"/>
    <dgm:cxn modelId="{7D76CFE7-4F55-4909-B446-F57C5C2E907C}" srcId="{8A67FCD2-77BE-4819-AF68-3D14D42D07DE}" destId="{0ED8F65F-7E69-4223-9914-2C7E020C6DE8}" srcOrd="1" destOrd="0" parTransId="{6BA385A8-D2AE-40D3-8CB1-351DB22403A7}" sibTransId="{5F30A274-EFB7-4AD2-9AA0-F070E6859D64}"/>
    <dgm:cxn modelId="{5CBDF3B1-7125-489C-8484-2924F988121C}" srcId="{AC671B87-4F0C-4D21-B4EC-3E7572D4816F}" destId="{D6C4D2E5-93A7-4327-ADC7-E869DFB0F1ED}" srcOrd="5" destOrd="0" parTransId="{996648CF-1A46-48DB-9B01-7CCC4D196CD5}" sibTransId="{2E88B680-22E5-4C40-A6A7-D8040A0D332C}"/>
    <dgm:cxn modelId="{387AB323-BCAF-4CE3-89AF-FA2933E56426}" srcId="{9645550D-EB73-4247-99A5-77AEE65A1109}" destId="{20DF5EFF-9F9D-4379-9A87-CEA24FBDFE89}" srcOrd="2" destOrd="0" parTransId="{8062B3AD-3A23-4C46-B8AD-0C851E7F8D01}" sibTransId="{CEA38DB3-231D-4A7F-B0E3-4462B1DC0303}"/>
    <dgm:cxn modelId="{1B5E75D0-2512-4117-BBBF-6D5258DBF9C2}" type="presOf" srcId="{9CEBF372-7403-4341-A4E8-8A5C85D02B9F}" destId="{A235255E-D935-49A9-8FED-513307218160}" srcOrd="0" destOrd="6" presId="urn:microsoft.com/office/officeart/2005/8/layout/list1"/>
    <dgm:cxn modelId="{0E752811-DDB5-4AAA-920A-417ED52C2229}" srcId="{8A67FCD2-77BE-4819-AF68-3D14D42D07DE}" destId="{9CEBF372-7403-4341-A4E8-8A5C85D02B9F}" srcOrd="6" destOrd="0" parTransId="{439DA06E-0838-4361-B282-DA327209CAD8}" sibTransId="{32287D52-84EE-486C-9152-4190F9A84CCF}"/>
    <dgm:cxn modelId="{EC5CA677-046E-43C5-AEAA-F513F5F99F0D}" type="presOf" srcId="{8A67FCD2-77BE-4819-AF68-3D14D42D07DE}" destId="{59C3F5B1-2383-4434-993F-645855244E7C}" srcOrd="0" destOrd="0"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BAE570AF-66D4-44A9-9ABD-D6F9B3EE0BC2}" type="presOf" srcId="{DF3E86A5-69D0-49F1-BFF7-9F663152FFC4}" destId="{A235255E-D935-49A9-8FED-513307218160}" srcOrd="0" destOrd="4" presId="urn:microsoft.com/office/officeart/2005/8/layout/list1"/>
    <dgm:cxn modelId="{9248049C-FD4E-431D-90F5-3EDE8B4A5B09}" type="presOf" srcId="{113FA8BA-4CDF-4799-AEE1-FC6940FDBECC}" destId="{2937BF22-30AB-460C-90F6-E67E8A308882}" srcOrd="0" destOrd="3" presId="urn:microsoft.com/office/officeart/2005/8/layout/list1"/>
    <dgm:cxn modelId="{EF087AF9-0063-48A8-AC47-F840C1366733}" type="presOf" srcId="{0ED8F65F-7E69-4223-9914-2C7E020C6DE8}" destId="{A235255E-D935-49A9-8FED-513307218160}" srcOrd="0" destOrd="1" presId="urn:microsoft.com/office/officeart/2005/8/layout/list1"/>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Рассмотрение проекта бюджета </a:t>
          </a:r>
          <a:r>
            <a:rPr lang="ru-RU" sz="800" kern="1200" dirty="0" smtClean="0">
              <a:solidFill>
                <a:srgbClr val="FF0000"/>
              </a:solidFill>
            </a:rPr>
            <a:t>(Публичные слушания)</a:t>
          </a:r>
          <a:endParaRPr lang="ru-RU" sz="800" kern="1200" dirty="0">
            <a:solidFill>
              <a:srgbClr val="FF0000"/>
            </a:solidFill>
          </a:endParaRP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srgbClr val="000000"/>
              </a:solidFill>
              <a:latin typeface="Verdana"/>
            </a:rPr>
            <a:t>Рассмотрение и утверждение отчета об исполнении бюджета </a:t>
          </a:r>
          <a:r>
            <a:rPr lang="ru-RU" sz="800" kern="1200" dirty="0" smtClean="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Бюджетное послание Президента Российской Федерации Федеральному Собранию</a:t>
          </a:r>
          <a:endParaRPr lang="ru-RU" sz="800" kern="1200" dirty="0"/>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Прогноз социально-экономического развития района</a:t>
          </a:r>
          <a:endParaRPr lang="ru-RU" sz="800" kern="1200" dirty="0"/>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Основное направления бюджетной и налоговой политики</a:t>
          </a:r>
          <a:endParaRPr lang="ru-RU" sz="800" kern="1200" dirty="0"/>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Муниципальные программы района</a:t>
          </a:r>
          <a:endParaRPr lang="ru-RU" sz="800" kern="1200" dirty="0"/>
        </a:p>
      </dsp:txBody>
      <dsp:txXfrm>
        <a:off x="4097371" y="181999"/>
        <a:ext cx="876628" cy="87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solidFill>
              <a:latin typeface="Verdana"/>
              <a:ea typeface="+mn-ea"/>
              <a:cs typeface="+mn-cs"/>
            </a:rPr>
            <a:t>Бюджет Камчатского края</a:t>
          </a:r>
          <a:endParaRPr lang="ru-RU" sz="900" b="1" kern="1200" dirty="0">
            <a:solidFill>
              <a:sysClr val="windowText" lastClr="000000"/>
            </a:solidFill>
            <a:latin typeface="Verdana"/>
            <a:ea typeface="+mn-ea"/>
            <a:cs typeface="+mn-cs"/>
          </a:endParaRP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Соболевского района</a:t>
          </a:r>
          <a:endParaRPr lang="ru-RU" sz="900" b="1" kern="1200" dirty="0">
            <a:solidFill>
              <a:sysClr val="windowText" lastClr="000000">
                <a:hueOff val="0"/>
                <a:satOff val="0"/>
                <a:lumOff val="0"/>
                <a:alphaOff val="0"/>
              </a:sysClr>
            </a:solidFill>
            <a:latin typeface="Verdana"/>
            <a:ea typeface="+mn-ea"/>
            <a:cs typeface="+mn-cs"/>
          </a:endParaRP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сельских поселений</a:t>
          </a:r>
          <a:endParaRPr lang="ru-RU" sz="900" b="1" kern="1200" dirty="0">
            <a:solidFill>
              <a:sysClr val="windowText" lastClr="000000">
                <a:hueOff val="0"/>
                <a:satOff val="0"/>
                <a:lumOff val="0"/>
                <a:alphaOff val="0"/>
              </a:sysClr>
            </a:solidFill>
            <a:latin typeface="Verdana"/>
            <a:ea typeface="+mn-ea"/>
            <a:cs typeface="+mn-cs"/>
          </a:endParaRP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06C1-3E41-4AA5-88DA-F7983C60D01B}">
      <dsp:nvSpPr>
        <dsp:cNvPr id="0" name=""/>
        <dsp:cNvSpPr/>
      </dsp:nvSpPr>
      <dsp:spPr>
        <a:xfrm>
          <a:off x="0" y="0"/>
          <a:ext cx="1724738" cy="1556792"/>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4C3C8-6CFD-4B43-B071-0F4FB05CAAE5}">
      <dsp:nvSpPr>
        <dsp:cNvPr id="0" name=""/>
        <dsp:cNvSpPr/>
      </dsp:nvSpPr>
      <dsp:spPr>
        <a:xfrm>
          <a:off x="820382" y="0"/>
          <a:ext cx="8257654" cy="155679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i="1" kern="1200" dirty="0" smtClean="0"/>
            <a:t>Основной целью бюджетной и налоговой политики на 2021 год и на плановый период 2022 и 2023 годов остается обеспечение сбалансированности и устойчивости районного бюджета.</a:t>
          </a:r>
          <a:endParaRPr lang="ru-RU" sz="1500" b="1" i="1" kern="1200" dirty="0"/>
        </a:p>
      </dsp:txBody>
      <dsp:txXfrm>
        <a:off x="820382" y="0"/>
        <a:ext cx="8257654" cy="739476"/>
      </dsp:txXfrm>
    </dsp:sp>
    <dsp:sp modelId="{3C615EE6-F1A9-4352-AC7C-0B939C471C05}">
      <dsp:nvSpPr>
        <dsp:cNvPr id="0" name=""/>
        <dsp:cNvSpPr/>
      </dsp:nvSpPr>
      <dsp:spPr>
        <a:xfrm>
          <a:off x="450644" y="739476"/>
          <a:ext cx="739476" cy="739476"/>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1D2B3E-E7FE-435C-B31B-9E34D1479F82}">
      <dsp:nvSpPr>
        <dsp:cNvPr id="0" name=""/>
        <dsp:cNvSpPr/>
      </dsp:nvSpPr>
      <dsp:spPr>
        <a:xfrm>
          <a:off x="820382" y="739476"/>
          <a:ext cx="8257654" cy="739476"/>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i="1" kern="1200" dirty="0" smtClean="0"/>
            <a:t>Для достижения указанной цели необходимо решить следующие задачи:</a:t>
          </a:r>
          <a:br>
            <a:rPr lang="ru-RU" sz="1600" i="1" kern="1200" dirty="0" smtClean="0"/>
          </a:br>
          <a:r>
            <a:rPr lang="ru-RU" sz="1400" i="1" kern="1200" dirty="0" smtClean="0"/>
            <a:t>-сохранение и развитие доходных источников районного бюджета;</a:t>
          </a:r>
          <a:br>
            <a:rPr lang="ru-RU" sz="1400" i="1" kern="1200" dirty="0" smtClean="0"/>
          </a:br>
          <a:r>
            <a:rPr lang="ru-RU" sz="1400" i="1" kern="1200" dirty="0" smtClean="0"/>
            <a:t>-повышение эффективности расходов районного бюджета.</a:t>
          </a:r>
          <a:endParaRPr lang="ru-RU" sz="1400" i="1" kern="1200" dirty="0"/>
        </a:p>
      </dsp:txBody>
      <dsp:txXfrm>
        <a:off x="820382" y="739476"/>
        <a:ext cx="8257654" cy="739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2921-26F0-48FA-BD22-631CB2AACF41}">
      <dsp:nvSpPr>
        <dsp:cNvPr id="0" name=""/>
        <dsp:cNvSpPr/>
      </dsp:nvSpPr>
      <dsp:spPr>
        <a:xfrm>
          <a:off x="0" y="379295"/>
          <a:ext cx="8928992" cy="6317448"/>
        </a:xfrm>
        <a:prstGeom prst="rect">
          <a:avLst/>
        </a:prstGeo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2989" tIns="604012" rIns="692989"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ysClr val="windowText" lastClr="000000">
                <a:hueOff val="0"/>
                <a:satOff val="0"/>
                <a:lumOff val="0"/>
                <a:alphaOff val="0"/>
              </a:sysClr>
            </a:solidFill>
            <a:latin typeface="Verdana"/>
            <a:ea typeface="+mn-ea"/>
            <a:cs typeface="+mn-cs"/>
          </a:endParaRPr>
        </a:p>
        <a:p>
          <a:pPr marL="114300" lvl="1" indent="-114300" algn="l" defTabSz="533400">
            <a:lnSpc>
              <a:spcPct val="90000"/>
            </a:lnSpc>
            <a:spcBef>
              <a:spcPct val="0"/>
            </a:spcBef>
            <a:spcAft>
              <a:spcPct val="15000"/>
            </a:spcAft>
            <a:buChar char="••"/>
          </a:pPr>
          <a:r>
            <a:rPr lang="ru-RU" sz="1200" kern="1200" dirty="0" smtClean="0"/>
            <a:t>1. Обеспечение подотчетности (подконтрольности) расходов районного бюджета.</a:t>
          </a:r>
          <a:br>
            <a:rPr lang="ru-RU" sz="1200" kern="1200" dirty="0" smtClean="0"/>
          </a:br>
          <a:r>
            <a:rPr lang="ru-RU" sz="1200" kern="1200" dirty="0" smtClean="0"/>
            <a:t>Реализация данного направления будет осуществляться путем:</a:t>
          </a:r>
          <a:br>
            <a:rPr lang="ru-RU" sz="1200" kern="1200" dirty="0" smtClean="0"/>
          </a:br>
          <a:r>
            <a:rPr lang="ru-RU" sz="1200" kern="1200" dirty="0" smtClean="0"/>
            <a:t>          - совершенствования муниципального управления, в том числе за счет расширения спектра задач, для решения которых применяются принципы проектного управления;</a:t>
          </a:r>
          <a:br>
            <a:rPr lang="ru-RU" sz="1200" kern="1200" dirty="0" smtClean="0"/>
          </a:br>
          <a:r>
            <a:rPr lang="ru-RU" sz="1200" kern="1200" dirty="0" smtClean="0"/>
            <a:t>          - выполнения планов мероприятий "дорожных карт" по реализации национальных проектов;</a:t>
          </a:r>
          <a:br>
            <a:rPr lang="ru-RU" sz="1200" kern="1200" dirty="0" smtClean="0"/>
          </a:br>
          <a:r>
            <a:rPr lang="ru-RU" sz="1200" kern="1200" dirty="0" smtClean="0"/>
            <a:t>          - оптимизации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1200" kern="1200" dirty="0" smtClean="0"/>
          </a:br>
          <a:r>
            <a:rPr lang="ru-RU" sz="1200" kern="1200" dirty="0" smtClean="0"/>
            <a:t>         - совершенствования системы закупок товаров, работ, услуг для обеспечения муниципальных нужд, в том числе обеспечения их дальнейшей централизации;</a:t>
          </a:r>
          <a:br>
            <a:rPr lang="ru-RU" sz="1200" kern="1200" dirty="0" smtClean="0"/>
          </a:br>
          <a:r>
            <a:rPr lang="ru-RU" sz="1200" kern="1200" dirty="0" smtClean="0"/>
            <a:t>        - развития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1200" kern="1200" dirty="0" smtClean="0"/>
          </a:br>
          <a:r>
            <a:rPr lang="ru-RU" sz="1200" kern="1200" dirty="0" smtClean="0"/>
            <a:t>       - продолжения работы по недопущению образования просроченной кредиторской задолженности.</a:t>
          </a:r>
          <a:endParaRPr lang="ru-RU" sz="1200" kern="1200" dirty="0"/>
        </a:p>
        <a:p>
          <a:pPr marL="114300" lvl="1" indent="-114300" algn="l" defTabSz="533400">
            <a:lnSpc>
              <a:spcPct val="90000"/>
            </a:lnSpc>
            <a:spcBef>
              <a:spcPct val="0"/>
            </a:spcBef>
            <a:spcAft>
              <a:spcPct val="15000"/>
            </a:spcAft>
            <a:buChar char="••"/>
          </a:pPr>
          <a:r>
            <a:rPr lang="ru-RU" sz="1200" kern="1200" dirty="0" smtClean="0"/>
            <a:t>2. Сохранение практики формирования "программного" бюджета.</a:t>
          </a:r>
          <a:br>
            <a:rPr lang="ru-RU" sz="1200" kern="1200" dirty="0" smtClean="0"/>
          </a:br>
          <a:r>
            <a:rPr lang="ru-RU" sz="1200" kern="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3. Повышение эффективности и качества оказания муниципальных услуг (выполнения работ). Реализация данного направления должна осуществляться путем:</a:t>
          </a:r>
          <a:br>
            <a:rPr lang="ru-RU" sz="1200" kern="1200" dirty="0" smtClean="0"/>
          </a:br>
          <a:r>
            <a:rPr lang="ru-RU" sz="1200" kern="1200" dirty="0" smtClean="0"/>
            <a:t>        -повышения обоснованности планирования финансово-хозяйственной деятельности муниципальных учреждений;</a:t>
          </a:r>
          <a:br>
            <a:rPr lang="ru-RU" sz="1200" kern="1200" dirty="0" smtClean="0"/>
          </a:br>
          <a:r>
            <a:rPr lang="ru-RU" sz="1200" kern="1200" dirty="0" smtClean="0"/>
            <a:t>        -повышения рациональности использования бюджетных средств муниципальными учреждениями Соболевского муниципального района;</a:t>
          </a:r>
          <a:br>
            <a:rPr lang="ru-RU" sz="1200" kern="1200" dirty="0" smtClean="0"/>
          </a:br>
          <a:r>
            <a:rPr lang="ru-RU" sz="1200" kern="1200" dirty="0" smtClean="0"/>
            <a:t>       -формирования муниципального задания на оказание муниципальных услуг (выполнение работ) на трехлетний период;</a:t>
          </a:r>
          <a:br>
            <a:rPr lang="ru-RU" sz="1200" kern="1200" dirty="0" smtClean="0"/>
          </a:br>
          <a:r>
            <a:rPr lang="ru-RU" sz="1200" kern="1200" dirty="0" smtClean="0"/>
            <a:t>       -обеспечения органами, осуществляющими функции и полномочия учредителя, контроля за достижением показателей объема и качества муниципальных услуг (работ);</a:t>
          </a:r>
          <a:br>
            <a:rPr lang="ru-RU" sz="1200" kern="1200" dirty="0" smtClean="0"/>
          </a:br>
          <a:r>
            <a:rPr lang="ru-RU" sz="1200" kern="1200" dirty="0" smtClean="0"/>
            <a:t>       -совершенствования сбора оценок населением качества оказания муниципальных услуг (выполнения работ).</a:t>
          </a:r>
          <a:endParaRPr lang="ru-RU" sz="1200" kern="1200" dirty="0"/>
        </a:p>
      </dsp:txBody>
      <dsp:txXfrm>
        <a:off x="0" y="379295"/>
        <a:ext cx="8928992" cy="6317448"/>
      </dsp:txXfrm>
    </dsp:sp>
    <dsp:sp modelId="{517AF176-0D7D-4EF5-9768-67760150CA62}">
      <dsp:nvSpPr>
        <dsp:cNvPr id="0" name=""/>
        <dsp:cNvSpPr/>
      </dsp:nvSpPr>
      <dsp:spPr>
        <a:xfrm>
          <a:off x="72007" y="0"/>
          <a:ext cx="8830869" cy="1030507"/>
        </a:xfrm>
        <a:prstGeom prst="roundRect">
          <a:avLst/>
        </a:prstGeo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ru-RU" sz="2000" b="0" i="1" kern="1200"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2021 год и плановый период 2022-2023 годов в области расходов районного бюджета являются:</a:t>
          </a:r>
          <a:endParaRPr lang="ru-RU" sz="2000" b="0" i="1" kern="1200" cap="none" spc="0" dirty="0">
            <a:ln w="50800">
              <a:solidFill>
                <a:schemeClr val="bg2">
                  <a:lumMod val="50000"/>
                </a:schemeClr>
              </a:solidFill>
            </a:ln>
            <a:solidFill>
              <a:schemeClr val="bg1">
                <a:shade val="50000"/>
              </a:schemeClr>
            </a:solidFill>
            <a:effectLst/>
            <a:latin typeface="Verdana"/>
            <a:ea typeface="+mn-ea"/>
            <a:cs typeface="+mn-cs"/>
          </a:endParaRPr>
        </a:p>
      </dsp:txBody>
      <dsp:txXfrm>
        <a:off x="122312" y="50305"/>
        <a:ext cx="8730259" cy="929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8"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 </a:t>
          </a:r>
          <a:r>
            <a:rPr lang="ru-RU" sz="1200" i="1" kern="1200" dirty="0" smtClean="0">
              <a:latin typeface="Times New Roman" pitchFamily="18" charset="0"/>
              <a:cs typeface="Times New Roman" pitchFamily="18" charset="0"/>
            </a:rPr>
            <a:t>общий объем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общий объем расходов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дефицит (профицит)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условно утверждаемые расходы. </a:t>
          </a:r>
          <a:endParaRPr lang="ru-RU" sz="1200" i="1" kern="1200" dirty="0">
            <a:latin typeface="Times New Roman" pitchFamily="18" charset="0"/>
            <a:cs typeface="Times New Roman" pitchFamily="18" charset="0"/>
          </a:endParaRPr>
        </a:p>
      </dsp:txBody>
      <dsp:txXfrm>
        <a:off x="0" y="432047"/>
        <a:ext cx="9073008"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kern="1200" dirty="0">
            <a:latin typeface="Times New Roman" pitchFamily="18" charset="0"/>
            <a:cs typeface="Times New Roman" pitchFamily="18" charset="0"/>
          </a:endParaRPr>
        </a:p>
      </dsp:txBody>
      <dsp:txXfrm>
        <a:off x="102031" y="59934"/>
        <a:ext cx="6291057" cy="554988"/>
      </dsp:txXfrm>
    </dsp:sp>
    <dsp:sp modelId="{A235255E-D935-49A9-8FED-513307218160}">
      <dsp:nvSpPr>
        <dsp:cNvPr id="0" name=""/>
        <dsp:cNvSpPr/>
      </dsp:nvSpPr>
      <dsp:spPr>
        <a:xfrm>
          <a:off x="0" y="2592281"/>
          <a:ext cx="9073008"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источники финансирования дефицита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kern="1200" dirty="0">
            <a:latin typeface="Times New Roman" pitchFamily="18" charset="0"/>
            <a:cs typeface="Times New Roman" pitchFamily="18" charset="0"/>
          </a:endParaRPr>
        </a:p>
      </dsp:txBody>
      <dsp:txXfrm>
        <a:off x="0" y="2592281"/>
        <a:ext cx="9073008"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kern="1200" dirty="0">
            <a:latin typeface="Times New Roman" pitchFamily="18" charset="0"/>
            <a:cs typeface="Times New Roman" pitchFamily="18" charset="0"/>
          </a:endParaRPr>
        </a:p>
      </dsp:txBody>
      <dsp:txXfrm>
        <a:off x="103841" y="2192068"/>
        <a:ext cx="6258667" cy="588454"/>
      </dsp:txXfrm>
    </dsp:sp>
    <dsp:sp modelId="{B093F3F8-9D86-4917-A3CF-B5053F084F0D}">
      <dsp:nvSpPr>
        <dsp:cNvPr id="0" name=""/>
        <dsp:cNvSpPr/>
      </dsp:nvSpPr>
      <dsp:spPr>
        <a:xfrm>
          <a:off x="0" y="5491932"/>
          <a:ext cx="9073008"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kern="1200" dirty="0">
            <a:latin typeface="Times New Roman" pitchFamily="18" charset="0"/>
            <a:cs typeface="Times New Roman" pitchFamily="18" charset="0"/>
          </a:endParaRP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0.56505</cdr:x>
      <cdr:y>0.41585</cdr:y>
    </cdr:from>
    <cdr:to>
      <cdr:x>0.61944</cdr:x>
      <cdr:y>0.47122</cdr:y>
    </cdr:to>
    <cdr:cxnSp macro="">
      <cdr:nvCxnSpPr>
        <cdr:cNvPr id="3" name="Прямая со стрелкой 2"/>
        <cdr:cNvCxnSpPr/>
      </cdr:nvCxnSpPr>
      <cdr:spPr>
        <a:xfrm xmlns:a="http://schemas.openxmlformats.org/drawingml/2006/main" flipV="1">
          <a:off x="4964116" y="2349498"/>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0.79732</cdr:x>
      <cdr:y>0.5061</cdr:y>
    </cdr:from>
    <cdr:to>
      <cdr:x>0.81696</cdr:x>
      <cdr:y>0.5061</cdr:y>
    </cdr:to>
    <cdr:cxnSp macro="">
      <cdr:nvCxnSpPr>
        <cdr:cNvPr id="7" name="Прямая со стрелкой 6"/>
        <cdr:cNvCxnSpPr/>
      </cdr:nvCxnSpPr>
      <cdr:spPr>
        <a:xfrm xmlns:a="http://schemas.openxmlformats.org/drawingml/2006/main">
          <a:off x="7343813" y="2859727"/>
          <a:ext cx="180898"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0.81107</cdr:x>
      <cdr:y>0.48296</cdr:y>
    </cdr:from>
    <cdr:to>
      <cdr:x>0.98361</cdr:x>
      <cdr:y>0.59402</cdr:y>
    </cdr:to>
    <cdr:sp macro="" textlink="">
      <cdr:nvSpPr>
        <cdr:cNvPr id="8" name="TextBox 7"/>
        <cdr:cNvSpPr txBox="1"/>
      </cdr:nvSpPr>
      <cdr:spPr>
        <a:xfrm xmlns:a="http://schemas.openxmlformats.org/drawingml/2006/main">
          <a:off x="7125230" y="2728994"/>
          <a:ext cx="1515729" cy="6275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just"/>
          <a:r>
            <a:rPr lang="ru-RU" sz="1000" dirty="0" smtClean="0">
              <a:solidFill>
                <a:schemeClr val="tx1"/>
              </a:solidFill>
            </a:rPr>
            <a:t>Прирост общего объема налоговых доходов</a:t>
          </a:r>
        </a:p>
        <a:p xmlns:a="http://schemas.openxmlformats.org/drawingml/2006/main">
          <a:pPr algn="just">
            <a:lnSpc>
              <a:spcPts val="1300"/>
            </a:lnSpc>
          </a:pPr>
          <a:endParaRPr lang="ru-RU" sz="1200" dirty="0">
            <a:solidFill>
              <a:schemeClr val="accent3">
                <a:lumMod val="50000"/>
              </a:schemeClr>
            </a:solidFill>
          </a:endParaRPr>
        </a:p>
      </cdr:txBody>
    </cdr:sp>
  </cdr:relSizeAnchor>
  <cdr:relSizeAnchor xmlns:cdr="http://schemas.openxmlformats.org/drawingml/2006/chartDrawing">
    <cdr:from>
      <cdr:x>0.23937</cdr:x>
      <cdr:y>0.70843</cdr:y>
    </cdr:from>
    <cdr:to>
      <cdr:x>0.30601</cdr:x>
      <cdr:y>0.75473</cdr:y>
    </cdr:to>
    <cdr:sp macro="" textlink="">
      <cdr:nvSpPr>
        <cdr:cNvPr id="6" name="TextBox 4"/>
        <cdr:cNvSpPr txBox="1"/>
      </cdr:nvSpPr>
      <cdr:spPr>
        <a:xfrm xmlns:a="http://schemas.openxmlformats.org/drawingml/2006/main">
          <a:off x="2102919" y="4002567"/>
          <a:ext cx="585417" cy="2616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FF0000"/>
              </a:solidFill>
              <a:latin typeface="Palatino Linotype" panose="02040502050505030304" pitchFamily="18" charset="0"/>
            </a:rPr>
            <a:t>27,5 %</a:t>
          </a:r>
          <a:endParaRPr lang="ru-RU" sz="1100" dirty="0">
            <a:solidFill>
              <a:srgbClr val="FF0000"/>
            </a:solidFill>
            <a:latin typeface="Palatino Linotype" panose="02040502050505030304" pitchFamily="18" charset="0"/>
          </a:endParaRPr>
        </a:p>
      </cdr:txBody>
    </cdr:sp>
  </cdr:relSizeAnchor>
  <cdr:relSizeAnchor xmlns:cdr="http://schemas.openxmlformats.org/drawingml/2006/chartDrawing">
    <cdr:from>
      <cdr:x>0.40242</cdr:x>
      <cdr:y>0.52964</cdr:y>
    </cdr:from>
    <cdr:to>
      <cdr:x>0.45681</cdr:x>
      <cdr:y>0.58501</cdr:y>
    </cdr:to>
    <cdr:cxnSp macro="">
      <cdr:nvCxnSpPr>
        <cdr:cNvPr id="9" name="Прямая со стрелкой 8"/>
        <cdr:cNvCxnSpPr/>
      </cdr:nvCxnSpPr>
      <cdr:spPr>
        <a:xfrm xmlns:a="http://schemas.openxmlformats.org/drawingml/2006/main" flipV="1">
          <a:off x="3535356" y="2992440"/>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0.13408</cdr:x>
      <cdr:y>0.06012</cdr:y>
    </cdr:from>
    <cdr:to>
      <cdr:x>0.23771</cdr:x>
      <cdr:y>0.12008</cdr:y>
    </cdr:to>
    <cdr:sp macro="" textlink="">
      <cdr:nvSpPr>
        <cdr:cNvPr id="60" name="TextBox 59"/>
        <cdr:cNvSpPr txBox="1"/>
      </cdr:nvSpPr>
      <cdr:spPr>
        <a:xfrm xmlns:a="http://schemas.openxmlformats.org/drawingml/2006/main">
          <a:off x="1177923" y="344473"/>
          <a:ext cx="910433" cy="3435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Palatino Linotype" panose="02040502050505030304" pitchFamily="18" charset="0"/>
            </a:rPr>
            <a:t>219 398,8</a:t>
          </a:r>
          <a:endParaRPr lang="ru-RU" sz="1400" b="1" dirty="0">
            <a:latin typeface="Palatino Linotype" panose="02040502050505030304" pitchFamily="18" charset="0"/>
          </a:endParaRPr>
        </a:p>
      </cdr:txBody>
    </cdr:sp>
  </cdr:relSizeAnchor>
  <cdr:relSizeAnchor xmlns:cdr="http://schemas.openxmlformats.org/drawingml/2006/chartDrawing">
    <cdr:from>
      <cdr:x>0.59758</cdr:x>
      <cdr:y>0.28457</cdr:y>
    </cdr:from>
    <cdr:to>
      <cdr:x>0.70413</cdr:x>
      <cdr:y>0.33485</cdr:y>
    </cdr:to>
    <cdr:sp macro="" textlink="">
      <cdr:nvSpPr>
        <cdr:cNvPr id="62" name="TextBox 1"/>
        <cdr:cNvSpPr txBox="1"/>
      </cdr:nvSpPr>
      <cdr:spPr>
        <a:xfrm xmlns:a="http://schemas.openxmlformats.org/drawingml/2006/main">
          <a:off x="5249868" y="1630357"/>
          <a:ext cx="936066" cy="288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182 100,7</a:t>
          </a:r>
          <a:endParaRPr lang="ru-RU" sz="1400" b="1" dirty="0">
            <a:latin typeface="Palatino Linotype" panose="02040502050505030304" pitchFamily="18" charset="0"/>
          </a:endParaRPr>
        </a:p>
      </cdr:txBody>
    </cdr:sp>
  </cdr:relSizeAnchor>
  <cdr:relSizeAnchor xmlns:cdr="http://schemas.openxmlformats.org/drawingml/2006/chartDrawing">
    <cdr:from>
      <cdr:x>0.36176</cdr:x>
      <cdr:y>0.04467</cdr:y>
    </cdr:from>
    <cdr:to>
      <cdr:x>0.46711</cdr:x>
      <cdr:y>0.10751</cdr:y>
    </cdr:to>
    <cdr:sp macro="" textlink="">
      <cdr:nvSpPr>
        <cdr:cNvPr id="63" name="TextBox 1"/>
        <cdr:cNvSpPr txBox="1"/>
      </cdr:nvSpPr>
      <cdr:spPr>
        <a:xfrm xmlns:a="http://schemas.openxmlformats.org/drawingml/2006/main">
          <a:off x="3178144" y="255936"/>
          <a:ext cx="925543" cy="3600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226 284,7</a:t>
          </a:r>
          <a:endParaRPr lang="ru-RU" sz="1400" b="1" dirty="0">
            <a:latin typeface="Palatino Linotype" panose="02040502050505030304" pitchFamily="18" charset="0"/>
          </a:endParaRPr>
        </a:p>
      </cdr:txBody>
    </cdr:sp>
  </cdr:relSizeAnchor>
  <cdr:relSizeAnchor xmlns:cdr="http://schemas.openxmlformats.org/drawingml/2006/chartDrawing">
    <cdr:from>
      <cdr:x>0.82526</cdr:x>
      <cdr:y>0.34691</cdr:y>
    </cdr:from>
    <cdr:to>
      <cdr:x>0.9365</cdr:x>
      <cdr:y>0.39247</cdr:y>
    </cdr:to>
    <cdr:sp macro="" textlink="">
      <cdr:nvSpPr>
        <cdr:cNvPr id="64" name="TextBox 1"/>
        <cdr:cNvSpPr txBox="1"/>
      </cdr:nvSpPr>
      <cdr:spPr>
        <a:xfrm xmlns:a="http://schemas.openxmlformats.org/drawingml/2006/main">
          <a:off x="7250132" y="1987547"/>
          <a:ext cx="977240" cy="261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155 434,7</a:t>
          </a:r>
          <a:endParaRPr lang="ru-RU" sz="14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0.15089</cdr:x>
      <cdr:y>0.40755</cdr:y>
    </cdr:from>
    <cdr:to>
      <cdr:x>0.22406</cdr:x>
      <cdr:y>0.46064</cdr:y>
    </cdr:to>
    <cdr:sp macro="" textlink="">
      <cdr:nvSpPr>
        <cdr:cNvPr id="31" name="TextBox 1"/>
        <cdr:cNvSpPr txBox="1"/>
      </cdr:nvSpPr>
      <cdr:spPr>
        <a:xfrm xmlns:a="http://schemas.openxmlformats.org/drawingml/2006/main">
          <a:off x="1358308" y="2211389"/>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89,4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0.31754</cdr:x>
      <cdr:y>0.48654</cdr:y>
    </cdr:from>
    <cdr:to>
      <cdr:x>0.3925</cdr:x>
      <cdr:y>0.53539</cdr:y>
    </cdr:to>
    <cdr:sp macro="" textlink="">
      <cdr:nvSpPr>
        <cdr:cNvPr id="32" name="TextBox 1"/>
        <cdr:cNvSpPr txBox="1"/>
      </cdr:nvSpPr>
      <cdr:spPr>
        <a:xfrm xmlns:a="http://schemas.openxmlformats.org/drawingml/2006/main">
          <a:off x="2858506" y="264001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83,4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0.49212</cdr:x>
      <cdr:y>0.52604</cdr:y>
    </cdr:from>
    <cdr:to>
      <cdr:x>0.56354</cdr:x>
      <cdr:y>0.57483</cdr:y>
    </cdr:to>
    <cdr:sp macro="" textlink="">
      <cdr:nvSpPr>
        <cdr:cNvPr id="33" name="TextBox 1"/>
        <cdr:cNvSpPr txBox="1"/>
      </cdr:nvSpPr>
      <cdr:spPr>
        <a:xfrm xmlns:a="http://schemas.openxmlformats.org/drawingml/2006/main">
          <a:off x="4430142" y="2854331"/>
          <a:ext cx="642942" cy="264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a:t>
          </a:r>
          <a:r>
            <a:rPr lang="ru-RU" sz="1200" b="1" dirty="0" smtClean="0">
              <a:latin typeface="Palatino Linotype" panose="02040502050505030304" pitchFamily="18" charset="0"/>
            </a:rPr>
            <a:t>1,0 %</a:t>
          </a:r>
          <a:endParaRPr lang="ru-RU" sz="1200" b="1" dirty="0">
            <a:latin typeface="Palatino Linotype" panose="02040502050505030304" pitchFamily="18" charset="0"/>
          </a:endParaRPr>
        </a:p>
      </cdr:txBody>
    </cdr:sp>
  </cdr:relSizeAnchor>
  <cdr:relSizeAnchor xmlns:cdr="http://schemas.openxmlformats.org/drawingml/2006/chartDrawing">
    <cdr:from>
      <cdr:x>0.65877</cdr:x>
      <cdr:y>0.56554</cdr:y>
    </cdr:from>
    <cdr:to>
      <cdr:x>0.73133</cdr:x>
      <cdr:y>0.60735</cdr:y>
    </cdr:to>
    <cdr:sp macro="" textlink="">
      <cdr:nvSpPr>
        <cdr:cNvPr id="34" name="TextBox 1"/>
        <cdr:cNvSpPr txBox="1"/>
      </cdr:nvSpPr>
      <cdr:spPr>
        <a:xfrm xmlns:a="http://schemas.openxmlformats.org/drawingml/2006/main">
          <a:off x="5930340" y="3068645"/>
          <a:ext cx="653196" cy="226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78,0</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0.34134</cdr:x>
      <cdr:y>0.48654</cdr:y>
    </cdr:from>
    <cdr:to>
      <cdr:x>0.52375</cdr:x>
      <cdr:y>0.52662</cdr:y>
    </cdr:to>
    <cdr:cxnSp macro="">
      <cdr:nvCxnSpPr>
        <cdr:cNvPr id="3" name="Прямая соединительная линия 2"/>
        <cdr:cNvCxnSpPr/>
      </cdr:nvCxnSpPr>
      <cdr:spPr>
        <a:xfrm xmlns:a="http://schemas.openxmlformats.org/drawingml/2006/main">
          <a:off x="3072820" y="2640017"/>
          <a:ext cx="1642056" cy="21748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0.52386</cdr:x>
      <cdr:y>0.52604</cdr:y>
    </cdr:from>
    <cdr:to>
      <cdr:x>0.69051</cdr:x>
      <cdr:y>0.56554</cdr:y>
    </cdr:to>
    <cdr:cxnSp macro="">
      <cdr:nvCxnSpPr>
        <cdr:cNvPr id="5" name="Прямая соединительная линия 4"/>
        <cdr:cNvCxnSpPr/>
      </cdr:nvCxnSpPr>
      <cdr:spPr>
        <a:xfrm xmlns:a="http://schemas.openxmlformats.org/drawingml/2006/main">
          <a:off x="4715894" y="2854331"/>
          <a:ext cx="1500198" cy="214314"/>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0.85048</cdr:x>
      <cdr:y>0.23894</cdr:y>
    </cdr:from>
    <cdr:to>
      <cdr:x>0.99995</cdr:x>
      <cdr:y>0.36942</cdr:y>
    </cdr:to>
    <cdr:sp macro="" textlink="">
      <cdr:nvSpPr>
        <cdr:cNvPr id="9" name="TextBox 3"/>
        <cdr:cNvSpPr txBox="1"/>
      </cdr:nvSpPr>
      <cdr:spPr>
        <a:xfrm xmlns:a="http://schemas.openxmlformats.org/drawingml/2006/main">
          <a:off x="7656178" y="1296491"/>
          <a:ext cx="1345481" cy="70802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26.01.2021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38</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26/01/2021</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26/01/2021</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26/01/2021</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26/01/2021</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26/01/2021</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26/01/2021</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26.01.2021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26/01/2021</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26/01/2021</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26/01/2021</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26/01/2021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26/01/2021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26/01/2021</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26/01/2021</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26.01.2021</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26/01/2021</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43.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36.jpeg"/><Relationship Id="rId16" Type="http://schemas.openxmlformats.org/officeDocument/2006/relationships/diagramLayout" Target="../diagrams/layout5.xml"/><Relationship Id="rId1" Type="http://schemas.openxmlformats.org/officeDocument/2006/relationships/slideLayout" Target="../slideLayouts/slideLayout3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37.jpe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jpeg"/><Relationship Id="rId1" Type="http://schemas.openxmlformats.org/officeDocument/2006/relationships/slideLayout" Target="../slideLayouts/slideLayout54.xml"/><Relationship Id="rId5" Type="http://schemas.openxmlformats.org/officeDocument/2006/relationships/image" Target="../media/image40.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1.jpeg"/><Relationship Id="rId1" Type="http://schemas.openxmlformats.org/officeDocument/2006/relationships/slideLayout" Target="../slideLayouts/slideLayout54.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3.jpeg"/><Relationship Id="rId1" Type="http://schemas.openxmlformats.org/officeDocument/2006/relationships/slideLayout" Target="../slideLayouts/slideLayout54.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54.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jpe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8.jpeg"/><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9.jpeg"/><Relationship Id="rId1" Type="http://schemas.openxmlformats.org/officeDocument/2006/relationships/slideLayout" Target="../slideLayouts/slideLayout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jpeg"/><Relationship Id="rId1" Type="http://schemas.openxmlformats.org/officeDocument/2006/relationships/slideLayout" Target="../slideLayouts/slideLayout54.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3.jpeg"/><Relationship Id="rId1" Type="http://schemas.openxmlformats.org/officeDocument/2006/relationships/slideLayout" Target="../slideLayouts/slideLayout5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4.jpe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5.jpe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4.xml"/><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0.jpe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1.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5.jpeg"/><Relationship Id="rId1" Type="http://schemas.openxmlformats.org/officeDocument/2006/relationships/slideLayout" Target="../slideLayouts/slideLayout53.xml"/><Relationship Id="rId6" Type="http://schemas.openxmlformats.org/officeDocument/2006/relationships/hyperlink" Target="mailto:srmo-fin@yandex.ru" TargetMode="External"/><Relationship Id="rId5" Type="http://schemas.openxmlformats.org/officeDocument/2006/relationships/hyperlink" Target="mailto:SOBOLEVOMR@SOBOLEVOMR.RU" TargetMode="External"/><Relationship Id="rId4" Type="http://schemas.openxmlformats.org/officeDocument/2006/relationships/hyperlink" Target="mailto:sobolevomr@sobolevom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2.xml"/><Relationship Id="rId6" Type="http://schemas.microsoft.com/office/2007/relationships/hdphoto" Target="../media/hdphoto3.wdp"/><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5554687"/>
            <a:ext cx="5616624" cy="584775"/>
          </a:xfrm>
          <a:prstGeom prst="rect">
            <a:avLst/>
          </a:prstGeom>
          <a:noFill/>
        </p:spPr>
        <p:txBody>
          <a:bodyPr wrap="square">
            <a:spAutoFit/>
          </a:bodyPr>
          <a:lstStyle/>
          <a:p>
            <a:pPr lvl="0" algn="ctr" latinLnBrk="0">
              <a:spcBef>
                <a:spcPct val="0"/>
              </a:spcBef>
              <a:buClr>
                <a:srgbClr val="72A376"/>
              </a:buClr>
              <a:defRPr/>
            </a:pPr>
            <a:r>
              <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Бюджет для граждан</a:t>
            </a:r>
          </a:p>
        </p:txBody>
      </p:sp>
      <p:sp>
        <p:nvSpPr>
          <p:cNvPr id="5" name="TextBox 1"/>
          <p:cNvSpPr txBox="1">
            <a:spLocks noChangeArrowheads="1"/>
          </p:cNvSpPr>
          <p:nvPr/>
        </p:nvSpPr>
        <p:spPr bwMode="auto">
          <a:xfrm>
            <a:off x="3923928" y="1124744"/>
            <a:ext cx="5224435" cy="3970318"/>
          </a:xfrm>
          <a:prstGeom prst="rect">
            <a:avLst/>
          </a:prstGeom>
          <a:noFill/>
          <a:ln w="9525">
            <a:noFill/>
            <a:miter lim="800000"/>
            <a:headEnd/>
            <a:tailEnd/>
          </a:ln>
        </p:spPr>
        <p:txBody>
          <a:bodyPr wrap="square">
            <a:spAutoFit/>
          </a:bodyPr>
          <a:lstStyle/>
          <a:p>
            <a:pPr lvl="0" algn="ctr" latinLnBrk="0">
              <a:spcBef>
                <a:spcPct val="20000"/>
              </a:spcBef>
              <a:defRPr/>
            </a:pPr>
            <a:endPar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endParaRPr>
          </a:p>
          <a:p>
            <a:pPr lvl="0" algn="ctr" latinLnBrk="0">
              <a:spcBef>
                <a:spcPct val="20000"/>
              </a:spcBef>
              <a:defRPr/>
            </a:pP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О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бюджете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Соболевского муниципального района на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2021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 и на плановый период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2022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и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2023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годов»</a:t>
            </a:r>
          </a:p>
        </p:txBody>
      </p:sp>
      <p:sp>
        <p:nvSpPr>
          <p:cNvPr id="2" name="TextBox 1"/>
          <p:cNvSpPr txBox="1"/>
          <p:nvPr/>
        </p:nvSpPr>
        <p:spPr>
          <a:xfrm>
            <a:off x="2195736" y="476672"/>
            <a:ext cx="7974222" cy="707886"/>
          </a:xfrm>
          <a:prstGeom prst="rect">
            <a:avLst/>
          </a:prstGeom>
          <a:noFill/>
        </p:spPr>
        <p:txBody>
          <a:bodyPr wrap="square" rtlCol="0">
            <a:spAutoFit/>
          </a:bodyPr>
          <a:lstStyle/>
          <a:p>
            <a:pPr algn="ctr"/>
            <a:r>
              <a:rPr lang="ru-RU" sz="2000" dirty="0" smtClean="0">
                <a:latin typeface="Cambria Math" panose="02040503050406030204" pitchFamily="18" charset="0"/>
                <a:ea typeface="Cambria Math" panose="02040503050406030204" pitchFamily="18" charset="0"/>
              </a:rPr>
              <a:t>Решение Соболевского муниципального района </a:t>
            </a:r>
          </a:p>
          <a:p>
            <a:pPr algn="ctr"/>
            <a:r>
              <a:rPr lang="ru-RU" sz="2000" dirty="0" smtClean="0">
                <a:latin typeface="Cambria Math" panose="02040503050406030204" pitchFamily="18" charset="0"/>
                <a:ea typeface="Cambria Math" panose="02040503050406030204" pitchFamily="18" charset="0"/>
              </a:rPr>
              <a:t>От 25.11.2020 г. № 545</a:t>
            </a:r>
            <a:endParaRPr lang="ru-RU"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smtClean="0">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характеристики бюджета</a:t>
            </a:r>
            <a:endPar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6523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smtClean="0">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endParaRPr lang="ru-RU" sz="2400" b="1" i="1" dirty="0" smtClean="0">
              <a:ln/>
              <a:solidFill>
                <a:schemeClr val="bg2">
                  <a:lumMod val="50000"/>
                </a:schemeClr>
              </a:solidFill>
              <a:latin typeface="Times New Roman" pitchFamily="18" charset="0"/>
              <a:cs typeface="Times New Roman" pitchFamily="18" charset="0"/>
            </a:endParaRPr>
          </a:p>
          <a:p>
            <a:pPr marL="716545" algn="ctr" fontAlgn="base" latinLnBrk="0">
              <a:spcBef>
                <a:spcPct val="0"/>
              </a:spcBef>
              <a:spcAft>
                <a:spcPct val="0"/>
              </a:spcAft>
            </a:pPr>
            <a:r>
              <a:rPr lang="ru-RU" sz="2400" b="1" i="1" dirty="0" smtClean="0">
                <a:ln/>
                <a:solidFill>
                  <a:schemeClr val="bg2">
                    <a:lumMod val="50000"/>
                  </a:schemeClr>
                </a:solidFill>
                <a:latin typeface="Times New Roman" pitchFamily="18" charset="0"/>
                <a:cs typeface="Times New Roman" pitchFamily="18" charset="0"/>
              </a:rPr>
              <a:t>поступления </a:t>
            </a:r>
            <a:r>
              <a:rPr lang="ru-RU" sz="2400" b="1" i="1" dirty="0">
                <a:ln/>
                <a:solidFill>
                  <a:schemeClr val="bg2">
                    <a:lumMod val="50000"/>
                  </a:schemeClr>
                </a:solidFill>
                <a:latin typeface="Times New Roman" pitchFamily="18" charset="0"/>
                <a:cs typeface="Times New Roman" pitchFamily="18" charset="0"/>
              </a:rPr>
              <a:t>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a:t>
                  </a:r>
                  <a:r>
                    <a:rPr lang="ru-RU" sz="1000" dirty="0" smtClean="0">
                      <a:solidFill>
                        <a:srgbClr val="4F6228"/>
                      </a:solidFill>
                      <a:latin typeface="Times New Roman" pitchFamily="18" charset="0"/>
                      <a:cs typeface="Times New Roman" pitchFamily="18" charset="0"/>
                    </a:rPr>
                    <a:t>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a:t>
                  </a:r>
                  <a:r>
                    <a:rPr lang="ru-RU" sz="1000" dirty="0" smtClean="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smtClean="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a:t>
              </a:r>
              <a:r>
                <a:rPr lang="ru-RU" sz="1000" dirty="0" smtClean="0">
                  <a:solidFill>
                    <a:srgbClr val="984807"/>
                  </a:solidFill>
                  <a:latin typeface="Times New Roman" pitchFamily="18" charset="0"/>
                  <a:cs typeface="Times New Roman" pitchFamily="18" charset="0"/>
                </a:rPr>
                <a:t>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a:t>
              </a:r>
              <a:r>
                <a:rPr lang="ru-RU" sz="1000" dirty="0" smtClean="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smtClean="0">
                <a:ln>
                  <a:noFill/>
                </a:ln>
                <a:solidFill>
                  <a:srgbClr val="000000"/>
                </a:solidFill>
                <a:effectLst/>
                <a:uLnTx/>
                <a:uFillTx/>
                <a:latin typeface="Verdana"/>
                <a:cs typeface="Times New Roman" panose="02020603050405020304" pitchFamily="18" charset="0"/>
              </a:rPr>
              <a:t>дотации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https://ic.pics.livejournal.com/daskonto/84097230/160420/160420_800.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377" y="3933056"/>
            <a:ext cx="8972119" cy="292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92696"/>
            <a:ext cx="8432105"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423165133"/>
              </p:ext>
            </p:extLst>
          </p:nvPr>
        </p:nvGraphicFramePr>
        <p:xfrm>
          <a:off x="107950" y="4065588"/>
          <a:ext cx="8928100" cy="2874979"/>
        </p:xfrm>
        <a:graphic>
          <a:graphicData uri="http://schemas.openxmlformats.org/drawingml/2006/table">
            <a:tbl>
              <a:tblPr firstRow="1" bandRow="1">
                <a:tableStyleId>{5DA37D80-6434-44D0-A028-1B22A696006F}</a:tableStyleId>
              </a:tblPr>
              <a:tblGrid>
                <a:gridCol w="1526067"/>
                <a:gridCol w="1506604"/>
                <a:gridCol w="1471668"/>
                <a:gridCol w="1489135"/>
                <a:gridCol w="1489135"/>
                <a:gridCol w="1445491"/>
              </a:tblGrid>
              <a:tr h="35081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Показатель</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Ед. измерения</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2020 оценка</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2021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2022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2023 прогноз</a:t>
                      </a:r>
                      <a:endParaRPr lang="ru-RU" sz="900" dirty="0">
                        <a:solidFill>
                          <a:schemeClr val="tx1"/>
                        </a:solidFill>
                      </a:endParaRPr>
                    </a:p>
                  </a:txBody>
                  <a:tcPr marL="91431" marR="91431" marT="45695" marB="45695"/>
                </a:tc>
              </a:tr>
              <a:tr h="5126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Численность населения</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тыс. чел.</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2,484</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2,485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2,489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2,497</a:t>
                      </a:r>
                      <a:endParaRPr lang="ru-RU" sz="900" dirty="0"/>
                    </a:p>
                  </a:txBody>
                  <a:tcPr marL="91431" marR="91431" marT="45695" marB="45695"/>
                </a:tc>
              </a:tr>
              <a:tr h="4444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Миграционный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чел-к </a:t>
                      </a:r>
                      <a:endParaRPr kumimoji="0" lang="ru-RU" sz="900" b="0" i="0" u="none" strike="noStrike" kern="1200" cap="none" spc="0" normalizeH="0" baseline="0" noProof="0" dirty="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38</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25</a:t>
                      </a:r>
                      <a:endParaRPr lang="ru-RU" sz="900" dirty="0"/>
                    </a:p>
                  </a:txBody>
                  <a:tcPr marL="91431" marR="91431" marT="45695" marB="45695"/>
                </a:tc>
              </a:tr>
              <a:tr h="443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Рождаемость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родившихся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4,8</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8,2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7,6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6,6</a:t>
                      </a:r>
                      <a:endParaRPr lang="ru-RU" sz="900" dirty="0"/>
                    </a:p>
                  </a:txBody>
                  <a:tcPr marL="91431" marR="91431" marT="45695" marB="45695"/>
                </a:tc>
              </a:tr>
              <a:tr h="42861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Смертность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умерших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13,3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r>
              <a:tr h="5028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Естественный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на 1000 человек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-8,5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-3,5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-4,5</a:t>
                      </a:r>
                      <a:endParaRPr lang="ru-RU" sz="900" dirty="0"/>
                    </a:p>
                  </a:txBody>
                  <a:tcPr marL="91431" marR="91431" marT="45695" marB="45695"/>
                </a:tc>
              </a:tr>
            </a:tbl>
          </a:graphicData>
        </a:graphic>
      </p:graphicFrame>
      <p:sp>
        <p:nvSpPr>
          <p:cNvPr id="6" name="Прямоугольник 5"/>
          <p:cNvSpPr/>
          <p:nvPr/>
        </p:nvSpPr>
        <p:spPr>
          <a:xfrm>
            <a:off x="6588224" y="836712"/>
            <a:ext cx="1017588" cy="214312"/>
          </a:xfrm>
          <a:prstGeom prst="rect">
            <a:avLst/>
          </a:prstGeom>
        </p:spPr>
        <p:txBody>
          <a:bodyPr wrap="none">
            <a:spAutoFit/>
          </a:bodyPr>
          <a:lstStyle/>
          <a:p>
            <a:pPr algn="ctr" latinLnBrk="0">
              <a:defRPr/>
            </a:pPr>
            <a:r>
              <a:rPr lang="ru-RU" sz="800" kern="0" dirty="0">
                <a:solidFill>
                  <a:prstClr val="black"/>
                </a:solidFill>
                <a:latin typeface="Arial" charset="0"/>
              </a:rPr>
              <a:t>на 1 000 чел-к </a:t>
            </a:r>
          </a:p>
        </p:txBody>
      </p:sp>
      <p:graphicFrame>
        <p:nvGraphicFramePr>
          <p:cNvPr id="11" name="Диаграмма 4"/>
          <p:cNvGraphicFramePr>
            <a:graphicFrameLocks/>
          </p:cNvGraphicFramePr>
          <p:nvPr>
            <p:extLst>
              <p:ext uri="{D42A27DB-BD31-4B8C-83A1-F6EECF244321}">
                <p14:modId xmlns:p14="http://schemas.microsoft.com/office/powerpoint/2010/main" val="4208871728"/>
              </p:ext>
            </p:extLst>
          </p:nvPr>
        </p:nvGraphicFramePr>
        <p:xfrm>
          <a:off x="107950" y="692697"/>
          <a:ext cx="9036050" cy="3457028"/>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bwMode="auto">
          <a:xfrm>
            <a:off x="-468560" y="31893"/>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показатели социально-экономического развития Соболевского муниципального района</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10" name="AutoShape 5"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7384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5750" r="19460"/>
          <a:stretch/>
        </p:blipFill>
        <p:spPr bwMode="auto">
          <a:xfrm>
            <a:off x="405442" y="476673"/>
            <a:ext cx="8631054" cy="547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4"/>
          <p:cNvGraphicFramePr>
            <a:graphicFrameLocks/>
          </p:cNvGraphicFramePr>
          <p:nvPr>
            <p:extLst>
              <p:ext uri="{D42A27DB-BD31-4B8C-83A1-F6EECF244321}">
                <p14:modId xmlns:p14="http://schemas.microsoft.com/office/powerpoint/2010/main" val="2703663566"/>
              </p:ext>
            </p:extLst>
          </p:nvPr>
        </p:nvGraphicFramePr>
        <p:xfrm>
          <a:off x="107950" y="571500"/>
          <a:ext cx="8985250" cy="623569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1428750" y="4006221"/>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21 073</a:t>
            </a:r>
            <a:endParaRPr lang="ru-RU" sz="1200" kern="0" dirty="0">
              <a:solidFill>
                <a:prstClr val="black"/>
              </a:solidFill>
              <a:latin typeface="Arial" charset="0"/>
            </a:endParaRPr>
          </a:p>
        </p:txBody>
      </p:sp>
      <p:sp>
        <p:nvSpPr>
          <p:cNvPr id="8" name="Прямоугольник 7"/>
          <p:cNvSpPr/>
          <p:nvPr/>
        </p:nvSpPr>
        <p:spPr>
          <a:xfrm>
            <a:off x="3347864" y="3001963"/>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21 726</a:t>
            </a:r>
            <a:endParaRPr lang="ru-RU" sz="1200" kern="0" dirty="0">
              <a:solidFill>
                <a:prstClr val="black"/>
              </a:solidFill>
              <a:latin typeface="Arial" charset="0"/>
            </a:endParaRPr>
          </a:p>
        </p:txBody>
      </p:sp>
      <p:sp>
        <p:nvSpPr>
          <p:cNvPr id="9" name="Прямоугольник 8"/>
          <p:cNvSpPr/>
          <p:nvPr/>
        </p:nvSpPr>
        <p:spPr>
          <a:xfrm>
            <a:off x="5292080" y="2348880"/>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22 530</a:t>
            </a:r>
            <a:endParaRPr lang="ru-RU" sz="1200" kern="0" dirty="0">
              <a:solidFill>
                <a:prstClr val="black"/>
              </a:solidFill>
              <a:latin typeface="Arial" charset="0"/>
            </a:endParaRPr>
          </a:p>
        </p:txBody>
      </p:sp>
      <p:sp>
        <p:nvSpPr>
          <p:cNvPr id="10" name="Прямоугольник 9"/>
          <p:cNvSpPr/>
          <p:nvPr/>
        </p:nvSpPr>
        <p:spPr>
          <a:xfrm>
            <a:off x="7308304" y="1340768"/>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23 341</a:t>
            </a:r>
            <a:endParaRPr lang="ru-RU" sz="1200" kern="0" dirty="0">
              <a:solidFill>
                <a:prstClr val="black"/>
              </a:solidFill>
              <a:latin typeface="Arial" charset="0"/>
            </a:endParaRPr>
          </a:p>
        </p:txBody>
      </p:sp>
      <p:sp>
        <p:nvSpPr>
          <p:cNvPr id="11" name="Прямоугольник 10"/>
          <p:cNvSpPr/>
          <p:nvPr/>
        </p:nvSpPr>
        <p:spPr>
          <a:xfrm>
            <a:off x="755576" y="697363"/>
            <a:ext cx="555625" cy="246062"/>
          </a:xfrm>
          <a:prstGeom prst="rect">
            <a:avLst/>
          </a:prstGeom>
        </p:spPr>
        <p:txBody>
          <a:bodyPr wrap="none">
            <a:spAutoFit/>
          </a:bodyPr>
          <a:lstStyle/>
          <a:p>
            <a:pPr algn="ctr" latinLnBrk="0">
              <a:defRPr/>
            </a:pPr>
            <a:r>
              <a:rPr lang="ru-RU" sz="1000" kern="0" dirty="0">
                <a:solidFill>
                  <a:prstClr val="black"/>
                </a:solidFill>
                <a:latin typeface="Arial" charset="0"/>
              </a:rPr>
              <a:t>рубли</a:t>
            </a:r>
          </a:p>
        </p:txBody>
      </p:sp>
      <p:sp>
        <p:nvSpPr>
          <p:cNvPr id="12" name="Прямоугольник 11"/>
          <p:cNvSpPr/>
          <p:nvPr/>
        </p:nvSpPr>
        <p:spPr bwMode="auto">
          <a:xfrm>
            <a:off x="-324544"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прожиточного минимума</a:t>
            </a:r>
          </a:p>
        </p:txBody>
      </p:sp>
      <p:pic>
        <p:nvPicPr>
          <p:cNvPr id="17410" name="Picture 2" descr="ÐÐ¾ÑÐ¾Ð¶ÐµÐµ Ð¸Ð·Ð¾Ð±ÑÐ°Ð¶ÐµÐ½Ð¸Ð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808384"/>
            <a:ext cx="268319" cy="2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ÐÐ°ÑÑÐ¸Ð½ÐºÐ¸ Ð¿Ð¾ Ð·Ð°Ð¿ÑÐ¾ÑÑ ÐºÐ°ÑÑÐ¸Ð½ÐºÐ¸ Ð±ÐµÐ·ÑÐ°Ð±Ð¾ÑÐ½Ñ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42493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10"/>
          <p:cNvGraphicFramePr>
            <a:graphicFrameLocks/>
          </p:cNvGraphicFramePr>
          <p:nvPr>
            <p:extLst>
              <p:ext uri="{D42A27DB-BD31-4B8C-83A1-F6EECF244321}">
                <p14:modId xmlns:p14="http://schemas.microsoft.com/office/powerpoint/2010/main" val="1014473473"/>
              </p:ext>
            </p:extLst>
          </p:nvPr>
        </p:nvGraphicFramePr>
        <p:xfrm>
          <a:off x="179673" y="739204"/>
          <a:ext cx="8856662" cy="5935663"/>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684213" y="641350"/>
            <a:ext cx="431800" cy="246063"/>
          </a:xfrm>
          <a:prstGeom prst="rect">
            <a:avLst/>
          </a:prstGeom>
        </p:spPr>
        <p:txBody>
          <a:bodyPr wrap="none">
            <a:spAutoFit/>
          </a:bodyPr>
          <a:lstStyle/>
          <a:p>
            <a:pPr algn="ctr" latinLnBrk="0">
              <a:defRPr/>
            </a:pPr>
            <a:r>
              <a:rPr lang="ru-RU" sz="1000" kern="0" dirty="0">
                <a:solidFill>
                  <a:prstClr val="black"/>
                </a:solidFill>
                <a:latin typeface="Arial" charset="0"/>
              </a:rPr>
              <a:t>чел.</a:t>
            </a:r>
          </a:p>
        </p:txBody>
      </p:sp>
      <p:sp>
        <p:nvSpPr>
          <p:cNvPr id="7" name="Прямоугольник 6"/>
          <p:cNvSpPr/>
          <p:nvPr/>
        </p:nvSpPr>
        <p:spPr bwMode="auto">
          <a:xfrm>
            <a:off x="-579525"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численности безработных</a:t>
            </a:r>
          </a:p>
        </p:txBody>
      </p:sp>
      <p:pic>
        <p:nvPicPr>
          <p:cNvPr id="3077"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5771" y="619850"/>
            <a:ext cx="339792" cy="33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85862"/>
            <a:ext cx="8496944" cy="483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45543212"/>
              </p:ext>
            </p:extLst>
          </p:nvPr>
        </p:nvGraphicFramePr>
        <p:xfrm>
          <a:off x="107950" y="836712"/>
          <a:ext cx="8897766" cy="5832376"/>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1475656" y="3892375"/>
            <a:ext cx="764307" cy="1015663"/>
          </a:xfrm>
          <a:prstGeom prst="rect">
            <a:avLst/>
          </a:prstGeom>
        </p:spPr>
        <p:txBody>
          <a:bodyPr wrap="square">
            <a:spAutoFit/>
          </a:bodyPr>
          <a:lstStyle/>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endParaRPr lang="ru-RU" sz="1200" kern="0" dirty="0" smtClean="0">
              <a:solidFill>
                <a:prstClr val="black"/>
              </a:solidFill>
              <a:latin typeface="Arial" charset="0"/>
            </a:endParaRPr>
          </a:p>
          <a:p>
            <a:pPr algn="r" latinLnBrk="0">
              <a:defRPr/>
            </a:pPr>
            <a:endParaRPr lang="ru-RU" sz="1200" kern="0" dirty="0">
              <a:solidFill>
                <a:prstClr val="black"/>
              </a:solidFill>
              <a:latin typeface="Arial" charset="0"/>
            </a:endParaRPr>
          </a:p>
          <a:p>
            <a:pPr algn="r" latinLnBrk="0">
              <a:defRPr/>
            </a:pPr>
            <a:r>
              <a:rPr lang="ru-RU" sz="1200" kern="0" dirty="0" smtClean="0">
                <a:solidFill>
                  <a:prstClr val="black"/>
                </a:solidFill>
                <a:latin typeface="Arial" charset="0"/>
              </a:rPr>
              <a:t>6 054,0</a:t>
            </a:r>
            <a:endParaRPr lang="ru-RU" sz="1200" kern="0" dirty="0">
              <a:solidFill>
                <a:prstClr val="black"/>
              </a:solidFill>
              <a:latin typeface="Arial" charset="0"/>
            </a:endParaRPr>
          </a:p>
        </p:txBody>
      </p:sp>
      <p:sp>
        <p:nvSpPr>
          <p:cNvPr id="7" name="Прямоугольник 6"/>
          <p:cNvSpPr/>
          <p:nvPr/>
        </p:nvSpPr>
        <p:spPr>
          <a:xfrm>
            <a:off x="3425260" y="3603216"/>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6 132,7</a:t>
            </a:r>
            <a:endParaRPr lang="ru-RU" sz="1200" kern="0" dirty="0">
              <a:solidFill>
                <a:prstClr val="black"/>
              </a:solidFill>
              <a:latin typeface="Arial" charset="0"/>
            </a:endParaRPr>
          </a:p>
        </p:txBody>
      </p:sp>
      <p:sp>
        <p:nvSpPr>
          <p:cNvPr id="8" name="Прямоугольник 7"/>
          <p:cNvSpPr/>
          <p:nvPr/>
        </p:nvSpPr>
        <p:spPr>
          <a:xfrm>
            <a:off x="5292080" y="2504905"/>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6 243,1</a:t>
            </a:r>
            <a:endParaRPr lang="ru-RU" sz="1200" kern="0" dirty="0">
              <a:solidFill>
                <a:prstClr val="black"/>
              </a:solidFill>
              <a:latin typeface="Arial" charset="0"/>
            </a:endParaRPr>
          </a:p>
        </p:txBody>
      </p:sp>
      <p:sp>
        <p:nvSpPr>
          <p:cNvPr id="9" name="Прямоугольник 8"/>
          <p:cNvSpPr/>
          <p:nvPr/>
        </p:nvSpPr>
        <p:spPr>
          <a:xfrm>
            <a:off x="7103692" y="1628800"/>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6 386,0</a:t>
            </a:r>
            <a:endParaRPr lang="ru-RU" sz="1200" kern="0" dirty="0">
              <a:solidFill>
                <a:prstClr val="black"/>
              </a:solidFill>
              <a:latin typeface="Arial" charset="0"/>
            </a:endParaRPr>
          </a:p>
        </p:txBody>
      </p:sp>
      <p:sp>
        <p:nvSpPr>
          <p:cNvPr id="10" name="Прямоугольник 9"/>
          <p:cNvSpPr/>
          <p:nvPr/>
        </p:nvSpPr>
        <p:spPr>
          <a:xfrm>
            <a:off x="955941" y="838112"/>
            <a:ext cx="732894" cy="246221"/>
          </a:xfrm>
          <a:prstGeom prst="rect">
            <a:avLst/>
          </a:prstGeom>
        </p:spPr>
        <p:txBody>
          <a:bodyPr wrap="none">
            <a:spAutoFit/>
          </a:bodyPr>
          <a:lstStyle/>
          <a:p>
            <a:pPr algn="ctr" latinLnBrk="0">
              <a:defRPr/>
            </a:pPr>
            <a:r>
              <a:rPr lang="ru-RU" sz="1000" kern="0" dirty="0">
                <a:solidFill>
                  <a:prstClr val="black"/>
                </a:solidFill>
                <a:latin typeface="Arial" charset="0"/>
              </a:rPr>
              <a:t>млн</a:t>
            </a:r>
            <a:r>
              <a:rPr lang="ru-RU" sz="1000" kern="0" dirty="0" smtClean="0">
                <a:solidFill>
                  <a:prstClr val="black"/>
                </a:solidFill>
                <a:latin typeface="Arial" charset="0"/>
              </a:rPr>
              <a:t>. руб</a:t>
            </a:r>
            <a:r>
              <a:rPr lang="ru-RU" sz="1000" kern="0" dirty="0">
                <a:solidFill>
                  <a:prstClr val="black"/>
                </a:solidFill>
                <a:latin typeface="Arial" charset="0"/>
              </a:rPr>
              <a:t>.</a:t>
            </a:r>
          </a:p>
        </p:txBody>
      </p:sp>
      <p:pic>
        <p:nvPicPr>
          <p:cNvPr id="4101"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447" y="838112"/>
            <a:ext cx="293985" cy="29398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bwMode="auto">
          <a:xfrm>
            <a:off x="-612576" y="77989"/>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промышленного производства</a:t>
            </a:r>
          </a:p>
        </p:txBody>
      </p:sp>
    </p:spTree>
    <p:extLst>
      <p:ext uri="{BB962C8B-B14F-4D97-AF65-F5344CB8AC3E}">
        <p14:creationId xmlns:p14="http://schemas.microsoft.com/office/powerpoint/2010/main" val="375300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bas-soft.eu/upload/iblock/7be/7bee2abec2f739921302852849aefab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251519" y="793530"/>
            <a:ext cx="8568951" cy="5659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3"/>
          <p:cNvGraphicFramePr>
            <a:graphicFrameLocks/>
          </p:cNvGraphicFramePr>
          <p:nvPr>
            <p:extLst>
              <p:ext uri="{D42A27DB-BD31-4B8C-83A1-F6EECF244321}">
                <p14:modId xmlns:p14="http://schemas.microsoft.com/office/powerpoint/2010/main" val="1048630020"/>
              </p:ext>
            </p:extLst>
          </p:nvPr>
        </p:nvGraphicFramePr>
        <p:xfrm>
          <a:off x="179388" y="637025"/>
          <a:ext cx="8847137" cy="5837519"/>
        </p:xfrm>
        <a:graphic>
          <a:graphicData uri="http://schemas.openxmlformats.org/drawingml/2006/chart">
            <c:chart xmlns:c="http://schemas.openxmlformats.org/drawingml/2006/chart" xmlns:r="http://schemas.openxmlformats.org/officeDocument/2006/relationships" r:id="rId4"/>
          </a:graphicData>
        </a:graphic>
      </p:graphicFrame>
      <p:sp>
        <p:nvSpPr>
          <p:cNvPr id="6" name="Прямоугольник 5"/>
          <p:cNvSpPr/>
          <p:nvPr/>
        </p:nvSpPr>
        <p:spPr>
          <a:xfrm>
            <a:off x="1910239" y="4270101"/>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0,060</a:t>
            </a:r>
            <a:endParaRPr lang="ru-RU" sz="1200" kern="0" dirty="0">
              <a:solidFill>
                <a:prstClr val="black"/>
              </a:solidFill>
              <a:latin typeface="Arial" charset="0"/>
            </a:endParaRPr>
          </a:p>
        </p:txBody>
      </p:sp>
      <p:sp>
        <p:nvSpPr>
          <p:cNvPr id="7" name="Прямоугольник 6"/>
          <p:cNvSpPr/>
          <p:nvPr/>
        </p:nvSpPr>
        <p:spPr>
          <a:xfrm>
            <a:off x="4084067" y="1710839"/>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0,607</a:t>
            </a:r>
            <a:endParaRPr lang="ru-RU" sz="1200" kern="0" dirty="0">
              <a:solidFill>
                <a:prstClr val="black"/>
              </a:solidFill>
              <a:latin typeface="Arial" charset="0"/>
            </a:endParaRPr>
          </a:p>
        </p:txBody>
      </p:sp>
      <p:sp>
        <p:nvSpPr>
          <p:cNvPr id="8" name="Прямоугольник 7"/>
          <p:cNvSpPr/>
          <p:nvPr/>
        </p:nvSpPr>
        <p:spPr>
          <a:xfrm>
            <a:off x="3483278" y="4489711"/>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0,061</a:t>
            </a:r>
            <a:endParaRPr lang="ru-RU" sz="1200" kern="0" dirty="0">
              <a:solidFill>
                <a:prstClr val="black"/>
              </a:solidFill>
              <a:latin typeface="Arial" charset="0"/>
            </a:endParaRPr>
          </a:p>
        </p:txBody>
      </p:sp>
      <p:sp>
        <p:nvSpPr>
          <p:cNvPr id="10" name="Прямоугольник 9"/>
          <p:cNvSpPr/>
          <p:nvPr/>
        </p:nvSpPr>
        <p:spPr>
          <a:xfrm>
            <a:off x="5145629" y="4693073"/>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0,062</a:t>
            </a:r>
            <a:endParaRPr lang="ru-RU" sz="1200" kern="0" dirty="0">
              <a:solidFill>
                <a:prstClr val="black"/>
              </a:solidFill>
              <a:latin typeface="Arial" charset="0"/>
            </a:endParaRPr>
          </a:p>
        </p:txBody>
      </p:sp>
      <p:sp>
        <p:nvSpPr>
          <p:cNvPr id="11" name="Прямоугольник 10"/>
          <p:cNvSpPr/>
          <p:nvPr/>
        </p:nvSpPr>
        <p:spPr>
          <a:xfrm>
            <a:off x="5725126" y="1823457"/>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0,621</a:t>
            </a:r>
            <a:endParaRPr lang="ru-RU" sz="1200" kern="0" dirty="0">
              <a:solidFill>
                <a:prstClr val="black"/>
              </a:solidFill>
              <a:latin typeface="Arial" charset="0"/>
            </a:endParaRPr>
          </a:p>
        </p:txBody>
      </p:sp>
      <p:sp>
        <p:nvSpPr>
          <p:cNvPr id="13" name="Прямоугольник 12"/>
          <p:cNvSpPr/>
          <p:nvPr/>
        </p:nvSpPr>
        <p:spPr>
          <a:xfrm>
            <a:off x="6936475" y="4918789"/>
            <a:ext cx="567783" cy="276999"/>
          </a:xfrm>
          <a:prstGeom prst="rect">
            <a:avLst/>
          </a:prstGeom>
        </p:spPr>
        <p:txBody>
          <a:bodyPr wrap="none">
            <a:spAutoFit/>
          </a:bodyPr>
          <a:lstStyle/>
          <a:p>
            <a:pPr algn="r" latinLnBrk="0">
              <a:defRPr/>
            </a:pPr>
            <a:r>
              <a:rPr lang="ru-RU" sz="1200" kern="0" dirty="0" smtClean="0">
                <a:solidFill>
                  <a:prstClr val="black"/>
                </a:solidFill>
                <a:latin typeface="Arial" charset="0"/>
              </a:rPr>
              <a:t>0,063</a:t>
            </a:r>
          </a:p>
        </p:txBody>
      </p:sp>
      <p:sp>
        <p:nvSpPr>
          <p:cNvPr id="14" name="Прямоугольник 13"/>
          <p:cNvSpPr/>
          <p:nvPr/>
        </p:nvSpPr>
        <p:spPr>
          <a:xfrm>
            <a:off x="7452861" y="1898354"/>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0,636</a:t>
            </a:r>
            <a:endParaRPr lang="ru-RU" sz="1200" kern="0" dirty="0">
              <a:solidFill>
                <a:prstClr val="black"/>
              </a:solidFill>
              <a:latin typeface="Arial" charset="0"/>
            </a:endParaRPr>
          </a:p>
        </p:txBody>
      </p:sp>
      <p:sp>
        <p:nvSpPr>
          <p:cNvPr id="17" name="Прямоугольник 16"/>
          <p:cNvSpPr/>
          <p:nvPr/>
        </p:nvSpPr>
        <p:spPr bwMode="auto">
          <a:xfrm>
            <a:off x="-606959" y="69246"/>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Обороты розничной торговли, млрд. руб.</a:t>
            </a:r>
          </a:p>
        </p:txBody>
      </p:sp>
    </p:spTree>
    <p:extLst>
      <p:ext uri="{BB962C8B-B14F-4D97-AF65-F5344CB8AC3E}">
        <p14:creationId xmlns:p14="http://schemas.microsoft.com/office/powerpoint/2010/main" val="74754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ÐÐ¾ÑÐ¾Ð¶ÐµÐµ Ð¸Ð·Ð¾Ð±ÑÐ°Ð¶ÐµÐ½Ð¸Ðµ"/>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2130"/>
          <a:stretch/>
        </p:blipFill>
        <p:spPr bwMode="auto">
          <a:xfrm>
            <a:off x="107504" y="567780"/>
            <a:ext cx="9001000" cy="6101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1009564064"/>
              </p:ext>
            </p:extLst>
          </p:nvPr>
        </p:nvGraphicFramePr>
        <p:xfrm>
          <a:off x="68263" y="1285875"/>
          <a:ext cx="8972550" cy="54562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bwMode="auto">
          <a:xfrm>
            <a:off x="-900608" y="0"/>
            <a:ext cx="10188624"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Инвестиции в основной капитал, млрд. руб.</a:t>
            </a:r>
          </a:p>
        </p:txBody>
      </p:sp>
    </p:spTree>
    <p:extLst>
      <p:ext uri="{BB962C8B-B14F-4D97-AF65-F5344CB8AC3E}">
        <p14:creationId xmlns:p14="http://schemas.microsoft.com/office/powerpoint/2010/main" val="211970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ÐÐ°ÑÑÐ¸Ð½ÐºÐ¸ Ð¿Ð¾ Ð·Ð°Ð¿ÑÐ¾ÑÑ ÐºÐ°ÑÑÐ¸Ð½ÐºÐ¸ Ð½Ð°Ð»Ð¾Ð³Ð¾Ð²Ð°Ñ Ð¿Ð¾Ð»Ð¸ÑÐ¸ÐºÐ°"/>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5496" y="1412776"/>
            <a:ext cx="9000554" cy="5328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Схема 9"/>
          <p:cNvGraphicFramePr/>
          <p:nvPr>
            <p:extLst>
              <p:ext uri="{D42A27DB-BD31-4B8C-83A1-F6EECF244321}">
                <p14:modId xmlns:p14="http://schemas.microsoft.com/office/powerpoint/2010/main" val="3516569616"/>
              </p:ext>
            </p:extLst>
          </p:nvPr>
        </p:nvGraphicFramePr>
        <p:xfrm>
          <a:off x="0" y="116632"/>
          <a:ext cx="9036050"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Текст 8"/>
          <p:cNvSpPr>
            <a:spLocks noGrp="1"/>
          </p:cNvSpPr>
          <p:nvPr>
            <p:ph type="body" idx="1"/>
          </p:nvPr>
        </p:nvSpPr>
        <p:spPr>
          <a:xfrm>
            <a:off x="2123728" y="1700213"/>
            <a:ext cx="6912322" cy="5041155"/>
          </a:xfrm>
        </p:spPr>
        <p:txBody>
          <a:bodyPr/>
          <a:lstStyle/>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r>
              <a:rPr lang="ru-RU" sz="1000" dirty="0" smtClean="0">
                <a:solidFill>
                  <a:schemeClr val="tx1"/>
                </a:solidFill>
              </a:rPr>
              <a:t>1</a:t>
            </a:r>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r>
              <a:rPr lang="ru-RU" sz="1050" dirty="0" smtClean="0">
                <a:solidFill>
                  <a:schemeClr val="tx1"/>
                </a:solidFill>
              </a:rPr>
              <a:t>1</a:t>
            </a:r>
            <a:r>
              <a:rPr lang="ru-RU" sz="1050" dirty="0">
                <a:solidFill>
                  <a:schemeClr val="tx1"/>
                </a:solidFill>
              </a:rPr>
              <a:t>. Продолжение работы по развитию доходного потенциала, реализация данного направления будет осуществляться путем:</a:t>
            </a:r>
            <a:br>
              <a:rPr lang="ru-RU" sz="1050" dirty="0">
                <a:solidFill>
                  <a:schemeClr val="tx1"/>
                </a:solidFill>
              </a:rPr>
            </a:br>
            <a:r>
              <a:rPr lang="ru-RU" sz="1050" dirty="0">
                <a:solidFill>
                  <a:schemeClr val="tx1"/>
                </a:solidFill>
              </a:rPr>
              <a:t>   </a:t>
            </a:r>
            <a:r>
              <a:rPr lang="ru-RU" sz="1050" dirty="0" smtClean="0">
                <a:solidFill>
                  <a:schemeClr val="tx1"/>
                </a:solidFill>
              </a:rPr>
              <a:t>* обеспечения </a:t>
            </a:r>
            <a:r>
              <a:rPr lang="ru-RU" sz="1050" dirty="0">
                <a:solidFill>
                  <a:schemeClr val="tx1"/>
                </a:solidFill>
              </a:rPr>
              <a:t>качественного прогнозирования и выполнения установленного плана по поступлению доходов районного бюджета;</a:t>
            </a:r>
            <a:br>
              <a:rPr lang="ru-RU" sz="1050" dirty="0">
                <a:solidFill>
                  <a:schemeClr val="tx1"/>
                </a:solidFill>
              </a:rPr>
            </a:br>
            <a:r>
              <a:rPr lang="ru-RU" sz="1050" dirty="0">
                <a:solidFill>
                  <a:schemeClr val="tx1"/>
                </a:solidFill>
              </a:rPr>
              <a:t>   </a:t>
            </a:r>
            <a:r>
              <a:rPr lang="ru-RU" sz="1050" dirty="0" smtClean="0">
                <a:solidFill>
                  <a:schemeClr val="tx1"/>
                </a:solidFill>
              </a:rPr>
              <a:t>* </a:t>
            </a:r>
            <a:r>
              <a:rPr lang="ru-RU" sz="1050" dirty="0">
                <a:solidFill>
                  <a:schemeClr val="tx1"/>
                </a:solidFill>
              </a:rPr>
              <a:t>продолжения анализа эффективности ставок арендной платы для арендаторов муниципального имущества и земельных участков, расположенных в границах муниципального района , государственная собственность на которые не разграничена;</a:t>
            </a:r>
            <a:br>
              <a:rPr lang="ru-RU" sz="1050" dirty="0">
                <a:solidFill>
                  <a:schemeClr val="tx1"/>
                </a:solidFill>
              </a:rPr>
            </a:br>
            <a:r>
              <a:rPr lang="ru-RU" sz="1050" dirty="0">
                <a:solidFill>
                  <a:schemeClr val="tx1"/>
                </a:solidFill>
              </a:rPr>
              <a:t>   </a:t>
            </a:r>
            <a:r>
              <a:rPr lang="ru-RU" sz="1050" dirty="0" smtClean="0">
                <a:solidFill>
                  <a:schemeClr val="tx1"/>
                </a:solidFill>
              </a:rPr>
              <a:t>* обеспечения </a:t>
            </a:r>
            <a:r>
              <a:rPr lang="ru-RU" sz="1050" dirty="0">
                <a:solidFill>
                  <a:schemeClr val="tx1"/>
                </a:solidFill>
              </a:rPr>
              <a:t>проведения взвешенной политики в области предоставления налоговых льгот по местным налогам, установленных решениями районной Думы. </a:t>
            </a:r>
            <a:br>
              <a:rPr lang="ru-RU" sz="1050" dirty="0">
                <a:solidFill>
                  <a:schemeClr val="tx1"/>
                </a:solidFill>
              </a:rPr>
            </a:br>
            <a:r>
              <a:rPr lang="ru-RU" sz="1050" dirty="0" smtClean="0">
                <a:solidFill>
                  <a:schemeClr val="tx1"/>
                </a:solidFill>
              </a:rPr>
              <a:t>2</a:t>
            </a:r>
            <a:r>
              <a:rPr lang="ru-RU" sz="1050" dirty="0">
                <a:solidFill>
                  <a:schemeClr val="tx1"/>
                </a:solidFill>
              </a:rPr>
              <a:t>. Повышение эффективности управления муниципальными земельными ресурсами и земельными ресурсами, государственная собственность на которые не разграничена, а также иным имуществом Соболевского муниципального района. Реализация данного направления должна осуществляться путем</a:t>
            </a:r>
            <a:r>
              <a:rPr lang="ru-RU" sz="1050" dirty="0" smtClean="0">
                <a:solidFill>
                  <a:schemeClr val="tx1"/>
                </a:solidFill>
              </a:rPr>
              <a:t>:</a:t>
            </a:r>
            <a:endParaRPr lang="ru-RU" sz="1050" dirty="0">
              <a:solidFill>
                <a:schemeClr val="tx1"/>
              </a:solidFill>
            </a:endParaRPr>
          </a:p>
          <a:p>
            <a:pPr marL="171450" lvl="0" indent="-171450">
              <a:buFont typeface="Wingdings" pitchFamily="2" charset="2"/>
              <a:buChar char="q"/>
            </a:pPr>
            <a:r>
              <a:rPr lang="ru-RU" sz="1050" dirty="0">
                <a:solidFill>
                  <a:schemeClr val="tx1"/>
                </a:solidFill>
              </a:rPr>
              <a:t>утверждения прогнозного плана приватизации муниципального имущества Соболевского муниципального района;</a:t>
            </a:r>
          </a:p>
          <a:p>
            <a:pPr lvl="0"/>
            <a:r>
              <a:rPr lang="ru-RU" sz="1050" dirty="0" smtClean="0">
                <a:solidFill>
                  <a:schemeClr val="tx1"/>
                </a:solidFill>
              </a:rPr>
              <a:t>       проведения </a:t>
            </a:r>
            <a:r>
              <a:rPr lang="ru-RU" sz="1050" dirty="0">
                <a:solidFill>
                  <a:schemeClr val="tx1"/>
                </a:solidFill>
              </a:rPr>
              <a:t>комплексных кадастровых работ;</a:t>
            </a:r>
          </a:p>
          <a:p>
            <a:pPr marL="171450" lvl="0" indent="-171450">
              <a:buFont typeface="Wingdings" pitchFamily="2" charset="2"/>
              <a:buChar char="q"/>
            </a:pPr>
            <a:r>
              <a:rPr lang="ru-RU" sz="1050" dirty="0">
                <a:solidFill>
                  <a:schemeClr val="tx1"/>
                </a:solidFill>
              </a:rPr>
              <a:t>осуществления контроля за использованием муниципального имущества, переданного в оперативное управление или хозяйственное ведение муниципальным учреждениям, а также муниципального имущества Соболевского муниципального района и земельных участков, государственная собственность на которые не разграничена, сданных в аренду;</a:t>
            </a:r>
          </a:p>
          <a:p>
            <a:pPr marL="171450" lvl="0" indent="-171450">
              <a:buFont typeface="Wingdings" pitchFamily="2" charset="2"/>
              <a:buChar char="q"/>
            </a:pPr>
            <a:r>
              <a:rPr lang="ru-RU" sz="1050" dirty="0">
                <a:solidFill>
                  <a:schemeClr val="tx1"/>
                </a:solidFill>
              </a:rPr>
              <a:t>вовлечения в хозяйственный оборот неиспользуемых муниципальных земельных участков и земельных участков, государственная собственность на которые не разграничена, а также иных объектов недвижимости муниципального района;</a:t>
            </a:r>
          </a:p>
          <a:p>
            <a:pPr marL="171450" lvl="0" indent="-171450">
              <a:buFont typeface="Wingdings" pitchFamily="2" charset="2"/>
              <a:buChar char="q"/>
            </a:pPr>
            <a:r>
              <a:rPr lang="ru-RU" sz="1050" dirty="0">
                <a:solidFill>
                  <a:schemeClr val="tx1"/>
                </a:solidFill>
              </a:rPr>
              <a:t>продолжения работы по текущей инвентаризации и структурированию имущественного комплекса Соболевского муниципального района в группы по целям использования для обеспечения долгосрочного планирования имущественных отношений;</a:t>
            </a:r>
          </a:p>
          <a:p>
            <a:pPr marL="171450" lvl="0" indent="-171450">
              <a:buFont typeface="Wingdings" pitchFamily="2" charset="2"/>
              <a:buChar char="q"/>
            </a:pPr>
            <a:r>
              <a:rPr lang="ru-RU" sz="1050" dirty="0">
                <a:solidFill>
                  <a:schemeClr val="tx1"/>
                </a:solidFill>
              </a:rPr>
              <a:t>проведения анализа показателей эффективности использования и управления муниципальным имуществом за отчетный период для принятия эффективных решений по управлению и использованию муниципальным имуществом</a:t>
            </a:r>
            <a:r>
              <a:rPr lang="ru-RU" sz="1050" dirty="0" smtClean="0">
                <a:solidFill>
                  <a:schemeClr val="tx1"/>
                </a:solidFill>
              </a:rPr>
              <a:t>.</a:t>
            </a:r>
            <a:endParaRPr lang="ru-RU" sz="1050" dirty="0">
              <a:solidFill>
                <a:schemeClr val="tx1"/>
              </a:solidFill>
            </a:endParaRPr>
          </a:p>
          <a:p>
            <a:pPr lvl="0"/>
            <a:r>
              <a:rPr lang="ru-RU" sz="1050" dirty="0" smtClean="0">
                <a:solidFill>
                  <a:schemeClr val="tx1"/>
                </a:solidFill>
              </a:rPr>
              <a:t> </a:t>
            </a:r>
            <a:r>
              <a:rPr lang="ru-RU" sz="1050" dirty="0">
                <a:solidFill>
                  <a:schemeClr val="tx1"/>
                </a:solidFill>
              </a:rPr>
              <a:t>3. Повышение качества администрирования главными администраторами доходов районного бюджета</a:t>
            </a:r>
            <a:r>
              <a:rPr lang="ru-RU" sz="1050" dirty="0" smtClean="0">
                <a:solidFill>
                  <a:schemeClr val="tx1"/>
                </a:solidFill>
              </a:rPr>
              <a:t>.</a:t>
            </a:r>
            <a:endParaRPr lang="ru-RU" sz="1050" dirty="0">
              <a:solidFill>
                <a:schemeClr val="tx1"/>
              </a:solidFill>
            </a:endParaRPr>
          </a:p>
        </p:txBody>
      </p:sp>
      <p:sp>
        <p:nvSpPr>
          <p:cNvPr id="12" name="Прямоугольник 11"/>
          <p:cNvSpPr/>
          <p:nvPr/>
        </p:nvSpPr>
        <p:spPr>
          <a:xfrm>
            <a:off x="107504" y="2708920"/>
            <a:ext cx="2088232" cy="261610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latinLnBrk="0">
              <a:spcBef>
                <a:spcPct val="0"/>
              </a:spcBef>
              <a:spcAft>
                <a:spcPct val="0"/>
              </a:spcAft>
              <a:defRPr/>
            </a:pPr>
            <a:r>
              <a:rPr lang="ru-RU" b="1" dirty="0">
                <a:ln w="50800"/>
                <a:solidFill>
                  <a:schemeClr val="bg2">
                    <a:lumMod val="50000"/>
                  </a:schemeClr>
                </a:solidFill>
                <a:latin typeface="Times New Roman"/>
                <a:ea typeface="Times New Roman"/>
              </a:rPr>
              <a:t>Основными </a:t>
            </a:r>
            <a:r>
              <a:rPr lang="ru-RU" b="1" dirty="0" smtClean="0">
                <a:ln w="50800"/>
                <a:solidFill>
                  <a:schemeClr val="bg2">
                    <a:lumMod val="50000"/>
                  </a:schemeClr>
                </a:solidFill>
                <a:latin typeface="Times New Roman"/>
                <a:ea typeface="Times New Roman"/>
              </a:rPr>
              <a:t>направлениями бюджетной и </a:t>
            </a:r>
            <a:r>
              <a:rPr lang="ru-RU" b="1" dirty="0">
                <a:ln w="50800"/>
                <a:solidFill>
                  <a:schemeClr val="bg2">
                    <a:lumMod val="50000"/>
                  </a:schemeClr>
                </a:solidFill>
                <a:latin typeface="Times New Roman"/>
                <a:ea typeface="Times New Roman"/>
              </a:rPr>
              <a:t>налоговой </a:t>
            </a:r>
            <a:r>
              <a:rPr lang="ru-RU" b="1" dirty="0" smtClean="0">
                <a:ln w="50800"/>
                <a:solidFill>
                  <a:schemeClr val="bg2">
                    <a:lumMod val="50000"/>
                  </a:schemeClr>
                </a:solidFill>
                <a:latin typeface="Times New Roman"/>
                <a:ea typeface="Times New Roman"/>
              </a:rPr>
              <a:t>политики в области доходов районного бюджета являются:</a:t>
            </a:r>
            <a:r>
              <a:rPr lang="ru-RU" sz="2000" b="1" dirty="0" smtClean="0">
                <a:ln w="50800"/>
                <a:solidFill>
                  <a:schemeClr val="bg2">
                    <a:lumMod val="50000"/>
                  </a:schemeClr>
                </a:solidFill>
                <a:latin typeface="Times New Roman"/>
                <a:ea typeface="Times New Roman"/>
              </a:rPr>
              <a:t> </a:t>
            </a:r>
            <a:endParaRPr lang="ru-RU" sz="2000" b="1" dirty="0">
              <a:ln w="50800"/>
              <a:solidFill>
                <a:schemeClr val="bg2">
                  <a:lumMod val="50000"/>
                </a:schemeClr>
              </a:solidFill>
            </a:endParaRPr>
          </a:p>
        </p:txBody>
      </p:sp>
    </p:spTree>
    <p:extLst>
      <p:ext uri="{BB962C8B-B14F-4D97-AF65-F5344CB8AC3E}">
        <p14:creationId xmlns:p14="http://schemas.microsoft.com/office/powerpoint/2010/main" val="6724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Вклад под 20,25% в 2018 году для физических лиц"/>
          <p:cNvPicPr>
            <a:picLocks noChangeAspect="1" noChangeArrowheads="1"/>
          </p:cNvPicPr>
          <p:nvPr/>
        </p:nvPicPr>
        <p:blipFill rotWithShape="1">
          <a:blip r:embed="rId2">
            <a:duotone>
              <a:srgbClr val="EEECE1">
                <a:shade val="45000"/>
                <a:satMod val="135000"/>
              </a:srgbClr>
              <a:prstClr val="white"/>
            </a:duotone>
            <a:extLst>
              <a:ext uri="{28A0092B-C50C-407E-A947-70E740481C1C}">
                <a14:useLocalDpi xmlns:a14="http://schemas.microsoft.com/office/drawing/2010/main" val="0"/>
              </a:ext>
            </a:extLst>
          </a:blip>
          <a:srcRect t="5047"/>
          <a:stretch/>
        </p:blipFill>
        <p:spPr bwMode="auto">
          <a:xfrm>
            <a:off x="1" y="0"/>
            <a:ext cx="9144000" cy="674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14299" y="116632"/>
            <a:ext cx="8915400" cy="6336704"/>
          </a:xfrm>
          <a:prstGeom prst="rect">
            <a:avLst/>
          </a:prstGeom>
        </p:spPr>
        <p:txBody>
          <a:bodyPr lIns="182880" tIns="91440">
            <a:prstTxWarp prst="textDeflateInflateDeflate">
              <a:avLst>
                <a:gd name="adj" fmla="val 30830"/>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«Бюджет для граждан» - информационно – аналитический материал, разрабатываемый в целях предоставления гражданам актуальной информации о муниципальном бюджете на 2021 год и на плановый период 2022-2023 годов в объективной, доступной форме, для широкого круга заинтересованных  пользователей. Проект бюджета рассматривается и обсуждается на публичных слушаниях. Подлежит опубликованию в газете «Соболевские вести» и на сайте администрации Соболевского района. Предоставлено описание доходов, расходов бюджета и их структуры, приоритетные направления расходования бюджетных средств, объёмы бюджетных ассигнований, направляемых на финансирование социально-значимых мероприятий в сфере образования, культуры, социальной политики и в других сферах.</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Граждане -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Мы постарались в доступной и понятной для граждан форме показать основы построения бюджетной системы, а также ознакомить с основными параметрами районного бюджета муниципального района.</a:t>
            </a:r>
          </a:p>
        </p:txBody>
      </p:sp>
    </p:spTree>
    <p:extLst>
      <p:ext uri="{BB962C8B-B14F-4D97-AF65-F5344CB8AC3E}">
        <p14:creationId xmlns:p14="http://schemas.microsoft.com/office/powerpoint/2010/main" val="234993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ÐÐ°ÑÑÐ¸Ð½ÐºÐ¸ Ð¿Ð¾ Ð·Ð°Ð¿ÑÐ¾ÑÑ ÐºÐ°ÑÑÐ¸Ð½ÐºÐ¸ Ð±ÑÐ´Ð¶ÐµÑ Ð´Ð»Ñ Ð³ÑÐ°Ð¶Ð´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44856900"/>
              </p:ext>
            </p:extLst>
          </p:nvPr>
        </p:nvGraphicFramePr>
        <p:xfrm>
          <a:off x="107504" y="116632"/>
          <a:ext cx="8928992"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9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ÐÐ°ÑÑÐ¸Ð½ÐºÐ¸ Ð¿Ð¾ Ð·Ð°Ð¿ÑÐ¾ÑÑ ÐºÐ°ÑÑÐ¸Ð½ÐºÐ¸ Ð±ÑÐ´Ð¶ÐµÑ ÑÐ°ÑÑÐ¼Ð¾ÑÑÐµ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 y="0"/>
            <a:ext cx="914841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22053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285095415"/>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бюджета в 2020-2023 годах</a:t>
            </a:r>
            <a:endPar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45040"/>
            <a:ext cx="9001000" cy="566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313427428"/>
              </p:ext>
            </p:extLst>
          </p:nvPr>
        </p:nvGraphicFramePr>
        <p:xfrm>
          <a:off x="1239889" y="1412776"/>
          <a:ext cx="7002264" cy="4429868"/>
        </p:xfrm>
        <a:graphic>
          <a:graphicData uri="http://schemas.openxmlformats.org/drawingml/2006/table">
            <a:tbl>
              <a:tblPr firstRow="1" bandRow="1">
                <a:tableStyleId>{5940675A-B579-460E-94D1-54222C63F5DA}</a:tableStyleId>
              </a:tblPr>
              <a:tblGrid>
                <a:gridCol w="2334088"/>
                <a:gridCol w="2596689"/>
                <a:gridCol w="2071487"/>
              </a:tblGrid>
              <a:tr h="64846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solidFill>
                          <a:schemeClr val="tx1"/>
                        </a:solidFill>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предыдущему году, %</a:t>
                      </a:r>
                    </a:p>
                    <a:p>
                      <a:pPr algn="ctr"/>
                      <a:endParaRPr lang="ru-RU" sz="1200" dirty="0">
                        <a:solidFill>
                          <a:schemeClr val="tx1"/>
                        </a:solidFill>
                      </a:endParaRPr>
                    </a:p>
                  </a:txBody>
                  <a:tcPr marL="91451" marR="91451" marT="45731" marB="45731"/>
                </a:tc>
              </a:tr>
              <a:tr h="28764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71 041,0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59 336,0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83,5%</a:t>
                      </a: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62 788,0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105,8%</a:t>
                      </a:r>
                      <a:endParaRPr lang="ru-RU" sz="1100" dirty="0"/>
                    </a:p>
                  </a:txBody>
                  <a:tcPr marL="91451" marR="91451" marT="45731" marB="45731"/>
                </a:tc>
              </a:tr>
              <a:tr h="2018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59 964,0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95,5%</a:t>
                      </a:r>
                      <a:endParaRPr lang="ru-RU" sz="1100" dirty="0"/>
                    </a:p>
                  </a:txBody>
                  <a:tcPr marL="91451" marR="91451" marT="45731" marB="45731"/>
                </a:tc>
              </a:tr>
              <a:tr h="2308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57 923,0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96,6%</a:t>
                      </a:r>
                      <a:endParaRPr lang="ru-RU" sz="1100" dirty="0"/>
                    </a:p>
                  </a:txBody>
                  <a:tcPr marL="91451" marR="91451" marT="45731" marB="45731"/>
                </a:tc>
              </a:tr>
              <a:tr h="2597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70 811,0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122,3%</a:t>
                      </a:r>
                      <a:endParaRPr lang="ru-RU" sz="1100" dirty="0"/>
                    </a:p>
                  </a:txBody>
                  <a:tcPr marL="91451" marR="91451" marT="45731" marB="45731"/>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88 079,0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124,4%</a:t>
                      </a:r>
                      <a:endParaRPr lang="ru-RU" sz="1100" dirty="0">
                        <a:solidFill>
                          <a:schemeClr val="tx1"/>
                        </a:solidFill>
                      </a:endParaRPr>
                    </a:p>
                  </a:txBody>
                  <a:tcPr marL="91451" marR="91451" marT="45731" marB="45731"/>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95 567,0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108,5%</a:t>
                      </a:r>
                      <a:endParaRPr lang="ru-RU" sz="1100" dirty="0">
                        <a:solidFill>
                          <a:schemeClr val="tx1"/>
                        </a:solidFill>
                      </a:endParaRPr>
                    </a:p>
                  </a:txBody>
                  <a:tcPr marL="91451" marR="91451" marT="45731" marB="45731"/>
                </a:tc>
              </a:tr>
              <a:tr h="24495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87 685,0</a:t>
                      </a:r>
                      <a:endParaRPr lang="ru-RU" sz="11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91,6%</a:t>
                      </a:r>
                      <a:endParaRPr lang="ru-RU" sz="1100" dirty="0">
                        <a:solidFill>
                          <a:schemeClr val="tx1"/>
                        </a:solidFill>
                      </a:endParaRPr>
                    </a:p>
                  </a:txBody>
                  <a:tcPr marL="91451" marR="91451" marT="45731" marB="45731"/>
                </a:tc>
              </a:tr>
              <a:tr h="27388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84 938,0</a:t>
                      </a:r>
                      <a:endParaRPr lang="ru-RU" sz="11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96,9%</a:t>
                      </a:r>
                      <a:endParaRPr lang="ru-RU" sz="1100" dirty="0">
                        <a:solidFill>
                          <a:schemeClr val="tx1"/>
                        </a:solidFill>
                      </a:endParaRPr>
                    </a:p>
                  </a:txBody>
                  <a:tcPr marL="91451" marR="91451" marT="45731" marB="45731"/>
                </a:tc>
              </a:tr>
              <a:tr h="288032">
                <a:tc>
                  <a:txBody>
                    <a:bodyPr/>
                    <a:lstStyle/>
                    <a:p>
                      <a:pPr algn="ctr"/>
                      <a:r>
                        <a:rPr lang="ru-RU" sz="1100" dirty="0" smtClean="0">
                          <a:latin typeface="Verdana" pitchFamily="34" charset="0"/>
                          <a:ea typeface="Verdana" pitchFamily="34" charset="0"/>
                          <a:cs typeface="Verdana" pitchFamily="34" charset="0"/>
                        </a:rPr>
                        <a:t>2019</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88 011,0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103,6%</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68 032,0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77,3%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r h="272610">
                <a:tc>
                  <a:txBody>
                    <a:bodyPr/>
                    <a:lstStyle/>
                    <a:p>
                      <a:pPr algn="ctr"/>
                      <a:r>
                        <a:rPr lang="ru-RU" sz="1100" dirty="0" smtClean="0">
                          <a:latin typeface="Verdana" pitchFamily="34" charset="0"/>
                          <a:ea typeface="Verdana" pitchFamily="34" charset="0"/>
                          <a:cs typeface="Verdana" pitchFamily="34" charset="0"/>
                        </a:rPr>
                        <a:t>2021</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latin typeface="Verdana" pitchFamily="34" charset="0"/>
                          <a:ea typeface="Verdana" pitchFamily="34" charset="0"/>
                          <a:cs typeface="Verdana" pitchFamily="34" charset="0"/>
                        </a:rPr>
                        <a:t>66 196,0</a:t>
                      </a:r>
                      <a:endParaRPr lang="ru-RU" sz="11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100" dirty="0" smtClean="0">
                          <a:solidFill>
                            <a:schemeClr val="tx1"/>
                          </a:solidFill>
                          <a:latin typeface="Verdana" pitchFamily="34" charset="0"/>
                          <a:ea typeface="Verdana" pitchFamily="34" charset="0"/>
                          <a:cs typeface="Verdana" pitchFamily="34" charset="0"/>
                        </a:rPr>
                        <a:t>97,3%</a:t>
                      </a:r>
                      <a:endParaRPr lang="ru-RU" sz="1100" dirty="0">
                        <a:solidFill>
                          <a:schemeClr val="tx1"/>
                        </a:solidFill>
                        <a:latin typeface="Verdana" pitchFamily="34" charset="0"/>
                        <a:ea typeface="Verdana" pitchFamily="34" charset="0"/>
                        <a:cs typeface="Verdana" pitchFamily="34" charset="0"/>
                      </a:endParaRPr>
                    </a:p>
                  </a:txBody>
                  <a:tcPr marL="91451" marR="91451" marT="45731" marB="45731"/>
                </a:tc>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smtClean="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4"/>
            <a:ext cx="9108504" cy="609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28748273"/>
              </p:ext>
            </p:extLst>
          </p:nvPr>
        </p:nvGraphicFramePr>
        <p:xfrm>
          <a:off x="107950" y="908720"/>
          <a:ext cx="8928099" cy="4854873"/>
        </p:xfrm>
        <a:graphic>
          <a:graphicData uri="http://schemas.openxmlformats.org/drawingml/2006/table">
            <a:tbl>
              <a:tblPr firstRow="1" bandRow="1">
                <a:tableStyleId>{5940675A-B579-460E-94D1-54222C63F5DA}</a:tableStyleId>
              </a:tblPr>
              <a:tblGrid>
                <a:gridCol w="2893196"/>
                <a:gridCol w="3141708"/>
                <a:gridCol w="2893195"/>
              </a:tblGrid>
              <a:tr h="64807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налоговых и неналоговых доходов,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предыдущему году, %</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r>
              <a:tr h="21371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45 938,7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a:p>
                  </a:txBody>
                  <a:tcPr marL="91431" marR="91431" marT="45726" marB="45726"/>
                </a:tc>
              </a:tr>
              <a:tr h="24265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2010</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71 320,1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155,3%</a:t>
                      </a:r>
                      <a:endParaRPr lang="ru-RU" sz="1100" dirty="0"/>
                    </a:p>
                  </a:txBody>
                  <a:tcPr marL="91431" marR="91431" marT="45726" marB="45726"/>
                </a:tc>
              </a:tr>
              <a:tr h="27159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81 559,8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114,4%</a:t>
                      </a:r>
                      <a:endParaRPr lang="ru-RU" sz="1100" dirty="0"/>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2012</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60 304,8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73,9%</a:t>
                      </a:r>
                      <a:endParaRPr lang="ru-RU" sz="1100" dirty="0"/>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63 041,3</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104,5%</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58 602,4</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93,0%</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2015</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57 838,1</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99,3%</a:t>
                      </a:r>
                      <a:endParaRPr lang="ru-RU" sz="1100" dirty="0"/>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2016</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68 802,5</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119%</a:t>
                      </a:r>
                      <a:endParaRPr lang="ru-RU" sz="1100" dirty="0">
                        <a:solidFill>
                          <a:schemeClr val="tx1"/>
                        </a:solidFill>
                      </a:endParaRPr>
                    </a:p>
                  </a:txBody>
                  <a:tcPr marL="91431" marR="91431" marT="45726" marB="45726"/>
                </a:tc>
              </a:tr>
              <a:tr h="28803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2017</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263 535,9</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св. 200%</a:t>
                      </a:r>
                      <a:endParaRPr lang="ru-RU" sz="1100" dirty="0">
                        <a:solidFill>
                          <a:schemeClr val="tx1"/>
                        </a:solidFill>
                      </a:endParaRPr>
                    </a:p>
                  </a:txBody>
                  <a:tcPr marL="91431" marR="91431" marT="45726" marB="45726"/>
                </a:tc>
              </a:tr>
              <a:tr h="21602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2018</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269 537,9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102,3%</a:t>
                      </a:r>
                      <a:endParaRPr lang="ru-RU" sz="1100" dirty="0">
                        <a:solidFill>
                          <a:schemeClr val="tx1"/>
                        </a:solidFill>
                      </a:endParaRPr>
                    </a:p>
                  </a:txBody>
                  <a:tcPr marL="91431" marR="91431" marT="45726" marB="45726"/>
                </a:tc>
              </a:tr>
              <a:tr h="2449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320 540,9</a:t>
                      </a:r>
                      <a:endParaRPr lang="ru-RU" sz="11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118,9%</a:t>
                      </a:r>
                      <a:endParaRPr lang="ru-RU" sz="1100" dirty="0"/>
                    </a:p>
                  </a:txBody>
                  <a:tcPr marL="91431" marR="91431" marT="45726" marB="45726"/>
                </a:tc>
              </a:tr>
              <a:tr h="2739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2020 (оценка)</a:t>
                      </a:r>
                      <a:endParaRPr lang="ru-RU" sz="1100" dirty="0">
                        <a:solidFill>
                          <a:srgbClr val="FF0000"/>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366 527,1</a:t>
                      </a:r>
                      <a:endParaRPr lang="ru-RU" sz="11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solidFill>
                            <a:schemeClr val="tx1"/>
                          </a:solidFill>
                        </a:rPr>
                        <a:t>114,3%</a:t>
                      </a:r>
                      <a:endParaRPr lang="ru-RU" sz="1100" dirty="0">
                        <a:solidFill>
                          <a:schemeClr val="tx1"/>
                        </a:solidFill>
                      </a:endParaRPr>
                    </a:p>
                  </a:txBody>
                  <a:tcPr marL="91431" marR="91431" marT="45726" marB="45726"/>
                </a:tc>
              </a:tr>
              <a:tr h="216024">
                <a:tc>
                  <a:txBody>
                    <a:bodyPr/>
                    <a:lstStyle/>
                    <a:p>
                      <a:pPr algn="ctr"/>
                      <a:r>
                        <a:rPr lang="ru-RU" sz="1100" dirty="0" smtClean="0">
                          <a:latin typeface="Verdana" pitchFamily="34" charset="0"/>
                          <a:ea typeface="Verdana" pitchFamily="34" charset="0"/>
                          <a:cs typeface="Verdana" pitchFamily="34" charset="0"/>
                        </a:rPr>
                        <a:t>2021</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360 057,2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98,2%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244964">
                <a:tc>
                  <a:txBody>
                    <a:bodyPr/>
                    <a:lstStyle/>
                    <a:p>
                      <a:pPr algn="ctr"/>
                      <a:r>
                        <a:rPr lang="ru-RU" sz="1100" dirty="0" smtClean="0">
                          <a:latin typeface="Verdana" pitchFamily="34" charset="0"/>
                          <a:ea typeface="Verdana" pitchFamily="34" charset="0"/>
                          <a:cs typeface="Verdana" pitchFamily="34" charset="0"/>
                        </a:rPr>
                        <a:t>2022</a:t>
                      </a:r>
                      <a:endParaRPr lang="ru-RU" sz="11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396 887,8</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110,2%</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r h="376249">
                <a:tc>
                  <a:txBody>
                    <a:bodyPr/>
                    <a:lstStyle/>
                    <a:p>
                      <a:pPr algn="ctr"/>
                      <a:r>
                        <a:rPr lang="ru-RU" sz="1100" dirty="0" smtClean="0">
                          <a:solidFill>
                            <a:schemeClr val="tx1"/>
                          </a:solidFill>
                          <a:latin typeface="Verdana" pitchFamily="34" charset="0"/>
                          <a:ea typeface="Verdana" pitchFamily="34" charset="0"/>
                          <a:cs typeface="Verdana" pitchFamily="34" charset="0"/>
                        </a:rPr>
                        <a:t>2023</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396 840,7</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100" dirty="0" smtClean="0">
                          <a:solidFill>
                            <a:schemeClr val="tx1"/>
                          </a:solidFill>
                          <a:latin typeface="Verdana" pitchFamily="34" charset="0"/>
                          <a:ea typeface="Verdana" pitchFamily="34" charset="0"/>
                          <a:cs typeface="Verdana" pitchFamily="34" charset="0"/>
                        </a:rPr>
                        <a:t>99,9%</a:t>
                      </a:r>
                      <a:endParaRPr lang="ru-RU" sz="1100" dirty="0">
                        <a:solidFill>
                          <a:schemeClr val="tx1"/>
                        </a:solidFill>
                        <a:latin typeface="Verdana" pitchFamily="34" charset="0"/>
                        <a:ea typeface="Verdana" pitchFamily="34" charset="0"/>
                        <a:cs typeface="Verdana" pitchFamily="34" charset="0"/>
                      </a:endParaRPr>
                    </a:p>
                  </a:txBody>
                  <a:tcPr marL="91431" marR="91431" marT="45726" marB="45726"/>
                </a:tc>
              </a:tr>
            </a:tbl>
          </a:graphicData>
        </a:graphic>
      </p:graphicFrame>
      <p:sp>
        <p:nvSpPr>
          <p:cNvPr id="5" name="Прямоугольник 4"/>
          <p:cNvSpPr/>
          <p:nvPr/>
        </p:nvSpPr>
        <p:spPr>
          <a:xfrm>
            <a:off x="8143900" y="1285860"/>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3"/>
            <a:ext cx="10369152" cy="43204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endParaRPr lang="ru-RU" b="1" i="1" kern="0" dirty="0">
              <a:ln/>
              <a:solidFill>
                <a:srgbClr val="EEECE1">
                  <a:lumMod val="50000"/>
                </a:srgbClr>
              </a:solidFill>
              <a:latin typeface="Times New Roman" pitchFamily="18" charset="0"/>
              <a:cs typeface="Times New Roman" pitchFamily="18" charset="0"/>
            </a:endParaRP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p>
          <a:p>
            <a:pPr marL="716545" marR="0" lvl="0" indent="0" algn="ctr" defTabSz="914400" eaLnBrk="1" fontAlgn="base" latinLnBrk="0" hangingPunct="1">
              <a:lnSpc>
                <a:spcPct val="100000"/>
              </a:lnSpc>
              <a:spcBef>
                <a:spcPct val="0"/>
              </a:spcBef>
              <a:spcAft>
                <a:spcPct val="0"/>
              </a:spcAft>
              <a:buClrTx/>
              <a:buSzTx/>
              <a:buFontTx/>
              <a:buNone/>
              <a:tabLst/>
              <a:defRPr/>
            </a:pP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4040704804"/>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690336941"/>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800727016"/>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2955376511"/>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2019-2022 годах</a:t>
            </a:r>
          </a:p>
        </p:txBody>
      </p:sp>
    </p:spTree>
    <p:extLst>
      <p:ext uri="{BB962C8B-B14F-4D97-AF65-F5344CB8AC3E}">
        <p14:creationId xmlns:p14="http://schemas.microsoft.com/office/powerpoint/2010/main" val="237023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2478618594"/>
              </p:ext>
            </p:extLst>
          </p:nvPr>
        </p:nvGraphicFramePr>
        <p:xfrm>
          <a:off x="107950" y="692696"/>
          <a:ext cx="8928100" cy="5841452"/>
        </p:xfrm>
        <a:graphic>
          <a:graphicData uri="http://schemas.openxmlformats.org/drawingml/2006/table">
            <a:tbl>
              <a:tblPr firstRow="1" bandRow="1">
                <a:tableStyleId>{F5AB1C69-6EDB-4FF4-983F-18BD219EF322}</a:tableStyleId>
              </a:tblPr>
              <a:tblGrid>
                <a:gridCol w="3924353">
                  <a:extLst>
                    <a:ext uri="{9D8B030D-6E8A-4147-A177-3AD203B41FA5}"/>
                  </a:extLst>
                </a:gridCol>
                <a:gridCol w="1265431">
                  <a:extLst>
                    <a:ext uri="{9D8B030D-6E8A-4147-A177-3AD203B41FA5}"/>
                  </a:extLst>
                </a:gridCol>
                <a:gridCol w="1275781">
                  <a:extLst>
                    <a:ext uri="{9D8B030D-6E8A-4147-A177-3AD203B41FA5}"/>
                  </a:extLst>
                </a:gridCol>
                <a:gridCol w="1248045">
                  <a:extLst>
                    <a:ext uri="{9D8B030D-6E8A-4147-A177-3AD203B41FA5}"/>
                  </a:extLst>
                </a:gridCol>
                <a:gridCol w="1214490">
                  <a:extLst>
                    <a:ext uri="{9D8B030D-6E8A-4147-A177-3AD203B41FA5}"/>
                  </a:extLst>
                </a:gridCol>
              </a:tblGrid>
              <a:tr h="68963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2020 год (оценка)</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2021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anchor="ctr"/>
                </a:tc>
                <a:extLst>
                  <a:ext uri="{0D108BD9-81ED-4DB2-BD59-A6C34878D82A}"/>
                </a:extLst>
              </a:tr>
              <a:tr h="76419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smtClean="0"/>
                        <a:t>НАЛОГОВЫЕ ДОХОДЫ - всего,</a:t>
                      </a:r>
                    </a:p>
                    <a:p>
                      <a:pPr algn="l"/>
                      <a:r>
                        <a:rPr lang="ru-RU" sz="1100" u="none" strike="noStrike" baseline="0" dirty="0" smtClean="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350 968,4</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344 159,0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380 513,9</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380 463,9</a:t>
                      </a:r>
                    </a:p>
                    <a:p>
                      <a:pPr algn="ctr"/>
                      <a:endParaRPr lang="ru-RU" sz="1100" b="1" dirty="0">
                        <a:latin typeface="+mn-lt"/>
                      </a:endParaRPr>
                    </a:p>
                  </a:txBody>
                  <a:tcPr marL="91431" marR="91431" anchor="ctr"/>
                </a:tc>
                <a:extLst>
                  <a:ext uri="{0D108BD9-81ED-4DB2-BD59-A6C34878D82A}"/>
                </a:extLst>
              </a:tr>
              <a:tr h="50325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1 900,0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2 300,0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2 450,0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2 550,0</a:t>
                      </a:r>
                      <a:endParaRPr lang="ru-RU" sz="1100" i="1" dirty="0" smtClean="0">
                        <a:latin typeface="+mn-lt"/>
                      </a:endParaRPr>
                    </a:p>
                  </a:txBody>
                  <a:tcPr marL="91431" marR="91431" anchor="ctr"/>
                </a:tc>
                <a:extLst>
                  <a:ext uri="{0D108BD9-81ED-4DB2-BD59-A6C34878D82A}"/>
                </a:extLst>
              </a:tr>
              <a:tr h="7269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ДОХОДЫ ФИЗИЧЕСКИХ</a:t>
                      </a:r>
                      <a:r>
                        <a:rPr lang="ru-RU" sz="1100" baseline="0" dirty="0" smtClean="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201 200,0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218 859,0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233 084,0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242 407,0</a:t>
                      </a:r>
                      <a:endParaRPr lang="ru-RU" sz="1100" i="1" dirty="0" smtClean="0">
                        <a:latin typeface="+mn-lt"/>
                      </a:endParaRPr>
                    </a:p>
                  </a:txBody>
                  <a:tcPr marL="91431" marR="91431" anchor="ctr"/>
                </a:tc>
                <a:extLst>
                  <a:ext uri="{0D108BD9-81ED-4DB2-BD59-A6C34878D82A}"/>
                </a:extLst>
              </a:tr>
              <a:tr h="11742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НАЛОГИ НА ТОВАРЫ (РАБОТЫ, УСЛУГИ), РЕАЛИЗУЕМЫЕ НА ТЕРРИТОРИИ РОССИЙСКОЙ ФЕДЕРАЦИИ</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297,4</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308,0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348,9</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348,9</a:t>
                      </a:r>
                      <a:endParaRPr lang="ru-RU" sz="1100" i="1" dirty="0" smtClean="0">
                        <a:latin typeface="+mn-lt"/>
                      </a:endParaRPr>
                    </a:p>
                  </a:txBody>
                  <a:tcPr marL="91431" marR="91431" anchor="ctr"/>
                </a:tc>
                <a:extLst>
                  <a:ext uri="{0D108BD9-81ED-4DB2-BD59-A6C34878D82A}"/>
                </a:extLst>
              </a:tr>
              <a:tr h="5405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83 210,0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58 120,0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79 858,0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68 085,0</a:t>
                      </a:r>
                      <a:endParaRPr lang="ru-RU" sz="1100" i="1" dirty="0" smtClean="0">
                        <a:latin typeface="+mn-lt"/>
                      </a:endParaRPr>
                    </a:p>
                  </a:txBody>
                  <a:tcPr marL="91431" marR="91431" anchor="ctr"/>
                </a:tc>
                <a:extLst>
                  <a:ext uri="{0D108BD9-81ED-4DB2-BD59-A6C34878D82A}"/>
                </a:extLst>
              </a:tr>
              <a:tr h="6486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smtClean="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64 101,0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64 302,0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64 503,0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66 803,0</a:t>
                      </a:r>
                      <a:endParaRPr lang="ru-RU" sz="1100" i="1" dirty="0" smtClean="0">
                        <a:latin typeface="+mn-lt"/>
                      </a:endParaRPr>
                    </a:p>
                  </a:txBody>
                  <a:tcPr marL="91431" marR="91431" anchor="ctr"/>
                </a:tc>
                <a:extLst>
                  <a:ext uri="{0D108BD9-81ED-4DB2-BD59-A6C34878D82A}"/>
                </a:extLst>
              </a:tr>
              <a:tr h="79402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extLst>
                  <a:ext uri="{0D108BD9-81ED-4DB2-BD59-A6C34878D82A}"/>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2020 -2023 годы</a:t>
            </a:r>
          </a:p>
        </p:txBody>
      </p:sp>
    </p:spTree>
    <p:extLst>
      <p:ext uri="{BB962C8B-B14F-4D97-AF65-F5344CB8AC3E}">
        <p14:creationId xmlns:p14="http://schemas.microsoft.com/office/powerpoint/2010/main" val="2732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1529810115"/>
              </p:ext>
            </p:extLst>
          </p:nvPr>
        </p:nvGraphicFramePr>
        <p:xfrm>
          <a:off x="107950" y="1073150"/>
          <a:ext cx="8928099" cy="5673062"/>
        </p:xfrm>
        <a:graphic>
          <a:graphicData uri="http://schemas.openxmlformats.org/drawingml/2006/table">
            <a:tbl>
              <a:tblPr firstRow="1" bandRow="1">
                <a:tableStyleId>{1FECB4D8-DB02-4DC6-A0A2-4F2EBAE1DC90}</a:tableStyleId>
              </a:tblPr>
              <a:tblGrid>
                <a:gridCol w="3959994">
                  <a:extLst>
                    <a:ext uri="{9D8B030D-6E8A-4147-A177-3AD203B41FA5}"/>
                  </a:extLst>
                </a:gridCol>
                <a:gridCol w="1728192">
                  <a:extLst>
                    <a:ext uri="{9D8B030D-6E8A-4147-A177-3AD203B41FA5}"/>
                  </a:extLst>
                </a:gridCol>
                <a:gridCol w="1199330">
                  <a:extLst>
                    <a:ext uri="{9D8B030D-6E8A-4147-A177-3AD203B41FA5}"/>
                  </a:extLst>
                </a:gridCol>
                <a:gridCol w="1008130">
                  <a:extLst>
                    <a:ext uri="{9D8B030D-6E8A-4147-A177-3AD203B41FA5}"/>
                  </a:extLst>
                </a:gridCol>
                <a:gridCol w="1032453">
                  <a:extLst>
                    <a:ext uri="{9D8B030D-6E8A-4147-A177-3AD203B41FA5}"/>
                  </a:extLst>
                </a:gridCol>
              </a:tblGrid>
              <a:tr h="5556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2020 год (оценка)</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2021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2023 год </a:t>
                      </a:r>
                      <a:endParaRPr lang="ru-RU" sz="1100" b="1" dirty="0" smtClean="0">
                        <a:solidFill>
                          <a:schemeClr val="bg1"/>
                        </a:solidFill>
                      </a:endParaRPr>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15 558,7</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15 898,1</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16 373,9</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16 376,8</a:t>
                      </a:r>
                      <a:endParaRPr lang="ru-RU" sz="1100" b="1" dirty="0"/>
                    </a:p>
                  </a:txBody>
                  <a:tcPr marL="91431" marR="91431" marT="45722" marB="45722" anchor="ctr"/>
                </a:tc>
                <a:extLst>
                  <a:ext uri="{0D108BD9-81ED-4DB2-BD59-A6C34878D82A}"/>
                </a:extLst>
              </a:tr>
              <a:tr h="7920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5 019,7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4 920,0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4 890,8</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4 940,8</a:t>
                      </a:r>
                      <a:endParaRPr lang="ru-RU" sz="1100" i="1" dirty="0"/>
                    </a:p>
                  </a:txBody>
                  <a:tcPr marL="91431" marR="91431" marT="45722" marB="45722" anchor="ctr"/>
                </a:tc>
                <a:extLst>
                  <a:ext uri="{0D108BD9-81ED-4DB2-BD59-A6C34878D82A}"/>
                </a:extLst>
              </a:tr>
              <a:tr h="7206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271,5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293,4</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293,4</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293,4</a:t>
                      </a:r>
                      <a:endParaRPr lang="ru-RU" sz="1100" i="1" dirty="0"/>
                    </a:p>
                  </a:txBody>
                  <a:tcPr marL="91431" marR="91431" marT="45722" marB="45722" anchor="ctr"/>
                </a:tc>
                <a:extLst>
                  <a:ext uri="{0D108BD9-81ED-4DB2-BD59-A6C34878D82A}"/>
                </a:extLst>
              </a:tr>
              <a:tr h="826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6 567,5</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6 629,7</a:t>
                      </a:r>
                    </a:p>
                    <a:p>
                      <a:pPr algn="ct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6 914,7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6 797,6</a:t>
                      </a:r>
                      <a:endParaRPr lang="ru-RU" sz="1100" i="1" dirty="0"/>
                    </a:p>
                  </a:txBody>
                  <a:tcPr marL="91431" marR="91431" marT="45722" marB="45722" anchor="ctr"/>
                </a:tc>
                <a:extLst>
                  <a:ext uri="{0D108BD9-81ED-4DB2-BD59-A6C34878D82A}"/>
                </a:extLst>
              </a:tr>
              <a:tr h="8518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1 600,0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2 200,0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2 250,0</a:t>
                      </a:r>
                      <a:endParaRPr lang="ru-RU" sz="1100" i="1" dirty="0"/>
                    </a:p>
                  </a:txBody>
                  <a:tcPr marL="91431" marR="91431" marT="45722" marB="45722" anchor="ctr"/>
                </a:tc>
                <a:extLst>
                  <a:ext uri="{0D108BD9-81ED-4DB2-BD59-A6C34878D82A}"/>
                </a:extLst>
              </a:tr>
              <a:tr h="5448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2 100,0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2 055,0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2 075,0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2 095,0</a:t>
                      </a:r>
                      <a:endParaRPr lang="ru-RU" sz="1100" i="1" dirty="0"/>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ПРОЧИЕ НЕНАЛОГОВЫЕ ДОХОДЫ</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extLst>
                  <a:ext uri="{0D108BD9-81ED-4DB2-BD59-A6C34878D82A}"/>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2020-2023 годы</a:t>
            </a:r>
          </a:p>
        </p:txBody>
      </p:sp>
    </p:spTree>
    <p:extLst>
      <p:ext uri="{BB962C8B-B14F-4D97-AF65-F5344CB8AC3E}">
        <p14:creationId xmlns:p14="http://schemas.microsoft.com/office/powerpoint/2010/main" val="289443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1965352998"/>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Прямая со стрелкой 9"/>
          <p:cNvCxnSpPr/>
          <p:nvPr/>
        </p:nvCxnSpPr>
        <p:spPr>
          <a:xfrm flipV="1">
            <a:off x="2285984" y="4572008"/>
            <a:ext cx="477828" cy="312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p:cNvSpPr txBox="1"/>
          <p:nvPr/>
        </p:nvSpPr>
        <p:spPr>
          <a:xfrm>
            <a:off x="3786182" y="414338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4,8 %</a:t>
            </a:r>
            <a:endParaRPr lang="ru-RU" kern="0" dirty="0">
              <a:solidFill>
                <a:srgbClr val="FF0000"/>
              </a:solidFill>
              <a:latin typeface="Palatino Linotype" panose="02040502050505030304" pitchFamily="18" charset="0"/>
            </a:endParaRPr>
          </a:p>
        </p:txBody>
      </p:sp>
      <p:sp>
        <p:nvSpPr>
          <p:cNvPr id="12" name="TextBox 4"/>
          <p:cNvSpPr txBox="1"/>
          <p:nvPr/>
        </p:nvSpPr>
        <p:spPr>
          <a:xfrm>
            <a:off x="5214942" y="342900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5,0 %</a:t>
            </a:r>
            <a:endParaRPr lang="ru-RU" kern="0" dirty="0">
              <a:solidFill>
                <a:srgbClr val="FF0000"/>
              </a:solidFill>
              <a:latin typeface="Palatino Linotype" panose="02040502050505030304" pitchFamily="18" charset="0"/>
            </a:endParaRPr>
          </a:p>
        </p:txBody>
      </p:sp>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1303791573"/>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6" name="Левая фигурная скобка 5"/>
          <p:cNvSpPr/>
          <p:nvPr/>
        </p:nvSpPr>
        <p:spPr>
          <a:xfrm rot="5400000">
            <a:off x="1785917" y="1000109"/>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3" name="Левая фигурная скобка 12"/>
          <p:cNvSpPr/>
          <p:nvPr/>
        </p:nvSpPr>
        <p:spPr>
          <a:xfrm rot="5400000">
            <a:off x="3785611" y="1200174"/>
            <a:ext cx="144014" cy="8572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4" name="Левая фигурная скобка 13"/>
          <p:cNvSpPr/>
          <p:nvPr/>
        </p:nvSpPr>
        <p:spPr>
          <a:xfrm rot="5400000">
            <a:off x="7893866" y="2893216"/>
            <a:ext cx="71438" cy="8572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5" name="Левая фигурная скобка 14"/>
          <p:cNvSpPr/>
          <p:nvPr/>
        </p:nvSpPr>
        <p:spPr>
          <a:xfrm rot="5400000">
            <a:off x="5857883" y="2571745"/>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500" i="1" dirty="0" smtClean="0">
                <a:latin typeface="Times New Roman" pitchFamily="18" charset="0"/>
                <a:cs typeface="Times New Roman" pitchFamily="18" charset="0"/>
              </a:rPr>
              <a:t>.</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smtClean="0">
                <a:solidFill>
                  <a:srgbClr val="FFC000"/>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Глоссарий</a:t>
            </a:r>
            <a:endPar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43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1607184924"/>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на 2021-2023 годы</a:t>
            </a: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1735010439"/>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2483745235"/>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2021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506523" y="4988302"/>
            <a:ext cx="770730" cy="281993"/>
          </a:xfrm>
          <a:prstGeom prst="rect">
            <a:avLst/>
          </a:prstGeom>
          <a:noFill/>
        </p:spPr>
        <p:txBody>
          <a:bodyPr wrap="square" lIns="96385" tIns="48193" rIns="96385" bIns="48193">
            <a:spAutoFit/>
          </a:bodyPr>
          <a:lstStyle/>
          <a:p>
            <a:pPr algn="ctr" latinLnBrk="0">
              <a:defRPr/>
            </a:pPr>
            <a:r>
              <a:rPr lang="ru-RU" sz="1200" kern="0" dirty="0" smtClean="0">
                <a:solidFill>
                  <a:sysClr val="windowText" lastClr="000000"/>
                </a:solidFill>
                <a:latin typeface="Arial" charset="0"/>
              </a:rPr>
              <a:t>586,5</a:t>
            </a:r>
            <a:endParaRPr lang="ru-RU" sz="1200" kern="0" dirty="0">
              <a:solidFill>
                <a:sysClr val="windowText" lastClr="000000"/>
              </a:solidFill>
              <a:latin typeface="Arial" charset="0"/>
            </a:endParaRP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278,8</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48,2%</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76926" y="4993150"/>
            <a:ext cx="781578" cy="281993"/>
          </a:xfrm>
          <a:prstGeom prst="rect">
            <a:avLst/>
          </a:prstGeom>
          <a:noFill/>
        </p:spPr>
        <p:txBody>
          <a:bodyPr wrap="square" lIns="96385" tIns="48193" rIns="96385" bIns="48193">
            <a:spAutoFit/>
          </a:bodyPr>
          <a:lstStyle/>
          <a:p>
            <a:pPr latinLnBrk="0">
              <a:defRPr/>
            </a:pPr>
            <a:r>
              <a:rPr lang="ru-RU" sz="1200" kern="0" dirty="0" smtClean="0">
                <a:solidFill>
                  <a:sysClr val="windowText" lastClr="000000"/>
                </a:solidFill>
                <a:latin typeface="Arial" charset="0"/>
              </a:rPr>
              <a:t>579,0</a:t>
            </a:r>
            <a:endParaRPr lang="ru-RU" sz="1200" kern="0" dirty="0">
              <a:solidFill>
                <a:sysClr val="windowText" lastClr="000000"/>
              </a:solidFill>
              <a:latin typeface="Arial" charset="0"/>
            </a:endParaRPr>
          </a:p>
        </p:txBody>
      </p:sp>
      <p:sp>
        <p:nvSpPr>
          <p:cNvPr id="15" name="Овал 14"/>
          <p:cNvSpPr/>
          <p:nvPr/>
        </p:nvSpPr>
        <p:spPr>
          <a:xfrm>
            <a:off x="6669186" y="5348656"/>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274,2</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49,6%</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92477" y="5004438"/>
            <a:ext cx="801539" cy="281993"/>
          </a:xfrm>
          <a:prstGeom prst="rect">
            <a:avLst/>
          </a:prstGeom>
          <a:noFill/>
        </p:spPr>
        <p:txBody>
          <a:bodyPr wrap="square" lIns="96385" tIns="48193" rIns="96385" bIns="48193">
            <a:spAutoFit/>
          </a:bodyPr>
          <a:lstStyle/>
          <a:p>
            <a:pPr latinLnBrk="0">
              <a:defRPr/>
            </a:pPr>
            <a:r>
              <a:rPr lang="ru-RU" sz="1200" kern="0" dirty="0" smtClean="0">
                <a:solidFill>
                  <a:prstClr val="black"/>
                </a:solidFill>
                <a:latin typeface="Arial" charset="0"/>
              </a:rPr>
              <a:t>552,3</a:t>
            </a:r>
            <a:endParaRPr lang="ru-RU" sz="1200" kern="0" dirty="0">
              <a:solidFill>
                <a:prstClr val="black"/>
              </a:solidFill>
              <a:latin typeface="Arial" charset="0"/>
            </a:endParaRP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2021 </a:t>
            </a:r>
            <a:r>
              <a:rPr lang="ru-RU" sz="1400" kern="0" dirty="0">
                <a:solidFill>
                  <a:sysClr val="windowText" lastClr="000000"/>
                </a:solidFill>
                <a:latin typeface="Arial" charset="0"/>
              </a:rPr>
              <a:t>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2022 </a:t>
            </a:r>
            <a:r>
              <a:rPr lang="ru-RU" sz="1400" kern="0" dirty="0">
                <a:solidFill>
                  <a:sysClr val="windowText" lastClr="000000"/>
                </a:solidFill>
                <a:latin typeface="Arial" charset="0"/>
              </a:rPr>
              <a:t>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smtClean="0">
                <a:solidFill>
                  <a:sysClr val="windowText" lastClr="000000"/>
                </a:solidFill>
                <a:latin typeface="Arial" charset="0"/>
              </a:rPr>
              <a:t>2023 </a:t>
            </a:r>
            <a:r>
              <a:rPr lang="ru-RU" sz="1400" kern="0" dirty="0">
                <a:solidFill>
                  <a:sysClr val="windowText" lastClr="000000"/>
                </a:solidFill>
                <a:latin typeface="Arial" charset="0"/>
              </a:rPr>
              <a:t>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301,7</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    51,4%</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a:t>
            </a:r>
            <a:r>
              <a:rPr lang="ru-RU" sz="1400" i="1" kern="0" dirty="0" smtClean="0">
                <a:solidFill>
                  <a:prstClr val="black"/>
                </a:solidFill>
                <a:latin typeface="Arial" charset="0"/>
              </a:rPr>
              <a:t>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a:t>
            </a:r>
            <a:r>
              <a:rPr lang="ru-RU" sz="1400" i="1" kern="0" dirty="0" smtClean="0">
                <a:solidFill>
                  <a:prstClr val="black"/>
                </a:solidFill>
                <a:latin typeface="Arial" charset="0"/>
              </a:rPr>
              <a:t>бразование;</a:t>
            </a:r>
          </a:p>
          <a:p>
            <a:pPr marL="285750" indent="-285750" latinLnBrk="0">
              <a:buFont typeface="Wingdings" pitchFamily="2" charset="2"/>
              <a:buChar char="ü"/>
              <a:defRPr/>
            </a:pPr>
            <a:r>
              <a:rPr lang="ru-RU" sz="1400" i="1" kern="0" dirty="0">
                <a:solidFill>
                  <a:prstClr val="black"/>
                </a:solidFill>
                <a:latin typeface="Arial" charset="0"/>
              </a:rPr>
              <a:t>к</a:t>
            </a:r>
            <a:r>
              <a:rPr lang="ru-RU" sz="1400" i="1" kern="0" dirty="0" smtClean="0">
                <a:solidFill>
                  <a:prstClr val="black"/>
                </a:solidFill>
                <a:latin typeface="Arial" charset="0"/>
              </a:rPr>
              <a:t>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a:t>
            </a:r>
            <a:r>
              <a:rPr lang="ru-RU" sz="1400" i="1" kern="0" dirty="0" smtClean="0">
                <a:solidFill>
                  <a:prstClr val="black"/>
                </a:solidFill>
                <a:latin typeface="Arial" charset="0"/>
              </a:rPr>
              <a:t>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a:t>
            </a:r>
            <a:r>
              <a:rPr lang="ru-RU" sz="1400" i="1" kern="0" dirty="0" smtClean="0">
                <a:solidFill>
                  <a:prstClr val="black"/>
                </a:solidFill>
                <a:latin typeface="Arial" charset="0"/>
              </a:rPr>
              <a:t>изическая культура и спорт .</a:t>
            </a:r>
            <a:endParaRPr lang="ru-RU" sz="1400" i="1" kern="0" dirty="0">
              <a:solidFill>
                <a:prstClr val="black"/>
              </a:solidFill>
              <a:latin typeface="Arial" charset="0"/>
            </a:endParaRP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4008501351"/>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540568" y="116632"/>
            <a:ext cx="9468544"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на 2021</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год</a:t>
            </a:r>
          </a:p>
        </p:txBody>
      </p:sp>
    </p:spTree>
    <p:extLst>
      <p:ext uri="{BB962C8B-B14F-4D97-AF65-F5344CB8AC3E}">
        <p14:creationId xmlns:p14="http://schemas.microsoft.com/office/powerpoint/2010/main" val="140393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2" name="Picture 28" descr="https://st2.depositphotos.com/1177973/9069/i/950/depositphotos_90695858-stock-photo-clover-leaf-growing-out-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0181"/>
            <a:ext cx="7272932" cy="612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1679424142"/>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4"/>
          <p:cNvCxnSpPr>
            <a:cxnSpLocks noChangeShapeType="1"/>
          </p:cNvCxnSpPr>
          <p:nvPr/>
        </p:nvCxnSpPr>
        <p:spPr bwMode="auto">
          <a:xfrm>
            <a:off x="1714480" y="3643314"/>
            <a:ext cx="1500198" cy="428628"/>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2280508725"/>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gridCol w="1813214"/>
                <a:gridCol w="1820006"/>
                <a:gridCol w="1820006"/>
                <a:gridCol w="1792278"/>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p>
                    <a:p>
                      <a:pPr algn="ctr"/>
                      <a:endParaRPr lang="ru-RU" sz="1900" dirty="0" smtClean="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2020</a:t>
                      </a:r>
                      <a:r>
                        <a:rPr lang="ru-RU" sz="1900" baseline="0" dirty="0" smtClean="0">
                          <a:solidFill>
                            <a:schemeClr val="tx1"/>
                          </a:solidFill>
                        </a:rPr>
                        <a:t> </a:t>
                      </a:r>
                      <a:r>
                        <a:rPr lang="ru-RU" sz="1900" dirty="0" smtClean="0">
                          <a:solidFill>
                            <a:schemeClr val="tx1"/>
                          </a:solidFill>
                        </a:rPr>
                        <a:t>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2021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2022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2023 год</a:t>
                      </a:r>
                      <a:endParaRPr lang="ru-RU" sz="1900" dirty="0">
                        <a:solidFill>
                          <a:schemeClr val="tx1"/>
                        </a:solidFill>
                      </a:endParaRPr>
                    </a:p>
                  </a:txBody>
                  <a:tcPr marL="99061" marR="99061" marT="45731" marB="45731"/>
                </a:tc>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Дотации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87,1</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76,7</a:t>
                      </a:r>
                      <a:endParaRPr lang="ru-RU" sz="1900" dirty="0">
                        <a:solidFill>
                          <a:schemeClr val="tx1"/>
                        </a:solidFill>
                      </a:endParaRPr>
                    </a:p>
                  </a:txBody>
                  <a:tcPr marL="99061" marR="99061" marT="45731" marB="45731"/>
                </a:tc>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Субвенции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Иные МБТ</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136,3</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48,0</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7,9</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7,9</a:t>
                      </a:r>
                      <a:endParaRPr lang="ru-RU" sz="1900" dirty="0">
                        <a:solidFill>
                          <a:schemeClr val="tx1"/>
                        </a:solidFill>
                      </a:endParaRPr>
                    </a:p>
                  </a:txBody>
                  <a:tcPr marL="99061" marR="99061" marT="45731" marB="45731"/>
                </a:tc>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ИТОГО</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224,1</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125,4</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85,3</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85,3</a:t>
                      </a:r>
                      <a:endParaRPr lang="ru-RU" sz="1900" dirty="0" smtClean="0">
                        <a:solidFill>
                          <a:schemeClr val="tx1"/>
                        </a:solidFill>
                      </a:endParaRPr>
                    </a:p>
                  </a:txBody>
                  <a:tcPr marL="99061" marR="99061" marT="45731" marB="45731"/>
                </a:tc>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2020-2023 годы</a:t>
            </a:r>
          </a:p>
        </p:txBody>
      </p:sp>
    </p:spTree>
    <p:extLst>
      <p:ext uri="{BB962C8B-B14F-4D97-AF65-F5344CB8AC3E}">
        <p14:creationId xmlns:p14="http://schemas.microsoft.com/office/powerpoint/2010/main" val="344695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224 353,0</a:t>
            </a:r>
            <a:endParaRPr lang="ru-RU" sz="1000" dirty="0">
              <a:solidFill>
                <a:prstClr val="black"/>
              </a:solidFill>
            </a:endParaRP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226 406,0</a:t>
            </a:r>
            <a:endParaRPr lang="ru-RU" sz="1000" dirty="0">
              <a:solidFill>
                <a:prstClr val="black"/>
              </a:solidFill>
            </a:endParaRP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244 992,6</a:t>
            </a:r>
            <a:endParaRPr lang="ru-RU" sz="1000" dirty="0">
              <a:solidFill>
                <a:prstClr val="black"/>
              </a:solidFill>
            </a:endParaRP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tblGrid>
              <a:tr h="0">
                <a:tc>
                  <a:txBody>
                    <a:bodyPr/>
                    <a:lstStyle/>
                    <a:p>
                      <a:r>
                        <a:rPr lang="ru-RU" sz="900" dirty="0" smtClean="0"/>
                        <a:t>в том числе по подпрограммам:</a:t>
                      </a:r>
                      <a:endParaRPr lang="ru-RU" sz="900" dirty="0"/>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2627451904"/>
              </p:ext>
            </p:extLst>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gridCol w="1704888"/>
                <a:gridCol w="1762755"/>
                <a:gridCol w="1722692"/>
              </a:tblGrid>
              <a:tr h="548274">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smtClean="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244 027,6</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225 441,0</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223 388,0</a:t>
                      </a:r>
                      <a:endParaRPr lang="ru-RU" sz="1000" b="0" dirty="0">
                        <a:solidFill>
                          <a:schemeClr val="tx1">
                            <a:lumMod val="85000"/>
                            <a:lumOff val="15000"/>
                          </a:schemeClr>
                        </a:solidFill>
                      </a:endParaRPr>
                    </a:p>
                  </a:txBody>
                  <a:tcPr marL="84418" marR="84418" marT="45689" marB="45689">
                    <a:solidFill>
                      <a:schemeClr val="bg2"/>
                    </a:solidFill>
                  </a:tcPr>
                </a:tc>
              </a:tr>
              <a:tr h="402638">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smtClean="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smtClean="0">
                          <a:solidFill>
                            <a:schemeClr val="tx1">
                              <a:lumMod val="85000"/>
                              <a:lumOff val="15000"/>
                            </a:schemeClr>
                          </a:solidFill>
                        </a:rPr>
                        <a:t>965,0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965,0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965,0</a:t>
                      </a:r>
                      <a:endParaRPr lang="ru-RU" sz="1000" dirty="0">
                        <a:solidFill>
                          <a:schemeClr val="tx1">
                            <a:lumMod val="85000"/>
                            <a:lumOff val="15000"/>
                          </a:schemeClr>
                        </a:solidFill>
                      </a:endParaRPr>
                    </a:p>
                  </a:txBody>
                  <a:tcPr marL="84418" marR="84418" marT="45689" marB="45689"/>
                </a:tc>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tblGrid>
              <a:tr h="287338">
                <a:tc>
                  <a:txBody>
                    <a:bodyPr/>
                    <a:lstStyle/>
                    <a:p>
                      <a:r>
                        <a:rPr lang="ru-RU" sz="1000" dirty="0" smtClean="0"/>
                        <a:t>в том числе по подпрограммам:</a:t>
                      </a:r>
                      <a:endParaRPr lang="ru-RU" sz="1000" dirty="0"/>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3548018937"/>
              </p:ext>
            </p:extLst>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gridCol w="1863895"/>
                <a:gridCol w="1674562"/>
                <a:gridCol w="1630262"/>
              </a:tblGrid>
              <a:tr h="427729">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4 699,6</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4 699,6</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4 699,6</a:t>
                      </a:r>
                      <a:endParaRPr lang="ru-RU" sz="1000" b="0" dirty="0">
                        <a:solidFill>
                          <a:schemeClr val="tx1">
                            <a:lumMod val="85000"/>
                            <a:lumOff val="15000"/>
                          </a:schemeClr>
                        </a:solidFill>
                      </a:endParaRPr>
                    </a:p>
                  </a:txBody>
                  <a:tcPr marL="84418" marR="84418" marT="45773" marB="45773">
                    <a:solidFill>
                      <a:schemeClr val="bg2"/>
                    </a:solidFill>
                  </a:tcPr>
                </a:tc>
              </a:tr>
              <a:tr h="427729">
                <a:tc>
                  <a:txBody>
                    <a:bodyPr/>
                    <a:lstStyle/>
                    <a:p>
                      <a:r>
                        <a:rPr lang="ru-RU" sz="1000" i="1" dirty="0" smtClean="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6 923,6</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6 755,6</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6 815,6</a:t>
                      </a:r>
                      <a:endParaRPr lang="ru-RU" sz="1000" dirty="0">
                        <a:solidFill>
                          <a:schemeClr val="tx1">
                            <a:lumMod val="85000"/>
                            <a:lumOff val="15000"/>
                          </a:schemeClr>
                        </a:solidFill>
                      </a:endParaRPr>
                    </a:p>
                  </a:txBody>
                  <a:tcPr marL="84418" marR="84418" marT="45773" marB="45773"/>
                </a:tc>
              </a:tr>
              <a:tr h="370092">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smtClean="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2 047,0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2 047,0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2 047,0</a:t>
                      </a:r>
                      <a:endParaRPr lang="ru-RU" sz="1000" dirty="0">
                        <a:solidFill>
                          <a:schemeClr val="tx1">
                            <a:lumMod val="85000"/>
                            <a:lumOff val="15000"/>
                          </a:schemeClr>
                        </a:solidFill>
                      </a:endParaRPr>
                    </a:p>
                  </a:txBody>
                  <a:tcPr marL="84418" marR="84418" marT="45773" marB="45773"/>
                </a:tc>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13 562,2</a:t>
            </a:r>
            <a:endParaRPr lang="ru-RU" sz="1000" dirty="0">
              <a:solidFill>
                <a:prstClr val="black"/>
              </a:solidFill>
            </a:endParaRP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13 502,2</a:t>
            </a:r>
            <a:endParaRPr lang="ru-RU" sz="1000" dirty="0">
              <a:solidFill>
                <a:prstClr val="black"/>
              </a:solidFill>
            </a:endParaRP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13 670,2</a:t>
            </a:r>
            <a:endParaRPr lang="ru-RU" sz="1000" dirty="0">
              <a:solidFill>
                <a:prstClr val="black"/>
              </a:solidFill>
            </a:endParaRP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a:t>
            </a:r>
            <a:endParaRPr lang="ru-RU" sz="1050" dirty="0">
              <a:solidFill>
                <a:prstClr val="white"/>
              </a:solidFill>
            </a:endParaRP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endParaRPr lang="ru-RU" sz="1400" smtClean="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2021-2023</a:t>
            </a:r>
            <a:r>
              <a:rPr kumimoji="0" lang="ru-RU" sz="2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tblGrid>
              <a:tr h="228600">
                <a:tc>
                  <a:txBody>
                    <a:bodyPr/>
                    <a:lstStyle/>
                    <a:p>
                      <a:r>
                        <a:rPr lang="ru-RU" sz="900" dirty="0" smtClean="0"/>
                        <a:t>в том числе по подпрограммам</a:t>
                      </a:r>
                      <a:r>
                        <a:rPr lang="ru-RU" sz="800" dirty="0" smtClean="0"/>
                        <a:t>:</a:t>
                      </a:r>
                      <a:endParaRPr lang="ru-RU" sz="800" dirty="0"/>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4181430883"/>
              </p:ext>
            </p:extLst>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gridCol w="1815706"/>
                <a:gridCol w="1691098"/>
                <a:gridCol w="1428533"/>
              </a:tblGrid>
              <a:tr h="548941">
                <a:tc>
                  <a:txBody>
                    <a:bodyPr/>
                    <a:lstStyle/>
                    <a:p>
                      <a:r>
                        <a:rPr lang="ru-RU" sz="1000" b="0" i="1" dirty="0" smtClean="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4 260,0</a:t>
                      </a: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txBody>
                  <a:tcPr marL="84410" marR="84410" marT="45745" marB="45745">
                    <a:solidFill>
                      <a:schemeClr val="bg2"/>
                    </a:solidFill>
                  </a:tcPr>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Чистая</a:t>
                      </a:r>
                      <a:r>
                        <a:rPr lang="ru-RU" sz="1000" i="1" baseline="0" dirty="0" smtClean="0">
                          <a:solidFill>
                            <a:schemeClr val="tx1">
                              <a:lumMod val="85000"/>
                              <a:lumOff val="15000"/>
                            </a:schemeClr>
                          </a:solidFill>
                          <a:latin typeface="Times New Roman" pitchFamily="18" charset="0"/>
                          <a:cs typeface="Times New Roman" pitchFamily="18" charset="0"/>
                        </a:rPr>
                        <a:t> вода в</a:t>
                      </a:r>
                      <a:r>
                        <a:rPr lang="ru-RU" sz="1000" i="1" dirty="0" smtClean="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1 324,7</a:t>
                      </a:r>
                      <a:endParaRPr lang="ru-RU" sz="1000" baseline="0" dirty="0" smtClean="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smtClean="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35 945,5</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1 464,5</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1 471,9</a:t>
                      </a: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41 530,2</a:t>
            </a:r>
            <a:endParaRPr lang="ru-RU" sz="1000" dirty="0">
              <a:solidFill>
                <a:prstClr val="black"/>
              </a:solidFill>
            </a:endParaRPr>
          </a:p>
        </p:txBody>
      </p:sp>
      <p:sp>
        <p:nvSpPr>
          <p:cNvPr id="16" name="Скругленный прямоугольник 15"/>
          <p:cNvSpPr/>
          <p:nvPr/>
        </p:nvSpPr>
        <p:spPr>
          <a:xfrm>
            <a:off x="5911000" y="1017765"/>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1 464,5</a:t>
            </a:r>
            <a:endParaRPr lang="ru-RU" sz="1000" dirty="0">
              <a:solidFill>
                <a:prstClr val="black"/>
              </a:solidFill>
            </a:endParaRP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1 471,9</a:t>
            </a:r>
            <a:endParaRPr lang="ru-RU" sz="1000" dirty="0">
              <a:solidFill>
                <a:prstClr val="black"/>
              </a:solidFill>
            </a:endParaRP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2 429,8</a:t>
            </a:r>
            <a:endParaRPr lang="ru-RU" sz="1000" dirty="0">
              <a:solidFill>
                <a:prstClr val="black"/>
              </a:solidFill>
            </a:endParaRP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1 960,6</a:t>
            </a:r>
            <a:endParaRPr lang="ru-RU" sz="1000" dirty="0">
              <a:solidFill>
                <a:prstClr val="black"/>
              </a:solidFill>
            </a:endParaRP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2 539,8</a:t>
            </a:r>
            <a:endParaRPr lang="ru-RU" sz="1000" dirty="0">
              <a:solidFill>
                <a:prstClr val="black"/>
              </a:solidFill>
            </a:endParaRP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2023год</a:t>
            </a:r>
            <a:endParaRPr lang="ru-RU" sz="1050" dirty="0">
              <a:solidFill>
                <a:prstClr val="white"/>
              </a:solidFill>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3811674291"/>
              </p:ext>
            </p:extLst>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gridCol w="1730958"/>
                <a:gridCol w="1612167"/>
                <a:gridCol w="1542284"/>
              </a:tblGrid>
              <a:tr h="404512">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smtClean="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1 253,5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1 458,5</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1 363,5</a:t>
                      </a:r>
                      <a:endParaRPr lang="ru-RU" sz="1000" b="0" dirty="0">
                        <a:solidFill>
                          <a:schemeClr val="tx1">
                            <a:lumMod val="85000"/>
                            <a:lumOff val="15000"/>
                          </a:schemeClr>
                        </a:solidFill>
                      </a:endParaRPr>
                    </a:p>
                  </a:txBody>
                  <a:tcPr marL="84402" marR="84402">
                    <a:solidFill>
                      <a:schemeClr val="bg2"/>
                    </a:solidFill>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1 160,3</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1 160,3</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1 160,3</a:t>
                      </a:r>
                      <a:endParaRPr lang="ru-RU" sz="1000" dirty="0">
                        <a:solidFill>
                          <a:schemeClr val="tx1">
                            <a:lumMod val="85000"/>
                            <a:lumOff val="15000"/>
                          </a:schemeClr>
                        </a:solidFill>
                      </a:endParaRPr>
                    </a:p>
                  </a:txBody>
                  <a:tcPr marL="84402" marR="84402"/>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tblGrid>
              <a:tr h="238125">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smtClean="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терроризма,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33 376,1</a:t>
            </a:r>
            <a:endParaRPr lang="ru-RU" sz="1000" dirty="0">
              <a:solidFill>
                <a:prstClr val="black"/>
              </a:solidFill>
            </a:endParaRP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33 109,1</a:t>
            </a:r>
            <a:endParaRPr lang="ru-RU" sz="1000" dirty="0">
              <a:solidFill>
                <a:prstClr val="black"/>
              </a:solidFill>
            </a:endParaRP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38 284,6</a:t>
            </a:r>
            <a:endParaRPr lang="ru-RU" sz="1000" dirty="0">
              <a:solidFill>
                <a:prstClr val="black"/>
              </a:solidFill>
            </a:endParaRP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7 642,8</a:t>
            </a:r>
            <a:endParaRPr lang="ru-RU" sz="1000" dirty="0">
              <a:solidFill>
                <a:prstClr val="black"/>
              </a:solidFill>
            </a:endParaRP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9 321,7</a:t>
            </a:r>
            <a:endParaRPr lang="ru-RU" sz="1000" dirty="0">
              <a:solidFill>
                <a:prstClr val="black"/>
              </a:solidFill>
            </a:endParaRP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6 014,8</a:t>
            </a:r>
            <a:endParaRPr lang="ru-RU" sz="1000" dirty="0">
              <a:solidFill>
                <a:prstClr val="black"/>
              </a:solidFill>
            </a:endParaRP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tblGrid>
              <a:tr h="269875">
                <a:tc>
                  <a:txBody>
                    <a:bodyPr/>
                    <a:lstStyle/>
                    <a:p>
                      <a:r>
                        <a:rPr lang="ru-RU" sz="900" dirty="0" smtClean="0"/>
                        <a:t>в том числе по подпрограммам:</a:t>
                      </a:r>
                      <a:endParaRPr lang="ru-RU" sz="900" dirty="0"/>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val="2987021224"/>
              </p:ext>
            </p:extLst>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gridCol w="1702353"/>
                <a:gridCol w="1585526"/>
                <a:gridCol w="1560491"/>
              </a:tblGrid>
              <a:tr h="619319">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smtClean="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4 196,5</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5 559,8</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5 559,8</a:t>
                      </a:r>
                      <a:endParaRPr lang="ru-RU" sz="1000" b="0" dirty="0">
                        <a:solidFill>
                          <a:schemeClr val="tx1">
                            <a:lumMod val="85000"/>
                            <a:lumOff val="15000"/>
                          </a:schemeClr>
                        </a:solidFill>
                      </a:endParaRPr>
                    </a:p>
                  </a:txBody>
                  <a:tcPr marL="84410" marR="84410">
                    <a:solidFill>
                      <a:schemeClr val="bg2"/>
                    </a:solidFill>
                  </a:tcPr>
                </a:tc>
              </a:tr>
              <a:tr h="447286">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r>
                        <a:rPr lang="ru-RU" sz="1000" dirty="0" smtClean="0">
                          <a:solidFill>
                            <a:schemeClr val="tx1">
                              <a:lumMod val="85000"/>
                              <a:lumOff val="15000"/>
                            </a:schemeClr>
                          </a:solidFill>
                        </a:rPr>
                        <a:t>1 768,3</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2 701,9</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1 023,0</a:t>
                      </a:r>
                      <a:endParaRPr lang="ru-RU" sz="1000" dirty="0">
                        <a:solidFill>
                          <a:schemeClr val="tx1">
                            <a:lumMod val="85000"/>
                            <a:lumOff val="15000"/>
                          </a:schemeClr>
                        </a:solidFill>
                      </a:endParaRPr>
                    </a:p>
                  </a:txBody>
                  <a:tcPr marL="84410" marR="84410"/>
                </a:tc>
              </a:tr>
              <a:tr h="619319">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50,0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hiach.ru/pic/glossary.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635896" y="260648"/>
            <a:ext cx="5400600" cy="6408712"/>
          </a:xfrm>
          <a:prstGeom prst="rect">
            <a:avLst/>
          </a:prstGeom>
          <a:noFill/>
        </p:spPr>
      </p:pic>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r>
              <a:rPr lang="ru-RU" sz="1500" i="1" dirty="0" smtClean="0">
                <a:latin typeface="Times New Roman" pitchFamily="18" charset="0"/>
                <a:ea typeface="Verdana" pitchFamily="34"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500" i="1" kern="0" dirty="0" smtClean="0">
                <a:latin typeface="Times New Roman" pitchFamily="18" charset="0"/>
                <a:cs typeface="Times New Roman" pitchFamily="18" charset="0"/>
              </a:rPr>
              <a:t>).</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r>
              <a:rPr lang="ru-RU" sz="1400" i="1" kern="0" dirty="0" smtClean="0">
                <a:latin typeface="Times New Roman" pitchFamily="18" charset="0"/>
                <a:cs typeface="Times New Roman" pitchFamily="18" charset="0"/>
              </a:rPr>
              <a:t>.</a:t>
            </a:r>
            <a:endParaRPr lang="ru-RU" sz="14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63943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4" y="426621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4860572"/>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3 404,6</a:t>
            </a:r>
            <a:endParaRPr lang="ru-RU" sz="1000" dirty="0">
              <a:solidFill>
                <a:prstClr val="black"/>
              </a:solidFill>
            </a:endParaRPr>
          </a:p>
        </p:txBody>
      </p:sp>
      <p:sp>
        <p:nvSpPr>
          <p:cNvPr id="14" name="Скругленный прямоугольник 13"/>
          <p:cNvSpPr/>
          <p:nvPr/>
        </p:nvSpPr>
        <p:spPr>
          <a:xfrm>
            <a:off x="3982813" y="4860573"/>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3 500,0</a:t>
            </a:r>
            <a:endParaRPr lang="ru-RU" sz="1000" dirty="0">
              <a:solidFill>
                <a:prstClr val="black"/>
              </a:solidFill>
            </a:endParaRP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3 713,7</a:t>
            </a:r>
            <a:endParaRPr lang="ru-RU" sz="1000" dirty="0">
              <a:solidFill>
                <a:prstClr val="black"/>
              </a:solidFill>
            </a:endParaRPr>
          </a:p>
        </p:txBody>
      </p:sp>
      <p:sp>
        <p:nvSpPr>
          <p:cNvPr id="17" name="Скругленный прямоугольник 16"/>
          <p:cNvSpPr/>
          <p:nvPr/>
        </p:nvSpPr>
        <p:spPr>
          <a:xfrm>
            <a:off x="4012400" y="143887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4 507,3</a:t>
            </a:r>
            <a:endParaRPr lang="ru-RU" sz="1000" dirty="0">
              <a:solidFill>
                <a:prstClr val="black"/>
              </a:solidFill>
            </a:endParaRP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tblGrid>
              <a:tr h="180974">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07975" y="5589588"/>
          <a:ext cx="8528050" cy="228600"/>
        </p:xfrm>
        <a:graphic>
          <a:graphicData uri="http://schemas.openxmlformats.org/drawingml/2006/table">
            <a:tbl>
              <a:tblPr firstRow="1" bandRow="1">
                <a:tableStyleId>{3B4B98B0-60AC-42C2-AFA5-B58CD77FA1E5}</a:tableStyleId>
              </a:tblPr>
              <a:tblGrid>
                <a:gridCol w="8528050"/>
              </a:tblGrid>
              <a:tr h="180974">
                <a:tc>
                  <a:txBody>
                    <a:bodyPr/>
                    <a:lstStyle/>
                    <a:p>
                      <a:r>
                        <a:rPr lang="ru-RU" sz="900" dirty="0" smtClean="0"/>
                        <a:t>в том числе по подпрограммам:</a:t>
                      </a:r>
                      <a:endParaRPr lang="ru-RU" sz="900" dirty="0"/>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2206297955"/>
              </p:ext>
            </p:extLst>
          </p:nvPr>
        </p:nvGraphicFramePr>
        <p:xfrm>
          <a:off x="312738" y="2420938"/>
          <a:ext cx="8510588" cy="942976"/>
        </p:xfrm>
        <a:graphic>
          <a:graphicData uri="http://schemas.openxmlformats.org/drawingml/2006/table">
            <a:tbl>
              <a:tblPr firstRow="1" bandRow="1">
                <a:tableStyleId>{5C22544A-7EE6-4342-B048-85BDC9FD1C3A}</a:tableStyleId>
              </a:tblPr>
              <a:tblGrid>
                <a:gridCol w="3667637"/>
                <a:gridCol w="1700451"/>
                <a:gridCol w="1583753"/>
                <a:gridCol w="1558747"/>
              </a:tblGrid>
              <a:tr h="471488">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smtClean="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1 778,0</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1 778,0</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1 728,0</a:t>
                      </a:r>
                      <a:endParaRPr lang="ru-RU" sz="1000" b="0" dirty="0">
                        <a:solidFill>
                          <a:schemeClr val="tx1">
                            <a:lumMod val="85000"/>
                            <a:lumOff val="15000"/>
                          </a:schemeClr>
                        </a:solidFill>
                      </a:endParaRPr>
                    </a:p>
                  </a:txBody>
                  <a:tcPr marL="84402" marR="84402">
                    <a:solidFill>
                      <a:schemeClr val="bg2"/>
                    </a:solidFill>
                  </a:tcPr>
                </a:tc>
              </a:tr>
              <a:tr h="471488">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2 729,3</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1 935,7</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1 847,8</a:t>
                      </a:r>
                      <a:endParaRPr lang="ru-RU" sz="1000" dirty="0">
                        <a:solidFill>
                          <a:schemeClr val="tx1">
                            <a:lumMod val="85000"/>
                            <a:lumOff val="15000"/>
                          </a:schemeClr>
                        </a:solidFill>
                      </a:endParaRPr>
                    </a:p>
                  </a:txBody>
                  <a:tcPr marL="84402" marR="84402"/>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3062426794"/>
              </p:ext>
            </p:extLst>
          </p:nvPr>
        </p:nvGraphicFramePr>
        <p:xfrm>
          <a:off x="303213" y="5805488"/>
          <a:ext cx="8528050" cy="647700"/>
        </p:xfrm>
        <a:graphic>
          <a:graphicData uri="http://schemas.openxmlformats.org/drawingml/2006/table">
            <a:tbl>
              <a:tblPr firstRow="1" bandRow="1">
                <a:tableStyleId>{5C22544A-7EE6-4342-B048-85BDC9FD1C3A}</a:tableStyleId>
              </a:tblPr>
              <a:tblGrid>
                <a:gridCol w="3675164"/>
                <a:gridCol w="1703940"/>
                <a:gridCol w="1587002"/>
                <a:gridCol w="1561944"/>
              </a:tblGrid>
              <a:tr h="647700">
                <a:tc>
                  <a:txBody>
                    <a:bodyPr/>
                    <a:lstStyle/>
                    <a:p>
                      <a:r>
                        <a:rPr lang="ru-RU" sz="1000" b="0" i="1" dirty="0" smtClean="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smtClean="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3 500,0</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3 404,6</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3 458,2</a:t>
                      </a:r>
                    </a:p>
                  </a:txBody>
                  <a:tcPr marL="84401" marR="84401" marT="45694" marB="45694">
                    <a:solidFill>
                      <a:schemeClr val="bg2"/>
                    </a:solidFill>
                  </a:tcPr>
                </a:tc>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5" name="Скругленный прямоугольник 14"/>
          <p:cNvSpPr/>
          <p:nvPr/>
        </p:nvSpPr>
        <p:spPr>
          <a:xfrm>
            <a:off x="7688772"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3 575,8</a:t>
            </a:r>
            <a:endParaRPr lang="ru-RU" sz="1000" dirty="0">
              <a:solidFill>
                <a:prstClr val="black"/>
              </a:solidFill>
            </a:endParaRP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white"/>
                </a:solidFill>
              </a:rPr>
              <a:t>2023 </a:t>
            </a:r>
            <a:r>
              <a:rPr lang="ru-RU" sz="1000" dirty="0">
                <a:solidFill>
                  <a:prstClr val="white"/>
                </a:solidFill>
              </a:rPr>
              <a:t>год</a:t>
            </a:r>
          </a:p>
        </p:txBody>
      </p:sp>
      <p:sp>
        <p:nvSpPr>
          <p:cNvPr id="8" name="Блок-схема: узел 7"/>
          <p:cNvSpPr/>
          <p:nvPr/>
        </p:nvSpPr>
        <p:spPr>
          <a:xfrm>
            <a:off x="3534508" y="4437112"/>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7" name="Блок-схема: узел 6"/>
          <p:cNvSpPr/>
          <p:nvPr/>
        </p:nvSpPr>
        <p:spPr>
          <a:xfrm>
            <a:off x="5352324" y="4437112"/>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2" name="Скругленный прямоугольник 11"/>
          <p:cNvSpPr/>
          <p:nvPr/>
        </p:nvSpPr>
        <p:spPr>
          <a:xfrm>
            <a:off x="7566942" y="4860571"/>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3 458,2</a:t>
            </a:r>
            <a:endParaRPr lang="ru-RU" sz="1000" dirty="0">
              <a:solidFill>
                <a:prstClr val="black"/>
              </a:solidFill>
            </a:endParaRPr>
          </a:p>
        </p:txBody>
      </p:sp>
      <p:sp>
        <p:nvSpPr>
          <p:cNvPr id="6" name="Блок-схема: узел 5"/>
          <p:cNvSpPr/>
          <p:nvPr/>
        </p:nvSpPr>
        <p:spPr>
          <a:xfrm>
            <a:off x="7095389" y="4437111"/>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4" name="Заголовок 1"/>
          <p:cNvSpPr txBox="1">
            <a:spLocks/>
          </p:cNvSpPr>
          <p:nvPr/>
        </p:nvSpPr>
        <p:spPr>
          <a:xfrm>
            <a:off x="298936" y="3691660"/>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Соболевском муниципальном районе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a:t>
            </a: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Соболевского муниципального района </a:t>
            </a: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black"/>
                </a:solidFill>
              </a:rPr>
              <a:t>5 050,3</a:t>
            </a:r>
            <a:endParaRPr lang="ru-RU" sz="1050" dirty="0">
              <a:solidFill>
                <a:prstClr val="black"/>
              </a:solidFill>
            </a:endParaRP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5 550,3</a:t>
            </a:r>
            <a:endParaRPr lang="ru-RU" sz="1000" dirty="0">
              <a:solidFill>
                <a:prstClr val="black"/>
              </a:solidFill>
            </a:endParaRP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5 850,0</a:t>
            </a:r>
            <a:endParaRPr lang="ru-RU" sz="1000" dirty="0">
              <a:solidFill>
                <a:prstClr val="black"/>
              </a:solidFill>
            </a:endParaRP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endParaRPr lang="ru-RU" sz="1000" dirty="0" smtClean="0">
              <a:solidFill>
                <a:prstClr val="black"/>
              </a:solidFill>
            </a:endParaRPr>
          </a:p>
          <a:p>
            <a:pPr algn="ctr" defTabSz="963856" latinLnBrk="0">
              <a:defRPr/>
            </a:pPr>
            <a:r>
              <a:rPr lang="ru-RU" sz="1000" dirty="0" smtClean="0">
                <a:solidFill>
                  <a:prstClr val="black"/>
                </a:solidFill>
              </a:rPr>
              <a:t>16 225,1</a:t>
            </a:r>
          </a:p>
          <a:p>
            <a:pPr algn="ctr" defTabSz="963856" latinLnBrk="0">
              <a:defRPr/>
            </a:pP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16 017,7</a:t>
            </a:r>
            <a:endParaRPr lang="ru-RU" sz="1000" dirty="0">
              <a:solidFill>
                <a:prstClr val="black"/>
              </a:solidFill>
            </a:endParaRP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11 557,9</a:t>
            </a:r>
            <a:endParaRPr lang="ru-RU" sz="1000" dirty="0">
              <a:solidFill>
                <a:prstClr val="black"/>
              </a:solidFill>
            </a:endParaRP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tblGrid>
              <a:tr h="211132">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tblGrid>
              <a:tr h="0">
                <a:tc>
                  <a:txBody>
                    <a:bodyPr/>
                    <a:lstStyle/>
                    <a:p>
                      <a:r>
                        <a:rPr lang="ru-RU" sz="900" dirty="0" smtClean="0"/>
                        <a:t>в том числе по подпрограммам:</a:t>
                      </a:r>
                      <a:endParaRPr lang="ru-RU" sz="900" dirty="0"/>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val="2828658019"/>
              </p:ext>
            </p:extLst>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gridCol w="1697009"/>
                <a:gridCol w="1580549"/>
                <a:gridCol w="1577574"/>
              </a:tblGrid>
              <a:tr h="26664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endParaRPr lang="ru-RU" sz="1000" b="0" i="1" dirty="0">
                        <a:solidFill>
                          <a:schemeClr val="tx1">
                            <a:lumMod val="85000"/>
                            <a:lumOff val="15000"/>
                          </a:schemeClr>
                        </a:solidFill>
                        <a:latin typeface="Times New Roman" pitchFamily="18" charset="0"/>
                        <a:cs typeface="Times New Roman" pitchFamily="18" charset="0"/>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2 490,0</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2 535,0</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2 580,0</a:t>
                      </a:r>
                      <a:endParaRPr lang="ru-RU" sz="1000" b="0" dirty="0">
                        <a:solidFill>
                          <a:schemeClr val="tx1">
                            <a:lumMod val="85000"/>
                            <a:lumOff val="15000"/>
                          </a:schemeClr>
                        </a:solidFill>
                      </a:endParaRPr>
                    </a:p>
                  </a:txBody>
                  <a:tcPr marL="84406" marR="84406" marT="45709" marB="45709">
                    <a:solidFill>
                      <a:schemeClr val="bg2"/>
                    </a:solidFill>
                  </a:tcPr>
                </a:tc>
              </a:tr>
              <a:tr h="396215">
                <a:tc>
                  <a:txBody>
                    <a:bodyPr/>
                    <a:lstStyle/>
                    <a:p>
                      <a:r>
                        <a:rPr lang="ru-RU" sz="1000" i="1" dirty="0" smtClean="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10 015,4</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10 301,6</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9 949,0</a:t>
                      </a:r>
                      <a:endParaRPr lang="ru-RU" sz="1000" dirty="0">
                        <a:solidFill>
                          <a:schemeClr val="tx1">
                            <a:lumMod val="85000"/>
                            <a:lumOff val="15000"/>
                          </a:schemeClr>
                        </a:solidFill>
                      </a:endParaRPr>
                    </a:p>
                  </a:txBody>
                  <a:tcPr marL="84406" marR="84406" marT="45709" marB="45709"/>
                </a:tc>
              </a:tr>
              <a:tr h="548613">
                <a:tc>
                  <a:txBody>
                    <a:bodyPr/>
                    <a:lstStyle/>
                    <a:p>
                      <a:r>
                        <a:rPr lang="ru-RU" sz="1000" i="1" dirty="0" smtClean="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smtClean="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268,1</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271,1</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281,1</a:t>
                      </a:r>
                      <a:endParaRPr lang="ru-RU" sz="1000" dirty="0">
                        <a:solidFill>
                          <a:schemeClr val="tx1">
                            <a:lumMod val="85000"/>
                            <a:lumOff val="15000"/>
                          </a:schemeClr>
                        </a:solidFill>
                      </a:endParaRPr>
                    </a:p>
                  </a:txBody>
                  <a:tcPr marL="84406" marR="84406" marT="45709" marB="45709"/>
                </a:tc>
              </a:tr>
              <a:tr h="418895">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1 905,0</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2 910,0</a:t>
                      </a:r>
                    </a:p>
                  </a:txBody>
                  <a:tcPr marL="84406" marR="84406" marT="45709" marB="45709"/>
                </a:tc>
                <a:tc>
                  <a:txBody>
                    <a:bodyPr/>
                    <a:lstStyle/>
                    <a:p>
                      <a:pPr algn="ctr"/>
                      <a:r>
                        <a:rPr lang="ru-RU" sz="1000" dirty="0" smtClean="0">
                          <a:solidFill>
                            <a:schemeClr val="tx1">
                              <a:lumMod val="85000"/>
                              <a:lumOff val="15000"/>
                            </a:schemeClr>
                          </a:solidFill>
                        </a:rPr>
                        <a:t>3 415,0</a:t>
                      </a:r>
                      <a:endParaRPr lang="ru-RU" sz="1000" dirty="0">
                        <a:solidFill>
                          <a:schemeClr val="tx1">
                            <a:lumMod val="85000"/>
                            <a:lumOff val="15000"/>
                          </a:schemeClr>
                        </a:solidFill>
                      </a:endParaRPr>
                    </a:p>
                  </a:txBody>
                  <a:tcPr marL="84406" marR="84406" marT="45709" marB="45709"/>
                </a:tc>
              </a:tr>
            </a:tbl>
          </a:graphicData>
        </a:graphic>
      </p:graphicFrame>
      <p:graphicFrame>
        <p:nvGraphicFramePr>
          <p:cNvPr id="21" name="Таблица 20"/>
          <p:cNvGraphicFramePr>
            <a:graphicFrameLocks noGrp="1"/>
          </p:cNvGraphicFramePr>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gridCol w="1702353"/>
                <a:gridCol w="1585526"/>
                <a:gridCol w="1560491"/>
              </a:tblGrid>
              <a:tr h="561975">
                <a:tc>
                  <a:txBody>
                    <a:bodyPr/>
                    <a:lstStyle/>
                    <a:p>
                      <a:endParaRPr lang="ru-RU" sz="1000" b="0" i="1" dirty="0" smtClean="0">
                        <a:solidFill>
                          <a:schemeClr val="tx1">
                            <a:lumMod val="85000"/>
                            <a:lumOff val="15000"/>
                          </a:schemeClr>
                        </a:solidFill>
                        <a:latin typeface="Times New Roman" pitchFamily="18" charset="0"/>
                        <a:cs typeface="Times New Roman" pitchFamily="18" charset="0"/>
                      </a:endParaRPr>
                    </a:p>
                    <a:p>
                      <a:r>
                        <a:rPr lang="ru-RU" sz="1000" b="0" i="1" dirty="0" smtClean="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5 850,0</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5 550,3</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5 050,3</a:t>
                      </a:r>
                      <a:endParaRPr lang="ru-RU" sz="1000" b="0" dirty="0">
                        <a:solidFill>
                          <a:schemeClr val="tx1">
                            <a:lumMod val="85000"/>
                            <a:lumOff val="15000"/>
                          </a:schemeClr>
                        </a:solidFill>
                      </a:endParaRPr>
                    </a:p>
                  </a:txBody>
                  <a:tcPr marL="84410" marR="84410">
                    <a:solidFill>
                      <a:schemeClr val="bg2"/>
                    </a:solidFill>
                  </a:tcPr>
                </a:tc>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94 607,6</a:t>
            </a:r>
            <a:endParaRPr lang="ru-RU" sz="1000" dirty="0">
              <a:solidFill>
                <a:prstClr val="black"/>
              </a:solidFill>
            </a:endParaRP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94 607,6</a:t>
            </a:r>
            <a:endParaRPr lang="ru-RU" sz="1000" dirty="0">
              <a:solidFill>
                <a:prstClr val="black"/>
              </a:solidFill>
            </a:endParaRP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94 607,6</a:t>
            </a:r>
            <a:endParaRPr lang="ru-RU" sz="1000" dirty="0">
              <a:solidFill>
                <a:prstClr val="black"/>
              </a:solidFill>
            </a:endParaRP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34 114,1</a:t>
            </a:r>
            <a:endParaRPr lang="ru-RU" sz="1000" dirty="0">
              <a:solidFill>
                <a:prstClr val="black"/>
              </a:solidFill>
            </a:endParaRP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66 227,6</a:t>
            </a:r>
            <a:endParaRPr lang="ru-RU" sz="1000" dirty="0">
              <a:solidFill>
                <a:prstClr val="black"/>
              </a:solidFill>
            </a:endParaRP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24 488,7</a:t>
            </a:r>
            <a:endParaRPr lang="ru-RU" sz="1000" dirty="0">
              <a:solidFill>
                <a:prstClr val="black"/>
              </a:solidFill>
            </a:endParaRP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tblGrid>
              <a:tr h="200025">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tblGrid>
              <a:tr h="190500">
                <a:tc>
                  <a:txBody>
                    <a:bodyPr/>
                    <a:lstStyle/>
                    <a:p>
                      <a:r>
                        <a:rPr lang="ru-RU" sz="900" dirty="0" smtClean="0"/>
                        <a:t>в том числе по подпрограммам:</a:t>
                      </a:r>
                      <a:endParaRPr lang="ru-RU" sz="900" dirty="0"/>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4191850267"/>
              </p:ext>
            </p:extLst>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gridCol w="1687568"/>
                <a:gridCol w="1571755"/>
                <a:gridCol w="1564530"/>
              </a:tblGrid>
              <a:tr h="396082">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22 188,7</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63 824,1</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31 602,6</a:t>
                      </a:r>
                      <a:endParaRPr lang="ru-RU" sz="1000" b="0" dirty="0">
                        <a:solidFill>
                          <a:schemeClr val="tx1">
                            <a:lumMod val="85000"/>
                            <a:lumOff val="15000"/>
                          </a:schemeClr>
                        </a:solidFill>
                      </a:endParaRPr>
                    </a:p>
                  </a:txBody>
                  <a:tcPr marL="84402" marR="84402" marT="45669" marB="45669">
                    <a:solidFill>
                      <a:schemeClr val="bg2"/>
                    </a:solidFill>
                  </a:tcPr>
                </a:tc>
              </a:tr>
              <a:tr h="396082">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marT="45669" marB="45669"/>
                </a:tc>
                <a:tc>
                  <a:txBody>
                    <a:bodyPr/>
                    <a:lstStyle/>
                    <a:p>
                      <a:pPr algn="ctr"/>
                      <a:r>
                        <a:rPr lang="ru-RU" sz="1000" dirty="0" smtClean="0">
                          <a:solidFill>
                            <a:schemeClr val="tx1">
                              <a:lumMod val="85000"/>
                              <a:lumOff val="15000"/>
                            </a:schemeClr>
                          </a:solidFill>
                        </a:rPr>
                        <a:t>2 300,0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2 403,5</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2 511,5</a:t>
                      </a:r>
                      <a:endParaRPr lang="ru-RU" sz="1000" dirty="0">
                        <a:solidFill>
                          <a:schemeClr val="tx1">
                            <a:lumMod val="85000"/>
                            <a:lumOff val="15000"/>
                          </a:schemeClr>
                        </a:solidFill>
                      </a:endParaRPr>
                    </a:p>
                  </a:txBody>
                  <a:tcPr marL="84402" marR="84402" marT="45669" marB="45669"/>
                </a:tc>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1997591980"/>
              </p:ext>
            </p:extLst>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gridCol w="1709332"/>
                <a:gridCol w="1592024"/>
                <a:gridCol w="1566888"/>
              </a:tblGrid>
              <a:tr h="548673">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r>
              <a:tr h="548673">
                <a:tc>
                  <a:txBody>
                    <a:bodyPr/>
                    <a:lstStyle/>
                    <a:p>
                      <a:r>
                        <a:rPr lang="ru-RU" sz="1000" i="1" dirty="0" smtClean="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smtClean="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r>
              <a:tr h="1005901">
                <a:tc>
                  <a:txBody>
                    <a:bodyPr/>
                    <a:lstStyle/>
                    <a:p>
                      <a:r>
                        <a:rPr lang="ru-RU" sz="1000" i="1" dirty="0" smtClean="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83 240,8</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83 240,8</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83 240,8</a:t>
                      </a:r>
                      <a:endParaRPr lang="ru-RU" sz="1000" dirty="0">
                        <a:solidFill>
                          <a:schemeClr val="tx1">
                            <a:lumMod val="85000"/>
                            <a:lumOff val="15000"/>
                          </a:schemeClr>
                        </a:solidFill>
                      </a:endParaRPr>
                    </a:p>
                  </a:txBody>
                  <a:tcPr marL="84407" marR="84407" marT="45723" marB="45723"/>
                </a:tc>
              </a:tr>
              <a:tr h="258953">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r>
                        <a:rPr lang="ru-RU" sz="1000" dirty="0" smtClean="0">
                          <a:solidFill>
                            <a:schemeClr val="tx1">
                              <a:lumMod val="85000"/>
                              <a:lumOff val="15000"/>
                            </a:schemeClr>
                          </a:solidFill>
                        </a:rPr>
                        <a:t>10 266,8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10 266,8</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10 266,8</a:t>
                      </a:r>
                      <a:endParaRPr lang="ru-RU" sz="1000" dirty="0">
                        <a:solidFill>
                          <a:schemeClr val="tx1">
                            <a:lumMod val="85000"/>
                            <a:lumOff val="15000"/>
                          </a:schemeClr>
                        </a:solidFill>
                      </a:endParaRPr>
                    </a:p>
                  </a:txBody>
                  <a:tcPr marL="84407" marR="84407" marT="45723" marB="45723"/>
                </a:tc>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1" name="Блок-схема: узел 10"/>
          <p:cNvSpPr/>
          <p:nvPr/>
        </p:nvSpPr>
        <p:spPr>
          <a:xfrm>
            <a:off x="7064617" y="63406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a:t>
            </a:r>
          </a:p>
          <a:p>
            <a:pPr algn="ctr" defTabSz="963856" latinLnBrk="0">
              <a:defRPr/>
            </a:pPr>
            <a:r>
              <a:rPr lang="ru-RU" sz="1050" dirty="0" smtClean="0">
                <a:solidFill>
                  <a:prstClr val="white"/>
                </a:solidFill>
              </a:rPr>
              <a:t> </a:t>
            </a:r>
            <a:r>
              <a:rPr lang="ru-RU" sz="1050" dirty="0">
                <a:solidFill>
                  <a:prstClr val="white"/>
                </a:solidFill>
              </a:rPr>
              <a:t>год</a:t>
            </a:r>
          </a:p>
        </p:txBody>
      </p:sp>
      <p:sp>
        <p:nvSpPr>
          <p:cNvPr id="8" name="Блок-схема: узел 7"/>
          <p:cNvSpPr/>
          <p:nvPr/>
        </p:nvSpPr>
        <p:spPr>
          <a:xfrm>
            <a:off x="3626827" y="32246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6" name="Блок-схема: узел 5"/>
          <p:cNvSpPr/>
          <p:nvPr/>
        </p:nvSpPr>
        <p:spPr>
          <a:xfrm>
            <a:off x="5436258" y="321453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7" name="Блок-схема: узел 6"/>
          <p:cNvSpPr/>
          <p:nvPr/>
        </p:nvSpPr>
        <p:spPr>
          <a:xfrm>
            <a:off x="7064615" y="3214538"/>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2023 </a:t>
            </a:r>
            <a:r>
              <a:rPr lang="ru-RU" sz="1050" dirty="0">
                <a:solidFill>
                  <a:prstClr val="white"/>
                </a:solidFill>
              </a:rPr>
              <a:t>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a:t>
            </a:r>
            <a:r>
              <a:rPr lang="ru-RU" b="1" i="1" dirty="0" smtClean="0">
                <a:solidFill>
                  <a:srgbClr val="000000"/>
                </a:solidFill>
                <a:latin typeface="Times New Roman" pitchFamily="18" charset="0"/>
                <a:cs typeface="Arial" charset="0"/>
              </a:rPr>
              <a:t>Соболевского муниципального </a:t>
            </a:r>
            <a:r>
              <a:rPr lang="ru-RU" b="1" i="1" dirty="0">
                <a:solidFill>
                  <a:srgbClr val="000000"/>
                </a:solidFill>
                <a:latin typeface="Times New Roman" pitchFamily="18" charset="0"/>
                <a:cs typeface="Arial" charset="0"/>
              </a:rPr>
              <a:t>района</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 </a:t>
            </a:r>
            <a:endParaRPr lang="ru-RU" dirty="0">
              <a:solidFill>
                <a:srgbClr val="000000"/>
              </a:solidFill>
              <a:latin typeface="Times New Roman" pitchFamily="18" charset="0"/>
              <a:cs typeface="Times New Roman" pitchFamily="18" charset="0"/>
            </a:endParaRPr>
          </a:p>
          <a:p>
            <a:pPr>
              <a:buFont typeface="Arial" charset="0"/>
              <a:buChar char="•"/>
              <a:defRPr/>
            </a:pPr>
            <a:r>
              <a:rPr lang="ru-RU" dirty="0">
                <a:solidFill>
                  <a:srgbClr val="000000"/>
                </a:solidFill>
                <a:latin typeface="Times New Roman" pitchFamily="18" charset="0"/>
                <a:cs typeface="Times New Roman" pitchFamily="18" charset="0"/>
              </a:rPr>
              <a:t>Электронный </a:t>
            </a:r>
            <a:r>
              <a:rPr lang="ru-RU" dirty="0" smtClean="0">
                <a:solidFill>
                  <a:srgbClr val="000000"/>
                </a:solidFill>
                <a:latin typeface="Times New Roman" pitchFamily="18" charset="0"/>
                <a:cs typeface="Times New Roman" pitchFamily="18" charset="0"/>
              </a:rPr>
              <a:t>адрес: </a:t>
            </a:r>
            <a:r>
              <a:rPr lang="en-US" cap="all" dirty="0">
                <a:hlinkClick r:id="rId4"/>
              </a:rPr>
              <a:t/>
            </a:r>
            <a:br>
              <a:rPr lang="en-US" cap="all" dirty="0">
                <a:hlinkClick r:id="rId4"/>
              </a:rPr>
            </a:br>
            <a:r>
              <a:rPr lang="en-US" cap="all" dirty="0" smtClean="0">
                <a:hlinkClick r:id="rId5"/>
              </a:rPr>
              <a:t>SOBOLEVOMR@SOBOLEVOMR.RU</a:t>
            </a:r>
            <a:endParaRPr lang="ru-RU" cap="all" smtClean="0"/>
          </a:p>
          <a:p>
            <a:pPr>
              <a:buFont typeface="Arial" charset="0"/>
              <a:buChar char="•"/>
              <a:defRPr/>
            </a:pPr>
            <a:r>
              <a:rPr lang="ru-RU" smtClean="0">
                <a:solidFill>
                  <a:srgbClr val="000000"/>
                </a:solidFill>
                <a:latin typeface="Times New Roman" pitchFamily="18" charset="0"/>
                <a:cs typeface="Times New Roman" pitchFamily="18" charset="0"/>
              </a:rPr>
              <a:t>Тел</a:t>
            </a:r>
            <a:r>
              <a:rPr lang="ru-RU"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415 36</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3</a:t>
            </a:r>
            <a:r>
              <a:rPr lang="ru-RU"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2</a:t>
            </a:r>
            <a:r>
              <a:rPr lang="ru-RU"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98</a:t>
            </a:r>
            <a:r>
              <a:rPr lang="ru-RU" dirty="0" smtClean="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(415 36) 32-3-01</a:t>
            </a:r>
          </a:p>
          <a:p>
            <a:pPr marL="0" indent="0">
              <a:buFont typeface="Arial" charset="0"/>
              <a:buNone/>
              <a:defRPr/>
            </a:pPr>
            <a:endParaRPr lang="ru-RU" dirty="0" smtClean="0">
              <a:solidFill>
                <a:srgbClr val="000000"/>
              </a:solidFill>
              <a:latin typeface="Times New Roman" pitchFamily="18" charset="0"/>
              <a:cs typeface="Arial" charset="0"/>
            </a:endParaRPr>
          </a:p>
          <a:p>
            <a:pPr marL="0" indent="0">
              <a:buFont typeface="Arial" charset="0"/>
              <a:buNone/>
              <a:defRPr/>
            </a:pPr>
            <a:r>
              <a:rPr lang="ru-RU" b="1" i="1" dirty="0" smtClean="0">
                <a:solidFill>
                  <a:srgbClr val="000000"/>
                </a:solidFill>
                <a:latin typeface="Times New Roman" pitchFamily="18" charset="0"/>
                <a:cs typeface="Arial" charset="0"/>
              </a:rPr>
              <a:t>Комитет по бюджету и финансам администрации Соболевского </a:t>
            </a:r>
            <a:r>
              <a:rPr lang="ru-RU" b="1" i="1" dirty="0">
                <a:solidFill>
                  <a:srgbClr val="000000"/>
                </a:solidFill>
                <a:latin typeface="Times New Roman" pitchFamily="18" charset="0"/>
                <a:cs typeface="Arial" charset="0"/>
              </a:rPr>
              <a:t>муниципального </a:t>
            </a:r>
            <a:r>
              <a:rPr lang="ru-RU" b="1" i="1" dirty="0" smtClean="0">
                <a:solidFill>
                  <a:srgbClr val="000000"/>
                </a:solidFill>
                <a:latin typeface="Times New Roman" pitchFamily="18" charset="0"/>
                <a:cs typeface="Arial" charset="0"/>
              </a:rPr>
              <a:t>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 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a:t>
            </a:r>
          </a:p>
          <a:p>
            <a:pPr>
              <a:buFont typeface="Arial" charset="0"/>
              <a:buChar char="•"/>
              <a:defRPr/>
            </a:pPr>
            <a:r>
              <a:rPr lang="ru-RU" dirty="0" smtClean="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smtClean="0">
                <a:solidFill>
                  <a:srgbClr val="000000"/>
                </a:solidFill>
                <a:latin typeface="Times New Roman" pitchFamily="18" charset="0"/>
                <a:cs typeface="Times New Roman" pitchFamily="18" charset="0"/>
              </a:rPr>
              <a:t>Электронный адрес: </a:t>
            </a:r>
            <a:r>
              <a:rPr lang="en-US" b="1" dirty="0" smtClean="0">
                <a:solidFill>
                  <a:srgbClr val="000000"/>
                </a:solidFill>
                <a:latin typeface="Times New Roman" pitchFamily="18" charset="0"/>
                <a:cs typeface="Times New Roman" pitchFamily="18" charset="0"/>
                <a:hlinkClick r:id="rId6"/>
              </a:rPr>
              <a:t>srmo-fin</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yandex</a:t>
            </a:r>
            <a:r>
              <a:rPr lang="ru-RU" b="1" dirty="0" smtClean="0">
                <a:solidFill>
                  <a:srgbClr val="000000"/>
                </a:solidFill>
                <a:latin typeface="Times New Roman" pitchFamily="18" charset="0"/>
                <a:cs typeface="Times New Roman" pitchFamily="18" charset="0"/>
                <a:hlinkClick r:id="rId6"/>
              </a:rPr>
              <a:t>.</a:t>
            </a:r>
            <a:r>
              <a:rPr lang="en-US" b="1" dirty="0" smtClean="0">
                <a:solidFill>
                  <a:srgbClr val="000000"/>
                </a:solidFill>
                <a:latin typeface="Times New Roman" pitchFamily="18" charset="0"/>
                <a:cs typeface="Times New Roman" pitchFamily="18" charset="0"/>
                <a:hlinkClick r:id="rId6"/>
              </a:rPr>
              <a:t>ru</a:t>
            </a:r>
            <a:r>
              <a:rPr lang="en-US" b="1" dirty="0" smtClean="0">
                <a:solidFill>
                  <a:srgbClr val="000000"/>
                </a:solidFill>
                <a:latin typeface="Times New Roman" pitchFamily="18" charset="0"/>
                <a:cs typeface="Times New Roman" pitchFamily="18" charset="0"/>
              </a:rPr>
              <a:t> </a:t>
            </a:r>
            <a:endParaRPr lang="ru-RU" b="1" dirty="0" smtClean="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081" y="226563"/>
            <a:ext cx="5402263"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a:t>
            </a: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500" i="1" dirty="0" smtClean="0">
                <a:latin typeface="Times New Roman" pitchFamily="18" charset="0"/>
                <a:ea typeface="Verdana" pitchFamily="34"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500" i="1" kern="0" dirty="0" smtClean="0">
                <a:latin typeface="Times New Roman" pitchFamily="18" charset="0"/>
                <a:cs typeface="Times New Roman" pitchFamily="18" charset="0"/>
              </a:rPr>
              <a:t>).</a:t>
            </a:r>
            <a:endParaRPr lang="ru-RU" sz="15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3619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4320480" cy="3384376"/>
          </a:xfrm>
          <a:prstGeom prst="rect">
            <a:avLst/>
          </a:prstGeom>
          <a:ln>
            <a:noFill/>
          </a:ln>
          <a:effectLst>
            <a:softEdge rad="112500"/>
          </a:effectLst>
        </p:spPr>
      </p:pic>
      <p:pic>
        <p:nvPicPr>
          <p:cNvPr id="3" name="Picture 2" descr="http://www.moshiach.ru/pic/glossary.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139952" y="260648"/>
            <a:ext cx="4896544" cy="6408712"/>
          </a:xfrm>
          <a:prstGeom prst="rect">
            <a:avLst/>
          </a:prstGeom>
          <a:noFill/>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a:t>
            </a: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214717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5574" y="160337"/>
            <a:ext cx="8880921" cy="6567488"/>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ÐÐ°ÑÑÐ¸Ð½ÐºÐ¸ Ð¿Ð¾ Ð·Ð°Ð¿ÑÐ¾ÑÑ ÐºÐ°ÑÑÐ¸Ð½ÐºÐ¸ Ð±ÑÐ´Ð¶ÐµÑÐ½Ð°Ñ ÑÐ¸ÑÑÐµÐ¼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sp>
        <p:nvSpPr>
          <p:cNvPr id="26" name="Скругленный прямоугольник 25"/>
          <p:cNvSpPr/>
          <p:nvPr/>
        </p:nvSpPr>
        <p:spPr>
          <a:xfrm>
            <a:off x="963650" y="1135471"/>
            <a:ext cx="1134208" cy="1780666"/>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27" name="Скругленный прямоугольник 26"/>
          <p:cNvSpPr/>
          <p:nvPr/>
        </p:nvSpPr>
        <p:spPr>
          <a:xfrm>
            <a:off x="1741488" y="1150938"/>
            <a:ext cx="4894262" cy="1804987"/>
          </a:xfrm>
          <a:prstGeom prst="roundRect">
            <a:avLst/>
          </a:prstGeom>
          <a:solidFill>
            <a:srgbClr val="7030A0">
              <a:alpha val="45000"/>
            </a:srgbClr>
          </a:solidFill>
          <a:ln w="3175"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8198" name="Прямоугольник 27"/>
          <p:cNvSpPr>
            <a:spLocks noChangeArrowheads="1"/>
          </p:cNvSpPr>
          <p:nvPr/>
        </p:nvSpPr>
        <p:spPr bwMode="auto">
          <a:xfrm rot="-5400000">
            <a:off x="524669" y="1740694"/>
            <a:ext cx="1765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ФЕДЕРАЛЬНЫЙ УРОВЕНЬ</a:t>
            </a:r>
          </a:p>
        </p:txBody>
      </p:sp>
      <p:sp>
        <p:nvSpPr>
          <p:cNvPr id="8199" name="Прямоугольник 28"/>
          <p:cNvSpPr>
            <a:spLocks noChangeArrowheads="1"/>
          </p:cNvSpPr>
          <p:nvPr/>
        </p:nvSpPr>
        <p:spPr bwMode="auto">
          <a:xfrm>
            <a:off x="2698750" y="12223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Консолидированный бюджет РФ и бюджеты государственных внебюджетных фондов</a:t>
            </a:r>
          </a:p>
        </p:txBody>
      </p:sp>
      <p:sp>
        <p:nvSpPr>
          <p:cNvPr id="8200" name="Прямоугольник 30"/>
          <p:cNvSpPr>
            <a:spLocks noChangeArrowheads="1"/>
          </p:cNvSpPr>
          <p:nvPr/>
        </p:nvSpPr>
        <p:spPr bwMode="auto">
          <a:xfrm>
            <a:off x="2163763" y="2127250"/>
            <a:ext cx="1238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Федеральный </a:t>
            </a:r>
          </a:p>
          <a:p>
            <a:pPr algn="ctr" defTabSz="963613" fontAlgn="base" latinLnBrk="0">
              <a:spcBef>
                <a:spcPct val="0"/>
              </a:spcBef>
              <a:spcAft>
                <a:spcPct val="0"/>
              </a:spcAft>
            </a:pPr>
            <a:r>
              <a:rPr lang="ru-RU" sz="1100" smtClean="0">
                <a:solidFill>
                  <a:srgbClr val="000000"/>
                </a:solidFill>
                <a:latin typeface="Verdana" pitchFamily="34" charset="0"/>
              </a:rPr>
              <a:t>бюджет</a:t>
            </a:r>
          </a:p>
        </p:txBody>
      </p:sp>
      <p:sp>
        <p:nvSpPr>
          <p:cNvPr id="8201" name="Прямоугольник 31"/>
          <p:cNvSpPr>
            <a:spLocks noChangeArrowheads="1"/>
          </p:cNvSpPr>
          <p:nvPr/>
        </p:nvSpPr>
        <p:spPr bwMode="auto">
          <a:xfrm>
            <a:off x="4130675" y="2127250"/>
            <a:ext cx="217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smtClean="0">
                <a:solidFill>
                  <a:srgbClr val="000000"/>
                </a:solidFill>
                <a:latin typeface="Verdana" pitchFamily="34" charset="0"/>
              </a:rPr>
              <a:t> внебюджетных фондов</a:t>
            </a:r>
          </a:p>
        </p:txBody>
      </p:sp>
      <p:cxnSp>
        <p:nvCxnSpPr>
          <p:cNvPr id="8202" name="Прямая соединительная линия 32"/>
          <p:cNvCxnSpPr>
            <a:cxnSpLocks noChangeShapeType="1"/>
          </p:cNvCxnSpPr>
          <p:nvPr/>
        </p:nvCxnSpPr>
        <p:spPr bwMode="auto">
          <a:xfrm flipH="1">
            <a:off x="4641850" y="1652588"/>
            <a:ext cx="0" cy="2111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3" name="Прямая соединительная линия 33"/>
          <p:cNvCxnSpPr>
            <a:cxnSpLocks noChangeShapeType="1"/>
          </p:cNvCxnSpPr>
          <p:nvPr/>
        </p:nvCxnSpPr>
        <p:spPr bwMode="auto">
          <a:xfrm>
            <a:off x="2817813" y="1863725"/>
            <a:ext cx="2624137"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4" name="Прямая соединительная линия 34"/>
          <p:cNvCxnSpPr>
            <a:cxnSpLocks noChangeShapeType="1"/>
          </p:cNvCxnSpPr>
          <p:nvPr/>
        </p:nvCxnSpPr>
        <p:spPr bwMode="auto">
          <a:xfrm>
            <a:off x="2817813" y="1878013"/>
            <a:ext cx="0" cy="30321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5" name="Прямая соединительная линия 35"/>
          <p:cNvCxnSpPr>
            <a:cxnSpLocks noChangeShapeType="1"/>
          </p:cNvCxnSpPr>
          <p:nvPr/>
        </p:nvCxnSpPr>
        <p:spPr bwMode="auto">
          <a:xfrm>
            <a:off x="5441950" y="1873250"/>
            <a:ext cx="0" cy="3048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6" name="Прямая соединительная линия 36"/>
          <p:cNvCxnSpPr>
            <a:cxnSpLocks noChangeShapeType="1"/>
          </p:cNvCxnSpPr>
          <p:nvPr/>
        </p:nvCxnSpPr>
        <p:spPr bwMode="auto">
          <a:xfrm flipV="1">
            <a:off x="3390900" y="2806700"/>
            <a:ext cx="2476500"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7" name="Прямая соединительная линия 37"/>
          <p:cNvCxnSpPr>
            <a:cxnSpLocks noChangeShapeType="1"/>
          </p:cNvCxnSpPr>
          <p:nvPr/>
        </p:nvCxnSpPr>
        <p:spPr bwMode="auto">
          <a:xfrm>
            <a:off x="5456238" y="2557463"/>
            <a:ext cx="0" cy="1984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39" name="Скругленный прямоугольник 38"/>
          <p:cNvSpPr/>
          <p:nvPr/>
        </p:nvSpPr>
        <p:spPr>
          <a:xfrm>
            <a:off x="2332038" y="2949575"/>
            <a:ext cx="4897437" cy="1847850"/>
          </a:xfrm>
          <a:prstGeom prst="roundRect">
            <a:avLst/>
          </a:prstGeom>
          <a:solidFill>
            <a:srgbClr val="E8B7B7">
              <a:lumMod val="75000"/>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0" name="Скругленный прямоугольник 39"/>
          <p:cNvSpPr/>
          <p:nvPr/>
        </p:nvSpPr>
        <p:spPr>
          <a:xfrm>
            <a:off x="6849209" y="2956440"/>
            <a:ext cx="1169376"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0" name="Прямоугольник 40"/>
          <p:cNvSpPr>
            <a:spLocks noChangeArrowheads="1"/>
          </p:cNvSpPr>
          <p:nvPr/>
        </p:nvSpPr>
        <p:spPr bwMode="auto">
          <a:xfrm>
            <a:off x="2468563" y="3232150"/>
            <a:ext cx="2173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dirty="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dirty="0" smtClean="0">
                <a:solidFill>
                  <a:srgbClr val="000000"/>
                </a:solidFill>
                <a:latin typeface="Verdana" pitchFamily="34" charset="0"/>
              </a:rPr>
              <a:t>территориальный</a:t>
            </a:r>
          </a:p>
          <a:p>
            <a:pPr algn="ctr" defTabSz="963613" fontAlgn="base" latinLnBrk="0">
              <a:spcBef>
                <a:spcPct val="0"/>
              </a:spcBef>
              <a:spcAft>
                <a:spcPct val="0"/>
              </a:spcAft>
            </a:pPr>
            <a:r>
              <a:rPr lang="ru-RU" sz="1100" dirty="0" smtClean="0">
                <a:solidFill>
                  <a:srgbClr val="000000"/>
                </a:solidFill>
                <a:latin typeface="Verdana" pitchFamily="34" charset="0"/>
              </a:rPr>
              <a:t>Внебюджетных фондов </a:t>
            </a:r>
          </a:p>
        </p:txBody>
      </p:sp>
      <p:sp>
        <p:nvSpPr>
          <p:cNvPr id="8211" name="Прямоугольник 41"/>
          <p:cNvSpPr>
            <a:spLocks noChangeArrowheads="1"/>
          </p:cNvSpPr>
          <p:nvPr/>
        </p:nvSpPr>
        <p:spPr bwMode="auto">
          <a:xfrm>
            <a:off x="4803775" y="3316288"/>
            <a:ext cx="1897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субъектов РФ</a:t>
            </a:r>
          </a:p>
        </p:txBody>
      </p:sp>
      <p:sp>
        <p:nvSpPr>
          <p:cNvPr id="8212" name="Прямоугольник 42"/>
          <p:cNvSpPr>
            <a:spLocks noChangeArrowheads="1"/>
          </p:cNvSpPr>
          <p:nvPr/>
        </p:nvSpPr>
        <p:spPr bwMode="auto">
          <a:xfrm>
            <a:off x="4054475" y="4078288"/>
            <a:ext cx="117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субъектов РФ</a:t>
            </a:r>
          </a:p>
        </p:txBody>
      </p:sp>
      <p:cxnSp>
        <p:nvCxnSpPr>
          <p:cNvPr id="8213" name="Прямая соединительная линия 43"/>
          <p:cNvCxnSpPr>
            <a:cxnSpLocks noChangeShapeType="1"/>
          </p:cNvCxnSpPr>
          <p:nvPr/>
        </p:nvCxnSpPr>
        <p:spPr bwMode="auto">
          <a:xfrm>
            <a:off x="3384550" y="2828925"/>
            <a:ext cx="0" cy="346075"/>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4" name="Прямая соединительная линия 44"/>
          <p:cNvCxnSpPr>
            <a:cxnSpLocks noChangeShapeType="1"/>
          </p:cNvCxnSpPr>
          <p:nvPr/>
        </p:nvCxnSpPr>
        <p:spPr bwMode="auto">
          <a:xfrm>
            <a:off x="5867400" y="2817813"/>
            <a:ext cx="0" cy="3476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5" name="Прямая соединительная линия 45"/>
          <p:cNvCxnSpPr>
            <a:cxnSpLocks noChangeShapeType="1"/>
          </p:cNvCxnSpPr>
          <p:nvPr/>
        </p:nvCxnSpPr>
        <p:spPr bwMode="auto">
          <a:xfrm>
            <a:off x="5867400" y="3781425"/>
            <a:ext cx="0" cy="11430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6" name="Прямая соединительная линия 46"/>
          <p:cNvCxnSpPr>
            <a:cxnSpLocks noChangeShapeType="1"/>
          </p:cNvCxnSpPr>
          <p:nvPr/>
        </p:nvCxnSpPr>
        <p:spPr bwMode="auto">
          <a:xfrm>
            <a:off x="5265738" y="4292600"/>
            <a:ext cx="536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48" name="Скругленный прямоугольник 47"/>
          <p:cNvSpPr/>
          <p:nvPr/>
        </p:nvSpPr>
        <p:spPr>
          <a:xfrm>
            <a:off x="1752600" y="4800600"/>
            <a:ext cx="4894263" cy="1847850"/>
          </a:xfrm>
          <a:prstGeom prst="roundRect">
            <a:avLst/>
          </a:prstGeom>
          <a:solidFill>
            <a:srgbClr val="D09A72">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9" name="Скругленный прямоугольник 48"/>
          <p:cNvSpPr/>
          <p:nvPr/>
        </p:nvSpPr>
        <p:spPr>
          <a:xfrm>
            <a:off x="963650" y="4797225"/>
            <a:ext cx="1134208"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9" name="Прямоугольник 49"/>
          <p:cNvSpPr>
            <a:spLocks noChangeArrowheads="1"/>
          </p:cNvSpPr>
          <p:nvPr/>
        </p:nvSpPr>
        <p:spPr bwMode="auto">
          <a:xfrm>
            <a:off x="5032375" y="4924425"/>
            <a:ext cx="1539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Местные бюджеты</a:t>
            </a:r>
          </a:p>
        </p:txBody>
      </p:sp>
      <p:sp>
        <p:nvSpPr>
          <p:cNvPr id="8220" name="Прямоугольник 50"/>
          <p:cNvSpPr>
            <a:spLocks noChangeArrowheads="1"/>
          </p:cNvSpPr>
          <p:nvPr/>
        </p:nvSpPr>
        <p:spPr bwMode="auto">
          <a:xfrm>
            <a:off x="2397125" y="5503863"/>
            <a:ext cx="1550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городских округов</a:t>
            </a:r>
          </a:p>
        </p:txBody>
      </p:sp>
      <p:sp>
        <p:nvSpPr>
          <p:cNvPr id="8221" name="Прямоугольник 51"/>
          <p:cNvSpPr>
            <a:spLocks noChangeArrowheads="1"/>
          </p:cNvSpPr>
          <p:nvPr/>
        </p:nvSpPr>
        <p:spPr bwMode="auto">
          <a:xfrm>
            <a:off x="4305300" y="5503863"/>
            <a:ext cx="173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2" name="Прямоугольник 52"/>
          <p:cNvSpPr>
            <a:spLocks noChangeArrowheads="1"/>
          </p:cNvSpPr>
          <p:nvPr/>
        </p:nvSpPr>
        <p:spPr bwMode="auto">
          <a:xfrm>
            <a:off x="3348038" y="6308725"/>
            <a:ext cx="1119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3" name="Прямоугольник 53"/>
          <p:cNvSpPr>
            <a:spLocks noChangeArrowheads="1"/>
          </p:cNvSpPr>
          <p:nvPr/>
        </p:nvSpPr>
        <p:spPr bwMode="auto">
          <a:xfrm>
            <a:off x="4827588" y="6308725"/>
            <a:ext cx="1689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поселений</a:t>
            </a:r>
          </a:p>
        </p:txBody>
      </p:sp>
      <p:cxnSp>
        <p:nvCxnSpPr>
          <p:cNvPr id="8224" name="Прямая соединительная линия 54"/>
          <p:cNvCxnSpPr>
            <a:cxnSpLocks noChangeShapeType="1"/>
          </p:cNvCxnSpPr>
          <p:nvPr/>
        </p:nvCxnSpPr>
        <p:spPr bwMode="auto">
          <a:xfrm flipH="1">
            <a:off x="3171825" y="5321300"/>
            <a:ext cx="2695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5" name="Прямая соединительная линия 55"/>
          <p:cNvCxnSpPr>
            <a:cxnSpLocks noChangeShapeType="1"/>
          </p:cNvCxnSpPr>
          <p:nvPr/>
        </p:nvCxnSpPr>
        <p:spPr bwMode="auto">
          <a:xfrm>
            <a:off x="3889375" y="6169025"/>
            <a:ext cx="1782763"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6" name="Прямая соединительная линия 56"/>
          <p:cNvCxnSpPr>
            <a:cxnSpLocks noChangeShapeType="1"/>
          </p:cNvCxnSpPr>
          <p:nvPr/>
        </p:nvCxnSpPr>
        <p:spPr bwMode="auto">
          <a:xfrm>
            <a:off x="5868988" y="5211763"/>
            <a:ext cx="0" cy="1095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7" name="Прямая соединительная линия 57"/>
          <p:cNvCxnSpPr>
            <a:cxnSpLocks noChangeShapeType="1"/>
          </p:cNvCxnSpPr>
          <p:nvPr/>
        </p:nvCxnSpPr>
        <p:spPr bwMode="auto">
          <a:xfrm>
            <a:off x="3171825"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8" name="Прямая соединительная линия 58"/>
          <p:cNvCxnSpPr>
            <a:cxnSpLocks noChangeShapeType="1"/>
          </p:cNvCxnSpPr>
          <p:nvPr/>
        </p:nvCxnSpPr>
        <p:spPr bwMode="auto">
          <a:xfrm>
            <a:off x="5175250"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9" name="Прямая соединительная линия 59"/>
          <p:cNvCxnSpPr>
            <a:cxnSpLocks noChangeShapeType="1"/>
          </p:cNvCxnSpPr>
          <p:nvPr/>
        </p:nvCxnSpPr>
        <p:spPr bwMode="auto">
          <a:xfrm flipH="1">
            <a:off x="5175250" y="5989638"/>
            <a:ext cx="0" cy="13335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0" name="Прямая соединительная линия 60"/>
          <p:cNvCxnSpPr>
            <a:cxnSpLocks noChangeShapeType="1"/>
          </p:cNvCxnSpPr>
          <p:nvPr/>
        </p:nvCxnSpPr>
        <p:spPr bwMode="auto">
          <a:xfrm>
            <a:off x="3889375" y="6240463"/>
            <a:ext cx="0" cy="1190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1" name="Прямая соединительная линия 61"/>
          <p:cNvCxnSpPr>
            <a:cxnSpLocks noChangeShapeType="1"/>
          </p:cNvCxnSpPr>
          <p:nvPr/>
        </p:nvCxnSpPr>
        <p:spPr bwMode="auto">
          <a:xfrm>
            <a:off x="5670550" y="6191250"/>
            <a:ext cx="0" cy="119063"/>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8232" name="Прямоугольник 62"/>
          <p:cNvSpPr>
            <a:spLocks noChangeArrowheads="1"/>
          </p:cNvSpPr>
          <p:nvPr/>
        </p:nvSpPr>
        <p:spPr bwMode="auto">
          <a:xfrm rot="-5400000">
            <a:off x="6630194" y="3601244"/>
            <a:ext cx="1911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РЕГИОНАЛЬНЫЙ УРОВЕНЬ</a:t>
            </a:r>
          </a:p>
        </p:txBody>
      </p:sp>
      <p:sp>
        <p:nvSpPr>
          <p:cNvPr id="8233" name="Прямоугольник 63"/>
          <p:cNvSpPr>
            <a:spLocks noChangeArrowheads="1"/>
          </p:cNvSpPr>
          <p:nvPr/>
        </p:nvSpPr>
        <p:spPr bwMode="auto">
          <a:xfrm rot="-5400000">
            <a:off x="384176" y="5441950"/>
            <a:ext cx="2017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400" smtClean="0">
                <a:solidFill>
                  <a:prstClr val="white"/>
                </a:solidFill>
                <a:latin typeface="Verdana" pitchFamily="34" charset="0"/>
              </a:rPr>
              <a:t>МУНИЦИПАЛЬНЫЙ</a:t>
            </a:r>
            <a:r>
              <a:rPr lang="ru-RU" sz="1500" smtClean="0">
                <a:solidFill>
                  <a:prstClr val="white"/>
                </a:solidFill>
                <a:latin typeface="Verdana" pitchFamily="34" charset="0"/>
              </a:rPr>
              <a:t> УРОВЕНЬ</a:t>
            </a:r>
          </a:p>
        </p:txBody>
      </p:sp>
      <p:sp>
        <p:nvSpPr>
          <p:cNvPr id="3" name="AutoShape 4" descr="ÐÐ°ÑÑÐ¸Ð½ÐºÐ¸ Ð¿Ð¾ Ð·Ð°Ð¿ÑÐ¾ÑÑ ÐºÐ°ÑÑÐ¸Ð½ÐºÐ¸ Ð±ÑÐ´Ð¶ÐµÑÐ½Ð°Ñ ÑÐ¸ÑÑÐµÐ¼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ºÐ°ÑÑÐ¸Ð½ÐºÐ¸ Ð±ÑÐ´Ð¶ÐµÑÐ½Ð°Ñ ÑÐ¸ÑÑÐµÐ¼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Ð±ÑÐ´Ð¶ Ñ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ÐÐ°ÑÑÐ¸Ð½ÐºÐ¸ Ð¿Ð¾ Ð·Ð°Ð¿ÑÐ¾ÑÑ ÐºÐ°ÑÑÐ¸Ð½ÐºÐ¸ Ð±ÑÐ´Ð¶ÐµÑÐ½Ð°Ñ ÑÐ¸ÑÑÐµÐ¼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Прямоугольник 49"/>
          <p:cNvSpPr/>
          <p:nvPr/>
        </p:nvSpPr>
        <p:spPr bwMode="auto">
          <a:xfrm>
            <a:off x="112105" y="49759"/>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Бюджетная система</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378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a:t>
            </a:r>
            <a:r>
              <a:rPr lang="ru-RU" sz="1600" dirty="0" smtClean="0">
                <a:solidFill>
                  <a:srgbClr val="000000"/>
                </a:solidFill>
                <a:cs typeface="Times New Roman" pitchFamily="18" charset="0"/>
              </a:rPr>
              <a:t>его </a:t>
            </a:r>
            <a:r>
              <a:rPr lang="ru-RU" sz="1600" dirty="0">
                <a:solidFill>
                  <a:srgbClr val="000000"/>
                </a:solidFill>
                <a:cs typeface="Times New Roman" pitchFamily="18" charset="0"/>
              </a:rPr>
              <a:t>рассмотрению, </a:t>
            </a:r>
            <a:endParaRPr lang="ru-RU" sz="1600" dirty="0" smtClean="0">
              <a:solidFill>
                <a:srgbClr val="000000"/>
              </a:solidFill>
              <a:cs typeface="Times New Roman" pitchFamily="18" charset="0"/>
            </a:endParaRPr>
          </a:p>
          <a:p>
            <a:pPr algn="ctr">
              <a:spcBef>
                <a:spcPct val="20000"/>
              </a:spcBef>
            </a:pPr>
            <a:r>
              <a:rPr lang="ru-RU" sz="1600" dirty="0" smtClean="0">
                <a:solidFill>
                  <a:srgbClr val="000000"/>
                </a:solidFill>
                <a:cs typeface="Times New Roman" pitchFamily="18" charset="0"/>
              </a:rPr>
              <a:t>утверждению</a:t>
            </a:r>
            <a:r>
              <a:rPr lang="ru-RU" sz="1600" dirty="0">
                <a:solidFill>
                  <a:srgbClr val="000000"/>
                </a:solidFill>
                <a:cs typeface="Times New Roman" pitchFamily="18" charset="0"/>
              </a:rPr>
              <a:t>, исполнению, составлению отчета об исполнении </a:t>
            </a:r>
            <a:r>
              <a:rPr lang="ru-RU" sz="1600" dirty="0" smtClean="0">
                <a:solidFill>
                  <a:srgbClr val="000000"/>
                </a:solidFill>
                <a:cs typeface="Times New Roman" pitchFamily="18" charset="0"/>
              </a:rPr>
              <a:t>и </a:t>
            </a:r>
            <a:r>
              <a:rPr lang="ru-RU" sz="1600" dirty="0">
                <a:solidFill>
                  <a:srgbClr val="000000"/>
                </a:solidFill>
                <a:cs typeface="Times New Roman" pitchFamily="18" charset="0"/>
              </a:rPr>
              <a:t>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smtClean="0">
                <a:solidFill>
                  <a:srgbClr val="000000"/>
                </a:solidFill>
                <a:cs typeface="Times New Roman" pitchFamily="18" charset="0"/>
              </a:rPr>
              <a:t>Основы составления проекта районного бюджета </a:t>
            </a:r>
            <a:endParaRPr lang="ru-RU" sz="1600" dirty="0">
              <a:solidFill>
                <a:srgbClr val="000000"/>
              </a:solidFill>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smtClean="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smtClean="0">
                <a:latin typeface="Times New Roman" pitchFamily="18" charset="0"/>
                <a:cs typeface="Times New Roman" pitchFamily="18" charset="0"/>
              </a:rPr>
              <a:t>- информирование </a:t>
            </a:r>
            <a:r>
              <a:rPr lang="ru-RU" sz="900" dirty="0">
                <a:latin typeface="Times New Roman" pitchFamily="18" charset="0"/>
                <a:cs typeface="Times New Roman" pitchFamily="18" charset="0"/>
              </a:rPr>
              <a:t>жителей муниципального образования </a:t>
            </a:r>
            <a:r>
              <a:rPr lang="ru-RU" sz="900" dirty="0" smtClean="0">
                <a:latin typeface="Times New Roman" pitchFamily="18" charset="0"/>
                <a:cs typeface="Times New Roman" pitchFamily="18" charset="0"/>
              </a:rPr>
              <a:t>о </a:t>
            </a:r>
          </a:p>
          <a:p>
            <a:pPr algn="ctr">
              <a:spcBef>
                <a:spcPct val="20000"/>
              </a:spcBef>
            </a:pPr>
            <a:r>
              <a:rPr lang="ru-RU" sz="900" dirty="0" smtClean="0">
                <a:latin typeface="Times New Roman" pitchFamily="18" charset="0"/>
                <a:cs typeface="Times New Roman" pitchFamily="18" charset="0"/>
              </a:rPr>
              <a:t>деятельности </a:t>
            </a:r>
            <a:r>
              <a:rPr lang="ru-RU" sz="900" dirty="0">
                <a:latin typeface="Times New Roman" pitchFamily="18" charset="0"/>
                <a:cs typeface="Times New Roman" pitchFamily="18" charset="0"/>
              </a:rPr>
              <a:t>органов местного самоуправления;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 выяснение </a:t>
            </a:r>
            <a:r>
              <a:rPr lang="ru-RU" sz="900" dirty="0">
                <a:latin typeface="Times New Roman" pitchFamily="18" charset="0"/>
                <a:cs typeface="Times New Roman" pitchFamily="18" charset="0"/>
              </a:rPr>
              <a:t>мнения граждан и их объединений по проектам решений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органов </a:t>
            </a:r>
            <a:r>
              <a:rPr lang="ru-RU" sz="900" dirty="0">
                <a:latin typeface="Times New Roman" pitchFamily="18" charset="0"/>
                <a:cs typeface="Times New Roman" pitchFamily="18" charset="0"/>
              </a:rPr>
              <a:t>местного самоуправления и должностных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лиц </a:t>
            </a:r>
            <a:r>
              <a:rPr lang="ru-RU" sz="900" dirty="0">
                <a:latin typeface="Times New Roman" pitchFamily="18" charset="0"/>
                <a:cs typeface="Times New Roman" pitchFamily="18" charset="0"/>
              </a:rPr>
              <a:t>местного самоуправления; </a:t>
            </a:r>
            <a:endParaRPr lang="ru-RU" sz="900" dirty="0" smtClean="0">
              <a:latin typeface="Times New Roman" pitchFamily="18" charset="0"/>
              <a:cs typeface="Times New Roman" pitchFamily="18" charset="0"/>
            </a:endParaRPr>
          </a:p>
          <a:p>
            <a:pPr marL="171450" indent="-171450" algn="ctr">
              <a:spcBef>
                <a:spcPct val="20000"/>
              </a:spcBef>
              <a:buFontTx/>
              <a:buChar char="-"/>
            </a:pPr>
            <a:r>
              <a:rPr lang="ru-RU" sz="900" dirty="0" smtClean="0">
                <a:latin typeface="Times New Roman" pitchFamily="18" charset="0"/>
                <a:cs typeface="Times New Roman" pitchFamily="18" charset="0"/>
              </a:rPr>
              <a:t>предоставление </a:t>
            </a:r>
            <a:r>
              <a:rPr lang="ru-RU" sz="900" dirty="0">
                <a:latin typeface="Times New Roman" pitchFamily="18" charset="0"/>
                <a:cs typeface="Times New Roman" pitchFamily="18" charset="0"/>
              </a:rPr>
              <a:t>жителям муниципального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образования </a:t>
            </a:r>
            <a:r>
              <a:rPr lang="ru-RU" sz="900" dirty="0">
                <a:latin typeface="Times New Roman" pitchFamily="18" charset="0"/>
                <a:cs typeface="Times New Roman" pitchFamily="18" charset="0"/>
              </a:rPr>
              <a:t>возможности </a:t>
            </a:r>
            <a:r>
              <a:rPr lang="ru-RU" sz="900" dirty="0" smtClean="0">
                <a:latin typeface="Times New Roman" pitchFamily="18" charset="0"/>
                <a:cs typeface="Times New Roman" pitchFamily="18" charset="0"/>
              </a:rPr>
              <a:t>участвовать в </a:t>
            </a:r>
            <a:r>
              <a:rPr lang="ru-RU" sz="900" dirty="0">
                <a:latin typeface="Times New Roman" pitchFamily="18" charset="0"/>
                <a:cs typeface="Times New Roman" pitchFamily="18" charset="0"/>
              </a:rPr>
              <a:t>выработке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решений </a:t>
            </a:r>
            <a:r>
              <a:rPr lang="ru-RU" sz="900" dirty="0">
                <a:latin typeface="Times New Roman" pitchFamily="18" charset="0"/>
                <a:cs typeface="Times New Roman" pitchFamily="18" charset="0"/>
              </a:rPr>
              <a:t>по вопросам  </a:t>
            </a:r>
            <a:r>
              <a:rPr lang="ru-RU" sz="900" dirty="0" smtClean="0">
                <a:latin typeface="Times New Roman" pitchFamily="18" charset="0"/>
                <a:cs typeface="Times New Roman" pitchFamily="18" charset="0"/>
              </a:rPr>
              <a:t>местного </a:t>
            </a:r>
            <a:r>
              <a:rPr lang="ru-RU" sz="900" dirty="0">
                <a:latin typeface="Times New Roman" pitchFamily="18" charset="0"/>
                <a:cs typeface="Times New Roman" pitchFamily="18" charset="0"/>
              </a:rPr>
              <a:t>значения.</a:t>
            </a:r>
            <a:r>
              <a:rPr lang="ru-RU" sz="1000" dirty="0">
                <a:latin typeface="Open Sans"/>
              </a:rPr>
              <a:t> </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Бюджетный процесс</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77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smtClean="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a:t>
            </a:r>
            <a:r>
              <a:rPr lang="ru-RU" sz="1100" b="1" kern="0" dirty="0" smtClean="0">
                <a:solidFill>
                  <a:sysClr val="windowText" lastClr="000000"/>
                </a:solidFill>
                <a:latin typeface="Arial" charset="0"/>
              </a:rPr>
              <a:t>БЮДЖЕТА</a:t>
            </a:r>
          </a:p>
          <a:p>
            <a:pPr lvl="0" algn="ctr" latinLnBrk="0">
              <a:defRPr/>
            </a:pPr>
            <a:endParaRPr lang="ru-RU" sz="1100" b="1" kern="0" dirty="0" smtClean="0">
              <a:solidFill>
                <a:sysClr val="windowText" lastClr="000000"/>
              </a:solidFill>
              <a:latin typeface="Arial" charset="0"/>
            </a:endParaRP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по проекту решения об исполнении бюджета</a:t>
            </a:r>
            <a:endParaRPr lang="ru-RU" sz="1100" b="1" kern="0" dirty="0">
              <a:solidFill>
                <a:sysClr val="windowText" lastClr="000000"/>
              </a:solidFill>
              <a:latin typeface="Arial" charset="0"/>
            </a:endParaRPr>
          </a:p>
          <a:p>
            <a:pPr algn="ctr" latinLnBrk="0">
              <a:defRPr/>
            </a:pPr>
            <a:r>
              <a:rPr lang="ru-RU" sz="1200" kern="0" dirty="0" smtClean="0">
                <a:solidFill>
                  <a:sysClr val="windowText" lastClr="000000"/>
                </a:solidFill>
                <a:latin typeface="Arial" charset="0"/>
              </a:rPr>
              <a:t>    </a:t>
            </a:r>
            <a:endParaRPr lang="ru-RU" sz="1200" kern="0" dirty="0">
              <a:solidFill>
                <a:sysClr val="windowText" lastClr="000000"/>
              </a:solidFill>
              <a:latin typeface="Arial" charset="0"/>
            </a:endParaRP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ПОЛУЧАТЕЛЬ </a:t>
            </a:r>
          </a:p>
          <a:p>
            <a:pPr algn="ctr" fontAlgn="auto">
              <a:spcBef>
                <a:spcPts val="0"/>
              </a:spcBef>
              <a:spcAft>
                <a:spcPts val="0"/>
              </a:spcAft>
              <a:defRPr/>
            </a:pPr>
            <a:r>
              <a:rPr lang="ru-RU" sz="1200" b="1" i="1" kern="0" dirty="0" smtClean="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TotalTime>
  <Words>4268</Words>
  <Application>Microsoft Office PowerPoint</Application>
  <PresentationFormat>Экран (4:3)</PresentationFormat>
  <Paragraphs>962</Paragraphs>
  <Slides>43</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43</vt:i4>
      </vt:variant>
    </vt:vector>
  </HeadingPairs>
  <TitlesOfParts>
    <vt:vector size="49" baseType="lpstr">
      <vt:lpstr>Office Theme</vt:lpstr>
      <vt:lpstr>Custom Design</vt:lpstr>
      <vt:lpstr>Thème Office</vt:lpstr>
      <vt:lpstr>1_Thème Office</vt:lpstr>
      <vt:lpstr>Тема Office</vt:lpstr>
      <vt:lpstr>2_Thème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Леоненко Наталья</cp:lastModifiedBy>
  <cp:revision>184</cp:revision>
  <cp:lastPrinted>2020-11-17T04:47:22Z</cp:lastPrinted>
  <dcterms:created xsi:type="dcterms:W3CDTF">2014-04-01T16:35:38Z</dcterms:created>
  <dcterms:modified xsi:type="dcterms:W3CDTF">2021-01-26T00:43:34Z</dcterms:modified>
</cp:coreProperties>
</file>