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3.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notesMasterIdLst>
    <p:notesMasterId r:id="rId50"/>
  </p:notesMasterIdLst>
  <p:sldIdLst>
    <p:sldId id="256" r:id="rId7"/>
    <p:sldId id="304" r:id="rId8"/>
    <p:sldId id="260" r:id="rId9"/>
    <p:sldId id="261" r:id="rId10"/>
    <p:sldId id="262" r:id="rId11"/>
    <p:sldId id="263" r:id="rId12"/>
    <p:sldId id="264" r:id="rId13"/>
    <p:sldId id="265" r:id="rId14"/>
    <p:sldId id="267" r:id="rId15"/>
    <p:sldId id="269" r:id="rId16"/>
    <p:sldId id="268" r:id="rId17"/>
    <p:sldId id="270" r:id="rId18"/>
    <p:sldId id="271" r:id="rId19"/>
    <p:sldId id="272" r:id="rId20"/>
    <p:sldId id="273" r:id="rId21"/>
    <p:sldId id="274" r:id="rId22"/>
    <p:sldId id="275" r:id="rId23"/>
    <p:sldId id="276" r:id="rId24"/>
    <p:sldId id="278" r:id="rId25"/>
    <p:sldId id="305"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86" autoAdjust="0"/>
  </p:normalViewPr>
  <p:slideViewPr>
    <p:cSldViewPr>
      <p:cViewPr>
        <p:scale>
          <a:sx n="100" d="100"/>
          <a:sy n="100" d="100"/>
        </p:scale>
        <p:origin x="-1944"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37007874015814E-2"/>
          <c:y val="5.5190242955201703E-2"/>
          <c:w val="0.74368079951544552"/>
          <c:h val="0.85253582015099072"/>
        </c:manualLayout>
      </c:layout>
      <c:lineChart>
        <c:grouping val="standard"/>
        <c:varyColors val="0"/>
        <c:ser>
          <c:idx val="0"/>
          <c:order val="0"/>
          <c:tx>
            <c:strRef>
              <c:f>Лист1!$B$1</c:f>
              <c:strCache>
                <c:ptCount val="1"/>
                <c:pt idx="0">
                  <c:v>Рождаемость</c:v>
                </c:pt>
              </c:strCache>
            </c:strRef>
          </c:tx>
          <c:marker>
            <c:symbol val="diamond"/>
            <c:size val="4"/>
            <c:spPr>
              <a:solidFill>
                <a:srgbClr val="FFFF00"/>
              </a:solidFill>
            </c:spPr>
          </c:marker>
          <c:cat>
            <c:strRef>
              <c:f>Лист1!$A$2:$A$5</c:f>
              <c:strCache>
                <c:ptCount val="4"/>
                <c:pt idx="0">
                  <c:v>2020 оценка</c:v>
                </c:pt>
                <c:pt idx="1">
                  <c:v>2021 прогноз</c:v>
                </c:pt>
                <c:pt idx="2">
                  <c:v>2022 прогноз</c:v>
                </c:pt>
                <c:pt idx="3">
                  <c:v>2023 прогноз</c:v>
                </c:pt>
              </c:strCache>
            </c:strRef>
          </c:cat>
          <c:val>
            <c:numRef>
              <c:f>Лист1!$B$2:$B$5</c:f>
              <c:numCache>
                <c:formatCode>General</c:formatCode>
                <c:ptCount val="4"/>
                <c:pt idx="0">
                  <c:v>4.8</c:v>
                </c:pt>
                <c:pt idx="1">
                  <c:v>8.1999999999999993</c:v>
                </c:pt>
                <c:pt idx="2">
                  <c:v>7.6</c:v>
                </c:pt>
                <c:pt idx="3">
                  <c:v>6.6</c:v>
                </c:pt>
              </c:numCache>
            </c:numRef>
          </c:val>
          <c:smooth val="0"/>
        </c:ser>
        <c:ser>
          <c:idx val="1"/>
          <c:order val="1"/>
          <c:tx>
            <c:strRef>
              <c:f>Лист1!$C$1</c:f>
              <c:strCache>
                <c:ptCount val="1"/>
                <c:pt idx="0">
                  <c:v>Смертность</c:v>
                </c:pt>
              </c:strCache>
            </c:strRef>
          </c:tx>
          <c:spPr>
            <a:ln>
              <a:solidFill>
                <a:schemeClr val="accent6">
                  <a:lumMod val="75000"/>
                </a:schemeClr>
              </a:solidFill>
            </a:ln>
          </c:spPr>
          <c:marker>
            <c:symbol val="circle"/>
            <c:size val="3"/>
            <c:spPr>
              <a:solidFill>
                <a:srgbClr val="FFFF00"/>
              </a:solidFill>
              <a:ln>
                <a:solidFill>
                  <a:schemeClr val="accent6">
                    <a:lumMod val="75000"/>
                  </a:schemeClr>
                </a:solidFill>
              </a:ln>
            </c:spPr>
          </c:marker>
          <c:cat>
            <c:strRef>
              <c:f>Лист1!$A$2:$A$5</c:f>
              <c:strCache>
                <c:ptCount val="4"/>
                <c:pt idx="0">
                  <c:v>2020 оценка</c:v>
                </c:pt>
                <c:pt idx="1">
                  <c:v>2021 прогноз</c:v>
                </c:pt>
                <c:pt idx="2">
                  <c:v>2022 прогноз</c:v>
                </c:pt>
                <c:pt idx="3">
                  <c:v>2023 прогноз</c:v>
                </c:pt>
              </c:strCache>
            </c:strRef>
          </c:cat>
          <c:val>
            <c:numRef>
              <c:f>Лист1!$C$2:$C$5</c:f>
              <c:numCache>
                <c:formatCode>General</c:formatCode>
                <c:ptCount val="4"/>
                <c:pt idx="0">
                  <c:v>13.3</c:v>
                </c:pt>
                <c:pt idx="1">
                  <c:v>11.1</c:v>
                </c:pt>
                <c:pt idx="2">
                  <c:v>11.1</c:v>
                </c:pt>
                <c:pt idx="3">
                  <c:v>11.1</c:v>
                </c:pt>
              </c:numCache>
            </c:numRef>
          </c:val>
          <c:smooth val="0"/>
        </c:ser>
        <c:ser>
          <c:idx val="2"/>
          <c:order val="2"/>
          <c:tx>
            <c:strRef>
              <c:f>Лист1!$D$1</c:f>
              <c:strCache>
                <c:ptCount val="1"/>
                <c:pt idx="0">
                  <c:v>Естественный прирост (убыль)</c:v>
                </c:pt>
              </c:strCache>
            </c:strRef>
          </c:tx>
          <c:spPr>
            <a:ln>
              <a:solidFill>
                <a:srgbClr val="FF0000"/>
              </a:solidFill>
            </a:ln>
          </c:spPr>
          <c:marker>
            <c:symbol val="triangle"/>
            <c:size val="4"/>
            <c:spPr>
              <a:solidFill>
                <a:srgbClr val="FFFF00"/>
              </a:solidFill>
              <a:ln>
                <a:solidFill>
                  <a:srgbClr val="FF0000"/>
                </a:solidFill>
              </a:ln>
            </c:spPr>
          </c:marker>
          <c:cat>
            <c:strRef>
              <c:f>Лист1!$A$2:$A$5</c:f>
              <c:strCache>
                <c:ptCount val="4"/>
                <c:pt idx="0">
                  <c:v>2020 оценка</c:v>
                </c:pt>
                <c:pt idx="1">
                  <c:v>2021 прогноз</c:v>
                </c:pt>
                <c:pt idx="2">
                  <c:v>2022 прогноз</c:v>
                </c:pt>
                <c:pt idx="3">
                  <c:v>2023 прогноз</c:v>
                </c:pt>
              </c:strCache>
            </c:strRef>
          </c:cat>
          <c:val>
            <c:numRef>
              <c:f>Лист1!$D$2:$D$5</c:f>
              <c:numCache>
                <c:formatCode>General</c:formatCode>
                <c:ptCount val="4"/>
                <c:pt idx="0">
                  <c:v>-8.5</c:v>
                </c:pt>
                <c:pt idx="1">
                  <c:v>-2.9000000000000004</c:v>
                </c:pt>
                <c:pt idx="2">
                  <c:v>-3.5</c:v>
                </c:pt>
                <c:pt idx="3">
                  <c:v>-4.5</c:v>
                </c:pt>
              </c:numCache>
            </c:numRef>
          </c:val>
          <c:smooth val="0"/>
        </c:ser>
        <c:ser>
          <c:idx val="3"/>
          <c:order val="3"/>
          <c:tx>
            <c:strRef>
              <c:f>Лист1!$E$1</c:f>
              <c:strCache>
                <c:ptCount val="1"/>
                <c:pt idx="0">
                  <c:v>Миграционный прирост</c:v>
                </c:pt>
              </c:strCache>
            </c:strRef>
          </c:tx>
          <c:marker>
            <c:symbol val="x"/>
            <c:size val="4"/>
            <c:spPr>
              <a:solidFill>
                <a:srgbClr val="FFFF00"/>
              </a:solidFill>
            </c:spPr>
          </c:marker>
          <c:cat>
            <c:strRef>
              <c:f>Лист1!$A$2:$A$5</c:f>
              <c:strCache>
                <c:ptCount val="4"/>
                <c:pt idx="0">
                  <c:v>2020 оценка</c:v>
                </c:pt>
                <c:pt idx="1">
                  <c:v>2021 прогноз</c:v>
                </c:pt>
                <c:pt idx="2">
                  <c:v>2022 прогноз</c:v>
                </c:pt>
                <c:pt idx="3">
                  <c:v>2023 прогноз</c:v>
                </c:pt>
              </c:strCache>
            </c:strRef>
          </c:cat>
          <c:val>
            <c:numRef>
              <c:f>Лист1!$E$2:$E$5</c:f>
              <c:numCache>
                <c:formatCode>General</c:formatCode>
                <c:ptCount val="4"/>
                <c:pt idx="0">
                  <c:v>38</c:v>
                </c:pt>
                <c:pt idx="1">
                  <c:v>19</c:v>
                </c:pt>
                <c:pt idx="2">
                  <c:v>22</c:v>
                </c:pt>
                <c:pt idx="3">
                  <c:v>25</c:v>
                </c:pt>
              </c:numCache>
            </c:numRef>
          </c:val>
          <c:smooth val="0"/>
        </c:ser>
        <c:ser>
          <c:idx val="4"/>
          <c:order val="4"/>
          <c:tx>
            <c:strRef>
              <c:f>Лист1!$F$1</c:f>
              <c:strCache>
                <c:ptCount val="1"/>
                <c:pt idx="0">
                  <c:v>Численность населения</c:v>
                </c:pt>
              </c:strCache>
            </c:strRef>
          </c:tx>
          <c:cat>
            <c:strRef>
              <c:f>Лист1!$A$2:$A$5</c:f>
              <c:strCache>
                <c:ptCount val="4"/>
                <c:pt idx="0">
                  <c:v>2020 оценка</c:v>
                </c:pt>
                <c:pt idx="1">
                  <c:v>2021 прогноз</c:v>
                </c:pt>
                <c:pt idx="2">
                  <c:v>2022 прогноз</c:v>
                </c:pt>
                <c:pt idx="3">
                  <c:v>2023 прогноз</c:v>
                </c:pt>
              </c:strCache>
            </c:strRef>
          </c:cat>
          <c:val>
            <c:numRef>
              <c:f>Лист1!$F$2:$F$5</c:f>
              <c:numCache>
                <c:formatCode>General</c:formatCode>
                <c:ptCount val="4"/>
                <c:pt idx="0">
                  <c:v>2.484</c:v>
                </c:pt>
                <c:pt idx="1">
                  <c:v>2.4849999999999999</c:v>
                </c:pt>
                <c:pt idx="2">
                  <c:v>2.4889999999999999</c:v>
                </c:pt>
                <c:pt idx="3">
                  <c:v>2.4969999999999999</c:v>
                </c:pt>
              </c:numCache>
            </c:numRef>
          </c:val>
          <c:smooth val="0"/>
        </c:ser>
        <c:dLbls>
          <c:showLegendKey val="0"/>
          <c:showVal val="0"/>
          <c:showCatName val="0"/>
          <c:showSerName val="0"/>
          <c:showPercent val="0"/>
          <c:showBubbleSize val="0"/>
        </c:dLbls>
        <c:marker val="1"/>
        <c:smooth val="0"/>
        <c:axId val="282500096"/>
        <c:axId val="44619968"/>
      </c:lineChart>
      <c:catAx>
        <c:axId val="282500096"/>
        <c:scaling>
          <c:orientation val="minMax"/>
        </c:scaling>
        <c:delete val="0"/>
        <c:axPos val="b"/>
        <c:numFmt formatCode="General" sourceLinked="1"/>
        <c:majorTickMark val="out"/>
        <c:minorTickMark val="none"/>
        <c:tickLblPos val="low"/>
        <c:txPr>
          <a:bodyPr anchor="b" anchorCtr="0"/>
          <a:lstStyle/>
          <a:p>
            <a:pPr>
              <a:defRPr sz="800"/>
            </a:pPr>
            <a:endParaRPr lang="ru-RU"/>
          </a:p>
        </c:txPr>
        <c:crossAx val="44619968"/>
        <c:crosses val="autoZero"/>
        <c:auto val="1"/>
        <c:lblAlgn val="ctr"/>
        <c:lblOffset val="100"/>
        <c:noMultiLvlLbl val="0"/>
      </c:catAx>
      <c:valAx>
        <c:axId val="44619968"/>
        <c:scaling>
          <c:orientation val="minMax"/>
        </c:scaling>
        <c:delete val="0"/>
        <c:axPos val="l"/>
        <c:majorGridlines>
          <c:spPr>
            <a:effectLst>
              <a:softEdge rad="0"/>
            </a:effectLst>
          </c:spPr>
        </c:majorGridlines>
        <c:numFmt formatCode="General" sourceLinked="1"/>
        <c:majorTickMark val="out"/>
        <c:minorTickMark val="none"/>
        <c:tickLblPos val="nextTo"/>
        <c:txPr>
          <a:bodyPr/>
          <a:lstStyle/>
          <a:p>
            <a:pPr>
              <a:defRPr sz="800"/>
            </a:pPr>
            <a:endParaRPr lang="ru-RU"/>
          </a:p>
        </c:txPr>
        <c:crossAx val="282500096"/>
        <c:crosses val="autoZero"/>
        <c:crossBetween val="between"/>
      </c:valAx>
      <c:spPr>
        <a:noFill/>
        <a:ln w="25385">
          <a:noFill/>
        </a:ln>
      </c:spPr>
    </c:plotArea>
    <c:legend>
      <c:legendPos val="r"/>
      <c:layout>
        <c:manualLayout>
          <c:xMode val="edge"/>
          <c:yMode val="edge"/>
          <c:x val="0.81399616092764471"/>
          <c:y val="0.25860954715752876"/>
          <c:w val="0.18600384017352725"/>
          <c:h val="0.52244926250415924"/>
        </c:manualLayout>
      </c:layout>
      <c:overlay val="0"/>
      <c:txPr>
        <a:bodyPr/>
        <a:lstStyle/>
        <a:p>
          <a:pPr>
            <a:defRPr sz="9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2023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2023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0.68889999999999996</c:v>
                </c:pt>
                <c:pt idx="1">
                  <c:v>2.9700000000000001E-2</c:v>
                </c:pt>
                <c:pt idx="2">
                  <c:v>0.28139999999999998</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380463.9</c:v>
                </c:pt>
                <c:pt idx="1">
                  <c:v>16376.8</c:v>
                </c:pt>
                <c:pt idx="2">
                  <c:v>155434.70000000001</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2022год</a:t>
            </a:r>
            <a:endParaRPr lang="ru-RU" sz="900" u="sng" dirty="0">
              <a:solidFill>
                <a:schemeClr val="tx1"/>
              </a:solidFill>
            </a:endParaRP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2022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0.65720000000000001</c:v>
                </c:pt>
                <c:pt idx="1">
                  <c:v>2.8299999999999999E-2</c:v>
                </c:pt>
                <c:pt idx="2">
                  <c:v>0.3145</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380513.9</c:v>
                </c:pt>
                <c:pt idx="1">
                  <c:v>16373.878000000001</c:v>
                </c:pt>
                <c:pt idx="2">
                  <c:v>182100.67</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6.3696951342620683E-2"/>
          <c:y val="2.5633034601880194E-2"/>
          <c:w val="0.70411334682736115"/>
          <c:h val="0.8417742666213619"/>
        </c:manualLayout>
      </c:layout>
      <c:bar3DChart>
        <c:barDir val="col"/>
        <c:grouping val="stacked"/>
        <c:varyColors val="0"/>
        <c:ser>
          <c:idx val="0"/>
          <c:order val="0"/>
          <c:tx>
            <c:strRef>
              <c:f>Лист1!$B$1</c:f>
              <c:strCache>
                <c:ptCount val="1"/>
                <c:pt idx="0">
                  <c:v>Налог на имущество организаций</c:v>
                </c:pt>
              </c:strCache>
            </c:strRef>
          </c:tx>
          <c:spPr>
            <a:solidFill>
              <a:srgbClr val="00B0F0">
                <a:alpha val="70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7984712969789E-3"/>
                  <c:y val="-1.0458392980280043E-2"/>
                </c:manualLayout>
              </c:layout>
              <c:showLegendKey val="0"/>
              <c:showVal val="1"/>
              <c:showCatName val="0"/>
              <c:showSerName val="0"/>
              <c:showPercent val="0"/>
              <c:showBubbleSize val="0"/>
            </c:dLbl>
            <c:dLbl>
              <c:idx val="1"/>
              <c:layout>
                <c:manualLayout>
                  <c:x val="3.8938103463485576E-3"/>
                  <c:y val="-1.1655579768322061E-2"/>
                </c:manualLayout>
              </c:layout>
              <c:showLegendKey val="0"/>
              <c:showVal val="1"/>
              <c:showCatName val="0"/>
              <c:showSerName val="0"/>
              <c:showPercent val="0"/>
              <c:showBubbleSize val="0"/>
            </c:dLbl>
            <c:dLbl>
              <c:idx val="2"/>
              <c:layout>
                <c:manualLayout>
                  <c:x val="-5.1233747570494773E-4"/>
                  <c:y val="-9.549529267004515E-3"/>
                </c:manualLayout>
              </c:layout>
              <c:showLegendKey val="0"/>
              <c:showVal val="1"/>
              <c:showCatName val="0"/>
              <c:showSerName val="0"/>
              <c:showPercent val="0"/>
              <c:showBubbleSize val="0"/>
            </c:dLbl>
            <c:dLbl>
              <c:idx val="3"/>
              <c:layout>
                <c:manualLayout>
                  <c:x val="1.4550566433984334E-3"/>
                  <c:y val="-9.7663468032776479E-3"/>
                </c:manualLayout>
              </c:layout>
              <c:showLegendKey val="0"/>
              <c:showVal val="1"/>
              <c:showCatName val="0"/>
              <c:showSerName val="0"/>
              <c:showPercent val="0"/>
              <c:showBubbleSize val="0"/>
            </c:dLbl>
            <c:dLbl>
              <c:idx val="4"/>
              <c:layout>
                <c:manualLayout>
                  <c:x val="9.4394819055063917E-3"/>
                  <c:y val="-0.14940059038396203"/>
                </c:manualLayout>
              </c:layout>
              <c:showLegendKey val="0"/>
              <c:showVal val="1"/>
              <c:showCatName val="0"/>
              <c:showSerName val="0"/>
              <c:showPercent val="0"/>
              <c:showBubbleSize val="0"/>
            </c:dLbl>
            <c:numFmt formatCode="#,##0.0" sourceLinked="0"/>
            <c:spPr>
              <a:noFill/>
              <a:ln w="25379">
                <a:noFill/>
              </a:ln>
            </c:spPr>
            <c:txPr>
              <a:bodyPr rot="0" spcFirstLastPara="1" vertOverflow="ellipsis" vert="horz" wrap="square" lIns="38100" tIns="19050" rIns="38100" bIns="19050" anchor="ctr" anchorCtr="0">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план</c:v>
                </c:pt>
                <c:pt idx="1">
                  <c:v>2021</c:v>
                </c:pt>
                <c:pt idx="2">
                  <c:v>2022</c:v>
                </c:pt>
                <c:pt idx="3">
                  <c:v>2023</c:v>
                </c:pt>
              </c:strCache>
            </c:strRef>
          </c:cat>
          <c:val>
            <c:numRef>
              <c:f>Лист1!$B$2:$B$5</c:f>
              <c:numCache>
                <c:formatCode>#,##0.0</c:formatCode>
                <c:ptCount val="4"/>
                <c:pt idx="0">
                  <c:v>64101</c:v>
                </c:pt>
                <c:pt idx="1">
                  <c:v>64302</c:v>
                </c:pt>
                <c:pt idx="2">
                  <c:v>64503</c:v>
                </c:pt>
                <c:pt idx="3">
                  <c:v>66803</c:v>
                </c:pt>
              </c:numCache>
            </c:numRef>
          </c:val>
        </c:ser>
        <c:ser>
          <c:idx val="1"/>
          <c:order val="1"/>
          <c:tx>
            <c:strRef>
              <c:f>Лист1!$C$1</c:f>
              <c:strCache>
                <c:ptCount val="1"/>
                <c:pt idx="0">
                  <c:v>Налог на доходы физических лиц</c:v>
                </c:pt>
              </c:strCache>
            </c:strRef>
          </c:tx>
          <c:spPr>
            <a:solidFill>
              <a:srgbClr val="FD9DB4">
                <a:alpha val="56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651238300669577E-3"/>
                  <c:y val="-7.5178339060856164E-2"/>
                </c:manualLayout>
              </c:layout>
              <c:showLegendKey val="0"/>
              <c:showVal val="1"/>
              <c:showCatName val="0"/>
              <c:showSerName val="0"/>
              <c:showPercent val="0"/>
              <c:showBubbleSize val="0"/>
            </c:dLbl>
            <c:dLbl>
              <c:idx val="1"/>
              <c:layout>
                <c:manualLayout>
                  <c:x val="9.1593875726012318E-3"/>
                  <c:y val="-8.9353975535168273E-4"/>
                </c:manualLayout>
              </c:layout>
              <c:showLegendKey val="0"/>
              <c:showVal val="1"/>
              <c:showCatName val="0"/>
              <c:showSerName val="0"/>
              <c:showPercent val="0"/>
              <c:showBubbleSize val="0"/>
            </c:dLbl>
            <c:dLbl>
              <c:idx val="2"/>
              <c:layout>
                <c:manualLayout>
                  <c:x val="2.5401739852992347E-3"/>
                  <c:y val="1.023803556586368E-2"/>
                </c:manualLayout>
              </c:layout>
              <c:showLegendKey val="0"/>
              <c:showVal val="1"/>
              <c:showCatName val="0"/>
              <c:showSerName val="0"/>
              <c:showPercent val="0"/>
              <c:showBubbleSize val="0"/>
            </c:dLbl>
            <c:dLbl>
              <c:idx val="3"/>
              <c:layout>
                <c:manualLayout>
                  <c:x val="5.1075527376931154E-3"/>
                  <c:y val="2.5973147900356687E-2"/>
                </c:manualLayout>
              </c:layout>
              <c:showLegendKey val="0"/>
              <c:showVal val="1"/>
              <c:showCatName val="0"/>
              <c:showSerName val="0"/>
              <c:showPercent val="0"/>
              <c:showBubbleSize val="0"/>
            </c:dLbl>
            <c:dLbl>
              <c:idx val="4"/>
              <c:layout>
                <c:manualLayout>
                  <c:x val="6.3016321455729518E-3"/>
                  <c:y val="-1.000799415653304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план</c:v>
                </c:pt>
                <c:pt idx="1">
                  <c:v>2021</c:v>
                </c:pt>
                <c:pt idx="2">
                  <c:v>2022</c:v>
                </c:pt>
                <c:pt idx="3">
                  <c:v>2023</c:v>
                </c:pt>
              </c:strCache>
            </c:strRef>
          </c:cat>
          <c:val>
            <c:numRef>
              <c:f>Лист1!$C$2:$C$5</c:f>
              <c:numCache>
                <c:formatCode>#,##0.0</c:formatCode>
                <c:ptCount val="4"/>
                <c:pt idx="0">
                  <c:v>201200</c:v>
                </c:pt>
                <c:pt idx="1">
                  <c:v>218859</c:v>
                </c:pt>
                <c:pt idx="2">
                  <c:v>233084</c:v>
                </c:pt>
                <c:pt idx="3">
                  <c:v>242407</c:v>
                </c:pt>
              </c:numCache>
            </c:numRef>
          </c:val>
        </c:ser>
        <c:ser>
          <c:idx val="2"/>
          <c:order val="2"/>
          <c:tx>
            <c:strRef>
              <c:f>Лист1!$D$1</c:f>
              <c:strCache>
                <c:ptCount val="1"/>
                <c:pt idx="0">
                  <c:v>Единый сельхозналог</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226172351874881E-2"/>
                  <c:y val="-2.1691311298299876E-2"/>
                </c:manualLayout>
              </c:layout>
              <c:showLegendKey val="0"/>
              <c:showVal val="1"/>
              <c:showCatName val="0"/>
              <c:showSerName val="0"/>
              <c:showPercent val="0"/>
              <c:showBubbleSize val="0"/>
            </c:dLbl>
            <c:dLbl>
              <c:idx val="1"/>
              <c:layout>
                <c:manualLayout>
                  <c:x val="1.5258004205925289E-2"/>
                  <c:y val="-2.1476971676727009E-2"/>
                </c:manualLayout>
              </c:layout>
              <c:showLegendKey val="0"/>
              <c:showVal val="1"/>
              <c:showCatName val="0"/>
              <c:showSerName val="0"/>
              <c:showPercent val="0"/>
              <c:showBubbleSize val="0"/>
            </c:dLbl>
            <c:dLbl>
              <c:idx val="2"/>
              <c:layout>
                <c:manualLayout>
                  <c:x val="9.495374335887815E-3"/>
                  <c:y val="-1.6981680422633136E-2"/>
                </c:manualLayout>
              </c:layout>
              <c:showLegendKey val="0"/>
              <c:showVal val="1"/>
              <c:showCatName val="0"/>
              <c:showSerName val="0"/>
              <c:showPercent val="0"/>
              <c:showBubbleSize val="0"/>
            </c:dLbl>
            <c:dLbl>
              <c:idx val="3"/>
              <c:layout>
                <c:manualLayout>
                  <c:x val="1.1292254893870108E-2"/>
                  <c:y val="-2.1584583972281336E-2"/>
                </c:manualLayout>
              </c:layout>
              <c:showLegendKey val="0"/>
              <c:showVal val="1"/>
              <c:showCatName val="0"/>
              <c:showSerName val="0"/>
              <c:showPercent val="0"/>
              <c:showBubbleSize val="0"/>
            </c:dLbl>
            <c:dLbl>
              <c:idx val="4"/>
              <c:layout>
                <c:manualLayout>
                  <c:x val="5.1075535718180009E-3"/>
                  <c:y val="3.3560251666654613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план</c:v>
                </c:pt>
                <c:pt idx="1">
                  <c:v>2021</c:v>
                </c:pt>
                <c:pt idx="2">
                  <c:v>2022</c:v>
                </c:pt>
                <c:pt idx="3">
                  <c:v>2023</c:v>
                </c:pt>
              </c:strCache>
            </c:strRef>
          </c:cat>
          <c:val>
            <c:numRef>
              <c:f>Лист1!$D$2:$D$5</c:f>
              <c:numCache>
                <c:formatCode>#,##0.0</c:formatCode>
                <c:ptCount val="4"/>
                <c:pt idx="0">
                  <c:v>69795</c:v>
                </c:pt>
                <c:pt idx="1">
                  <c:v>43700</c:v>
                </c:pt>
                <c:pt idx="2">
                  <c:v>64833</c:v>
                </c:pt>
                <c:pt idx="3">
                  <c:v>52060</c:v>
                </c:pt>
              </c:numCache>
            </c:numRef>
          </c:val>
        </c:ser>
        <c:dLbls>
          <c:showLegendKey val="0"/>
          <c:showVal val="0"/>
          <c:showCatName val="0"/>
          <c:showSerName val="0"/>
          <c:showPercent val="0"/>
          <c:showBubbleSize val="0"/>
        </c:dLbls>
        <c:gapWidth val="150"/>
        <c:shape val="box"/>
        <c:axId val="268028416"/>
        <c:axId val="195021056"/>
        <c:axId val="0"/>
      </c:bar3DChart>
      <c:catAx>
        <c:axId val="268028416"/>
        <c:scaling>
          <c:orientation val="minMax"/>
        </c:scaling>
        <c:delete val="0"/>
        <c:axPos val="b"/>
        <c:numFmt formatCode="General" sourceLinked="0"/>
        <c:majorTickMark val="none"/>
        <c:minorTickMark val="none"/>
        <c:tickLblPos val="nextTo"/>
        <c:spPr>
          <a:noFill/>
          <a:ln w="12689"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195021056"/>
        <c:crosses val="autoZero"/>
        <c:auto val="1"/>
        <c:lblAlgn val="ctr"/>
        <c:lblOffset val="100"/>
        <c:noMultiLvlLbl val="0"/>
      </c:catAx>
      <c:valAx>
        <c:axId val="195021056"/>
        <c:scaling>
          <c:orientation val="minMax"/>
        </c:scaling>
        <c:delete val="0"/>
        <c:axPos val="l"/>
        <c:majorGridlines>
          <c:spPr>
            <a:ln w="9517" cap="flat" cmpd="sng" algn="ctr">
              <a:solidFill>
                <a:schemeClr val="tx1">
                  <a:lumMod val="15000"/>
                  <a:lumOff val="85000"/>
                </a:schemeClr>
              </a:solidFill>
              <a:round/>
            </a:ln>
            <a:effectLst/>
          </c:spPr>
        </c:majorGridlines>
        <c:numFmt formatCode="#,##0" sourceLinked="0"/>
        <c:majorTickMark val="none"/>
        <c:minorTickMark val="none"/>
        <c:tickLblPos val="nextTo"/>
        <c:spPr>
          <a:ln w="9517">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268028416"/>
        <c:crosses val="autoZero"/>
        <c:crossBetween val="between"/>
      </c:valAx>
      <c:spPr>
        <a:noFill/>
        <a:ln w="25395">
          <a:noFill/>
        </a:ln>
      </c:spPr>
    </c:plotArea>
    <c:legend>
      <c:legendPos val="tr"/>
      <c:layout>
        <c:manualLayout>
          <c:xMode val="edge"/>
          <c:yMode val="edge"/>
          <c:x val="0.78263212223065826"/>
          <c:y val="0.1893705206041163"/>
          <c:w val="0.20771602357939295"/>
          <c:h val="0.28566646340924595"/>
        </c:manualLayout>
      </c:layout>
      <c:overlay val="0"/>
      <c:spPr>
        <a:noFill/>
        <a:ln w="25379">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851318455486707E-2"/>
          <c:y val="4.9087196512379722E-2"/>
          <c:w val="0.9585544061680068"/>
          <c:h val="0.75319321539425466"/>
        </c:manualLayout>
      </c:layout>
      <c:barChart>
        <c:barDir val="col"/>
        <c:grouping val="stacked"/>
        <c:varyColors val="0"/>
        <c:ser>
          <c:idx val="0"/>
          <c:order val="0"/>
          <c:tx>
            <c:strRef>
              <c:f>Лист1!$B$1</c:f>
              <c:strCache>
                <c:ptCount val="1"/>
                <c:pt idx="0">
                  <c:v>Дотации</c:v>
                </c:pt>
              </c:strCache>
            </c:strRef>
          </c:tx>
          <c:spPr>
            <a:solidFill>
              <a:schemeClr val="accent5"/>
            </a:solidFill>
            <a:ln>
              <a:noFill/>
            </a:ln>
            <a:effectLst>
              <a:glow>
                <a:schemeClr val="accent1"/>
              </a:glow>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2020 год</c:v>
                </c:pt>
                <c:pt idx="1">
                  <c:v>2021</c:v>
                </c:pt>
                <c:pt idx="2">
                  <c:v>2022</c:v>
                </c:pt>
                <c:pt idx="3">
                  <c:v>2023</c:v>
                </c:pt>
              </c:strCache>
            </c:strRef>
          </c:cat>
          <c:val>
            <c:numRef>
              <c:f>Лист1!$B$2:$B$5</c:f>
              <c:numCache>
                <c:formatCode>#,##0.0\ _₽</c:formatCode>
                <c:ptCount val="4"/>
                <c:pt idx="0">
                  <c:v>71154.301779999994</c:v>
                </c:pt>
                <c:pt idx="1">
                  <c:v>69242</c:v>
                </c:pt>
                <c:pt idx="2">
                  <c:v>28554</c:v>
                </c:pt>
                <c:pt idx="3">
                  <c:v>2346</c:v>
                </c:pt>
              </c:numCache>
            </c:numRef>
          </c:val>
        </c:ser>
        <c:ser>
          <c:idx val="1"/>
          <c:order val="1"/>
          <c:tx>
            <c:strRef>
              <c:f>Лист1!$C$1</c:f>
              <c:strCache>
                <c:ptCount val="1"/>
                <c:pt idx="0">
                  <c:v>Субсидии</c:v>
                </c:pt>
              </c:strCache>
            </c:strRef>
          </c:tx>
          <c:spPr>
            <a:solidFill>
              <a:srgbClr val="FD9DB4"/>
            </a:solidFill>
            <a:ln>
              <a:noFill/>
            </a:ln>
            <a:effectLst/>
            <a:scene3d>
              <a:camera prst="orthographicFront"/>
              <a:lightRig rig="threePt" dir="t"/>
            </a:scene3d>
            <a:sp3d>
              <a:bevelT w="127000"/>
            </a:sp3d>
          </c:spPr>
          <c:invertIfNegative val="0"/>
          <c:dLbls>
            <c:dLbl>
              <c:idx val="0"/>
              <c:layout>
                <c:manualLayout>
                  <c:x val="-1.6901900010465858E-3"/>
                  <c:y val="-8.1214516416960392E-4"/>
                </c:manualLayout>
              </c:layout>
              <c:dLblPos val="ctr"/>
              <c:showLegendKey val="0"/>
              <c:showVal val="1"/>
              <c:showCatName val="0"/>
              <c:showSerName val="0"/>
              <c:showPercent val="0"/>
              <c:showBubbleSize val="0"/>
            </c:dLbl>
            <c:dLbl>
              <c:idx val="1"/>
              <c:layout>
                <c:manualLayout>
                  <c:x val="-1.4778221388752142E-3"/>
                  <c:y val="1.0013460660382235E-3"/>
                </c:manualLayout>
              </c:layout>
              <c:dLblPos val="ctr"/>
              <c:showLegendKey val="0"/>
              <c:showVal val="1"/>
              <c:showCatName val="0"/>
              <c:showSerName val="0"/>
              <c:showPercent val="0"/>
              <c:showBubbleSize val="0"/>
            </c:dLbl>
            <c:dLbl>
              <c:idx val="2"/>
              <c:layout>
                <c:manualLayout>
                  <c:x val="1.4846517875182481E-3"/>
                  <c:y val="1.2179523878011484E-3"/>
                </c:manualLayout>
              </c:layout>
              <c:dLblPos val="ctr"/>
              <c:showLegendKey val="0"/>
              <c:showVal val="1"/>
              <c:showCatName val="0"/>
              <c:showSerName val="0"/>
              <c:showPercent val="0"/>
              <c:showBubbleSize val="0"/>
            </c:dLbl>
            <c:dLbl>
              <c:idx val="3"/>
              <c:layout>
                <c:manualLayout>
                  <c:x val="-1.6116832522786839E-3"/>
                  <c:y val="-3.0878182419874873E-3"/>
                </c:manualLayout>
              </c:layout>
              <c:dLblPos val="ctr"/>
              <c:showLegendKey val="0"/>
              <c:showVal val="1"/>
              <c:showCatName val="0"/>
              <c:showSerName val="0"/>
              <c:showPercent val="0"/>
              <c:showBubbleSize val="0"/>
            </c:dLbl>
            <c:dLbl>
              <c:idx val="4"/>
              <c:layout>
                <c:manualLayout>
                  <c:x val="1.6796803669964226E-3"/>
                  <c:y val="1.399062439095937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2020 год</c:v>
                </c:pt>
                <c:pt idx="1">
                  <c:v>2021</c:v>
                </c:pt>
                <c:pt idx="2">
                  <c:v>2022</c:v>
                </c:pt>
                <c:pt idx="3">
                  <c:v>2023</c:v>
                </c:pt>
              </c:strCache>
            </c:strRef>
          </c:cat>
          <c:val>
            <c:numRef>
              <c:f>Лист1!$C$2:$C$5</c:f>
              <c:numCache>
                <c:formatCode>#,##0.0\ _₽</c:formatCode>
                <c:ptCount val="4"/>
                <c:pt idx="0">
                  <c:v>12534.54465</c:v>
                </c:pt>
                <c:pt idx="1">
                  <c:v>10927.99653</c:v>
                </c:pt>
                <c:pt idx="2">
                  <c:v>6893.47</c:v>
                </c:pt>
                <c:pt idx="3">
                  <c:v>6947.07</c:v>
                </c:pt>
              </c:numCache>
            </c:numRef>
          </c:val>
        </c:ser>
        <c:ser>
          <c:idx val="2"/>
          <c:order val="2"/>
          <c:tx>
            <c:strRef>
              <c:f>Лист1!$D$1</c:f>
              <c:strCache>
                <c:ptCount val="1"/>
                <c:pt idx="0">
                  <c:v>Субвенции</c:v>
                </c:pt>
              </c:strCache>
            </c:strRef>
          </c:tx>
          <c:spPr>
            <a:solidFill>
              <a:schemeClr val="accent3"/>
            </a:solidFill>
            <a:ln>
              <a:noFill/>
            </a:ln>
            <a:effectLst/>
            <a:scene3d>
              <a:camera prst="orthographicFront"/>
              <a:lightRig rig="threePt" dir="t"/>
            </a:scene3d>
            <a:sp3d>
              <a:bevelT w="127000"/>
            </a:sp3d>
          </c:spPr>
          <c:invertIfNegative val="0"/>
          <c:dLbls>
            <c:dLbl>
              <c:idx val="0"/>
              <c:layout>
                <c:manualLayout>
                  <c:x val="-1.7846672321433661E-3"/>
                  <c:y val="4.9969765198515208E-4"/>
                </c:manualLayout>
              </c:layout>
              <c:dLblPos val="ctr"/>
              <c:showLegendKey val="0"/>
              <c:showVal val="1"/>
              <c:showCatName val="0"/>
              <c:showSerName val="0"/>
              <c:showPercent val="0"/>
              <c:showBubbleSize val="0"/>
            </c:dLbl>
            <c:dLbl>
              <c:idx val="1"/>
              <c:layout>
                <c:manualLayout>
                  <c:x val="1.6577852960585815E-3"/>
                  <c:y val="-1.0621759630871567E-3"/>
                </c:manualLayout>
              </c:layout>
              <c:dLblPos val="ctr"/>
              <c:showLegendKey val="0"/>
              <c:showVal val="1"/>
              <c:showCatName val="0"/>
              <c:showSerName val="0"/>
              <c:showPercent val="0"/>
              <c:showBubbleSize val="0"/>
            </c:dLbl>
            <c:dLbl>
              <c:idx val="2"/>
              <c:layout>
                <c:manualLayout>
                  <c:x val="2.9535355941599731E-3"/>
                  <c:y val="6.1208413045056292E-3"/>
                </c:manualLayout>
              </c:layout>
              <c:dLblPos val="ctr"/>
              <c:showLegendKey val="0"/>
              <c:showVal val="1"/>
              <c:showCatName val="0"/>
              <c:showSerName val="0"/>
              <c:showPercent val="0"/>
              <c:showBubbleSize val="0"/>
            </c:dLbl>
            <c:dLbl>
              <c:idx val="3"/>
              <c:layout>
                <c:manualLayout>
                  <c:x val="1.3351963097142435E-4"/>
                  <c:y val="-5.2045559587858024E-2"/>
                </c:manualLayout>
              </c:layout>
              <c:dLblPos val="ctr"/>
              <c:showLegendKey val="0"/>
              <c:showVal val="1"/>
              <c:showCatName val="0"/>
              <c:showSerName val="0"/>
              <c:showPercent val="0"/>
              <c:showBubbleSize val="0"/>
            </c:dLbl>
            <c:dLbl>
              <c:idx val="4"/>
              <c:layout>
                <c:manualLayout>
                  <c:x val="9.2539517318782235E-4"/>
                  <c:y val="1.230464524105317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2020 год</c:v>
                </c:pt>
                <c:pt idx="1">
                  <c:v>2021</c:v>
                </c:pt>
                <c:pt idx="2">
                  <c:v>2022</c:v>
                </c:pt>
                <c:pt idx="3">
                  <c:v>2023</c:v>
                </c:pt>
              </c:strCache>
            </c:strRef>
          </c:cat>
          <c:val>
            <c:numRef>
              <c:f>Лист1!$D$2:$D$5</c:f>
              <c:numCache>
                <c:formatCode>#,##0.0\ _₽</c:formatCode>
                <c:ptCount val="4"/>
                <c:pt idx="0">
                  <c:v>134272.51095</c:v>
                </c:pt>
                <c:pt idx="1">
                  <c:v>146114.70000000001</c:v>
                </c:pt>
                <c:pt idx="2">
                  <c:v>146653.20000000001</c:v>
                </c:pt>
                <c:pt idx="3">
                  <c:v>146141.6</c:v>
                </c:pt>
              </c:numCache>
            </c:numRef>
          </c:val>
        </c:ser>
        <c:ser>
          <c:idx val="3"/>
          <c:order val="3"/>
          <c:tx>
            <c:strRef>
              <c:f>Лист1!$E$1</c:f>
              <c:strCache>
                <c:ptCount val="1"/>
                <c:pt idx="0">
                  <c:v>Иные межбюджетные трансферты</c:v>
                </c:pt>
              </c:strCache>
            </c:strRef>
          </c:tx>
          <c:spPr>
            <a:solidFill>
              <a:srgbClr val="7030A0"/>
            </a:solidFill>
            <a:ln>
              <a:noFill/>
            </a:ln>
            <a:effectLst/>
            <a:scene3d>
              <a:camera prst="orthographicFront"/>
              <a:lightRig rig="threePt" dir="t"/>
            </a:scene3d>
            <a:sp3d>
              <a:bevelT w="127000"/>
              <a:bevelB/>
            </a:sp3d>
          </c:spPr>
          <c:invertIfNegative val="0"/>
          <c:dLbls>
            <c:dLbl>
              <c:idx val="0"/>
              <c:layout>
                <c:manualLayout>
                  <c:x val="-1.6163959924307151E-5"/>
                  <c:y val="-9.6811533383735823E-3"/>
                </c:manualLayout>
              </c:layout>
              <c:dLblPos val="ctr"/>
              <c:showLegendKey val="0"/>
              <c:showVal val="1"/>
              <c:showCatName val="0"/>
              <c:showSerName val="0"/>
              <c:showPercent val="0"/>
              <c:showBubbleSize val="0"/>
            </c:dLbl>
            <c:dLbl>
              <c:idx val="1"/>
              <c:layout>
                <c:manualLayout>
                  <c:x val="3.6197137808081188E-4"/>
                  <c:y val="-9.6792131936813096E-3"/>
                </c:manualLayout>
              </c:layout>
              <c:dLblPos val="ctr"/>
              <c:showLegendKey val="0"/>
              <c:showVal val="1"/>
              <c:showCatName val="0"/>
              <c:showSerName val="0"/>
              <c:showPercent val="0"/>
              <c:showBubbleSize val="0"/>
            </c:dLbl>
            <c:dLbl>
              <c:idx val="2"/>
              <c:layout>
                <c:manualLayout>
                  <c:x val="1.6577852960585815E-3"/>
                  <c:y val="-9.1814439296834839E-3"/>
                </c:manualLayout>
              </c:layout>
              <c:dLblPos val="ctr"/>
              <c:showLegendKey val="0"/>
              <c:showVal val="1"/>
              <c:showCatName val="0"/>
              <c:showSerName val="0"/>
              <c:showPercent val="0"/>
              <c:showBubbleSize val="0"/>
            </c:dLbl>
            <c:dLbl>
              <c:idx val="3"/>
              <c:layout>
                <c:manualLayout>
                  <c:x val="7.3860722084213098E-2"/>
                  <c:y val="-2.8169536652458877E-2"/>
                </c:manualLayout>
              </c:layout>
              <c:dLblPos val="ctr"/>
              <c:showLegendKey val="0"/>
              <c:showVal val="1"/>
              <c:showCatName val="0"/>
              <c:showSerName val="0"/>
              <c:showPercent val="0"/>
              <c:showBubbleSize val="0"/>
            </c:dLbl>
            <c:dLbl>
              <c:idx val="4"/>
              <c:layout>
                <c:manualLayout>
                  <c:x val="7.1269117800556461E-2"/>
                  <c:y val="-3.073040362086426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2020 год</c:v>
                </c:pt>
                <c:pt idx="1">
                  <c:v>2021</c:v>
                </c:pt>
                <c:pt idx="2">
                  <c:v>2022</c:v>
                </c:pt>
                <c:pt idx="3">
                  <c:v>2023</c:v>
                </c:pt>
              </c:strCache>
            </c:strRef>
          </c:cat>
          <c:val>
            <c:numRef>
              <c:f>Лист1!$E$2:$E$5</c:f>
              <c:numCache>
                <c:formatCode>General</c:formatCode>
                <c:ptCount val="4"/>
                <c:pt idx="0" formatCode="#,##0.0\ _₽">
                  <c:v>1437.4079999999999</c:v>
                </c:pt>
              </c:numCache>
            </c:numRef>
          </c:val>
        </c:ser>
        <c:dLbls>
          <c:showLegendKey val="0"/>
          <c:showVal val="0"/>
          <c:showCatName val="0"/>
          <c:showSerName val="0"/>
          <c:showPercent val="0"/>
          <c:showBubbleSize val="0"/>
        </c:dLbls>
        <c:gapWidth val="150"/>
        <c:overlap val="100"/>
        <c:axId val="269072896"/>
        <c:axId val="195023360"/>
      </c:barChart>
      <c:catAx>
        <c:axId val="269072896"/>
        <c:scaling>
          <c:orientation val="minMax"/>
        </c:scaling>
        <c:delete val="0"/>
        <c:axPos val="b"/>
        <c:numFmt formatCode="General" sourceLinked="1"/>
        <c:majorTickMark val="none"/>
        <c:minorTickMark val="none"/>
        <c:tickLblPos val="nextTo"/>
        <c:spPr>
          <a:noFill/>
          <a:ln w="9521" cap="flat" cmpd="sng" algn="ctr">
            <a:solidFill>
              <a:schemeClr val="tx1">
                <a:lumMod val="15000"/>
                <a:lumOff val="85000"/>
              </a:schemeClr>
            </a:solidFill>
            <a:round/>
          </a:ln>
          <a:effectLst/>
        </c:spPr>
        <c:txPr>
          <a:bodyPr rot="-60000000" vert="horz"/>
          <a:lstStyle/>
          <a:p>
            <a:pPr>
              <a:defRPr/>
            </a:pPr>
            <a:endParaRPr lang="ru-RU"/>
          </a:p>
        </c:txPr>
        <c:crossAx val="195023360"/>
        <c:crosses val="autoZero"/>
        <c:auto val="1"/>
        <c:lblAlgn val="ctr"/>
        <c:lblOffset val="100"/>
        <c:noMultiLvlLbl val="0"/>
      </c:catAx>
      <c:valAx>
        <c:axId val="195023360"/>
        <c:scaling>
          <c:orientation val="minMax"/>
        </c:scaling>
        <c:delete val="0"/>
        <c:axPos val="l"/>
        <c:majorGridlines>
          <c:spPr>
            <a:ln w="9521" cap="flat" cmpd="sng" algn="ctr">
              <a:solidFill>
                <a:schemeClr val="tx1">
                  <a:lumMod val="15000"/>
                  <a:lumOff val="85000"/>
                </a:schemeClr>
              </a:solidFill>
              <a:round/>
            </a:ln>
            <a:effectLst/>
          </c:spPr>
        </c:majorGridlines>
        <c:minorGridlines>
          <c:spPr>
            <a:ln w="9521" cap="flat" cmpd="sng" algn="ctr">
              <a:solidFill>
                <a:schemeClr val="tx1">
                  <a:lumMod val="5000"/>
                  <a:lumOff val="95000"/>
                </a:schemeClr>
              </a:solidFill>
              <a:round/>
            </a:ln>
            <a:effectLst/>
          </c:spPr>
        </c:minorGridlines>
        <c:numFmt formatCode="#,##0.0\ _₽" sourceLinked="1"/>
        <c:majorTickMark val="none"/>
        <c:minorTickMark val="none"/>
        <c:tickLblPos val="nextTo"/>
        <c:spPr>
          <a:ln w="9521">
            <a:noFill/>
          </a:ln>
        </c:spPr>
        <c:txPr>
          <a:bodyPr rot="0" vert="horz"/>
          <a:lstStyle/>
          <a:p>
            <a:pPr>
              <a:defRPr/>
            </a:pPr>
            <a:endParaRPr lang="ru-RU"/>
          </a:p>
        </c:txPr>
        <c:crossAx val="269072896"/>
        <c:crosses val="autoZero"/>
        <c:crossBetween val="between"/>
      </c:valAx>
      <c:spPr>
        <a:noFill/>
        <a:ln w="25395">
          <a:noFill/>
        </a:ln>
      </c:spPr>
    </c:plotArea>
    <c:legend>
      <c:legendPos val="b"/>
      <c:layout>
        <c:manualLayout>
          <c:xMode val="edge"/>
          <c:yMode val="edge"/>
          <c:x val="0"/>
          <c:y val="0.83807167662020199"/>
          <c:w val="0.99135217523594965"/>
          <c:h val="0.15489749827783181"/>
        </c:manualLayout>
      </c:layout>
      <c:overlay val="0"/>
      <c:spPr>
        <a:noFill/>
        <a:ln w="25390">
          <a:noFill/>
        </a:ln>
      </c:spPr>
      <c:txPr>
        <a:bodyPr rot="0" vert="horz"/>
        <a:lstStyle/>
        <a:p>
          <a:pPr>
            <a:defRPr sz="900"/>
          </a:pPr>
          <a:endParaRPr lang="ru-RU"/>
        </a:p>
      </c:txPr>
    </c:legend>
    <c:plotVisOnly val="1"/>
    <c:dispBlanksAs val="gap"/>
    <c:showDLblsOverMax val="0"/>
  </c:chart>
  <c:spPr>
    <a:noFill/>
    <a:ln>
      <a:noFill/>
    </a:ln>
  </c:spPr>
  <c:txPr>
    <a:bodyPr/>
    <a:lstStyle/>
    <a:p>
      <a:pPr>
        <a:defRPr sz="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0337549692808101"/>
          <c:y val="3.8143123326663211E-2"/>
          <c:w val="0.8966245030719191"/>
          <c:h val="0.87411713664742363"/>
        </c:manualLayout>
      </c:layout>
      <c:bar3DChart>
        <c:barDir val="col"/>
        <c:grouping val="stacked"/>
        <c:varyColors val="0"/>
        <c:ser>
          <c:idx val="0"/>
          <c:order val="0"/>
          <c:tx>
            <c:strRef>
              <c:f>Лист1!$B$1</c:f>
              <c:strCache>
                <c:ptCount val="1"/>
                <c:pt idx="0">
                  <c:v>Ряд 1</c:v>
                </c:pt>
              </c:strCache>
            </c:strRef>
          </c:tx>
          <c:spPr>
            <a:solidFill>
              <a:schemeClr val="accent6">
                <a:alpha val="68000"/>
              </a:schemeClr>
            </a:solidFill>
            <a:ln>
              <a:noFill/>
            </a:ln>
            <a:effectLst/>
            <a:scene3d>
              <a:camera prst="orthographicFront"/>
              <a:lightRig rig="threePt" dir="t"/>
            </a:scene3d>
            <a:sp3d>
              <a:bevelT/>
              <a:bevelB/>
            </a:sp3d>
          </c:spPr>
          <c:invertIfNegative val="0"/>
          <c:dLbls>
            <c:dLbl>
              <c:idx val="0"/>
              <c:layout>
                <c:manualLayout>
                  <c:x val="1.3946711666462743E-2"/>
                  <c:y val="-0.31990539411705388"/>
                </c:manualLayout>
              </c:layout>
              <c:showLegendKey val="0"/>
              <c:showVal val="1"/>
              <c:showCatName val="0"/>
              <c:showSerName val="0"/>
              <c:showPercent val="0"/>
              <c:showBubbleSize val="0"/>
            </c:dLbl>
            <c:dLbl>
              <c:idx val="1"/>
              <c:layout>
                <c:manualLayout>
                  <c:x val="1.5939146098879052E-2"/>
                  <c:y val="-0.20723007924052228"/>
                </c:manualLayout>
              </c:layout>
              <c:showLegendKey val="0"/>
              <c:showVal val="1"/>
              <c:showCatName val="0"/>
              <c:showSerName val="0"/>
              <c:showPercent val="0"/>
              <c:showBubbleSize val="0"/>
            </c:dLbl>
            <c:dLbl>
              <c:idx val="2"/>
              <c:layout>
                <c:manualLayout>
                  <c:x val="1.4871300145987901E-2"/>
                  <c:y val="-0.18573663726640827"/>
                </c:manualLayout>
              </c:layout>
              <c:showLegendKey val="0"/>
              <c:showVal val="1"/>
              <c:showCatName val="0"/>
              <c:showSerName val="0"/>
              <c:showPercent val="0"/>
              <c:showBubbleSize val="0"/>
            </c:dLbl>
            <c:dLbl>
              <c:idx val="3"/>
              <c:layout>
                <c:manualLayout>
                  <c:x val="1.4877788496836929E-2"/>
                  <c:y val="-0.19395598619131527"/>
                </c:manualLayout>
              </c:layout>
              <c:showLegendKey val="0"/>
              <c:showVal val="1"/>
              <c:showCatName val="0"/>
              <c:showSerName val="0"/>
              <c:showPercent val="0"/>
              <c:showBubbleSize val="0"/>
            </c:dLbl>
            <c:dLbl>
              <c:idx val="4"/>
              <c:layout>
                <c:manualLayout>
                  <c:x val="1.6988330969081419E-2"/>
                  <c:y val="-0.33995783860350792"/>
                </c:manualLayout>
              </c:layout>
              <c:showLegendKey val="0"/>
              <c:showVal val="1"/>
              <c:showCatName val="0"/>
              <c:showSerName val="0"/>
              <c:showPercent val="0"/>
              <c:showBubbleSize val="0"/>
            </c:dLbl>
            <c:numFmt formatCode="#,##0.0" sourceLinked="0"/>
            <c:spPr>
              <a:noFill/>
              <a:ln w="25388">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план</c:v>
                </c:pt>
                <c:pt idx="1">
                  <c:v>2021</c:v>
                </c:pt>
                <c:pt idx="2">
                  <c:v>2022</c:v>
                </c:pt>
                <c:pt idx="3">
                  <c:v>2023</c:v>
                </c:pt>
              </c:strCache>
            </c:strRef>
          </c:cat>
          <c:val>
            <c:numRef>
              <c:f>Лист1!$B$2:$B$5</c:f>
              <c:numCache>
                <c:formatCode>General</c:formatCode>
                <c:ptCount val="4"/>
                <c:pt idx="0">
                  <c:v>875644.97190999996</c:v>
                </c:pt>
                <c:pt idx="1">
                  <c:v>586478.61852999998</c:v>
                </c:pt>
                <c:pt idx="2">
                  <c:v>578988.44799999997</c:v>
                </c:pt>
                <c:pt idx="3">
                  <c:v>552275.41799999995</c:v>
                </c:pt>
              </c:numCache>
            </c:numRef>
          </c:val>
        </c:ser>
        <c:dLbls>
          <c:showLegendKey val="0"/>
          <c:showVal val="0"/>
          <c:showCatName val="0"/>
          <c:showSerName val="0"/>
          <c:showPercent val="0"/>
          <c:showBubbleSize val="0"/>
        </c:dLbls>
        <c:gapWidth val="150"/>
        <c:shape val="cylinder"/>
        <c:axId val="281554944"/>
        <c:axId val="195026240"/>
        <c:axId val="0"/>
      </c:bar3DChart>
      <c:catAx>
        <c:axId val="281554944"/>
        <c:scaling>
          <c:orientation val="minMax"/>
        </c:scaling>
        <c:delete val="0"/>
        <c:axPos val="b"/>
        <c:numFmt formatCode="General"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195026240"/>
        <c:crosses val="autoZero"/>
        <c:auto val="1"/>
        <c:lblAlgn val="ctr"/>
        <c:lblOffset val="100"/>
        <c:noMultiLvlLbl val="0"/>
      </c:catAx>
      <c:valAx>
        <c:axId val="195026240"/>
        <c:scaling>
          <c:orientation val="minMax"/>
        </c:scaling>
        <c:delete val="0"/>
        <c:axPos val="l"/>
        <c:majorGridlines>
          <c:spPr>
            <a:ln w="9525" cap="flat" cmpd="sng" algn="ctr">
              <a:solidFill>
                <a:schemeClr val="accent2">
                  <a:shade val="95000"/>
                  <a:satMod val="105000"/>
                </a:schemeClr>
              </a:solidFill>
              <a:prstDash val="solid"/>
            </a:ln>
            <a:effectLst/>
          </c:spPr>
        </c:majorGridlines>
        <c:numFmt formatCode="#,##0"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281554944"/>
        <c:crosses val="autoZero"/>
        <c:crossBetween val="between"/>
      </c:valAx>
      <c:spPr>
        <a:noFill/>
        <a:ln w="25388">
          <a:noFill/>
        </a:ln>
      </c:spPr>
    </c:plotArea>
    <c:plotVisOnly val="1"/>
    <c:dispBlanksAs val="gap"/>
    <c:showDLblsOverMax val="0"/>
  </c:chart>
  <c:spPr>
    <a:noFill/>
    <a:ln>
      <a:noFill/>
    </a:ln>
  </c:spPr>
  <c:txPr>
    <a:bodyPr/>
    <a:lstStyle/>
    <a:p>
      <a:pPr>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7.609970148744058E-2"/>
          <c:y val="5.5027425041385976E-2"/>
          <c:w val="0.90094314904650452"/>
          <c:h val="0.5374303598276472"/>
        </c:manualLayout>
      </c:layout>
      <c:bar3DChart>
        <c:barDir val="col"/>
        <c:grouping val="clustered"/>
        <c:varyColors val="0"/>
        <c:ser>
          <c:idx val="0"/>
          <c:order val="0"/>
          <c:tx>
            <c:strRef>
              <c:f>Лист1!$B$1</c:f>
              <c:strCache>
                <c:ptCount val="1"/>
                <c:pt idx="0">
                  <c:v>2021</c:v>
                </c:pt>
              </c:strCache>
            </c:strRef>
          </c:tx>
          <c:spPr>
            <a:solidFill>
              <a:schemeClr val="accent2">
                <a:lumMod val="60000"/>
                <a:lumOff val="40000"/>
              </a:schemeClr>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112927.155</c:v>
                </c:pt>
                <c:pt idx="1">
                  <c:v>627</c:v>
                </c:pt>
                <c:pt idx="2">
                  <c:v>4980.1719999999996</c:v>
                </c:pt>
                <c:pt idx="3">
                  <c:v>54842.919000000002</c:v>
                </c:pt>
                <c:pt idx="4">
                  <c:v>24759.17</c:v>
                </c:pt>
                <c:pt idx="5">
                  <c:v>3500</c:v>
                </c:pt>
                <c:pt idx="6">
                  <c:v>242523.11253000001</c:v>
                </c:pt>
                <c:pt idx="7">
                  <c:v>38991.743999999999</c:v>
                </c:pt>
                <c:pt idx="8">
                  <c:v>19229.446</c:v>
                </c:pt>
                <c:pt idx="9">
                  <c:v>924</c:v>
                </c:pt>
                <c:pt idx="10">
                  <c:v>83173.899999999994</c:v>
                </c:pt>
              </c:numCache>
            </c:numRef>
          </c:val>
        </c:ser>
        <c:ser>
          <c:idx val="1"/>
          <c:order val="1"/>
          <c:tx>
            <c:strRef>
              <c:f>Лист1!$C$1</c:f>
              <c:strCache>
                <c:ptCount val="1"/>
                <c:pt idx="0">
                  <c:v>2022</c:v>
                </c:pt>
              </c:strCache>
            </c:strRef>
          </c:tx>
          <c:spPr>
            <a:solidFill>
              <a:srgbClr val="FFC00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Лист1!$C$2:$C$12</c:f>
              <c:numCache>
                <c:formatCode>0.0</c:formatCode>
                <c:ptCount val="11"/>
                <c:pt idx="0">
                  <c:v>108138.122</c:v>
                </c:pt>
                <c:pt idx="1">
                  <c:v>661.2</c:v>
                </c:pt>
                <c:pt idx="2">
                  <c:v>7308.4719999999998</c:v>
                </c:pt>
                <c:pt idx="3">
                  <c:v>77984.776549999995</c:v>
                </c:pt>
                <c:pt idx="4">
                  <c:v>8862.5</c:v>
                </c:pt>
                <c:pt idx="5">
                  <c:v>3404.6</c:v>
                </c:pt>
                <c:pt idx="6">
                  <c:v>224649.54300000001</c:v>
                </c:pt>
                <c:pt idx="7">
                  <c:v>33683.243999999999</c:v>
                </c:pt>
                <c:pt idx="8">
                  <c:v>19562.045999999998</c:v>
                </c:pt>
                <c:pt idx="9" formatCode="General">
                  <c:v>924</c:v>
                </c:pt>
                <c:pt idx="10">
                  <c:v>83173.899999999994</c:v>
                </c:pt>
              </c:numCache>
            </c:numRef>
          </c:val>
        </c:ser>
        <c:ser>
          <c:idx val="2"/>
          <c:order val="2"/>
          <c:tx>
            <c:strRef>
              <c:f>Лист1!$D$1</c:f>
              <c:strCache>
                <c:ptCount val="1"/>
                <c:pt idx="0">
                  <c:v>2023</c:v>
                </c:pt>
              </c:strCache>
            </c:strRef>
          </c:tx>
          <c:spPr>
            <a:solidFill>
              <a:srgbClr val="92D05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Лист1!$D$2:$D$12</c:f>
              <c:numCache>
                <c:formatCode>General</c:formatCode>
                <c:ptCount val="11"/>
                <c:pt idx="0">
                  <c:v>108093.72199999999</c:v>
                </c:pt>
                <c:pt idx="1">
                  <c:v>661.2</c:v>
                </c:pt>
                <c:pt idx="2">
                  <c:v>7351.4719999999998</c:v>
                </c:pt>
                <c:pt idx="3">
                  <c:v>46431.338600000003</c:v>
                </c:pt>
                <c:pt idx="4">
                  <c:v>8967.8799999999992</c:v>
                </c:pt>
                <c:pt idx="5">
                  <c:v>3458.2</c:v>
                </c:pt>
                <c:pt idx="6">
                  <c:v>220683.67800000001</c:v>
                </c:pt>
                <c:pt idx="7">
                  <c:v>33416.243999999999</c:v>
                </c:pt>
                <c:pt idx="8">
                  <c:v>19154.446</c:v>
                </c:pt>
                <c:pt idx="9">
                  <c:v>924</c:v>
                </c:pt>
                <c:pt idx="10">
                  <c:v>83173.5</c:v>
                </c:pt>
              </c:numCache>
            </c:numRef>
          </c:val>
        </c:ser>
        <c:dLbls>
          <c:showLegendKey val="0"/>
          <c:showVal val="0"/>
          <c:showCatName val="0"/>
          <c:showSerName val="0"/>
          <c:showPercent val="0"/>
          <c:showBubbleSize val="0"/>
        </c:dLbls>
        <c:gapWidth val="150"/>
        <c:shape val="cylinder"/>
        <c:axId val="270212608"/>
        <c:axId val="135554752"/>
        <c:axId val="0"/>
      </c:bar3DChart>
      <c:catAx>
        <c:axId val="270212608"/>
        <c:scaling>
          <c:orientation val="minMax"/>
        </c:scaling>
        <c:delete val="0"/>
        <c:axPos val="b"/>
        <c:numFmt formatCode="General" sourceLinked="1"/>
        <c:majorTickMark val="out"/>
        <c:minorTickMark val="none"/>
        <c:tickLblPos val="low"/>
        <c:spPr>
          <a:ln w="3173">
            <a:round/>
          </a:ln>
        </c:spPr>
        <c:txPr>
          <a:bodyPr rot="-5400000" anchor="t" anchorCtr="0"/>
          <a:lstStyle/>
          <a:p>
            <a:pPr>
              <a:defRPr sz="1000" baseline="0">
                <a:solidFill>
                  <a:schemeClr val="tx1"/>
                </a:solidFill>
                <a:latin typeface="Segoe Print" pitchFamily="2" charset="0"/>
                <a:cs typeface="Times New Roman" pitchFamily="18" charset="0"/>
              </a:defRPr>
            </a:pPr>
            <a:endParaRPr lang="ru-RU"/>
          </a:p>
        </c:txPr>
        <c:crossAx val="135554752"/>
        <c:crossesAt val="0"/>
        <c:auto val="0"/>
        <c:lblAlgn val="ctr"/>
        <c:lblOffset val="100"/>
        <c:tickLblSkip val="1"/>
        <c:noMultiLvlLbl val="0"/>
      </c:catAx>
      <c:valAx>
        <c:axId val="135554752"/>
        <c:scaling>
          <c:orientation val="minMax"/>
        </c:scaling>
        <c:delete val="0"/>
        <c:axPos val="l"/>
        <c:majorGridlines/>
        <c:numFmt formatCode="#,##0" sourceLinked="0"/>
        <c:majorTickMark val="out"/>
        <c:minorTickMark val="out"/>
        <c:tickLblPos val="nextTo"/>
        <c:txPr>
          <a:bodyPr/>
          <a:lstStyle/>
          <a:p>
            <a:pPr>
              <a:defRPr sz="1100"/>
            </a:pPr>
            <a:endParaRPr lang="ru-RU"/>
          </a:p>
        </c:txPr>
        <c:crossAx val="270212608"/>
        <c:crosses val="autoZero"/>
        <c:crossBetween val="between"/>
      </c:valAx>
      <c:spPr>
        <a:noFill/>
        <a:ln w="25393">
          <a:noFill/>
        </a:ln>
      </c:spPr>
    </c:plotArea>
    <c:legend>
      <c:legendPos val="r"/>
      <c:layout>
        <c:manualLayout>
          <c:xMode val="edge"/>
          <c:yMode val="edge"/>
          <c:x val="0.8713102032343466"/>
          <c:y val="4.7381033892502619E-4"/>
          <c:w val="0.11023019197356566"/>
          <c:h val="0.16718165011982197"/>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30"/>
      <c:rAngAx val="0"/>
      <c:perspective val="30"/>
    </c:view3D>
    <c:floor>
      <c:thickness val="0"/>
    </c:floor>
    <c:sideWall>
      <c:thickness val="0"/>
    </c:sideWall>
    <c:backWall>
      <c:thickness val="0"/>
    </c:backWall>
    <c:plotArea>
      <c:layout>
        <c:manualLayout>
          <c:layoutTarget val="inner"/>
          <c:xMode val="edge"/>
          <c:yMode val="edge"/>
          <c:x val="2.1063067239946804E-4"/>
          <c:y val="0.13918273146891122"/>
          <c:w val="0.7184169451535215"/>
          <c:h val="0.69227362151962524"/>
        </c:manualLayout>
      </c:layout>
      <c:pie3DChart>
        <c:varyColors val="1"/>
        <c:ser>
          <c:idx val="0"/>
          <c:order val="0"/>
          <c:tx>
            <c:strRef>
              <c:f>Лист1!$B$1</c:f>
              <c:strCache>
                <c:ptCount val="1"/>
                <c:pt idx="0">
                  <c:v>Продажи</c:v>
                </c:pt>
              </c:strCache>
            </c:strRef>
          </c:tx>
          <c:spPr>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idx val="0"/>
            <c:bubble3D val="0"/>
            <c:spPr>
              <a:solidFill>
                <a:srgbClr val="7030A0">
                  <a:alpha val="86000"/>
                </a:srgbClr>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
            <c:bubble3D val="0"/>
            <c:spPr>
              <a:solidFill>
                <a:srgbClr val="FF0000"/>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2"/>
            <c:bubble3D val="0"/>
            <c:spPr>
              <a:solidFill>
                <a:srgbClr val="4BACC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3"/>
            <c:bubble3D val="0"/>
            <c:spPr>
              <a:solidFill>
                <a:srgbClr val="FFC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4"/>
            <c:bubble3D val="0"/>
            <c:spPr>
              <a:solidFill>
                <a:srgbClr val="6F6F6F">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5"/>
            <c:bubble3D val="0"/>
            <c:spPr>
              <a:solidFill>
                <a:srgbClr val="FD9DB4">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6"/>
            <c:bubble3D val="0"/>
            <c:spPr>
              <a:solidFill>
                <a:srgbClr val="FFFF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7"/>
            <c:bubble3D val="0"/>
            <c:spPr>
              <a:solidFill>
                <a:srgbClr val="C0504D">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8"/>
            <c:bubble3D val="0"/>
            <c:spPr>
              <a:solidFill>
                <a:srgbClr val="9BBB59">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9"/>
            <c:bubble3D val="0"/>
            <c:spPr>
              <a:solidFill>
                <a:srgbClr val="002060"/>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0"/>
            <c:bubble3D val="0"/>
            <c:spPr>
              <a:solidFill>
                <a:srgbClr val="66FF6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Lbls>
            <c:dLbl>
              <c:idx val="0"/>
              <c:layout>
                <c:manualLayout>
                  <c:x val="3.6336985759617836E-2"/>
                  <c:y val="1.6364428880812257E-2"/>
                </c:manualLayout>
              </c:layout>
              <c:dLblPos val="bestFit"/>
              <c:showLegendKey val="0"/>
              <c:showVal val="0"/>
              <c:showCatName val="0"/>
              <c:showSerName val="0"/>
              <c:showPercent val="1"/>
              <c:showBubbleSize val="0"/>
            </c:dLbl>
            <c:dLbl>
              <c:idx val="1"/>
              <c:layout>
                <c:manualLayout>
                  <c:x val="2.9502701999995513E-2"/>
                  <c:y val="2.9873110688750159E-2"/>
                </c:manualLayout>
              </c:layout>
              <c:dLblPos val="bestFit"/>
              <c:showLegendKey val="0"/>
              <c:showVal val="0"/>
              <c:showCatName val="0"/>
              <c:showSerName val="0"/>
              <c:showPercent val="1"/>
              <c:showBubbleSize val="0"/>
            </c:dLbl>
            <c:dLbl>
              <c:idx val="2"/>
              <c:layout>
                <c:manualLayout>
                  <c:x val="-2.5703892060243761E-3"/>
                  <c:y val="1.7360161836758765E-2"/>
                </c:manualLayout>
              </c:layout>
              <c:dLblPos val="bestFit"/>
              <c:showLegendKey val="0"/>
              <c:showVal val="0"/>
              <c:showCatName val="0"/>
              <c:showSerName val="0"/>
              <c:showPercent val="1"/>
              <c:showBubbleSize val="0"/>
            </c:dLbl>
            <c:dLbl>
              <c:idx val="3"/>
              <c:layout>
                <c:manualLayout>
                  <c:x val="-4.0372933992225878E-2"/>
                  <c:y val="3.6449119788148798E-2"/>
                </c:manualLayout>
              </c:layout>
              <c:dLblPos val="bestFit"/>
              <c:showLegendKey val="0"/>
              <c:showVal val="0"/>
              <c:showCatName val="0"/>
              <c:showSerName val="0"/>
              <c:showPercent val="1"/>
              <c:showBubbleSize val="0"/>
            </c:dLbl>
            <c:dLbl>
              <c:idx val="4"/>
              <c:layout>
                <c:manualLayout>
                  <c:x val="-1.6385362434966803E-2"/>
                  <c:y val="-6.7685550748876958E-2"/>
                </c:manualLayout>
              </c:layout>
              <c:dLblPos val="bestFit"/>
              <c:showLegendKey val="0"/>
              <c:showVal val="0"/>
              <c:showCatName val="0"/>
              <c:showSerName val="0"/>
              <c:showPercent val="1"/>
              <c:showBubbleSize val="0"/>
            </c:dLbl>
            <c:dLbl>
              <c:idx val="5"/>
              <c:layout>
                <c:manualLayout>
                  <c:x val="-5.9100474848506439E-3"/>
                  <c:y val="4.7642320571997471E-4"/>
                </c:manualLayout>
              </c:layout>
              <c:dLblPos val="bestFit"/>
              <c:showLegendKey val="0"/>
              <c:showVal val="0"/>
              <c:showCatName val="0"/>
              <c:showSerName val="0"/>
              <c:showPercent val="1"/>
              <c:showBubbleSize val="0"/>
            </c:dLbl>
            <c:dLbl>
              <c:idx val="6"/>
              <c:layout>
                <c:manualLayout>
                  <c:x val="1.9590811182761004E-2"/>
                  <c:y val="-3.1067245904606775E-2"/>
                </c:manualLayout>
              </c:layout>
              <c:dLblPos val="bestFit"/>
              <c:showLegendKey val="0"/>
              <c:showVal val="0"/>
              <c:showCatName val="0"/>
              <c:showSerName val="0"/>
              <c:showPercent val="1"/>
              <c:showBubbleSize val="0"/>
            </c:dLbl>
            <c:dLbl>
              <c:idx val="7"/>
              <c:layout>
                <c:manualLayout>
                  <c:x val="2.8123662168189688E-3"/>
                  <c:y val="-5.9943886324554264E-3"/>
                </c:manualLayout>
              </c:layout>
              <c:dLblPos val="bestFit"/>
              <c:showLegendKey val="0"/>
              <c:showVal val="0"/>
              <c:showCatName val="0"/>
              <c:showSerName val="0"/>
              <c:showPercent val="1"/>
              <c:showBubbleSize val="0"/>
            </c:dLbl>
            <c:dLbl>
              <c:idx val="8"/>
              <c:layout>
                <c:manualLayout>
                  <c:x val="-6.7293360319712415E-3"/>
                  <c:y val="-2.1987148158204389E-2"/>
                </c:manualLayout>
              </c:layout>
              <c:dLblPos val="bestFit"/>
              <c:showLegendKey val="0"/>
              <c:showVal val="0"/>
              <c:showCatName val="0"/>
              <c:showSerName val="0"/>
              <c:showPercent val="1"/>
              <c:showBubbleSize val="0"/>
            </c:dLbl>
            <c:dLbl>
              <c:idx val="9"/>
              <c:layout>
                <c:manualLayout>
                  <c:x val="4.47962902098326E-3"/>
                  <c:y val="-6.7700627459179027E-2"/>
                </c:manualLayout>
              </c:layout>
              <c:dLblPos val="bestFit"/>
              <c:showLegendKey val="0"/>
              <c:showVal val="0"/>
              <c:showCatName val="0"/>
              <c:showSerName val="0"/>
              <c:showPercent val="1"/>
              <c:showBubbleSize val="0"/>
            </c:dLbl>
            <c:dLbl>
              <c:idx val="10"/>
              <c:layout>
                <c:manualLayout>
                  <c:x val="-5.7681865405318881E-3"/>
                  <c:y val="9.2949594201966225E-3"/>
                </c:manualLayout>
              </c:layout>
              <c:dLblPos val="bestFit"/>
              <c:showLegendKey val="0"/>
              <c:showVal val="0"/>
              <c:showCatName val="0"/>
              <c:showSerName val="0"/>
              <c:showPercent val="1"/>
              <c:showBubbleSize val="0"/>
            </c:dLbl>
            <c:txPr>
              <a:bodyPr/>
              <a:lstStyle/>
              <a:p>
                <a:pPr>
                  <a:defRPr sz="1200"/>
                </a:pPr>
                <a:endParaRPr lang="ru-RU"/>
              </a:p>
            </c:txPr>
            <c:showLegendKey val="0"/>
            <c:showVal val="0"/>
            <c:showCatName val="0"/>
            <c:showSerName val="0"/>
            <c:showPercent val="1"/>
            <c:showBubbleSize val="0"/>
            <c:showLeaderLines val="1"/>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0.193</c:v>
                </c:pt>
                <c:pt idx="1">
                  <c:v>1E-3</c:v>
                </c:pt>
                <c:pt idx="2">
                  <c:v>8.0000000000000002E-3</c:v>
                </c:pt>
                <c:pt idx="3">
                  <c:v>9.4E-2</c:v>
                </c:pt>
                <c:pt idx="4">
                  <c:v>4.2000000000000003E-2</c:v>
                </c:pt>
                <c:pt idx="5">
                  <c:v>6.0000000000000001E-3</c:v>
                </c:pt>
                <c:pt idx="6">
                  <c:v>0.41299999999999998</c:v>
                </c:pt>
                <c:pt idx="7">
                  <c:v>6.6000000000000003E-2</c:v>
                </c:pt>
                <c:pt idx="8">
                  <c:v>3.3000000000000002E-2</c:v>
                </c:pt>
                <c:pt idx="9">
                  <c:v>2E-3</c:v>
                </c:pt>
                <c:pt idx="10">
                  <c:v>0.14199999999999999</c:v>
                </c:pt>
              </c:numCache>
            </c:numRef>
          </c:val>
        </c:ser>
        <c:dLbls>
          <c:showLegendKey val="0"/>
          <c:showVal val="0"/>
          <c:showCatName val="0"/>
          <c:showSerName val="0"/>
          <c:showPercent val="0"/>
          <c:showBubbleSize val="0"/>
          <c:showLeaderLines val="1"/>
        </c:dLbls>
      </c:pie3DChart>
      <c:spPr>
        <a:noFill/>
        <a:ln w="25394">
          <a:noFill/>
        </a:ln>
      </c:spPr>
    </c:plotArea>
    <c:legend>
      <c:legendPos val="t"/>
      <c:layout>
        <c:manualLayout>
          <c:xMode val="edge"/>
          <c:yMode val="edge"/>
          <c:x val="0.69601145107661966"/>
          <c:y val="6.9287319946250786E-2"/>
          <c:w val="0.29642994198830813"/>
          <c:h val="0.8428523946468417"/>
        </c:manualLayout>
      </c:layout>
      <c:overlay val="0"/>
      <c:txPr>
        <a:bodyPr/>
        <a:lstStyle/>
        <a:p>
          <a:pPr>
            <a:defRPr sz="900">
              <a:latin typeface="Segoe Print" pitchFamily="2" charset="0"/>
            </a:defRPr>
          </a:pPr>
          <a:endParaRPr lang="ru-RU"/>
        </a:p>
      </c:txPr>
    </c:legend>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27413992515753E-2"/>
          <c:y val="7.338617770271752E-2"/>
          <c:w val="0.91569795047710534"/>
          <c:h val="0.92661382229728262"/>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dPt>
          <c:dPt>
            <c:idx val="2"/>
            <c:bubble3D val="0"/>
            <c:spPr>
              <a:solidFill>
                <a:srgbClr val="FD9DB4"/>
              </a:solidFill>
              <a:scene3d>
                <a:camera prst="orthographicFront"/>
                <a:lightRig rig="threePt" dir="t">
                  <a:rot lat="0" lon="0" rev="0"/>
                </a:lightRig>
              </a:scene3d>
              <a:sp3d prstMaterial="metal">
                <a:bevelT prst="angle"/>
                <a:bevelB/>
              </a:sp3d>
            </c:spPr>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dPt>
          <c:dLbls>
            <c:dLbl>
              <c:idx val="0"/>
              <c:layout>
                <c:manualLayout>
                  <c:x val="1.523183828796894E-2"/>
                  <c:y val="0.11742229826062159"/>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1"/>
              <c:layout>
                <c:manualLayout>
                  <c:x val="1.0585452202202014E-2"/>
                  <c:y val="-1.4036024434543946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2"/>
              <c:layout>
                <c:manualLayout>
                  <c:x val="7.7561209320703012E-3"/>
                  <c:y val="4.6840228020453289E-2"/>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3"/>
              <c:layout>
                <c:manualLayout>
                  <c:x val="7.0197301406275392E-3"/>
                  <c:y val="4.9476016055096253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4"/>
              <c:layout>
                <c:manualLayout>
                  <c:x val="4.1759143997703516E-3"/>
                  <c:y val="2.5877357724527011E-2"/>
                </c:manualLayout>
              </c:layout>
              <c:tx>
                <c:rich>
                  <a:bodyPr/>
                  <a:lstStyle/>
                  <a:p>
                    <a:pPr>
                      <a:defRPr sz="1399" b="0">
                        <a:solidFill>
                          <a:schemeClr val="tx1"/>
                        </a:solidFill>
                        <a:latin typeface="Palatino Linotype" panose="02040502050505030304" pitchFamily="18" charset="0"/>
                      </a:defRPr>
                    </a:pPr>
                    <a:r>
                      <a:rPr lang="ru-RU" dirty="0" smtClean="0"/>
                      <a:t>19,2</a:t>
                    </a:r>
                    <a:endParaRPr lang="en-US" dirty="0"/>
                  </a:p>
                </c:rich>
              </c:tx>
              <c:numFmt formatCode="#,##0.0" sourceLinked="0"/>
              <c:spPr>
                <a:noFill/>
                <a:ln w="25386">
                  <a:noFill/>
                </a:ln>
              </c:spPr>
              <c:dLblPos val="bestFit"/>
              <c:showLegendKey val="0"/>
              <c:showVal val="1"/>
              <c:showCatName val="0"/>
              <c:showSerName val="0"/>
              <c:showPercent val="0"/>
              <c:showBubbleSize val="0"/>
            </c:dLbl>
            <c:showLegendKey val="0"/>
            <c:showVal val="0"/>
            <c:showCatName val="0"/>
            <c:showSerName val="0"/>
            <c:showPercent val="0"/>
            <c:showBubbleSize val="0"/>
          </c:dLbls>
          <c:cat>
            <c:strRef>
              <c:f>Лист1!$A$2:$A$5</c:f>
              <c:strCache>
                <c:ptCount val="4"/>
                <c:pt idx="0">
                  <c:v>образование</c:v>
                </c:pt>
                <c:pt idx="1">
                  <c:v>культура, кинематография</c:v>
                </c:pt>
                <c:pt idx="2">
                  <c:v>социальная политика</c:v>
                </c:pt>
                <c:pt idx="3">
                  <c:v>физическая культура и спорт</c:v>
                </c:pt>
              </c:strCache>
            </c:strRef>
          </c:cat>
          <c:val>
            <c:numRef>
              <c:f>Лист1!$B$2:$B$5</c:f>
              <c:numCache>
                <c:formatCode>0.0</c:formatCode>
                <c:ptCount val="4"/>
                <c:pt idx="0">
                  <c:v>242.52311252999999</c:v>
                </c:pt>
                <c:pt idx="1">
                  <c:v>38.991743999999997</c:v>
                </c:pt>
                <c:pt idx="2">
                  <c:v>19.229445999999999</c:v>
                </c:pt>
                <c:pt idx="3">
                  <c:v>0.92400000000000004</c:v>
                </c:pt>
              </c:numCache>
            </c:numRef>
          </c:val>
        </c:ser>
        <c:dLbls>
          <c:showLegendKey val="0"/>
          <c:showVal val="0"/>
          <c:showCatName val="0"/>
          <c:showSerName val="0"/>
          <c:showPercent val="0"/>
          <c:showBubbleSize val="0"/>
          <c:showLeaderLines val="1"/>
        </c:dLbls>
        <c:gapWidth val="90"/>
        <c:secondPieSize val="42"/>
        <c:serLines/>
      </c:ofPieChart>
      <c:spPr>
        <a:noFill/>
        <a:ln w="25386">
          <a:noFill/>
        </a:ln>
      </c:spPr>
    </c:plotArea>
    <c:legend>
      <c:legendPos val="r"/>
      <c:layout>
        <c:manualLayout>
          <c:xMode val="edge"/>
          <c:yMode val="edge"/>
          <c:x val="7.3991234841242308E-3"/>
          <c:y val="1.0347871535167927E-2"/>
          <c:w val="0.33126552165872597"/>
          <c:h val="0.21239784017426838"/>
        </c:manualLayout>
      </c:layout>
      <c:overlay val="0"/>
      <c:txPr>
        <a:bodyPr/>
        <a:lstStyle/>
        <a:p>
          <a:pPr>
            <a:defRPr sz="1199" b="0" i="0">
              <a:solidFill>
                <a:schemeClr val="tx1"/>
              </a:solidFill>
              <a:latin typeface="Palatino Linotype" panose="02040502050505030304" pitchFamily="18" charset="0"/>
            </a:defRPr>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7.1804742800157889E-2"/>
          <c:y val="3.0758783851608941E-2"/>
          <c:w val="0.74964908418705745"/>
          <c:h val="0.87875895559866046"/>
        </c:manualLayout>
      </c:layout>
      <c:bar3DChart>
        <c:barDir val="col"/>
        <c:grouping val="clustered"/>
        <c:varyColors val="0"/>
        <c:ser>
          <c:idx val="0"/>
          <c:order val="0"/>
          <c:tx>
            <c:strRef>
              <c:f>Лист1!$B$1</c:f>
              <c:strCache>
                <c:ptCount val="1"/>
                <c:pt idx="0">
                  <c:v>Объем расходов Соболевского бюджета на исполнение муниципальных программ</c:v>
                </c:pt>
              </c:strCache>
            </c:strRef>
          </c:tx>
          <c:spPr>
            <a:gradFill flip="none" rotWithShape="1">
              <a:gsLst>
                <a:gs pos="0">
                  <a:schemeClr val="tx2">
                    <a:lumMod val="60000"/>
                    <a:lumOff val="40000"/>
                    <a:alpha val="50000"/>
                  </a:schemeClr>
                </a:gs>
                <a:gs pos="98000">
                  <a:srgbClr val="D1FBA7"/>
                </a:gs>
                <a:gs pos="99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2.2569999716628916E-2"/>
                  <c:y val="-2.0473743448442664E-2"/>
                </c:manualLayout>
              </c:layout>
              <c:showLegendKey val="0"/>
              <c:showVal val="1"/>
              <c:showCatName val="0"/>
              <c:showSerName val="0"/>
              <c:showPercent val="0"/>
              <c:showBubbleSize val="0"/>
            </c:dLbl>
            <c:dLbl>
              <c:idx val="1"/>
              <c:layout>
                <c:manualLayout>
                  <c:x val="1.5633558840900275E-2"/>
                  <c:y val="-2.7496663210508487E-2"/>
                </c:manualLayout>
              </c:layout>
              <c:showLegendKey val="0"/>
              <c:showVal val="1"/>
              <c:showCatName val="0"/>
              <c:showSerName val="0"/>
              <c:showPercent val="0"/>
              <c:showBubbleSize val="0"/>
            </c:dLbl>
            <c:dLbl>
              <c:idx val="2"/>
              <c:layout>
                <c:manualLayout>
                  <c:x val="1.92427762368521E-2"/>
                  <c:y val="-2.9906171471611929E-2"/>
                </c:manualLayout>
              </c:layout>
              <c:showLegendKey val="0"/>
              <c:showVal val="1"/>
              <c:showCatName val="0"/>
              <c:showSerName val="0"/>
              <c:showPercent val="0"/>
              <c:showBubbleSize val="0"/>
            </c:dLbl>
            <c:dLbl>
              <c:idx val="3"/>
              <c:layout>
                <c:manualLayout>
                  <c:x val="1.9249407621268588E-2"/>
                  <c:y val="-2.7496589989824096E-2"/>
                </c:manualLayout>
              </c:layout>
              <c:showLegendKey val="0"/>
              <c:showVal val="1"/>
              <c:showCatName val="0"/>
              <c:showSerName val="0"/>
              <c:showPercent val="0"/>
              <c:showBubbleSize val="0"/>
            </c:dLbl>
            <c:dLbl>
              <c:idx val="4"/>
              <c:layout>
                <c:manualLayout>
                  <c:x val="9.6247038106343323E-3"/>
                  <c:y val="-2.7496589989824096E-2"/>
                </c:manualLayout>
              </c:layout>
              <c:showLegendKey val="0"/>
              <c:showVal val="1"/>
              <c:showCatName val="0"/>
              <c:showSerName val="0"/>
              <c:showPercent val="0"/>
              <c:showBubbleSize val="0"/>
            </c:dLbl>
            <c:spPr>
              <a:noFill/>
              <a:ln w="2537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уточненный план</c:v>
                </c:pt>
                <c:pt idx="1">
                  <c:v>2021</c:v>
                </c:pt>
                <c:pt idx="2">
                  <c:v>2022</c:v>
                </c:pt>
                <c:pt idx="3">
                  <c:v>2023</c:v>
                </c:pt>
              </c:strCache>
            </c:strRef>
          </c:cat>
          <c:val>
            <c:numRef>
              <c:f>Лист1!$B$2:$B$5</c:f>
              <c:numCache>
                <c:formatCode>#,##0.0</c:formatCode>
                <c:ptCount val="4"/>
                <c:pt idx="0">
                  <c:v>779.04627159999995</c:v>
                </c:pt>
                <c:pt idx="1">
                  <c:v>494.89540453000001</c:v>
                </c:pt>
                <c:pt idx="2">
                  <c:v>476.71758955000001</c:v>
                </c:pt>
                <c:pt idx="3">
                  <c:v>440.70066659999998</c:v>
                </c:pt>
              </c:numCache>
            </c:numRef>
          </c:val>
        </c:ser>
        <c:dLbls>
          <c:showLegendKey val="0"/>
          <c:showVal val="0"/>
          <c:showCatName val="0"/>
          <c:showSerName val="0"/>
          <c:showPercent val="0"/>
          <c:showBubbleSize val="0"/>
        </c:dLbls>
        <c:gapWidth val="150"/>
        <c:shape val="box"/>
        <c:axId val="133693440"/>
        <c:axId val="131535936"/>
        <c:axId val="0"/>
      </c:bar3DChart>
      <c:catAx>
        <c:axId val="133693440"/>
        <c:scaling>
          <c:orientation val="minMax"/>
        </c:scaling>
        <c:delete val="0"/>
        <c:axPos val="b"/>
        <c:numFmt formatCode="General" sourceLinked="1"/>
        <c:majorTickMark val="none"/>
        <c:minorTickMark val="none"/>
        <c:tickLblPos val="nextTo"/>
        <c:spPr>
          <a:noFill/>
          <a:ln w="9517"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ru-RU"/>
          </a:p>
        </c:txPr>
        <c:crossAx val="131535936"/>
        <c:crosses val="autoZero"/>
        <c:auto val="1"/>
        <c:lblAlgn val="ctr"/>
        <c:lblOffset val="100"/>
        <c:noMultiLvlLbl val="0"/>
      </c:catAx>
      <c:valAx>
        <c:axId val="131535936"/>
        <c:scaling>
          <c:orientation val="minMax"/>
        </c:scaling>
        <c:delete val="0"/>
        <c:axPos val="l"/>
        <c:majorGridlines>
          <c:spPr>
            <a:ln w="9517" cap="flat" cmpd="sng" algn="ctr">
              <a:solidFill>
                <a:schemeClr val="tx1">
                  <a:lumMod val="15000"/>
                  <a:lumOff val="85000"/>
                </a:schemeClr>
              </a:solidFill>
              <a:round/>
            </a:ln>
            <a:effectLst/>
          </c:spPr>
        </c:majorGridlines>
        <c:minorGridlines>
          <c:spPr>
            <a:ln w="9517" cap="flat" cmpd="sng" algn="ctr">
              <a:solidFill>
                <a:schemeClr val="tx1">
                  <a:lumMod val="5000"/>
                  <a:lumOff val="95000"/>
                </a:schemeClr>
              </a:solidFill>
              <a:round/>
            </a:ln>
            <a:effectLst/>
          </c:spPr>
        </c:minorGridlines>
        <c:numFmt formatCode="#,##0.0" sourceLinked="1"/>
        <c:majorTickMark val="none"/>
        <c:minorTickMark val="none"/>
        <c:tickLblPos val="nextTo"/>
        <c:spPr>
          <a:ln w="9517">
            <a:noFill/>
          </a:ln>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crossAx val="133693440"/>
        <c:crosses val="autoZero"/>
        <c:crossBetween val="between"/>
      </c:valAx>
      <c:spPr>
        <a:noFill/>
        <a:ln w="25391">
          <a:noFill/>
        </a:ln>
      </c:spPr>
    </c:plotArea>
    <c:legend>
      <c:legendPos val="r"/>
      <c:layout>
        <c:manualLayout>
          <c:xMode val="edge"/>
          <c:yMode val="edge"/>
          <c:x val="0.82625607889239372"/>
          <c:y val="5.6395266381176062E-2"/>
          <c:w val="0.15947777204541166"/>
          <c:h val="0.16229958097343106"/>
        </c:manualLayout>
      </c:layout>
      <c:overlay val="0"/>
      <c:spPr>
        <a:noFill/>
        <a:ln w="25376">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9511269854154831E-2"/>
          <c:y val="2.6436283616995414E-2"/>
          <c:w val="0.87445420353383696"/>
          <c:h val="0.75035501428168139"/>
        </c:manualLayout>
      </c:layout>
      <c:barChart>
        <c:barDir val="col"/>
        <c:grouping val="clustered"/>
        <c:varyColors val="0"/>
        <c:ser>
          <c:idx val="0"/>
          <c:order val="0"/>
          <c:tx>
            <c:strRef>
              <c:f>Лист1!$A$4:$C$4</c:f>
              <c:strCache>
                <c:ptCount val="1"/>
                <c:pt idx="0">
                  <c:v>Величина прожиточного минимума (в среднем на душу населения)</c:v>
                </c:pt>
              </c:strCache>
            </c:strRef>
          </c:tx>
          <c:spPr>
            <a:solidFill>
              <a:schemeClr val="accent4">
                <a:lumMod val="60000"/>
                <a:lumOff val="40000"/>
                <a:alpha val="65000"/>
              </a:schemeClr>
            </a:solidFill>
            <a:ln>
              <a:noFill/>
            </a:ln>
          </c:spPr>
          <c:invertIfNegative val="0"/>
          <c:cat>
            <c:strRef>
              <c:f>Лист1!$H$2:$M$3</c:f>
              <c:strCache>
                <c:ptCount val="4"/>
                <c:pt idx="0">
                  <c:v>2020 оценка</c:v>
                </c:pt>
                <c:pt idx="1">
                  <c:v>2021 базовый</c:v>
                </c:pt>
                <c:pt idx="2">
                  <c:v>2022 базовый</c:v>
                </c:pt>
                <c:pt idx="3">
                  <c:v>2023 базовый</c:v>
                </c:pt>
              </c:strCache>
            </c:strRef>
          </c:cat>
          <c:val>
            <c:numRef>
              <c:f>Лист1!$H$4:$M$4</c:f>
              <c:numCache>
                <c:formatCode>#,##0</c:formatCode>
                <c:ptCount val="4"/>
                <c:pt idx="0">
                  <c:v>21073</c:v>
                </c:pt>
                <c:pt idx="1">
                  <c:v>21726.2</c:v>
                </c:pt>
                <c:pt idx="2" formatCode="General">
                  <c:v>22530.1</c:v>
                </c:pt>
                <c:pt idx="3" formatCode="General">
                  <c:v>23341.200000000001</c:v>
                </c:pt>
              </c:numCache>
            </c:numRef>
          </c:val>
        </c:ser>
        <c:dLbls>
          <c:showLegendKey val="0"/>
          <c:showVal val="0"/>
          <c:showCatName val="0"/>
          <c:showSerName val="0"/>
          <c:showPercent val="0"/>
          <c:showBubbleSize val="0"/>
        </c:dLbls>
        <c:gapWidth val="75"/>
        <c:overlap val="40"/>
        <c:axId val="301080576"/>
        <c:axId val="263292032"/>
      </c:barChart>
      <c:lineChart>
        <c:grouping val="standard"/>
        <c:varyColors val="0"/>
        <c:ser>
          <c:idx val="1"/>
          <c:order val="1"/>
          <c:tx>
            <c:strRef>
              <c:f>Лист1!$A$5:$C$5</c:f>
              <c:strCache>
                <c:ptCount val="1"/>
                <c:pt idx="0">
                  <c:v>% Численность населения с денежными доходами ниже прожиточного минимума к общей численности населения </c:v>
                </c:pt>
              </c:strCache>
            </c:strRef>
          </c:tx>
          <c:spPr>
            <a:ln>
              <a:solidFill>
                <a:schemeClr val="accent6"/>
              </a:solidFill>
            </a:ln>
          </c:spPr>
          <c:marker>
            <c:symbol val="square"/>
            <c:size val="7"/>
            <c:spPr>
              <a:solidFill>
                <a:schemeClr val="accent6"/>
              </a:solidFill>
              <a:ln w="6386">
                <a:solidFill>
                  <a:schemeClr val="accent6"/>
                </a:solidFill>
              </a:ln>
            </c:spPr>
          </c:marker>
          <c:dLbls>
            <c:dLbl>
              <c:idx val="0"/>
              <c:layout>
                <c:manualLayout>
                  <c:x val="-8.4538549289112802E-4"/>
                  <c:y val="-2.6562699706961478E-2"/>
                </c:manualLayout>
              </c:layout>
              <c:dLblPos val="r"/>
              <c:showLegendKey val="0"/>
              <c:showVal val="1"/>
              <c:showCatName val="0"/>
              <c:showSerName val="0"/>
              <c:showPercent val="0"/>
              <c:showBubbleSize val="0"/>
            </c:dLbl>
            <c:dLbl>
              <c:idx val="1"/>
              <c:layout>
                <c:manualLayout>
                  <c:x val="-1.0352077015108102E-2"/>
                  <c:y val="-6.6078077213156061E-2"/>
                </c:manualLayout>
              </c:layout>
              <c:dLblPos val="r"/>
              <c:showLegendKey val="0"/>
              <c:showVal val="1"/>
              <c:showCatName val="0"/>
              <c:showSerName val="0"/>
              <c:showPercent val="0"/>
              <c:showBubbleSize val="0"/>
            </c:dLbl>
            <c:dLbl>
              <c:idx val="2"/>
              <c:layout>
                <c:manualLayout>
                  <c:x val="3.5780863081160815E-3"/>
                  <c:y val="-2.4221502673557545E-2"/>
                </c:manualLayout>
              </c:layout>
              <c:tx>
                <c:rich>
                  <a:bodyPr/>
                  <a:lstStyle/>
                  <a:p>
                    <a:r>
                      <a:rPr lang="ru-RU" sz="1207" dirty="0" smtClean="0"/>
                      <a:t>2,7</a:t>
                    </a:r>
                    <a:endParaRPr lang="en-US" dirty="0"/>
                  </a:p>
                </c:rich>
              </c:tx>
              <c:dLblPos val="r"/>
              <c:showLegendKey val="0"/>
              <c:showVal val="0"/>
              <c:showCatName val="0"/>
              <c:showSerName val="0"/>
              <c:showPercent val="0"/>
              <c:showBubbleSize val="0"/>
            </c:dLbl>
            <c:dLbl>
              <c:idx val="3"/>
              <c:layout>
                <c:manualLayout>
                  <c:x val="-1.0558192593416983E-2"/>
                  <c:y val="-2.6334818277790526E-2"/>
                </c:manualLayout>
              </c:layout>
              <c:dLblPos val="r"/>
              <c:showLegendKey val="0"/>
              <c:showVal val="1"/>
              <c:showCatName val="0"/>
              <c:showSerName val="0"/>
              <c:showPercent val="0"/>
              <c:showBubbleSize val="0"/>
            </c:dLbl>
            <c:numFmt formatCode="#,##0.0" sourceLinked="0"/>
            <c:txPr>
              <a:bodyPr/>
              <a:lstStyle/>
              <a:p>
                <a:pPr>
                  <a:defRPr sz="1207"/>
                </a:pPr>
                <a:endParaRPr lang="ru-RU"/>
              </a:p>
            </c:txPr>
            <c:showLegendKey val="0"/>
            <c:showVal val="1"/>
            <c:showCatName val="0"/>
            <c:showSerName val="0"/>
            <c:showPercent val="0"/>
            <c:showBubbleSize val="0"/>
            <c:showLeaderLines val="0"/>
          </c:dLbls>
          <c:cat>
            <c:strRef>
              <c:f>Лист1!$H$2:$M$3</c:f>
              <c:strCache>
                <c:ptCount val="4"/>
                <c:pt idx="0">
                  <c:v>2020 оценка</c:v>
                </c:pt>
                <c:pt idx="1">
                  <c:v>2021 базовый</c:v>
                </c:pt>
                <c:pt idx="2">
                  <c:v>2022 базовый</c:v>
                </c:pt>
                <c:pt idx="3">
                  <c:v>2023 базовый</c:v>
                </c:pt>
              </c:strCache>
            </c:strRef>
          </c:cat>
          <c:val>
            <c:numRef>
              <c:f>Лист1!$H$5:$M$5</c:f>
              <c:numCache>
                <c:formatCode>#,##0.00</c:formatCode>
                <c:ptCount val="4"/>
                <c:pt idx="0">
                  <c:v>3.2</c:v>
                </c:pt>
                <c:pt idx="1">
                  <c:v>1.8</c:v>
                </c:pt>
                <c:pt idx="2">
                  <c:v>1.6</c:v>
                </c:pt>
                <c:pt idx="3">
                  <c:v>1.4</c:v>
                </c:pt>
              </c:numCache>
            </c:numRef>
          </c:val>
          <c:smooth val="0"/>
        </c:ser>
        <c:dLbls>
          <c:showLegendKey val="0"/>
          <c:showVal val="0"/>
          <c:showCatName val="0"/>
          <c:showSerName val="0"/>
          <c:showPercent val="0"/>
          <c:showBubbleSize val="0"/>
        </c:dLbls>
        <c:marker val="1"/>
        <c:smooth val="0"/>
        <c:axId val="301083648"/>
        <c:axId val="263292608"/>
      </c:lineChart>
      <c:catAx>
        <c:axId val="301080576"/>
        <c:scaling>
          <c:orientation val="minMax"/>
        </c:scaling>
        <c:delete val="0"/>
        <c:axPos val="b"/>
        <c:numFmt formatCode="General" sourceLinked="0"/>
        <c:majorTickMark val="none"/>
        <c:minorTickMark val="none"/>
        <c:tickLblPos val="nextTo"/>
        <c:txPr>
          <a:bodyPr/>
          <a:lstStyle/>
          <a:p>
            <a:pPr>
              <a:defRPr sz="1006"/>
            </a:pPr>
            <a:endParaRPr lang="ru-RU"/>
          </a:p>
        </c:txPr>
        <c:crossAx val="263292032"/>
        <c:crosses val="autoZero"/>
        <c:auto val="1"/>
        <c:lblAlgn val="ctr"/>
        <c:lblOffset val="100"/>
        <c:noMultiLvlLbl val="0"/>
      </c:catAx>
      <c:valAx>
        <c:axId val="263292032"/>
        <c:scaling>
          <c:orientation val="minMax"/>
        </c:scaling>
        <c:delete val="0"/>
        <c:axPos val="l"/>
        <c:majorGridlines/>
        <c:numFmt formatCode="#,##0" sourceLinked="1"/>
        <c:majorTickMark val="none"/>
        <c:minorTickMark val="none"/>
        <c:tickLblPos val="nextTo"/>
        <c:txPr>
          <a:bodyPr/>
          <a:lstStyle/>
          <a:p>
            <a:pPr>
              <a:defRPr sz="1207"/>
            </a:pPr>
            <a:endParaRPr lang="ru-RU"/>
          </a:p>
        </c:txPr>
        <c:crossAx val="301080576"/>
        <c:crosses val="autoZero"/>
        <c:crossBetween val="between"/>
      </c:valAx>
      <c:catAx>
        <c:axId val="301083648"/>
        <c:scaling>
          <c:orientation val="minMax"/>
        </c:scaling>
        <c:delete val="1"/>
        <c:axPos val="b"/>
        <c:majorTickMark val="out"/>
        <c:minorTickMark val="none"/>
        <c:tickLblPos val="nextTo"/>
        <c:crossAx val="263292608"/>
        <c:crosses val="autoZero"/>
        <c:auto val="1"/>
        <c:lblAlgn val="ctr"/>
        <c:lblOffset val="100"/>
        <c:noMultiLvlLbl val="0"/>
      </c:catAx>
      <c:valAx>
        <c:axId val="263292608"/>
        <c:scaling>
          <c:orientation val="minMax"/>
        </c:scaling>
        <c:delete val="0"/>
        <c:axPos val="r"/>
        <c:numFmt formatCode="0" sourceLinked="0"/>
        <c:majorTickMark val="out"/>
        <c:minorTickMark val="none"/>
        <c:tickLblPos val="nextTo"/>
        <c:txPr>
          <a:bodyPr/>
          <a:lstStyle/>
          <a:p>
            <a:pPr>
              <a:defRPr sz="1207" b="0"/>
            </a:pPr>
            <a:endParaRPr lang="ru-RU"/>
          </a:p>
        </c:txPr>
        <c:crossAx val="301083648"/>
        <c:crosses val="max"/>
        <c:crossBetween val="between"/>
      </c:valAx>
      <c:spPr>
        <a:noFill/>
        <a:ln w="25546">
          <a:noFill/>
        </a:ln>
      </c:spPr>
    </c:plotArea>
    <c:legend>
      <c:legendPos val="r"/>
      <c:layout>
        <c:manualLayout>
          <c:xMode val="edge"/>
          <c:yMode val="edge"/>
          <c:x val="3.9640521966556298E-2"/>
          <c:y val="0.82631881662940343"/>
          <c:w val="0.89544319857544308"/>
          <c:h val="0.16725721784776912"/>
        </c:manualLayout>
      </c:layout>
      <c:overlay val="0"/>
      <c:txPr>
        <a:bodyPr/>
        <a:lstStyle/>
        <a:p>
          <a:pPr>
            <a:defRPr sz="1207"/>
          </a:pPr>
          <a:endParaRPr lang="ru-RU"/>
        </a:p>
      </c:txPr>
    </c:legend>
    <c:plotVisOnly val="1"/>
    <c:dispBlanksAs val="gap"/>
    <c:showDLblsOverMax val="0"/>
  </c:chart>
  <c:txPr>
    <a:bodyPr/>
    <a:lstStyle/>
    <a:p>
      <a:pPr>
        <a:defRPr sz="181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4983286028077E-2"/>
          <c:y val="3.3394717552197854E-2"/>
          <c:w val="0.87877035388727753"/>
          <c:h val="0.72347503556047643"/>
        </c:manualLayout>
      </c:layout>
      <c:barChart>
        <c:barDir val="col"/>
        <c:grouping val="clustered"/>
        <c:varyColors val="0"/>
        <c:ser>
          <c:idx val="0"/>
          <c:order val="0"/>
          <c:tx>
            <c:strRef>
              <c:f>Лист1!$A$4:$C$4</c:f>
              <c:strCache>
                <c:ptCount val="1"/>
                <c:pt idx="0">
                  <c:v>Численность безработных, зарегистрированных в  государственных учреждениях службы занятости населения (на конец года)</c:v>
                </c:pt>
              </c:strCache>
            </c:strRef>
          </c:tx>
          <c:spPr>
            <a:solidFill>
              <a:schemeClr val="accent2">
                <a:lumMod val="60000"/>
                <a:lumOff val="40000"/>
                <a:alpha val="83000"/>
              </a:schemeClr>
            </a:solidFill>
          </c:spPr>
          <c:invertIfNegative val="0"/>
          <c:cat>
            <c:strRef>
              <c:f>Лист1!$H$2:$M$3</c:f>
              <c:strCache>
                <c:ptCount val="4"/>
                <c:pt idx="0">
                  <c:v>2020     оценка</c:v>
                </c:pt>
                <c:pt idx="1">
                  <c:v>2021 базовый</c:v>
                </c:pt>
                <c:pt idx="2">
                  <c:v>2022 базовый</c:v>
                </c:pt>
                <c:pt idx="3">
                  <c:v>2023 базовый</c:v>
                </c:pt>
              </c:strCache>
            </c:strRef>
          </c:cat>
          <c:val>
            <c:numRef>
              <c:f>Лист1!$H$4:$M$4</c:f>
              <c:numCache>
                <c:formatCode>#,##0.00</c:formatCode>
                <c:ptCount val="4"/>
                <c:pt idx="0">
                  <c:v>38</c:v>
                </c:pt>
                <c:pt idx="1">
                  <c:v>38</c:v>
                </c:pt>
                <c:pt idx="2">
                  <c:v>38</c:v>
                </c:pt>
                <c:pt idx="3">
                  <c:v>38</c:v>
                </c:pt>
              </c:numCache>
            </c:numRef>
          </c:val>
        </c:ser>
        <c:dLbls>
          <c:showLegendKey val="0"/>
          <c:showVal val="0"/>
          <c:showCatName val="0"/>
          <c:showSerName val="0"/>
          <c:showPercent val="0"/>
          <c:showBubbleSize val="0"/>
        </c:dLbls>
        <c:gapWidth val="75"/>
        <c:overlap val="40"/>
        <c:axId val="301202432"/>
        <c:axId val="263296064"/>
      </c:barChart>
      <c:lineChart>
        <c:grouping val="standard"/>
        <c:varyColors val="0"/>
        <c:ser>
          <c:idx val="1"/>
          <c:order val="1"/>
          <c:tx>
            <c:strRef>
              <c:f>Лист1!$A$5:$C$5</c:f>
              <c:strCache>
                <c:ptCount val="1"/>
                <c:pt idx="0">
                  <c:v>Уровень зарегистрированной безработицы в % </c:v>
                </c:pt>
              </c:strCache>
            </c:strRef>
          </c:tx>
          <c:spPr>
            <a:ln w="47606">
              <a:solidFill>
                <a:schemeClr val="accent5">
                  <a:alpha val="85000"/>
                </a:schemeClr>
              </a:solidFill>
            </a:ln>
          </c:spPr>
          <c:marker>
            <c:symbol val="diamond"/>
            <c:size val="5"/>
            <c:spPr>
              <a:solidFill>
                <a:schemeClr val="accent5"/>
              </a:solidFill>
              <a:ln>
                <a:solidFill>
                  <a:schemeClr val="accent5">
                    <a:alpha val="85000"/>
                  </a:schemeClr>
                </a:solidFill>
              </a:ln>
            </c:spPr>
          </c:marker>
          <c:dLbls>
            <c:dLbl>
              <c:idx val="0"/>
              <c:layout>
                <c:manualLayout>
                  <c:x val="-2.5000045162100352E-2"/>
                  <c:y val="-1.8920164184774421E-2"/>
                </c:manualLayout>
              </c:layout>
              <c:dLblPos val="r"/>
              <c:showLegendKey val="0"/>
              <c:showVal val="1"/>
              <c:showCatName val="0"/>
              <c:showSerName val="0"/>
              <c:showPercent val="0"/>
              <c:showBubbleSize val="0"/>
            </c:dLbl>
            <c:dLbl>
              <c:idx val="1"/>
              <c:layout>
                <c:manualLayout>
                  <c:x val="-2.5045094357176216E-2"/>
                  <c:y val="-1.865719226515522E-2"/>
                </c:manualLayout>
              </c:layout>
              <c:dLblPos val="r"/>
              <c:showLegendKey val="0"/>
              <c:showVal val="1"/>
              <c:showCatName val="0"/>
              <c:showSerName val="0"/>
              <c:showPercent val="0"/>
              <c:showBubbleSize val="0"/>
            </c:dLbl>
            <c:dLbl>
              <c:idx val="2"/>
              <c:layout>
                <c:manualLayout>
                  <c:x val="-2.3656133961628474E-2"/>
                  <c:y val="-1.8920164184774421E-2"/>
                </c:manualLayout>
              </c:layout>
              <c:tx>
                <c:rich>
                  <a:bodyPr/>
                  <a:lstStyle/>
                  <a:p>
                    <a:r>
                      <a:rPr lang="ru-RU" sz="800" dirty="0" smtClean="0">
                        <a:solidFill>
                          <a:srgbClr val="FF0000"/>
                        </a:solidFill>
                      </a:rPr>
                      <a:t>3,6</a:t>
                    </a:r>
                    <a:endParaRPr lang="en-US" dirty="0"/>
                  </a:p>
                </c:rich>
              </c:tx>
              <c:dLblPos val="r"/>
              <c:showLegendKey val="0"/>
              <c:showVal val="0"/>
              <c:showCatName val="0"/>
              <c:showSerName val="0"/>
              <c:showPercent val="0"/>
              <c:showBubbleSize val="0"/>
            </c:dLbl>
            <c:dLbl>
              <c:idx val="3"/>
              <c:layout>
                <c:manualLayout>
                  <c:x val="-2.3746119446529348E-2"/>
                  <c:y val="-1.8920164184774421E-2"/>
                </c:manualLayout>
              </c:layout>
              <c:dLblPos val="r"/>
              <c:showLegendKey val="0"/>
              <c:showVal val="1"/>
              <c:showCatName val="0"/>
              <c:showSerName val="0"/>
              <c:showPercent val="0"/>
              <c:showBubbleSize val="0"/>
            </c:dLbl>
            <c:numFmt formatCode="#,##0.0" sourceLinked="0"/>
            <c:txPr>
              <a:bodyPr/>
              <a:lstStyle/>
              <a:p>
                <a:pPr>
                  <a:defRPr sz="800">
                    <a:solidFill>
                      <a:srgbClr val="FF0000"/>
                    </a:solidFill>
                  </a:defRPr>
                </a:pPr>
                <a:endParaRPr lang="ru-RU"/>
              </a:p>
            </c:txPr>
            <c:showLegendKey val="0"/>
            <c:showVal val="1"/>
            <c:showCatName val="0"/>
            <c:showSerName val="0"/>
            <c:showPercent val="0"/>
            <c:showBubbleSize val="0"/>
            <c:showLeaderLines val="0"/>
          </c:dLbls>
          <c:cat>
            <c:strRef>
              <c:f>Лист1!$H$2:$M$3</c:f>
              <c:strCache>
                <c:ptCount val="4"/>
                <c:pt idx="0">
                  <c:v>2020     оценка</c:v>
                </c:pt>
                <c:pt idx="1">
                  <c:v>2021 базовый</c:v>
                </c:pt>
                <c:pt idx="2">
                  <c:v>2022 базовый</c:v>
                </c:pt>
                <c:pt idx="3">
                  <c:v>2023 базовый</c:v>
                </c:pt>
              </c:strCache>
            </c:strRef>
          </c:cat>
          <c:val>
            <c:numRef>
              <c:f>Лист1!$H$5:$M$5</c:f>
              <c:numCache>
                <c:formatCode>#,##0.00</c:formatCode>
                <c:ptCount val="4"/>
                <c:pt idx="0">
                  <c:v>3.6</c:v>
                </c:pt>
                <c:pt idx="1">
                  <c:v>3.6</c:v>
                </c:pt>
                <c:pt idx="2">
                  <c:v>3.6</c:v>
                </c:pt>
                <c:pt idx="3">
                  <c:v>3.6</c:v>
                </c:pt>
              </c:numCache>
            </c:numRef>
          </c:val>
          <c:smooth val="0"/>
        </c:ser>
        <c:dLbls>
          <c:showLegendKey val="0"/>
          <c:showVal val="0"/>
          <c:showCatName val="0"/>
          <c:showSerName val="0"/>
          <c:showPercent val="0"/>
          <c:showBubbleSize val="0"/>
        </c:dLbls>
        <c:marker val="1"/>
        <c:smooth val="0"/>
        <c:axId val="301807616"/>
        <c:axId val="263296640"/>
      </c:lineChart>
      <c:catAx>
        <c:axId val="301202432"/>
        <c:scaling>
          <c:orientation val="minMax"/>
        </c:scaling>
        <c:delete val="0"/>
        <c:axPos val="b"/>
        <c:numFmt formatCode="General" sourceLinked="0"/>
        <c:majorTickMark val="none"/>
        <c:minorTickMark val="none"/>
        <c:tickLblPos val="nextTo"/>
        <c:txPr>
          <a:bodyPr/>
          <a:lstStyle/>
          <a:p>
            <a:pPr>
              <a:defRPr sz="1000"/>
            </a:pPr>
            <a:endParaRPr lang="ru-RU"/>
          </a:p>
        </c:txPr>
        <c:crossAx val="263296064"/>
        <c:crosses val="autoZero"/>
        <c:auto val="1"/>
        <c:lblAlgn val="ctr"/>
        <c:lblOffset val="100"/>
        <c:noMultiLvlLbl val="0"/>
      </c:catAx>
      <c:valAx>
        <c:axId val="263296064"/>
        <c:scaling>
          <c:orientation val="minMax"/>
        </c:scaling>
        <c:delete val="0"/>
        <c:axPos val="l"/>
        <c:majorGridlines/>
        <c:numFmt formatCode="#,##0.00" sourceLinked="1"/>
        <c:majorTickMark val="none"/>
        <c:minorTickMark val="none"/>
        <c:tickLblPos val="nextTo"/>
        <c:txPr>
          <a:bodyPr/>
          <a:lstStyle/>
          <a:p>
            <a:pPr>
              <a:defRPr sz="1200"/>
            </a:pPr>
            <a:endParaRPr lang="ru-RU"/>
          </a:p>
        </c:txPr>
        <c:crossAx val="301202432"/>
        <c:crosses val="autoZero"/>
        <c:crossBetween val="between"/>
      </c:valAx>
      <c:catAx>
        <c:axId val="301807616"/>
        <c:scaling>
          <c:orientation val="minMax"/>
        </c:scaling>
        <c:delete val="1"/>
        <c:axPos val="b"/>
        <c:majorTickMark val="out"/>
        <c:minorTickMark val="none"/>
        <c:tickLblPos val="nextTo"/>
        <c:crossAx val="263296640"/>
        <c:crosses val="autoZero"/>
        <c:auto val="1"/>
        <c:lblAlgn val="ctr"/>
        <c:lblOffset val="100"/>
        <c:noMultiLvlLbl val="0"/>
      </c:catAx>
      <c:valAx>
        <c:axId val="263296640"/>
        <c:scaling>
          <c:orientation val="minMax"/>
        </c:scaling>
        <c:delete val="0"/>
        <c:axPos val="r"/>
        <c:numFmt formatCode="0" sourceLinked="0"/>
        <c:majorTickMark val="out"/>
        <c:minorTickMark val="none"/>
        <c:tickLblPos val="nextTo"/>
        <c:txPr>
          <a:bodyPr/>
          <a:lstStyle/>
          <a:p>
            <a:pPr>
              <a:defRPr sz="1200"/>
            </a:pPr>
            <a:endParaRPr lang="ru-RU"/>
          </a:p>
        </c:txPr>
        <c:crossAx val="301807616"/>
        <c:crosses val="max"/>
        <c:crossBetween val="between"/>
      </c:valAx>
      <c:spPr>
        <a:noFill/>
        <a:ln w="25390">
          <a:noFill/>
        </a:ln>
      </c:spPr>
    </c:plotArea>
    <c:legend>
      <c:legendPos val="r"/>
      <c:layout>
        <c:manualLayout>
          <c:xMode val="edge"/>
          <c:yMode val="edge"/>
          <c:x val="4.7057909627803367E-2"/>
          <c:y val="0.84202607189794931"/>
          <c:w val="0.87966775744631565"/>
          <c:h val="0.15797392810205038"/>
        </c:manualLayout>
      </c:layout>
      <c:overlay val="0"/>
      <c:txPr>
        <a:bodyPr/>
        <a:lstStyle/>
        <a:p>
          <a:pPr>
            <a:defRPr sz="11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manualLayout>
          <c:layoutTarget val="inner"/>
          <c:xMode val="edge"/>
          <c:yMode val="edge"/>
          <c:x val="9.4451348799238055E-2"/>
          <c:y val="5.0292420915165836E-2"/>
          <c:w val="0.83873907225701394"/>
          <c:h val="0.78168803178305968"/>
        </c:manualLayout>
      </c:layout>
      <c:barChart>
        <c:barDir val="col"/>
        <c:grouping val="clustered"/>
        <c:varyColors val="0"/>
        <c:ser>
          <c:idx val="0"/>
          <c:order val="0"/>
          <c:tx>
            <c:strRef>
              <c:f>Лист1!$A$4:$C$4</c:f>
              <c:strCache>
                <c:ptCount val="1"/>
                <c:pt idx="0">
                  <c:v>Объем отгруженной продукции (работ. услуг) , млн. руб.</c:v>
                </c:pt>
              </c:strCache>
            </c:strRef>
          </c:tx>
          <c:spPr>
            <a:solidFill>
              <a:srgbClr val="7030A0">
                <a:alpha val="70000"/>
              </a:srgbClr>
            </a:solidFill>
            <a:ln>
              <a:solidFill>
                <a:sysClr val="window" lastClr="FFFFFF">
                  <a:lumMod val="85000"/>
                </a:sysClr>
              </a:solidFill>
            </a:ln>
          </c:spPr>
          <c:invertIfNegative val="0"/>
          <c:cat>
            <c:strRef>
              <c:f>Лист1!$H$2:$M$3</c:f>
              <c:strCache>
                <c:ptCount val="4"/>
                <c:pt idx="0">
                  <c:v>2020     оценка</c:v>
                </c:pt>
                <c:pt idx="1">
                  <c:v>2021 базовый</c:v>
                </c:pt>
                <c:pt idx="2">
                  <c:v>2022 базовый</c:v>
                </c:pt>
                <c:pt idx="3">
                  <c:v>2023 базовый</c:v>
                </c:pt>
              </c:strCache>
            </c:strRef>
          </c:cat>
          <c:val>
            <c:numRef>
              <c:f>Лист1!$H$4:$M$4</c:f>
              <c:numCache>
                <c:formatCode>#,##0.00</c:formatCode>
                <c:ptCount val="4"/>
                <c:pt idx="0">
                  <c:v>6054</c:v>
                </c:pt>
                <c:pt idx="1">
                  <c:v>6132.7</c:v>
                </c:pt>
                <c:pt idx="2">
                  <c:v>6243.1</c:v>
                </c:pt>
                <c:pt idx="3">
                  <c:v>6368</c:v>
                </c:pt>
              </c:numCache>
            </c:numRef>
          </c:val>
        </c:ser>
        <c:dLbls>
          <c:showLegendKey val="0"/>
          <c:showVal val="0"/>
          <c:showCatName val="0"/>
          <c:showSerName val="0"/>
          <c:showPercent val="0"/>
          <c:showBubbleSize val="0"/>
        </c:dLbls>
        <c:gapWidth val="149"/>
        <c:overlap val="33"/>
        <c:axId val="301084160"/>
        <c:axId val="131581056"/>
      </c:barChart>
      <c:lineChart>
        <c:grouping val="standard"/>
        <c:varyColors val="0"/>
        <c:ser>
          <c:idx val="1"/>
          <c:order val="1"/>
          <c:tx>
            <c:strRef>
              <c:f>Лист1!$A$5:$C$5</c:f>
              <c:strCache>
                <c:ptCount val="1"/>
                <c:pt idx="0">
                  <c:v>Индекс промышленного производства , % к предыдущему году</c:v>
                </c:pt>
              </c:strCache>
            </c:strRef>
          </c:tx>
          <c:spPr>
            <a:ln w="38079">
              <a:solidFill>
                <a:srgbClr val="9BBB59">
                  <a:lumMod val="60000"/>
                  <a:lumOff val="40000"/>
                  <a:alpha val="87000"/>
                </a:srgbClr>
              </a:solidFill>
            </a:ln>
          </c:spPr>
          <c:marker>
            <c:symbol val="circle"/>
            <c:size val="6"/>
            <c:spPr>
              <a:solidFill>
                <a:srgbClr val="00B050"/>
              </a:solidFill>
            </c:spPr>
          </c:marker>
          <c:dLbls>
            <c:dLbl>
              <c:idx val="0"/>
              <c:layout>
                <c:manualLayout>
                  <c:x val="-1.8481942546027846E-2"/>
                  <c:y val="-2.7172287932053778E-2"/>
                </c:manualLayout>
              </c:layout>
              <c:dLblPos val="r"/>
              <c:showLegendKey val="0"/>
              <c:showVal val="1"/>
              <c:showCatName val="0"/>
              <c:showSerName val="0"/>
              <c:showPercent val="0"/>
              <c:showBubbleSize val="0"/>
            </c:dLbl>
            <c:dLbl>
              <c:idx val="1"/>
              <c:layout>
                <c:manualLayout>
                  <c:x val="-2.9900426691373994E-2"/>
                  <c:y val="-3.1590384433376736E-2"/>
                </c:manualLayout>
              </c:layout>
              <c:dLblPos val="r"/>
              <c:showLegendKey val="0"/>
              <c:showVal val="1"/>
              <c:showCatName val="0"/>
              <c:showSerName val="0"/>
              <c:showPercent val="0"/>
              <c:showBubbleSize val="0"/>
            </c:dLbl>
            <c:dLbl>
              <c:idx val="2"/>
              <c:layout>
                <c:manualLayout>
                  <c:x val="-3.0400215065219775E-2"/>
                  <c:y val="-3.8122885081483086E-2"/>
                </c:manualLayout>
              </c:layout>
              <c:tx>
                <c:rich>
                  <a:bodyPr/>
                  <a:lstStyle/>
                  <a:p>
                    <a:r>
                      <a:rPr lang="ru-RU" sz="1199" dirty="0" smtClean="0"/>
                      <a:t>101,5</a:t>
                    </a:r>
                    <a:endParaRPr lang="en-US" dirty="0"/>
                  </a:p>
                </c:rich>
              </c:tx>
              <c:dLblPos val="r"/>
              <c:showLegendKey val="0"/>
              <c:showVal val="0"/>
              <c:showCatName val="0"/>
              <c:showSerName val="0"/>
              <c:showPercent val="0"/>
              <c:showBubbleSize val="0"/>
            </c:dLbl>
            <c:dLbl>
              <c:idx val="3"/>
              <c:layout>
                <c:manualLayout>
                  <c:x val="-3.4126768449518674E-2"/>
                  <c:y val="-2.9412884217341267E-2"/>
                </c:manualLayout>
              </c:layout>
              <c:dLblPos val="r"/>
              <c:showLegendKey val="0"/>
              <c:showVal val="1"/>
              <c:showCatName val="0"/>
              <c:showSerName val="0"/>
              <c:showPercent val="0"/>
              <c:showBubbleSize val="0"/>
            </c:dLbl>
            <c:numFmt formatCode="#,##0.0" sourceLinked="0"/>
            <c:txPr>
              <a:bodyPr/>
              <a:lstStyle/>
              <a:p>
                <a:pPr>
                  <a:defRPr sz="1199"/>
                </a:pPr>
                <a:endParaRPr lang="ru-RU"/>
              </a:p>
            </c:txPr>
            <c:showLegendKey val="0"/>
            <c:showVal val="1"/>
            <c:showCatName val="0"/>
            <c:showSerName val="0"/>
            <c:showPercent val="0"/>
            <c:showBubbleSize val="0"/>
            <c:showLeaderLines val="0"/>
          </c:dLbls>
          <c:cat>
            <c:strRef>
              <c:f>Лист1!$H$2:$M$3</c:f>
              <c:strCache>
                <c:ptCount val="4"/>
                <c:pt idx="0">
                  <c:v>2020     оценка</c:v>
                </c:pt>
                <c:pt idx="1">
                  <c:v>2021 базовый</c:v>
                </c:pt>
                <c:pt idx="2">
                  <c:v>2022 базовый</c:v>
                </c:pt>
                <c:pt idx="3">
                  <c:v>2023 базовый</c:v>
                </c:pt>
              </c:strCache>
            </c:strRef>
          </c:cat>
          <c:val>
            <c:numRef>
              <c:f>Лист1!$H$5:$M$5</c:f>
              <c:numCache>
                <c:formatCode>#,##0.0</c:formatCode>
                <c:ptCount val="4"/>
                <c:pt idx="0">
                  <c:v>100.9</c:v>
                </c:pt>
                <c:pt idx="1">
                  <c:v>101.3</c:v>
                </c:pt>
                <c:pt idx="2">
                  <c:v>101.8</c:v>
                </c:pt>
                <c:pt idx="3">
                  <c:v>102</c:v>
                </c:pt>
              </c:numCache>
            </c:numRef>
          </c:val>
          <c:smooth val="0"/>
        </c:ser>
        <c:dLbls>
          <c:showLegendKey val="0"/>
          <c:showVal val="0"/>
          <c:showCatName val="0"/>
          <c:showSerName val="0"/>
          <c:showPercent val="0"/>
          <c:showBubbleSize val="0"/>
        </c:dLbls>
        <c:marker val="1"/>
        <c:smooth val="0"/>
        <c:axId val="302174720"/>
        <c:axId val="131581632"/>
      </c:lineChart>
      <c:catAx>
        <c:axId val="301084160"/>
        <c:scaling>
          <c:orientation val="minMax"/>
        </c:scaling>
        <c:delete val="0"/>
        <c:axPos val="b"/>
        <c:numFmt formatCode="General" sourceLinked="0"/>
        <c:majorTickMark val="none"/>
        <c:minorTickMark val="none"/>
        <c:tickLblPos val="nextTo"/>
        <c:txPr>
          <a:bodyPr/>
          <a:lstStyle/>
          <a:p>
            <a:pPr>
              <a:defRPr sz="999"/>
            </a:pPr>
            <a:endParaRPr lang="ru-RU"/>
          </a:p>
        </c:txPr>
        <c:crossAx val="131581056"/>
        <c:crosses val="autoZero"/>
        <c:auto val="1"/>
        <c:lblAlgn val="ctr"/>
        <c:lblOffset val="100"/>
        <c:noMultiLvlLbl val="0"/>
      </c:catAx>
      <c:valAx>
        <c:axId val="131581056"/>
        <c:scaling>
          <c:orientation val="minMax"/>
        </c:scaling>
        <c:delete val="0"/>
        <c:axPos val="l"/>
        <c:majorGridlines/>
        <c:numFmt formatCode="#,##0.00" sourceLinked="1"/>
        <c:majorTickMark val="none"/>
        <c:minorTickMark val="none"/>
        <c:tickLblPos val="nextTo"/>
        <c:txPr>
          <a:bodyPr/>
          <a:lstStyle/>
          <a:p>
            <a:pPr>
              <a:defRPr sz="1199"/>
            </a:pPr>
            <a:endParaRPr lang="ru-RU"/>
          </a:p>
        </c:txPr>
        <c:crossAx val="301084160"/>
        <c:crosses val="autoZero"/>
        <c:crossBetween val="between"/>
      </c:valAx>
      <c:catAx>
        <c:axId val="302174720"/>
        <c:scaling>
          <c:orientation val="minMax"/>
        </c:scaling>
        <c:delete val="1"/>
        <c:axPos val="b"/>
        <c:majorTickMark val="out"/>
        <c:minorTickMark val="none"/>
        <c:tickLblPos val="nextTo"/>
        <c:crossAx val="131581632"/>
        <c:crosses val="autoZero"/>
        <c:auto val="1"/>
        <c:lblAlgn val="ctr"/>
        <c:lblOffset val="100"/>
        <c:noMultiLvlLbl val="0"/>
      </c:catAx>
      <c:valAx>
        <c:axId val="131581632"/>
        <c:scaling>
          <c:orientation val="minMax"/>
        </c:scaling>
        <c:delete val="0"/>
        <c:axPos val="r"/>
        <c:numFmt formatCode="0" sourceLinked="0"/>
        <c:majorTickMark val="out"/>
        <c:minorTickMark val="none"/>
        <c:tickLblPos val="nextTo"/>
        <c:txPr>
          <a:bodyPr/>
          <a:lstStyle/>
          <a:p>
            <a:pPr>
              <a:defRPr sz="1199"/>
            </a:pPr>
            <a:endParaRPr lang="ru-RU"/>
          </a:p>
        </c:txPr>
        <c:crossAx val="302174720"/>
        <c:crosses val="max"/>
        <c:crossBetween val="between"/>
      </c:valAx>
      <c:spPr>
        <a:noFill/>
        <a:ln w="25386">
          <a:noFill/>
        </a:ln>
      </c:spPr>
    </c:plotArea>
    <c:legend>
      <c:legendPos val="r"/>
      <c:layout>
        <c:manualLayout>
          <c:xMode val="edge"/>
          <c:yMode val="edge"/>
          <c:x val="6.1800777576599712E-3"/>
          <c:y val="0.89829328195264635"/>
          <c:w val="0.98398764860274779"/>
          <c:h val="0.10070979621519313"/>
        </c:manualLayout>
      </c:layout>
      <c:overlay val="0"/>
      <c:txPr>
        <a:bodyPr/>
        <a:lstStyle/>
        <a:p>
          <a:pPr>
            <a:defRPr sz="1099"/>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5.8134014185088512E-2"/>
          <c:y val="1.7301348333875401E-2"/>
          <c:w val="0.92361882949084961"/>
          <c:h val="0.86673345303030314"/>
        </c:manualLayout>
      </c:layout>
      <c:bar3DChart>
        <c:barDir val="col"/>
        <c:grouping val="standard"/>
        <c:varyColors val="0"/>
        <c:ser>
          <c:idx val="0"/>
          <c:order val="0"/>
          <c:tx>
            <c:strRef>
              <c:f>Лист1!$B$1</c:f>
              <c:strCache>
                <c:ptCount val="1"/>
                <c:pt idx="0">
                  <c:v>Консервативный</c:v>
                </c:pt>
              </c:strCache>
            </c:strRef>
          </c:tx>
          <c:spPr>
            <a:solidFill>
              <a:schemeClr val="bg2">
                <a:lumMod val="50000"/>
                <a:alpha val="86000"/>
              </a:schemeClr>
            </a:solidFill>
          </c:spPr>
          <c:invertIfNegative val="0"/>
          <c:cat>
            <c:strRef>
              <c:f>Лист1!$A$2:$A$5</c:f>
              <c:strCache>
                <c:ptCount val="4"/>
                <c:pt idx="0">
                  <c:v>2020 оценка</c:v>
                </c:pt>
                <c:pt idx="1">
                  <c:v>2021</c:v>
                </c:pt>
                <c:pt idx="2">
                  <c:v>2022</c:v>
                </c:pt>
                <c:pt idx="3">
                  <c:v>2023</c:v>
                </c:pt>
              </c:strCache>
            </c:strRef>
          </c:cat>
          <c:val>
            <c:numRef>
              <c:f>Лист1!$B$2:$B$5</c:f>
              <c:numCache>
                <c:formatCode>General</c:formatCode>
                <c:ptCount val="4"/>
                <c:pt idx="0" formatCode="0.000">
                  <c:v>0.06</c:v>
                </c:pt>
                <c:pt idx="1">
                  <c:v>6.0999999999999999E-2</c:v>
                </c:pt>
                <c:pt idx="2">
                  <c:v>6.2E-2</c:v>
                </c:pt>
                <c:pt idx="3">
                  <c:v>6.3E-2</c:v>
                </c:pt>
              </c:numCache>
            </c:numRef>
          </c:val>
        </c:ser>
        <c:ser>
          <c:idx val="1"/>
          <c:order val="1"/>
          <c:tx>
            <c:strRef>
              <c:f>Лист1!$C$1</c:f>
              <c:strCache>
                <c:ptCount val="1"/>
                <c:pt idx="0">
                  <c:v>Базовый</c:v>
                </c:pt>
              </c:strCache>
            </c:strRef>
          </c:tx>
          <c:spPr>
            <a:solidFill>
              <a:schemeClr val="accent2">
                <a:lumMod val="60000"/>
                <a:lumOff val="40000"/>
                <a:alpha val="82000"/>
              </a:schemeClr>
            </a:solidFill>
          </c:spPr>
          <c:invertIfNegative val="0"/>
          <c:cat>
            <c:strRef>
              <c:f>Лист1!$A$2:$A$5</c:f>
              <c:strCache>
                <c:ptCount val="4"/>
                <c:pt idx="0">
                  <c:v>2020 оценка</c:v>
                </c:pt>
                <c:pt idx="1">
                  <c:v>2021</c:v>
                </c:pt>
                <c:pt idx="2">
                  <c:v>2022</c:v>
                </c:pt>
                <c:pt idx="3">
                  <c:v>2023</c:v>
                </c:pt>
              </c:strCache>
            </c:strRef>
          </c:cat>
          <c:val>
            <c:numRef>
              <c:f>Лист1!$C$2:$C$5</c:f>
              <c:numCache>
                <c:formatCode>General</c:formatCode>
                <c:ptCount val="4"/>
                <c:pt idx="1">
                  <c:v>0.60699999999999998</c:v>
                </c:pt>
                <c:pt idx="2">
                  <c:v>0.621</c:v>
                </c:pt>
                <c:pt idx="3">
                  <c:v>0.63600000000000001</c:v>
                </c:pt>
              </c:numCache>
            </c:numRef>
          </c:val>
        </c:ser>
        <c:dLbls>
          <c:showLegendKey val="0"/>
          <c:showVal val="0"/>
          <c:showCatName val="0"/>
          <c:showSerName val="0"/>
          <c:showPercent val="0"/>
          <c:showBubbleSize val="0"/>
        </c:dLbls>
        <c:gapWidth val="150"/>
        <c:shape val="cylinder"/>
        <c:axId val="302176768"/>
        <c:axId val="131585088"/>
        <c:axId val="194055296"/>
      </c:bar3DChart>
      <c:catAx>
        <c:axId val="302176768"/>
        <c:scaling>
          <c:orientation val="minMax"/>
        </c:scaling>
        <c:delete val="0"/>
        <c:axPos val="b"/>
        <c:numFmt formatCode="General" sourceLinked="1"/>
        <c:majorTickMark val="none"/>
        <c:minorTickMark val="none"/>
        <c:tickLblPos val="nextTo"/>
        <c:txPr>
          <a:bodyPr/>
          <a:lstStyle/>
          <a:p>
            <a:pPr>
              <a:defRPr sz="1199"/>
            </a:pPr>
            <a:endParaRPr lang="ru-RU"/>
          </a:p>
        </c:txPr>
        <c:crossAx val="131585088"/>
        <c:crosses val="autoZero"/>
        <c:auto val="1"/>
        <c:lblAlgn val="ctr"/>
        <c:lblOffset val="100"/>
        <c:noMultiLvlLbl val="0"/>
      </c:catAx>
      <c:valAx>
        <c:axId val="131585088"/>
        <c:scaling>
          <c:orientation val="minMax"/>
        </c:scaling>
        <c:delete val="0"/>
        <c:axPos val="l"/>
        <c:majorGridlines/>
        <c:numFmt formatCode="0.000" sourceLinked="1"/>
        <c:majorTickMark val="none"/>
        <c:minorTickMark val="none"/>
        <c:tickLblPos val="nextTo"/>
        <c:txPr>
          <a:bodyPr/>
          <a:lstStyle/>
          <a:p>
            <a:pPr>
              <a:defRPr sz="1199">
                <a:solidFill>
                  <a:schemeClr val="tx1"/>
                </a:solidFill>
              </a:defRPr>
            </a:pPr>
            <a:endParaRPr lang="ru-RU"/>
          </a:p>
        </c:txPr>
        <c:crossAx val="302176768"/>
        <c:crosses val="autoZero"/>
        <c:crossBetween val="between"/>
      </c:valAx>
      <c:serAx>
        <c:axId val="194055296"/>
        <c:scaling>
          <c:orientation val="minMax"/>
        </c:scaling>
        <c:delete val="1"/>
        <c:axPos val="b"/>
        <c:majorTickMark val="out"/>
        <c:minorTickMark val="none"/>
        <c:tickLblPos val="nextTo"/>
        <c:crossAx val="131585088"/>
        <c:crosses val="autoZero"/>
      </c:serAx>
      <c:spPr>
        <a:noFill/>
        <a:ln w="25377">
          <a:noFill/>
        </a:ln>
      </c:spPr>
    </c:plotArea>
    <c:legend>
      <c:legendPos val="r"/>
      <c:layout>
        <c:manualLayout>
          <c:xMode val="edge"/>
          <c:yMode val="edge"/>
          <c:x val="6.5373938053222391E-2"/>
          <c:y val="0.84078432469475961"/>
          <c:w val="0.80137816465083955"/>
          <c:h val="0.1058566080660877"/>
        </c:manualLayout>
      </c:layout>
      <c:overlay val="0"/>
      <c:txPr>
        <a:bodyPr/>
        <a:lstStyle/>
        <a:p>
          <a:pPr>
            <a:defRPr sz="1199">
              <a:solidFill>
                <a:schemeClr val="tx1"/>
              </a:solidFill>
            </a:defRPr>
          </a:pPr>
          <a:endParaRPr lang="ru-RU"/>
        </a:p>
      </c:txPr>
    </c:legend>
    <c:plotVisOnly val="1"/>
    <c:dispBlanksAs val="gap"/>
    <c:showDLblsOverMax val="0"/>
  </c:chart>
  <c:txPr>
    <a:bodyPr/>
    <a:lstStyle/>
    <a:p>
      <a:pPr>
        <a:defRPr sz="1798"/>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6.4560881498054293E-2"/>
          <c:y val="8.6244413705043627E-2"/>
          <c:w val="0.92714817656666082"/>
          <c:h val="0.7927796694332131"/>
        </c:manualLayout>
      </c:layout>
      <c:bar3DChart>
        <c:barDir val="col"/>
        <c:grouping val="standard"/>
        <c:varyColors val="0"/>
        <c:ser>
          <c:idx val="0"/>
          <c:order val="0"/>
          <c:tx>
            <c:strRef>
              <c:f>Лист1!$B$1</c:f>
              <c:strCache>
                <c:ptCount val="1"/>
                <c:pt idx="0">
                  <c:v>Консервативный</c:v>
                </c:pt>
              </c:strCache>
            </c:strRef>
          </c:tx>
          <c:spPr>
            <a:solidFill>
              <a:srgbClr val="C0504D">
                <a:lumMod val="60000"/>
                <a:lumOff val="40000"/>
                <a:alpha val="79000"/>
              </a:srgbClr>
            </a:solidFill>
          </c:spPr>
          <c:invertIfNegative val="0"/>
          <c:dLbls>
            <c:dLbl>
              <c:idx val="0"/>
              <c:layout>
                <c:manualLayout>
                  <c:x val="1.1904760664837649E-2"/>
                  <c:y val="6.3063063063063071E-2"/>
                </c:manualLayout>
              </c:layout>
              <c:showLegendKey val="0"/>
              <c:showVal val="1"/>
              <c:showCatName val="0"/>
              <c:showSerName val="0"/>
              <c:showPercent val="0"/>
              <c:showBubbleSize val="0"/>
            </c:dLbl>
            <c:dLbl>
              <c:idx val="1"/>
              <c:layout>
                <c:manualLayout>
                  <c:x val="1.4550263034801536E-2"/>
                  <c:y val="6.3063063063063071E-2"/>
                </c:manualLayout>
              </c:layout>
              <c:showLegendKey val="0"/>
              <c:showVal val="1"/>
              <c:showCatName val="0"/>
              <c:showSerName val="0"/>
              <c:showPercent val="0"/>
              <c:showBubbleSize val="0"/>
            </c:dLbl>
            <c:dLbl>
              <c:idx val="2"/>
              <c:layout>
                <c:manualLayout>
                  <c:x val="1.4550263034801577E-2"/>
                  <c:y val="6.9819819819819814E-2"/>
                </c:manualLayout>
              </c:layout>
              <c:showLegendKey val="0"/>
              <c:showVal val="1"/>
              <c:showCatName val="0"/>
              <c:showSerName val="0"/>
              <c:showPercent val="0"/>
              <c:showBubbleSize val="0"/>
            </c:dLbl>
            <c:dLbl>
              <c:idx val="3"/>
              <c:layout>
                <c:manualLayout>
                  <c:x val="1.8518516589747472E-2"/>
                  <c:y val="6.7567567567567571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2020 оценка</c:v>
                </c:pt>
                <c:pt idx="1">
                  <c:v>2021</c:v>
                </c:pt>
                <c:pt idx="2">
                  <c:v>2022</c:v>
                </c:pt>
                <c:pt idx="3">
                  <c:v>2023</c:v>
                </c:pt>
              </c:strCache>
            </c:strRef>
          </c:cat>
          <c:val>
            <c:numRef>
              <c:f>Лист1!$B$2:$B$5</c:f>
              <c:numCache>
                <c:formatCode>0.00</c:formatCode>
                <c:ptCount val="4"/>
                <c:pt idx="0">
                  <c:v>0.83699999999999997</c:v>
                </c:pt>
                <c:pt idx="1">
                  <c:v>0.78339999999999999</c:v>
                </c:pt>
                <c:pt idx="2">
                  <c:v>0.74029999999999996</c:v>
                </c:pt>
                <c:pt idx="3">
                  <c:v>0.752</c:v>
                </c:pt>
              </c:numCache>
            </c:numRef>
          </c:val>
        </c:ser>
        <c:ser>
          <c:idx val="1"/>
          <c:order val="1"/>
          <c:tx>
            <c:strRef>
              <c:f>Лист1!$C$1</c:f>
              <c:strCache>
                <c:ptCount val="1"/>
                <c:pt idx="0">
                  <c:v>Базовый</c:v>
                </c:pt>
              </c:strCache>
            </c:strRef>
          </c:tx>
          <c:spPr>
            <a:solidFill>
              <a:srgbClr val="9BBB59">
                <a:lumMod val="60000"/>
                <a:lumOff val="40000"/>
                <a:alpha val="67000"/>
              </a:srgbClr>
            </a:solidFill>
          </c:spPr>
          <c:invertIfNegative val="0"/>
          <c:dLbls>
            <c:dLbl>
              <c:idx val="1"/>
              <c:layout>
                <c:manualLayout>
                  <c:x val="1.5873014219783557E-2"/>
                  <c:y val="6.5315315315315314E-2"/>
                </c:manualLayout>
              </c:layout>
              <c:showLegendKey val="0"/>
              <c:showVal val="1"/>
              <c:showCatName val="0"/>
              <c:showSerName val="0"/>
              <c:showPercent val="0"/>
              <c:showBubbleSize val="0"/>
            </c:dLbl>
            <c:dLbl>
              <c:idx val="2"/>
              <c:layout>
                <c:manualLayout>
                  <c:x val="1.3320214880787665E-2"/>
                  <c:y val="6.7340568487577565E-2"/>
                </c:manualLayout>
              </c:layout>
              <c:showLegendKey val="0"/>
              <c:showVal val="1"/>
              <c:showCatName val="0"/>
              <c:showSerName val="0"/>
              <c:showPercent val="0"/>
              <c:showBubbleSize val="0"/>
            </c:dLbl>
            <c:dLbl>
              <c:idx val="3"/>
              <c:layout>
                <c:manualLayout>
                  <c:x val="2.01192526093474E-2"/>
                  <c:y val="6.3135808958480186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2020 оценка</c:v>
                </c:pt>
                <c:pt idx="1">
                  <c:v>2021</c:v>
                </c:pt>
                <c:pt idx="2">
                  <c:v>2022</c:v>
                </c:pt>
                <c:pt idx="3">
                  <c:v>2023</c:v>
                </c:pt>
              </c:strCache>
            </c:strRef>
          </c:cat>
          <c:val>
            <c:numRef>
              <c:f>Лист1!$C$2:$C$5</c:f>
              <c:numCache>
                <c:formatCode>0.00</c:formatCode>
                <c:ptCount val="4"/>
                <c:pt idx="1">
                  <c:v>0.81859999999999999</c:v>
                </c:pt>
                <c:pt idx="2">
                  <c:v>0.82840000000000003</c:v>
                </c:pt>
                <c:pt idx="3">
                  <c:v>0.83919999999999995</c:v>
                </c:pt>
              </c:numCache>
            </c:numRef>
          </c:val>
        </c:ser>
        <c:dLbls>
          <c:showLegendKey val="0"/>
          <c:showVal val="0"/>
          <c:showCatName val="0"/>
          <c:showSerName val="0"/>
          <c:showPercent val="0"/>
          <c:showBubbleSize val="0"/>
        </c:dLbls>
        <c:gapWidth val="150"/>
        <c:shape val="cylinder"/>
        <c:axId val="303659520"/>
        <c:axId val="131637248"/>
        <c:axId val="194054656"/>
      </c:bar3DChart>
      <c:catAx>
        <c:axId val="303659520"/>
        <c:scaling>
          <c:orientation val="minMax"/>
        </c:scaling>
        <c:delete val="0"/>
        <c:axPos val="b"/>
        <c:numFmt formatCode="General" sourceLinked="1"/>
        <c:majorTickMark val="none"/>
        <c:minorTickMark val="none"/>
        <c:tickLblPos val="nextTo"/>
        <c:txPr>
          <a:bodyPr/>
          <a:lstStyle/>
          <a:p>
            <a:pPr>
              <a:defRPr sz="1200"/>
            </a:pPr>
            <a:endParaRPr lang="ru-RU"/>
          </a:p>
        </c:txPr>
        <c:crossAx val="131637248"/>
        <c:crosses val="autoZero"/>
        <c:auto val="1"/>
        <c:lblAlgn val="ctr"/>
        <c:lblOffset val="100"/>
        <c:noMultiLvlLbl val="0"/>
      </c:catAx>
      <c:valAx>
        <c:axId val="131637248"/>
        <c:scaling>
          <c:orientation val="minMax"/>
        </c:scaling>
        <c:delete val="0"/>
        <c:axPos val="l"/>
        <c:majorGridlines/>
        <c:numFmt formatCode="0.00" sourceLinked="1"/>
        <c:majorTickMark val="out"/>
        <c:minorTickMark val="none"/>
        <c:tickLblPos val="nextTo"/>
        <c:txPr>
          <a:bodyPr/>
          <a:lstStyle/>
          <a:p>
            <a:pPr>
              <a:defRPr sz="1200"/>
            </a:pPr>
            <a:endParaRPr lang="ru-RU"/>
          </a:p>
        </c:txPr>
        <c:crossAx val="303659520"/>
        <c:crosses val="autoZero"/>
        <c:crossBetween val="between"/>
      </c:valAx>
      <c:serAx>
        <c:axId val="194054656"/>
        <c:scaling>
          <c:orientation val="minMax"/>
        </c:scaling>
        <c:delete val="1"/>
        <c:axPos val="b"/>
        <c:majorTickMark val="out"/>
        <c:minorTickMark val="none"/>
        <c:tickLblPos val="nextTo"/>
        <c:crossAx val="131637248"/>
        <c:crosses val="autoZero"/>
      </c:serAx>
      <c:spPr>
        <a:noFill/>
        <a:ln w="25407">
          <a:noFill/>
        </a:ln>
      </c:spPr>
    </c:plotArea>
    <c:legend>
      <c:legendPos val="t"/>
      <c:layout>
        <c:manualLayout>
          <c:xMode val="edge"/>
          <c:yMode val="edge"/>
          <c:x val="1.595221594119399E-2"/>
          <c:y val="2.0951386312313056E-2"/>
          <c:w val="0.42457427710189494"/>
          <c:h val="4.7580858675388069E-2"/>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118840380067042"/>
          <c:y val="3.4796453452246565E-2"/>
          <c:w val="0.83329208127026699"/>
          <c:h val="0.85223483533983435"/>
        </c:manualLayout>
      </c:layout>
      <c:bar3DChart>
        <c:barDir val="col"/>
        <c:grouping val="stacked"/>
        <c:varyColors val="0"/>
        <c:ser>
          <c:idx val="0"/>
          <c:order val="0"/>
          <c:tx>
            <c:strRef>
              <c:f>Лист1!$B$1</c:f>
              <c:strCache>
                <c:ptCount val="1"/>
                <c:pt idx="0">
                  <c:v>Доход</c:v>
                </c:pt>
              </c:strCache>
            </c:strRef>
          </c:tx>
          <c:spPr>
            <a:solidFill>
              <a:srgbClr val="FD9DB4"/>
            </a:solidFill>
            <a:scene3d>
              <a:camera prst="orthographicFront"/>
              <a:lightRig rig="threePt" dir="t"/>
            </a:scene3d>
            <a:sp3d>
              <a:bevelT w="114300" prst="artDeco"/>
              <a:bevelB w="114300" prst="artDeco"/>
            </a:sp3d>
          </c:spPr>
          <c:invertIfNegative val="0"/>
          <c:dLbls>
            <c:dLbl>
              <c:idx val="0"/>
              <c:layout>
                <c:manualLayout>
                  <c:x val="1.6326530612244903E-2"/>
                  <c:y val="0"/>
                </c:manualLayout>
              </c:layout>
              <c:showLegendKey val="0"/>
              <c:showVal val="1"/>
              <c:showCatName val="0"/>
              <c:showSerName val="0"/>
              <c:showPercent val="0"/>
              <c:showBubbleSize val="0"/>
            </c:dLbl>
            <c:dLbl>
              <c:idx val="1"/>
              <c:layout>
                <c:manualLayout>
                  <c:x val="2.0408163265306187E-2"/>
                  <c:y val="8.6026518637963509E-17"/>
                </c:manualLayout>
              </c:layout>
              <c:showLegendKey val="0"/>
              <c:showVal val="1"/>
              <c:showCatName val="0"/>
              <c:showSerName val="0"/>
              <c:showPercent val="0"/>
              <c:showBubbleSize val="0"/>
            </c:dLbl>
            <c:dLbl>
              <c:idx val="2"/>
              <c:layout>
                <c:manualLayout>
                  <c:x val="1.5041560250141047E-2"/>
                  <c:y val="-2.3462784291948054E-3"/>
                </c:manualLayout>
              </c:layout>
              <c:showLegendKey val="0"/>
              <c:showVal val="1"/>
              <c:showCatName val="0"/>
              <c:showSerName val="0"/>
              <c:showPercent val="0"/>
              <c:showBubbleSize val="0"/>
            </c:dLbl>
            <c:dLbl>
              <c:idx val="3"/>
              <c:layout>
                <c:manualLayout>
                  <c:x val="1.632653061224490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2020 год</c:v>
                </c:pt>
                <c:pt idx="1">
                  <c:v>2021</c:v>
                </c:pt>
                <c:pt idx="2">
                  <c:v>2022</c:v>
                </c:pt>
                <c:pt idx="3">
                  <c:v>2023</c:v>
                </c:pt>
              </c:strCache>
            </c:strRef>
          </c:cat>
          <c:val>
            <c:numRef>
              <c:f>Лист1!$B$2:$B$5</c:f>
              <c:numCache>
                <c:formatCode>General</c:formatCode>
                <c:ptCount val="4"/>
                <c:pt idx="0">
                  <c:v>586106.15737999999</c:v>
                </c:pt>
                <c:pt idx="1">
                  <c:v>586478.61852999998</c:v>
                </c:pt>
                <c:pt idx="2">
                  <c:v>578988.44799999997</c:v>
                </c:pt>
                <c:pt idx="3">
                  <c:v>552275.41799999995</c:v>
                </c:pt>
              </c:numCache>
            </c:numRef>
          </c:val>
        </c:ser>
        <c:ser>
          <c:idx val="1"/>
          <c:order val="1"/>
          <c:tx>
            <c:strRef>
              <c:f>Лист1!$C$1</c:f>
              <c:strCache>
                <c:ptCount val="1"/>
                <c:pt idx="0">
                  <c:v>Расход</c:v>
                </c:pt>
              </c:strCache>
            </c:strRef>
          </c:tx>
          <c:spPr>
            <a:solidFill>
              <a:srgbClr val="92D050"/>
            </a:solidFill>
            <a:scene3d>
              <a:camera prst="orthographicFront"/>
              <a:lightRig rig="threePt" dir="t"/>
            </a:scene3d>
            <a:sp3d>
              <a:bevelT w="114300" prst="artDeco"/>
              <a:bevelB w="114300" prst="artDeco"/>
            </a:sp3d>
          </c:spPr>
          <c:invertIfNegative val="0"/>
          <c:dLbls>
            <c:dLbl>
              <c:idx val="0"/>
              <c:layout>
                <c:manualLayout>
                  <c:x val="1.7687074829931981E-2"/>
                  <c:y val="-4.6924097685625494E-3"/>
                </c:manualLayout>
              </c:layout>
              <c:showLegendKey val="0"/>
              <c:showVal val="1"/>
              <c:showCatName val="0"/>
              <c:showSerName val="0"/>
              <c:showPercent val="0"/>
              <c:showBubbleSize val="0"/>
            </c:dLbl>
            <c:dLbl>
              <c:idx val="1"/>
              <c:layout>
                <c:manualLayout>
                  <c:x val="2.0408163265306187E-2"/>
                  <c:y val="-4.692409768562591E-3"/>
                </c:manualLayout>
              </c:layout>
              <c:showLegendKey val="0"/>
              <c:showVal val="1"/>
              <c:showCatName val="0"/>
              <c:showSerName val="0"/>
              <c:showPercent val="0"/>
              <c:showBubbleSize val="0"/>
            </c:dLbl>
            <c:dLbl>
              <c:idx val="2"/>
              <c:layout>
                <c:manualLayout>
                  <c:x val="1.5041560250141047E-2"/>
                  <c:y val="0"/>
                </c:manualLayout>
              </c:layout>
              <c:showLegendKey val="0"/>
              <c:showVal val="1"/>
              <c:showCatName val="0"/>
              <c:showSerName val="0"/>
              <c:showPercent val="0"/>
              <c:showBubbleSize val="0"/>
            </c:dLbl>
            <c:dLbl>
              <c:idx val="3"/>
              <c:layout>
                <c:manualLayout>
                  <c:x val="1.904761904761906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2020 год</c:v>
                </c:pt>
                <c:pt idx="1">
                  <c:v>2021</c:v>
                </c:pt>
                <c:pt idx="2">
                  <c:v>2022</c:v>
                </c:pt>
                <c:pt idx="3">
                  <c:v>2023</c:v>
                </c:pt>
              </c:strCache>
            </c:strRef>
          </c:cat>
          <c:val>
            <c:numRef>
              <c:f>Лист1!$C$2:$C$5</c:f>
              <c:numCache>
                <c:formatCode>General</c:formatCode>
                <c:ptCount val="4"/>
                <c:pt idx="0">
                  <c:v>875644.97190999996</c:v>
                </c:pt>
                <c:pt idx="1">
                  <c:v>586478.61852999998</c:v>
                </c:pt>
                <c:pt idx="2">
                  <c:v>578988.44799999997</c:v>
                </c:pt>
                <c:pt idx="3">
                  <c:v>552275.41799999995</c:v>
                </c:pt>
              </c:numCache>
            </c:numRef>
          </c:val>
        </c:ser>
        <c:ser>
          <c:idx val="2"/>
          <c:order val="2"/>
          <c:tx>
            <c:strRef>
              <c:f>Лист1!$D$1</c:f>
              <c:strCache>
                <c:ptCount val="1"/>
                <c:pt idx="0">
                  <c:v>Дефицит</c:v>
                </c:pt>
              </c:strCache>
            </c:strRef>
          </c:tx>
          <c:spPr>
            <a:solidFill>
              <a:srgbClr val="FFFF00"/>
            </a:solidFill>
            <a:scene3d>
              <a:camera prst="orthographicFront"/>
              <a:lightRig rig="threePt" dir="t"/>
            </a:scene3d>
            <a:sp3d>
              <a:bevelT prst="convex"/>
            </a:sp3d>
          </c:spPr>
          <c:invertIfNegative val="0"/>
          <c:dLbls>
            <c:dLbl>
              <c:idx val="0"/>
              <c:layout>
                <c:manualLayout>
                  <c:x val="2.0521488320717485E-2"/>
                  <c:y val="-1.3478031466512309E-3"/>
                </c:manualLayout>
              </c:layout>
              <c:tx>
                <c:rich>
                  <a:bodyPr/>
                  <a:lstStyle/>
                  <a:p>
                    <a:r>
                      <a:rPr lang="ru-RU" sz="1200" dirty="0" smtClean="0"/>
                      <a:t>289 538,8</a:t>
                    </a:r>
                  </a:p>
                  <a:p>
                    <a:endParaRPr lang="en-US" sz="1200" dirty="0"/>
                  </a:p>
                </c:rich>
              </c:tx>
              <c:showLegendKey val="0"/>
              <c:showVal val="0"/>
              <c:showCatName val="0"/>
              <c:showSerName val="0"/>
              <c:showPercent val="0"/>
              <c:showBubbleSize val="0"/>
            </c:dLbl>
            <c:dLbl>
              <c:idx val="1"/>
              <c:layout>
                <c:manualLayout>
                  <c:x val="1.6288720090515168E-2"/>
                  <c:y val="-1.849204612651139E-2"/>
                </c:manualLayout>
              </c:layout>
              <c:tx>
                <c:rich>
                  <a:bodyPr/>
                  <a:lstStyle/>
                  <a:p>
                    <a:r>
                      <a:rPr lang="en-US" sz="1200" dirty="0"/>
                      <a:t>0</a:t>
                    </a:r>
                  </a:p>
                </c:rich>
              </c:tx>
              <c:showLegendKey val="0"/>
              <c:showVal val="0"/>
              <c:showCatName val="0"/>
              <c:showSerName val="0"/>
              <c:showPercent val="0"/>
              <c:showBubbleSize val="0"/>
            </c:dLbl>
            <c:dLbl>
              <c:idx val="2"/>
              <c:layout>
                <c:manualLayout>
                  <c:x val="1.6439894316773982E-2"/>
                  <c:y val="-1.6589092107613754E-2"/>
                </c:manualLayout>
              </c:layout>
              <c:spPr/>
              <c:txPr>
                <a:bodyPr/>
                <a:lstStyle/>
                <a:p>
                  <a:pPr>
                    <a:defRPr sz="1200"/>
                  </a:pPr>
                  <a:endParaRPr lang="ru-RU"/>
                </a:p>
              </c:txPr>
              <c:showLegendKey val="0"/>
              <c:showVal val="1"/>
              <c:showCatName val="0"/>
              <c:showSerName val="0"/>
              <c:showPercent val="0"/>
              <c:showBubbleSize val="0"/>
            </c:dLbl>
            <c:dLbl>
              <c:idx val="3"/>
              <c:layout>
                <c:manualLayout>
                  <c:x val="2.1806524296439877E-2"/>
                  <c:y val="-2.0690492050281048E-2"/>
                </c:manualLayout>
              </c:layout>
              <c:spPr/>
              <c:txPr>
                <a:bodyPr/>
                <a:lstStyle/>
                <a:p>
                  <a:pPr>
                    <a:defRPr sz="1200"/>
                  </a:pPr>
                  <a:endParaRPr lang="ru-RU"/>
                </a:p>
              </c:txPr>
              <c:showLegendKey val="0"/>
              <c:showVal val="1"/>
              <c:showCatName val="0"/>
              <c:showSerName val="0"/>
              <c:showPercent val="0"/>
              <c:showBubbleSize val="0"/>
            </c:dLbl>
            <c:txPr>
              <a:bodyPr/>
              <a:lstStyle/>
              <a:p>
                <a:pPr>
                  <a:defRPr sz="1299"/>
                </a:pPr>
                <a:endParaRPr lang="ru-RU"/>
              </a:p>
            </c:txPr>
            <c:showLegendKey val="0"/>
            <c:showVal val="1"/>
            <c:showCatName val="0"/>
            <c:showSerName val="0"/>
            <c:showPercent val="0"/>
            <c:showBubbleSize val="0"/>
            <c:showLeaderLines val="0"/>
          </c:dLbls>
          <c:cat>
            <c:strRef>
              <c:f>Лист1!$A$2:$A$5</c:f>
              <c:strCache>
                <c:ptCount val="4"/>
                <c:pt idx="0">
                  <c:v>2020 год</c:v>
                </c:pt>
                <c:pt idx="1">
                  <c:v>2021</c:v>
                </c:pt>
                <c:pt idx="2">
                  <c:v>2022</c:v>
                </c:pt>
                <c:pt idx="3">
                  <c:v>2023</c:v>
                </c:pt>
              </c:strCache>
            </c:strRef>
          </c:cat>
          <c:val>
            <c:numRef>
              <c:f>Лист1!$D$2:$D$5</c:f>
              <c:numCache>
                <c:formatCode>General</c:formatCode>
                <c:ptCount val="4"/>
                <c:pt idx="0" formatCode="#,##0.00">
                  <c:v>289538.81452999997</c:v>
                </c:pt>
                <c:pt idx="1">
                  <c:v>0</c:v>
                </c:pt>
                <c:pt idx="2">
                  <c:v>0</c:v>
                </c:pt>
                <c:pt idx="3">
                  <c:v>0</c:v>
                </c:pt>
              </c:numCache>
            </c:numRef>
          </c:val>
        </c:ser>
        <c:dLbls>
          <c:showLegendKey val="0"/>
          <c:showVal val="0"/>
          <c:showCatName val="0"/>
          <c:showSerName val="0"/>
          <c:showPercent val="0"/>
          <c:showBubbleSize val="0"/>
        </c:dLbls>
        <c:gapWidth val="75"/>
        <c:shape val="cylinder"/>
        <c:axId val="195402752"/>
        <c:axId val="194970176"/>
        <c:axId val="0"/>
      </c:bar3DChart>
      <c:catAx>
        <c:axId val="195402752"/>
        <c:scaling>
          <c:orientation val="minMax"/>
        </c:scaling>
        <c:delete val="0"/>
        <c:axPos val="b"/>
        <c:numFmt formatCode="General" sourceLinked="0"/>
        <c:majorTickMark val="none"/>
        <c:minorTickMark val="none"/>
        <c:tickLblPos val="nextTo"/>
        <c:crossAx val="194970176"/>
        <c:crosses val="autoZero"/>
        <c:auto val="1"/>
        <c:lblAlgn val="ctr"/>
        <c:lblOffset val="100"/>
        <c:noMultiLvlLbl val="0"/>
      </c:catAx>
      <c:valAx>
        <c:axId val="194970176"/>
        <c:scaling>
          <c:orientation val="minMax"/>
        </c:scaling>
        <c:delete val="0"/>
        <c:axPos val="l"/>
        <c:numFmt formatCode="#,##0" sourceLinked="0"/>
        <c:majorTickMark val="none"/>
        <c:minorTickMark val="none"/>
        <c:tickLblPos val="nextTo"/>
        <c:crossAx val="195402752"/>
        <c:crosses val="autoZero"/>
        <c:crossBetween val="between"/>
      </c:valAx>
      <c:spPr>
        <a:noFill/>
        <a:ln w="25390">
          <a:noFill/>
        </a:ln>
      </c:spPr>
    </c:plotArea>
    <c:legend>
      <c:legendPos val="b"/>
      <c:layout>
        <c:manualLayout>
          <c:xMode val="edge"/>
          <c:yMode val="edge"/>
          <c:x val="0.48768525934920276"/>
          <c:y val="0.16004238371766175"/>
          <c:w val="0.34066323985704733"/>
          <c:h val="5.0368250047647278E-2"/>
        </c:manualLayout>
      </c:layout>
      <c:overlay val="0"/>
      <c:txPr>
        <a:bodyPr/>
        <a:lstStyle/>
        <a:p>
          <a:pPr>
            <a:defRPr sz="1599"/>
          </a:pPr>
          <a:endParaRPr lang="ru-RU"/>
        </a:p>
      </c:txPr>
    </c:legend>
    <c:plotVisOnly val="1"/>
    <c:dispBlanksAs val="gap"/>
    <c:showDLblsOverMax val="0"/>
  </c:chart>
  <c:spPr>
    <a:noFill/>
  </c:spPr>
  <c:txPr>
    <a:bodyPr/>
    <a:lstStyle/>
    <a:p>
      <a:pPr>
        <a:defRPr sz="1799"/>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ru-RU" sz="900" u="sng" dirty="0" smtClean="0">
                <a:solidFill>
                  <a:schemeClr val="tx1"/>
                </a:solidFill>
              </a:rPr>
              <a:t>2020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2020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0.59899999999999998</c:v>
                </c:pt>
                <c:pt idx="1">
                  <c:v>2.6499999999999999E-2</c:v>
                </c:pt>
                <c:pt idx="2">
                  <c:v>0.37459999999999999</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350968.4</c:v>
                </c:pt>
                <c:pt idx="1">
                  <c:v>15558.7</c:v>
                </c:pt>
                <c:pt idx="2">
                  <c:v>219579.1</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2021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1407438573995043E-2"/>
          <c:y val="0.15400130924786365"/>
          <c:w val="0.96841440695668923"/>
          <c:h val="0.73484357933519229"/>
        </c:manualLayout>
      </c:layout>
      <c:pie3DChart>
        <c:varyColors val="1"/>
        <c:ser>
          <c:idx val="0"/>
          <c:order val="0"/>
          <c:tx>
            <c:strRef>
              <c:f>Лист1!$B$1</c:f>
              <c:strCache>
                <c:ptCount val="1"/>
                <c:pt idx="0">
                  <c:v>2021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0.58679999999999999</c:v>
                </c:pt>
                <c:pt idx="1">
                  <c:v>2.7099999999999999E-2</c:v>
                </c:pt>
                <c:pt idx="2">
                  <c:v>0.3861</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344159</c:v>
                </c:pt>
                <c:pt idx="1">
                  <c:v>15898.2</c:v>
                </c:pt>
                <c:pt idx="2">
                  <c:v>226421.4</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361A2-A01D-4574-AE02-591CBF834195}" type="doc">
      <dgm:prSet loTypeId="urn:microsoft.com/office/officeart/2005/8/layout/cycle8" loCatId="cycle" qsTypeId="urn:microsoft.com/office/officeart/2005/8/quickstyle/3d3" qsCatId="3D" csTypeId="urn:microsoft.com/office/officeart/2005/8/colors/accent1_2" csCatId="accent1" phldr="1"/>
      <dgm:spPr/>
    </dgm:pt>
    <dgm:pt modelId="{6E69ADBA-BD2A-482B-AAD1-E68F979A1191}">
      <dgm:prSet phldrT="[Текст]"/>
      <dgm:spPr/>
      <dgm:t>
        <a:bodyPr/>
        <a:lstStyle/>
        <a:p>
          <a:r>
            <a:rPr lang="ru-RU" smtClean="0">
              <a:solidFill>
                <a:prstClr val="black"/>
              </a:solidFill>
              <a:latin typeface="Verdana"/>
            </a:rPr>
            <a:t>Разработка проекта бюджета</a:t>
          </a:r>
          <a:endParaRPr lang="ru-RU" dirty="0"/>
        </a:p>
      </dgm:t>
    </dgm:pt>
    <dgm:pt modelId="{FFE18814-38A9-4BFE-BEC7-C2D1746A7840}" type="parTrans" cxnId="{0515FA50-1B93-4FBB-AE85-6BDD98787D6E}">
      <dgm:prSet/>
      <dgm:spPr/>
      <dgm:t>
        <a:bodyPr/>
        <a:lstStyle/>
        <a:p>
          <a:endParaRPr lang="ru-RU"/>
        </a:p>
      </dgm:t>
    </dgm:pt>
    <dgm:pt modelId="{3D1A8959-3A4D-4596-AB55-018D2D0442E5}" type="sibTrans" cxnId="{0515FA50-1B93-4FBB-AE85-6BDD98787D6E}">
      <dgm:prSet/>
      <dgm:spPr/>
      <dgm:t>
        <a:bodyPr/>
        <a:lstStyle/>
        <a:p>
          <a:endParaRPr lang="ru-RU"/>
        </a:p>
      </dgm:t>
    </dgm:pt>
    <dgm:pt modelId="{3379294A-74AF-4A40-BF48-1B29739ACB69}">
      <dgm:prSet phldrT="[Текст]"/>
      <dgm:spPr/>
      <dgm:t>
        <a:bodyPr/>
        <a:lstStyle/>
        <a:p>
          <a:r>
            <a:rPr lang="ru-RU" dirty="0" smtClean="0">
              <a:solidFill>
                <a:prstClr val="black"/>
              </a:solidFill>
              <a:latin typeface="Verdana"/>
            </a:rPr>
            <a:t>Рассмотрение проекта бюджета </a:t>
          </a:r>
          <a:r>
            <a:rPr lang="ru-RU" dirty="0" smtClean="0">
              <a:solidFill>
                <a:srgbClr val="FF0000"/>
              </a:solidFill>
            </a:rPr>
            <a:t>(Публичные слушания)</a:t>
          </a:r>
          <a:endParaRPr lang="ru-RU" dirty="0">
            <a:solidFill>
              <a:srgbClr val="FF0000"/>
            </a:solidFill>
          </a:endParaRPr>
        </a:p>
      </dgm:t>
    </dgm:pt>
    <dgm:pt modelId="{C404A8A6-0676-4771-99A4-B786836EB7DE}" type="parTrans" cxnId="{6D715D4B-3A90-4484-9D18-E8C425B0600E}">
      <dgm:prSet/>
      <dgm:spPr/>
      <dgm:t>
        <a:bodyPr/>
        <a:lstStyle/>
        <a:p>
          <a:endParaRPr lang="ru-RU"/>
        </a:p>
      </dgm:t>
    </dgm:pt>
    <dgm:pt modelId="{23F93CB0-DB33-4D8E-A128-99C707E6B849}" type="sibTrans" cxnId="{6D715D4B-3A90-4484-9D18-E8C425B0600E}">
      <dgm:prSet/>
      <dgm:spPr/>
      <dgm:t>
        <a:bodyPr/>
        <a:lstStyle/>
        <a:p>
          <a:endParaRPr lang="ru-RU"/>
        </a:p>
      </dgm:t>
    </dgm:pt>
    <dgm:pt modelId="{9B45F3C9-3B0C-4820-8D83-ADB767B4E245}">
      <dgm:prSet phldrT="[Текст]"/>
      <dgm:spPr/>
      <dgm:t>
        <a:bodyPr/>
        <a:lstStyle/>
        <a:p>
          <a:r>
            <a:rPr lang="ru-RU" dirty="0" smtClean="0">
              <a:solidFill>
                <a:prstClr val="black"/>
              </a:solidFill>
              <a:latin typeface="Verdana"/>
            </a:rPr>
            <a:t>Утверждение проекта бюджета</a:t>
          </a:r>
          <a:endParaRPr lang="ru-RU" dirty="0"/>
        </a:p>
      </dgm:t>
    </dgm:pt>
    <dgm:pt modelId="{84B10820-EE01-40E0-9EAF-D6BEEC27370C}" type="parTrans" cxnId="{1F175F71-A81F-4670-8B5E-C3F18279C4A0}">
      <dgm:prSet/>
      <dgm:spPr/>
      <dgm:t>
        <a:bodyPr/>
        <a:lstStyle/>
        <a:p>
          <a:endParaRPr lang="ru-RU"/>
        </a:p>
      </dgm:t>
    </dgm:pt>
    <dgm:pt modelId="{D19DE58E-33B7-4164-BACF-DF8376A9D0B8}" type="sibTrans" cxnId="{1F175F71-A81F-4670-8B5E-C3F18279C4A0}">
      <dgm:prSet/>
      <dgm:spPr/>
      <dgm:t>
        <a:bodyPr/>
        <a:lstStyle/>
        <a:p>
          <a:endParaRPr lang="ru-RU"/>
        </a:p>
      </dgm:t>
    </dgm:pt>
    <dgm:pt modelId="{3E7DB60D-73B3-40ED-9C79-AAFE42E6D5BF}">
      <dgm:prSet phldrT="[Текст]"/>
      <dgm:spPr/>
      <dgm:t>
        <a:bodyPr/>
        <a:lstStyle/>
        <a:p>
          <a:r>
            <a:rPr lang="ru-RU" smtClean="0">
              <a:solidFill>
                <a:prstClr val="black"/>
              </a:solidFill>
              <a:latin typeface="Verdana"/>
            </a:rPr>
            <a:t>Исполнение бюджета</a:t>
          </a:r>
          <a:endParaRPr lang="ru-RU" dirty="0"/>
        </a:p>
      </dgm:t>
    </dgm:pt>
    <dgm:pt modelId="{267DC08D-0C17-478A-A695-314B673BF3EF}" type="parTrans" cxnId="{CF2251C3-62A9-43EE-B436-A1082883895F}">
      <dgm:prSet/>
      <dgm:spPr/>
      <dgm:t>
        <a:bodyPr/>
        <a:lstStyle/>
        <a:p>
          <a:endParaRPr lang="ru-RU"/>
        </a:p>
      </dgm:t>
    </dgm:pt>
    <dgm:pt modelId="{71A3B6BF-46DE-4FF3-9BF1-1FD96D6CA0BB}" type="sibTrans" cxnId="{CF2251C3-62A9-43EE-B436-A1082883895F}">
      <dgm:prSet/>
      <dgm:spPr/>
      <dgm:t>
        <a:bodyPr/>
        <a:lstStyle/>
        <a:p>
          <a:endParaRPr lang="ru-RU"/>
        </a:p>
      </dgm:t>
    </dgm:pt>
    <dgm:pt modelId="{5A7044BE-9FA8-4A98-9678-6D049F3A7C6F}">
      <dgm:prSet phldrT="[Текст]"/>
      <dgm:spPr/>
      <dgm:t>
        <a:bodyPr/>
        <a:lstStyle/>
        <a:p>
          <a:r>
            <a:rPr lang="ru-RU" dirty="0" smtClean="0">
              <a:solidFill>
                <a:srgbClr val="000000"/>
              </a:solidFill>
              <a:latin typeface="Verdana"/>
            </a:rPr>
            <a:t>Рассмотрение и утверждение отчета об исполнении бюджета </a:t>
          </a:r>
          <a:r>
            <a:rPr lang="ru-RU" dirty="0" smtClean="0">
              <a:solidFill>
                <a:srgbClr val="FF0000"/>
              </a:solidFill>
            </a:rPr>
            <a:t>(Публичные слушания)</a:t>
          </a:r>
          <a:endParaRPr lang="ru-RU" dirty="0"/>
        </a:p>
      </dgm:t>
    </dgm:pt>
    <dgm:pt modelId="{EBEBEE49-7352-4054-AA33-36BDB43504AE}" type="parTrans" cxnId="{BA49EBCB-FCD5-4D40-B99D-621D8E88A2F8}">
      <dgm:prSet/>
      <dgm:spPr/>
      <dgm:t>
        <a:bodyPr/>
        <a:lstStyle/>
        <a:p>
          <a:endParaRPr lang="ru-RU"/>
        </a:p>
      </dgm:t>
    </dgm:pt>
    <dgm:pt modelId="{65DDD600-B15B-4E76-B462-73CD0E162D9A}" type="sibTrans" cxnId="{BA49EBCB-FCD5-4D40-B99D-621D8E88A2F8}">
      <dgm:prSet/>
      <dgm:spPr/>
      <dgm:t>
        <a:bodyPr/>
        <a:lstStyle/>
        <a:p>
          <a:endParaRPr lang="ru-RU"/>
        </a:p>
      </dgm:t>
    </dgm:pt>
    <dgm:pt modelId="{056394E8-6792-4F92-8F26-13E4252C5C0E}" type="pres">
      <dgm:prSet presAssocID="{005361A2-A01D-4574-AE02-591CBF834195}" presName="compositeShape" presStyleCnt="0">
        <dgm:presLayoutVars>
          <dgm:chMax val="7"/>
          <dgm:dir/>
          <dgm:resizeHandles val="exact"/>
        </dgm:presLayoutVars>
      </dgm:prSet>
      <dgm:spPr/>
    </dgm:pt>
    <dgm:pt modelId="{8E34E397-BA9C-40C7-AC1C-97699CD4D4DA}" type="pres">
      <dgm:prSet presAssocID="{005361A2-A01D-4574-AE02-591CBF834195}" presName="wedge1" presStyleLbl="node1" presStyleIdx="0" presStyleCnt="5"/>
      <dgm:spPr/>
      <dgm:t>
        <a:bodyPr/>
        <a:lstStyle/>
        <a:p>
          <a:endParaRPr lang="ru-RU"/>
        </a:p>
      </dgm:t>
    </dgm:pt>
    <dgm:pt modelId="{EFB40689-D3DC-499C-9C66-6BC529CF56D5}" type="pres">
      <dgm:prSet presAssocID="{005361A2-A01D-4574-AE02-591CBF834195}" presName="dummy1a" presStyleCnt="0"/>
      <dgm:spPr/>
    </dgm:pt>
    <dgm:pt modelId="{5886681B-372F-4757-9AF6-0C85B9BAD46D}" type="pres">
      <dgm:prSet presAssocID="{005361A2-A01D-4574-AE02-591CBF834195}" presName="dummy1b" presStyleCnt="0"/>
      <dgm:spPr/>
    </dgm:pt>
    <dgm:pt modelId="{06E06303-928E-4EF4-959B-90B2DB64F6A3}" type="pres">
      <dgm:prSet presAssocID="{005361A2-A01D-4574-AE02-591CBF834195}" presName="wedge1Tx" presStyleLbl="node1" presStyleIdx="0" presStyleCnt="5">
        <dgm:presLayoutVars>
          <dgm:chMax val="0"/>
          <dgm:chPref val="0"/>
          <dgm:bulletEnabled val="1"/>
        </dgm:presLayoutVars>
      </dgm:prSet>
      <dgm:spPr/>
      <dgm:t>
        <a:bodyPr/>
        <a:lstStyle/>
        <a:p>
          <a:endParaRPr lang="ru-RU"/>
        </a:p>
      </dgm:t>
    </dgm:pt>
    <dgm:pt modelId="{0B1A75D0-33D7-4D76-9757-9B7BA0CA5B4C}" type="pres">
      <dgm:prSet presAssocID="{005361A2-A01D-4574-AE02-591CBF834195}" presName="wedge2" presStyleLbl="node1" presStyleIdx="1" presStyleCnt="5"/>
      <dgm:spPr/>
      <dgm:t>
        <a:bodyPr/>
        <a:lstStyle/>
        <a:p>
          <a:endParaRPr lang="ru-RU"/>
        </a:p>
      </dgm:t>
    </dgm:pt>
    <dgm:pt modelId="{5C5E2860-3A13-4F99-B18D-945DBB42DC0D}" type="pres">
      <dgm:prSet presAssocID="{005361A2-A01D-4574-AE02-591CBF834195}" presName="dummy2a" presStyleCnt="0"/>
      <dgm:spPr/>
    </dgm:pt>
    <dgm:pt modelId="{6A6412FA-04C1-441D-A2C1-9115E3E24B63}" type="pres">
      <dgm:prSet presAssocID="{005361A2-A01D-4574-AE02-591CBF834195}" presName="dummy2b" presStyleCnt="0"/>
      <dgm:spPr/>
    </dgm:pt>
    <dgm:pt modelId="{92863247-CCFC-4C11-8EA0-D5F81139396C}" type="pres">
      <dgm:prSet presAssocID="{005361A2-A01D-4574-AE02-591CBF834195}" presName="wedge2Tx" presStyleLbl="node1" presStyleIdx="1" presStyleCnt="5">
        <dgm:presLayoutVars>
          <dgm:chMax val="0"/>
          <dgm:chPref val="0"/>
          <dgm:bulletEnabled val="1"/>
        </dgm:presLayoutVars>
      </dgm:prSet>
      <dgm:spPr/>
      <dgm:t>
        <a:bodyPr/>
        <a:lstStyle/>
        <a:p>
          <a:endParaRPr lang="ru-RU"/>
        </a:p>
      </dgm:t>
    </dgm:pt>
    <dgm:pt modelId="{4B1B65A3-5BDD-4698-AF07-30C2263CB007}" type="pres">
      <dgm:prSet presAssocID="{005361A2-A01D-4574-AE02-591CBF834195}" presName="wedge3" presStyleLbl="node1" presStyleIdx="2" presStyleCnt="5"/>
      <dgm:spPr/>
      <dgm:t>
        <a:bodyPr/>
        <a:lstStyle/>
        <a:p>
          <a:endParaRPr lang="ru-RU"/>
        </a:p>
      </dgm:t>
    </dgm:pt>
    <dgm:pt modelId="{6EF92C9E-5A59-42A2-BD94-93AB720A51F2}" type="pres">
      <dgm:prSet presAssocID="{005361A2-A01D-4574-AE02-591CBF834195}" presName="dummy3a" presStyleCnt="0"/>
      <dgm:spPr/>
    </dgm:pt>
    <dgm:pt modelId="{4F6EC1A1-5D26-4F4C-9CA3-EB65B937FEE4}" type="pres">
      <dgm:prSet presAssocID="{005361A2-A01D-4574-AE02-591CBF834195}" presName="dummy3b" presStyleCnt="0"/>
      <dgm:spPr/>
    </dgm:pt>
    <dgm:pt modelId="{5FEDF030-48F9-4446-930C-535E49D8D7C0}" type="pres">
      <dgm:prSet presAssocID="{005361A2-A01D-4574-AE02-591CBF834195}" presName="wedge3Tx" presStyleLbl="node1" presStyleIdx="2" presStyleCnt="5">
        <dgm:presLayoutVars>
          <dgm:chMax val="0"/>
          <dgm:chPref val="0"/>
          <dgm:bulletEnabled val="1"/>
        </dgm:presLayoutVars>
      </dgm:prSet>
      <dgm:spPr/>
      <dgm:t>
        <a:bodyPr/>
        <a:lstStyle/>
        <a:p>
          <a:endParaRPr lang="ru-RU"/>
        </a:p>
      </dgm:t>
    </dgm:pt>
    <dgm:pt modelId="{52BBD65B-CE1E-47CE-9114-81D3573AAE3C}" type="pres">
      <dgm:prSet presAssocID="{005361A2-A01D-4574-AE02-591CBF834195}" presName="wedge4" presStyleLbl="node1" presStyleIdx="3" presStyleCnt="5"/>
      <dgm:spPr/>
      <dgm:t>
        <a:bodyPr/>
        <a:lstStyle/>
        <a:p>
          <a:endParaRPr lang="ru-RU"/>
        </a:p>
      </dgm:t>
    </dgm:pt>
    <dgm:pt modelId="{C7EB0FB1-C5CB-4105-B1AA-8F7E3847A59D}" type="pres">
      <dgm:prSet presAssocID="{005361A2-A01D-4574-AE02-591CBF834195}" presName="dummy4a" presStyleCnt="0"/>
      <dgm:spPr/>
    </dgm:pt>
    <dgm:pt modelId="{3DE2748C-828E-4527-ADFC-F3FA95FA0154}" type="pres">
      <dgm:prSet presAssocID="{005361A2-A01D-4574-AE02-591CBF834195}" presName="dummy4b" presStyleCnt="0"/>
      <dgm:spPr/>
    </dgm:pt>
    <dgm:pt modelId="{121A083B-753C-4921-94F2-2F7FA1958916}" type="pres">
      <dgm:prSet presAssocID="{005361A2-A01D-4574-AE02-591CBF834195}" presName="wedge4Tx" presStyleLbl="node1" presStyleIdx="3" presStyleCnt="5">
        <dgm:presLayoutVars>
          <dgm:chMax val="0"/>
          <dgm:chPref val="0"/>
          <dgm:bulletEnabled val="1"/>
        </dgm:presLayoutVars>
      </dgm:prSet>
      <dgm:spPr/>
      <dgm:t>
        <a:bodyPr/>
        <a:lstStyle/>
        <a:p>
          <a:endParaRPr lang="ru-RU"/>
        </a:p>
      </dgm:t>
    </dgm:pt>
    <dgm:pt modelId="{F8C70646-B389-4B2D-ABA8-B5DCD7B8A0A1}" type="pres">
      <dgm:prSet presAssocID="{005361A2-A01D-4574-AE02-591CBF834195}" presName="wedge5" presStyleLbl="node1" presStyleIdx="4" presStyleCnt="5"/>
      <dgm:spPr/>
      <dgm:t>
        <a:bodyPr/>
        <a:lstStyle/>
        <a:p>
          <a:endParaRPr lang="ru-RU"/>
        </a:p>
      </dgm:t>
    </dgm:pt>
    <dgm:pt modelId="{DE20C7E9-9251-4776-AB7F-28198342E9F2}" type="pres">
      <dgm:prSet presAssocID="{005361A2-A01D-4574-AE02-591CBF834195}" presName="dummy5a" presStyleCnt="0"/>
      <dgm:spPr/>
    </dgm:pt>
    <dgm:pt modelId="{1F3E68A8-35D6-42F3-BEF0-BCC2C8CE7579}" type="pres">
      <dgm:prSet presAssocID="{005361A2-A01D-4574-AE02-591CBF834195}" presName="dummy5b" presStyleCnt="0"/>
      <dgm:spPr/>
    </dgm:pt>
    <dgm:pt modelId="{B2B2C2EB-1FAD-43A6-A9CD-8E0FF44F224A}" type="pres">
      <dgm:prSet presAssocID="{005361A2-A01D-4574-AE02-591CBF834195}" presName="wedge5Tx" presStyleLbl="node1" presStyleIdx="4" presStyleCnt="5">
        <dgm:presLayoutVars>
          <dgm:chMax val="0"/>
          <dgm:chPref val="0"/>
          <dgm:bulletEnabled val="1"/>
        </dgm:presLayoutVars>
      </dgm:prSet>
      <dgm:spPr/>
      <dgm:t>
        <a:bodyPr/>
        <a:lstStyle/>
        <a:p>
          <a:endParaRPr lang="ru-RU"/>
        </a:p>
      </dgm:t>
    </dgm:pt>
    <dgm:pt modelId="{36AE1E30-4972-460F-93AC-778C6083BE16}" type="pres">
      <dgm:prSet presAssocID="{3D1A8959-3A4D-4596-AB55-018D2D0442E5}" presName="arrowWedge1" presStyleLbl="fgSibTrans2D1" presStyleIdx="0" presStyleCnt="5"/>
      <dgm:spPr/>
    </dgm:pt>
    <dgm:pt modelId="{87BD91AE-9F5D-4DC5-B280-84A3BA602D66}" type="pres">
      <dgm:prSet presAssocID="{23F93CB0-DB33-4D8E-A128-99C707E6B849}" presName="arrowWedge2" presStyleLbl="fgSibTrans2D1" presStyleIdx="1" presStyleCnt="5"/>
      <dgm:spPr/>
    </dgm:pt>
    <dgm:pt modelId="{34F58A9A-1EC3-40AB-A24D-B0429757B8EA}" type="pres">
      <dgm:prSet presAssocID="{D19DE58E-33B7-4164-BACF-DF8376A9D0B8}" presName="arrowWedge3" presStyleLbl="fgSibTrans2D1" presStyleIdx="2" presStyleCnt="5"/>
      <dgm:spPr/>
    </dgm:pt>
    <dgm:pt modelId="{D22B4DBB-5C39-4710-B7C2-A8878C702D4C}" type="pres">
      <dgm:prSet presAssocID="{71A3B6BF-46DE-4FF3-9BF1-1FD96D6CA0BB}" presName="arrowWedge4" presStyleLbl="fgSibTrans2D1" presStyleIdx="3" presStyleCnt="5"/>
      <dgm:spPr/>
    </dgm:pt>
    <dgm:pt modelId="{58605786-A1EA-45F0-B9D3-D1C7B293A107}" type="pres">
      <dgm:prSet presAssocID="{65DDD600-B15B-4E76-B462-73CD0E162D9A}" presName="arrowWedge5" presStyleLbl="fgSibTrans2D1" presStyleIdx="4" presStyleCnt="5"/>
      <dgm:spPr/>
    </dgm:pt>
  </dgm:ptLst>
  <dgm:cxnLst>
    <dgm:cxn modelId="{47BA21C4-6EDA-489C-BC0D-35ACB700816E}" type="presOf" srcId="{5A7044BE-9FA8-4A98-9678-6D049F3A7C6F}" destId="{F8C70646-B389-4B2D-ABA8-B5DCD7B8A0A1}" srcOrd="0" destOrd="0" presId="urn:microsoft.com/office/officeart/2005/8/layout/cycle8"/>
    <dgm:cxn modelId="{28AF637F-88F9-41B5-B18B-460BC30100A1}" type="presOf" srcId="{3E7DB60D-73B3-40ED-9C79-AAFE42E6D5BF}" destId="{121A083B-753C-4921-94F2-2F7FA1958916}" srcOrd="1" destOrd="0" presId="urn:microsoft.com/office/officeart/2005/8/layout/cycle8"/>
    <dgm:cxn modelId="{0515FA50-1B93-4FBB-AE85-6BDD98787D6E}" srcId="{005361A2-A01D-4574-AE02-591CBF834195}" destId="{6E69ADBA-BD2A-482B-AAD1-E68F979A1191}" srcOrd="0" destOrd="0" parTransId="{FFE18814-38A9-4BFE-BEC7-C2D1746A7840}" sibTransId="{3D1A8959-3A4D-4596-AB55-018D2D0442E5}"/>
    <dgm:cxn modelId="{5028AA13-5693-444C-99F7-A77AA0BD9FB4}" type="presOf" srcId="{6E69ADBA-BD2A-482B-AAD1-E68F979A1191}" destId="{8E34E397-BA9C-40C7-AC1C-97699CD4D4DA}" srcOrd="0" destOrd="0" presId="urn:microsoft.com/office/officeart/2005/8/layout/cycle8"/>
    <dgm:cxn modelId="{40FD7B97-19AA-48EB-9145-701A872FD9B9}" type="presOf" srcId="{3E7DB60D-73B3-40ED-9C79-AAFE42E6D5BF}" destId="{52BBD65B-CE1E-47CE-9114-81D3573AAE3C}" srcOrd="0" destOrd="0" presId="urn:microsoft.com/office/officeart/2005/8/layout/cycle8"/>
    <dgm:cxn modelId="{CF2251C3-62A9-43EE-B436-A1082883895F}" srcId="{005361A2-A01D-4574-AE02-591CBF834195}" destId="{3E7DB60D-73B3-40ED-9C79-AAFE42E6D5BF}" srcOrd="3" destOrd="0" parTransId="{267DC08D-0C17-478A-A695-314B673BF3EF}" sibTransId="{71A3B6BF-46DE-4FF3-9BF1-1FD96D6CA0BB}"/>
    <dgm:cxn modelId="{6C488DE9-2C82-46D3-AF70-2D311C147EF0}" type="presOf" srcId="{3379294A-74AF-4A40-BF48-1B29739ACB69}" destId="{92863247-CCFC-4C11-8EA0-D5F81139396C}" srcOrd="1" destOrd="0" presId="urn:microsoft.com/office/officeart/2005/8/layout/cycle8"/>
    <dgm:cxn modelId="{EF543DD8-3750-4B2C-A109-690EB58A0B6C}" type="presOf" srcId="{9B45F3C9-3B0C-4820-8D83-ADB767B4E245}" destId="{5FEDF030-48F9-4446-930C-535E49D8D7C0}" srcOrd="1" destOrd="0" presId="urn:microsoft.com/office/officeart/2005/8/layout/cycle8"/>
    <dgm:cxn modelId="{1F175F71-A81F-4670-8B5E-C3F18279C4A0}" srcId="{005361A2-A01D-4574-AE02-591CBF834195}" destId="{9B45F3C9-3B0C-4820-8D83-ADB767B4E245}" srcOrd="2" destOrd="0" parTransId="{84B10820-EE01-40E0-9EAF-D6BEEC27370C}" sibTransId="{D19DE58E-33B7-4164-BACF-DF8376A9D0B8}"/>
    <dgm:cxn modelId="{0D8B52A9-2373-4B0B-AF17-632743984FBA}" type="presOf" srcId="{5A7044BE-9FA8-4A98-9678-6D049F3A7C6F}" destId="{B2B2C2EB-1FAD-43A6-A9CD-8E0FF44F224A}" srcOrd="1" destOrd="0" presId="urn:microsoft.com/office/officeart/2005/8/layout/cycle8"/>
    <dgm:cxn modelId="{6D715D4B-3A90-4484-9D18-E8C425B0600E}" srcId="{005361A2-A01D-4574-AE02-591CBF834195}" destId="{3379294A-74AF-4A40-BF48-1B29739ACB69}" srcOrd="1" destOrd="0" parTransId="{C404A8A6-0676-4771-99A4-B786836EB7DE}" sibTransId="{23F93CB0-DB33-4D8E-A128-99C707E6B849}"/>
    <dgm:cxn modelId="{9B7F9672-FA8E-43EC-873D-B622BAE22616}" type="presOf" srcId="{005361A2-A01D-4574-AE02-591CBF834195}" destId="{056394E8-6792-4F92-8F26-13E4252C5C0E}" srcOrd="0" destOrd="0" presId="urn:microsoft.com/office/officeart/2005/8/layout/cycle8"/>
    <dgm:cxn modelId="{4C9BD6BD-A919-4EE8-BFA8-112F85EE0285}" type="presOf" srcId="{9B45F3C9-3B0C-4820-8D83-ADB767B4E245}" destId="{4B1B65A3-5BDD-4698-AF07-30C2263CB007}" srcOrd="0" destOrd="0" presId="urn:microsoft.com/office/officeart/2005/8/layout/cycle8"/>
    <dgm:cxn modelId="{BAD33A97-187B-45BB-ABB3-BE7EA5EBEE94}" type="presOf" srcId="{3379294A-74AF-4A40-BF48-1B29739ACB69}" destId="{0B1A75D0-33D7-4D76-9757-9B7BA0CA5B4C}" srcOrd="0" destOrd="0" presId="urn:microsoft.com/office/officeart/2005/8/layout/cycle8"/>
    <dgm:cxn modelId="{A1DEDF98-11E5-4768-B4D3-28AEB87441D7}" type="presOf" srcId="{6E69ADBA-BD2A-482B-AAD1-E68F979A1191}" destId="{06E06303-928E-4EF4-959B-90B2DB64F6A3}" srcOrd="1" destOrd="0" presId="urn:microsoft.com/office/officeart/2005/8/layout/cycle8"/>
    <dgm:cxn modelId="{BA49EBCB-FCD5-4D40-B99D-621D8E88A2F8}" srcId="{005361A2-A01D-4574-AE02-591CBF834195}" destId="{5A7044BE-9FA8-4A98-9678-6D049F3A7C6F}" srcOrd="4" destOrd="0" parTransId="{EBEBEE49-7352-4054-AA33-36BDB43504AE}" sibTransId="{65DDD600-B15B-4E76-B462-73CD0E162D9A}"/>
    <dgm:cxn modelId="{3E74023A-DAC4-485E-B588-A1CA21DD528D}" type="presParOf" srcId="{056394E8-6792-4F92-8F26-13E4252C5C0E}" destId="{8E34E397-BA9C-40C7-AC1C-97699CD4D4DA}" srcOrd="0" destOrd="0" presId="urn:microsoft.com/office/officeart/2005/8/layout/cycle8"/>
    <dgm:cxn modelId="{58F396CE-38E3-4C16-AB26-0AB66A5F8569}" type="presParOf" srcId="{056394E8-6792-4F92-8F26-13E4252C5C0E}" destId="{EFB40689-D3DC-499C-9C66-6BC529CF56D5}" srcOrd="1" destOrd="0" presId="urn:microsoft.com/office/officeart/2005/8/layout/cycle8"/>
    <dgm:cxn modelId="{8B16605A-75A8-40E0-8319-09D1174BF702}" type="presParOf" srcId="{056394E8-6792-4F92-8F26-13E4252C5C0E}" destId="{5886681B-372F-4757-9AF6-0C85B9BAD46D}" srcOrd="2" destOrd="0" presId="urn:microsoft.com/office/officeart/2005/8/layout/cycle8"/>
    <dgm:cxn modelId="{590026CC-AE74-4D52-8C3C-F6167CCABF4B}" type="presParOf" srcId="{056394E8-6792-4F92-8F26-13E4252C5C0E}" destId="{06E06303-928E-4EF4-959B-90B2DB64F6A3}" srcOrd="3" destOrd="0" presId="urn:microsoft.com/office/officeart/2005/8/layout/cycle8"/>
    <dgm:cxn modelId="{D32AECFF-83B4-4A6F-B286-37BD1A9FAD6F}" type="presParOf" srcId="{056394E8-6792-4F92-8F26-13E4252C5C0E}" destId="{0B1A75D0-33D7-4D76-9757-9B7BA0CA5B4C}" srcOrd="4" destOrd="0" presId="urn:microsoft.com/office/officeart/2005/8/layout/cycle8"/>
    <dgm:cxn modelId="{659A31DB-3B59-4BA5-8F08-D1076F5C16BA}" type="presParOf" srcId="{056394E8-6792-4F92-8F26-13E4252C5C0E}" destId="{5C5E2860-3A13-4F99-B18D-945DBB42DC0D}" srcOrd="5" destOrd="0" presId="urn:microsoft.com/office/officeart/2005/8/layout/cycle8"/>
    <dgm:cxn modelId="{93F19040-189F-4BFB-85F7-725AE1550C9A}" type="presParOf" srcId="{056394E8-6792-4F92-8F26-13E4252C5C0E}" destId="{6A6412FA-04C1-441D-A2C1-9115E3E24B63}" srcOrd="6" destOrd="0" presId="urn:microsoft.com/office/officeart/2005/8/layout/cycle8"/>
    <dgm:cxn modelId="{92E0C620-3AB3-4748-9928-5EE268FE0435}" type="presParOf" srcId="{056394E8-6792-4F92-8F26-13E4252C5C0E}" destId="{92863247-CCFC-4C11-8EA0-D5F81139396C}" srcOrd="7" destOrd="0" presId="urn:microsoft.com/office/officeart/2005/8/layout/cycle8"/>
    <dgm:cxn modelId="{9DAA77CA-488F-49AC-AF21-7A85A21EF1AD}" type="presParOf" srcId="{056394E8-6792-4F92-8F26-13E4252C5C0E}" destId="{4B1B65A3-5BDD-4698-AF07-30C2263CB007}" srcOrd="8" destOrd="0" presId="urn:microsoft.com/office/officeart/2005/8/layout/cycle8"/>
    <dgm:cxn modelId="{030768C4-2BE1-4341-970B-EF8E9DD823CF}" type="presParOf" srcId="{056394E8-6792-4F92-8F26-13E4252C5C0E}" destId="{6EF92C9E-5A59-42A2-BD94-93AB720A51F2}" srcOrd="9" destOrd="0" presId="urn:microsoft.com/office/officeart/2005/8/layout/cycle8"/>
    <dgm:cxn modelId="{310DBC77-5B9A-4617-A35F-E5E9DBA47804}" type="presParOf" srcId="{056394E8-6792-4F92-8F26-13E4252C5C0E}" destId="{4F6EC1A1-5D26-4F4C-9CA3-EB65B937FEE4}" srcOrd="10" destOrd="0" presId="urn:microsoft.com/office/officeart/2005/8/layout/cycle8"/>
    <dgm:cxn modelId="{7179BFAE-CECB-4156-B9B9-3199C0DE14B1}" type="presParOf" srcId="{056394E8-6792-4F92-8F26-13E4252C5C0E}" destId="{5FEDF030-48F9-4446-930C-535E49D8D7C0}" srcOrd="11" destOrd="0" presId="urn:microsoft.com/office/officeart/2005/8/layout/cycle8"/>
    <dgm:cxn modelId="{A3B2D57C-F885-4C15-8C76-8E77BF8739A1}" type="presParOf" srcId="{056394E8-6792-4F92-8F26-13E4252C5C0E}" destId="{52BBD65B-CE1E-47CE-9114-81D3573AAE3C}" srcOrd="12" destOrd="0" presId="urn:microsoft.com/office/officeart/2005/8/layout/cycle8"/>
    <dgm:cxn modelId="{4755ECFC-9C8E-4342-8396-09661320DB54}" type="presParOf" srcId="{056394E8-6792-4F92-8F26-13E4252C5C0E}" destId="{C7EB0FB1-C5CB-4105-B1AA-8F7E3847A59D}" srcOrd="13" destOrd="0" presId="urn:microsoft.com/office/officeart/2005/8/layout/cycle8"/>
    <dgm:cxn modelId="{337CBC2C-4A87-4BE6-9B6F-7E7B205E8CF7}" type="presParOf" srcId="{056394E8-6792-4F92-8F26-13E4252C5C0E}" destId="{3DE2748C-828E-4527-ADFC-F3FA95FA0154}" srcOrd="14" destOrd="0" presId="urn:microsoft.com/office/officeart/2005/8/layout/cycle8"/>
    <dgm:cxn modelId="{7EFD1321-1CC2-452D-95B7-97892255D60F}" type="presParOf" srcId="{056394E8-6792-4F92-8F26-13E4252C5C0E}" destId="{121A083B-753C-4921-94F2-2F7FA1958916}" srcOrd="15" destOrd="0" presId="urn:microsoft.com/office/officeart/2005/8/layout/cycle8"/>
    <dgm:cxn modelId="{94C0FD64-2312-4004-8B80-C16D28B1D12F}" type="presParOf" srcId="{056394E8-6792-4F92-8F26-13E4252C5C0E}" destId="{F8C70646-B389-4B2D-ABA8-B5DCD7B8A0A1}" srcOrd="16" destOrd="0" presId="urn:microsoft.com/office/officeart/2005/8/layout/cycle8"/>
    <dgm:cxn modelId="{A677B8D1-8F18-4210-84CA-AABACDCCDDD3}" type="presParOf" srcId="{056394E8-6792-4F92-8F26-13E4252C5C0E}" destId="{DE20C7E9-9251-4776-AB7F-28198342E9F2}" srcOrd="17" destOrd="0" presId="urn:microsoft.com/office/officeart/2005/8/layout/cycle8"/>
    <dgm:cxn modelId="{3C37B364-1371-4D23-BEA6-50A42FCB5298}" type="presParOf" srcId="{056394E8-6792-4F92-8F26-13E4252C5C0E}" destId="{1F3E68A8-35D6-42F3-BEF0-BCC2C8CE7579}" srcOrd="18" destOrd="0" presId="urn:microsoft.com/office/officeart/2005/8/layout/cycle8"/>
    <dgm:cxn modelId="{3F400844-1180-40D7-9AE6-1C8DFA4B5EF7}" type="presParOf" srcId="{056394E8-6792-4F92-8F26-13E4252C5C0E}" destId="{B2B2C2EB-1FAD-43A6-A9CD-8E0FF44F224A}" srcOrd="19" destOrd="0" presId="urn:microsoft.com/office/officeart/2005/8/layout/cycle8"/>
    <dgm:cxn modelId="{AAF0A125-0A58-4633-8D54-4645F8C8ECF0}" type="presParOf" srcId="{056394E8-6792-4F92-8F26-13E4252C5C0E}" destId="{36AE1E30-4972-460F-93AC-778C6083BE16}" srcOrd="20" destOrd="0" presId="urn:microsoft.com/office/officeart/2005/8/layout/cycle8"/>
    <dgm:cxn modelId="{1DAF6790-A9CE-49D9-AF14-399E1E154B64}" type="presParOf" srcId="{056394E8-6792-4F92-8F26-13E4252C5C0E}" destId="{87BD91AE-9F5D-4DC5-B280-84A3BA602D66}" srcOrd="21" destOrd="0" presId="urn:microsoft.com/office/officeart/2005/8/layout/cycle8"/>
    <dgm:cxn modelId="{6C61E19E-B45C-4EF5-A5CB-0879C0779A58}" type="presParOf" srcId="{056394E8-6792-4F92-8F26-13E4252C5C0E}" destId="{34F58A9A-1EC3-40AB-A24D-B0429757B8EA}" srcOrd="22" destOrd="0" presId="urn:microsoft.com/office/officeart/2005/8/layout/cycle8"/>
    <dgm:cxn modelId="{C6DAF869-A561-443B-8396-708758AC6A1A}" type="presParOf" srcId="{056394E8-6792-4F92-8F26-13E4252C5C0E}" destId="{D22B4DBB-5C39-4710-B7C2-A8878C702D4C}" srcOrd="23" destOrd="0" presId="urn:microsoft.com/office/officeart/2005/8/layout/cycle8"/>
    <dgm:cxn modelId="{DCACFCD9-9487-4C8C-ABBE-C1AD1DC29E6E}" type="presParOf" srcId="{056394E8-6792-4F92-8F26-13E4252C5C0E}" destId="{58605786-A1EA-45F0-B9D3-D1C7B293A10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FD64F-9B05-443E-9854-D4D53086C05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DA4CE0AB-2A36-4C3C-8170-21A1B218B306}">
      <dgm:prSet phldrT="[Текст]"/>
      <dgm:spPr/>
      <dgm:t>
        <a:bodyPr/>
        <a:lstStyle/>
        <a:p>
          <a:r>
            <a:rPr lang="ru-RU" dirty="0" smtClean="0"/>
            <a:t>Бюджетное послание Президента Российской Федерации Федеральному Собранию</a:t>
          </a:r>
          <a:endParaRPr lang="ru-RU" dirty="0"/>
        </a:p>
      </dgm:t>
    </dgm:pt>
    <dgm:pt modelId="{72497167-2073-401F-885A-947EDA264C5E}" type="parTrans" cxnId="{B7D11D63-0091-4DCE-8FA1-5B002EFC876B}">
      <dgm:prSet/>
      <dgm:spPr/>
      <dgm:t>
        <a:bodyPr/>
        <a:lstStyle/>
        <a:p>
          <a:endParaRPr lang="ru-RU"/>
        </a:p>
      </dgm:t>
    </dgm:pt>
    <dgm:pt modelId="{9B9EF643-2434-436F-900A-D18DB34A4592}" type="sibTrans" cxnId="{B7D11D63-0091-4DCE-8FA1-5B002EFC876B}">
      <dgm:prSet/>
      <dgm:spPr/>
      <dgm:t>
        <a:bodyPr/>
        <a:lstStyle/>
        <a:p>
          <a:endParaRPr lang="ru-RU"/>
        </a:p>
      </dgm:t>
    </dgm:pt>
    <dgm:pt modelId="{F4CFEB0B-1E1E-40B2-B1EE-522702ED8B80}">
      <dgm:prSet phldrT="[Текст]"/>
      <dgm:spPr/>
      <dgm:t>
        <a:bodyPr/>
        <a:lstStyle/>
        <a:p>
          <a:r>
            <a:rPr lang="ru-RU" dirty="0" smtClean="0"/>
            <a:t>Прогноз социально-экономического развития района</a:t>
          </a:r>
          <a:endParaRPr lang="ru-RU" dirty="0"/>
        </a:p>
      </dgm:t>
    </dgm:pt>
    <dgm:pt modelId="{A62C7803-C9AF-429E-978E-E9D59FC866DA}" type="parTrans" cxnId="{D93E3DC6-9938-42C4-A500-F777986D56C3}">
      <dgm:prSet/>
      <dgm:spPr/>
      <dgm:t>
        <a:bodyPr/>
        <a:lstStyle/>
        <a:p>
          <a:endParaRPr lang="ru-RU"/>
        </a:p>
      </dgm:t>
    </dgm:pt>
    <dgm:pt modelId="{4BF3B025-7555-4676-A2ED-DDC6C98E41C0}" type="sibTrans" cxnId="{D93E3DC6-9938-42C4-A500-F777986D56C3}">
      <dgm:prSet/>
      <dgm:spPr/>
      <dgm:t>
        <a:bodyPr/>
        <a:lstStyle/>
        <a:p>
          <a:endParaRPr lang="ru-RU"/>
        </a:p>
      </dgm:t>
    </dgm:pt>
    <dgm:pt modelId="{D2C4794D-9EB5-41A1-B440-C4F341F4093A}">
      <dgm:prSet phldrT="[Текст]"/>
      <dgm:spPr/>
      <dgm:t>
        <a:bodyPr/>
        <a:lstStyle/>
        <a:p>
          <a:r>
            <a:rPr lang="ru-RU" dirty="0" smtClean="0"/>
            <a:t>Основное направления бюджетной и налоговой политики</a:t>
          </a:r>
          <a:endParaRPr lang="ru-RU" dirty="0"/>
        </a:p>
      </dgm:t>
    </dgm:pt>
    <dgm:pt modelId="{BBFE948D-ABE1-416C-8456-C775C14EA0C8}" type="parTrans" cxnId="{F259DA11-F9B4-4338-89D4-1559C2B3E1C2}">
      <dgm:prSet/>
      <dgm:spPr/>
      <dgm:t>
        <a:bodyPr/>
        <a:lstStyle/>
        <a:p>
          <a:endParaRPr lang="ru-RU"/>
        </a:p>
      </dgm:t>
    </dgm:pt>
    <dgm:pt modelId="{24726CEF-B7D0-4F91-89BE-769918C3AA99}" type="sibTrans" cxnId="{F259DA11-F9B4-4338-89D4-1559C2B3E1C2}">
      <dgm:prSet/>
      <dgm:spPr/>
      <dgm:t>
        <a:bodyPr/>
        <a:lstStyle/>
        <a:p>
          <a:endParaRPr lang="ru-RU"/>
        </a:p>
      </dgm:t>
    </dgm:pt>
    <dgm:pt modelId="{43094FEC-DCCB-457F-A4BD-F84CD2882CF5}">
      <dgm:prSet phldrT="[Текст]"/>
      <dgm:spPr/>
      <dgm:t>
        <a:bodyPr/>
        <a:lstStyle/>
        <a:p>
          <a:r>
            <a:rPr lang="ru-RU" dirty="0" smtClean="0"/>
            <a:t>Муниципальные программы района</a:t>
          </a:r>
          <a:endParaRPr lang="ru-RU" dirty="0"/>
        </a:p>
      </dgm:t>
    </dgm:pt>
    <dgm:pt modelId="{57FE9306-8CAA-4DE1-A810-CFE32DF2CE97}" type="parTrans" cxnId="{B0720792-E96F-49C6-8F31-FFB98E44D253}">
      <dgm:prSet/>
      <dgm:spPr/>
      <dgm:t>
        <a:bodyPr/>
        <a:lstStyle/>
        <a:p>
          <a:endParaRPr lang="ru-RU"/>
        </a:p>
      </dgm:t>
    </dgm:pt>
    <dgm:pt modelId="{C032C4D7-5453-4EAD-A6BB-C32FB5E12B07}" type="sibTrans" cxnId="{B0720792-E96F-49C6-8F31-FFB98E44D253}">
      <dgm:prSet/>
      <dgm:spPr/>
      <dgm:t>
        <a:bodyPr/>
        <a:lstStyle/>
        <a:p>
          <a:endParaRPr lang="ru-RU"/>
        </a:p>
      </dgm:t>
    </dgm:pt>
    <dgm:pt modelId="{292766FC-508D-4E1E-A3EF-72CC72C77E74}" type="pres">
      <dgm:prSet presAssocID="{AA8FD64F-9B05-443E-9854-D4D53086C05A}" presName="Name0" presStyleCnt="0">
        <dgm:presLayoutVars>
          <dgm:dir/>
          <dgm:resizeHandles val="exact"/>
        </dgm:presLayoutVars>
      </dgm:prSet>
      <dgm:spPr/>
      <dgm:t>
        <a:bodyPr/>
        <a:lstStyle/>
        <a:p>
          <a:endParaRPr lang="ru-RU"/>
        </a:p>
      </dgm:t>
    </dgm:pt>
    <dgm:pt modelId="{2C9AEEA7-FC95-458E-8F09-5F3B073AB11D}" type="pres">
      <dgm:prSet presAssocID="{DA4CE0AB-2A36-4C3C-8170-21A1B218B306}" presName="Name5" presStyleLbl="vennNode1" presStyleIdx="0" presStyleCnt="4">
        <dgm:presLayoutVars>
          <dgm:bulletEnabled val="1"/>
        </dgm:presLayoutVars>
      </dgm:prSet>
      <dgm:spPr/>
      <dgm:t>
        <a:bodyPr/>
        <a:lstStyle/>
        <a:p>
          <a:endParaRPr lang="ru-RU"/>
        </a:p>
      </dgm:t>
    </dgm:pt>
    <dgm:pt modelId="{F7D9ACAA-3A4B-442D-AC67-4703CF04F762}" type="pres">
      <dgm:prSet presAssocID="{9B9EF643-2434-436F-900A-D18DB34A4592}" presName="space" presStyleCnt="0"/>
      <dgm:spPr/>
    </dgm:pt>
    <dgm:pt modelId="{AFD6E2C4-7E5E-4430-A5FE-17F90CF23E57}" type="pres">
      <dgm:prSet presAssocID="{F4CFEB0B-1E1E-40B2-B1EE-522702ED8B80}" presName="Name5" presStyleLbl="vennNode1" presStyleIdx="1" presStyleCnt="4">
        <dgm:presLayoutVars>
          <dgm:bulletEnabled val="1"/>
        </dgm:presLayoutVars>
      </dgm:prSet>
      <dgm:spPr/>
      <dgm:t>
        <a:bodyPr/>
        <a:lstStyle/>
        <a:p>
          <a:endParaRPr lang="ru-RU"/>
        </a:p>
      </dgm:t>
    </dgm:pt>
    <dgm:pt modelId="{462A6AEF-2731-41F9-8D70-E1124A090167}" type="pres">
      <dgm:prSet presAssocID="{4BF3B025-7555-4676-A2ED-DDC6C98E41C0}" presName="space" presStyleCnt="0"/>
      <dgm:spPr/>
    </dgm:pt>
    <dgm:pt modelId="{38766FA8-1C6B-40CE-98E3-4912BED9F362}" type="pres">
      <dgm:prSet presAssocID="{D2C4794D-9EB5-41A1-B440-C4F341F4093A}" presName="Name5" presStyleLbl="vennNode1" presStyleIdx="2" presStyleCnt="4">
        <dgm:presLayoutVars>
          <dgm:bulletEnabled val="1"/>
        </dgm:presLayoutVars>
      </dgm:prSet>
      <dgm:spPr/>
      <dgm:t>
        <a:bodyPr/>
        <a:lstStyle/>
        <a:p>
          <a:endParaRPr lang="ru-RU"/>
        </a:p>
      </dgm:t>
    </dgm:pt>
    <dgm:pt modelId="{D58A998C-B517-488A-ACCE-941D414E2F71}" type="pres">
      <dgm:prSet presAssocID="{24726CEF-B7D0-4F91-89BE-769918C3AA99}" presName="space" presStyleCnt="0"/>
      <dgm:spPr/>
    </dgm:pt>
    <dgm:pt modelId="{BDE8B947-89C8-407B-AD9A-F18C0DFF1523}" type="pres">
      <dgm:prSet presAssocID="{43094FEC-DCCB-457F-A4BD-F84CD2882CF5}" presName="Name5" presStyleLbl="vennNode1" presStyleIdx="3" presStyleCnt="4">
        <dgm:presLayoutVars>
          <dgm:bulletEnabled val="1"/>
        </dgm:presLayoutVars>
      </dgm:prSet>
      <dgm:spPr/>
      <dgm:t>
        <a:bodyPr/>
        <a:lstStyle/>
        <a:p>
          <a:endParaRPr lang="ru-RU"/>
        </a:p>
      </dgm:t>
    </dgm:pt>
  </dgm:ptLst>
  <dgm:cxnLst>
    <dgm:cxn modelId="{DD8D2E73-1472-474D-8C27-9E446FD8292A}" type="presOf" srcId="{D2C4794D-9EB5-41A1-B440-C4F341F4093A}" destId="{38766FA8-1C6B-40CE-98E3-4912BED9F362}" srcOrd="0" destOrd="0" presId="urn:microsoft.com/office/officeart/2005/8/layout/venn3"/>
    <dgm:cxn modelId="{D7CAB178-0A10-454F-A777-7CCB28FFBB1E}" type="presOf" srcId="{DA4CE0AB-2A36-4C3C-8170-21A1B218B306}" destId="{2C9AEEA7-FC95-458E-8F09-5F3B073AB11D}" srcOrd="0" destOrd="0" presId="urn:microsoft.com/office/officeart/2005/8/layout/venn3"/>
    <dgm:cxn modelId="{8D59B66E-32A5-4295-B5DA-BCBC72963B46}" type="presOf" srcId="{AA8FD64F-9B05-443E-9854-D4D53086C05A}" destId="{292766FC-508D-4E1E-A3EF-72CC72C77E74}" srcOrd="0" destOrd="0" presId="urn:microsoft.com/office/officeart/2005/8/layout/venn3"/>
    <dgm:cxn modelId="{D93E3DC6-9938-42C4-A500-F777986D56C3}" srcId="{AA8FD64F-9B05-443E-9854-D4D53086C05A}" destId="{F4CFEB0B-1E1E-40B2-B1EE-522702ED8B80}" srcOrd="1" destOrd="0" parTransId="{A62C7803-C9AF-429E-978E-E9D59FC866DA}" sibTransId="{4BF3B025-7555-4676-A2ED-DDC6C98E41C0}"/>
    <dgm:cxn modelId="{B0720792-E96F-49C6-8F31-FFB98E44D253}" srcId="{AA8FD64F-9B05-443E-9854-D4D53086C05A}" destId="{43094FEC-DCCB-457F-A4BD-F84CD2882CF5}" srcOrd="3" destOrd="0" parTransId="{57FE9306-8CAA-4DE1-A810-CFE32DF2CE97}" sibTransId="{C032C4D7-5453-4EAD-A6BB-C32FB5E12B07}"/>
    <dgm:cxn modelId="{F259DA11-F9B4-4338-89D4-1559C2B3E1C2}" srcId="{AA8FD64F-9B05-443E-9854-D4D53086C05A}" destId="{D2C4794D-9EB5-41A1-B440-C4F341F4093A}" srcOrd="2" destOrd="0" parTransId="{BBFE948D-ABE1-416C-8456-C775C14EA0C8}" sibTransId="{24726CEF-B7D0-4F91-89BE-769918C3AA99}"/>
    <dgm:cxn modelId="{E324664D-2EC6-4369-8854-03C4EFABEF73}" type="presOf" srcId="{F4CFEB0B-1E1E-40B2-B1EE-522702ED8B80}" destId="{AFD6E2C4-7E5E-4430-A5FE-17F90CF23E57}" srcOrd="0" destOrd="0" presId="urn:microsoft.com/office/officeart/2005/8/layout/venn3"/>
    <dgm:cxn modelId="{7EB2CE71-3999-4974-B11B-F265E3A4CC3D}" type="presOf" srcId="{43094FEC-DCCB-457F-A4BD-F84CD2882CF5}" destId="{BDE8B947-89C8-407B-AD9A-F18C0DFF1523}" srcOrd="0" destOrd="0" presId="urn:microsoft.com/office/officeart/2005/8/layout/venn3"/>
    <dgm:cxn modelId="{B7D11D63-0091-4DCE-8FA1-5B002EFC876B}" srcId="{AA8FD64F-9B05-443E-9854-D4D53086C05A}" destId="{DA4CE0AB-2A36-4C3C-8170-21A1B218B306}" srcOrd="0" destOrd="0" parTransId="{72497167-2073-401F-885A-947EDA264C5E}" sibTransId="{9B9EF643-2434-436F-900A-D18DB34A4592}"/>
    <dgm:cxn modelId="{BB34ACAE-207F-4A52-82BD-063777D0EDA2}" type="presParOf" srcId="{292766FC-508D-4E1E-A3EF-72CC72C77E74}" destId="{2C9AEEA7-FC95-458E-8F09-5F3B073AB11D}" srcOrd="0" destOrd="0" presId="urn:microsoft.com/office/officeart/2005/8/layout/venn3"/>
    <dgm:cxn modelId="{F712664B-69F3-4D9E-8C64-92E661869553}" type="presParOf" srcId="{292766FC-508D-4E1E-A3EF-72CC72C77E74}" destId="{F7D9ACAA-3A4B-442D-AC67-4703CF04F762}" srcOrd="1" destOrd="0" presId="urn:microsoft.com/office/officeart/2005/8/layout/venn3"/>
    <dgm:cxn modelId="{07FEB796-B7A0-4B42-834E-E0BEF968A8F6}" type="presParOf" srcId="{292766FC-508D-4E1E-A3EF-72CC72C77E74}" destId="{AFD6E2C4-7E5E-4430-A5FE-17F90CF23E57}" srcOrd="2" destOrd="0" presId="urn:microsoft.com/office/officeart/2005/8/layout/venn3"/>
    <dgm:cxn modelId="{8D354D63-8089-43AF-B2EC-42A7A934B033}" type="presParOf" srcId="{292766FC-508D-4E1E-A3EF-72CC72C77E74}" destId="{462A6AEF-2731-41F9-8D70-E1124A090167}" srcOrd="3" destOrd="0" presId="urn:microsoft.com/office/officeart/2005/8/layout/venn3"/>
    <dgm:cxn modelId="{5AFD022C-7AE1-4F44-85B9-89C85540C053}" type="presParOf" srcId="{292766FC-508D-4E1E-A3EF-72CC72C77E74}" destId="{38766FA8-1C6B-40CE-98E3-4912BED9F362}" srcOrd="4" destOrd="0" presId="urn:microsoft.com/office/officeart/2005/8/layout/venn3"/>
    <dgm:cxn modelId="{85D2D198-F740-4398-A49F-1E25A9A6F4E5}" type="presParOf" srcId="{292766FC-508D-4E1E-A3EF-72CC72C77E74}" destId="{D58A998C-B517-488A-ACCE-941D414E2F71}" srcOrd="5" destOrd="0" presId="urn:microsoft.com/office/officeart/2005/8/layout/venn3"/>
    <dgm:cxn modelId="{88D334D3-D83F-4DCA-A4F8-7E51C15D67B3}" type="presParOf" srcId="{292766FC-508D-4E1E-A3EF-72CC72C77E74}" destId="{BDE8B947-89C8-407B-AD9A-F18C0DFF1523}"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471A1617-61C0-472E-9529-D94D71CA25F9}">
      <dgm:prSet phldrT="[Текст]">
        <dgm:style>
          <a:lnRef idx="1">
            <a:schemeClr val="accent3"/>
          </a:lnRef>
          <a:fillRef idx="2">
            <a:schemeClr val="accent3"/>
          </a:fillRef>
          <a:effectRef idx="1">
            <a:schemeClr val="accent3"/>
          </a:effectRef>
          <a:fontRef idx="minor">
            <a:schemeClr val="dk1"/>
          </a:fontRef>
        </dgm:style>
      </dgm:prSet>
      <dgm:spPr>
        <a:xfrm>
          <a:off x="1628231" y="403865"/>
          <a:ext cx="608335" cy="608335"/>
        </a:xfr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EB3E6AE2-A1F0-4B9D-9D6E-A74577EBC7C4}">
      <dgm:prSet phldrT="[Текст]"/>
      <dgm:spPr>
        <a:xfrm>
          <a:off x="977084" y="1623829"/>
          <a:ext cx="1622227" cy="405556"/>
        </a:xfrm>
        <a:noFill/>
        <a:ln>
          <a:noFill/>
        </a:ln>
        <a:effectLst/>
      </dgm:spPr>
      <dgm:t>
        <a:bodyPr/>
        <a:lstStyle/>
        <a:p>
          <a:r>
            <a:rPr lang="ru-RU" b="1" dirty="0" smtClean="0">
              <a:solidFill>
                <a:sysClr val="windowText" lastClr="000000"/>
              </a:solidFill>
              <a:latin typeface="Verdana"/>
              <a:ea typeface="+mn-ea"/>
              <a:cs typeface="+mn-cs"/>
            </a:rPr>
            <a:t>Бюджет Камчатского края</a:t>
          </a:r>
          <a:endParaRPr lang="ru-RU" b="1" dirty="0">
            <a:solidFill>
              <a:sysClr val="windowText" lastClr="000000"/>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B26D76D9-D47E-4945-8E17-3D56E69D5442}">
      <dgm:prSet phldrT="[Текст]">
        <dgm:style>
          <a:lnRef idx="1">
            <a:schemeClr val="accent5"/>
          </a:lnRef>
          <a:fillRef idx="2">
            <a:schemeClr val="accent5"/>
          </a:fillRef>
          <a:effectRef idx="1">
            <a:schemeClr val="accent5"/>
          </a:effectRef>
          <a:fontRef idx="minor">
            <a:schemeClr val="dk1"/>
          </a:fontRef>
        </dgm:style>
      </dgm:prSet>
      <dgm:spPr>
        <a:xfrm>
          <a:off x="1176972" y="114919"/>
          <a:ext cx="608335" cy="60833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8DA13F91-18A1-4BBA-A631-583E8C1E35AE}" type="sibTrans" cxnId="{DEF2CA62-C0F8-4D21-91C3-847FA996C606}">
      <dgm:prSet/>
      <dgm:spPr/>
      <dgm:t>
        <a:bodyPr/>
        <a:lstStyle/>
        <a:p>
          <a:endParaRPr lang="ru-RU"/>
        </a:p>
      </dgm:t>
    </dgm:pt>
    <dgm:pt modelId="{E90DCF42-F5E5-46A8-9C88-3C53122418A0}" type="parTrans" cxnId="{DEF2CA62-C0F8-4D21-91C3-847FA996C606}">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39849" y="111717"/>
          <a:ext cx="1743894" cy="605631"/>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9436" custLinFactNeighborY="-145052"/>
      <dgm:spPr>
        <a:xfrm>
          <a:off x="1479831" y="1064663"/>
          <a:ext cx="337964" cy="216297"/>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1332" custLinFactNeighborY="-32573">
        <dgm:presLayoutVars>
          <dgm:bulletEnabled val="1"/>
        </dgm:presLayoutVars>
      </dgm:prSet>
      <dgm:spPr>
        <a:prstGeom prst="rect">
          <a:avLst/>
        </a:prstGeom>
      </dgm:spPr>
      <dgm:t>
        <a:bodyPr/>
        <a:lstStyle/>
        <a:p>
          <a:endParaRPr lang="ru-RU"/>
        </a:p>
      </dgm:t>
    </dgm:pt>
    <dgm:pt modelId="{EF83BE10-8D0A-4FA2-ABAF-0C46F298B507}" type="pres">
      <dgm:prSet presAssocID="{B26D76D9-D47E-4945-8E17-3D56E69D5442}" presName="item1" presStyleLbl="node1" presStyleIdx="0" presStyleCnt="2" custLinFactY="-6718" custLinFactNeighborX="-48805" custLinFactNeighborY="-100000">
        <dgm:presLayoutVars>
          <dgm:bulletEnabled val="1"/>
        </dgm:presLayoutVars>
      </dgm:prSet>
      <dgm:spPr>
        <a:prstGeom prst="ellipse">
          <a:avLst/>
        </a:prstGeom>
      </dgm:spPr>
      <dgm:t>
        <a:bodyPr/>
        <a:lstStyle/>
        <a:p>
          <a:endParaRPr lang="ru-RU"/>
        </a:p>
      </dgm:t>
    </dgm:pt>
    <dgm:pt modelId="{2088B445-D483-48E9-8C72-7548286DD546}" type="pres">
      <dgm:prSet presAssocID="{EB3E6AE2-A1F0-4B9D-9D6E-A74577EBC7C4}" presName="item2" presStyleLbl="node1" presStyleIdx="1" presStyleCnt="2" custLinFactNeighborX="96930" custLinFactNeighborY="15802">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6300"/>
      <dgm:spPr>
        <a:xfrm>
          <a:off x="692799" y="-10328"/>
          <a:ext cx="2043401" cy="1609465"/>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D0CF807F-69C2-40E8-BF7F-2E2C8E94112D}" type="presOf" srcId="{471A1617-61C0-472E-9529-D94D71CA25F9}" destId="{2088B445-D483-48E9-8C72-7548286DD546}" srcOrd="0" destOrd="0" presId="urn:microsoft.com/office/officeart/2005/8/layout/funnel1"/>
    <dgm:cxn modelId="{C585DB9E-C93D-41E5-A434-07C38475650A}" type="presOf" srcId="{EB3E6AE2-A1F0-4B9D-9D6E-A74577EBC7C4}" destId="{16BE7DBA-F358-40B1-B103-88EE454B8224}" srcOrd="0" destOrd="0" presId="urn:microsoft.com/office/officeart/2005/8/layout/funnel1"/>
    <dgm:cxn modelId="{DEF2CA62-C0F8-4D21-91C3-847FA996C606}" srcId="{B891B58E-588A-48D5-BE5F-F98726A7FC73}" destId="{B26D76D9-D47E-4945-8E17-3D56E69D5442}" srcOrd="1" destOrd="0" parTransId="{E90DCF42-F5E5-46A8-9C88-3C53122418A0}" sibTransId="{8DA13F91-18A1-4BBA-A631-583E8C1E35AE}"/>
    <dgm:cxn modelId="{C136E70F-3344-49D8-BFED-25B199DDEA8A}" type="presOf" srcId="{B891B58E-588A-48D5-BE5F-F98726A7FC73}" destId="{78ED7DC9-4082-471D-8F28-B0B5F5246919}" srcOrd="0" destOrd="0" presId="urn:microsoft.com/office/officeart/2005/8/layout/funnel1"/>
    <dgm:cxn modelId="{4C528FB2-8ACB-41F6-A14A-31609AB61A09}" srcId="{B891B58E-588A-48D5-BE5F-F98726A7FC73}" destId="{EB3E6AE2-A1F0-4B9D-9D6E-A74577EBC7C4}" srcOrd="2" destOrd="0" parTransId="{10114892-CE62-44D0-9F13-0244C0B4F3F7}" sibTransId="{052D0B64-0AD1-49F4-B32F-4A2A07A161AD}"/>
    <dgm:cxn modelId="{171E8245-C208-44B0-B887-0505A30FC597}" type="presOf" srcId="{B26D76D9-D47E-4945-8E17-3D56E69D5442}" destId="{EF83BE10-8D0A-4FA2-ABAF-0C46F298B507}" srcOrd="0" destOrd="0" presId="urn:microsoft.com/office/officeart/2005/8/layout/funnel1"/>
    <dgm:cxn modelId="{BFF38B4A-8EFB-45BC-AD0A-D92D255D5488}" srcId="{B891B58E-588A-48D5-BE5F-F98726A7FC73}" destId="{471A1617-61C0-472E-9529-D94D71CA25F9}" srcOrd="0" destOrd="0" parTransId="{BC194C22-6EA6-47D6-BB00-940409890242}" sibTransId="{047956D5-8A3F-4B5C-890D-DBACED192A6B}"/>
    <dgm:cxn modelId="{FBCB8CBF-58AC-4883-AD56-A91F8E490009}" type="presParOf" srcId="{78ED7DC9-4082-471D-8F28-B0B5F5246919}" destId="{B40FF9C1-10BF-44C9-BACC-27329753F12D}" srcOrd="0" destOrd="0" presId="urn:microsoft.com/office/officeart/2005/8/layout/funnel1"/>
    <dgm:cxn modelId="{7109736A-8F57-4313-895D-FF303346F637}" type="presParOf" srcId="{78ED7DC9-4082-471D-8F28-B0B5F5246919}" destId="{A61B55E8-B245-4859-95DD-6A749E92D8D4}" srcOrd="1" destOrd="0" presId="urn:microsoft.com/office/officeart/2005/8/layout/funnel1"/>
    <dgm:cxn modelId="{68AA336D-71C4-4E12-8B60-044633E882F4}" type="presParOf" srcId="{78ED7DC9-4082-471D-8F28-B0B5F5246919}" destId="{16BE7DBA-F358-40B1-B103-88EE454B8224}" srcOrd="2" destOrd="0" presId="urn:microsoft.com/office/officeart/2005/8/layout/funnel1"/>
    <dgm:cxn modelId="{00132547-F917-4D7B-8E8E-6B5E097D25E0}" type="presParOf" srcId="{78ED7DC9-4082-471D-8F28-B0B5F5246919}" destId="{EF83BE10-8D0A-4FA2-ABAF-0C46F298B507}" srcOrd="3" destOrd="0" presId="urn:microsoft.com/office/officeart/2005/8/layout/funnel1"/>
    <dgm:cxn modelId="{43408D33-A2DD-4280-B9DF-D46BBB215EFD}" type="presParOf" srcId="{78ED7DC9-4082-471D-8F28-B0B5F5246919}" destId="{2088B445-D483-48E9-8C72-7548286DD546}" srcOrd="4" destOrd="0" presId="urn:microsoft.com/office/officeart/2005/8/layout/funnel1"/>
    <dgm:cxn modelId="{FCD41DEC-D794-4093-B3BB-60D7286DFB97}" type="presParOf" srcId="{78ED7DC9-4082-471D-8F28-B0B5F5246919}" destId="{7D4ADD9C-5677-4E4B-9347-6251F136E4DA}" srcOrd="5"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5"/>
          </a:lnRef>
          <a:fillRef idx="2">
            <a:schemeClr val="accent5"/>
          </a:fillRef>
          <a:effectRef idx="1">
            <a:schemeClr val="accent5"/>
          </a:effectRef>
          <a:fontRef idx="minor">
            <a:schemeClr val="dk1"/>
          </a:fontRef>
        </dgm:style>
      </dgm:prSet>
      <dgm:spPr>
        <a:xfrm>
          <a:off x="1205880" y="160653"/>
          <a:ext cx="754211" cy="733939"/>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EB3E6AE2-A1F0-4B9D-9D6E-A74577EBC7C4}">
      <dgm:prSet phldrT="[Текст]"/>
      <dgm:spPr>
        <a:xfrm>
          <a:off x="925413" y="1586784"/>
          <a:ext cx="1578173" cy="394543"/>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Соболевского района</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63602" y="112023"/>
          <a:ext cx="1696536" cy="589184"/>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49999" custLinFactNeighborY="-157612"/>
      <dgm:spPr>
        <a:xfrm>
          <a:off x="1385717" y="1012661"/>
          <a:ext cx="328786" cy="210423"/>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6810" custLinFactNeighborY="-26607">
        <dgm:presLayoutVars>
          <dgm:bulletEnabled val="1"/>
        </dgm:presLayoutVars>
      </dgm:prSet>
      <dgm:spPr>
        <a:prstGeom prst="rect">
          <a:avLst/>
        </a:prstGeom>
      </dgm:spPr>
      <dgm:t>
        <a:bodyPr/>
        <a:lstStyle/>
        <a:p>
          <a:endParaRPr lang="ru-RU"/>
        </a:p>
      </dgm:t>
    </dgm:pt>
    <dgm:pt modelId="{CCC15DD5-6043-4010-82EB-AA84EE0AE64E}" type="pres">
      <dgm:prSet presAssocID="{EB3E6AE2-A1F0-4B9D-9D6E-A74577EBC7C4}" presName="item1" presStyleLbl="node1" presStyleIdx="0" presStyleCnt="1" custScaleX="81926" custScaleY="79724" custLinFactNeighborX="0" custLinFactNeighborY="-8427">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7207"/>
      <dgm:spPr>
        <a:xfrm>
          <a:off x="720545" y="-13387"/>
          <a:ext cx="1987909" cy="157911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044C75A2-5D18-402D-8181-153AE408AB52}" srcId="{B891B58E-588A-48D5-BE5F-F98726A7FC73}" destId="{A758E023-0441-475B-BE5A-B12CFA03AA3C}" srcOrd="0" destOrd="0" parTransId="{D4372B14-FBF8-4FA7-B16F-C57E0AD8C2A8}" sibTransId="{33D15AD8-D874-41BA-9E44-44E2FC46E05B}"/>
    <dgm:cxn modelId="{59E30B03-85A4-490B-B3C9-BD4AA42AFBDF}" type="presOf" srcId="{A758E023-0441-475B-BE5A-B12CFA03AA3C}" destId="{CCC15DD5-6043-4010-82EB-AA84EE0AE64E}" srcOrd="0" destOrd="0" presId="urn:microsoft.com/office/officeart/2005/8/layout/funnel1"/>
    <dgm:cxn modelId="{B05E8CF1-3376-459D-9849-2748A433D2B3}" type="presOf" srcId="{B891B58E-588A-48D5-BE5F-F98726A7FC73}" destId="{78ED7DC9-4082-471D-8F28-B0B5F5246919}" srcOrd="0" destOrd="0" presId="urn:microsoft.com/office/officeart/2005/8/layout/funnel1"/>
    <dgm:cxn modelId="{4D3C8269-7987-4A81-84E9-061FC122E07F}"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1" destOrd="0" parTransId="{10114892-CE62-44D0-9F13-0244C0B4F3F7}" sibTransId="{052D0B64-0AD1-49F4-B32F-4A2A07A161AD}"/>
    <dgm:cxn modelId="{9158E975-0B80-474D-A965-B0C4AE0C10CA}" type="presParOf" srcId="{78ED7DC9-4082-471D-8F28-B0B5F5246919}" destId="{B40FF9C1-10BF-44C9-BACC-27329753F12D}" srcOrd="0" destOrd="0" presId="urn:microsoft.com/office/officeart/2005/8/layout/funnel1"/>
    <dgm:cxn modelId="{1652CBD5-E111-4BD4-9830-334BBD8298FB}" type="presParOf" srcId="{78ED7DC9-4082-471D-8F28-B0B5F5246919}" destId="{A61B55E8-B245-4859-95DD-6A749E92D8D4}" srcOrd="1" destOrd="0" presId="urn:microsoft.com/office/officeart/2005/8/layout/funnel1"/>
    <dgm:cxn modelId="{022F28EF-3A2F-4170-BB5D-3AA0FDCAD371}" type="presParOf" srcId="{78ED7DC9-4082-471D-8F28-B0B5F5246919}" destId="{16BE7DBA-F358-40B1-B103-88EE454B8224}" srcOrd="2" destOrd="0" presId="urn:microsoft.com/office/officeart/2005/8/layout/funnel1"/>
    <dgm:cxn modelId="{FD770496-C55C-4E10-A479-0D628494C263}" type="presParOf" srcId="{78ED7DC9-4082-471D-8F28-B0B5F5246919}" destId="{CCC15DD5-6043-4010-82EB-AA84EE0AE64E}" srcOrd="3" destOrd="0" presId="urn:microsoft.com/office/officeart/2005/8/layout/funnel1"/>
    <dgm:cxn modelId="{1F017CF0-52E6-41FD-A5E7-95646D5D3F5D}" type="presParOf" srcId="{78ED7DC9-4082-471D-8F28-B0B5F5246919}" destId="{7D4ADD9C-5677-4E4B-9347-6251F136E4DA}" srcOrd="4" destOrd="0" presId="urn:microsoft.com/office/officeart/2005/8/layout/funnel1"/>
  </dgm:cxnLst>
  <dgm:bg/>
  <dgm:whole>
    <a:effectLst/>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4"/>
          </a:lnRef>
          <a:fillRef idx="2">
            <a:schemeClr val="accent4"/>
          </a:fillRef>
          <a:effectRef idx="1">
            <a:schemeClr val="accent4"/>
          </a:effectRef>
          <a:fontRef idx="minor">
            <a:schemeClr val="dk1"/>
          </a:fontRef>
        </dgm:style>
      </dgm:prSet>
      <dgm:spPr>
        <a:xfrm>
          <a:off x="1781174" y="281485"/>
          <a:ext cx="670364" cy="660033"/>
        </a:xfr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471A1617-61C0-472E-9529-D94D71CA25F9}">
      <dgm:prSet phldrT="[Текст]">
        <dgm:style>
          <a:lnRef idx="1">
            <a:schemeClr val="accent5"/>
          </a:lnRef>
          <a:fillRef idx="2">
            <a:schemeClr val="accent5"/>
          </a:fillRef>
          <a:effectRef idx="1">
            <a:schemeClr val="accent5"/>
          </a:effectRef>
          <a:fontRef idx="minor">
            <a:schemeClr val="dk1"/>
          </a:fontRef>
        </dgm:style>
      </dgm:prSet>
      <dgm:spPr>
        <a:xfrm>
          <a:off x="1327037" y="115738"/>
          <a:ext cx="717662" cy="61622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B26D76D9-D47E-4945-8E17-3D56E69D5442}">
      <dgm:prSet phldrT="[Текст]">
        <dgm:style>
          <a:lnRef idx="1">
            <a:schemeClr val="accent6"/>
          </a:lnRef>
          <a:fillRef idx="2">
            <a:schemeClr val="accent6"/>
          </a:fillRef>
          <a:effectRef idx="1">
            <a:schemeClr val="accent6"/>
          </a:effectRef>
          <a:fontRef idx="minor">
            <a:schemeClr val="dk1"/>
          </a:fontRef>
        </dgm:style>
      </dgm:prSet>
      <dgm:spPr>
        <a:xfrm>
          <a:off x="990601" y="303344"/>
          <a:ext cx="621800" cy="640847"/>
        </a:xfr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E90DCF42-F5E5-46A8-9C88-3C53122418A0}" type="parTrans" cxnId="{DEF2CA62-C0F8-4D21-91C3-847FA996C606}">
      <dgm:prSet/>
      <dgm:spPr/>
      <dgm:t>
        <a:bodyPr/>
        <a:lstStyle/>
        <a:p>
          <a:endParaRPr lang="ru-RU"/>
        </a:p>
      </dgm:t>
    </dgm:pt>
    <dgm:pt modelId="{8DA13F91-18A1-4BBA-A631-583E8C1E35AE}" type="sibTrans" cxnId="{DEF2CA62-C0F8-4D21-91C3-847FA996C606}">
      <dgm:prSet/>
      <dgm:spPr/>
      <dgm:t>
        <a:bodyPr/>
        <a:lstStyle/>
        <a:p>
          <a:endParaRPr lang="ru-RU"/>
        </a:p>
      </dgm:t>
    </dgm:pt>
    <dgm:pt modelId="{EB3E6AE2-A1F0-4B9D-9D6E-A74577EBC7C4}">
      <dgm:prSet phldrT="[Текст]"/>
      <dgm:spPr>
        <a:xfrm>
          <a:off x="967985" y="1549994"/>
          <a:ext cx="1607343" cy="401835"/>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сельских поселений</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47874" y="99707"/>
          <a:ext cx="1727894" cy="600075"/>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6814" custLinFactNeighborY="-175482"/>
      <dgm:spPr>
        <a:xfrm>
          <a:off x="1490764"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2223" custLinFactNeighborY="-32393">
        <dgm:presLayoutVars>
          <dgm:bulletEnabled val="1"/>
        </dgm:presLayoutVars>
      </dgm:prSet>
      <dgm:spPr>
        <a:prstGeom prst="rect">
          <a:avLst/>
        </a:prstGeom>
      </dgm:spPr>
      <dgm:t>
        <a:bodyPr/>
        <a:lstStyle/>
        <a:p>
          <a:endParaRPr lang="ru-RU"/>
        </a:p>
      </dgm:t>
    </dgm:pt>
    <dgm:pt modelId="{B9B81F4A-5DBD-4420-9ED7-DFEFAE537671}" type="pres">
      <dgm:prSet presAssocID="{471A1617-61C0-472E-9529-D94D71CA25F9}" presName="item1" presStyleLbl="node1" presStyleIdx="0" presStyleCnt="3" custScaleX="103160" custScaleY="106320" custLinFactNeighborX="-78963" custLinFactNeighborY="-70300">
        <dgm:presLayoutVars>
          <dgm:bulletEnabled val="1"/>
        </dgm:presLayoutVars>
      </dgm:prSet>
      <dgm:spPr>
        <a:prstGeom prst="ellipse">
          <a:avLst/>
        </a:prstGeom>
      </dgm:spPr>
      <dgm:t>
        <a:bodyPr/>
        <a:lstStyle/>
        <a:p>
          <a:endParaRPr lang="ru-RU"/>
        </a:p>
      </dgm:t>
    </dgm:pt>
    <dgm:pt modelId="{65CFEB7F-C6D7-4A7B-86D9-5F6ADBC1466D}" type="pres">
      <dgm:prSet presAssocID="{B26D76D9-D47E-4945-8E17-3D56E69D5442}" presName="item2" presStyleLbl="node1" presStyleIdx="1" presStyleCnt="3" custScaleX="119064" custScaleY="102235" custLinFactNeighborX="56361" custLinFactNeighborY="-28445">
        <dgm:presLayoutVars>
          <dgm:bulletEnabled val="1"/>
        </dgm:presLayoutVars>
      </dgm:prSet>
      <dgm:spPr>
        <a:prstGeom prst="ellipse">
          <a:avLst/>
        </a:prstGeom>
      </dgm:spPr>
      <dgm:t>
        <a:bodyPr/>
        <a:lstStyle/>
        <a:p>
          <a:endParaRPr lang="ru-RU"/>
        </a:p>
      </dgm:t>
    </dgm:pt>
    <dgm:pt modelId="{609E3147-F46C-4E4A-9AE0-957FED8E7863}" type="pres">
      <dgm:prSet presAssocID="{EB3E6AE2-A1F0-4B9D-9D6E-A74577EBC7C4}" presName="item3" presStyleLbl="node1" presStyleIdx="2" presStyleCnt="3" custScaleX="111217" custScaleY="109503" custLinFactNeighborX="25559" custLinFactNeighborY="26865">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3371" custLinFactNeighborX="2032" custLinFactNeighborY="1270"/>
      <dgm:spPr>
        <a:xfrm>
          <a:off x="740278"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A9373A5F-7D08-4921-B8D0-CA52331D8B2D}" type="presOf" srcId="{A758E023-0441-475B-BE5A-B12CFA03AA3C}" destId="{609E3147-F46C-4E4A-9AE0-957FED8E7863}" srcOrd="0" destOrd="0" presId="urn:microsoft.com/office/officeart/2005/8/layout/funnel1"/>
    <dgm:cxn modelId="{DEF2CA62-C0F8-4D21-91C3-847FA996C606}" srcId="{B891B58E-588A-48D5-BE5F-F98726A7FC73}" destId="{B26D76D9-D47E-4945-8E17-3D56E69D5442}" srcOrd="2" destOrd="0" parTransId="{E90DCF42-F5E5-46A8-9C88-3C53122418A0}" sibTransId="{8DA13F91-18A1-4BBA-A631-583E8C1E35AE}"/>
    <dgm:cxn modelId="{66126E0D-26D1-42E5-92D4-E33BE792EE3A}"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3" destOrd="0" parTransId="{10114892-CE62-44D0-9F13-0244C0B4F3F7}" sibTransId="{052D0B64-0AD1-49F4-B32F-4A2A07A161AD}"/>
    <dgm:cxn modelId="{2327E440-36C2-4C4D-A5BD-BDE03605135E}" type="presOf" srcId="{B26D76D9-D47E-4945-8E17-3D56E69D5442}" destId="{B9B81F4A-5DBD-4420-9ED7-DFEFAE537671}" srcOrd="0" destOrd="0" presId="urn:microsoft.com/office/officeart/2005/8/layout/funnel1"/>
    <dgm:cxn modelId="{044C75A2-5D18-402D-8181-153AE408AB52}" srcId="{B891B58E-588A-48D5-BE5F-F98726A7FC73}" destId="{A758E023-0441-475B-BE5A-B12CFA03AA3C}" srcOrd="0" destOrd="0" parTransId="{D4372B14-FBF8-4FA7-B16F-C57E0AD8C2A8}" sibTransId="{33D15AD8-D874-41BA-9E44-44E2FC46E05B}"/>
    <dgm:cxn modelId="{BFF38B4A-8EFB-45BC-AD0A-D92D255D5488}" srcId="{B891B58E-588A-48D5-BE5F-F98726A7FC73}" destId="{471A1617-61C0-472E-9529-D94D71CA25F9}" srcOrd="1" destOrd="0" parTransId="{BC194C22-6EA6-47D6-BB00-940409890242}" sibTransId="{047956D5-8A3F-4B5C-890D-DBACED192A6B}"/>
    <dgm:cxn modelId="{D3EA3532-7B63-4828-9EA1-60BBA7956BE9}" type="presOf" srcId="{B891B58E-588A-48D5-BE5F-F98726A7FC73}" destId="{78ED7DC9-4082-471D-8F28-B0B5F5246919}" srcOrd="0" destOrd="0" presId="urn:microsoft.com/office/officeart/2005/8/layout/funnel1"/>
    <dgm:cxn modelId="{F33EF98A-05F3-477A-8887-1E2CDA85CD9E}" type="presOf" srcId="{471A1617-61C0-472E-9529-D94D71CA25F9}" destId="{65CFEB7F-C6D7-4A7B-86D9-5F6ADBC1466D}" srcOrd="0" destOrd="0" presId="urn:microsoft.com/office/officeart/2005/8/layout/funnel1"/>
    <dgm:cxn modelId="{DEF753A8-319D-4DF2-A119-55E1BF842A0D}" type="presParOf" srcId="{78ED7DC9-4082-471D-8F28-B0B5F5246919}" destId="{B40FF9C1-10BF-44C9-BACC-27329753F12D}" srcOrd="0" destOrd="0" presId="urn:microsoft.com/office/officeart/2005/8/layout/funnel1"/>
    <dgm:cxn modelId="{E6C885A0-E030-41B7-A50A-0E1028830794}" type="presParOf" srcId="{78ED7DC9-4082-471D-8F28-B0B5F5246919}" destId="{A61B55E8-B245-4859-95DD-6A749E92D8D4}" srcOrd="1" destOrd="0" presId="urn:microsoft.com/office/officeart/2005/8/layout/funnel1"/>
    <dgm:cxn modelId="{86B28935-5107-48E7-AE61-66DF04EED3BC}" type="presParOf" srcId="{78ED7DC9-4082-471D-8F28-B0B5F5246919}" destId="{16BE7DBA-F358-40B1-B103-88EE454B8224}" srcOrd="2" destOrd="0" presId="urn:microsoft.com/office/officeart/2005/8/layout/funnel1"/>
    <dgm:cxn modelId="{6461C0F5-A20A-47AA-9C86-309C0910E862}" type="presParOf" srcId="{78ED7DC9-4082-471D-8F28-B0B5F5246919}" destId="{B9B81F4A-5DBD-4420-9ED7-DFEFAE537671}" srcOrd="3" destOrd="0" presId="urn:microsoft.com/office/officeart/2005/8/layout/funnel1"/>
    <dgm:cxn modelId="{7F6DC03D-669D-405F-A1CB-5F32670105A6}" type="presParOf" srcId="{78ED7DC9-4082-471D-8F28-B0B5F5246919}" destId="{65CFEB7F-C6D7-4A7B-86D9-5F6ADBC1466D}" srcOrd="4" destOrd="0" presId="urn:microsoft.com/office/officeart/2005/8/layout/funnel1"/>
    <dgm:cxn modelId="{DE41B1E1-5AF7-49C8-9367-BB9749C93E31}" type="presParOf" srcId="{78ED7DC9-4082-471D-8F28-B0B5F5246919}" destId="{609E3147-F46C-4E4A-9AE0-957FED8E7863}" srcOrd="5" destOrd="0" presId="urn:microsoft.com/office/officeart/2005/8/layout/funnel1"/>
    <dgm:cxn modelId="{7BDC4E09-D62F-45A3-B410-BE680EBD0FF9}" type="presParOf" srcId="{78ED7DC9-4082-471D-8F28-B0B5F5246919}" destId="{7D4ADD9C-5677-4E4B-9347-6251F136E4DA}" srcOrd="6" destOrd="0" presId="urn:microsoft.com/office/officeart/2005/8/layout/funnel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F58B53-C832-48CB-BB77-2F6D0A53E207}"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ru-RU"/>
        </a:p>
      </dgm:t>
    </dgm:pt>
    <dgm:pt modelId="{C3777170-BC8C-4294-9AE6-EDAB24C75BA0}">
      <dgm:prSet/>
      <dgm:spPr/>
      <dgm:t>
        <a:bodyPr/>
        <a:lstStyle/>
        <a:p>
          <a:pPr rtl="0"/>
          <a:r>
            <a:rPr lang="ru-RU" b="1" i="1" dirty="0" smtClean="0"/>
            <a:t>Основной целью бюджетной и налоговой политики на 2021 год и на плановый период 2022 и 2023 годов остается обеспечение сбалансированности и устойчивости районного бюджета.</a:t>
          </a:r>
          <a:endParaRPr lang="ru-RU" b="1" i="1" dirty="0"/>
        </a:p>
      </dgm:t>
    </dgm:pt>
    <dgm:pt modelId="{14411861-35C3-446F-9445-05A5C3760D78}" type="parTrans" cxnId="{141F4019-414D-48ED-94F7-90809BD2160C}">
      <dgm:prSet/>
      <dgm:spPr/>
      <dgm:t>
        <a:bodyPr/>
        <a:lstStyle/>
        <a:p>
          <a:endParaRPr lang="ru-RU"/>
        </a:p>
      </dgm:t>
    </dgm:pt>
    <dgm:pt modelId="{A9E4A3DB-8889-4C6B-BD71-82F7A71E251A}" type="sibTrans" cxnId="{141F4019-414D-48ED-94F7-90809BD2160C}">
      <dgm:prSet/>
      <dgm:spPr/>
      <dgm:t>
        <a:bodyPr/>
        <a:lstStyle/>
        <a:p>
          <a:endParaRPr lang="ru-RU"/>
        </a:p>
      </dgm:t>
    </dgm:pt>
    <dgm:pt modelId="{117C9CCC-2927-4BA3-962D-D225D4F55E4D}">
      <dgm:prSet custT="1"/>
      <dgm:spPr/>
      <dgm:t>
        <a:bodyPr/>
        <a:lstStyle/>
        <a:p>
          <a:pPr rtl="0"/>
          <a:r>
            <a:rPr lang="ru-RU" sz="1600" i="1" dirty="0" smtClean="0"/>
            <a:t>Для достижения указанной цели необходимо решить следующие задачи:</a:t>
          </a:r>
          <a:br>
            <a:rPr lang="ru-RU" sz="1600" i="1" dirty="0" smtClean="0"/>
          </a:br>
          <a:r>
            <a:rPr lang="ru-RU" sz="1400" i="1" dirty="0" smtClean="0"/>
            <a:t>-сохранение и развитие доходных источников районного бюджета;</a:t>
          </a:r>
          <a:br>
            <a:rPr lang="ru-RU" sz="1400" i="1" dirty="0" smtClean="0"/>
          </a:br>
          <a:r>
            <a:rPr lang="ru-RU" sz="1400" i="1" dirty="0" smtClean="0"/>
            <a:t>-повышение эффективности расходов районного бюджета.</a:t>
          </a:r>
          <a:endParaRPr lang="ru-RU" sz="1400" i="1" dirty="0"/>
        </a:p>
      </dgm:t>
    </dgm:pt>
    <dgm:pt modelId="{D47659C1-E8FD-47EF-82E5-E958FCA9F754}" type="parTrans" cxnId="{81616F5F-2281-4D6E-8CCC-30EBF1FC92E6}">
      <dgm:prSet/>
      <dgm:spPr/>
      <dgm:t>
        <a:bodyPr/>
        <a:lstStyle/>
        <a:p>
          <a:endParaRPr lang="ru-RU"/>
        </a:p>
      </dgm:t>
    </dgm:pt>
    <dgm:pt modelId="{8E6C13BE-BBEB-4223-AFE0-6040FE29DE09}" type="sibTrans" cxnId="{81616F5F-2281-4D6E-8CCC-30EBF1FC92E6}">
      <dgm:prSet/>
      <dgm:spPr/>
      <dgm:t>
        <a:bodyPr/>
        <a:lstStyle/>
        <a:p>
          <a:endParaRPr lang="ru-RU"/>
        </a:p>
      </dgm:t>
    </dgm:pt>
    <dgm:pt modelId="{F02BF712-52F6-4115-9DD5-69A049811B5B}" type="pres">
      <dgm:prSet presAssocID="{47F58B53-C832-48CB-BB77-2F6D0A53E207}" presName="Name0" presStyleCnt="0">
        <dgm:presLayoutVars>
          <dgm:chMax val="7"/>
          <dgm:dir/>
          <dgm:animLvl val="lvl"/>
          <dgm:resizeHandles val="exact"/>
        </dgm:presLayoutVars>
      </dgm:prSet>
      <dgm:spPr/>
      <dgm:t>
        <a:bodyPr/>
        <a:lstStyle/>
        <a:p>
          <a:endParaRPr lang="ru-RU"/>
        </a:p>
      </dgm:t>
    </dgm:pt>
    <dgm:pt modelId="{965E06C1-3E41-4AA5-88DA-F7983C60D01B}" type="pres">
      <dgm:prSet presAssocID="{C3777170-BC8C-4294-9AE6-EDAB24C75BA0}" presName="circle1" presStyleLbl="node1" presStyleIdx="0" presStyleCnt="2" custScaleX="110788" custLinFactNeighborX="2697"/>
      <dgm:spPr/>
    </dgm:pt>
    <dgm:pt modelId="{B441DFB1-F3C3-4818-B1B6-2B36B1A0A5A5}" type="pres">
      <dgm:prSet presAssocID="{C3777170-BC8C-4294-9AE6-EDAB24C75BA0}" presName="space" presStyleCnt="0"/>
      <dgm:spPr/>
    </dgm:pt>
    <dgm:pt modelId="{FBD4C3C8-6CFD-4B43-B071-0F4FB05CAAE5}" type="pres">
      <dgm:prSet presAssocID="{C3777170-BC8C-4294-9AE6-EDAB24C75BA0}" presName="rect1" presStyleLbl="alignAcc1" presStyleIdx="0" presStyleCnt="2" custScaleX="100000" custScaleY="100000"/>
      <dgm:spPr/>
      <dgm:t>
        <a:bodyPr/>
        <a:lstStyle/>
        <a:p>
          <a:endParaRPr lang="ru-RU"/>
        </a:p>
      </dgm:t>
    </dgm:pt>
    <dgm:pt modelId="{F2370B38-F8BC-4E70-883E-6935B95B999B}" type="pres">
      <dgm:prSet presAssocID="{117C9CCC-2927-4BA3-962D-D225D4F55E4D}" presName="vertSpace2" presStyleLbl="node1" presStyleIdx="0" presStyleCnt="2"/>
      <dgm:spPr/>
    </dgm:pt>
    <dgm:pt modelId="{3C615EE6-F1A9-4352-AC7C-0B939C471C05}" type="pres">
      <dgm:prSet presAssocID="{117C9CCC-2927-4BA3-962D-D225D4F55E4D}" presName="circle2" presStyleLbl="node1" presStyleIdx="1" presStyleCnt="2"/>
      <dgm:spPr/>
    </dgm:pt>
    <dgm:pt modelId="{A41D2B3E-E7FE-435C-B31B-9E34D1479F82}" type="pres">
      <dgm:prSet presAssocID="{117C9CCC-2927-4BA3-962D-D225D4F55E4D}" presName="rect2" presStyleLbl="alignAcc1" presStyleIdx="1" presStyleCnt="2"/>
      <dgm:spPr/>
      <dgm:t>
        <a:bodyPr/>
        <a:lstStyle/>
        <a:p>
          <a:endParaRPr lang="ru-RU"/>
        </a:p>
      </dgm:t>
    </dgm:pt>
    <dgm:pt modelId="{F623415E-4167-4B0C-AD44-8BCDD172827B}" type="pres">
      <dgm:prSet presAssocID="{C3777170-BC8C-4294-9AE6-EDAB24C75BA0}" presName="rect1ParTxNoCh" presStyleLbl="alignAcc1" presStyleIdx="1" presStyleCnt="2">
        <dgm:presLayoutVars>
          <dgm:chMax val="1"/>
          <dgm:bulletEnabled val="1"/>
        </dgm:presLayoutVars>
      </dgm:prSet>
      <dgm:spPr/>
      <dgm:t>
        <a:bodyPr/>
        <a:lstStyle/>
        <a:p>
          <a:endParaRPr lang="ru-RU"/>
        </a:p>
      </dgm:t>
    </dgm:pt>
    <dgm:pt modelId="{6ED8D5D4-7124-42ED-AAF3-02C5261DE508}" type="pres">
      <dgm:prSet presAssocID="{117C9CCC-2927-4BA3-962D-D225D4F55E4D}" presName="rect2ParTxNoCh" presStyleLbl="alignAcc1" presStyleIdx="1" presStyleCnt="2">
        <dgm:presLayoutVars>
          <dgm:chMax val="1"/>
          <dgm:bulletEnabled val="1"/>
        </dgm:presLayoutVars>
      </dgm:prSet>
      <dgm:spPr/>
      <dgm:t>
        <a:bodyPr/>
        <a:lstStyle/>
        <a:p>
          <a:endParaRPr lang="ru-RU"/>
        </a:p>
      </dgm:t>
    </dgm:pt>
  </dgm:ptLst>
  <dgm:cxnLst>
    <dgm:cxn modelId="{D2486586-CDE8-4CAF-BBBE-1D6AA16EE7FE}" type="presOf" srcId="{47F58B53-C832-48CB-BB77-2F6D0A53E207}" destId="{F02BF712-52F6-4115-9DD5-69A049811B5B}" srcOrd="0" destOrd="0" presId="urn:microsoft.com/office/officeart/2005/8/layout/target3"/>
    <dgm:cxn modelId="{0EF71FE5-2DE5-42AA-825D-5982D92D1969}" type="presOf" srcId="{117C9CCC-2927-4BA3-962D-D225D4F55E4D}" destId="{6ED8D5D4-7124-42ED-AAF3-02C5261DE508}" srcOrd="1" destOrd="0" presId="urn:microsoft.com/office/officeart/2005/8/layout/target3"/>
    <dgm:cxn modelId="{141F4019-414D-48ED-94F7-90809BD2160C}" srcId="{47F58B53-C832-48CB-BB77-2F6D0A53E207}" destId="{C3777170-BC8C-4294-9AE6-EDAB24C75BA0}" srcOrd="0" destOrd="0" parTransId="{14411861-35C3-446F-9445-05A5C3760D78}" sibTransId="{A9E4A3DB-8889-4C6B-BD71-82F7A71E251A}"/>
    <dgm:cxn modelId="{D04FF680-0BDF-4551-95A1-F51CBF036888}" type="presOf" srcId="{117C9CCC-2927-4BA3-962D-D225D4F55E4D}" destId="{A41D2B3E-E7FE-435C-B31B-9E34D1479F82}" srcOrd="0" destOrd="0" presId="urn:microsoft.com/office/officeart/2005/8/layout/target3"/>
    <dgm:cxn modelId="{35FC40FF-D07F-479D-AABD-05B413C845B8}" type="presOf" srcId="{C3777170-BC8C-4294-9AE6-EDAB24C75BA0}" destId="{F623415E-4167-4B0C-AD44-8BCDD172827B}" srcOrd="1" destOrd="0" presId="urn:microsoft.com/office/officeart/2005/8/layout/target3"/>
    <dgm:cxn modelId="{81616F5F-2281-4D6E-8CCC-30EBF1FC92E6}" srcId="{47F58B53-C832-48CB-BB77-2F6D0A53E207}" destId="{117C9CCC-2927-4BA3-962D-D225D4F55E4D}" srcOrd="1" destOrd="0" parTransId="{D47659C1-E8FD-47EF-82E5-E958FCA9F754}" sibTransId="{8E6C13BE-BBEB-4223-AFE0-6040FE29DE09}"/>
    <dgm:cxn modelId="{104E48EA-C397-410D-9181-98E1F40B129E}" type="presOf" srcId="{C3777170-BC8C-4294-9AE6-EDAB24C75BA0}" destId="{FBD4C3C8-6CFD-4B43-B071-0F4FB05CAAE5}" srcOrd="0" destOrd="0" presId="urn:microsoft.com/office/officeart/2005/8/layout/target3"/>
    <dgm:cxn modelId="{E396C7AB-940A-4306-9070-5AAAA1B82594}" type="presParOf" srcId="{F02BF712-52F6-4115-9DD5-69A049811B5B}" destId="{965E06C1-3E41-4AA5-88DA-F7983C60D01B}" srcOrd="0" destOrd="0" presId="urn:microsoft.com/office/officeart/2005/8/layout/target3"/>
    <dgm:cxn modelId="{BB06B722-492B-45B8-827A-8381E39DC0B3}" type="presParOf" srcId="{F02BF712-52F6-4115-9DD5-69A049811B5B}" destId="{B441DFB1-F3C3-4818-B1B6-2B36B1A0A5A5}" srcOrd="1" destOrd="0" presId="urn:microsoft.com/office/officeart/2005/8/layout/target3"/>
    <dgm:cxn modelId="{FCDD336A-AB81-43C2-9859-8412B2B4F2D9}" type="presParOf" srcId="{F02BF712-52F6-4115-9DD5-69A049811B5B}" destId="{FBD4C3C8-6CFD-4B43-B071-0F4FB05CAAE5}" srcOrd="2" destOrd="0" presId="urn:microsoft.com/office/officeart/2005/8/layout/target3"/>
    <dgm:cxn modelId="{EE151581-E881-4551-AFB0-9C8627F1D5A3}" type="presParOf" srcId="{F02BF712-52F6-4115-9DD5-69A049811B5B}" destId="{F2370B38-F8BC-4E70-883E-6935B95B999B}" srcOrd="3" destOrd="0" presId="urn:microsoft.com/office/officeart/2005/8/layout/target3"/>
    <dgm:cxn modelId="{89808DCD-4006-46FF-AE65-FDEBF82B14C4}" type="presParOf" srcId="{F02BF712-52F6-4115-9DD5-69A049811B5B}" destId="{3C615EE6-F1A9-4352-AC7C-0B939C471C05}" srcOrd="4" destOrd="0" presId="urn:microsoft.com/office/officeart/2005/8/layout/target3"/>
    <dgm:cxn modelId="{109C63BE-47EE-4C8F-AF76-38A7C7FCC143}" type="presParOf" srcId="{F02BF712-52F6-4115-9DD5-69A049811B5B}" destId="{A41D2B3E-E7FE-435C-B31B-9E34D1479F82}" srcOrd="5" destOrd="0" presId="urn:microsoft.com/office/officeart/2005/8/layout/target3"/>
    <dgm:cxn modelId="{B820E7BE-7FE3-4088-98B6-726931E75591}" type="presParOf" srcId="{F02BF712-52F6-4115-9DD5-69A049811B5B}" destId="{F623415E-4167-4B0C-AD44-8BCDD172827B}" srcOrd="6" destOrd="0" presId="urn:microsoft.com/office/officeart/2005/8/layout/target3"/>
    <dgm:cxn modelId="{7ADB305D-989B-4D96-BD60-C4D7A4E28305}" type="presParOf" srcId="{F02BF712-52F6-4115-9DD5-69A049811B5B}" destId="{6ED8D5D4-7124-42ED-AAF3-02C5261DE508}"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01AA26-6509-4E91-863F-58603B918F87}"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371F37E3-8A8F-4FAF-BD27-79A6BCBC904C}">
      <dgm:prSet phldrT="[Текст]" custT="1"/>
      <dgm:spPr>
        <a:xfrm>
          <a:off x="0" y="182564"/>
          <a:ext cx="9410907" cy="1350117"/>
        </a:xfr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0" i="1"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2021 год и плановый период 2022-2023 годов в области расходов районного бюджета являются:</a:t>
          </a:r>
          <a:endParaRPr lang="ru-RU" sz="2000" b="0" i="1" cap="none" spc="0" dirty="0">
            <a:ln w="50800">
              <a:solidFill>
                <a:schemeClr val="bg2">
                  <a:lumMod val="50000"/>
                </a:schemeClr>
              </a:solidFill>
            </a:ln>
            <a:solidFill>
              <a:schemeClr val="bg1">
                <a:shade val="50000"/>
              </a:schemeClr>
            </a:solidFill>
            <a:effectLst/>
            <a:latin typeface="Verdana"/>
            <a:ea typeface="+mn-ea"/>
            <a:cs typeface="+mn-cs"/>
          </a:endParaRPr>
        </a:p>
      </dgm:t>
    </dgm:pt>
    <dgm:pt modelId="{89317408-53DC-4AC7-948C-3F7A3E717828}" type="sibTrans" cxnId="{06E59F4F-1229-4146-AFCB-B7E0329C2C2C}">
      <dgm:prSet/>
      <dgm:spPr/>
      <dgm:t>
        <a:bodyPr/>
        <a:lstStyle/>
        <a:p>
          <a:endParaRPr lang="ru-RU"/>
        </a:p>
      </dgm:t>
    </dgm:pt>
    <dgm:pt modelId="{AF0279B4-4F6A-4B69-9275-95E146F90B72}" type="parTrans" cxnId="{06E59F4F-1229-4146-AFCB-B7E0329C2C2C}">
      <dgm:prSet/>
      <dgm:spPr/>
      <dgm:t>
        <a:bodyPr/>
        <a:lstStyle/>
        <a:p>
          <a:endParaRPr lang="ru-RU"/>
        </a:p>
      </dgm:t>
    </dgm:pt>
    <dgm:pt modelId="{85BFADA1-F06E-47E3-9566-5648ECC21681}">
      <dgm:prSet phldrT="[Текст]" custT="1"/>
      <dgm:spPr>
        <a:xfrm>
          <a:off x="0" y="531310"/>
          <a:ext cx="9361704" cy="5937750"/>
        </a:xfr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l"/>
          <a:endParaRPr lang="ru-RU" sz="1200" dirty="0">
            <a:solidFill>
              <a:sysClr val="windowText" lastClr="000000">
                <a:hueOff val="0"/>
                <a:satOff val="0"/>
                <a:lumOff val="0"/>
                <a:alphaOff val="0"/>
              </a:sysClr>
            </a:solidFill>
            <a:latin typeface="Verdana"/>
            <a:ea typeface="+mn-ea"/>
            <a:cs typeface="+mn-cs"/>
          </a:endParaRPr>
        </a:p>
      </dgm:t>
    </dgm:pt>
    <dgm:pt modelId="{04093291-0882-481C-8920-B6A1626020D7}" type="sibTrans" cxnId="{0521386D-D975-4AE3-84BC-A48ED20C6108}">
      <dgm:prSet/>
      <dgm:spPr/>
      <dgm:t>
        <a:bodyPr/>
        <a:lstStyle/>
        <a:p>
          <a:endParaRPr lang="ru-RU"/>
        </a:p>
      </dgm:t>
    </dgm:pt>
    <dgm:pt modelId="{3615A2E9-D575-4258-8667-139018F1AB46}" type="parTrans" cxnId="{0521386D-D975-4AE3-84BC-A48ED20C6108}">
      <dgm:prSet/>
      <dgm:spPr/>
      <dgm:t>
        <a:bodyPr/>
        <a:lstStyle/>
        <a:p>
          <a:endParaRPr lang="ru-RU"/>
        </a:p>
      </dgm:t>
    </dgm:pt>
    <dgm:pt modelId="{249541BA-D96F-4504-95CE-C9D63343718B}">
      <dgm:prSet custT="1"/>
      <dgm:spPr/>
      <dgm:t>
        <a:bodyPr/>
        <a:lstStyle/>
        <a:p>
          <a:r>
            <a:rPr lang="ru-RU" sz="1200" dirty="0" smtClean="0"/>
            <a:t>1. Обеспечение подотчетности (подконтрольности) расходов районного бюджета.</a:t>
          </a:r>
          <a:br>
            <a:rPr lang="ru-RU" sz="1200" dirty="0" smtClean="0"/>
          </a:br>
          <a:r>
            <a:rPr lang="ru-RU" sz="1200" dirty="0" smtClean="0"/>
            <a:t>Реализация данного направления будет осуществляться путем:</a:t>
          </a:r>
          <a:br>
            <a:rPr lang="ru-RU" sz="1200" dirty="0" smtClean="0"/>
          </a:br>
          <a:r>
            <a:rPr lang="ru-RU" sz="1200" dirty="0" smtClean="0"/>
            <a:t>          - совершенствования муниципального управления, в том числе за счет расширения спектра задач, для решения которых применяются принципы проектного управления;</a:t>
          </a:r>
          <a:br>
            <a:rPr lang="ru-RU" sz="1200" dirty="0" smtClean="0"/>
          </a:br>
          <a:r>
            <a:rPr lang="ru-RU" sz="1200" dirty="0" smtClean="0"/>
            <a:t>          - выполнения планов мероприятий "дорожных карт" по реализации национальных проектов;</a:t>
          </a:r>
          <a:br>
            <a:rPr lang="ru-RU" sz="1200" dirty="0" smtClean="0"/>
          </a:br>
          <a:r>
            <a:rPr lang="ru-RU" sz="1200" dirty="0" smtClean="0"/>
            <a:t>          - оптимизации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1200" dirty="0" smtClean="0"/>
          </a:br>
          <a:r>
            <a:rPr lang="ru-RU" sz="1200" dirty="0" smtClean="0"/>
            <a:t>         - совершенствования системы закупок товаров, работ, услуг для обеспечения муниципальных нужд, в том числе обеспечения их дальнейшей централизации;</a:t>
          </a:r>
          <a:br>
            <a:rPr lang="ru-RU" sz="1200" dirty="0" smtClean="0"/>
          </a:br>
          <a:r>
            <a:rPr lang="ru-RU" sz="1200" dirty="0" smtClean="0"/>
            <a:t>        - развития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1200" dirty="0" smtClean="0"/>
          </a:br>
          <a:r>
            <a:rPr lang="ru-RU" sz="1200" dirty="0" smtClean="0"/>
            <a:t>       - продолжения работы по недопущению образования просроченной кредиторской задолженности.</a:t>
          </a:r>
          <a:endParaRPr lang="ru-RU" sz="1200" dirty="0"/>
        </a:p>
      </dgm:t>
    </dgm:pt>
    <dgm:pt modelId="{639C32B8-9162-4E69-BB8E-02F661512FB6}" type="parTrans" cxnId="{722D9C15-A1D9-47D7-A538-2B48AD79B196}">
      <dgm:prSet/>
      <dgm:spPr/>
      <dgm:t>
        <a:bodyPr/>
        <a:lstStyle/>
        <a:p>
          <a:endParaRPr lang="ru-RU"/>
        </a:p>
      </dgm:t>
    </dgm:pt>
    <dgm:pt modelId="{60717325-F8EA-4CB4-A6E7-AFC755BC86B0}" type="sibTrans" cxnId="{722D9C15-A1D9-47D7-A538-2B48AD79B196}">
      <dgm:prSet/>
      <dgm:spPr/>
      <dgm:t>
        <a:bodyPr/>
        <a:lstStyle/>
        <a:p>
          <a:endParaRPr lang="ru-RU"/>
        </a:p>
      </dgm:t>
    </dgm:pt>
    <dgm:pt modelId="{E32A5A47-2C42-4630-B17B-92D22DBC427D}">
      <dgm:prSet custT="1"/>
      <dgm:spPr/>
      <dgm:t>
        <a:bodyPr/>
        <a:lstStyle/>
        <a:p>
          <a:r>
            <a:rPr lang="ru-RU" sz="1200" dirty="0" smtClean="0"/>
            <a:t>2. Сохранение практики формирования "программного" бюджета.</a:t>
          </a:r>
          <a:br>
            <a:rPr lang="ru-RU" sz="1200" dirty="0" smtClean="0"/>
          </a:br>
          <a:r>
            <a:rPr lang="ru-RU" sz="12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endParaRPr lang="ru-RU" sz="1200" dirty="0"/>
        </a:p>
      </dgm:t>
    </dgm:pt>
    <dgm:pt modelId="{58520F73-6860-4642-B4A2-7F1444DB7B96}" type="parTrans" cxnId="{DF7097E4-5F5C-469B-BFCB-8FEAF001C761}">
      <dgm:prSet/>
      <dgm:spPr/>
      <dgm:t>
        <a:bodyPr/>
        <a:lstStyle/>
        <a:p>
          <a:endParaRPr lang="ru-RU"/>
        </a:p>
      </dgm:t>
    </dgm:pt>
    <dgm:pt modelId="{9AF3F3C8-715D-4D9D-8A77-DF3FDB5F0A82}" type="sibTrans" cxnId="{DF7097E4-5F5C-469B-BFCB-8FEAF001C761}">
      <dgm:prSet/>
      <dgm:spPr/>
      <dgm:t>
        <a:bodyPr/>
        <a:lstStyle/>
        <a:p>
          <a:endParaRPr lang="ru-RU"/>
        </a:p>
      </dgm:t>
    </dgm:pt>
    <dgm:pt modelId="{E735F976-CC25-41D2-BD6B-47BAB49FFAF6}">
      <dgm:prSet custT="1"/>
      <dgm:spPr/>
      <dgm:t>
        <a:bodyPr/>
        <a:lstStyle/>
        <a:p>
          <a:r>
            <a:rPr lang="ru-RU" sz="1200" dirty="0" smtClean="0"/>
            <a:t>3. Повышение эффективности и качества оказания муниципальных услуг (выполнения работ). Реализация данного направления должна осуществляться путем:</a:t>
          </a:r>
          <a:br>
            <a:rPr lang="ru-RU" sz="1200" dirty="0" smtClean="0"/>
          </a:br>
          <a:r>
            <a:rPr lang="ru-RU" sz="1200" dirty="0" smtClean="0"/>
            <a:t>        -повышения обоснованности планирования финансово-хозяйственной деятельности муниципальных учреждений;</a:t>
          </a:r>
          <a:br>
            <a:rPr lang="ru-RU" sz="1200" dirty="0" smtClean="0"/>
          </a:br>
          <a:r>
            <a:rPr lang="ru-RU" sz="1200" dirty="0" smtClean="0"/>
            <a:t>        -повышения рациональности использования бюджетных средств муниципальными учреждениями Соболевского муниципального района;</a:t>
          </a:r>
          <a:br>
            <a:rPr lang="ru-RU" sz="1200" dirty="0" smtClean="0"/>
          </a:br>
          <a:r>
            <a:rPr lang="ru-RU" sz="1200" dirty="0" smtClean="0"/>
            <a:t>       -формирования муниципального задания на оказание муниципальных услуг (выполнение работ) на трехлетний период;</a:t>
          </a:r>
          <a:br>
            <a:rPr lang="ru-RU" sz="1200" dirty="0" smtClean="0"/>
          </a:br>
          <a:r>
            <a:rPr lang="ru-RU" sz="1200" dirty="0" smtClean="0"/>
            <a:t>       -обеспечения органами, осуществляющими функции и полномочия учредителя, контроля за достижением показателей объема и качества муниципальных услуг (работ);</a:t>
          </a:r>
          <a:br>
            <a:rPr lang="ru-RU" sz="1200" dirty="0" smtClean="0"/>
          </a:br>
          <a:r>
            <a:rPr lang="ru-RU" sz="1200" dirty="0" smtClean="0"/>
            <a:t>       -совершенствования сбора оценок населением качества оказания муниципальных услуг (выполнения работ).</a:t>
          </a:r>
          <a:endParaRPr lang="ru-RU" sz="1200" dirty="0"/>
        </a:p>
      </dgm:t>
    </dgm:pt>
    <dgm:pt modelId="{29DFAD73-25B9-48BE-AAE7-32D31B627A93}" type="parTrans" cxnId="{476EB24A-5538-489A-B5DC-C5BE6152907A}">
      <dgm:prSet/>
      <dgm:spPr/>
      <dgm:t>
        <a:bodyPr/>
        <a:lstStyle/>
        <a:p>
          <a:endParaRPr lang="ru-RU"/>
        </a:p>
      </dgm:t>
    </dgm:pt>
    <dgm:pt modelId="{D6D29922-8F5F-48B8-A887-6EC0416BCDAB}" type="sibTrans" cxnId="{476EB24A-5538-489A-B5DC-C5BE6152907A}">
      <dgm:prSet/>
      <dgm:spPr/>
      <dgm:t>
        <a:bodyPr/>
        <a:lstStyle/>
        <a:p>
          <a:endParaRPr lang="ru-RU"/>
        </a:p>
      </dgm:t>
    </dgm:pt>
    <dgm:pt modelId="{D1C82434-863B-497E-B59D-7DBEE1F6036A}" type="pres">
      <dgm:prSet presAssocID="{5601AA26-6509-4E91-863F-58603B918F87}" presName="linear" presStyleCnt="0">
        <dgm:presLayoutVars>
          <dgm:dir/>
          <dgm:animLvl val="lvl"/>
          <dgm:resizeHandles val="exact"/>
        </dgm:presLayoutVars>
      </dgm:prSet>
      <dgm:spPr/>
      <dgm:t>
        <a:bodyPr/>
        <a:lstStyle/>
        <a:p>
          <a:endParaRPr lang="ru-RU"/>
        </a:p>
      </dgm:t>
    </dgm:pt>
    <dgm:pt modelId="{AE3142EF-78C2-4E50-A587-29BD0CA521A9}" type="pres">
      <dgm:prSet presAssocID="{371F37E3-8A8F-4FAF-BD27-79A6BCBC904C}" presName="parentLin" presStyleCnt="0"/>
      <dgm:spPr/>
    </dgm:pt>
    <dgm:pt modelId="{EA7ACC73-44C0-411B-8021-B92004840712}" type="pres">
      <dgm:prSet presAssocID="{371F37E3-8A8F-4FAF-BD27-79A6BCBC904C}" presName="parentLeftMargin" presStyleLbl="node1" presStyleIdx="0" presStyleCnt="1"/>
      <dgm:spPr>
        <a:prstGeom prst="roundRect">
          <a:avLst/>
        </a:prstGeom>
      </dgm:spPr>
      <dgm:t>
        <a:bodyPr/>
        <a:lstStyle/>
        <a:p>
          <a:endParaRPr lang="ru-RU"/>
        </a:p>
      </dgm:t>
    </dgm:pt>
    <dgm:pt modelId="{517AF176-0D7D-4EF5-9768-67760150CA62}" type="pres">
      <dgm:prSet presAssocID="{371F37E3-8A8F-4FAF-BD27-79A6BCBC904C}" presName="parentText" presStyleLbl="node1" presStyleIdx="0" presStyleCnt="1" custScaleX="714460" custScaleY="54545" custLinFactNeighborX="-18439" custLinFactNeighborY="-24805">
        <dgm:presLayoutVars>
          <dgm:chMax val="0"/>
          <dgm:bulletEnabled val="1"/>
        </dgm:presLayoutVars>
      </dgm:prSet>
      <dgm:spPr/>
      <dgm:t>
        <a:bodyPr/>
        <a:lstStyle/>
        <a:p>
          <a:endParaRPr lang="ru-RU"/>
        </a:p>
      </dgm:t>
    </dgm:pt>
    <dgm:pt modelId="{9A2BEDF8-9B7E-4ECC-89B3-9292D981BB32}" type="pres">
      <dgm:prSet presAssocID="{371F37E3-8A8F-4FAF-BD27-79A6BCBC904C}" presName="negativeSpace" presStyleCnt="0"/>
      <dgm:spPr/>
    </dgm:pt>
    <dgm:pt modelId="{39982921-26F0-48FA-BD22-631CB2AACF41}" type="pres">
      <dgm:prSet presAssocID="{371F37E3-8A8F-4FAF-BD27-79A6BCBC904C}" presName="childText" presStyleLbl="conFgAcc1" presStyleIdx="0" presStyleCnt="1" custScaleX="100000" custScaleY="89533" custLinFactNeighborX="-4568" custLinFactNeighborY="17802">
        <dgm:presLayoutVars>
          <dgm:bulletEnabled val="1"/>
        </dgm:presLayoutVars>
      </dgm:prSet>
      <dgm:spPr>
        <a:prstGeom prst="rect">
          <a:avLst/>
        </a:prstGeom>
      </dgm:spPr>
      <dgm:t>
        <a:bodyPr/>
        <a:lstStyle/>
        <a:p>
          <a:endParaRPr lang="ru-RU"/>
        </a:p>
      </dgm:t>
    </dgm:pt>
  </dgm:ptLst>
  <dgm:cxnLst>
    <dgm:cxn modelId="{0521386D-D975-4AE3-84BC-A48ED20C6108}" srcId="{371F37E3-8A8F-4FAF-BD27-79A6BCBC904C}" destId="{85BFADA1-F06E-47E3-9566-5648ECC21681}" srcOrd="0" destOrd="0" parTransId="{3615A2E9-D575-4258-8667-139018F1AB46}" sibTransId="{04093291-0882-481C-8920-B6A1626020D7}"/>
    <dgm:cxn modelId="{D1861268-4FA7-4BF1-A0D6-5C9E2C1A3DA5}" type="presOf" srcId="{E32A5A47-2C42-4630-B17B-92D22DBC427D}" destId="{39982921-26F0-48FA-BD22-631CB2AACF41}" srcOrd="0" destOrd="2" presId="urn:microsoft.com/office/officeart/2005/8/layout/list1"/>
    <dgm:cxn modelId="{C5AFB830-01B2-4580-BDDD-F5312192CECD}" type="presOf" srcId="{249541BA-D96F-4504-95CE-C9D63343718B}" destId="{39982921-26F0-48FA-BD22-631CB2AACF41}" srcOrd="0" destOrd="1" presId="urn:microsoft.com/office/officeart/2005/8/layout/list1"/>
    <dgm:cxn modelId="{4D91AC2C-266D-437C-B0B1-1639A61A6FC1}" type="presOf" srcId="{371F37E3-8A8F-4FAF-BD27-79A6BCBC904C}" destId="{EA7ACC73-44C0-411B-8021-B92004840712}" srcOrd="0" destOrd="0" presId="urn:microsoft.com/office/officeart/2005/8/layout/list1"/>
    <dgm:cxn modelId="{DF7097E4-5F5C-469B-BFCB-8FEAF001C761}" srcId="{371F37E3-8A8F-4FAF-BD27-79A6BCBC904C}" destId="{E32A5A47-2C42-4630-B17B-92D22DBC427D}" srcOrd="2" destOrd="0" parTransId="{58520F73-6860-4642-B4A2-7F1444DB7B96}" sibTransId="{9AF3F3C8-715D-4D9D-8A77-DF3FDB5F0A82}"/>
    <dgm:cxn modelId="{722D9C15-A1D9-47D7-A538-2B48AD79B196}" srcId="{371F37E3-8A8F-4FAF-BD27-79A6BCBC904C}" destId="{249541BA-D96F-4504-95CE-C9D63343718B}" srcOrd="1" destOrd="0" parTransId="{639C32B8-9162-4E69-BB8E-02F661512FB6}" sibTransId="{60717325-F8EA-4CB4-A6E7-AFC755BC86B0}"/>
    <dgm:cxn modelId="{476EB24A-5538-489A-B5DC-C5BE6152907A}" srcId="{371F37E3-8A8F-4FAF-BD27-79A6BCBC904C}" destId="{E735F976-CC25-41D2-BD6B-47BAB49FFAF6}" srcOrd="3" destOrd="0" parTransId="{29DFAD73-25B9-48BE-AAE7-32D31B627A93}" sibTransId="{D6D29922-8F5F-48B8-A887-6EC0416BCDAB}"/>
    <dgm:cxn modelId="{57266F91-C965-4959-9CBB-9EF90C93F8E1}" type="presOf" srcId="{5601AA26-6509-4E91-863F-58603B918F87}" destId="{D1C82434-863B-497E-B59D-7DBEE1F6036A}" srcOrd="0" destOrd="0" presId="urn:microsoft.com/office/officeart/2005/8/layout/list1"/>
    <dgm:cxn modelId="{06E59F4F-1229-4146-AFCB-B7E0329C2C2C}" srcId="{5601AA26-6509-4E91-863F-58603B918F87}" destId="{371F37E3-8A8F-4FAF-BD27-79A6BCBC904C}" srcOrd="0" destOrd="0" parTransId="{AF0279B4-4F6A-4B69-9275-95E146F90B72}" sibTransId="{89317408-53DC-4AC7-948C-3F7A3E717828}"/>
    <dgm:cxn modelId="{F0A4F2E5-0FD7-4592-B515-5833702E4700}" type="presOf" srcId="{85BFADA1-F06E-47E3-9566-5648ECC21681}" destId="{39982921-26F0-48FA-BD22-631CB2AACF41}" srcOrd="0" destOrd="0" presId="urn:microsoft.com/office/officeart/2005/8/layout/list1"/>
    <dgm:cxn modelId="{2C6162BF-1EC7-401C-97D4-09253354D49B}" type="presOf" srcId="{371F37E3-8A8F-4FAF-BD27-79A6BCBC904C}" destId="{517AF176-0D7D-4EF5-9768-67760150CA62}" srcOrd="1" destOrd="0" presId="urn:microsoft.com/office/officeart/2005/8/layout/list1"/>
    <dgm:cxn modelId="{9BFE9680-24C3-4030-AC82-7A7F490B11ED}" type="presOf" srcId="{E735F976-CC25-41D2-BD6B-47BAB49FFAF6}" destId="{39982921-26F0-48FA-BD22-631CB2AACF41}" srcOrd="0" destOrd="3" presId="urn:microsoft.com/office/officeart/2005/8/layout/list1"/>
    <dgm:cxn modelId="{AA95E199-459B-4B65-BA5E-1409E1DF0AB6}" type="presParOf" srcId="{D1C82434-863B-497E-B59D-7DBEE1F6036A}" destId="{AE3142EF-78C2-4E50-A587-29BD0CA521A9}" srcOrd="0" destOrd="0" presId="urn:microsoft.com/office/officeart/2005/8/layout/list1"/>
    <dgm:cxn modelId="{F4CAD1A0-C49F-47CC-83E8-9B6509F6DBD7}" type="presParOf" srcId="{AE3142EF-78C2-4E50-A587-29BD0CA521A9}" destId="{EA7ACC73-44C0-411B-8021-B92004840712}" srcOrd="0" destOrd="0" presId="urn:microsoft.com/office/officeart/2005/8/layout/list1"/>
    <dgm:cxn modelId="{68AB6CF4-5AE1-4F62-8C4E-DD1D0AE8721B}" type="presParOf" srcId="{AE3142EF-78C2-4E50-A587-29BD0CA521A9}" destId="{517AF176-0D7D-4EF5-9768-67760150CA62}" srcOrd="1" destOrd="0" presId="urn:microsoft.com/office/officeart/2005/8/layout/list1"/>
    <dgm:cxn modelId="{59A7F980-F6D3-4A9F-95F5-10D9FBF0A831}" type="presParOf" srcId="{D1C82434-863B-497E-B59D-7DBEE1F6036A}" destId="{9A2BEDF8-9B7E-4ECC-89B3-9292D981BB32}" srcOrd="1" destOrd="0" presId="urn:microsoft.com/office/officeart/2005/8/layout/list1"/>
    <dgm:cxn modelId="{71728479-5E06-4187-A866-E5472C1A710F}" type="presParOf" srcId="{D1C82434-863B-497E-B59D-7DBEE1F6036A}" destId="{39982921-26F0-48FA-BD22-631CB2AACF4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45550D-EB73-4247-99A5-77AEE65A1109}"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AC671B87-4F0C-4D21-B4EC-3E7572D4816F}">
      <dgm:prSet phldrT="[Текст]" custT="1"/>
      <dgm:spPr>
        <a:solidFill>
          <a:schemeClr val="accent2">
            <a:hueOff val="0"/>
            <a:satOff val="0"/>
            <a:lumOff val="0"/>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dirty="0">
            <a:latin typeface="Times New Roman" pitchFamily="18" charset="0"/>
            <a:cs typeface="Times New Roman" pitchFamily="18" charset="0"/>
          </a:endParaRPr>
        </a:p>
      </dgm:t>
    </dgm:pt>
    <dgm:pt modelId="{20B8284B-971A-453F-B686-910B7C1AC333}" type="parTrans" cxnId="{280F315F-B4CE-49D3-8CCE-AE4761AB2746}">
      <dgm:prSet/>
      <dgm:spPr/>
      <dgm:t>
        <a:bodyPr/>
        <a:lstStyle/>
        <a:p>
          <a:endParaRPr lang="ru-RU"/>
        </a:p>
      </dgm:t>
    </dgm:pt>
    <dgm:pt modelId="{76B4A5EB-4251-44F1-9DC9-FEFCB2875947}" type="sibTrans" cxnId="{280F315F-B4CE-49D3-8CCE-AE4761AB2746}">
      <dgm:prSet/>
      <dgm:spPr/>
      <dgm:t>
        <a:bodyPr/>
        <a:lstStyle/>
        <a:p>
          <a:endParaRPr lang="ru-RU"/>
        </a:p>
      </dgm:t>
    </dgm:pt>
    <dgm:pt modelId="{8A67FCD2-77BE-4819-AF68-3D14D42D07DE}">
      <dgm:prSet phldrT="[Текст]" custT="1"/>
      <dgm:spPr>
        <a:solidFill>
          <a:schemeClr val="accent2">
            <a:hueOff val="2340759"/>
            <a:satOff val="-2919"/>
            <a:lumOff val="686"/>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dirty="0">
            <a:latin typeface="Times New Roman" pitchFamily="18" charset="0"/>
            <a:cs typeface="Times New Roman" pitchFamily="18" charset="0"/>
          </a:endParaRPr>
        </a:p>
      </dgm:t>
    </dgm:pt>
    <dgm:pt modelId="{9028F300-92E5-496D-9B13-10A62D8D7F4B}" type="parTrans" cxnId="{0CF5BC55-22D7-407D-A236-3FBFDFD4F82D}">
      <dgm:prSet/>
      <dgm:spPr/>
      <dgm:t>
        <a:bodyPr/>
        <a:lstStyle/>
        <a:p>
          <a:endParaRPr lang="ru-RU"/>
        </a:p>
      </dgm:t>
    </dgm:pt>
    <dgm:pt modelId="{3A1DD36B-4B8C-4EF9-969D-4E5A7040432A}" type="sibTrans" cxnId="{0CF5BC55-22D7-407D-A236-3FBFDFD4F82D}">
      <dgm:prSet/>
      <dgm:spPr/>
      <dgm:t>
        <a:bodyPr/>
        <a:lstStyle/>
        <a:p>
          <a:endParaRPr lang="ru-RU"/>
        </a:p>
      </dgm:t>
    </dgm:pt>
    <dgm:pt modelId="{20DF5EFF-9F9D-4379-9A87-CEA24FBDFE89}">
      <dgm:prSet phldrT="[Текст]" custT="1"/>
      <dgm:spPr>
        <a:solidFill>
          <a:schemeClr val="accent2">
            <a:hueOff val="4681519"/>
            <a:satOff val="-5839"/>
            <a:lumOff val="1373"/>
            <a:alpha val="95000"/>
          </a:schemeClr>
        </a:solidFill>
      </dgm:spPr>
      <dgm:t>
        <a:bodyPr/>
        <a:lstStyle/>
        <a:p>
          <a:r>
            <a:rPr lang="ru-RU" sz="1200" b="1" i="1"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dirty="0">
            <a:latin typeface="Times New Roman" pitchFamily="18" charset="0"/>
            <a:cs typeface="Times New Roman" pitchFamily="18" charset="0"/>
          </a:endParaRPr>
        </a:p>
      </dgm:t>
    </dgm:pt>
    <dgm:pt modelId="{8062B3AD-3A23-4C46-B8AD-0C851E7F8D01}" type="parTrans" cxnId="{387AB323-BCAF-4CE3-89AF-FA2933E56426}">
      <dgm:prSet/>
      <dgm:spPr/>
      <dgm:t>
        <a:bodyPr/>
        <a:lstStyle/>
        <a:p>
          <a:endParaRPr lang="ru-RU"/>
        </a:p>
      </dgm:t>
    </dgm:pt>
    <dgm:pt modelId="{CEA38DB3-231D-4A7F-B0E3-4462B1DC0303}" type="sibTrans" cxnId="{387AB323-BCAF-4CE3-89AF-FA2933E56426}">
      <dgm:prSet/>
      <dgm:spPr/>
      <dgm:t>
        <a:bodyPr/>
        <a:lstStyle/>
        <a:p>
          <a:endParaRPr lang="ru-RU"/>
        </a:p>
      </dgm:t>
    </dgm:pt>
    <dgm:pt modelId="{4A61FECF-7FB6-400A-959D-68F312C85950}">
      <dgm:prSet custT="1"/>
      <dgm:spPr>
        <a:solidFill>
          <a:schemeClr val="lt1">
            <a:hueOff val="0"/>
            <a:satOff val="0"/>
            <a:lumOff val="0"/>
            <a:alpha val="50000"/>
          </a:schemeClr>
        </a:solidFill>
      </dgm:spPr>
      <dgm:t>
        <a:bodyPr/>
        <a:lstStyle/>
        <a:p>
          <a:r>
            <a:rPr lang="ru-RU" sz="10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общий объем доходов районного бюджета;</a:t>
          </a:r>
          <a:endParaRPr lang="ru-RU" sz="1200" i="1" dirty="0">
            <a:latin typeface="Times New Roman" pitchFamily="18" charset="0"/>
            <a:cs typeface="Times New Roman" pitchFamily="18" charset="0"/>
          </a:endParaRPr>
        </a:p>
      </dgm:t>
    </dgm:pt>
    <dgm:pt modelId="{4ECB3902-992F-41EC-A640-90D59058558D}" type="parTrans" cxnId="{4815F0BA-0370-4243-B9C4-B76C258164AF}">
      <dgm:prSet/>
      <dgm:spPr/>
      <dgm:t>
        <a:bodyPr/>
        <a:lstStyle/>
        <a:p>
          <a:endParaRPr lang="ru-RU"/>
        </a:p>
      </dgm:t>
    </dgm:pt>
    <dgm:pt modelId="{3F9EADCE-CF59-4B0C-9F38-D2931EEE42A2}" type="sibTrans" cxnId="{4815F0BA-0370-4243-B9C4-B76C258164AF}">
      <dgm:prSet/>
      <dgm:spPr/>
      <dgm:t>
        <a:bodyPr/>
        <a:lstStyle/>
        <a:p>
          <a:endParaRPr lang="ru-RU"/>
        </a:p>
      </dgm:t>
    </dgm:pt>
    <dgm:pt modelId="{60A05BD8-2274-405E-934F-87E94FE8EBE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dirty="0">
            <a:latin typeface="Times New Roman" pitchFamily="18" charset="0"/>
            <a:cs typeface="Times New Roman" pitchFamily="18" charset="0"/>
          </a:endParaRPr>
        </a:p>
      </dgm:t>
    </dgm:pt>
    <dgm:pt modelId="{D6002952-B5DB-4298-885E-B8C6CE1F8C0C}" type="parTrans" cxnId="{7A32C5DF-F73B-4F3E-8121-1640EB17D725}">
      <dgm:prSet/>
      <dgm:spPr/>
      <dgm:t>
        <a:bodyPr/>
        <a:lstStyle/>
        <a:p>
          <a:endParaRPr lang="ru-RU"/>
        </a:p>
      </dgm:t>
    </dgm:pt>
    <dgm:pt modelId="{C85D4D2D-77B1-4F19-8402-E8D86F21896F}" type="sibTrans" cxnId="{7A32C5DF-F73B-4F3E-8121-1640EB17D725}">
      <dgm:prSet/>
      <dgm:spPr/>
      <dgm:t>
        <a:bodyPr/>
        <a:lstStyle/>
        <a:p>
          <a:endParaRPr lang="ru-RU"/>
        </a:p>
      </dgm:t>
    </dgm:pt>
    <dgm:pt modelId="{77A7C1E8-EDA2-4AD0-859C-7AE5CD3030A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общий объем расходов районного бюджета;</a:t>
          </a:r>
          <a:endParaRPr lang="ru-RU" sz="1200" i="1" dirty="0">
            <a:latin typeface="Times New Roman" pitchFamily="18" charset="0"/>
            <a:cs typeface="Times New Roman" pitchFamily="18" charset="0"/>
          </a:endParaRPr>
        </a:p>
      </dgm:t>
    </dgm:pt>
    <dgm:pt modelId="{AAB020B7-E549-4921-B907-4283C26DDA97}" type="parTrans" cxnId="{DA43F46E-C7E6-4B41-B68E-A44DB4A13B0C}">
      <dgm:prSet/>
      <dgm:spPr/>
      <dgm:t>
        <a:bodyPr/>
        <a:lstStyle/>
        <a:p>
          <a:endParaRPr lang="ru-RU"/>
        </a:p>
      </dgm:t>
    </dgm:pt>
    <dgm:pt modelId="{E6241623-730F-476C-A7BA-88546B808CD9}" type="sibTrans" cxnId="{DA43F46E-C7E6-4B41-B68E-A44DB4A13B0C}">
      <dgm:prSet/>
      <dgm:spPr/>
      <dgm:t>
        <a:bodyPr/>
        <a:lstStyle/>
        <a:p>
          <a:endParaRPr lang="ru-RU"/>
        </a:p>
      </dgm:t>
    </dgm:pt>
    <dgm:pt modelId="{113FA8BA-4CDF-4799-AEE1-FC6940FDBEC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8F2B83D-8E8D-41EB-9282-679BCBE8D429}" type="parTrans" cxnId="{B063E3D3-862C-465E-AE15-1B82821E404B}">
      <dgm:prSet/>
      <dgm:spPr/>
      <dgm:t>
        <a:bodyPr/>
        <a:lstStyle/>
        <a:p>
          <a:endParaRPr lang="ru-RU"/>
        </a:p>
      </dgm:t>
    </dgm:pt>
    <dgm:pt modelId="{4D97514C-ABFA-41A5-A6D9-FA634AB41FCD}" type="sibTrans" cxnId="{B063E3D3-862C-465E-AE15-1B82821E404B}">
      <dgm:prSet/>
      <dgm:spPr/>
      <dgm:t>
        <a:bodyPr/>
        <a:lstStyle/>
        <a:p>
          <a:endParaRPr lang="ru-RU"/>
        </a:p>
      </dgm:t>
    </dgm:pt>
    <dgm:pt modelId="{3421FEC5-E6C6-4711-9ED1-320DC0FF02D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3B138DAE-1DDA-4922-A3D4-F8E367F82E52}" type="parTrans" cxnId="{E303B1F9-0122-4A62-A5DF-85DCDB0D8358}">
      <dgm:prSet/>
      <dgm:spPr/>
      <dgm:t>
        <a:bodyPr/>
        <a:lstStyle/>
        <a:p>
          <a:endParaRPr lang="ru-RU"/>
        </a:p>
      </dgm:t>
    </dgm:pt>
    <dgm:pt modelId="{810DC1DF-C3E4-487E-A531-8218AFB4944E}" type="sibTrans" cxnId="{E303B1F9-0122-4A62-A5DF-85DCDB0D8358}">
      <dgm:prSet/>
      <dgm:spPr/>
      <dgm:t>
        <a:bodyPr/>
        <a:lstStyle/>
        <a:p>
          <a:endParaRPr lang="ru-RU"/>
        </a:p>
      </dgm:t>
    </dgm:pt>
    <dgm:pt modelId="{D6C4D2E5-93A7-4327-ADC7-E869DFB0F1E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дефицит (профицит) районного бюджета;</a:t>
          </a:r>
          <a:endParaRPr lang="ru-RU" sz="1200" i="1" dirty="0">
            <a:latin typeface="Times New Roman" pitchFamily="18" charset="0"/>
            <a:cs typeface="Times New Roman" pitchFamily="18" charset="0"/>
          </a:endParaRPr>
        </a:p>
      </dgm:t>
    </dgm:pt>
    <dgm:pt modelId="{996648CF-1A46-48DB-9B01-7CCC4D196CD5}" type="parTrans" cxnId="{5CBDF3B1-7125-489C-8484-2924F988121C}">
      <dgm:prSet/>
      <dgm:spPr/>
      <dgm:t>
        <a:bodyPr/>
        <a:lstStyle/>
        <a:p>
          <a:endParaRPr lang="ru-RU"/>
        </a:p>
      </dgm:t>
    </dgm:pt>
    <dgm:pt modelId="{2E88B680-22E5-4C40-A6A7-D8040A0D332C}" type="sibTrans" cxnId="{5CBDF3B1-7125-489C-8484-2924F988121C}">
      <dgm:prSet/>
      <dgm:spPr/>
      <dgm:t>
        <a:bodyPr/>
        <a:lstStyle/>
        <a:p>
          <a:endParaRPr lang="ru-RU"/>
        </a:p>
      </dgm:t>
    </dgm:pt>
    <dgm:pt modelId="{29448284-E310-46EE-8D02-8B6166D7223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условно утверждаемые расходы. </a:t>
          </a:r>
          <a:endParaRPr lang="ru-RU" sz="1200" i="1" dirty="0">
            <a:latin typeface="Times New Roman" pitchFamily="18" charset="0"/>
            <a:cs typeface="Times New Roman" pitchFamily="18" charset="0"/>
          </a:endParaRPr>
        </a:p>
      </dgm:t>
    </dgm:pt>
    <dgm:pt modelId="{17DC84D4-AB0C-4622-9508-C85EE15D14D7}" type="parTrans" cxnId="{BD7565D3-FEE4-493B-B80D-26AEDAC76BBD}">
      <dgm:prSet/>
      <dgm:spPr/>
      <dgm:t>
        <a:bodyPr/>
        <a:lstStyle/>
        <a:p>
          <a:endParaRPr lang="ru-RU"/>
        </a:p>
      </dgm:t>
    </dgm:pt>
    <dgm:pt modelId="{9D5B4C15-EE94-49BC-917D-61A14E7F1509}" type="sibTrans" cxnId="{BD7565D3-FEE4-493B-B80D-26AEDAC76BBD}">
      <dgm:prSet/>
      <dgm:spPr/>
      <dgm:t>
        <a:bodyPr/>
        <a:lstStyle/>
        <a:p>
          <a:endParaRPr lang="ru-RU"/>
        </a:p>
      </dgm:t>
    </dgm:pt>
    <dgm:pt modelId="{9A214C83-83D6-415F-B431-B70C7D6F70EB}">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доходов районного бюджета;</a:t>
          </a:r>
          <a:endParaRPr lang="ru-RU" sz="1200" i="1" dirty="0">
            <a:latin typeface="Times New Roman" pitchFamily="18" charset="0"/>
            <a:cs typeface="Times New Roman" pitchFamily="18" charset="0"/>
          </a:endParaRPr>
        </a:p>
      </dgm:t>
    </dgm:pt>
    <dgm:pt modelId="{CB890DE3-6D6F-4542-96DE-2A56D98C527D}" type="parTrans" cxnId="{93769CB6-6C1C-4BDC-A223-12903F45028A}">
      <dgm:prSet/>
      <dgm:spPr/>
      <dgm:t>
        <a:bodyPr/>
        <a:lstStyle/>
        <a:p>
          <a:endParaRPr lang="ru-RU"/>
        </a:p>
      </dgm:t>
    </dgm:pt>
    <dgm:pt modelId="{6475E1F3-7F70-4708-8D93-2E2CD544CC56}" type="sibTrans" cxnId="{93769CB6-6C1C-4BDC-A223-12903F45028A}">
      <dgm:prSet/>
      <dgm:spPr/>
      <dgm:t>
        <a:bodyPr/>
        <a:lstStyle/>
        <a:p>
          <a:endParaRPr lang="ru-RU"/>
        </a:p>
      </dgm:t>
    </dgm:pt>
    <dgm:pt modelId="{0ED8F65F-7E69-4223-9914-2C7E020C6DE8}">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dirty="0">
            <a:latin typeface="Times New Roman" pitchFamily="18" charset="0"/>
            <a:cs typeface="Times New Roman" pitchFamily="18" charset="0"/>
          </a:endParaRPr>
        </a:p>
      </dgm:t>
    </dgm:pt>
    <dgm:pt modelId="{6BA385A8-D2AE-40D3-8CB1-351DB22403A7}" type="parTrans" cxnId="{7D76CFE7-4F55-4909-B446-F57C5C2E907C}">
      <dgm:prSet/>
      <dgm:spPr/>
      <dgm:t>
        <a:bodyPr/>
        <a:lstStyle/>
        <a:p>
          <a:endParaRPr lang="ru-RU"/>
        </a:p>
      </dgm:t>
    </dgm:pt>
    <dgm:pt modelId="{5F30A274-EFB7-4AD2-9AA0-F070E6859D64}" type="sibTrans" cxnId="{7D76CFE7-4F55-4909-B446-F57C5C2E907C}">
      <dgm:prSet/>
      <dgm:spPr/>
      <dgm:t>
        <a:bodyPr/>
        <a:lstStyle/>
        <a:p>
          <a:endParaRPr lang="ru-RU"/>
        </a:p>
      </dgm:t>
    </dgm:pt>
    <dgm:pt modelId="{3447CEA8-650F-4B04-81F9-92B0DCAE4669}">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dirty="0">
            <a:latin typeface="Times New Roman" pitchFamily="18" charset="0"/>
            <a:cs typeface="Times New Roman" pitchFamily="18" charset="0"/>
          </a:endParaRPr>
        </a:p>
      </dgm:t>
    </dgm:pt>
    <dgm:pt modelId="{09345B2F-E9BE-46FF-8873-075F407EFDCA}" type="parTrans" cxnId="{6DD82C05-5443-434B-8A32-F3C9C06AAB9D}">
      <dgm:prSet/>
      <dgm:spPr/>
      <dgm:t>
        <a:bodyPr/>
        <a:lstStyle/>
        <a:p>
          <a:endParaRPr lang="ru-RU"/>
        </a:p>
      </dgm:t>
    </dgm:pt>
    <dgm:pt modelId="{7299ED03-BDAE-4E07-94EC-D6482FB738B4}" type="sibTrans" cxnId="{6DD82C05-5443-434B-8A32-F3C9C06AAB9D}">
      <dgm:prSet/>
      <dgm:spPr/>
      <dgm:t>
        <a:bodyPr/>
        <a:lstStyle/>
        <a:p>
          <a:endParaRPr lang="ru-RU"/>
        </a:p>
      </dgm:t>
    </dgm:pt>
    <dgm:pt modelId="{67F61886-A925-46D9-B1C1-B3534A44B35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dirty="0">
            <a:latin typeface="Times New Roman" pitchFamily="18" charset="0"/>
            <a:cs typeface="Times New Roman" pitchFamily="18" charset="0"/>
          </a:endParaRPr>
        </a:p>
      </dgm:t>
    </dgm:pt>
    <dgm:pt modelId="{9BF4C6DA-3EF5-4C2D-9995-C9AF07869115}" type="parTrans" cxnId="{82CB9010-BF29-4CA5-B585-D3347650806D}">
      <dgm:prSet/>
      <dgm:spPr/>
      <dgm:t>
        <a:bodyPr/>
        <a:lstStyle/>
        <a:p>
          <a:endParaRPr lang="ru-RU"/>
        </a:p>
      </dgm:t>
    </dgm:pt>
    <dgm:pt modelId="{3886B975-4517-42AD-8785-20334A7F1752}" type="sibTrans" cxnId="{82CB9010-BF29-4CA5-B585-D3347650806D}">
      <dgm:prSet/>
      <dgm:spPr/>
      <dgm:t>
        <a:bodyPr/>
        <a:lstStyle/>
        <a:p>
          <a:endParaRPr lang="ru-RU"/>
        </a:p>
      </dgm:t>
    </dgm:pt>
    <dgm:pt modelId="{DF3E86A5-69D0-49F1-BFF7-9F663152FFC4}">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C7BEC6D3-6AF7-4599-8473-322D59FD940B}" type="parTrans" cxnId="{D257CCED-C535-46EE-ABE8-A5070308E56C}">
      <dgm:prSet/>
      <dgm:spPr/>
      <dgm:t>
        <a:bodyPr/>
        <a:lstStyle/>
        <a:p>
          <a:endParaRPr lang="ru-RU"/>
        </a:p>
      </dgm:t>
    </dgm:pt>
    <dgm:pt modelId="{65593B29-36DB-4242-B85B-678C82B1EB2B}" type="sibTrans" cxnId="{D257CCED-C535-46EE-ABE8-A5070308E56C}">
      <dgm:prSet/>
      <dgm:spPr/>
      <dgm:t>
        <a:bodyPr/>
        <a:lstStyle/>
        <a:p>
          <a:endParaRPr lang="ru-RU"/>
        </a:p>
      </dgm:t>
    </dgm:pt>
    <dgm:pt modelId="{33F07FF7-4A60-48B0-9F05-CA055E54CFAE}">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F2D7F6C-0892-46FE-AEAF-55BF6A7FECA9}" type="parTrans" cxnId="{8E2D250F-9F4F-434F-9342-C81FA52A5F87}">
      <dgm:prSet/>
      <dgm:spPr/>
      <dgm:t>
        <a:bodyPr/>
        <a:lstStyle/>
        <a:p>
          <a:endParaRPr lang="ru-RU"/>
        </a:p>
      </dgm:t>
    </dgm:pt>
    <dgm:pt modelId="{704C0604-0CFB-4F99-956E-DC8C67A51CE2}" type="sibTrans" cxnId="{8E2D250F-9F4F-434F-9342-C81FA52A5F87}">
      <dgm:prSet/>
      <dgm:spPr/>
      <dgm:t>
        <a:bodyPr/>
        <a:lstStyle/>
        <a:p>
          <a:endParaRPr lang="ru-RU"/>
        </a:p>
      </dgm:t>
    </dgm:pt>
    <dgm:pt modelId="{9CEBF372-7403-4341-A4E8-8A5C85D02B9F}">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источники финансирования дефицита бюджета;</a:t>
          </a:r>
          <a:endParaRPr lang="ru-RU" sz="1200" i="1" dirty="0">
            <a:latin typeface="Times New Roman" pitchFamily="18" charset="0"/>
            <a:cs typeface="Times New Roman" pitchFamily="18" charset="0"/>
          </a:endParaRPr>
        </a:p>
      </dgm:t>
    </dgm:pt>
    <dgm:pt modelId="{439DA06E-0838-4361-B282-DA327209CAD8}" type="parTrans" cxnId="{0E752811-DDB5-4AAA-920A-417ED52C2229}">
      <dgm:prSet/>
      <dgm:spPr/>
      <dgm:t>
        <a:bodyPr/>
        <a:lstStyle/>
        <a:p>
          <a:endParaRPr lang="ru-RU"/>
        </a:p>
      </dgm:t>
    </dgm:pt>
    <dgm:pt modelId="{32287D52-84EE-486C-9152-4190F9A84CCF}" type="sibTrans" cxnId="{0E752811-DDB5-4AAA-920A-417ED52C2229}">
      <dgm:prSet/>
      <dgm:spPr/>
      <dgm:t>
        <a:bodyPr/>
        <a:lstStyle/>
        <a:p>
          <a:endParaRPr lang="ru-RU"/>
        </a:p>
      </dgm:t>
    </dgm:pt>
    <dgm:pt modelId="{6B5A4B07-F5F0-4F27-A1A6-DED02B49AC3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dirty="0">
            <a:latin typeface="Times New Roman" pitchFamily="18" charset="0"/>
            <a:cs typeface="Times New Roman" pitchFamily="18" charset="0"/>
          </a:endParaRPr>
        </a:p>
      </dgm:t>
    </dgm:pt>
    <dgm:pt modelId="{461160D6-6C12-4B94-BBD1-7E84C763F73D}" type="parTrans" cxnId="{7EE5B03C-85C0-4CBD-93E9-4F9FFE5D57E2}">
      <dgm:prSet/>
      <dgm:spPr/>
      <dgm:t>
        <a:bodyPr/>
        <a:lstStyle/>
        <a:p>
          <a:endParaRPr lang="ru-RU"/>
        </a:p>
      </dgm:t>
    </dgm:pt>
    <dgm:pt modelId="{8467AFF1-32F9-4CE3-8EBE-6C058AB17385}" type="sibTrans" cxnId="{7EE5B03C-85C0-4CBD-93E9-4F9FFE5D57E2}">
      <dgm:prSet/>
      <dgm:spPr/>
      <dgm:t>
        <a:bodyPr/>
        <a:lstStyle/>
        <a:p>
          <a:endParaRPr lang="ru-RU"/>
        </a:p>
      </dgm:t>
    </dgm:pt>
    <dgm:pt modelId="{BD0DBB82-8DB6-41CD-9714-EF76DA7908BF}" type="pres">
      <dgm:prSet presAssocID="{9645550D-EB73-4247-99A5-77AEE65A1109}" presName="linear" presStyleCnt="0">
        <dgm:presLayoutVars>
          <dgm:dir/>
          <dgm:animLvl val="lvl"/>
          <dgm:resizeHandles val="exact"/>
        </dgm:presLayoutVars>
      </dgm:prSet>
      <dgm:spPr/>
      <dgm:t>
        <a:bodyPr/>
        <a:lstStyle/>
        <a:p>
          <a:endParaRPr lang="ru-RU"/>
        </a:p>
      </dgm:t>
    </dgm:pt>
    <dgm:pt modelId="{F81DF725-DE0F-4CFE-AD85-BCB5384AA48F}" type="pres">
      <dgm:prSet presAssocID="{AC671B87-4F0C-4D21-B4EC-3E7572D4816F}" presName="parentLin" presStyleCnt="0"/>
      <dgm:spPr/>
      <dgm:t>
        <a:bodyPr/>
        <a:lstStyle/>
        <a:p>
          <a:endParaRPr lang="ru-RU"/>
        </a:p>
      </dgm:t>
    </dgm:pt>
    <dgm:pt modelId="{BCD54BA7-C788-476D-BE01-C17BF529B22E}" type="pres">
      <dgm:prSet presAssocID="{AC671B87-4F0C-4D21-B4EC-3E7572D4816F}" presName="parentLeftMargin" presStyleLbl="node1" presStyleIdx="0" presStyleCnt="3"/>
      <dgm:spPr/>
      <dgm:t>
        <a:bodyPr/>
        <a:lstStyle/>
        <a:p>
          <a:endParaRPr lang="ru-RU"/>
        </a:p>
      </dgm:t>
    </dgm:pt>
    <dgm:pt modelId="{9EC09DDE-1B04-46B6-9067-220112BFC48D}" type="pres">
      <dgm:prSet presAssocID="{AC671B87-4F0C-4D21-B4EC-3E7572D4816F}" presName="parentText" presStyleLbl="node1" presStyleIdx="0" presStyleCnt="3" custScaleY="32554" custLinFactNeighborX="-84127" custLinFactNeighborY="-26530">
        <dgm:presLayoutVars>
          <dgm:chMax val="0"/>
          <dgm:bulletEnabled val="1"/>
        </dgm:presLayoutVars>
      </dgm:prSet>
      <dgm:spPr/>
      <dgm:t>
        <a:bodyPr/>
        <a:lstStyle/>
        <a:p>
          <a:endParaRPr lang="ru-RU"/>
        </a:p>
      </dgm:t>
    </dgm:pt>
    <dgm:pt modelId="{F1144073-F41F-4168-89A4-C808DBF37BDD}" type="pres">
      <dgm:prSet presAssocID="{AC671B87-4F0C-4D21-B4EC-3E7572D4816F}" presName="negativeSpace" presStyleCnt="0"/>
      <dgm:spPr/>
      <dgm:t>
        <a:bodyPr/>
        <a:lstStyle/>
        <a:p>
          <a:endParaRPr lang="ru-RU"/>
        </a:p>
      </dgm:t>
    </dgm:pt>
    <dgm:pt modelId="{2937BF22-30AB-460C-90F6-E67E8A308882}" type="pres">
      <dgm:prSet presAssocID="{AC671B87-4F0C-4D21-B4EC-3E7572D4816F}" presName="childText" presStyleLbl="conFgAcc1" presStyleIdx="0" presStyleCnt="3" custScaleY="62117" custLinFactNeighborX="391" custLinFactNeighborY="66700">
        <dgm:presLayoutVars>
          <dgm:bulletEnabled val="1"/>
        </dgm:presLayoutVars>
      </dgm:prSet>
      <dgm:spPr/>
      <dgm:t>
        <a:bodyPr/>
        <a:lstStyle/>
        <a:p>
          <a:endParaRPr lang="ru-RU"/>
        </a:p>
      </dgm:t>
    </dgm:pt>
    <dgm:pt modelId="{38DA92A7-C891-4C38-9306-528313B9C3CD}" type="pres">
      <dgm:prSet presAssocID="{76B4A5EB-4251-44F1-9DC9-FEFCB2875947}" presName="spaceBetweenRectangles" presStyleCnt="0"/>
      <dgm:spPr/>
      <dgm:t>
        <a:bodyPr/>
        <a:lstStyle/>
        <a:p>
          <a:endParaRPr lang="ru-RU"/>
        </a:p>
      </dgm:t>
    </dgm:pt>
    <dgm:pt modelId="{A54BDEA2-EEE5-4A4E-961E-D94FEA928EB6}" type="pres">
      <dgm:prSet presAssocID="{8A67FCD2-77BE-4819-AF68-3D14D42D07DE}" presName="parentLin" presStyleCnt="0"/>
      <dgm:spPr/>
      <dgm:t>
        <a:bodyPr/>
        <a:lstStyle/>
        <a:p>
          <a:endParaRPr lang="ru-RU"/>
        </a:p>
      </dgm:t>
    </dgm:pt>
    <dgm:pt modelId="{59C3F5B1-2383-4434-993F-645855244E7C}" type="pres">
      <dgm:prSet presAssocID="{8A67FCD2-77BE-4819-AF68-3D14D42D07DE}" presName="parentLeftMargin" presStyleLbl="node1" presStyleIdx="0" presStyleCnt="3"/>
      <dgm:spPr/>
      <dgm:t>
        <a:bodyPr/>
        <a:lstStyle/>
        <a:p>
          <a:endParaRPr lang="ru-RU"/>
        </a:p>
      </dgm:t>
    </dgm:pt>
    <dgm:pt modelId="{AB0B00FF-ABD4-4BC8-A1E5-56D8F1B69906}" type="pres">
      <dgm:prSet presAssocID="{8A67FCD2-77BE-4819-AF68-3D14D42D07DE}" presName="parentText" presStyleLbl="node1" presStyleIdx="1" presStyleCnt="3" custScaleX="99547" custScaleY="34517" custLinFactNeighborX="-84127" custLinFactNeighborY="-9072">
        <dgm:presLayoutVars>
          <dgm:chMax val="0"/>
          <dgm:bulletEnabled val="1"/>
        </dgm:presLayoutVars>
      </dgm:prSet>
      <dgm:spPr/>
      <dgm:t>
        <a:bodyPr/>
        <a:lstStyle/>
        <a:p>
          <a:endParaRPr lang="ru-RU"/>
        </a:p>
      </dgm:t>
    </dgm:pt>
    <dgm:pt modelId="{71D78758-A61A-487A-B4C9-0023C226C3E8}" type="pres">
      <dgm:prSet presAssocID="{8A67FCD2-77BE-4819-AF68-3D14D42D07DE}" presName="negativeSpace" presStyleCnt="0"/>
      <dgm:spPr/>
      <dgm:t>
        <a:bodyPr/>
        <a:lstStyle/>
        <a:p>
          <a:endParaRPr lang="ru-RU"/>
        </a:p>
      </dgm:t>
    </dgm:pt>
    <dgm:pt modelId="{A235255E-D935-49A9-8FED-513307218160}" type="pres">
      <dgm:prSet presAssocID="{8A67FCD2-77BE-4819-AF68-3D14D42D07DE}" presName="childText" presStyleLbl="conFgAcc1" presStyleIdx="1" presStyleCnt="3" custScaleY="71285" custLinFactY="5419" custLinFactNeighborX="306" custLinFactNeighborY="100000">
        <dgm:presLayoutVars>
          <dgm:bulletEnabled val="1"/>
        </dgm:presLayoutVars>
      </dgm:prSet>
      <dgm:spPr/>
      <dgm:t>
        <a:bodyPr/>
        <a:lstStyle/>
        <a:p>
          <a:endParaRPr lang="ru-RU"/>
        </a:p>
      </dgm:t>
    </dgm:pt>
    <dgm:pt modelId="{7078CB4D-C1C3-4BDD-90E8-F97299D885BD}" type="pres">
      <dgm:prSet presAssocID="{3A1DD36B-4B8C-4EF9-969D-4E5A7040432A}" presName="spaceBetweenRectangles" presStyleCnt="0"/>
      <dgm:spPr/>
      <dgm:t>
        <a:bodyPr/>
        <a:lstStyle/>
        <a:p>
          <a:endParaRPr lang="ru-RU"/>
        </a:p>
      </dgm:t>
    </dgm:pt>
    <dgm:pt modelId="{238CB0B9-F4F3-4E76-A55D-EA84AC999914}" type="pres">
      <dgm:prSet presAssocID="{20DF5EFF-9F9D-4379-9A87-CEA24FBDFE89}" presName="parentLin" presStyleCnt="0"/>
      <dgm:spPr/>
      <dgm:t>
        <a:bodyPr/>
        <a:lstStyle/>
        <a:p>
          <a:endParaRPr lang="ru-RU"/>
        </a:p>
      </dgm:t>
    </dgm:pt>
    <dgm:pt modelId="{A47B2C5A-4451-4863-9D3A-123645D14BAE}" type="pres">
      <dgm:prSet presAssocID="{20DF5EFF-9F9D-4379-9A87-CEA24FBDFE89}" presName="parentLeftMargin" presStyleLbl="node1" presStyleIdx="1" presStyleCnt="3"/>
      <dgm:spPr/>
      <dgm:t>
        <a:bodyPr/>
        <a:lstStyle/>
        <a:p>
          <a:endParaRPr lang="ru-RU"/>
        </a:p>
      </dgm:t>
    </dgm:pt>
    <dgm:pt modelId="{AE0CFEAD-146B-4E63-AED5-08F6983E7392}" type="pres">
      <dgm:prSet presAssocID="{20DF5EFF-9F9D-4379-9A87-CEA24FBDFE89}" presName="parentText" presStyleLbl="node1" presStyleIdx="2" presStyleCnt="3" custScaleY="22046" custLinFactNeighborX="-84127" custLinFactNeighborY="12506">
        <dgm:presLayoutVars>
          <dgm:chMax val="0"/>
          <dgm:bulletEnabled val="1"/>
        </dgm:presLayoutVars>
      </dgm:prSet>
      <dgm:spPr/>
      <dgm:t>
        <a:bodyPr/>
        <a:lstStyle/>
        <a:p>
          <a:endParaRPr lang="ru-RU"/>
        </a:p>
      </dgm:t>
    </dgm:pt>
    <dgm:pt modelId="{7E48C7BA-FF49-4635-BDBE-DBA177BF6BF4}" type="pres">
      <dgm:prSet presAssocID="{20DF5EFF-9F9D-4379-9A87-CEA24FBDFE89}" presName="negativeSpace" presStyleCnt="0"/>
      <dgm:spPr/>
      <dgm:t>
        <a:bodyPr/>
        <a:lstStyle/>
        <a:p>
          <a:endParaRPr lang="ru-RU"/>
        </a:p>
      </dgm:t>
    </dgm:pt>
    <dgm:pt modelId="{B093F3F8-9D86-4917-A3CF-B5053F084F0D}" type="pres">
      <dgm:prSet presAssocID="{20DF5EFF-9F9D-4379-9A87-CEA24FBDFE89}" presName="childText" presStyleLbl="conFgAcc1" presStyleIdx="2" presStyleCnt="3" custScaleY="14963" custLinFactY="4726" custLinFactNeighborX="391" custLinFactNeighborY="100000">
        <dgm:presLayoutVars>
          <dgm:bulletEnabled val="1"/>
        </dgm:presLayoutVars>
      </dgm:prSet>
      <dgm:spPr>
        <a:solidFill>
          <a:schemeClr val="lt1">
            <a:hueOff val="0"/>
            <a:satOff val="0"/>
            <a:lumOff val="0"/>
            <a:alpha val="50000"/>
          </a:schemeClr>
        </a:solidFill>
      </dgm:spPr>
      <dgm:t>
        <a:bodyPr/>
        <a:lstStyle/>
        <a:p>
          <a:endParaRPr lang="ru-RU"/>
        </a:p>
      </dgm:t>
    </dgm:pt>
  </dgm:ptLst>
  <dgm:cxnLst>
    <dgm:cxn modelId="{0E752811-DDB5-4AAA-920A-417ED52C2229}" srcId="{8A67FCD2-77BE-4819-AF68-3D14D42D07DE}" destId="{9CEBF372-7403-4341-A4E8-8A5C85D02B9F}" srcOrd="6" destOrd="0" parTransId="{439DA06E-0838-4361-B282-DA327209CAD8}" sibTransId="{32287D52-84EE-486C-9152-4190F9A84CCF}"/>
    <dgm:cxn modelId="{EC5CA677-046E-43C5-AEAA-F513F5F99F0D}" type="presOf" srcId="{8A67FCD2-77BE-4819-AF68-3D14D42D07DE}" destId="{59C3F5B1-2383-4434-993F-645855244E7C}" srcOrd="0" destOrd="0" presId="urn:microsoft.com/office/officeart/2005/8/layout/list1"/>
    <dgm:cxn modelId="{939B53DF-EA8E-40C0-9E09-599A46347188}" type="presOf" srcId="{29448284-E310-46EE-8D02-8B6166D72230}" destId="{2937BF22-30AB-460C-90F6-E67E8A308882}" srcOrd="0" destOrd="6" presId="urn:microsoft.com/office/officeart/2005/8/layout/list1"/>
    <dgm:cxn modelId="{5CBDF3B1-7125-489C-8484-2924F988121C}" srcId="{AC671B87-4F0C-4D21-B4EC-3E7572D4816F}" destId="{D6C4D2E5-93A7-4327-ADC7-E869DFB0F1ED}" srcOrd="5" destOrd="0" parTransId="{996648CF-1A46-48DB-9B01-7CCC4D196CD5}" sibTransId="{2E88B680-22E5-4C40-A6A7-D8040A0D332C}"/>
    <dgm:cxn modelId="{7A32C5DF-F73B-4F3E-8121-1640EB17D725}" srcId="{AC671B87-4F0C-4D21-B4EC-3E7572D4816F}" destId="{60A05BD8-2274-405E-934F-87E94FE8EBE0}" srcOrd="1" destOrd="0" parTransId="{D6002952-B5DB-4298-885E-B8C6CE1F8C0C}" sibTransId="{C85D4D2D-77B1-4F19-8402-E8D86F21896F}"/>
    <dgm:cxn modelId="{387AB323-BCAF-4CE3-89AF-FA2933E56426}" srcId="{9645550D-EB73-4247-99A5-77AEE65A1109}" destId="{20DF5EFF-9F9D-4379-9A87-CEA24FBDFE89}" srcOrd="2" destOrd="0" parTransId="{8062B3AD-3A23-4C46-B8AD-0C851E7F8D01}" sibTransId="{CEA38DB3-231D-4A7F-B0E3-4462B1DC0303}"/>
    <dgm:cxn modelId="{9248049C-FD4E-431D-90F5-3EDE8B4A5B09}" type="presOf" srcId="{113FA8BA-4CDF-4799-AEE1-FC6940FDBECC}" destId="{2937BF22-30AB-460C-90F6-E67E8A308882}" srcOrd="0" destOrd="3" presId="urn:microsoft.com/office/officeart/2005/8/layout/list1"/>
    <dgm:cxn modelId="{BD7565D3-FEE4-493B-B80D-26AEDAC76BBD}" srcId="{AC671B87-4F0C-4D21-B4EC-3E7572D4816F}" destId="{29448284-E310-46EE-8D02-8B6166D72230}" srcOrd="6" destOrd="0" parTransId="{17DC84D4-AB0C-4622-9508-C85EE15D14D7}" sibTransId="{9D5B4C15-EE94-49BC-917D-61A14E7F1509}"/>
    <dgm:cxn modelId="{025F2E6A-E6CE-440E-AFED-AFA3FB4E1AEC}" type="presOf" srcId="{60A05BD8-2274-405E-934F-87E94FE8EBE0}" destId="{2937BF22-30AB-460C-90F6-E67E8A308882}" srcOrd="0" destOrd="1" presId="urn:microsoft.com/office/officeart/2005/8/layout/list1"/>
    <dgm:cxn modelId="{63F1DCC8-3C4E-4B2F-84B1-F6AC9AA11EDC}" type="presOf" srcId="{D6C4D2E5-93A7-4327-ADC7-E869DFB0F1ED}" destId="{2937BF22-30AB-460C-90F6-E67E8A308882}" srcOrd="0" destOrd="5" presId="urn:microsoft.com/office/officeart/2005/8/layout/list1"/>
    <dgm:cxn modelId="{7EE5B03C-85C0-4CBD-93E9-4F9FFE5D57E2}" srcId="{8A67FCD2-77BE-4819-AF68-3D14D42D07DE}" destId="{6B5A4B07-F5F0-4F27-A1A6-DED02B49AC3A}" srcOrd="7" destOrd="0" parTransId="{461160D6-6C12-4B94-BBD1-7E84C763F73D}" sibTransId="{8467AFF1-32F9-4CE3-8EBE-6C058AB17385}"/>
    <dgm:cxn modelId="{E303B1F9-0122-4A62-A5DF-85DCDB0D8358}" srcId="{AC671B87-4F0C-4D21-B4EC-3E7572D4816F}" destId="{3421FEC5-E6C6-4711-9ED1-320DC0FF02DC}" srcOrd="4" destOrd="0" parTransId="{3B138DAE-1DDA-4922-A3D4-F8E367F82E52}" sibTransId="{810DC1DF-C3E4-487E-A531-8218AFB4944E}"/>
    <dgm:cxn modelId="{DF47348E-4AB6-4322-967E-86181818C72A}" type="presOf" srcId="{3447CEA8-650F-4B04-81F9-92B0DCAE4669}" destId="{A235255E-D935-49A9-8FED-513307218160}" srcOrd="0" destOrd="2" presId="urn:microsoft.com/office/officeart/2005/8/layout/list1"/>
    <dgm:cxn modelId="{4815F0BA-0370-4243-B9C4-B76C258164AF}" srcId="{AC671B87-4F0C-4D21-B4EC-3E7572D4816F}" destId="{4A61FECF-7FB6-400A-959D-68F312C85950}" srcOrd="0" destOrd="0" parTransId="{4ECB3902-992F-41EC-A640-90D59058558D}" sibTransId="{3F9EADCE-CF59-4B0C-9F38-D2931EEE42A2}"/>
    <dgm:cxn modelId="{1D7A25F0-C6D3-4186-9433-1EB270E2331F}" type="presOf" srcId="{4A61FECF-7FB6-400A-959D-68F312C85950}" destId="{2937BF22-30AB-460C-90F6-E67E8A308882}" srcOrd="0" destOrd="0" presId="urn:microsoft.com/office/officeart/2005/8/layout/list1"/>
    <dgm:cxn modelId="{6DD82C05-5443-434B-8A32-F3C9C06AAB9D}" srcId="{8A67FCD2-77BE-4819-AF68-3D14D42D07DE}" destId="{3447CEA8-650F-4B04-81F9-92B0DCAE4669}" srcOrd="2" destOrd="0" parTransId="{09345B2F-E9BE-46FF-8873-075F407EFDCA}" sibTransId="{7299ED03-BDAE-4E07-94EC-D6482FB738B4}"/>
    <dgm:cxn modelId="{D257CCED-C535-46EE-ABE8-A5070308E56C}" srcId="{8A67FCD2-77BE-4819-AF68-3D14D42D07DE}" destId="{DF3E86A5-69D0-49F1-BFF7-9F663152FFC4}" srcOrd="4" destOrd="0" parTransId="{C7BEC6D3-6AF7-4599-8473-322D59FD940B}" sibTransId="{65593B29-36DB-4242-B85B-678C82B1EB2B}"/>
    <dgm:cxn modelId="{3AAF6C03-FB46-4366-94E1-AFC6807067A0}" type="presOf" srcId="{67F61886-A925-46D9-B1C1-B3534A44B35D}" destId="{A235255E-D935-49A9-8FED-513307218160}" srcOrd="0" destOrd="3" presId="urn:microsoft.com/office/officeart/2005/8/layout/list1"/>
    <dgm:cxn modelId="{82CB9010-BF29-4CA5-B585-D3347650806D}" srcId="{8A67FCD2-77BE-4819-AF68-3D14D42D07DE}" destId="{67F61886-A925-46D9-B1C1-B3534A44B35D}" srcOrd="3" destOrd="0" parTransId="{9BF4C6DA-3EF5-4C2D-9995-C9AF07869115}" sibTransId="{3886B975-4517-42AD-8785-20334A7F1752}"/>
    <dgm:cxn modelId="{280F315F-B4CE-49D3-8CCE-AE4761AB2746}" srcId="{9645550D-EB73-4247-99A5-77AEE65A1109}" destId="{AC671B87-4F0C-4D21-B4EC-3E7572D4816F}" srcOrd="0" destOrd="0" parTransId="{20B8284B-971A-453F-B686-910B7C1AC333}" sibTransId="{76B4A5EB-4251-44F1-9DC9-FEFCB2875947}"/>
    <dgm:cxn modelId="{AB5172AF-803C-43E0-AB5D-ADB852306CBF}" type="presOf" srcId="{AC671B87-4F0C-4D21-B4EC-3E7572D4816F}" destId="{BCD54BA7-C788-476D-BE01-C17BF529B22E}" srcOrd="0" destOrd="0" presId="urn:microsoft.com/office/officeart/2005/8/layout/list1"/>
    <dgm:cxn modelId="{B063E3D3-862C-465E-AE15-1B82821E404B}" srcId="{AC671B87-4F0C-4D21-B4EC-3E7572D4816F}" destId="{113FA8BA-4CDF-4799-AEE1-FC6940FDBECC}" srcOrd="3" destOrd="0" parTransId="{58F2B83D-8E8D-41EB-9282-679BCBE8D429}" sibTransId="{4D97514C-ABFA-41A5-A6D9-FA634AB41FCD}"/>
    <dgm:cxn modelId="{24AA9D19-B393-4A08-8684-82EB2AB9AE20}" type="presOf" srcId="{20DF5EFF-9F9D-4379-9A87-CEA24FBDFE89}" destId="{A47B2C5A-4451-4863-9D3A-123645D14BAE}" srcOrd="0" destOrd="0" presId="urn:microsoft.com/office/officeart/2005/8/layout/list1"/>
    <dgm:cxn modelId="{1B5E75D0-2512-4117-BBBF-6D5258DBF9C2}" type="presOf" srcId="{9CEBF372-7403-4341-A4E8-8A5C85D02B9F}" destId="{A235255E-D935-49A9-8FED-513307218160}" srcOrd="0" destOrd="6" presId="urn:microsoft.com/office/officeart/2005/8/layout/list1"/>
    <dgm:cxn modelId="{3E8578E7-5EDA-435F-82BA-81908205B0D0}" type="presOf" srcId="{9645550D-EB73-4247-99A5-77AEE65A1109}" destId="{BD0DBB82-8DB6-41CD-9714-EF76DA7908BF}" srcOrd="0" destOrd="0" presId="urn:microsoft.com/office/officeart/2005/8/layout/list1"/>
    <dgm:cxn modelId="{8E2D250F-9F4F-434F-9342-C81FA52A5F87}" srcId="{8A67FCD2-77BE-4819-AF68-3D14D42D07DE}" destId="{33F07FF7-4A60-48B0-9F05-CA055E54CFAE}" srcOrd="5" destOrd="0" parTransId="{5F2D7F6C-0892-46FE-AEAF-55BF6A7FECA9}" sibTransId="{704C0604-0CFB-4F99-956E-DC8C67A51CE2}"/>
    <dgm:cxn modelId="{0CE4D57E-636C-4F02-939B-12783FD19FF1}" type="presOf" srcId="{6B5A4B07-F5F0-4F27-A1A6-DED02B49AC3A}" destId="{A235255E-D935-49A9-8FED-513307218160}" srcOrd="0" destOrd="7" presId="urn:microsoft.com/office/officeart/2005/8/layout/list1"/>
    <dgm:cxn modelId="{A0C696F4-99C7-4A81-97C6-FFDBC1EBF409}" type="presOf" srcId="{20DF5EFF-9F9D-4379-9A87-CEA24FBDFE89}" destId="{AE0CFEAD-146B-4E63-AED5-08F6983E7392}" srcOrd="1" destOrd="0" presId="urn:microsoft.com/office/officeart/2005/8/layout/list1"/>
    <dgm:cxn modelId="{DA43F46E-C7E6-4B41-B68E-A44DB4A13B0C}" srcId="{AC671B87-4F0C-4D21-B4EC-3E7572D4816F}" destId="{77A7C1E8-EDA2-4AD0-859C-7AE5CD3030AA}" srcOrd="2" destOrd="0" parTransId="{AAB020B7-E549-4921-B907-4283C26DDA97}" sibTransId="{E6241623-730F-476C-A7BA-88546B808CD9}"/>
    <dgm:cxn modelId="{BAE570AF-66D4-44A9-9ABD-D6F9B3EE0BC2}" type="presOf" srcId="{DF3E86A5-69D0-49F1-BFF7-9F663152FFC4}" destId="{A235255E-D935-49A9-8FED-513307218160}" srcOrd="0" destOrd="4" presId="urn:microsoft.com/office/officeart/2005/8/layout/list1"/>
    <dgm:cxn modelId="{42A7BA75-C884-413E-BB97-18F73DABD941}" type="presOf" srcId="{33F07FF7-4A60-48B0-9F05-CA055E54CFAE}" destId="{A235255E-D935-49A9-8FED-513307218160}" srcOrd="0" destOrd="5" presId="urn:microsoft.com/office/officeart/2005/8/layout/list1"/>
    <dgm:cxn modelId="{B40825A6-EBD0-4053-B5A2-F8DC23A1FC89}" type="presOf" srcId="{AC671B87-4F0C-4D21-B4EC-3E7572D4816F}" destId="{9EC09DDE-1B04-46B6-9067-220112BFC48D}" srcOrd="1" destOrd="0" presId="urn:microsoft.com/office/officeart/2005/8/layout/list1"/>
    <dgm:cxn modelId="{4DF9E11F-18D6-4615-A205-CF4EB0246B7E}" type="presOf" srcId="{77A7C1E8-EDA2-4AD0-859C-7AE5CD3030AA}" destId="{2937BF22-30AB-460C-90F6-E67E8A308882}" srcOrd="0" destOrd="2" presId="urn:microsoft.com/office/officeart/2005/8/layout/list1"/>
    <dgm:cxn modelId="{EF087AF9-0063-48A8-AC47-F840C1366733}" type="presOf" srcId="{0ED8F65F-7E69-4223-9914-2C7E020C6DE8}" destId="{A235255E-D935-49A9-8FED-513307218160}" srcOrd="0" destOrd="1" presId="urn:microsoft.com/office/officeart/2005/8/layout/list1"/>
    <dgm:cxn modelId="{0CF5BC55-22D7-407D-A236-3FBFDFD4F82D}" srcId="{9645550D-EB73-4247-99A5-77AEE65A1109}" destId="{8A67FCD2-77BE-4819-AF68-3D14D42D07DE}" srcOrd="1" destOrd="0" parTransId="{9028F300-92E5-496D-9B13-10A62D8D7F4B}" sibTransId="{3A1DD36B-4B8C-4EF9-969D-4E5A7040432A}"/>
    <dgm:cxn modelId="{8B25F60A-164D-439A-9CDF-288B0DBBF264}" type="presOf" srcId="{3421FEC5-E6C6-4711-9ED1-320DC0FF02DC}" destId="{2937BF22-30AB-460C-90F6-E67E8A308882}" srcOrd="0" destOrd="4" presId="urn:microsoft.com/office/officeart/2005/8/layout/list1"/>
    <dgm:cxn modelId="{7D76CFE7-4F55-4909-B446-F57C5C2E907C}" srcId="{8A67FCD2-77BE-4819-AF68-3D14D42D07DE}" destId="{0ED8F65F-7E69-4223-9914-2C7E020C6DE8}" srcOrd="1" destOrd="0" parTransId="{6BA385A8-D2AE-40D3-8CB1-351DB22403A7}" sibTransId="{5F30A274-EFB7-4AD2-9AA0-F070E6859D64}"/>
    <dgm:cxn modelId="{95A236E8-C2DF-404E-B5D9-C41E5873718A}" type="presOf" srcId="{9A214C83-83D6-415F-B431-B70C7D6F70EB}" destId="{A235255E-D935-49A9-8FED-513307218160}" srcOrd="0" destOrd="0" presId="urn:microsoft.com/office/officeart/2005/8/layout/list1"/>
    <dgm:cxn modelId="{58516F30-901C-44F3-9386-CD8D05517126}" type="presOf" srcId="{8A67FCD2-77BE-4819-AF68-3D14D42D07DE}" destId="{AB0B00FF-ABD4-4BC8-A1E5-56D8F1B69906}" srcOrd="1" destOrd="0" presId="urn:microsoft.com/office/officeart/2005/8/layout/list1"/>
    <dgm:cxn modelId="{93769CB6-6C1C-4BDC-A223-12903F45028A}" srcId="{8A67FCD2-77BE-4819-AF68-3D14D42D07DE}" destId="{9A214C83-83D6-415F-B431-B70C7D6F70EB}" srcOrd="0" destOrd="0" parTransId="{CB890DE3-6D6F-4542-96DE-2A56D98C527D}" sibTransId="{6475E1F3-7F70-4708-8D93-2E2CD544CC56}"/>
    <dgm:cxn modelId="{42BCBF87-6669-4D0D-AA66-4F6F0810E5B3}" type="presParOf" srcId="{BD0DBB82-8DB6-41CD-9714-EF76DA7908BF}" destId="{F81DF725-DE0F-4CFE-AD85-BCB5384AA48F}" srcOrd="0" destOrd="0" presId="urn:microsoft.com/office/officeart/2005/8/layout/list1"/>
    <dgm:cxn modelId="{E2212D39-D35D-44F2-AC9D-594D2577A05B}" type="presParOf" srcId="{F81DF725-DE0F-4CFE-AD85-BCB5384AA48F}" destId="{BCD54BA7-C788-476D-BE01-C17BF529B22E}" srcOrd="0" destOrd="0" presId="urn:microsoft.com/office/officeart/2005/8/layout/list1"/>
    <dgm:cxn modelId="{7C60DF9F-5E1D-4CC4-8CE4-1FB0C6085A49}" type="presParOf" srcId="{F81DF725-DE0F-4CFE-AD85-BCB5384AA48F}" destId="{9EC09DDE-1B04-46B6-9067-220112BFC48D}" srcOrd="1" destOrd="0" presId="urn:microsoft.com/office/officeart/2005/8/layout/list1"/>
    <dgm:cxn modelId="{C4E18A56-7314-4933-BBD1-6D2755523FB4}" type="presParOf" srcId="{BD0DBB82-8DB6-41CD-9714-EF76DA7908BF}" destId="{F1144073-F41F-4168-89A4-C808DBF37BDD}" srcOrd="1" destOrd="0" presId="urn:microsoft.com/office/officeart/2005/8/layout/list1"/>
    <dgm:cxn modelId="{AFE8AA41-1483-4D3F-8850-AF5A18C03F50}" type="presParOf" srcId="{BD0DBB82-8DB6-41CD-9714-EF76DA7908BF}" destId="{2937BF22-30AB-460C-90F6-E67E8A308882}" srcOrd="2" destOrd="0" presId="urn:microsoft.com/office/officeart/2005/8/layout/list1"/>
    <dgm:cxn modelId="{2E53397C-2740-450F-BD7A-AE70E67FD136}" type="presParOf" srcId="{BD0DBB82-8DB6-41CD-9714-EF76DA7908BF}" destId="{38DA92A7-C891-4C38-9306-528313B9C3CD}" srcOrd="3" destOrd="0" presId="urn:microsoft.com/office/officeart/2005/8/layout/list1"/>
    <dgm:cxn modelId="{46AB2A08-7F8A-4B14-A4A1-27E9D0A8CB36}" type="presParOf" srcId="{BD0DBB82-8DB6-41CD-9714-EF76DA7908BF}" destId="{A54BDEA2-EEE5-4A4E-961E-D94FEA928EB6}" srcOrd="4" destOrd="0" presId="urn:microsoft.com/office/officeart/2005/8/layout/list1"/>
    <dgm:cxn modelId="{228FE720-D32D-48CB-883E-397FE34D15D2}" type="presParOf" srcId="{A54BDEA2-EEE5-4A4E-961E-D94FEA928EB6}" destId="{59C3F5B1-2383-4434-993F-645855244E7C}" srcOrd="0" destOrd="0" presId="urn:microsoft.com/office/officeart/2005/8/layout/list1"/>
    <dgm:cxn modelId="{19757056-A815-49C6-961C-5495B79DB497}" type="presParOf" srcId="{A54BDEA2-EEE5-4A4E-961E-D94FEA928EB6}" destId="{AB0B00FF-ABD4-4BC8-A1E5-56D8F1B69906}" srcOrd="1" destOrd="0" presId="urn:microsoft.com/office/officeart/2005/8/layout/list1"/>
    <dgm:cxn modelId="{7016FC44-A6A0-462D-8156-BE5831923418}" type="presParOf" srcId="{BD0DBB82-8DB6-41CD-9714-EF76DA7908BF}" destId="{71D78758-A61A-487A-B4C9-0023C226C3E8}" srcOrd="5" destOrd="0" presId="urn:microsoft.com/office/officeart/2005/8/layout/list1"/>
    <dgm:cxn modelId="{7B2017CA-516B-414B-A964-C1E62A74C785}" type="presParOf" srcId="{BD0DBB82-8DB6-41CD-9714-EF76DA7908BF}" destId="{A235255E-D935-49A9-8FED-513307218160}" srcOrd="6" destOrd="0" presId="urn:microsoft.com/office/officeart/2005/8/layout/list1"/>
    <dgm:cxn modelId="{8072F905-9804-41E8-87BD-ABD04A43536A}" type="presParOf" srcId="{BD0DBB82-8DB6-41CD-9714-EF76DA7908BF}" destId="{7078CB4D-C1C3-4BDD-90E8-F97299D885BD}" srcOrd="7" destOrd="0" presId="urn:microsoft.com/office/officeart/2005/8/layout/list1"/>
    <dgm:cxn modelId="{452FC7CB-CF8D-40B1-B413-86609EA437C1}" type="presParOf" srcId="{BD0DBB82-8DB6-41CD-9714-EF76DA7908BF}" destId="{238CB0B9-F4F3-4E76-A55D-EA84AC999914}" srcOrd="8" destOrd="0" presId="urn:microsoft.com/office/officeart/2005/8/layout/list1"/>
    <dgm:cxn modelId="{38B8D86A-2A7F-4B93-BED9-F198C26637C8}" type="presParOf" srcId="{238CB0B9-F4F3-4E76-A55D-EA84AC999914}" destId="{A47B2C5A-4451-4863-9D3A-123645D14BAE}" srcOrd="0" destOrd="0" presId="urn:microsoft.com/office/officeart/2005/8/layout/list1"/>
    <dgm:cxn modelId="{E67185FB-ABBB-44BA-A401-BE1E5C22857C}" type="presParOf" srcId="{238CB0B9-F4F3-4E76-A55D-EA84AC999914}" destId="{AE0CFEAD-146B-4E63-AED5-08F6983E7392}" srcOrd="1" destOrd="0" presId="urn:microsoft.com/office/officeart/2005/8/layout/list1"/>
    <dgm:cxn modelId="{C488FFDB-6F17-4F5D-AEEC-B3EB6953FD2F}" type="presParOf" srcId="{BD0DBB82-8DB6-41CD-9714-EF76DA7908BF}" destId="{7E48C7BA-FF49-4635-BDBE-DBA177BF6BF4}" srcOrd="9" destOrd="0" presId="urn:microsoft.com/office/officeart/2005/8/layout/list1"/>
    <dgm:cxn modelId="{8316029C-89D8-4081-9C65-5B6888B2DB66}" type="presParOf" srcId="{BD0DBB82-8DB6-41CD-9714-EF76DA7908BF}" destId="{B093F3F8-9D86-4917-A3CF-B5053F084F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397-BA9C-40C7-AC1C-97699CD4D4DA}">
      <dsp:nvSpPr>
        <dsp:cNvPr id="0" name=""/>
        <dsp:cNvSpPr/>
      </dsp:nvSpPr>
      <dsp:spPr>
        <a:xfrm>
          <a:off x="1389075" y="251561"/>
          <a:ext cx="3413760" cy="3413760"/>
        </a:xfrm>
        <a:prstGeom prst="pie">
          <a:avLst>
            <a:gd name="adj1" fmla="val 16200000"/>
            <a:gd name="adj2" fmla="val 2052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Разработка проекта бюджета</a:t>
          </a:r>
          <a:endParaRPr lang="ru-RU" sz="800" kern="1200" dirty="0"/>
        </a:p>
      </dsp:txBody>
      <dsp:txXfrm>
        <a:off x="3169920" y="825398"/>
        <a:ext cx="1097280" cy="731520"/>
      </dsp:txXfrm>
    </dsp:sp>
    <dsp:sp modelId="{0B1A75D0-33D7-4D76-9757-9B7BA0CA5B4C}">
      <dsp:nvSpPr>
        <dsp:cNvPr id="0" name=""/>
        <dsp:cNvSpPr/>
      </dsp:nvSpPr>
      <dsp:spPr>
        <a:xfrm>
          <a:off x="1418336" y="342595"/>
          <a:ext cx="3413760" cy="3413760"/>
        </a:xfrm>
        <a:prstGeom prst="pie">
          <a:avLst>
            <a:gd name="adj1" fmla="val 20520000"/>
            <a:gd name="adj2" fmla="val 324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Рассмотрение проекта бюджета </a:t>
          </a:r>
          <a:r>
            <a:rPr lang="ru-RU" sz="800" kern="1200" dirty="0" smtClean="0">
              <a:solidFill>
                <a:srgbClr val="FF0000"/>
              </a:solidFill>
            </a:rPr>
            <a:t>(Публичные слушания)</a:t>
          </a:r>
          <a:endParaRPr lang="ru-RU" sz="800" kern="1200" dirty="0">
            <a:solidFill>
              <a:srgbClr val="FF0000"/>
            </a:solidFill>
          </a:endParaRPr>
        </a:p>
      </dsp:txBody>
      <dsp:txXfrm>
        <a:off x="3616960" y="1902358"/>
        <a:ext cx="1016000" cy="812800"/>
      </dsp:txXfrm>
    </dsp:sp>
    <dsp:sp modelId="{4B1B65A3-5BDD-4698-AF07-30C2263CB007}">
      <dsp:nvSpPr>
        <dsp:cNvPr id="0" name=""/>
        <dsp:cNvSpPr/>
      </dsp:nvSpPr>
      <dsp:spPr>
        <a:xfrm>
          <a:off x="1341120" y="398678"/>
          <a:ext cx="3413760" cy="3413760"/>
        </a:xfrm>
        <a:prstGeom prst="pie">
          <a:avLst>
            <a:gd name="adj1" fmla="val 3240000"/>
            <a:gd name="adj2" fmla="val 756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Утверждение проекта бюджета</a:t>
          </a:r>
          <a:endParaRPr lang="ru-RU" sz="800" kern="1200" dirty="0"/>
        </a:p>
      </dsp:txBody>
      <dsp:txXfrm>
        <a:off x="2560320" y="2796438"/>
        <a:ext cx="975360" cy="894080"/>
      </dsp:txXfrm>
    </dsp:sp>
    <dsp:sp modelId="{52BBD65B-CE1E-47CE-9114-81D3573AAE3C}">
      <dsp:nvSpPr>
        <dsp:cNvPr id="0" name=""/>
        <dsp:cNvSpPr/>
      </dsp:nvSpPr>
      <dsp:spPr>
        <a:xfrm>
          <a:off x="1263904" y="342595"/>
          <a:ext cx="3413760" cy="3413760"/>
        </a:xfrm>
        <a:prstGeom prst="pie">
          <a:avLst>
            <a:gd name="adj1" fmla="val 7560000"/>
            <a:gd name="adj2" fmla="val 1188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Исполнение бюджета</a:t>
          </a:r>
          <a:endParaRPr lang="ru-RU" sz="800" kern="1200" dirty="0"/>
        </a:p>
      </dsp:txBody>
      <dsp:txXfrm>
        <a:off x="1463040" y="1902358"/>
        <a:ext cx="1016000" cy="812800"/>
      </dsp:txXfrm>
    </dsp:sp>
    <dsp:sp modelId="{F8C70646-B389-4B2D-ABA8-B5DCD7B8A0A1}">
      <dsp:nvSpPr>
        <dsp:cNvPr id="0" name=""/>
        <dsp:cNvSpPr/>
      </dsp:nvSpPr>
      <dsp:spPr>
        <a:xfrm>
          <a:off x="1293164" y="251561"/>
          <a:ext cx="3413760" cy="3413760"/>
        </a:xfrm>
        <a:prstGeom prst="pie">
          <a:avLst>
            <a:gd name="adj1" fmla="val 1188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srgbClr val="000000"/>
              </a:solidFill>
              <a:latin typeface="Verdana"/>
            </a:rPr>
            <a:t>Рассмотрение и утверждение отчета об исполнении бюджета </a:t>
          </a:r>
          <a:r>
            <a:rPr lang="ru-RU" sz="800" kern="1200" dirty="0" smtClean="0">
              <a:solidFill>
                <a:srgbClr val="FF0000"/>
              </a:solidFill>
            </a:rPr>
            <a:t>(Публичные слушания)</a:t>
          </a:r>
          <a:endParaRPr lang="ru-RU" sz="800" kern="1200" dirty="0"/>
        </a:p>
      </dsp:txBody>
      <dsp:txXfrm>
        <a:off x="1828800" y="825398"/>
        <a:ext cx="1097280" cy="731520"/>
      </dsp:txXfrm>
    </dsp:sp>
    <dsp:sp modelId="{36AE1E30-4972-460F-93AC-778C6083BE16}">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BD91AE-9F5D-4DC5-B280-84A3BA602D66}">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F58A9A-1EC3-40AB-A24D-B0429757B8EA}">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2B4DBB-5C39-4710-B7C2-A8878C702D4C}">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605786-A1EA-45F0-B9D3-D1C7B293A107}">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AEEA7-FC95-458E-8F09-5F3B073AB11D}">
      <dsp:nvSpPr>
        <dsp:cNvPr id="0" name=""/>
        <dsp:cNvSpPr/>
      </dsp:nvSpPr>
      <dsp:spPr>
        <a:xfrm>
          <a:off x="940444"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Бюджетное послание Президента Российской Федерации Федеральному Собранию</a:t>
          </a:r>
          <a:endParaRPr lang="ru-RU" sz="800" kern="1200" dirty="0"/>
        </a:p>
      </dsp:txBody>
      <dsp:txXfrm>
        <a:off x="1121999" y="181999"/>
        <a:ext cx="876628" cy="876628"/>
      </dsp:txXfrm>
    </dsp:sp>
    <dsp:sp modelId="{AFD6E2C4-7E5E-4430-A5FE-17F90CF23E57}">
      <dsp:nvSpPr>
        <dsp:cNvPr id="0" name=""/>
        <dsp:cNvSpPr/>
      </dsp:nvSpPr>
      <dsp:spPr>
        <a:xfrm>
          <a:off x="1932235"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Прогноз социально-экономического развития района</a:t>
          </a:r>
          <a:endParaRPr lang="ru-RU" sz="800" kern="1200" dirty="0"/>
        </a:p>
      </dsp:txBody>
      <dsp:txXfrm>
        <a:off x="2113790" y="181999"/>
        <a:ext cx="876628" cy="876628"/>
      </dsp:txXfrm>
    </dsp:sp>
    <dsp:sp modelId="{38766FA8-1C6B-40CE-98E3-4912BED9F362}">
      <dsp:nvSpPr>
        <dsp:cNvPr id="0" name=""/>
        <dsp:cNvSpPr/>
      </dsp:nvSpPr>
      <dsp:spPr>
        <a:xfrm>
          <a:off x="292402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Основное направления бюджетной и налоговой политики</a:t>
          </a:r>
          <a:endParaRPr lang="ru-RU" sz="800" kern="1200" dirty="0"/>
        </a:p>
      </dsp:txBody>
      <dsp:txXfrm>
        <a:off x="3105581" y="181999"/>
        <a:ext cx="876628" cy="876628"/>
      </dsp:txXfrm>
    </dsp:sp>
    <dsp:sp modelId="{BDE8B947-89C8-407B-AD9A-F18C0DFF1523}">
      <dsp:nvSpPr>
        <dsp:cNvPr id="0" name=""/>
        <dsp:cNvSpPr/>
      </dsp:nvSpPr>
      <dsp:spPr>
        <a:xfrm>
          <a:off x="391581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Муниципальные программы района</a:t>
          </a:r>
          <a:endParaRPr lang="ru-RU" sz="800" kern="1200" dirty="0"/>
        </a:p>
      </dsp:txBody>
      <dsp:txXfrm>
        <a:off x="4097371" y="181999"/>
        <a:ext cx="876628" cy="876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0103" y="146471"/>
          <a:ext cx="1681396" cy="583927"/>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077149" y="1065266"/>
          <a:ext cx="325852" cy="208545"/>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542197" y="1615779"/>
          <a:ext cx="1564090" cy="39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solidFill>
              <a:latin typeface="Verdana"/>
              <a:ea typeface="+mn-ea"/>
              <a:cs typeface="+mn-cs"/>
            </a:rPr>
            <a:t>Бюджет Камчатского края</a:t>
          </a:r>
          <a:endParaRPr lang="ru-RU" sz="900" b="1" kern="1200" dirty="0">
            <a:solidFill>
              <a:sysClr val="windowText" lastClr="000000"/>
            </a:solidFill>
            <a:latin typeface="Verdana"/>
            <a:ea typeface="+mn-ea"/>
            <a:cs typeface="+mn-cs"/>
          </a:endParaRPr>
        </a:p>
      </dsp:txBody>
      <dsp:txXfrm>
        <a:off x="542197" y="1615779"/>
        <a:ext cx="1564090" cy="391022"/>
      </dsp:txXfrm>
    </dsp:sp>
    <dsp:sp modelId="{EF83BE10-8D0A-4FA2-ABAF-0C46F298B507}">
      <dsp:nvSpPr>
        <dsp:cNvPr id="0" name=""/>
        <dsp:cNvSpPr/>
      </dsp:nvSpPr>
      <dsp:spPr>
        <a:xfrm>
          <a:off x="785143" y="149559"/>
          <a:ext cx="586533" cy="586533"/>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871039" y="235455"/>
        <a:ext cx="414741" cy="414741"/>
      </dsp:txXfrm>
    </dsp:sp>
    <dsp:sp modelId="{2088B445-D483-48E9-8C72-7548286DD546}">
      <dsp:nvSpPr>
        <dsp:cNvPr id="0" name=""/>
        <dsp:cNvSpPr/>
      </dsp:nvSpPr>
      <dsp:spPr>
        <a:xfrm>
          <a:off x="1220231" y="428150"/>
          <a:ext cx="586533" cy="586533"/>
        </a:xfrm>
        <a:prstGeom prst="ellipse">
          <a:avLst/>
        </a:prstGeo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1306127" y="514046"/>
        <a:ext cx="414741" cy="414741"/>
      </dsp:txXfrm>
    </dsp:sp>
    <dsp:sp modelId="{7D4ADD9C-5677-4E4B-9347-6251F136E4DA}">
      <dsp:nvSpPr>
        <dsp:cNvPr id="0" name=""/>
        <dsp:cNvSpPr/>
      </dsp:nvSpPr>
      <dsp:spPr>
        <a:xfrm>
          <a:off x="318323" y="28800"/>
          <a:ext cx="1970169" cy="1551786"/>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1763" y="117049"/>
          <a:ext cx="1687465" cy="586034"/>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981087" y="1012872"/>
          <a:ext cx="327028" cy="209298"/>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416346" y="1615072"/>
          <a:ext cx="1569735" cy="39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Соболевского района</a:t>
          </a:r>
          <a:endParaRPr lang="ru-RU" sz="900" b="1" kern="1200" dirty="0">
            <a:solidFill>
              <a:sysClr val="windowText" lastClr="000000">
                <a:hueOff val="0"/>
                <a:satOff val="0"/>
                <a:lumOff val="0"/>
                <a:alphaOff val="0"/>
              </a:sysClr>
            </a:solidFill>
            <a:latin typeface="Verdana"/>
            <a:ea typeface="+mn-ea"/>
            <a:cs typeface="+mn-cs"/>
          </a:endParaRPr>
        </a:p>
      </dsp:txBody>
      <dsp:txXfrm>
        <a:off x="416346" y="1615072"/>
        <a:ext cx="1569735" cy="392433"/>
      </dsp:txXfrm>
    </dsp:sp>
    <dsp:sp modelId="{CCC15DD5-6043-4010-82EB-AA84EE0AE64E}">
      <dsp:nvSpPr>
        <dsp:cNvPr id="0" name=""/>
        <dsp:cNvSpPr/>
      </dsp:nvSpPr>
      <dsp:spPr>
        <a:xfrm>
          <a:off x="802211" y="165420"/>
          <a:ext cx="750178" cy="73001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dirty="0">
            <a:solidFill>
              <a:sysClr val="windowText" lastClr="000000"/>
            </a:solidFill>
            <a:latin typeface="Verdana"/>
            <a:ea typeface="+mn-ea"/>
            <a:cs typeface="+mn-cs"/>
          </a:endParaRPr>
        </a:p>
      </dsp:txBody>
      <dsp:txXfrm>
        <a:off x="912072" y="272328"/>
        <a:ext cx="530456" cy="516199"/>
      </dsp:txXfrm>
    </dsp:sp>
    <dsp:sp modelId="{7D4ADD9C-5677-4E4B-9347-6251F136E4DA}">
      <dsp:nvSpPr>
        <dsp:cNvPr id="0" name=""/>
        <dsp:cNvSpPr/>
      </dsp:nvSpPr>
      <dsp:spPr>
        <a:xfrm>
          <a:off x="319472" y="-7690"/>
          <a:ext cx="1977280" cy="1570674"/>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623813" y="99707"/>
          <a:ext cx="1727894" cy="600075"/>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266703"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722498" y="1610370"/>
          <a:ext cx="1607343" cy="40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сельских поселений</a:t>
          </a:r>
          <a:endParaRPr lang="ru-RU" sz="900" b="1" kern="1200" dirty="0">
            <a:solidFill>
              <a:sysClr val="windowText" lastClr="000000">
                <a:hueOff val="0"/>
                <a:satOff val="0"/>
                <a:lumOff val="0"/>
                <a:alphaOff val="0"/>
              </a:sysClr>
            </a:solidFill>
            <a:latin typeface="Verdana"/>
            <a:ea typeface="+mn-ea"/>
            <a:cs typeface="+mn-cs"/>
          </a:endParaRPr>
        </a:p>
      </dsp:txBody>
      <dsp:txXfrm>
        <a:off x="722498" y="1610370"/>
        <a:ext cx="1607343" cy="401835"/>
      </dsp:txXfrm>
    </dsp:sp>
    <dsp:sp modelId="{B9B81F4A-5DBD-4420-9ED7-DFEFAE537671}">
      <dsp:nvSpPr>
        <dsp:cNvPr id="0" name=""/>
        <dsp:cNvSpPr/>
      </dsp:nvSpPr>
      <dsp:spPr>
        <a:xfrm>
          <a:off x="766540" y="303344"/>
          <a:ext cx="621800" cy="640847"/>
        </a:xfrm>
        <a:prstGeom prst="ellipse">
          <a:avLst/>
        </a:prstGeo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dirty="0">
            <a:solidFill>
              <a:sysClr val="windowText" lastClr="000000"/>
            </a:solidFill>
            <a:latin typeface="Verdana"/>
            <a:ea typeface="+mn-ea"/>
            <a:cs typeface="+mn-cs"/>
          </a:endParaRPr>
        </a:p>
      </dsp:txBody>
      <dsp:txXfrm>
        <a:off x="857601" y="397194"/>
        <a:ext cx="439678" cy="453147"/>
      </dsp:txXfrm>
    </dsp:sp>
    <dsp:sp modelId="{65CFEB7F-C6D7-4A7B-86D9-5F6ADBC1466D}">
      <dsp:nvSpPr>
        <dsp:cNvPr id="0" name=""/>
        <dsp:cNvSpPr/>
      </dsp:nvSpPr>
      <dsp:spPr>
        <a:xfrm>
          <a:off x="1102976" y="115738"/>
          <a:ext cx="717662" cy="61622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dirty="0">
            <a:solidFill>
              <a:sysClr val="windowText" lastClr="000000"/>
            </a:solidFill>
            <a:latin typeface="Verdana"/>
            <a:ea typeface="+mn-ea"/>
            <a:cs typeface="+mn-cs"/>
          </a:endParaRPr>
        </a:p>
      </dsp:txBody>
      <dsp:txXfrm>
        <a:off x="1208075" y="205982"/>
        <a:ext cx="507464" cy="435737"/>
      </dsp:txXfrm>
    </dsp:sp>
    <dsp:sp modelId="{609E3147-F46C-4E4A-9AE0-957FED8E7863}">
      <dsp:nvSpPr>
        <dsp:cNvPr id="0" name=""/>
        <dsp:cNvSpPr/>
      </dsp:nvSpPr>
      <dsp:spPr>
        <a:xfrm>
          <a:off x="1557113" y="281485"/>
          <a:ext cx="670364" cy="660033"/>
        </a:xfrm>
        <a:prstGeom prst="ellipse">
          <a:avLst/>
        </a:prstGeo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dirty="0">
            <a:solidFill>
              <a:sysClr val="windowText" lastClr="000000"/>
            </a:solidFill>
            <a:latin typeface="Verdana"/>
            <a:ea typeface="+mn-ea"/>
            <a:cs typeface="+mn-cs"/>
          </a:endParaRPr>
        </a:p>
      </dsp:txBody>
      <dsp:txXfrm>
        <a:off x="1655286" y="378145"/>
        <a:ext cx="474018" cy="466713"/>
      </dsp:txXfrm>
    </dsp:sp>
    <dsp:sp modelId="{7D4ADD9C-5677-4E4B-9347-6251F136E4DA}">
      <dsp:nvSpPr>
        <dsp:cNvPr id="0" name=""/>
        <dsp:cNvSpPr/>
      </dsp:nvSpPr>
      <dsp:spPr>
        <a:xfrm>
          <a:off x="516217"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06C1-3E41-4AA5-88DA-F7983C60D01B}">
      <dsp:nvSpPr>
        <dsp:cNvPr id="0" name=""/>
        <dsp:cNvSpPr/>
      </dsp:nvSpPr>
      <dsp:spPr>
        <a:xfrm>
          <a:off x="0" y="0"/>
          <a:ext cx="1724738" cy="1556792"/>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D4C3C8-6CFD-4B43-B071-0F4FB05CAAE5}">
      <dsp:nvSpPr>
        <dsp:cNvPr id="0" name=""/>
        <dsp:cNvSpPr/>
      </dsp:nvSpPr>
      <dsp:spPr>
        <a:xfrm>
          <a:off x="820382" y="0"/>
          <a:ext cx="8257654" cy="155679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b="1" i="1" kern="1200" dirty="0" smtClean="0"/>
            <a:t>Основной целью бюджетной и налоговой политики на 2021 год и на плановый период 2022 и 2023 годов остается обеспечение сбалансированности и устойчивости районного бюджета.</a:t>
          </a:r>
          <a:endParaRPr lang="ru-RU" sz="1500" b="1" i="1" kern="1200" dirty="0"/>
        </a:p>
      </dsp:txBody>
      <dsp:txXfrm>
        <a:off x="820382" y="0"/>
        <a:ext cx="8257654" cy="739476"/>
      </dsp:txXfrm>
    </dsp:sp>
    <dsp:sp modelId="{3C615EE6-F1A9-4352-AC7C-0B939C471C05}">
      <dsp:nvSpPr>
        <dsp:cNvPr id="0" name=""/>
        <dsp:cNvSpPr/>
      </dsp:nvSpPr>
      <dsp:spPr>
        <a:xfrm>
          <a:off x="450644" y="739476"/>
          <a:ext cx="739476" cy="739476"/>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1D2B3E-E7FE-435C-B31B-9E34D1479F82}">
      <dsp:nvSpPr>
        <dsp:cNvPr id="0" name=""/>
        <dsp:cNvSpPr/>
      </dsp:nvSpPr>
      <dsp:spPr>
        <a:xfrm>
          <a:off x="820382" y="739476"/>
          <a:ext cx="8257654" cy="739476"/>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i="1" kern="1200" dirty="0" smtClean="0"/>
            <a:t>Для достижения указанной цели необходимо решить следующие задачи:</a:t>
          </a:r>
          <a:br>
            <a:rPr lang="ru-RU" sz="1600" i="1" kern="1200" dirty="0" smtClean="0"/>
          </a:br>
          <a:r>
            <a:rPr lang="ru-RU" sz="1400" i="1" kern="1200" dirty="0" smtClean="0"/>
            <a:t>-сохранение и развитие доходных источников районного бюджета;</a:t>
          </a:r>
          <a:br>
            <a:rPr lang="ru-RU" sz="1400" i="1" kern="1200" dirty="0" smtClean="0"/>
          </a:br>
          <a:r>
            <a:rPr lang="ru-RU" sz="1400" i="1" kern="1200" dirty="0" smtClean="0"/>
            <a:t>-повышение эффективности расходов районного бюджета.</a:t>
          </a:r>
          <a:endParaRPr lang="ru-RU" sz="1400" i="1" kern="1200" dirty="0"/>
        </a:p>
      </dsp:txBody>
      <dsp:txXfrm>
        <a:off x="820382" y="739476"/>
        <a:ext cx="8257654" cy="739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2921-26F0-48FA-BD22-631CB2AACF41}">
      <dsp:nvSpPr>
        <dsp:cNvPr id="0" name=""/>
        <dsp:cNvSpPr/>
      </dsp:nvSpPr>
      <dsp:spPr>
        <a:xfrm>
          <a:off x="0" y="379295"/>
          <a:ext cx="8928992" cy="6317448"/>
        </a:xfrm>
        <a:prstGeom prst="rect">
          <a:avLst/>
        </a:prstGeo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2989" tIns="604012" rIns="692989" bIns="85344"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solidFill>
              <a:sysClr val="windowText" lastClr="000000">
                <a:hueOff val="0"/>
                <a:satOff val="0"/>
                <a:lumOff val="0"/>
                <a:alphaOff val="0"/>
              </a:sysClr>
            </a:solidFill>
            <a:latin typeface="Verdana"/>
            <a:ea typeface="+mn-ea"/>
            <a:cs typeface="+mn-cs"/>
          </a:endParaRPr>
        </a:p>
        <a:p>
          <a:pPr marL="114300" lvl="1" indent="-114300" algn="l" defTabSz="533400">
            <a:lnSpc>
              <a:spcPct val="90000"/>
            </a:lnSpc>
            <a:spcBef>
              <a:spcPct val="0"/>
            </a:spcBef>
            <a:spcAft>
              <a:spcPct val="15000"/>
            </a:spcAft>
            <a:buChar char="••"/>
          </a:pPr>
          <a:r>
            <a:rPr lang="ru-RU" sz="1200" kern="1200" dirty="0" smtClean="0"/>
            <a:t>1. Обеспечение подотчетности (подконтрольности) расходов районного бюджета.</a:t>
          </a:r>
          <a:br>
            <a:rPr lang="ru-RU" sz="1200" kern="1200" dirty="0" smtClean="0"/>
          </a:br>
          <a:r>
            <a:rPr lang="ru-RU" sz="1200" kern="1200" dirty="0" smtClean="0"/>
            <a:t>Реализация данного направления будет осуществляться путем:</a:t>
          </a:r>
          <a:br>
            <a:rPr lang="ru-RU" sz="1200" kern="1200" dirty="0" smtClean="0"/>
          </a:br>
          <a:r>
            <a:rPr lang="ru-RU" sz="1200" kern="1200" dirty="0" smtClean="0"/>
            <a:t>          - совершенствования муниципального управления, в том числе за счет расширения спектра задач, для решения которых применяются принципы проектного управления;</a:t>
          </a:r>
          <a:br>
            <a:rPr lang="ru-RU" sz="1200" kern="1200" dirty="0" smtClean="0"/>
          </a:br>
          <a:r>
            <a:rPr lang="ru-RU" sz="1200" kern="1200" dirty="0" smtClean="0"/>
            <a:t>          - выполнения планов мероприятий "дорожных карт" по реализации национальных проектов;</a:t>
          </a:r>
          <a:br>
            <a:rPr lang="ru-RU" sz="1200" kern="1200" dirty="0" smtClean="0"/>
          </a:br>
          <a:r>
            <a:rPr lang="ru-RU" sz="1200" kern="1200" dirty="0" smtClean="0"/>
            <a:t>          - оптимизации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1200" kern="1200" dirty="0" smtClean="0"/>
          </a:br>
          <a:r>
            <a:rPr lang="ru-RU" sz="1200" kern="1200" dirty="0" smtClean="0"/>
            <a:t>         - совершенствования системы закупок товаров, работ, услуг для обеспечения муниципальных нужд, в том числе обеспечения их дальнейшей централизации;</a:t>
          </a:r>
          <a:br>
            <a:rPr lang="ru-RU" sz="1200" kern="1200" dirty="0" smtClean="0"/>
          </a:br>
          <a:r>
            <a:rPr lang="ru-RU" sz="1200" kern="1200" dirty="0" smtClean="0"/>
            <a:t>        - развития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1200" kern="1200" dirty="0" smtClean="0"/>
          </a:br>
          <a:r>
            <a:rPr lang="ru-RU" sz="1200" kern="1200" dirty="0" smtClean="0"/>
            <a:t>       - продолжения работы по недопущению образования просроченной кредиторской задолженности.</a:t>
          </a:r>
          <a:endParaRPr lang="ru-RU" sz="1200" kern="1200" dirty="0"/>
        </a:p>
        <a:p>
          <a:pPr marL="114300" lvl="1" indent="-114300" algn="l" defTabSz="533400">
            <a:lnSpc>
              <a:spcPct val="90000"/>
            </a:lnSpc>
            <a:spcBef>
              <a:spcPct val="0"/>
            </a:spcBef>
            <a:spcAft>
              <a:spcPct val="15000"/>
            </a:spcAft>
            <a:buChar char="••"/>
          </a:pPr>
          <a:r>
            <a:rPr lang="ru-RU" sz="1200" kern="1200" dirty="0" smtClean="0"/>
            <a:t>2. Сохранение практики формирования "программного" бюджета.</a:t>
          </a:r>
          <a:br>
            <a:rPr lang="ru-RU" sz="1200" kern="1200" dirty="0" smtClean="0"/>
          </a:br>
          <a:r>
            <a:rPr lang="ru-RU" sz="1200" kern="12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3. Повышение эффективности и качества оказания муниципальных услуг (выполнения работ). Реализация данного направления должна осуществляться путем:</a:t>
          </a:r>
          <a:br>
            <a:rPr lang="ru-RU" sz="1200" kern="1200" dirty="0" smtClean="0"/>
          </a:br>
          <a:r>
            <a:rPr lang="ru-RU" sz="1200" kern="1200" dirty="0" smtClean="0"/>
            <a:t>        -повышения обоснованности планирования финансово-хозяйственной деятельности муниципальных учреждений;</a:t>
          </a:r>
          <a:br>
            <a:rPr lang="ru-RU" sz="1200" kern="1200" dirty="0" smtClean="0"/>
          </a:br>
          <a:r>
            <a:rPr lang="ru-RU" sz="1200" kern="1200" dirty="0" smtClean="0"/>
            <a:t>        -повышения рациональности использования бюджетных средств муниципальными учреждениями Соболевского муниципального района;</a:t>
          </a:r>
          <a:br>
            <a:rPr lang="ru-RU" sz="1200" kern="1200" dirty="0" smtClean="0"/>
          </a:br>
          <a:r>
            <a:rPr lang="ru-RU" sz="1200" kern="1200" dirty="0" smtClean="0"/>
            <a:t>       -формирования муниципального задания на оказание муниципальных услуг (выполнение работ) на трехлетний период;</a:t>
          </a:r>
          <a:br>
            <a:rPr lang="ru-RU" sz="1200" kern="1200" dirty="0" smtClean="0"/>
          </a:br>
          <a:r>
            <a:rPr lang="ru-RU" sz="1200" kern="1200" dirty="0" smtClean="0"/>
            <a:t>       -обеспечения органами, осуществляющими функции и полномочия учредителя, контроля за достижением показателей объема и качества муниципальных услуг (работ);</a:t>
          </a:r>
          <a:br>
            <a:rPr lang="ru-RU" sz="1200" kern="1200" dirty="0" smtClean="0"/>
          </a:br>
          <a:r>
            <a:rPr lang="ru-RU" sz="1200" kern="1200" dirty="0" smtClean="0"/>
            <a:t>       -совершенствования сбора оценок населением качества оказания муниципальных услуг (выполнения работ).</a:t>
          </a:r>
          <a:endParaRPr lang="ru-RU" sz="1200" kern="1200" dirty="0"/>
        </a:p>
      </dsp:txBody>
      <dsp:txXfrm>
        <a:off x="0" y="379295"/>
        <a:ext cx="8928992" cy="6317448"/>
      </dsp:txXfrm>
    </dsp:sp>
    <dsp:sp modelId="{517AF176-0D7D-4EF5-9768-67760150CA62}">
      <dsp:nvSpPr>
        <dsp:cNvPr id="0" name=""/>
        <dsp:cNvSpPr/>
      </dsp:nvSpPr>
      <dsp:spPr>
        <a:xfrm>
          <a:off x="72007" y="0"/>
          <a:ext cx="8830869" cy="1030507"/>
        </a:xfrm>
        <a:prstGeom prst="roundRect">
          <a:avLst/>
        </a:prstGeo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6246" tIns="0" rIns="236246" bIns="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a:lnSpc>
              <a:spcPct val="90000"/>
            </a:lnSpc>
            <a:spcBef>
              <a:spcPct val="0"/>
            </a:spcBef>
            <a:spcAft>
              <a:spcPct val="35000"/>
            </a:spcAft>
          </a:pPr>
          <a:r>
            <a:rPr lang="ru-RU" sz="2000" b="0" i="1" kern="1200"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2021 год и плановый период 2022-2023 годов в области расходов районного бюджета являются:</a:t>
          </a:r>
          <a:endParaRPr lang="ru-RU" sz="2000" b="0" i="1" kern="1200" cap="none" spc="0" dirty="0">
            <a:ln w="50800">
              <a:solidFill>
                <a:schemeClr val="bg2">
                  <a:lumMod val="50000"/>
                </a:schemeClr>
              </a:solidFill>
            </a:ln>
            <a:solidFill>
              <a:schemeClr val="bg1">
                <a:shade val="50000"/>
              </a:schemeClr>
            </a:solidFill>
            <a:effectLst/>
            <a:latin typeface="Verdana"/>
            <a:ea typeface="+mn-ea"/>
            <a:cs typeface="+mn-cs"/>
          </a:endParaRPr>
        </a:p>
      </dsp:txBody>
      <dsp:txXfrm>
        <a:off x="122312" y="50305"/>
        <a:ext cx="8730259" cy="929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7BF22-30AB-460C-90F6-E67E8A308882}">
      <dsp:nvSpPr>
        <dsp:cNvPr id="0" name=""/>
        <dsp:cNvSpPr/>
      </dsp:nvSpPr>
      <dsp:spPr>
        <a:xfrm>
          <a:off x="0" y="432047"/>
          <a:ext cx="9073008" cy="1784497"/>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 </a:t>
          </a:r>
          <a:r>
            <a:rPr lang="ru-RU" sz="1200" i="1" kern="1200" dirty="0" smtClean="0">
              <a:latin typeface="Times New Roman" pitchFamily="18" charset="0"/>
              <a:cs typeface="Times New Roman" pitchFamily="18" charset="0"/>
            </a:rPr>
            <a:t>общий объем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общий объем расходов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дефицит (профицит)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условно утверждаемые расходы. </a:t>
          </a:r>
          <a:endParaRPr lang="ru-RU" sz="1200" i="1" kern="1200" dirty="0">
            <a:latin typeface="Times New Roman" pitchFamily="18" charset="0"/>
            <a:cs typeface="Times New Roman" pitchFamily="18" charset="0"/>
          </a:endParaRPr>
        </a:p>
      </dsp:txBody>
      <dsp:txXfrm>
        <a:off x="0" y="432047"/>
        <a:ext cx="9073008" cy="1784497"/>
      </dsp:txXfrm>
    </dsp:sp>
    <dsp:sp modelId="{9EC09DDE-1B04-46B6-9067-220112BFC48D}">
      <dsp:nvSpPr>
        <dsp:cNvPr id="0" name=""/>
        <dsp:cNvSpPr/>
      </dsp:nvSpPr>
      <dsp:spPr>
        <a:xfrm>
          <a:off x="72007" y="29910"/>
          <a:ext cx="6351105" cy="615036"/>
        </a:xfrm>
        <a:prstGeom prst="roundRect">
          <a:avLst/>
        </a:prstGeom>
        <a:solidFill>
          <a:schemeClr val="accent2">
            <a:hueOff val="0"/>
            <a:satOff val="0"/>
            <a:lumOff val="0"/>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kern="1200" dirty="0">
            <a:latin typeface="Times New Roman" pitchFamily="18" charset="0"/>
            <a:cs typeface="Times New Roman" pitchFamily="18" charset="0"/>
          </a:endParaRPr>
        </a:p>
      </dsp:txBody>
      <dsp:txXfrm>
        <a:off x="102031" y="59934"/>
        <a:ext cx="6291057" cy="554988"/>
      </dsp:txXfrm>
    </dsp:sp>
    <dsp:sp modelId="{A235255E-D935-49A9-8FED-513307218160}">
      <dsp:nvSpPr>
        <dsp:cNvPr id="0" name=""/>
        <dsp:cNvSpPr/>
      </dsp:nvSpPr>
      <dsp:spPr>
        <a:xfrm>
          <a:off x="0" y="2592281"/>
          <a:ext cx="9073008" cy="2730500"/>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85344" numCol="1" spcCol="1270" anchor="t" anchorCtr="0">
          <a:noAutofit/>
        </a:bodyPr>
        <a:lstStyle/>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источники финансирования дефицита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kern="1200" dirty="0">
            <a:latin typeface="Times New Roman" pitchFamily="18" charset="0"/>
            <a:cs typeface="Times New Roman" pitchFamily="18" charset="0"/>
          </a:endParaRPr>
        </a:p>
      </dsp:txBody>
      <dsp:txXfrm>
        <a:off x="0" y="2592281"/>
        <a:ext cx="9073008" cy="2730500"/>
      </dsp:txXfrm>
    </dsp:sp>
    <dsp:sp modelId="{AB0B00FF-ABD4-4BC8-A1E5-56D8F1B69906}">
      <dsp:nvSpPr>
        <dsp:cNvPr id="0" name=""/>
        <dsp:cNvSpPr/>
      </dsp:nvSpPr>
      <dsp:spPr>
        <a:xfrm>
          <a:off x="72007" y="2160234"/>
          <a:ext cx="6322335" cy="652122"/>
        </a:xfrm>
        <a:prstGeom prst="roundRect">
          <a:avLst/>
        </a:prstGeom>
        <a:solidFill>
          <a:schemeClr val="accent2">
            <a:hueOff val="2340759"/>
            <a:satOff val="-2919"/>
            <a:lumOff val="686"/>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kern="1200"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kern="1200" dirty="0">
            <a:latin typeface="Times New Roman" pitchFamily="18" charset="0"/>
            <a:cs typeface="Times New Roman" pitchFamily="18" charset="0"/>
          </a:endParaRPr>
        </a:p>
      </dsp:txBody>
      <dsp:txXfrm>
        <a:off x="103841" y="2192068"/>
        <a:ext cx="6258667" cy="588454"/>
      </dsp:txXfrm>
    </dsp:sp>
    <dsp:sp modelId="{B093F3F8-9D86-4917-A3CF-B5053F084F0D}">
      <dsp:nvSpPr>
        <dsp:cNvPr id="0" name=""/>
        <dsp:cNvSpPr/>
      </dsp:nvSpPr>
      <dsp:spPr>
        <a:xfrm>
          <a:off x="0" y="5491932"/>
          <a:ext cx="9073008" cy="241323"/>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E0CFEAD-146B-4E63-AED5-08F6983E7392}">
      <dsp:nvSpPr>
        <dsp:cNvPr id="0" name=""/>
        <dsp:cNvSpPr/>
      </dsp:nvSpPr>
      <dsp:spPr>
        <a:xfrm>
          <a:off x="72007" y="5316745"/>
          <a:ext cx="6351105" cy="416510"/>
        </a:xfrm>
        <a:prstGeom prst="roundRect">
          <a:avLst/>
        </a:prstGeom>
        <a:solidFill>
          <a:schemeClr val="accent2">
            <a:hueOff val="4681519"/>
            <a:satOff val="-5839"/>
            <a:lumOff val="1373"/>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kern="1200" dirty="0">
            <a:latin typeface="Times New Roman" pitchFamily="18" charset="0"/>
            <a:cs typeface="Times New Roman" pitchFamily="18" charset="0"/>
          </a:endParaRPr>
        </a:p>
      </dsp:txBody>
      <dsp:txXfrm>
        <a:off x="92339" y="5337077"/>
        <a:ext cx="6310441" cy="37584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0.56505</cdr:x>
      <cdr:y>0.41585</cdr:y>
    </cdr:from>
    <cdr:to>
      <cdr:x>0.61944</cdr:x>
      <cdr:y>0.47122</cdr:y>
    </cdr:to>
    <cdr:cxnSp macro="">
      <cdr:nvCxnSpPr>
        <cdr:cNvPr id="3" name="Прямая со стрелкой 2"/>
        <cdr:cNvCxnSpPr/>
      </cdr:nvCxnSpPr>
      <cdr:spPr>
        <a:xfrm xmlns:a="http://schemas.openxmlformats.org/drawingml/2006/main" flipV="1">
          <a:off x="4964116" y="2349498"/>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0.79732</cdr:x>
      <cdr:y>0.5061</cdr:y>
    </cdr:from>
    <cdr:to>
      <cdr:x>0.81696</cdr:x>
      <cdr:y>0.5061</cdr:y>
    </cdr:to>
    <cdr:cxnSp macro="">
      <cdr:nvCxnSpPr>
        <cdr:cNvPr id="7" name="Прямая со стрелкой 6"/>
        <cdr:cNvCxnSpPr/>
      </cdr:nvCxnSpPr>
      <cdr:spPr>
        <a:xfrm xmlns:a="http://schemas.openxmlformats.org/drawingml/2006/main">
          <a:off x="7343813" y="2859727"/>
          <a:ext cx="180898" cy="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0.81107</cdr:x>
      <cdr:y>0.48296</cdr:y>
    </cdr:from>
    <cdr:to>
      <cdr:x>0.98361</cdr:x>
      <cdr:y>0.59402</cdr:y>
    </cdr:to>
    <cdr:sp macro="" textlink="">
      <cdr:nvSpPr>
        <cdr:cNvPr id="8" name="TextBox 7"/>
        <cdr:cNvSpPr txBox="1"/>
      </cdr:nvSpPr>
      <cdr:spPr>
        <a:xfrm xmlns:a="http://schemas.openxmlformats.org/drawingml/2006/main">
          <a:off x="7125230" y="2728994"/>
          <a:ext cx="1515729" cy="62755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just"/>
          <a:r>
            <a:rPr lang="ru-RU" sz="1000" dirty="0" smtClean="0">
              <a:solidFill>
                <a:schemeClr val="tx1"/>
              </a:solidFill>
            </a:rPr>
            <a:t>Прирост общего объема налоговых доходов</a:t>
          </a:r>
        </a:p>
        <a:p xmlns:a="http://schemas.openxmlformats.org/drawingml/2006/main">
          <a:pPr algn="just">
            <a:lnSpc>
              <a:spcPts val="1300"/>
            </a:lnSpc>
          </a:pPr>
          <a:endParaRPr lang="ru-RU" sz="1200" dirty="0">
            <a:solidFill>
              <a:schemeClr val="accent3">
                <a:lumMod val="50000"/>
              </a:schemeClr>
            </a:solidFill>
          </a:endParaRPr>
        </a:p>
      </cdr:txBody>
    </cdr:sp>
  </cdr:relSizeAnchor>
  <cdr:relSizeAnchor xmlns:cdr="http://schemas.openxmlformats.org/drawingml/2006/chartDrawing">
    <cdr:from>
      <cdr:x>0.23937</cdr:x>
      <cdr:y>0.70843</cdr:y>
    </cdr:from>
    <cdr:to>
      <cdr:x>0.30601</cdr:x>
      <cdr:y>0.75473</cdr:y>
    </cdr:to>
    <cdr:sp macro="" textlink="">
      <cdr:nvSpPr>
        <cdr:cNvPr id="6" name="TextBox 4"/>
        <cdr:cNvSpPr txBox="1"/>
      </cdr:nvSpPr>
      <cdr:spPr>
        <a:xfrm xmlns:a="http://schemas.openxmlformats.org/drawingml/2006/main">
          <a:off x="2102919" y="4002567"/>
          <a:ext cx="585417" cy="2616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FF0000"/>
              </a:solidFill>
              <a:latin typeface="Palatino Linotype" panose="02040502050505030304" pitchFamily="18" charset="0"/>
            </a:rPr>
            <a:t>27,5 %</a:t>
          </a:r>
          <a:endParaRPr lang="ru-RU" sz="1100" dirty="0">
            <a:solidFill>
              <a:srgbClr val="FF0000"/>
            </a:solidFill>
            <a:latin typeface="Palatino Linotype" panose="02040502050505030304" pitchFamily="18" charset="0"/>
          </a:endParaRPr>
        </a:p>
      </cdr:txBody>
    </cdr:sp>
  </cdr:relSizeAnchor>
  <cdr:relSizeAnchor xmlns:cdr="http://schemas.openxmlformats.org/drawingml/2006/chartDrawing">
    <cdr:from>
      <cdr:x>0.40242</cdr:x>
      <cdr:y>0.52964</cdr:y>
    </cdr:from>
    <cdr:to>
      <cdr:x>0.45681</cdr:x>
      <cdr:y>0.58501</cdr:y>
    </cdr:to>
    <cdr:cxnSp macro="">
      <cdr:nvCxnSpPr>
        <cdr:cNvPr id="9" name="Прямая со стрелкой 8"/>
        <cdr:cNvCxnSpPr/>
      </cdr:nvCxnSpPr>
      <cdr:spPr>
        <a:xfrm xmlns:a="http://schemas.openxmlformats.org/drawingml/2006/main" flipV="1">
          <a:off x="3535356" y="2992440"/>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0.13408</cdr:x>
      <cdr:y>0.06012</cdr:y>
    </cdr:from>
    <cdr:to>
      <cdr:x>0.23771</cdr:x>
      <cdr:y>0.12008</cdr:y>
    </cdr:to>
    <cdr:sp macro="" textlink="">
      <cdr:nvSpPr>
        <cdr:cNvPr id="60" name="TextBox 59"/>
        <cdr:cNvSpPr txBox="1"/>
      </cdr:nvSpPr>
      <cdr:spPr>
        <a:xfrm xmlns:a="http://schemas.openxmlformats.org/drawingml/2006/main">
          <a:off x="1177923" y="344473"/>
          <a:ext cx="910433" cy="3435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latin typeface="Palatino Linotype" panose="02040502050505030304" pitchFamily="18" charset="0"/>
            </a:rPr>
            <a:t>219 398,8</a:t>
          </a:r>
          <a:endParaRPr lang="ru-RU" sz="1400" b="1" dirty="0">
            <a:latin typeface="Palatino Linotype" panose="02040502050505030304" pitchFamily="18" charset="0"/>
          </a:endParaRPr>
        </a:p>
      </cdr:txBody>
    </cdr:sp>
  </cdr:relSizeAnchor>
  <cdr:relSizeAnchor xmlns:cdr="http://schemas.openxmlformats.org/drawingml/2006/chartDrawing">
    <cdr:from>
      <cdr:x>0.59758</cdr:x>
      <cdr:y>0.28457</cdr:y>
    </cdr:from>
    <cdr:to>
      <cdr:x>0.70413</cdr:x>
      <cdr:y>0.33485</cdr:y>
    </cdr:to>
    <cdr:sp macro="" textlink="">
      <cdr:nvSpPr>
        <cdr:cNvPr id="62" name="TextBox 1"/>
        <cdr:cNvSpPr txBox="1"/>
      </cdr:nvSpPr>
      <cdr:spPr>
        <a:xfrm xmlns:a="http://schemas.openxmlformats.org/drawingml/2006/main">
          <a:off x="5249868" y="1630357"/>
          <a:ext cx="936066" cy="288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182 100,7</a:t>
          </a:r>
          <a:endParaRPr lang="ru-RU" sz="1400" b="1" dirty="0">
            <a:latin typeface="Palatino Linotype" panose="02040502050505030304" pitchFamily="18" charset="0"/>
          </a:endParaRPr>
        </a:p>
      </cdr:txBody>
    </cdr:sp>
  </cdr:relSizeAnchor>
  <cdr:relSizeAnchor xmlns:cdr="http://schemas.openxmlformats.org/drawingml/2006/chartDrawing">
    <cdr:from>
      <cdr:x>0.36176</cdr:x>
      <cdr:y>0.04467</cdr:y>
    </cdr:from>
    <cdr:to>
      <cdr:x>0.46711</cdr:x>
      <cdr:y>0.10751</cdr:y>
    </cdr:to>
    <cdr:sp macro="" textlink="">
      <cdr:nvSpPr>
        <cdr:cNvPr id="63" name="TextBox 1"/>
        <cdr:cNvSpPr txBox="1"/>
      </cdr:nvSpPr>
      <cdr:spPr>
        <a:xfrm xmlns:a="http://schemas.openxmlformats.org/drawingml/2006/main">
          <a:off x="3178144" y="255936"/>
          <a:ext cx="925543" cy="3600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226 284,7</a:t>
          </a:r>
          <a:endParaRPr lang="ru-RU" sz="1400" b="1" dirty="0">
            <a:latin typeface="Palatino Linotype" panose="02040502050505030304" pitchFamily="18" charset="0"/>
          </a:endParaRPr>
        </a:p>
      </cdr:txBody>
    </cdr:sp>
  </cdr:relSizeAnchor>
  <cdr:relSizeAnchor xmlns:cdr="http://schemas.openxmlformats.org/drawingml/2006/chartDrawing">
    <cdr:from>
      <cdr:x>0.82526</cdr:x>
      <cdr:y>0.34691</cdr:y>
    </cdr:from>
    <cdr:to>
      <cdr:x>0.9365</cdr:x>
      <cdr:y>0.39247</cdr:y>
    </cdr:to>
    <cdr:sp macro="" textlink="">
      <cdr:nvSpPr>
        <cdr:cNvPr id="64" name="TextBox 1"/>
        <cdr:cNvSpPr txBox="1"/>
      </cdr:nvSpPr>
      <cdr:spPr>
        <a:xfrm xmlns:a="http://schemas.openxmlformats.org/drawingml/2006/main">
          <a:off x="7250132" y="1987547"/>
          <a:ext cx="977240" cy="261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155 434,7</a:t>
          </a:r>
          <a:endParaRPr lang="ru-RU" sz="1400" b="1" dirty="0">
            <a:latin typeface="Palatino Linotype" panose="0204050205050503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0.85013</cdr:x>
      <cdr:y>0.26454</cdr:y>
    </cdr:from>
    <cdr:to>
      <cdr:x>0.85676</cdr:x>
      <cdr:y>0.2649</cdr:y>
    </cdr:to>
    <cdr:cxnSp macro="">
      <cdr:nvCxnSpPr>
        <cdr:cNvPr id="24" name="Прямая соединительная линия 23"/>
        <cdr:cNvCxnSpPr/>
      </cdr:nvCxnSpPr>
      <cdr:spPr>
        <a:xfrm xmlns:a="http://schemas.openxmlformats.org/drawingml/2006/main" flipH="1" flipV="1">
          <a:off x="7857746" y="1394351"/>
          <a:ext cx="61281" cy="1898"/>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0.15089</cdr:x>
      <cdr:y>0.40755</cdr:y>
    </cdr:from>
    <cdr:to>
      <cdr:x>0.22406</cdr:x>
      <cdr:y>0.46064</cdr:y>
    </cdr:to>
    <cdr:sp macro="" textlink="">
      <cdr:nvSpPr>
        <cdr:cNvPr id="31" name="TextBox 1"/>
        <cdr:cNvSpPr txBox="1"/>
      </cdr:nvSpPr>
      <cdr:spPr>
        <a:xfrm xmlns:a="http://schemas.openxmlformats.org/drawingml/2006/main">
          <a:off x="1358308" y="2211389"/>
          <a:ext cx="658687" cy="288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89,4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0.31754</cdr:x>
      <cdr:y>0.48654</cdr:y>
    </cdr:from>
    <cdr:to>
      <cdr:x>0.3925</cdr:x>
      <cdr:y>0.53539</cdr:y>
    </cdr:to>
    <cdr:sp macro="" textlink="">
      <cdr:nvSpPr>
        <cdr:cNvPr id="32" name="TextBox 1"/>
        <cdr:cNvSpPr txBox="1"/>
      </cdr:nvSpPr>
      <cdr:spPr>
        <a:xfrm xmlns:a="http://schemas.openxmlformats.org/drawingml/2006/main">
          <a:off x="2858506" y="2640017"/>
          <a:ext cx="674801" cy="265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83,4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0.49212</cdr:x>
      <cdr:y>0.52604</cdr:y>
    </cdr:from>
    <cdr:to>
      <cdr:x>0.56354</cdr:x>
      <cdr:y>0.57483</cdr:y>
    </cdr:to>
    <cdr:sp macro="" textlink="">
      <cdr:nvSpPr>
        <cdr:cNvPr id="33" name="TextBox 1"/>
        <cdr:cNvSpPr txBox="1"/>
      </cdr:nvSpPr>
      <cdr:spPr>
        <a:xfrm xmlns:a="http://schemas.openxmlformats.org/drawingml/2006/main">
          <a:off x="4430142" y="2854331"/>
          <a:ext cx="642942" cy="264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a:t>
          </a:r>
          <a:r>
            <a:rPr lang="ru-RU" sz="1200" b="1" dirty="0" smtClean="0">
              <a:latin typeface="Palatino Linotype" panose="02040502050505030304" pitchFamily="18" charset="0"/>
            </a:rPr>
            <a:t>1,0 %</a:t>
          </a:r>
          <a:endParaRPr lang="ru-RU" sz="1200" b="1" dirty="0">
            <a:latin typeface="Palatino Linotype" panose="02040502050505030304" pitchFamily="18" charset="0"/>
          </a:endParaRPr>
        </a:p>
      </cdr:txBody>
    </cdr:sp>
  </cdr:relSizeAnchor>
  <cdr:relSizeAnchor xmlns:cdr="http://schemas.openxmlformats.org/drawingml/2006/chartDrawing">
    <cdr:from>
      <cdr:x>0.65877</cdr:x>
      <cdr:y>0.56554</cdr:y>
    </cdr:from>
    <cdr:to>
      <cdr:x>0.73133</cdr:x>
      <cdr:y>0.60735</cdr:y>
    </cdr:to>
    <cdr:sp macro="" textlink="">
      <cdr:nvSpPr>
        <cdr:cNvPr id="34" name="TextBox 1"/>
        <cdr:cNvSpPr txBox="1"/>
      </cdr:nvSpPr>
      <cdr:spPr>
        <a:xfrm xmlns:a="http://schemas.openxmlformats.org/drawingml/2006/main">
          <a:off x="5930340" y="3068645"/>
          <a:ext cx="653196" cy="226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78,0</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0.34134</cdr:x>
      <cdr:y>0.48654</cdr:y>
    </cdr:from>
    <cdr:to>
      <cdr:x>0.52375</cdr:x>
      <cdr:y>0.52662</cdr:y>
    </cdr:to>
    <cdr:cxnSp macro="">
      <cdr:nvCxnSpPr>
        <cdr:cNvPr id="3" name="Прямая соединительная линия 2"/>
        <cdr:cNvCxnSpPr/>
      </cdr:nvCxnSpPr>
      <cdr:spPr>
        <a:xfrm xmlns:a="http://schemas.openxmlformats.org/drawingml/2006/main">
          <a:off x="3072820" y="2640017"/>
          <a:ext cx="1642056" cy="217480"/>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0.52386</cdr:x>
      <cdr:y>0.52604</cdr:y>
    </cdr:from>
    <cdr:to>
      <cdr:x>0.69051</cdr:x>
      <cdr:y>0.56554</cdr:y>
    </cdr:to>
    <cdr:cxnSp macro="">
      <cdr:nvCxnSpPr>
        <cdr:cNvPr id="5" name="Прямая соединительная линия 4"/>
        <cdr:cNvCxnSpPr/>
      </cdr:nvCxnSpPr>
      <cdr:spPr>
        <a:xfrm xmlns:a="http://schemas.openxmlformats.org/drawingml/2006/main">
          <a:off x="4715894" y="2854331"/>
          <a:ext cx="1500198" cy="214314"/>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0.85048</cdr:x>
      <cdr:y>0.23894</cdr:y>
    </cdr:from>
    <cdr:to>
      <cdr:x>0.99995</cdr:x>
      <cdr:y>0.36942</cdr:y>
    </cdr:to>
    <cdr:sp macro="" textlink="">
      <cdr:nvSpPr>
        <cdr:cNvPr id="9" name="TextBox 3"/>
        <cdr:cNvSpPr txBox="1"/>
      </cdr:nvSpPr>
      <cdr:spPr>
        <a:xfrm xmlns:a="http://schemas.openxmlformats.org/drawingml/2006/main">
          <a:off x="7656178" y="1296491"/>
          <a:ext cx="1345481" cy="708025"/>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fontAlgn="auto">
            <a:spcBef>
              <a:spcPts val="0"/>
            </a:spcBef>
            <a:spcAft>
              <a:spcPts val="0"/>
            </a:spcAft>
            <a:defRPr/>
          </a:pPr>
          <a:r>
            <a:rPr lang="ru-RU" sz="1000" kern="0" dirty="0">
              <a:solidFill>
                <a:sysClr val="windowText" lastClr="000000">
                  <a:lumMod val="65000"/>
                  <a:lumOff val="35000"/>
                </a:sysClr>
              </a:solidFill>
              <a:latin typeface="Palatino Linotype" panose="02040502050505030304" pitchFamily="18" charset="0"/>
            </a:rPr>
            <a:t>Доля программных расходов в общем объеме расходов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27015-8F5D-4EE7-A654-9DC7368D1075}" type="datetimeFigureOut">
              <a:rPr lang="ru-RU" smtClean="0"/>
              <a:pPr/>
              <a:t>17.11.2020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1A83-DB12-418B-8DAF-3C089ABC7FCE}" type="slidenum">
              <a:rPr lang="ru-RU" smtClean="0"/>
              <a:pPr/>
              <a:t>‹#›</a:t>
            </a:fld>
            <a:endParaRPr lang="ru-RU"/>
          </a:p>
        </p:txBody>
      </p:sp>
    </p:spTree>
    <p:extLst>
      <p:ext uri="{BB962C8B-B14F-4D97-AF65-F5344CB8AC3E}">
        <p14:creationId xmlns:p14="http://schemas.microsoft.com/office/powerpoint/2010/main" val="155112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E70D55-C5DC-41B9-BC44-18F88D164D7C}" type="slidenum">
              <a:rPr lang="ru-RU">
                <a:solidFill>
                  <a:srgbClr val="000000"/>
                </a:solidFill>
              </a:rPr>
              <a:pPr eaLnBrk="1" hangingPunct="1"/>
              <a:t>38</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A1053F13-8C2F-4BF1-8176-E4F8011B6CCA}"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730B5FDE-8E80-449E-9B16-5086EE21E35B}" type="slidenum">
              <a:rPr lang="fr-CA" altLang="zh-CN"/>
              <a:pPr>
                <a:defRPr/>
              </a:pPr>
              <a:t>‹#›</a:t>
            </a:fld>
            <a:endParaRPr lang="fr-CA" altLang="zh-CN"/>
          </a:p>
        </p:txBody>
      </p:sp>
    </p:spTree>
    <p:extLst>
      <p:ext uri="{BB962C8B-B14F-4D97-AF65-F5344CB8AC3E}">
        <p14:creationId xmlns:p14="http://schemas.microsoft.com/office/powerpoint/2010/main" val="1377012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68F7B80-D387-4AED-987E-453978BD031F}"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4A5C9D26-E36C-460C-AE01-93AA7934B3FC}" type="slidenum">
              <a:rPr lang="fr-CA" altLang="zh-CN"/>
              <a:pPr>
                <a:defRPr/>
              </a:pPr>
              <a:t>‹#›</a:t>
            </a:fld>
            <a:endParaRPr lang="fr-CA" altLang="zh-CN"/>
          </a:p>
        </p:txBody>
      </p:sp>
    </p:spTree>
    <p:extLst>
      <p:ext uri="{BB962C8B-B14F-4D97-AF65-F5344CB8AC3E}">
        <p14:creationId xmlns:p14="http://schemas.microsoft.com/office/powerpoint/2010/main" val="207913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7E09E48-42D3-478E-B76D-2B97AA74FF7B}"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6D40583-7CD7-4799-834D-D49EC0DA4CE5}" type="slidenum">
              <a:rPr lang="fr-CA" altLang="zh-CN"/>
              <a:pPr>
                <a:defRPr/>
              </a:pPr>
              <a:t>‹#›</a:t>
            </a:fld>
            <a:endParaRPr lang="fr-CA" altLang="zh-CN"/>
          </a:p>
        </p:txBody>
      </p:sp>
    </p:spTree>
    <p:extLst>
      <p:ext uri="{BB962C8B-B14F-4D97-AF65-F5344CB8AC3E}">
        <p14:creationId xmlns:p14="http://schemas.microsoft.com/office/powerpoint/2010/main" val="146306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AEA3BB-D377-4519-B318-6B3EAB9E81C7}" type="datetimeFigureOut">
              <a:rPr lang="fr-FR" altLang="zh-CN"/>
              <a:pPr>
                <a:defRPr/>
              </a:pPr>
              <a:t>17/11/2020</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FD20CFED-C478-4CD7-8A3E-EE85CC7CE8FE}" type="slidenum">
              <a:rPr lang="fr-CA" altLang="zh-CN"/>
              <a:pPr>
                <a:defRPr/>
              </a:pPr>
              <a:t>‹#›</a:t>
            </a:fld>
            <a:endParaRPr lang="fr-CA" altLang="zh-CN"/>
          </a:p>
        </p:txBody>
      </p:sp>
    </p:spTree>
    <p:extLst>
      <p:ext uri="{BB962C8B-B14F-4D97-AF65-F5344CB8AC3E}">
        <p14:creationId xmlns:p14="http://schemas.microsoft.com/office/powerpoint/2010/main" val="352283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336944C-A3FA-4A56-B70B-122BCA256B48}" type="datetimeFigureOut">
              <a:rPr lang="fr-FR" altLang="zh-CN"/>
              <a:pPr>
                <a:defRPr/>
              </a:pPr>
              <a:t>17/11/2020</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030F2E7-7831-4ED3-998E-48954FBE7B5F}" type="slidenum">
              <a:rPr lang="fr-CA" altLang="zh-CN"/>
              <a:pPr>
                <a:defRPr/>
              </a:pPr>
              <a:t>‹#›</a:t>
            </a:fld>
            <a:endParaRPr lang="fr-CA" altLang="zh-CN"/>
          </a:p>
        </p:txBody>
      </p:sp>
    </p:spTree>
    <p:extLst>
      <p:ext uri="{BB962C8B-B14F-4D97-AF65-F5344CB8AC3E}">
        <p14:creationId xmlns:p14="http://schemas.microsoft.com/office/powerpoint/2010/main" val="253408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F4BF663-69E0-4B64-AD6C-5F4F481C5C7A}" type="datetimeFigureOut">
              <a:rPr lang="fr-FR" altLang="zh-CN"/>
              <a:pPr>
                <a:defRPr/>
              </a:pPr>
              <a:t>17/11/2020</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BB53FC4-78CF-42EB-874A-01AC15803B55}" type="slidenum">
              <a:rPr lang="fr-CA" altLang="zh-CN"/>
              <a:pPr>
                <a:defRPr/>
              </a:pPr>
              <a:t>‹#›</a:t>
            </a:fld>
            <a:endParaRPr lang="fr-CA" altLang="zh-CN"/>
          </a:p>
        </p:txBody>
      </p:sp>
    </p:spTree>
    <p:extLst>
      <p:ext uri="{BB962C8B-B14F-4D97-AF65-F5344CB8AC3E}">
        <p14:creationId xmlns:p14="http://schemas.microsoft.com/office/powerpoint/2010/main" val="226894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F709505-C06C-44A8-8070-A3B1573BEBF2}" type="datetimeFigureOut">
              <a:rPr lang="fr-FR" altLang="zh-CN"/>
              <a:pPr>
                <a:defRPr/>
              </a:pPr>
              <a:t>17/11/2020</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38D244EE-DF69-4B81-AA46-7E84C2DF253E}" type="slidenum">
              <a:rPr lang="fr-CA" altLang="zh-CN"/>
              <a:pPr>
                <a:defRPr/>
              </a:pPr>
              <a:t>‹#›</a:t>
            </a:fld>
            <a:endParaRPr lang="fr-CA" altLang="zh-CN"/>
          </a:p>
        </p:txBody>
      </p:sp>
    </p:spTree>
    <p:extLst>
      <p:ext uri="{BB962C8B-B14F-4D97-AF65-F5344CB8AC3E}">
        <p14:creationId xmlns:p14="http://schemas.microsoft.com/office/powerpoint/2010/main" val="3577106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D4242CB-7889-413F-8FD9-94AB192F52AD}" type="datetimeFigureOut">
              <a:rPr lang="fr-FR" altLang="zh-CN"/>
              <a:pPr>
                <a:defRPr/>
              </a:pPr>
              <a:t>17/11/2020</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DF87B143-259F-4B41-A960-3983112B096F}" type="slidenum">
              <a:rPr lang="fr-CA" altLang="zh-CN"/>
              <a:pPr>
                <a:defRPr/>
              </a:pPr>
              <a:t>‹#›</a:t>
            </a:fld>
            <a:endParaRPr lang="fr-CA" altLang="zh-CN"/>
          </a:p>
        </p:txBody>
      </p:sp>
    </p:spTree>
    <p:extLst>
      <p:ext uri="{BB962C8B-B14F-4D97-AF65-F5344CB8AC3E}">
        <p14:creationId xmlns:p14="http://schemas.microsoft.com/office/powerpoint/2010/main" val="247953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35D0F67-D25C-4630-9ADE-DACBEBAF9945}" type="datetimeFigureOut">
              <a:rPr lang="fr-FR" altLang="zh-CN"/>
              <a:pPr>
                <a:defRPr/>
              </a:pPr>
              <a:t>17/11/2020</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89A995E5-5181-40A4-AC1F-C02F9955225C}" type="slidenum">
              <a:rPr lang="fr-CA" altLang="zh-CN"/>
              <a:pPr>
                <a:defRPr/>
              </a:pPr>
              <a:t>‹#›</a:t>
            </a:fld>
            <a:endParaRPr lang="fr-CA" altLang="zh-CN"/>
          </a:p>
        </p:txBody>
      </p:sp>
    </p:spTree>
    <p:extLst>
      <p:ext uri="{BB962C8B-B14F-4D97-AF65-F5344CB8AC3E}">
        <p14:creationId xmlns:p14="http://schemas.microsoft.com/office/powerpoint/2010/main" val="345342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42B9E3D-E1C1-4081-A1E4-DB449EAC5EF4}"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2E06D15-5B08-4772-8637-3C4146C140D0}" type="slidenum">
              <a:rPr lang="fr-CA" altLang="zh-CN"/>
              <a:pPr>
                <a:defRPr/>
              </a:pPr>
              <a:t>‹#›</a:t>
            </a:fld>
            <a:endParaRPr lang="fr-CA" altLang="zh-CN"/>
          </a:p>
        </p:txBody>
      </p:sp>
    </p:spTree>
    <p:extLst>
      <p:ext uri="{BB962C8B-B14F-4D97-AF65-F5344CB8AC3E}">
        <p14:creationId xmlns:p14="http://schemas.microsoft.com/office/powerpoint/2010/main" val="275158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01041F0-3A43-44BE-8234-875B6FE47807}"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1B78D37-307A-4547-A649-A4E4C8F5DBCB}" type="slidenum">
              <a:rPr lang="fr-CA" altLang="zh-CN"/>
              <a:pPr>
                <a:defRPr/>
              </a:pPr>
              <a:t>‹#›</a:t>
            </a:fld>
            <a:endParaRPr lang="fr-CA" altLang="zh-CN"/>
          </a:p>
        </p:txBody>
      </p:sp>
    </p:spTree>
    <p:extLst>
      <p:ext uri="{BB962C8B-B14F-4D97-AF65-F5344CB8AC3E}">
        <p14:creationId xmlns:p14="http://schemas.microsoft.com/office/powerpoint/2010/main" val="2317673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3FB6DF1F-0C13-4526-ADE1-9A0C7E82BBAF}"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FB07C3E-FD26-402E-B090-AD61D79A4924}" type="slidenum">
              <a:rPr lang="fr-CA" altLang="zh-CN"/>
              <a:pPr>
                <a:defRPr/>
              </a:pPr>
              <a:t>‹#›</a:t>
            </a:fld>
            <a:endParaRPr lang="fr-CA" altLang="zh-CN"/>
          </a:p>
        </p:txBody>
      </p:sp>
    </p:spTree>
    <p:extLst>
      <p:ext uri="{BB962C8B-B14F-4D97-AF65-F5344CB8AC3E}">
        <p14:creationId xmlns:p14="http://schemas.microsoft.com/office/powerpoint/2010/main" val="2798039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3546600-AAA9-4056-BD3C-8405B0FE88CD}"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D0FE898F-849B-4EE6-9B61-91BD3C200A26}" type="slidenum">
              <a:rPr lang="fr-CA" altLang="zh-CN"/>
              <a:pPr>
                <a:defRPr/>
              </a:pPr>
              <a:t>‹#›</a:t>
            </a:fld>
            <a:endParaRPr lang="fr-CA" altLang="zh-CN"/>
          </a:p>
        </p:txBody>
      </p:sp>
    </p:spTree>
    <p:extLst>
      <p:ext uri="{BB962C8B-B14F-4D97-AF65-F5344CB8AC3E}">
        <p14:creationId xmlns:p14="http://schemas.microsoft.com/office/powerpoint/2010/main" val="3228474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F859C00-F4FB-4834-B159-33B91E99C162}"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4E6D4E2-8538-42F9-8066-F683DBF156F8}" type="slidenum">
              <a:rPr lang="fr-CA" altLang="zh-CN"/>
              <a:pPr>
                <a:defRPr/>
              </a:pPr>
              <a:t>‹#›</a:t>
            </a:fld>
            <a:endParaRPr lang="fr-CA" altLang="zh-CN"/>
          </a:p>
        </p:txBody>
      </p:sp>
    </p:spTree>
    <p:extLst>
      <p:ext uri="{BB962C8B-B14F-4D97-AF65-F5344CB8AC3E}">
        <p14:creationId xmlns:p14="http://schemas.microsoft.com/office/powerpoint/2010/main" val="627701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A60F6A2-9FB7-4C4F-BA54-40B5404E7D4F}" type="datetimeFigureOut">
              <a:rPr lang="fr-FR" altLang="zh-CN"/>
              <a:pPr>
                <a:defRPr/>
              </a:pPr>
              <a:t>17/11/2020</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08D2C73-4A31-4B9B-81FA-B70CC3B8B9A8}" type="slidenum">
              <a:rPr lang="fr-CA" altLang="zh-CN"/>
              <a:pPr>
                <a:defRPr/>
              </a:pPr>
              <a:t>‹#›</a:t>
            </a:fld>
            <a:endParaRPr lang="fr-CA" altLang="zh-CN"/>
          </a:p>
        </p:txBody>
      </p:sp>
    </p:spTree>
    <p:extLst>
      <p:ext uri="{BB962C8B-B14F-4D97-AF65-F5344CB8AC3E}">
        <p14:creationId xmlns:p14="http://schemas.microsoft.com/office/powerpoint/2010/main" val="210729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D7C34E7-0CC9-4849-860C-913AA9570AB2}" type="datetimeFigureOut">
              <a:rPr lang="fr-FR" altLang="zh-CN"/>
              <a:pPr>
                <a:defRPr/>
              </a:pPr>
              <a:t>17/11/2020</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8AB40843-5BB5-4BF8-A099-047AC592170A}" type="slidenum">
              <a:rPr lang="fr-CA" altLang="zh-CN"/>
              <a:pPr>
                <a:defRPr/>
              </a:pPr>
              <a:t>‹#›</a:t>
            </a:fld>
            <a:endParaRPr lang="fr-CA" altLang="zh-CN"/>
          </a:p>
        </p:txBody>
      </p:sp>
    </p:spTree>
    <p:extLst>
      <p:ext uri="{BB962C8B-B14F-4D97-AF65-F5344CB8AC3E}">
        <p14:creationId xmlns:p14="http://schemas.microsoft.com/office/powerpoint/2010/main" val="2320858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E60A522F-6025-41EB-A323-786CC98656F1}" type="datetimeFigureOut">
              <a:rPr lang="fr-FR" altLang="zh-CN"/>
              <a:pPr>
                <a:defRPr/>
              </a:pPr>
              <a:t>17/11/2020</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0383FF4-23D1-472F-B85B-FC26976E8420}" type="slidenum">
              <a:rPr lang="fr-CA" altLang="zh-CN"/>
              <a:pPr>
                <a:defRPr/>
              </a:pPr>
              <a:t>‹#›</a:t>
            </a:fld>
            <a:endParaRPr lang="fr-CA" altLang="zh-CN"/>
          </a:p>
        </p:txBody>
      </p:sp>
    </p:spTree>
    <p:extLst>
      <p:ext uri="{BB962C8B-B14F-4D97-AF65-F5344CB8AC3E}">
        <p14:creationId xmlns:p14="http://schemas.microsoft.com/office/powerpoint/2010/main" val="2645374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80C7D27-989C-4A26-B412-8711BADD2020}" type="datetimeFigureOut">
              <a:rPr lang="fr-FR" altLang="zh-CN"/>
              <a:pPr>
                <a:defRPr/>
              </a:pPr>
              <a:t>17/11/2020</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BBEBDF85-BBCB-4585-B108-BC4B87AB60AA}" type="slidenum">
              <a:rPr lang="fr-CA" altLang="zh-CN"/>
              <a:pPr>
                <a:defRPr/>
              </a:pPr>
              <a:t>‹#›</a:t>
            </a:fld>
            <a:endParaRPr lang="fr-CA" altLang="zh-CN"/>
          </a:p>
        </p:txBody>
      </p:sp>
    </p:spTree>
    <p:extLst>
      <p:ext uri="{BB962C8B-B14F-4D97-AF65-F5344CB8AC3E}">
        <p14:creationId xmlns:p14="http://schemas.microsoft.com/office/powerpoint/2010/main" val="4224278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DF5476A-C855-4BA0-BCA1-272ED9D9969B}" type="datetimeFigureOut">
              <a:rPr lang="fr-FR" altLang="zh-CN"/>
              <a:pPr>
                <a:defRPr/>
              </a:pPr>
              <a:t>17/11/2020</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24C20A11-989B-4434-A44C-F3B64E2B76A7}" type="slidenum">
              <a:rPr lang="fr-CA" altLang="zh-CN"/>
              <a:pPr>
                <a:defRPr/>
              </a:pPr>
              <a:t>‹#›</a:t>
            </a:fld>
            <a:endParaRPr lang="fr-CA" altLang="zh-CN"/>
          </a:p>
        </p:txBody>
      </p:sp>
    </p:spTree>
    <p:extLst>
      <p:ext uri="{BB962C8B-B14F-4D97-AF65-F5344CB8AC3E}">
        <p14:creationId xmlns:p14="http://schemas.microsoft.com/office/powerpoint/2010/main" val="1712190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A0DCDE-4ACF-48EF-9DFC-48FA13A51D81}" type="datetimeFigureOut">
              <a:rPr lang="fr-FR" altLang="zh-CN"/>
              <a:pPr>
                <a:defRPr/>
              </a:pPr>
              <a:t>17/11/2020</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5A87BDE6-CA1D-4330-8F65-48329906C0D4}" type="slidenum">
              <a:rPr lang="fr-CA" altLang="zh-CN"/>
              <a:pPr>
                <a:defRPr/>
              </a:pPr>
              <a:t>‹#›</a:t>
            </a:fld>
            <a:endParaRPr lang="fr-CA" altLang="zh-CN"/>
          </a:p>
        </p:txBody>
      </p:sp>
    </p:spTree>
    <p:extLst>
      <p:ext uri="{BB962C8B-B14F-4D97-AF65-F5344CB8AC3E}">
        <p14:creationId xmlns:p14="http://schemas.microsoft.com/office/powerpoint/2010/main" val="3724133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3ABCB45-944C-489B-A296-4FD7E7B27939}"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A442F98-5B40-4637-8BE9-14D027EDF6BA}" type="slidenum">
              <a:rPr lang="fr-CA" altLang="zh-CN"/>
              <a:pPr>
                <a:defRPr/>
              </a:pPr>
              <a:t>‹#›</a:t>
            </a:fld>
            <a:endParaRPr lang="fr-CA" altLang="zh-CN"/>
          </a:p>
        </p:txBody>
      </p:sp>
    </p:spTree>
    <p:extLst>
      <p:ext uri="{BB962C8B-B14F-4D97-AF65-F5344CB8AC3E}">
        <p14:creationId xmlns:p14="http://schemas.microsoft.com/office/powerpoint/2010/main" val="2677236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3225451-1AB1-4A5B-A9A9-5995437DF0E7}"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D96E7DD-24FE-4329-B6C3-D9ADF796F851}" type="slidenum">
              <a:rPr lang="fr-CA" altLang="zh-CN"/>
              <a:pPr>
                <a:defRPr/>
              </a:pPr>
              <a:t>‹#›</a:t>
            </a:fld>
            <a:endParaRPr lang="fr-CA" altLang="zh-CN"/>
          </a:p>
        </p:txBody>
      </p:sp>
    </p:spTree>
    <p:extLst>
      <p:ext uri="{BB962C8B-B14F-4D97-AF65-F5344CB8AC3E}">
        <p14:creationId xmlns:p14="http://schemas.microsoft.com/office/powerpoint/2010/main" val="482487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CDDCBA-3BDB-4F73-A87F-4D500E5879BD}" type="slidenum">
              <a:rPr lang="ru-RU"/>
              <a:pPr>
                <a:defRPr/>
              </a:pPr>
              <a:t>‹#›</a:t>
            </a:fld>
            <a:endParaRPr lang="ru-RU"/>
          </a:p>
        </p:txBody>
      </p:sp>
    </p:spTree>
    <p:extLst>
      <p:ext uri="{BB962C8B-B14F-4D97-AF65-F5344CB8AC3E}">
        <p14:creationId xmlns:p14="http://schemas.microsoft.com/office/powerpoint/2010/main" val="2946292064"/>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404608-D335-43A3-AEDE-1ACBA96E6909}" type="slidenum">
              <a:rPr lang="ru-RU"/>
              <a:pPr>
                <a:defRPr/>
              </a:pPr>
              <a:t>‹#›</a:t>
            </a:fld>
            <a:endParaRPr lang="ru-RU"/>
          </a:p>
        </p:txBody>
      </p:sp>
    </p:spTree>
    <p:extLst>
      <p:ext uri="{BB962C8B-B14F-4D97-AF65-F5344CB8AC3E}">
        <p14:creationId xmlns:p14="http://schemas.microsoft.com/office/powerpoint/2010/main" val="636685447"/>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2C2299-EE81-4F6D-A7FB-58BA973C5E87}" type="slidenum">
              <a:rPr lang="ru-RU"/>
              <a:pPr>
                <a:defRPr/>
              </a:pPr>
              <a:t>‹#›</a:t>
            </a:fld>
            <a:endParaRPr lang="ru-RU"/>
          </a:p>
        </p:txBody>
      </p:sp>
    </p:spTree>
    <p:extLst>
      <p:ext uri="{BB962C8B-B14F-4D97-AF65-F5344CB8AC3E}">
        <p14:creationId xmlns:p14="http://schemas.microsoft.com/office/powerpoint/2010/main" val="3601562813"/>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E43E15-DBF2-4B78-B1BE-632FB82789C6}" type="slidenum">
              <a:rPr lang="ru-RU"/>
              <a:pPr>
                <a:defRPr/>
              </a:pPr>
              <a:t>‹#›</a:t>
            </a:fld>
            <a:endParaRPr lang="ru-RU"/>
          </a:p>
        </p:txBody>
      </p:sp>
    </p:spTree>
    <p:extLst>
      <p:ext uri="{BB962C8B-B14F-4D97-AF65-F5344CB8AC3E}">
        <p14:creationId xmlns:p14="http://schemas.microsoft.com/office/powerpoint/2010/main" val="3949081166"/>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B56011-DF57-4A2B-A483-3B661B5E0D67}" type="slidenum">
              <a:rPr lang="ru-RU"/>
              <a:pPr>
                <a:defRPr/>
              </a:pPr>
              <a:t>‹#›</a:t>
            </a:fld>
            <a:endParaRPr lang="ru-RU"/>
          </a:p>
        </p:txBody>
      </p:sp>
    </p:spTree>
    <p:extLst>
      <p:ext uri="{BB962C8B-B14F-4D97-AF65-F5344CB8AC3E}">
        <p14:creationId xmlns:p14="http://schemas.microsoft.com/office/powerpoint/2010/main" val="1801886112"/>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A67E896-EFA6-4700-9FC4-F1F262B67837}" type="slidenum">
              <a:rPr lang="ru-RU"/>
              <a:pPr>
                <a:defRPr/>
              </a:pPr>
              <a:t>‹#›</a:t>
            </a:fld>
            <a:endParaRPr lang="ru-RU"/>
          </a:p>
        </p:txBody>
      </p:sp>
    </p:spTree>
    <p:extLst>
      <p:ext uri="{BB962C8B-B14F-4D97-AF65-F5344CB8AC3E}">
        <p14:creationId xmlns:p14="http://schemas.microsoft.com/office/powerpoint/2010/main" val="1456742807"/>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4DBF95E-F398-4A67-8DF1-FEBB7303F96E}" type="slidenum">
              <a:rPr lang="ru-RU"/>
              <a:pPr>
                <a:defRPr/>
              </a:pPr>
              <a:t>‹#›</a:t>
            </a:fld>
            <a:endParaRPr lang="ru-RU"/>
          </a:p>
        </p:txBody>
      </p:sp>
    </p:spTree>
    <p:extLst>
      <p:ext uri="{BB962C8B-B14F-4D97-AF65-F5344CB8AC3E}">
        <p14:creationId xmlns:p14="http://schemas.microsoft.com/office/powerpoint/2010/main" val="3375892840"/>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63D6E3-D169-43AE-B7C5-A655F78A6641}" type="slidenum">
              <a:rPr lang="ru-RU"/>
              <a:pPr>
                <a:defRPr/>
              </a:pPr>
              <a:t>‹#›</a:t>
            </a:fld>
            <a:endParaRPr lang="ru-RU"/>
          </a:p>
        </p:txBody>
      </p:sp>
    </p:spTree>
    <p:extLst>
      <p:ext uri="{BB962C8B-B14F-4D97-AF65-F5344CB8AC3E}">
        <p14:creationId xmlns:p14="http://schemas.microsoft.com/office/powerpoint/2010/main" val="2203722750"/>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70F1C6-2482-4F53-9115-CC906A122380}" type="slidenum">
              <a:rPr lang="ru-RU"/>
              <a:pPr>
                <a:defRPr/>
              </a:pPr>
              <a:t>‹#›</a:t>
            </a:fld>
            <a:endParaRPr lang="ru-RU"/>
          </a:p>
        </p:txBody>
      </p:sp>
    </p:spTree>
    <p:extLst>
      <p:ext uri="{BB962C8B-B14F-4D97-AF65-F5344CB8AC3E}">
        <p14:creationId xmlns:p14="http://schemas.microsoft.com/office/powerpoint/2010/main" val="1095032316"/>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256E2B-4C34-45DF-BDBA-5837BF128766}" type="slidenum">
              <a:rPr lang="ru-RU"/>
              <a:pPr>
                <a:defRPr/>
              </a:pPr>
              <a:t>‹#›</a:t>
            </a:fld>
            <a:endParaRPr lang="ru-RU"/>
          </a:p>
        </p:txBody>
      </p:sp>
    </p:spTree>
    <p:extLst>
      <p:ext uri="{BB962C8B-B14F-4D97-AF65-F5344CB8AC3E}">
        <p14:creationId xmlns:p14="http://schemas.microsoft.com/office/powerpoint/2010/main" val="3331429891"/>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17.11.2020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7BC0D2-D2C9-4103-8B8B-731624553EF3}" type="slidenum">
              <a:rPr lang="ru-RU"/>
              <a:pPr>
                <a:defRPr/>
              </a:pPr>
              <a:t>‹#›</a:t>
            </a:fld>
            <a:endParaRPr lang="ru-RU"/>
          </a:p>
        </p:txBody>
      </p:sp>
    </p:spTree>
    <p:extLst>
      <p:ext uri="{BB962C8B-B14F-4D97-AF65-F5344CB8AC3E}">
        <p14:creationId xmlns:p14="http://schemas.microsoft.com/office/powerpoint/2010/main" val="3196692241"/>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967B5D5D-4A09-45FA-A8EB-13E300995F18}"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0045296-A211-4DB4-AA51-EDF555C47D71}" type="slidenum">
              <a:rPr lang="fr-CA" altLang="zh-CN"/>
              <a:pPr>
                <a:defRPr/>
              </a:pPr>
              <a:t>‹#›</a:t>
            </a:fld>
            <a:endParaRPr lang="fr-CA" altLang="zh-CN"/>
          </a:p>
        </p:txBody>
      </p:sp>
    </p:spTree>
    <p:extLst>
      <p:ext uri="{BB962C8B-B14F-4D97-AF65-F5344CB8AC3E}">
        <p14:creationId xmlns:p14="http://schemas.microsoft.com/office/powerpoint/2010/main" val="3306490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8973A35-46A8-4898-BF56-6527504F51CA}"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08BF93C-20E2-4C86-9095-EC13B23E009C}" type="slidenum">
              <a:rPr lang="fr-CA" altLang="zh-CN"/>
              <a:pPr>
                <a:defRPr/>
              </a:pPr>
              <a:t>‹#›</a:t>
            </a:fld>
            <a:endParaRPr lang="fr-CA" altLang="zh-CN"/>
          </a:p>
        </p:txBody>
      </p:sp>
    </p:spTree>
    <p:extLst>
      <p:ext uri="{BB962C8B-B14F-4D97-AF65-F5344CB8AC3E}">
        <p14:creationId xmlns:p14="http://schemas.microsoft.com/office/powerpoint/2010/main" val="140854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85B38C8-DC36-4813-94D1-E03812F66FC4}"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010AA49-3124-457F-804B-34302558FB85}" type="slidenum">
              <a:rPr lang="fr-CA" altLang="zh-CN"/>
              <a:pPr>
                <a:defRPr/>
              </a:pPr>
              <a:t>‹#›</a:t>
            </a:fld>
            <a:endParaRPr lang="fr-CA" altLang="zh-CN"/>
          </a:p>
        </p:txBody>
      </p:sp>
    </p:spTree>
    <p:extLst>
      <p:ext uri="{BB962C8B-B14F-4D97-AF65-F5344CB8AC3E}">
        <p14:creationId xmlns:p14="http://schemas.microsoft.com/office/powerpoint/2010/main" val="2652513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D1C2C25-CDA4-4052-911F-C44270C6FFB7}" type="datetimeFigureOut">
              <a:rPr lang="fr-FR" altLang="zh-CN"/>
              <a:pPr>
                <a:defRPr/>
              </a:pPr>
              <a:t>17/11/2020</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1C7BCBEC-1481-43FF-8A50-00A9D908E3E4}" type="slidenum">
              <a:rPr lang="fr-CA" altLang="zh-CN"/>
              <a:pPr>
                <a:defRPr/>
              </a:pPr>
              <a:t>‹#›</a:t>
            </a:fld>
            <a:endParaRPr lang="fr-CA" altLang="zh-CN"/>
          </a:p>
        </p:txBody>
      </p:sp>
    </p:spTree>
    <p:extLst>
      <p:ext uri="{BB962C8B-B14F-4D97-AF65-F5344CB8AC3E}">
        <p14:creationId xmlns:p14="http://schemas.microsoft.com/office/powerpoint/2010/main" val="1594291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98376B71-4AFB-4E7D-9664-4F99BEEF41EB}" type="datetimeFigureOut">
              <a:rPr lang="fr-FR" altLang="zh-CN"/>
              <a:pPr>
                <a:defRPr/>
              </a:pPr>
              <a:t>17/11/2020</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38C755C-4CDD-4C8A-B056-BD869B4C6C58}" type="slidenum">
              <a:rPr lang="fr-CA" altLang="zh-CN"/>
              <a:pPr>
                <a:defRPr/>
              </a:pPr>
              <a:t>‹#›</a:t>
            </a:fld>
            <a:endParaRPr lang="fr-CA" altLang="zh-CN"/>
          </a:p>
        </p:txBody>
      </p:sp>
    </p:spTree>
    <p:extLst>
      <p:ext uri="{BB962C8B-B14F-4D97-AF65-F5344CB8AC3E}">
        <p14:creationId xmlns:p14="http://schemas.microsoft.com/office/powerpoint/2010/main" val="4966386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6194342F-5F3C-4FDB-AD7C-40978216AFEA}" type="datetimeFigureOut">
              <a:rPr lang="fr-FR" altLang="zh-CN"/>
              <a:pPr>
                <a:defRPr/>
              </a:pPr>
              <a:t>17/11/2020</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4E4B227B-97F3-4413-8371-379B1AC75101}" type="slidenum">
              <a:rPr lang="fr-CA" altLang="zh-CN"/>
              <a:pPr>
                <a:defRPr/>
              </a:pPr>
              <a:t>‹#›</a:t>
            </a:fld>
            <a:endParaRPr lang="fr-CA" altLang="zh-CN"/>
          </a:p>
        </p:txBody>
      </p:sp>
    </p:spTree>
    <p:extLst>
      <p:ext uri="{BB962C8B-B14F-4D97-AF65-F5344CB8AC3E}">
        <p14:creationId xmlns:p14="http://schemas.microsoft.com/office/powerpoint/2010/main" val="31065923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951A577-0254-4CD5-8F47-343387620533}" type="datetimeFigureOut">
              <a:rPr lang="fr-FR" altLang="zh-CN"/>
              <a:pPr>
                <a:defRPr/>
              </a:pPr>
              <a:t>17/11/2020</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94EBF29A-A3A5-4D3D-A73A-CCC3BF7C3798}" type="slidenum">
              <a:rPr lang="fr-CA" altLang="zh-CN"/>
              <a:pPr>
                <a:defRPr/>
              </a:pPr>
              <a:t>‹#›</a:t>
            </a:fld>
            <a:endParaRPr lang="fr-CA" altLang="zh-CN"/>
          </a:p>
        </p:txBody>
      </p:sp>
    </p:spTree>
    <p:extLst>
      <p:ext uri="{BB962C8B-B14F-4D97-AF65-F5344CB8AC3E}">
        <p14:creationId xmlns:p14="http://schemas.microsoft.com/office/powerpoint/2010/main" val="2488899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F2A964-89FD-4E01-A884-4C79463A77C2}" type="datetimeFigureOut">
              <a:rPr lang="fr-FR" altLang="zh-CN"/>
              <a:pPr>
                <a:defRPr/>
              </a:pPr>
              <a:t>17/11/2020</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9ACBD5FF-1E76-43B6-A6BB-262A89B4F585}" type="slidenum">
              <a:rPr lang="fr-CA" altLang="zh-CN"/>
              <a:pPr>
                <a:defRPr/>
              </a:pPr>
              <a:t>‹#›</a:t>
            </a:fld>
            <a:endParaRPr lang="fr-CA" altLang="zh-CN"/>
          </a:p>
        </p:txBody>
      </p:sp>
    </p:spTree>
    <p:extLst>
      <p:ext uri="{BB962C8B-B14F-4D97-AF65-F5344CB8AC3E}">
        <p14:creationId xmlns:p14="http://schemas.microsoft.com/office/powerpoint/2010/main" val="2660890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62B64BC-E150-47B9-B0E3-FF21EE7104A2}" type="datetimeFigureOut">
              <a:rPr lang="fr-FR" altLang="zh-CN"/>
              <a:pPr>
                <a:defRPr/>
              </a:pPr>
              <a:t>17/11/2020</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6FB26D5-BD2F-424F-9DC6-F32F1D9CC99E}" type="slidenum">
              <a:rPr lang="fr-CA" altLang="zh-CN"/>
              <a:pPr>
                <a:defRPr/>
              </a:pPr>
              <a:t>‹#›</a:t>
            </a:fld>
            <a:endParaRPr lang="fr-CA" altLang="zh-CN"/>
          </a:p>
        </p:txBody>
      </p:sp>
    </p:spTree>
    <p:extLst>
      <p:ext uri="{BB962C8B-B14F-4D97-AF65-F5344CB8AC3E}">
        <p14:creationId xmlns:p14="http://schemas.microsoft.com/office/powerpoint/2010/main" val="3312981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76981BA-22D9-41B5-9B7F-55A105C67FC5}"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D60D7BE-3E45-407E-B3AC-D47B243E35AE}" type="slidenum">
              <a:rPr lang="fr-CA" altLang="zh-CN"/>
              <a:pPr>
                <a:defRPr/>
              </a:pPr>
              <a:t>‹#›</a:t>
            </a:fld>
            <a:endParaRPr lang="fr-CA" altLang="zh-CN"/>
          </a:p>
        </p:txBody>
      </p:sp>
    </p:spTree>
    <p:extLst>
      <p:ext uri="{BB962C8B-B14F-4D97-AF65-F5344CB8AC3E}">
        <p14:creationId xmlns:p14="http://schemas.microsoft.com/office/powerpoint/2010/main" val="1253935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25266CF-CAF4-479F-85ED-187CA2FFA361}" type="datetimeFigureOut">
              <a:rPr lang="fr-FR" altLang="zh-CN"/>
              <a:pPr>
                <a:defRPr/>
              </a:pPr>
              <a:t>17/11/2020</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B2B765B-EF4F-43B0-A473-0AC18A548794}" type="slidenum">
              <a:rPr lang="fr-CA" altLang="zh-CN"/>
              <a:pPr>
                <a:defRPr/>
              </a:pPr>
              <a:t>‹#›</a:t>
            </a:fld>
            <a:endParaRPr lang="fr-CA" altLang="zh-CN"/>
          </a:p>
        </p:txBody>
      </p:sp>
    </p:spTree>
    <p:extLst>
      <p:ext uri="{BB962C8B-B14F-4D97-AF65-F5344CB8AC3E}">
        <p14:creationId xmlns:p14="http://schemas.microsoft.com/office/powerpoint/2010/main" val="195183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11/17/2020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072DC776-2E36-41EE-9AC9-5F1D2DCACDE1}" type="datetimeFigureOut">
              <a:rPr lang="fr-FR" altLang="zh-CN"/>
              <a:pPr fontAlgn="base" latinLnBrk="0">
                <a:spcBef>
                  <a:spcPct val="0"/>
                </a:spcBef>
                <a:spcAft>
                  <a:spcPct val="0"/>
                </a:spcAft>
                <a:defRPr/>
              </a:pPr>
              <a:t>17/11/2020</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3184D99D-FA78-4881-8256-EEF957F4C8CE}"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821790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F4C7635F-840B-479F-BAE3-FBEABE95D174}" type="datetimeFigureOut">
              <a:rPr lang="fr-FR" altLang="zh-CN"/>
              <a:pPr fontAlgn="base" latinLnBrk="0">
                <a:spcBef>
                  <a:spcPct val="0"/>
                </a:spcBef>
                <a:spcAft>
                  <a:spcPct val="0"/>
                </a:spcAft>
                <a:defRPr/>
              </a:pPr>
              <a:t>17/11/2020</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2E26CC19-6099-4EE0-80DC-FFE1B8FF23B3}"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5952706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647" y="1600647"/>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647" y="6356821"/>
            <a:ext cx="2133079" cy="365001"/>
          </a:xfrm>
          <a:prstGeom prst="rect">
            <a:avLst/>
          </a:prstGeom>
        </p:spPr>
        <p:txBody>
          <a:bodyPr vert="horz" lIns="91435" tIns="45718" rIns="91435" bIns="45718"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latinLnBrk="0">
              <a:defRPr/>
            </a:pPr>
            <a:fld id="{51F9BA4B-B007-4BDC-BF50-20AEDD59D722}" type="datetime1">
              <a:rPr lang="ru-RU"/>
              <a:pPr latinLnBrk="0">
                <a:defRPr/>
              </a:pPr>
              <a:t>17.11.2020</a:t>
            </a:fld>
            <a:endParaRPr lang="ru-RU"/>
          </a:p>
        </p:txBody>
      </p:sp>
      <p:sp>
        <p:nvSpPr>
          <p:cNvPr id="5" name="Нижний колонтитул 4"/>
          <p:cNvSpPr>
            <a:spLocks noGrp="1"/>
          </p:cNvSpPr>
          <p:nvPr>
            <p:ph type="ftr" sz="quarter" idx="3"/>
          </p:nvPr>
        </p:nvSpPr>
        <p:spPr>
          <a:xfrm>
            <a:off x="3124275" y="6356821"/>
            <a:ext cx="2895451" cy="365001"/>
          </a:xfrm>
          <a:prstGeom prst="rect">
            <a:avLst/>
          </a:prstGeom>
        </p:spPr>
        <p:txBody>
          <a:bodyPr vert="horz" wrap="square" lIns="91435" tIns="45718" rIns="91435" bIns="45718"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latinLnBrk="0">
              <a:spcBef>
                <a:spcPct val="0"/>
              </a:spcBef>
              <a:spcAft>
                <a:spcPct val="0"/>
              </a:spcAft>
              <a:defRPr/>
            </a:pPr>
            <a:endParaRPr lang="ru-RU"/>
          </a:p>
        </p:txBody>
      </p:sp>
      <p:sp>
        <p:nvSpPr>
          <p:cNvPr id="6" name="Номер слайда 5"/>
          <p:cNvSpPr>
            <a:spLocks noGrp="1"/>
          </p:cNvSpPr>
          <p:nvPr>
            <p:ph type="sldNum" sz="quarter" idx="4"/>
          </p:nvPr>
        </p:nvSpPr>
        <p:spPr>
          <a:xfrm>
            <a:off x="6553275" y="6356821"/>
            <a:ext cx="2133079" cy="365001"/>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fontAlgn="base" latinLnBrk="0">
              <a:spcBef>
                <a:spcPct val="0"/>
              </a:spcBef>
              <a:spcAft>
                <a:spcPct val="0"/>
              </a:spcAft>
              <a:defRPr/>
            </a:pPr>
            <a:fld id="{A27B85FE-CB59-4DBA-A276-F8C9A52A80DE}" type="slidenum">
              <a:rPr lang="ru-RU"/>
              <a:pPr fontAlgn="base" latinLnBrk="0">
                <a:spcBef>
                  <a:spcPct val="0"/>
                </a:spcBef>
                <a:spcAft>
                  <a:spcPct val="0"/>
                </a:spcAft>
                <a:defRPr/>
              </a:pPr>
              <a:t>‹#›</a:t>
            </a:fld>
            <a:endParaRPr lang="ru-RU"/>
          </a:p>
        </p:txBody>
      </p:sp>
    </p:spTree>
    <p:extLst>
      <p:ext uri="{BB962C8B-B14F-4D97-AF65-F5344CB8AC3E}">
        <p14:creationId xmlns:p14="http://schemas.microsoft.com/office/powerpoint/2010/main" val="12575138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wipe dir="d"/>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3" algn="ctr" rtl="0" fontAlgn="base">
        <a:spcBef>
          <a:spcPct val="0"/>
        </a:spcBef>
        <a:spcAft>
          <a:spcPct val="0"/>
        </a:spcAft>
        <a:defRPr sz="4400">
          <a:solidFill>
            <a:schemeClr val="tx1"/>
          </a:solidFill>
          <a:latin typeface="Calibri" pitchFamily="34" charset="0"/>
        </a:defRPr>
      </a:lvl7pPr>
      <a:lvl8pPr marL="1371530" algn="ctr" rtl="0" fontAlgn="base">
        <a:spcBef>
          <a:spcPct val="0"/>
        </a:spcBef>
        <a:spcAft>
          <a:spcPct val="0"/>
        </a:spcAft>
        <a:defRPr sz="4400">
          <a:solidFill>
            <a:schemeClr val="tx1"/>
          </a:solidFill>
          <a:latin typeface="Calibri" pitchFamily="34" charset="0"/>
        </a:defRPr>
      </a:lvl8pPr>
      <a:lvl9pPr marL="1828706" algn="ctr" rtl="0" fontAlgn="base">
        <a:spcBef>
          <a:spcPct val="0"/>
        </a:spcBef>
        <a:spcAft>
          <a:spcPct val="0"/>
        </a:spcAft>
        <a:defRPr sz="4400">
          <a:solidFill>
            <a:schemeClr val="tx1"/>
          </a:solidFill>
          <a:latin typeface="Calibri" pitchFamily="34" charset="0"/>
        </a:defRPr>
      </a:lvl9pPr>
    </p:titleStyle>
    <p:bodyStyle>
      <a:lvl1pPr marL="342665" indent="-34266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254" indent="-2846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844" indent="-22769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47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0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1BB3208E-4C4C-4CBF-8158-8992E49E8C38}" type="datetimeFigureOut">
              <a:rPr lang="fr-FR" altLang="zh-CN"/>
              <a:pPr fontAlgn="base" latinLnBrk="0">
                <a:spcBef>
                  <a:spcPct val="0"/>
                </a:spcBef>
                <a:spcAft>
                  <a:spcPct val="0"/>
                </a:spcAft>
                <a:defRPr/>
              </a:pPr>
              <a:t>17/11/2020</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7FC17A71-187A-4D7B-ADEB-DE7D6322E0D4}"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4396069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43.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microsoft.com/office/2007/relationships/hdphoto" Target="../media/hdphoto4.wdp"/><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image" Target="../media/image36.jpeg"/><Relationship Id="rId16" Type="http://schemas.openxmlformats.org/officeDocument/2006/relationships/diagramLayout" Target="../diagrams/layout5.xml"/><Relationship Id="rId1" Type="http://schemas.openxmlformats.org/officeDocument/2006/relationships/slideLayout" Target="../slideLayouts/slideLayout3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37.jpeg"/><Relationship Id="rId9" Type="http://schemas.microsoft.com/office/2007/relationships/diagramDrawing" Target="../diagrams/drawing3.xml"/><Relationship Id="rId14"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jpe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jpeg"/><Relationship Id="rId1" Type="http://schemas.openxmlformats.org/officeDocument/2006/relationships/slideLayout" Target="../slideLayouts/slideLayout54.xml"/><Relationship Id="rId5" Type="http://schemas.openxmlformats.org/officeDocument/2006/relationships/image" Target="../media/image40.jpe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1.jpeg"/><Relationship Id="rId1" Type="http://schemas.openxmlformats.org/officeDocument/2006/relationships/slideLayout" Target="../slideLayouts/slideLayout54.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3.jpeg"/><Relationship Id="rId1" Type="http://schemas.openxmlformats.org/officeDocument/2006/relationships/slideLayout" Target="../slideLayouts/slideLayout54.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5.png"/><Relationship Id="rId1" Type="http://schemas.openxmlformats.org/officeDocument/2006/relationships/slideLayout" Target="../slideLayouts/slideLayout54.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6.jpe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7.jpeg"/><Relationship Id="rId1" Type="http://schemas.openxmlformats.org/officeDocument/2006/relationships/slideLayout" Target="../slideLayouts/slideLayout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8.jpeg"/><Relationship Id="rId1" Type="http://schemas.openxmlformats.org/officeDocument/2006/relationships/slideLayout" Target="../slideLayouts/slideLayout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9.jpeg"/><Relationship Id="rId1" Type="http://schemas.openxmlformats.org/officeDocument/2006/relationships/slideLayout" Target="../slideLayouts/slideLayout5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0.jpeg"/><Relationship Id="rId1" Type="http://schemas.openxmlformats.org/officeDocument/2006/relationships/slideLayout" Target="../slideLayouts/slideLayout54.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3.jpeg"/><Relationship Id="rId1" Type="http://schemas.openxmlformats.org/officeDocument/2006/relationships/slideLayout" Target="../slideLayouts/slideLayout5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4.jpe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55.jpe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4.xml"/><Relationship Id="rId5" Type="http://schemas.openxmlformats.org/officeDocument/2006/relationships/image" Target="../media/image59.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0.jpe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61.jpe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5.jpeg"/><Relationship Id="rId1" Type="http://schemas.openxmlformats.org/officeDocument/2006/relationships/slideLayout" Target="../slideLayouts/slideLayout53.xml"/><Relationship Id="rId6" Type="http://schemas.openxmlformats.org/officeDocument/2006/relationships/hyperlink" Target="mailto:srmo-fin@yandex.ru" TargetMode="External"/><Relationship Id="rId5" Type="http://schemas.openxmlformats.org/officeDocument/2006/relationships/hyperlink" Target="mailto:SOBOLEVOMR@SOBOLEVOMR.RU" TargetMode="External"/><Relationship Id="rId4" Type="http://schemas.openxmlformats.org/officeDocument/2006/relationships/hyperlink" Target="mailto:sobolevomr@sobolevomr.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2.xml"/><Relationship Id="rId6" Type="http://schemas.microsoft.com/office/2007/relationships/hdphoto" Target="../media/hdphoto3.wdp"/><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5554687"/>
            <a:ext cx="5616624" cy="584775"/>
          </a:xfrm>
          <a:prstGeom prst="rect">
            <a:avLst/>
          </a:prstGeom>
          <a:noFill/>
        </p:spPr>
        <p:txBody>
          <a:bodyPr wrap="square">
            <a:spAutoFit/>
          </a:bodyPr>
          <a:lstStyle/>
          <a:p>
            <a:pPr lvl="0" algn="ctr" latinLnBrk="0">
              <a:spcBef>
                <a:spcPct val="0"/>
              </a:spcBef>
              <a:buClr>
                <a:srgbClr val="72A376"/>
              </a:buClr>
              <a:defRPr/>
            </a:pPr>
            <a:r>
              <a:rPr lang="ru-RU"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rPr>
              <a:t>Бюджет для граждан</a:t>
            </a:r>
          </a:p>
        </p:txBody>
      </p:sp>
      <p:sp>
        <p:nvSpPr>
          <p:cNvPr id="5" name="TextBox 1"/>
          <p:cNvSpPr txBox="1">
            <a:spLocks noChangeArrowheads="1"/>
          </p:cNvSpPr>
          <p:nvPr/>
        </p:nvSpPr>
        <p:spPr bwMode="auto">
          <a:xfrm>
            <a:off x="4360339" y="548680"/>
            <a:ext cx="4788024" cy="4401205"/>
          </a:xfrm>
          <a:prstGeom prst="rect">
            <a:avLst/>
          </a:prstGeom>
          <a:noFill/>
          <a:ln w="9525">
            <a:noFill/>
            <a:miter lim="800000"/>
            <a:headEnd/>
            <a:tailEnd/>
          </a:ln>
        </p:spPr>
        <p:txBody>
          <a:bodyPr wrap="square">
            <a:spAutoFit/>
          </a:bodyPr>
          <a:lstStyle/>
          <a:p>
            <a:pPr lvl="0" algn="ctr" latinLnBrk="0">
              <a:spcBef>
                <a:spcPct val="20000"/>
              </a:spcBef>
              <a:defRPr/>
            </a:pP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«О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проекте бюджете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Соболевского муниципального района на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2021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 и на плановый период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2022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и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2023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годов»</a:t>
            </a: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descr="ÐÐ°ÑÑÐ¸Ð½ÐºÐ¸ Ð¿Ð¾ Ð·Ð°Ð¿ÑÐ¾ÑÑ ÑÐ±Ð°Ð»Ð°Ð½ÑÐ¸ÑÐ¾Ð²Ð°Ð½Ð½ÑÐ¹ Ð±ÑÐ´Ð¶ÐµÑ ÐºÐ°ÑÑÐ¸Ð½ÐºÐ¸"/>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683" y="5801099"/>
            <a:ext cx="4109427" cy="1031362"/>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ÐÐ°ÑÑÐ¸Ð½ÐºÐ¸ Ð¿Ð¾ Ð·Ð°Ð¿ÑÐ¾ÑÑ ÑÐ±Ð°Ð»Ð°Ð½ÑÐ¸ÑÐ¾Ð²Ð°Ð½Ð½ÑÐ¹ Ð±ÑÐ´Ð¶ÐµÑ ÐºÐ°ÑÑÐ¸Ð½ÐºÐ¸"/>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3748" y="5801098"/>
            <a:ext cx="4157054" cy="103136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6" descr="ÐÐ°ÑÑÐ¸Ð½ÐºÐ¸ Ð¿Ð¾ Ð·Ð°Ð¿ÑÐ¾ÑÑ ÑÐ±Ð°Ð»Ð°Ð½ÑÐ¸ÑÐ¾Ð²Ð°Ð½Ð½ÑÐ¹ Ð±ÑÐ´Ð¶ÐµÑ ÐºÐ°ÑÑÐ¸Ð½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87388"/>
            <a:ext cx="910907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20925" y="2204864"/>
            <a:ext cx="8487579" cy="5232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 = Расходы</a:t>
            </a:r>
          </a:p>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СБАЛАНСИРОВАННЫЙ БЮДЖЕТ</a:t>
            </a:r>
          </a:p>
        </p:txBody>
      </p:sp>
      <p:sp>
        <p:nvSpPr>
          <p:cNvPr id="8" name="Прямоугольник 7"/>
          <p:cNvSpPr/>
          <p:nvPr/>
        </p:nvSpPr>
        <p:spPr>
          <a:xfrm>
            <a:off x="1259632" y="2069043"/>
            <a:ext cx="1206387"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a:t>
            </a:r>
          </a:p>
        </p:txBody>
      </p:sp>
      <p:sp>
        <p:nvSpPr>
          <p:cNvPr id="9" name="Прямоугольник 8"/>
          <p:cNvSpPr/>
          <p:nvPr/>
        </p:nvSpPr>
        <p:spPr>
          <a:xfrm>
            <a:off x="6948263" y="2149173"/>
            <a:ext cx="1369031"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РАСХОДЫ</a:t>
            </a:r>
          </a:p>
        </p:txBody>
      </p:sp>
      <p:sp>
        <p:nvSpPr>
          <p:cNvPr id="10" name="Горизонтальный свиток 9"/>
          <p:cNvSpPr/>
          <p:nvPr/>
        </p:nvSpPr>
        <p:spPr>
          <a:xfrm>
            <a:off x="467544" y="2636912"/>
            <a:ext cx="8538553" cy="757238"/>
          </a:xfrm>
          <a:prstGeom prst="horizontalScroll">
            <a:avLst/>
          </a:prstGeom>
          <a:solidFill>
            <a:schemeClr val="accent6">
              <a:lumMod val="40000"/>
              <a:lumOff val="60000"/>
            </a:schemeClr>
          </a:solidFill>
          <a:ln>
            <a:solidFill>
              <a:srgbClr val="EAEBDE">
                <a:lumMod val="50000"/>
              </a:srgbClr>
            </a:solid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algn="ctr" latinLnBrk="0">
              <a:defRPr/>
            </a:pPr>
            <a:r>
              <a:rPr lang="ru-RU" sz="29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rPr>
              <a:t>Доходы – Расходы = Дефицит (Профицит)</a:t>
            </a:r>
          </a:p>
          <a:p>
            <a:pPr algn="ctr" latinLnBrk="0">
              <a:defRPr/>
            </a:pPr>
            <a:endParaRPr lang="ru-RU" sz="8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endParaRPr>
          </a:p>
        </p:txBody>
      </p:sp>
      <p:pic>
        <p:nvPicPr>
          <p:cNvPr id="112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752850"/>
            <a:ext cx="23241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762375"/>
            <a:ext cx="23241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663"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ая выноска 14"/>
          <p:cNvSpPr/>
          <p:nvPr/>
        </p:nvSpPr>
        <p:spPr>
          <a:xfrm>
            <a:off x="276683" y="5131932"/>
            <a:ext cx="4109428" cy="669166"/>
          </a:xfrm>
          <a:prstGeom prst="wedgeRectCallout">
            <a:avLst>
              <a:gd name="adj1" fmla="val -20833"/>
              <a:gd name="adj2" fmla="val 69618"/>
            </a:avLst>
          </a:prstGeom>
          <a:solidFill>
            <a:srgbClr val="A8CDD7">
              <a:lumMod val="75000"/>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ДЕФИЦИТ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(расходы больше доходов)</a:t>
            </a:r>
          </a:p>
        </p:txBody>
      </p:sp>
      <p:sp>
        <p:nvSpPr>
          <p:cNvPr id="16" name="Прямоугольная выноска 15"/>
          <p:cNvSpPr/>
          <p:nvPr/>
        </p:nvSpPr>
        <p:spPr>
          <a:xfrm>
            <a:off x="4713748" y="5131932"/>
            <a:ext cx="4157054" cy="669166"/>
          </a:xfrm>
          <a:prstGeom prst="wedgeRectCallout">
            <a:avLst>
              <a:gd name="adj1" fmla="val -20355"/>
              <a:gd name="adj2" fmla="val 71017"/>
            </a:avLst>
          </a:prstGeom>
          <a:solidFill>
            <a:srgbClr val="FD9DB4">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ПРОФИЦИТ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(доходы больше расходов)</a:t>
            </a:r>
          </a:p>
        </p:txBody>
      </p:sp>
      <p:sp>
        <p:nvSpPr>
          <p:cNvPr id="17" name="Прямоугольник 16"/>
          <p:cNvSpPr/>
          <p:nvPr/>
        </p:nvSpPr>
        <p:spPr>
          <a:xfrm>
            <a:off x="179388" y="5876925"/>
            <a:ext cx="4217987" cy="892175"/>
          </a:xfrm>
          <a:prstGeom prst="rect">
            <a:avLst/>
          </a:prstGeom>
        </p:spPr>
        <p:txBody>
          <a:bodyPr>
            <a:spAutoFit/>
          </a:bodyPr>
          <a:lstStyle/>
          <a:p>
            <a:pPr algn="ctr" fontAlgn="base" latinLnBrk="0">
              <a:spcBef>
                <a:spcPct val="0"/>
              </a:spcBef>
              <a:spcAft>
                <a:spcPct val="0"/>
              </a:spcAft>
              <a:defRPr/>
            </a:pPr>
            <a:r>
              <a:rPr lang="ru-RU" sz="1300" b="1" dirty="0">
                <a:solidFill>
                  <a:srgbClr val="1F497D">
                    <a:lumMod val="60000"/>
                    <a:lumOff val="40000"/>
                  </a:srgbClr>
                </a:solidFill>
                <a:latin typeface="Palatino Linotype" panose="02040502050505030304"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p:txBody>
      </p:sp>
      <p:sp>
        <p:nvSpPr>
          <p:cNvPr id="11284" name="Прямоугольник 17"/>
          <p:cNvSpPr>
            <a:spLocks noChangeArrowheads="1"/>
          </p:cNvSpPr>
          <p:nvPr/>
        </p:nvSpPr>
        <p:spPr bwMode="auto">
          <a:xfrm>
            <a:off x="4849813" y="5876925"/>
            <a:ext cx="4156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latinLnBrk="0">
              <a:spcBef>
                <a:spcPct val="0"/>
              </a:spcBef>
              <a:spcAft>
                <a:spcPct val="0"/>
              </a:spcAft>
            </a:pPr>
            <a:r>
              <a:rPr lang="ru-RU" sz="1300" b="1" smtClean="0">
                <a:solidFill>
                  <a:srgbClr val="C0504D"/>
                </a:solidFill>
                <a:latin typeface="Palatino Linotype" pitchFamily="18" charset="0"/>
              </a:rPr>
              <a:t>При превышении доходов над расходами принимается решение, как их использовать (например, накапливать резервы, остатки, погашать долг).</a:t>
            </a:r>
          </a:p>
        </p:txBody>
      </p:sp>
      <p:pic>
        <p:nvPicPr>
          <p:cNvPr id="112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Выгнутая вверх стрелка 20"/>
          <p:cNvSpPr/>
          <p:nvPr/>
        </p:nvSpPr>
        <p:spPr>
          <a:xfrm>
            <a:off x="501650" y="3379788"/>
            <a:ext cx="622300" cy="325437"/>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2" name="Выгнутая вверх стрелка 21"/>
          <p:cNvSpPr/>
          <p:nvPr/>
        </p:nvSpPr>
        <p:spPr>
          <a:xfrm>
            <a:off x="3203575" y="376237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3" name="Выгнутая вверх стрелка 22"/>
          <p:cNvSpPr/>
          <p:nvPr/>
        </p:nvSpPr>
        <p:spPr>
          <a:xfrm>
            <a:off x="8158163" y="340042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sz="1600" kern="0" dirty="0">
              <a:solidFill>
                <a:sysClr val="windowText" lastClr="000000"/>
              </a:solidFill>
              <a:latin typeface="Verdana"/>
            </a:endParaRPr>
          </a:p>
        </p:txBody>
      </p:sp>
      <p:sp>
        <p:nvSpPr>
          <p:cNvPr id="24" name="Выгнутая вверх стрелка 23"/>
          <p:cNvSpPr/>
          <p:nvPr/>
        </p:nvSpPr>
        <p:spPr>
          <a:xfrm>
            <a:off x="5292725" y="3675063"/>
            <a:ext cx="620713" cy="323850"/>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5" name="Прямоугольник 24"/>
          <p:cNvSpPr/>
          <p:nvPr/>
        </p:nvSpPr>
        <p:spPr bwMode="auto">
          <a:xfrm>
            <a:off x="-44450" y="0"/>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характеристики бюджета</a:t>
            </a:r>
            <a:endPar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6523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100385"/>
            <a:ext cx="184700"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spAutoFit/>
          </a:bodyPr>
          <a:lstStyle/>
          <a:p>
            <a:pPr defTabSz="914098" fontAlgn="base" latinLnBrk="0">
              <a:spcBef>
                <a:spcPct val="0"/>
              </a:spcBef>
              <a:spcAft>
                <a:spcPct val="0"/>
              </a:spcAft>
            </a:pPr>
            <a:endParaRPr lang="ru-RU" smtClean="0">
              <a:solidFill>
                <a:srgbClr val="000000"/>
              </a:solidFill>
              <a:latin typeface="Arial" charset="0"/>
              <a:cs typeface="Arial" charset="0"/>
            </a:endParaRPr>
          </a:p>
        </p:txBody>
      </p:sp>
      <p:sp>
        <p:nvSpPr>
          <p:cNvPr id="41" name="Прямоугольник 40"/>
          <p:cNvSpPr/>
          <p:nvPr/>
        </p:nvSpPr>
        <p:spPr bwMode="auto">
          <a:xfrm>
            <a:off x="184700" y="68535"/>
            <a:ext cx="8896241" cy="567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algn="ctr" fontAlgn="base" latinLnBrk="0">
              <a:spcBef>
                <a:spcPct val="0"/>
              </a:spcBef>
              <a:spcAft>
                <a:spcPct val="0"/>
              </a:spcAft>
            </a:pPr>
            <a:r>
              <a:rPr lang="ru-RU" sz="2400" b="1" i="1" dirty="0">
                <a:ln/>
                <a:solidFill>
                  <a:schemeClr val="bg2">
                    <a:lumMod val="50000"/>
                  </a:schemeClr>
                </a:solidFill>
                <a:latin typeface="Times New Roman" pitchFamily="18" charset="0"/>
                <a:cs typeface="Times New Roman" pitchFamily="18" charset="0"/>
              </a:rPr>
              <a:t>Доходы бюджета</a:t>
            </a:r>
            <a:r>
              <a:rPr lang="en-US" sz="2400" b="1" i="1" dirty="0">
                <a:ln/>
                <a:solidFill>
                  <a:schemeClr val="bg2">
                    <a:lumMod val="50000"/>
                  </a:schemeClr>
                </a:solidFill>
                <a:latin typeface="Times New Roman" pitchFamily="18" charset="0"/>
                <a:cs typeface="Times New Roman" pitchFamily="18" charset="0"/>
              </a:rPr>
              <a:t> </a:t>
            </a:r>
            <a:r>
              <a:rPr lang="ru-RU" sz="2400" b="1" i="1" dirty="0">
                <a:ln/>
                <a:solidFill>
                  <a:schemeClr val="bg2">
                    <a:lumMod val="50000"/>
                  </a:schemeClr>
                </a:solidFill>
                <a:latin typeface="Times New Roman" pitchFamily="18" charset="0"/>
                <a:cs typeface="Times New Roman" pitchFamily="18" charset="0"/>
              </a:rPr>
              <a:t>-  безвозмездные и безвозвратные </a:t>
            </a:r>
            <a:endParaRPr lang="ru-RU" sz="2400" b="1" i="1" dirty="0" smtClean="0">
              <a:ln/>
              <a:solidFill>
                <a:schemeClr val="bg2">
                  <a:lumMod val="50000"/>
                </a:schemeClr>
              </a:solidFill>
              <a:latin typeface="Times New Roman" pitchFamily="18" charset="0"/>
              <a:cs typeface="Times New Roman" pitchFamily="18" charset="0"/>
            </a:endParaRPr>
          </a:p>
          <a:p>
            <a:pPr marL="716545" algn="ctr" fontAlgn="base" latinLnBrk="0">
              <a:spcBef>
                <a:spcPct val="0"/>
              </a:spcBef>
              <a:spcAft>
                <a:spcPct val="0"/>
              </a:spcAft>
            </a:pPr>
            <a:r>
              <a:rPr lang="ru-RU" sz="2400" b="1" i="1" dirty="0" smtClean="0">
                <a:ln/>
                <a:solidFill>
                  <a:schemeClr val="bg2">
                    <a:lumMod val="50000"/>
                  </a:schemeClr>
                </a:solidFill>
                <a:latin typeface="Times New Roman" pitchFamily="18" charset="0"/>
                <a:cs typeface="Times New Roman" pitchFamily="18" charset="0"/>
              </a:rPr>
              <a:t>поступления </a:t>
            </a:r>
            <a:r>
              <a:rPr lang="ru-RU" sz="2400" b="1" i="1" dirty="0">
                <a:ln/>
                <a:solidFill>
                  <a:schemeClr val="bg2">
                    <a:lumMod val="50000"/>
                  </a:schemeClr>
                </a:solidFill>
                <a:latin typeface="Times New Roman" pitchFamily="18" charset="0"/>
                <a:cs typeface="Times New Roman" pitchFamily="18" charset="0"/>
              </a:rPr>
              <a:t>денежных средств в бюджет</a:t>
            </a:r>
          </a:p>
        </p:txBody>
      </p:sp>
      <p:sp>
        <p:nvSpPr>
          <p:cNvPr id="4100" name="AutoShape 6" descr="data:image/jpeg;base64,/9j/4AAQSkZJRgABAQAAAQABAAD/2wCEAAkGBxMSEhMUExQVExQVGRgWFxgYFR0fHhcdGBcYFhgXGRsaHyggGBwlHBgcITIhJSkrLi4uGB8zODM4OCguLiwBCgoKDg0OGxAQGzQkICQsLDQ0NDQsNDQvLCwsLCw0LCwsLC00NSwtNCwsLCwsLiw1NCwsLCwsLCwsLCwsLCwsLP/AABEIANoA5wMBIgACEQEDEQH/xAAbAAEAAgMBAQAAAAAAAAAAAAAABAYDBQcCAf/EAEgQAAEDAgMEBwMIBgkEAwAAAAEAAhEDIQQSMQUiQVEGEzJhcYGRB0KhFCNSYnKCkrEzNGPB0fAVQ0RTc5OisuEkg9LxF1Rk/8QAGQEBAAMBAQAAAAAAAAAAAAAAAAIDBAUB/8QAMhEAAgIBAgQDBAoDAAAAAAAAAAECEQMEIRIxMkFRofAFE3GRFCIzQlJhwdHh8SOBsf/aAAwDAQACEQMRAD8A7iiIgCIiAIiIAiIgCIiAIiIAih7U2i2gzM65Nmjmf4Kt1ekeIO81gy9w4ehjxVOXPDH1MsjjlLkXBFV9mdLWuIbVGUn3hp5/z5KztMiRcFSx5YZFcXZGUHF0z6iIrCIREQBERAEREAREQBERAEREAREQBERAEREAREQBERAEREBTulNXNiC06Mpggd7ib/D4Ba7Z53XCYNV2Wfqtmf3jzCndNcOW1mVOD2ZfNpkDzB+BWkz5cpaZaA5oPInSfw/GbSuHqr97KzoYt4I94mhTqmsKTMnVNLgcxOYNIDpk2sZEcvSydD8a8fMVNYzMPpLfKZ9Vqdi0erw9UuBD6xDGiJOXi6Bylx8gvtB+TG0+0HdYGgn3muGU/viLWTTS4JRl47M8yLiTXgX1ERdwwBERAEREAREQBERAEREAREQBERAEREAREQBERAEREAREQELa+z216RputxafouGh/ngSufYrZNVj8nvkhsXvPvC0FvfwXTlhxWEZUEPaHDv4eB1Hksuo00cu/Jl2LM4bdjnGGZWZUfSyAueMrwZLdZzW0AmeXit1sXB9bXpkSadAl0mbS0NYy/GxeRwmFsdp4bC0O3nJd7geZd4idO8rVV9sV2tAo0xRZOVoa25J8dT4DxWNY44H/kd/kXuTyL6qLui52Tinvydd85BORz57zqC0HulfcFjMSxuY1Hh2YtDLcDlO7oL28loWvjfSyr6O/E6Gi0/R7bBrtc14y1KcZh4zB+H8zC3C2QkpLiRRKLi6YREUjwIiIAiIgCIiAIiIAiIgCIiAIiIAiIgCIiAIiibQ2jToiXnytPjew8142krZ6lZLULbGOFCk+oeAt4mw/j5LSv6ZUgYy2573/gvm0No0sbRdTY8MqWLA7QkcPA3F+eioeohJNQabLFikmuJbFdxlR+YucT1juM8XWg8uFlN+XBr416tlvOb+jR6rWVy5jgKrCHDg6RJAgEEa3vbWFieHuBcGA5YOaDyAiSeP71xJN275m5JUbDoxUDKrq1QwIIbJAzOcRMSeQj7yk1wCHU3NY91qhyu3S9zuyTNgcxdNtCYhQqexXvDS13WOdEhjSYHe/sz5qzbL6NANAqgZQZyAzmPN7uP2RbxWjBgyS+rWxXknFO7PHQ7Z+TrawkNqECmD9Fup7wTx5N71Zl8AhfV2MeNY4qKMU5OTthERTIhERAEREAREQBERAEREAREQBERAEREAREQHwlc/x7n4mq6L8R3eP+0eHeVfqzMzXDSQR6iFzpmKew5h9LMWgRzkf8Ln+0G+FLsadOt2zB8hpimypVc8B7nNGUA5Q2xc6db8ByUzE7OcxgYXB2hY8e+w8eZidO8c1kxoD2OYND85T87uHqT+IL3sTGZ8O5hE1MPNSnPEQd2fUebVzYKN0aZN1ZM6O7aBc3D1j1jXACm5zeMTkcDx4DvtyVnZgKQMinTB5hg/gqNjcPSdmGVzXghzngndLspDmtjeaHOvcEeiuuxsWatGm89oiHfaFnfEFdXSZXJcMuaMuaKW6JoREW0zhERAEREAREQBERAEREAREQBERAEREAREQBERAEREAVI29g+qrPEblUZmO5OEZmzw4nwV3UTaez2V6ZY8WNwRq08HDkVRqMXvYUWY58ErOd9YQMokOaZZaddW24f8LzRqOY5zg0tcWlsTYZuPPhpClbQ2fWwxIeJaQWio0brgREEe6e7notY5rqhgS8z43Jk9wvdcOcXB1JOzoRaatcidh9oVKtSk17s0bgIAHbAbeNSLGeYCunRcHqnT/ePI9f4yqvs3ANimGsPygOOjpFpGYnSNI5R3q8bPwopU2sHAXPMm5PquhoYStyZl1ElyRIREXTMoREQBERAEREAREQBERAEREAREQBERAEREAREQBERAERVvpJtV7XilTcGExmPG4J190WN9bHleGTIoR4mSjFydIsFao0DfIANt4iPC60mIds+ZLqIP1XAfBpuqfVEPl++S5oJdJMFwBvropePZSD6YgNaWknhJkRJXOnrk+UfmaY4K7lpobcwTLMqU2zyBE+NrqZS23hnWbXpH74/iudYouzkMptIndHVg5hwvE37irFjtl0KdVhpNBnMHsBzACJDoJsZEeZTHrpv7qEsEV3Lgx4IkEEHiF6XOnYTI57qTshBa2WlzHBxBMFoacwtYePerP0V2nUqioysWl9KJcI3gS4AmLe7w5rVh1SyPhqmVTxcKuzfIiLUUhERAEREAREQBERAEREAReXvABJ0Ak+Sqe0+klUlwpNDADBcRJ7+4H10VeTLHGrkThBydItyKhYXEVK7nB9esIjR2XXlljktaac0zUe97uIGa5k2lxlY5e0IrkmXLTPxOnoua7DwPyhzmtqVKTmjMDmkG8cMpHqthhhXY1wbXqmowuDvnMwOU8GvkmRwUo65NW47HjwU6svSKmYbpRWpOa2u3rGu4hha8d8aP8oVo/pBp7LajuIim6D5kAfFbMU1lVxM86g6bJaKDXxr2gu6vKBF6jwNeAy5r9y97Pq1XAmo1rAeyBMxzdOnh/wCla4NKytZE5cP6Etcz9on60ImcrYg5Xe9OVxs4aSw6bp5rpi5l7R/1i+mVkyMzffjMBdh1h4+sDwWXU9BqwdRXGbUqMiajZEQKrCw27xZSGbZqng1153arTc20K17Jjdzx+zqB4/C668Oj3o+/hy3/AGrkuK9fwbzcNxzt35upJNxmYJ0m8201K9Y3EgEfNU2D6+MYeWuUSFqAaW7fD669VV+IIg+Cm14kZY/7ez45cXar1Y41uiLbsknHvc1rWVBEyW4ekTeIk1qlgY46DgrR7MP7TprTm+a/znaf7x8NLDgqljc0N6zPH7es0emHp3H2Srb7MP7Rr/VxbLaavZZ7jfG5ueK14FU1XrYoy9DL0iKBj8TVpuBDWupxcyQWnmYB3e8C3xXTjFydIwzkoq2T0UNuMfAJpFwImWOa4eUkE+i81tqMaCSHiOBpuEnkCRl+MJwM895HxJyKk4zpNWf+jLabe4S71cI8oBUTr3vpVKjq9bcDrB5HZB5FYcmthF1TZpjgbV2dBRcvxFENYHOc5xPAOiONyZlS9j7LdiKb3UqtSk9hiM5g2kbzYI15FVR9oJulHzJvT0rbOioqJSr1xTa+jWqmQCQXB9zY7rpNv54rY7N6TVBUbTxDLOMNqNa5t+9ruHeD5K+GrxydPYg8Mlui1IiLUUkfaH6Kp9h3+0rj7Nq1GEss+92vcA8WBuey8/WGuvErs5E6qlbY9n7XyaFQMHCnUbnYO5vvMHrHBZtTieRKi/DNRe5VqG3BTkmnUaTFy0kWm0ttedV8p7Yo3Ac1oJJhxcB4EER5rNiOhGMZ2aQf30cRl+FSAsA2DjQb0cUOd6T/AEMrmvTS8Ga1OPiSsHtqmzNlrspH6jHEu4jeY23qpGxtqNqV6TXZq1MPvNE5RNsziQIgkG/FRsHsnGtmKWNv9B9KnP2jxUjDdEsY8y6kReQa+LLo5GKWpHir8GKUJxlT2KczjKDVo6XRw7GWY1rR9VoH5LKtbQxFWq0AA0zEPeRoRZwYDrf3ju+KzDZzR2XVGnmKjr95BJBPiF2HGn9Z7nOjO19RbfIw7Tptzsdmf1gBDGtgzzIa6w1gutAOqmYTPlHWZc3HKLDkO8xxXzDYVrJN3OPac67j4nl3CwWdeSltR7CFNyfcLmftFB+UiNcrYg5XcZyuNn8JYb9kjiumLmXtHd/1F4y5WdsSyYfGl2OiYdoRP0Vl1PQasHUVCrHvZJ/aU3MP4m2PivdKfdn7mKHwzXXtgMWFVo+o8VG+huFicWe89n38NB+AXKfr0jeTGOqS2+Jibf8AUsHofd8Vlx0zvT9/aDXDQcGKEOqsc2DA/wAN5jS5bx8IKlVqlORkqUT/AIWBj823U1yIPmeqYG71eSb/AKCgfjXq6fzzVw9l/wDadNacwc1/nO0/33d4sLDgqriwcrDUFZw54mqGM7oot3vK/orZ7MXSMRy+biG5WxNXsN1a2Z1uTJWjB9ovXYpy9DLyom0OtgGnGu8I3iPqSYkcjqpaLpJ07MMlaohbKpsDXFjnOzEkzaDxGWAGHmIF1NUavgw52YFzHaFzYBI5GQQfPTgvDtnN1DqgdqHZ3EjycSI7ohTfDJ22QjxRVJevX9nvF4akQTUYxwAJOZoMc9VysbdY0OaabmNc55ILHRDibCNAJ+C6Dtk1n0X0A0dbUBY18O6sgjeJIkstIg87Ern9bobjafZouI50sSAPSoQVi10Jygo1ff15mjSuHG5cvX9GNm1qRAaHsAA94mPLMLeCk0NtsFMhuIFOdWMpvMnQklrYP/EKK3YWMGtLFDXhSd8ZuFLwuyMblyiljvBtalSb3SOK50dO/B+v9G5zj4o+4XapeWuyVa2SHCKYpttpNR0QO7jdRaO0n1KtJpLQOsa5zGHMZ6wb1R/Z96IF9G8StjhOhuKd26VMd+IruqR3hrN1WbYfQ1lFzH1X9c5l2NDQymw6gtYNSOZJ56rRj00vD5lU8sUWhERdIxhERAEREARFG2jUIpuiznQ1vi45QfUz5L1K3R5J0mz5g8eypYSDqAbZmzZ7ebTa453upSj1MGxzWtiA2MpFi2BALTwKxjDVNDWMD6LGgn7RMifABSai+WxBOa5qyYigmo+l2pqU/pRvM+0B2m94vzGpUxjwQCCCDcEaHvC8caJRknt3PS5n7Q/1oRObI3swHRvTE2qN0luoOUjUrpi5l7SP1i8ZcrJzXbMPiY3mO1hwsRmB0CzanoNGDqKe7LN+rn6wdTd8LHxWaln93rfuV2O+BuUGaLdZH1S2o30NwsLsvvdX9+i5vxauUzebGmKssj5Xmn9mPGHTbxIWfaHWSM5xMftcdS5DXILLUNbSkfquvKr8RxU6qacjJ1Ez/VYN59M9nHuKmlSIPmfWZJAp9Vn/AGDHVKnnUqboPgrn7Mf7TzmnO9mM/OdtwsXRGlgIGsqpYwuyN6zrcnKvUbTZ5Uae/H5q2+zDTEcvm43coiavZbqGzOupkrRg+0RTl6GXpEWOvWawZnGB/MAcz3LopWYm63ZkRQmipUuSaTeAEZj3ukEN+z68l9dhah3TVOXicoD/AAzCAJ7mzyKnwruyHG+yPT8ewPDLkzlJAs0kSA48CeWtwpSh4rCgUS2m0DKMzAPpNOZv+oKTRqBzWuGjgCPMSkkqtCLldSPaIigWBERAEREAREQBRsRj6VPt1KbPtPA/MqpbY2m+tUextQhjMzSGkiSHuYWki5O7p9YeeqwWUVGghpBBmRrELDl1yhLhSs0QwWrbLs7pHhR/Wt9D/C6iYzpBhnZC2u1pa7NvMdB3SI4c58lWHGn1tWWtsdwHTsjQaG8rFsVhfXaKjAaZnPmYAAMpIMxu3hUL2jkUtkictLBx3suNHpCx2j6DuQFYBx+68D81PbtAallQA6ENzefzZdZVI4Si19VtODROUyIfB0cBJNrcjc6qDTpvZD6FTI5wc8FpcGuDSRvNIyWIjeAuYWiOu/FH5Mpem/DL5ouGNxQc5pbVtF6WYMce9pMOnukA9ymbN6rJFKzQTIvIMyc03zTrKwbCxvyjDse4NJOZpjQlri0/EKZQwlNhJYxrS6JygCY0mPFdD3kZQ29fEyrHKM7devAzLT7f6O0sXBcXU6jRDajDcDXKZs5s3grcLWVsbXa4zRbl4ObUc71aKeYehHeorHx7E5ZVj3/QomP9nmIBlhoVhzOam/8A0y0+a17uimObYUav3K7CP9S6fQxdR4lgou8KxMePzdko7OYQTUpsLySTadSYEkAm0KiWix/e2LY6yb6d/I5kOj2NkfNYq316Pw3viplTo7jav9ViP+7jGx6MC6L/AEZR/umfhCxPwGR7X0WUwRmBHZkGOIB5JHR4uSbD1OTm4rz/AGKdgOgdWQXOoYfjNJpqVP8AMq6HwCuOxtj0sKwtpg3Muc4y55iJcfDhoF8r457LObSBOg61xJ8GinJ8l6wmKrPdvUWsZ9I1DPk3JPrCujpuBWl5lUtSpPh/Rk9QNqmlu5xLwSWAGHToSCCIHMzCnrA/B03OzFjS6wktBNtLlSg0nbPMkXKNLzIWAxYaDnqio4mzW7+S3ZlozO8SpPy0ns0qjvEBvrnIPwWDbe0hh6eYAEnSdBoJPO5Hr5qo43aeIcd+o4A+6w5Y/Df1uqNRq8eN7rcni085Kr29fEuj6tWLimwc3PJ9RAHxTBOaxgaajDE6EAXJIAEmAAY8lQ6+Gpmkx98zywSTMZhJ8VC2jQpsygNzGJkn4CNFjn7TpUo7fE0R0au3Lc6kyq06OB8Cva54zYdN2GZiGyw6lhMgw/KQDqJGmuvmpDmVGEdTVfT4kCpJYBpLKrsoBMCI81Na3xj5j3C7MvaKtdHtu1H1BRrNBJEsqARmF9QCR7pu0xZWVa8eSOSPFEplFxdMIiKZEIiIDjO3iRiq2XMHdY/sw136R0Sw2qCNHjUQNVFZtao0/pGzpvscw/BXrpL0HNV7qlFzJcS406gMSTJLHjeZJJJFxJJsqliOjmNp60a8D6D21W+Q18iuXmwzu6N+PJFrmR2bVefdYREWrtEi4A3tFno4wl29SaRYw7F0wLccwi6guwNRvapPH28CfzAWTB0N/sNjmNnuffkGuESqFj33X/Sxsz1scA7TDs8a5qR+ASfBfcdiKjwcznuaGgDc+T0wOAk7zx4fvWehs3EOdLKeJt/d4RlE+TnaeK22E6FYiq7NUa2iDq6rU6+p5e40/kroYX2iVymu7LT0D/UqXjUjdyiOsdEDgOU3hWBRdmYFtCk2mySG8SZJJMucTxJJJ81KXTgqikYpO22ERabbu2TRhlNoLzz0HHQa/wDISc1BWzyMW3SNlXwjHmS3e+kLOHg4QR6rEaVVnZeHj6NQfAPbp5hypGJ2pXeQH1aglwG47LEuDfdjnovGNwTc7GhziHNLjmM6EC3qsj9pJclZb9Dvm6+BePljzYUxPM1G5fIiXH8K9fJnu7dQx9Gnuj8Ul3mCPBcyxfVse7dcQJB3wCY+7Zb/ABWwxh6lOKtQsfLQA4tc0i4ILSO/ReQ9o8XKHn+4lpEuqV+vyLrQwzGdlobOsC58TqfNZVRhisVSO5Vc4DQPioCT7uYuDyR3Kx9HtsfKWuzMNOoww9vDiJHobFX49THI67kZYXBbcjbIiK8rKd7Sp6qjEzndEG85D2QbPMTuHUZuICotPbFTQllWObsjvRy6f0u2I7F0Q1paHNMgOG660EEi7ToQ4aEBcw2jsjEUbVaVVoH0qYrM8ntuPzXP1eNuV1sbMElVEj+lzlDTSqAQBZuYWtNuKP2q2PfERY0nQL98wtI3JP8AVeT3s/NSAbe93xjBfyKw8CZpN/Vxzi1rh8sNpB6hwaJtukuEC+vgvFTatRrXOc0BxaWZsRXAIDu1lptl1xr5rWV8mQT1Ux72Oe48PdFhb+dFlwNAvEUWgu//AD4QuPnWq9jyVqxq9kVt7G56H13vx1Muc51nwcmRvYPZZqRzce76S6eqT0O6MVadX5RWHVmDla5+d5kRL3iwEE7rbX7grsulp4uMdzHlactgiIryoIiIAiIgCIiAIiIAiIgC5t7QK7qeKzNcWw1kmJGj4zNF28YePrA8F0lc09o7CMS03EtGWDlcYnNkcbO4Sw/VPNUanoLsHWaSntd7oJpipBBljgZgg3Eh3BZau22mC5jmwbZmPtPCQZ71pK0Tv5J/a0y0/iZqvVL6v+jEfucuQ4L1/JvNw3bNPMDnbM6mk8kd4kSTyUyvtZ2YFtTEVCbfoX3tpDjB8FpGF8tvX1t8+zu48PFZ8cdMxn/Ex4dy1DbgeCksca/ki3ubHE7TexsFjaedwe51eo0lxAIE0mS6IJsdfRWL2bVHOOJc4ucT1Zlwib1NG+6O43NzxVLoxA6rLxk4eiR64irx+CuXswZbEOgQSwSDMkZ5Bee24SJ4CQOC16dVNUUZehl5REXRMYREQGCtg6b+1TY7xaD+YUb+gsL/APWof5TP4LYIvKR7bIlHZlBnZo0m+FNo/IKUAvqL08CIiAIiIAiIgCIiAIiIAiIgCIiAKPjsDTrMLKrG1GHg4SPHuPepCICo4roBQM9VVrUe4PzN9Hgn4rV1fZy+bV6bh9bDifgV0JFS8GN9ixZpruc7/wDjup9PDf5Dv/O6ls6B1D2q9Jkf3eFYPiZV5RPo+PwPffT8Ss0ehVCxrPrYmNBVfuj7jYbHcrHQotY0NY0NaLAAQB4AL2isjFR5Ircm+YREUjwIiIAiIgCIiAIiIAiIg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1" name="AutoShape 8" descr="data:image/jpeg;base64,/9j/4AAQSkZJRgABAQAAAQABAAD/2wCEAAkGBhQSERQUEhQUFRQWGBQVFxgVFBUUGBcXGBcVFBgXFxQXHCYeFxokHBQXHy8gJCcpLCwsFR4xNTAqNSYrLCkBCQoKDgwOGg8PGikkHRwpLCwpLCwpKSwsKSksKSwpKSwpLCkpLCkpKSksLCwsKSksLCwsLCwpKSksKSksLCwsLP/AABEIAOEA4QMBIgACEQEDEQH/xAAbAAABBQEBAAAAAAAAAAAAAAACAAEDBAUGB//EAEEQAAIBAgMFBQUFBgUEAwAAAAECAAMRBAUhBhIxQVETImFxgTJCkaGxByNS0fAUM2KCksEVJENy4RZTY8I0VHP/xAAbAQABBQEBAAAAAAAAAAAAAAADAQIEBQYAB//EACsRAAIBAwQABAYDAQAAAAAAAAABAgMEERIhMUEFE1FhIiMyUnGRFEKBM//aAAwDAQACEQMRAD8A6UNCvI1bjJAJ5z2WTBjiK8bejjiQGE3CRMbRCoeUa2cPvQXqRXgso9ZyOHWS011kCg3lmk0YziS4Aa/DUzBTacs+6tMm/DUDTymydR53EzcjwKlgbd9CyN8bgyXbRg4vKHx3LeGzNKml91hxVtDeTsB1mMuaYbEPUTEWp1lYqLaN4GW6ez6e5iXt00MdUsv8OafQ+Z5utOw1LH2UXUn0kVHL8ZWFzuUQeHEtbxE0ss2bp0WNUlne3tNyHgJnZ7tXuEina3NibAekkUaK4gsnRi2P/wBNYgC/7SL+KafKQ1qmIoW7VBUXm1PkOpB1mKu2T30dfgQPSdJk20XanddbE6dQ3gISrQlFZwmEdMHD1kqDeQ3BkjUrcJSzXA/sr9rT0pEgOo90nnNLfBEgVKendcAnsyvvRK0N0vI1MEKMF1g2hkSNzpFQ1gO0jB1iCnnCI004x4gFSNT4x3PWMGjl0NfBHfwjwL+EUvAODZHPzhFtICSS0zeSQ+Qd2MRaO4jNFycLjDgqOcJo1nDcRHVYdJIQWNbFSBAhUxeEVhWjB+kbs5SrVOyrK/uv3X/My/eRYqhvqVPvX+MLRm4zQsl6GRtFs5RautdxdXsrkaWPut6iVsbkfYbjU6zWNRRY9Dym7l9TtaLUavFe43X+EzEzOswpGm/t4d1PnT5MPjaXnmSk1gYmzq8Y9qVvScFhMsGIxLl7FKdrg82M7nD1N9AeIIBHO85pVGHxLh9FqWZSdBfpeBjJxjLHISWUtjQbL6dt0opHDQDhOcTCmhiezXVSN9PCdZVqgC9xbjx0tMDLV7fEmoB92ilQfGMt5z31jYt5OgxI38O6tzU3+ExsjrXw1Mk3IFpsY+sKdJyeAU39RpMbZ2iRQS/4QfjGVl8n/RauzNGm1wYmAAhLQ1jVkkHkYiJmkLNaWCoAgWjkc0NeRFpIEiZIuRuCCo4MFRERrEp4R65Qj4K0UfSKXmQRsgSRY1uMMNM10GfIiI1oTNeNaNycPu3hokjDcpVzPMRT3Qo7zeyOg5kxYwc3hDl6F2tUCC7EDzlP/GqQPtg+UyKa77bz2qfxOe6P9izewVSmo1ZPKy/lJ38RKPxBPLb3IxnlLmw9YT53R/GPjLy1KR/B8FMp1czRjuUaQqtw9kbo8S1oitYe4mGiP/qCj/3B8YQ2goW/eLx5mP8A4biGGpw9PwFNTI2y/EIO6KFW3/jUGOVtR9TsMgxWa01qColRe9ZXF+I6yztHggyisBcqN1re/TP1tKCYvfO5Upoj66MgAPkZdyGqyhqNQ3Km453RuXjaS4RVNbDtG2TI2e2gRSaRa4X2Dfip5eYnRVDSrLu1FDLx/RnLZ9k1QVTRTdCPd0NgCD7wB4yrRyzGU10II+f1h3ThL4s4CRSaOnXZzDDiGPgWNvrLbYqnTXdTdAHIThimMJtZv6tInyjGOLXCg8QDx9bxPIS+qRyikaOdZ8lVhQDALe9Rr8RxteauHzOjoqutgABrylDA0K9NQCtK3+0En1l8U1Yd+lT/AKR/aCr04SWENdNy3NKgwbgQR4axVFEwHoBHAp/csdVZb7rHowM0cBmPaghl3aiGzD/2HgZBq27isrgE01sSvRMbchs5EYvI5xEY1oTdYJM4aR1UlWWqsj3eEeuUI+CneKPbwil/gAbjcTBFSx8ISNxg1SLTMhXySXjAyOm+loQ0iNHEgqW/vMnC4btRUq/iYovgqaG3nNHEP3T5GLZ9f8qn83rrJdtsmwlPeR5xtXnjJV7KmSoXSw4GZ5zWpp3U06g39Zb2pwVqwY6lnf5cJmYlrC82VtShOkm0Vd7dVIVdMTqNksPVxtXdYBaKauUuL/w36T0DEYynhk3VAVB08OvWZWwmCFHBKR7T94nh5TD2pzIqrkm45DqeUoZ/PruEeEW1HKp6p+hcxO2rX7g06k2+Us4HaxveWw63nmj1C/ediT0GgEehiWp6hibcQeB/KWkvCo6fchLxOnqxg9qNOliks4B00b3geoM4DNK9fAYxQzA0xqrEd51PFSfCbmyOOLqGB0I4dJd+0LLBVwvaW71PW/hzEq6CVKt5cuHsSq7ahmP5LOb4NcXhg1M2Yd+mQdd63s3nnD7RYgs1NlQMtwQbjhz4zp/s8z64bDsdRZkv0PESh9oeSCnUXEILBjuv5ngZOo04wqujUX4ItWpUlR8ym9zKGY4i3FNPP85Hic8xAHCn56/nM98SRe3ORNiSZZK0pp7op1e3HqWm2ixBFrKPK/5x12gqggMzL4qe6PGZ9SvIjV+enWH/AItJ9BIXtdPdno2Q5gcTTanUtvL73XowkmGxZD0295WNBzzYe0rH6TG+zwEqWPiPgbCaNHVap5/tCjz7t5na8FFyj0jSKWumpPs6dhe8idZOxsJXd7zP9ghjBMe8ZxFOAeQu2gtJHMhqDSPXKG9EF/1pFAjS/AG7T4kRnSGBxiCTMZDckVjfSTyO1odM3ERsXBDil7p8jJMgb/Kp/N9YGITQ+RgbNPehboWHzky3+hj6e0jgdrSQykn32nO5i/dN/CdJtwtgv/6n6GczWfeXhNrZZdFFPfr56Z7Bs/X/AMtSA/Av0nIbeYU/dnlvd7w42lrYXO96iFJ7yXBHQTosdl64hCOvPpKGLdtc6mi6kvNo4j6Hk1SnrBI0M6HHbF4pWO7T7VeRUybKPs+xFVvvV7NL9651PpNK72jo1ZRm42lTVpaNz7PMORh1vzY28p1m0R/yde9vYMfB5alBAq8ALf8AMHHYunulKmoYWIPOZGpU11ta9TS6G6ek8byzMeyqpUU6oQTbmvMT17GUkxmGvxSovw8fO85/F7FYOsPuiabedxNDZDCPRFbDVDvBSGU9QdJZXVaFVKcdmiFb0p0m4vhnmuKwxpO1J/aX5jkRKvCdzt7ke8DVQd+nqf4l5zzw1L6mW9tWVWlnsqrqg6c/ZkuJPhIQL3hhxaxveRsCBJccgElwejbBYfdwYa2p3z84GVtvKOjYlvkn5y5sV/8AAXyeU8m0FFTzq1W/tMzXfxTyahP5SwdXiTwkBWWitwIL05m87jCmeMRaGy6yNhrHCAvAddTHeFHroTooWiklopfkfJtkWhLBJjrMv0HQ51ktKkALmQ3hJUvpGrd4HIhzSsEUsSALfq0xdn8fXNIinRAXec79Q7oIJ0I6ypmGODs9ZxvU6Z3aangzCUhjWqENXcgchewHgBL63oaIe4SEG3ksZxstVxAG/WpDvX0PPrMpvs5f/wCxT+M6XD4mgVsLk+RvCVqRN91vgfpJELmvBaY8CztKcnqZzmF2Rq4ZmqU6tN9O8gNiw8Ly9lO05Qm/s8xfVfSW8VgqTG53xbwMzmyGgTcb6nkQD84XzFU/6chI09K+E63CbToRoR6/8yZ9o0A0YHynEPkjg9xyR4qY9PJyT3qgA6KsF5NI5rJuZjtWgv3rk8r63lfC061YBqlamhvcKRvG3jKNPJMONe8T11/vL1OjSXgG+EfLTFfAPis8suii6C4alUA48FPoJdw+e0iGZSC4sGHvADlbnMl+z/CT5yrVwSX3grKeoIgox1fUI4xTzkLN9rUdiORVlPrYTEw2waFQf2mmL62vLrZIjG5UnW5ubS5Sw1Nfct6r+clKo6ccQBTpU6r+LBkt9n2umJSDU+zxjwxCToaWJpDinzH5wzmVG9tzTzEb/KuemwbtLdclXKcuq4aj2Ir0iNRqesHCZNiVamydnUFPeNlbU3PTrLb4uhb2dPj9IhgFezYeoVf8N7GR5Snu59+wfRBrEWX8vztWbccGnVHusLX8us0S9zMB3/aFNKv3a6DuPz+MsZFjS6Mre2h3Wvz8ZXV6CxmPXIGUdJo1GEhZZPWX5SJjeQ0xgBEFTrDjdlrHp7ob0Ud6PCt+rGKX2QGxrtHAjgXiImYXAdcgsJRzjEdnQdhxtYHz0mhaZ20Kf5dvD84WjhzQ57GXjct1oUmGioGbxJ1JMwc2xQatdACblKY5ALoTbznb11DMjcygt8Jw2HogYpAR/wB34701NhidTDEvajpW7lHkOnlNYneeo9/A7v0k5yJzqatU+TmdItIR6nD1mg+BfDpRiZXNeTzqZx+JyVw1MCrV7zW9s8JJjMlYVlAq1bEcN8zdq2avRUe6Wb5RY574hbD2ULRj0Z+lBo162n62Zf8AhDj/AFKv9ZgjZ8nUtUv13zOkD3tccREAI/XD7UA8yt97OcOTgc3P87RzlA6v/UZ0gUdI1geAiqcPtQxyrfe/2c4uT/7/AOoxjkV/xerEzqRREXZCc6kF/Vfo5Or9z/ZzP+Ajnf1JkiZAp03frOk7O0JR4Rvmw9EOSqfc/wBnC4XIFL6g+0RxmuuzyW9n6yxhX3dSP9R/qZqoLreEUo+iOm5/c/2YDZCAO6SvkbfSUKWJenVWm5vc/dvwYEcQxHGdey6Tlc+F61EDjvQVzCE6Um0SrGvUp1orOcm5netFap9oAajS8fLTfEOeTU1Y+fjG2qW2HRBxZkEiyFi1WqehVPhxmQkvktm2rdHQvV5StUGklI1jVDKZACMN1jwTGRoRcob0V7/r9CKR73gPhFL0Bg2gYRMG0e0za4DoIDSUs1QGjUv+EmXrTl9ts2KUuxp/vKvdHhykmzoupWjGJ1WSiss2ckffo4Vv/GAfTScpnlHcro3C1Rx/Ubzc2JqH9kRG9qk7IfQzM26pboduYdCPG4l7aN07tr3OuIxrWr/BoZPV7QuRwBA+V5crUfylbZbCGnh1v7T9435crSxmuI3KZPM90DxM0s55kYp01FYM7AJes7/hG6JWwla5q1WPUDy6TWwuF3EC8yCSfGYeF2Xq9oQ1Qdlfe04nW9oxscllG1gzdFPW0k3ZYFEaW0tyiZYPI3QyruQ1pydVgmnEcjlBjBIdo1o8G5BFHAwMSHWICMViahcGBmpYq27xRrn6yxs7jzVVr3IB+HhLJwwFVjycDQ+AtLGBw6oCFULz0kuE9hjHxTFabEDgDYTmcGO3xdP+FQfU/wDE6jG0r03A/CfnOZ+zumTWdn4i4+GkDd1GqEiw8MoqpWTfRt7VverST8O8x/lF4+zGHtSueLEt4zJ2ox4D13P+nT3R5u1voZt7K4xamGpkcLW8rCZi4jKNsmjU1ZLVpNFxrAJvCdYxNhKf3B4wwHkAWTGRg6x65QnTKdooX65xS9I5tgR4iYDGZvoOEawUMzaBdfQTisLRNeo2JcaE/d3PLkfCbW0lYuFw68apANuS8zJsUqotl0UAKv0mp8DoafmPllL4rXxT0or7Fe3iafMMGHjcamRbRYQYjFKim6IAXI4b3IeMw0zSrSxdqAu1Rd1vDxM6vA4TcFr35sfxMZZStGrp1Ogcb3FooLkuKlrAcLSscP2jBjwXh4mHiWNrD2m0H95eo0Qqgfq8kuRA07FMrJKaSWpTggRNRyjgW7I3GsmjbkFqHYRH2cIASS0W5GNnYISkBl6S3uyI0Y1HYIVpyTsoYp2kgEcuTsGZjMH7LA6j6Q6IlysgZSDoDwlTCcLHiunnaTYA5xwHVXlOVy9f2bGVl5EB18b8fnOrfh485y+2eGO4uIpnvU+6w6qecS4peZTcST4dVVKus9mdmTCqLcRWq2P+1Bf6y5sxUOFrGg37uprTPjxt4TFwdUNVQA3CJf8AmY/lOorYHt6QCm1Re8h8Rrb1gZWWq00skXV81eY6Okf6yNr2tM/Is0FZO9pUXRl6ETUVecw1Wm6cnFl/GSlHUiuZGp1liosrLxiLlHPZFW0UX64R5f4AYNomCx0jsdZXx1fdRj0B+kzcVlpeoSTxuZeCffrVqp937tfobR82q7qa8AI+V092ip943Y+ZlevSNWsqcVWzN/YTf2lPyqa9jJXc/NqNDZJlBBNZx3n4DovKb27pCAt+uHlDdNNISdTUNUMAU6XevLIEipLJ14QL2DR3BCQKkmEjqDWNyPwBEYRSMFnCAqkICGohWg3yOSA3YQEK0achcAOIKQmj0hFTEwCyShihusGHDnNNhIayA3kmExk1kqPKdegGBU8CLS4i2EgqpJtORDqJxakjzlsvOExTKb7raoeovOvyqvYgjUSxm2VriUK2s66qZjZOxVzTfQr85KUsx0gq8vMxPtF/M6Rw9UYpD92SFqjwJtedDTrAqCpuDr6cpUADo1NxcMLH1lDZ9ym9RbjTNh5cpkPGLVY1o0fhtxrhpZtu0r1JLeRkXMzUeUXLWxQv+rxQ90RTQgtJtgazMz9rUKl+lvmJqsJkbRv9w/p9RKC2WqpH8nVPpYY0UDoB9I+SU+6z82JHoIx4en9pNky2pDx1m71YhgyUVqmy04udJNHWnGqCBbD6QUFo+9rHWEFjWxYoICOFiWPEyEGIgwrxp2TsDAR4ooguMChiBDWccyFxHSOYhEEQ8FkkqrBqR8Wc0Uaw1kMsVRIHElwmR5QzyBVEx84wXCovtLqfETaaV6i8uoMlKeNyJKJRwtW4DfrWR5h3MVTccKi7p8xcxsvpbg3Tyb+94toGNqDDk4EhXyU6bJXh7cauDXU3EcDWAqWMINrMG1iePc12SrufrSKN8PgY8v8AAHJuKdDMzaFL0H8Bf5iaQlfNKG/ScdVImet5aZp+4WazFldBdB5D6S5g0sJm5Lid+ipt/CfOaFJ7aTdRlqiZOS0TZaPGM6x6bXjtEYXOQFkogWhCILEcwhGtFeMY4KAYZjWiCjLCjWinHCaBHJjWnHDAR4o4nCj3jNERAcxUJIgqiV5NVeQtJMXhEeQDCV3aS3lepHKRHmRVeUrZ0LrRHPfB+BlsIbiQ4kb2IRRqKYufMwF5UUaTJFhBupk0ybxrRxI2MxCeZ59zWkFxFI7CKaECbyySoukhHC0NHmW43QZehh5eDTrPR/F3k+p9ZpqsqZ5gmYB6f7ynqvjbl5GWcuxq10DjQ+8OhHHSa/w+5VSlh8lBe22mWotLpDDSPdhCWJCTwSAR4CmOZ2kfqJLxoIMe8Y4jkySKBvRb0YKHBJjBo14qFHjRXjXnM7I8cQbxmeIdkJmkDvGapIHePGOQqjSF2kl5Cwj92BkQ7+sjGphmjLGGwuvTxhM4RHUXN4FSAVS76KgLG/SZOR3ffqke2xI67vKPm+LNdhh6JugI7VvAcr85p4emEAAGg0HlKLxO4WNCNDYW/l7juYxXhCqm8AnhKCKw0W3RTv8Ar9CKNvRS/wBwBvKusPdvGQ84SzMBUC/hMHG5e9J+2w/tcSh4NOgBvHNO0k0K8qLygc4Ka3MzLs9pVtCezqc0bTXwJ4zVNx08zwmdjclp1fbXXqNCPWVEyR0/d1mA6HvfWXtPxOnLnkrqlk+jbIiDzDdMWPZdG8CIH7bjU1aijD+EyXC8hLsjfxJHRBY+5OeO1wT99SdPG1xNPAZzSrfu3UnpcA/CHVVS4GujKPKLzUo25CYnyglx5RU8guOQDFCbSBeESGNi3oxaRuekAidsuRM4JC8jNSCEPKOE8p2x2QGaARDq2GpsB14CZuIzlFPd7/guvziOSXLOUJS4Re3YJS54TEr4vFVD3EFMdTxgpktZv3ldj4CBnd04dho2cpcm9Vemg3qrhfUX+EycVmL4gblFSlI6NUOhPlJ8JkVMasC56tr9ZppRA4aDpy+Eqq/iWViBZULJR5KeCy5aS7q+d+p6wq0sstpDWOukppzcnllio4REKhgmmdIY05RidY+Ly0NzsVLRR96KX+QWDfp8B6Qhw+MUUyy4DoelJH4/D6RRRRGEn5SLn8Ioozsd/UDnJmiihog0ZOaeyZ5+v771H1EUUvrPgj1D0/LfYEnrxRS0RUVQekExRQyI3Yzc5E3GPFBz4ElwEsifj8Yoo+I6Jz+1HD0lXZX2T6fQxRSBecMsrc3nljD8DGimfZYLksyHnFFI3ZJXAL8DITx9I0UUXoapIBxEaKEp9A2QRRRTRAj/2Q=="/>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2" name="AutoShape 26" descr="data:image/jpeg;base64,/9j/4AAQSkZJRgABAQAAAQABAAD/2wCEAAkGBxQQDxUPDxQQEBAPFA8PDxAPDxQPDw4QFBQWFhQUFBQYHCggGBwlGxQUITEhJSkrLi4uFx8zODMsNygtLisBCgoKDg0OGhAQGiwkHCQsLCwsLCwsLCwsLCwsLCwsLCwsLCwsLCwsLCwsLCwsLCwsLCwsLCwsLCwsLCwsLCwsLP/AABEIAJ4BPgMBEQACEQEDEQH/xAAcAAACAgMBAQAAAAAAAAAAAAACAwQGAQUHAAj/xAA/EAACAgACBgYHBwIFBQAAAAABAgADBBEFBhIhMVEiQWFxkaEHEzJCUoHBFCNicpKx0TOCJEOi8PFEU2Nzwv/EABoBAQADAQEBAAAAAAAAAAAAAAABAgMFBAb/xAAxEQEBAAIBAwIEBAUEAwAAAAAAAQIDEQQSMSFBBRNRYSIycaEjgZGx8DPB0eEUFUL/2gAMAwEAAhEDEQA/AMrSIBjDjlAIYZeUAhhV5QDGDXlAIYJeUAhgU5QGJo1WOQUkngBxMDbYXVIH+p0c/dXe0BWP0Vh6+hWu0w9pixIB5DqMi16tXT8znJrH0fXy85Xl6p0+v6I9mEQdXnHK3/ja/oh20qOqOVp0uv6ErYqnpKGHWM8j4x3VGfQ4ZT8PpW0wmHotGacRxUnpL3iWl5c3bpz13jI46Lr5eclkE6Mr5ecAToyvl5wAOjK+XnAA6NTl5wBOjk5ecADo5OXnAA6PTl5wAOATl5wBOBTlAA4FOUATgk5QAOCTlAE4NeUATg15ecATg15QBOEXlAH7IvKAJwi8oGDhF5QBOFXlAH7KvKBg4VeUDBwq8vOAD4dR1QLWogMUQGAQDUQGBYBqsBiV5nIbydwHMwLPozACpczvcjpHl2CSC0rjRWmwpItbLMj3FPV3mVtenp9XN7r4VpzKvei2tC8iHc0hpIg3NIXkQL2heRDGIZG20JVhwIhbLDHKduXhadCaZW/oPktwHDqcc1/iXl5cXqukur8U9cf7NqVlniAVgAVgLKwAZYCyIAMICyIAEQAIgARAAiABgCYAGAJgCYAmAJgCYAmBiAJgBZAtCDdAYogMUQGKIDFWAxVgbrQeE/zT1bk7+swNtfeK1Lnq4D4m6hFW14XPLhWL7CxLMcySST2yjqycTiIthheIlrSF4QKHsOVaO55IjP8AsIWuWOPmk4rRGIUZtReBz9S/8RwY7td8ZT+rRXnIkHcRxB4j5SG84QbWkNIim0qwZSVZSCpByII5SS4yzi+F91b00MVXstkLqwNsDcGHxqOX7S8vLg9X0vycuZ+W/s2zLLPGWywFssBbLAWwgLYQFsIAMIC2EACIAEQAIgAYAEQBMADAk4XRttpyRGPbkQJPbVblG8wepdrf1DsdeXD99/lLdn1U+Z9EbWbQqUVo9QOWZWwk55k71PZwI8JGU+i2Nt8q4ZVcJgYMBbwLWg3QGqIDFEBirAaqwHV15kAcSQBAs1KBVCjgoykoavTN2bBepRme8yuT3dLj+G1qnMq9aLa0LxYtXdWPWAXYkHZO9K+G0ObdnZJkeTf1PH4cP6rjVQqLsoqoo4BQAB8hLPBbb61kwhqNM6CoxS5X1qx6nA2bF7mG+RY1179mu/hv/DlOt+pluDBtrJuw/W+X3lX/ALAOr8Q3d0pceHZ6brMdt7b6ZKVYZV7uBYLGNTYttZyZDmORHWD2GJfVTZrx2Y3HLxXU9G41cRSt1fBhvHWjDip+c1l5fN7tWWrO405lksimWAplgLYQFMIC2EBZEBbCABEACICzAAiA+nAWPwUjPrO7y4y0xtUucjcYHVN33vmB+kee+Wmtnd30WXR+rtFW8p6xubcP5lpipdjbq+yNlAqDkihZPbIjvtDnLK/do9P4L1lNlXWRmn5h0lmVjfG+7mczbBMAYAPAtqDd4QGqIDVEBqiA1FgT9GV5vn8Iz+fAQNxnJQr2Ls2nY8yfDqmbra8eMZENzDSNhqxoz7RfmwzrqyZh1M3ur5eXbE9WPUbezHiea6EJdzGDAW0BTQE2DMZHeDuIO8EcoPDkmtupS/ac8GyLW5Jsrba+4bPfs81PLqkfKt8Onp+K444cbObZ+6LXqOmwQ1rmw8GVQEU/l4nxl/kz6scvjOdy9MfQvQNV2j8R6q8Z4e8hfWqc61s91j8OfA58xKdtxrbdt1dXr7sPzT29/wBPuubLJcwplgJYQFMICmEBbCAphAWwgARAbVgXc5AH6+HGWmFql2YxtsJqu7b33DtOXkN8vNc92V232brB6vVJx3nsGyPHjLySM7na2dNCp7Khe4b/ABkqmwPQPQPQIuLG8H/e6VrTGuYadwwqxNiDhtbQ7A2/LzmN8vTjeY1xkJYgA8C3VjdAcogNUQHKsByLA2ejVyBPMgeECTY+QJ5AnyhOE5ykVx2lHXRrTC8i/apYP1eFU+9ZnY3z9nyylp4cvqM+7O/ZupLAu6wKCzEKoBJJOQA5kwSc+ip4/wBIGDrbZDWW5bs6kzX5EkZ/KVuUe3HoN2X2/UejtdsHiGCLb6t23Klw9WWPIE7j4ye6KbOi3YTmzmfZurjkJbGc1487xGuuw6v7YB7eBHznoeOXhrcRohhma+mBmdn3h/MrzwvJz4ae2wb1O/qIy3fOST08CwWLW3bAIJqbYcfCcgR5GYZccvXMMscZcvc1xICWEBLCAlhAWRHkFVg3c5KCe4Zy0wtZ3ZI2WG1bY+2Qvfx8BLzBnd19m2wug604gsf0jyl5JGdytbGqoKMlAUdgAkqjgegegegegegRcXpGqn+rYidhYbX6eMjmJmNvhXdLa4VbBWgM7+6xGygPM57z4SmWcbYarLzVGscsSzElmJJJ4kniZk3LMATAXZAuNY3CA5RAcogOQQHoIGywoyXxMD2Lb7tu4jxitNX54rzmUdXhH2dtgo4sQo7ycpC3icusVIFAUcFAA7hwmjic8jgcn9IOsZvtbDVnKiklWyO62wEgk8wOA/4lMq7XQ9NMMZnl5qg4u8L2nlKOljjy1znPjvhp4dR9FmOvtosW1y9FTIlO30mVss2AY+6AV3dU9Gme75v4zMMcsZjPW+V3m7ioOmMWaqjs7mfojmM+J8JFTL6qhirxWjWNwQFj8t8rbxOWuvC7M5hPNVDUrSxTGkWHdiyVfkLMyVPmR8xPNL6vo+s0T5P4f/nx+jpDrLuIRYIRbwBKGfcilu4fWWmFUu2RNo0Ex9shRy9ozSYRldtbHD6IrXiCx/Fw8BLcRncrU5EAGQAA5AZSUCgegegegegC7ADMkAcych4wRq8XrHh6/f2zyqG358POVuci815VpMZroeFNQHJrDn/pH8yl2fRpNP1rRY3T2It9q1gD7qfdjylLla0mGMapufXIXCYAmAJgDAB4FyrG4fKA9RAcggPQQHoIE2rgJIDGn7tu6RWuj/UivWmUdWGaGXaxVI52J5HP6RPKN3prtdSEu4zXaxY/7PhLrhxRG2PzncvmRIvhrow79mOP3cCx2J2e1jv/AJJmT6bDHlp2OZzO8w2CTCPd2/UzRv2bAVVkZOy+ts/PZ0j4AgfKezXOMXxnX7vm78sv5f0buXeRW9Yb9q3Y6qxl/cd5+kirRT9bfWNUtNSO5tbfsqSAqZHeeAzOUy2c8cR0vhvZjndmdk4/3azROo2KsYOcqgCGBHTYEHMfhHjKY6cnv3fFdMnGMtdPr0W7f1GVeGewMyfGbTCRwcttvhMo0ZWvVtHm52vLhLs7algZbhuHIbhCGYHoHoHoHoEfE46uv+o6L2Ful4cZFsiZjb4jUYvWqpd1avYeZ6C+e/ylLsjWacvdpcXrTe+5NiofhGbeJlbnavNWMaXE4l7DnY7ufxsW/wCJTmtJJPCOYSEwAMATAEwBMATAEwFvAulfAQHoID0EByCBIQQJKndJCsZ/TbuMitNP54rlrTN2EjV1v8bT+f8A+TJim/8A0snVJdxlQ9KWK9Xo5vxWVL38Wy/0yuXh7vh2Pdv/AJVwu2wsSx4nymT6OTgNVTOwRAWdyFVVGbMx4ACSWzGc3wuuA9GuKD1viPUrVtobUFhawJnmQRlkeWQPXNMcObHK3/E9Uwy7OeePT093UZ63yrBgaZNCFmL2tvYliFGe89pkJ5T6NHVpwUE826R85KOUuB6B6B6B6BhmAGZIA5ncIIgYjTFSe9tHkg2vPhK3ORea8q1eJ1lP+WgHa5z8h/Mpdn0azT9a1GK0tdZ7TsByXojylbla0mGM9muaVWLMBZgA0ADAAwAMATAEwBMATAEwAeBdK+HhAkIIDkgSEgPrEBuckBfvRhzVv2ira7xlKq9rTJ3ILQ12zi6W5W1+Zy+sTyjdjzry/R14TRwlE9Mi56NU/DiKSf0uP3Ilc/Do/C7/AB/5X/ZxWZPoV29EWBFmPa1hn9nqLp2O52QfkNrxl8Z6ub8UzuOnie9/s63jW4D5z0a57vmN19kWasHoHoHoHoHoQXZeq+0QP38JFsi0xt8RCu0so9kFv9IlLsns1mm3y1+I0vYfZyTuGZ8TK3OrzTjGrxFrNvYlu85ytrSSTwjvISU0BTQFNAW0AGgLMADAAwBMADAEwBMATAGADwLrXwgPSA9IEhIEiuBl+MkYzgVTE7iRyJHgZk72F5kqCb9hg44oVYf2nP6SGnbzOHb6nDAMODAEdxmr53jj0Vf0nYX1mir/APxhLv0OCfLORl4ez4fn29Rj9/T+rghmL6ZfPQ3iQuNtrPG2jMdpRwT5NNMXL+K486sb9K6hij0z3CenDw+Y3T8RUuyegYJy3ncIEa3SFa9e0eS7/PhCeGvxmlnKkUhUfI7LWD1gB5lQRn4yFse3md05jneldMaRqxNbYq1/VC2o/dAJQy7QzHRA6s9zTz5XOeXf0a+k2a78uevF8+V9shy0d4CHgIeAl4CmgKaAtoC2gLMAGgLMADAEwAMATAEwBMATAFoF0r4eECQsB6QHpAkVwM39RkwKzhCtaaXZtb8WTD5zPKertdJl3ao09zSr2R1/UzGeuwFL55lV9W35kJX6CaTw4PVYdm3KNjpLCC+iylvZursqbudSv1kssMrhlMp7PmbEUmt2rb2q2et/zISp8wZjfL6+ZTKSz3TNXtKHB4qrEjM+qbNlHFkIKuP0k+UmXist+r5uu4fX/I7lpG7bqXEYdgysodWG9XQ7xNplZ4fJ7Nfrccp6oOj9NJYdhvu7OGTHosfwn6TbHLl5ctdjaSzNiBAxejA29MlPL3T/ABCeWptqKHJgQf8AfCElWVhlKsAyncQRmCO0SOEy2XmeTFs93s8JlljI2wztvqF5RqQ8BDwEtAU0BTQFtAW0BZgA0BZgAYAmABgCYAmAJgYgA0C6VcID0gPSBISBIrgHcOj3QI2csho9ZK/ZfvQ/uPrM83T+H5ecf5q1a0o6si8eibS2bX4Mn2di+vtDdFx8sl8ZbC+zm/E9XHbsnv6OjmXcpw70saGOHx5uUfd4seszHAWjdYPnub5mZ5T1fQ/Dd3fq7b5n9lJlXQq0aqa62YJDRYvr8McyEzyeonjsE7sieo+UtMng6rosd17p6ZftWs1s1pF4ZMOj1q/ttYRtleS7J3S1y5eHHovl5c53k/VP0jX4TKrE7WJw43DM54iobstliekOxvGXx2WeWHUdFhs9cfS/s67obTVGMr9bhrFsXdtAbnrPJ14qe+bzKXw5GzVlrvGUbCSzBbUrjJgCO36QNFp2laSorJzcbRU79gcBv7ZXlpZOOUTCJ0do8T+wmedba8eJyy5lGhDwEvAS8BTQFNAW0BbQFmAswAMADAEwAMATAEwBMAYAvAuVZ3CBIQwHI0CQjQHo0CQN4y57oEE8uUshD0tTt0sBxA2l713/ALZyuU5j0dLs7NsqkWtMX0UgNWtM/Y9I14gnJA2xbyNTjZbPu3N/bEvFOo0/N03D39v1fQwOYzG8HeO0TZ8sr2vGr4x+DakZC1PvaGPVYo3AnkRmD3yLOXp6TqLp2TL28X9Hz5bWVYqwKspKsrbirA5EH5zJ9RLLOYAyEI2KrzGcmPPux5jXmWeKrHqCXXGesrZk9WjFipy2s9wDDrG88eUtj5eXq+Pl8V2XRenw+S3ZI3xD2G7+U3xz+ri5auPDdFgBtE9EDMnsmnsyjm+tetK12MRk9p9lM+jWvVtnq7pjlnMXS6Xoc997r6Y/X6/on6sXl8FU7HNmDMx7S7EzOL9TjMdtxniJztJYEuYCHMBTGApjAUxgLYwFsYCyYAEwAJgATAAmAJMASYAkwAMDBgA0C3VtugPR4DleA9HgPR4EhLICcRxz5yQvOShRNNUequZOrPaX8p3j6+ExynFfS9LsmzXMvdXMT7R/31Sj2zw7b6LdYPtWCFLnO7C5VNnxavL7tvDd/bNcbzHzvxHR8vb3Txf8q4tLPA5v6StSTeTjcIudwH39S8bgPfX8QHV15c5TKOr0HWdn8PPx7X6ORSjthcQpZy1tyZGWeHZjxXQNUdFGijacZWW5OwPFVy6K/X5y8cjqNnflxPEWJK5LzqxrXrPiKLGwtNhWpqkDrkCVJJOaE71OWUi52Pd03S688ZnlPXlTFfrO8neSd5J5zN1sbx6Oq6rNlgae1M/EkzSeHD6u/wAbL9Wwd5Lzku0BLNAUzQFM0BbNAWzQFs0BZaADNAAtAEtAAtAEtAEtAEtAEtAEtAEmBaUs3QGrZ2wHLb2wHJb2wHJaOcB6XdsA2cEcREC85ZDQ624TaqFw41bm7UP8GUznu6fw3d253C+/91DxHtTF342eqmnGwGLTELmV9i5P+5USNod4yBHaJMvDHqdE3a7jfPt+r6EwmKS6tbamD12Krow4MpGYmz5bLG45XG+YJoVU/WjUTD41jaM6LzxtrAIc83TgT27jK3GV7en67Zq9L6z7qRb6LMSGyW7DsvxEOp/Tkf3leyvd/wC01/Sp2G9HiYYettf19q71yXYqQ8wM82PafCWmPDxdR1t2+mM4h61yzwp2CUZ5GByPWDEi7FW2rvVnIX8i9FfIZ/OZ139Ovs14z7IEhrI6vocbGFpTrWqoHv2RnNI+f3Zd2zK/c97e2SzKaztgJawc4C2sgKayAtrICy8AC8AGeABeABeAJeABaAJaAJaAJaAJaBgtAHagWBYDlgMWA1YDVgOUwGqYD1aTEMOoYFTvBBBHMHjJTLZeY5rprAmi41ngN6H4kPAzz5Tivq+m3Tdrmc/yoEhuvPo41y+yP9lxDf4aw5o5/wCnsPP8B6+R385fCub1/R/MnzMPzT2+v/bsROYzG8HeCN4Imj58poCXgRsQm0pECqYzDbLmBotbNJ/ZsK2ycrbc66x1jP2m+Qz+eUi16el1fM2eviermScMpm70vI6adp1T4mVfEgfWFcvw42/SOlFwBkOrITV83bzSjZCAFoAtAW0BbQFtABoAGABgCYAGAJgCYAmAJgCYGIGDAwIFnWA1YDFgNWAxYDVgNWA1TALOWQ02s2i/tFWaj72vMpzYda/x2ymWPMe/oeq+Tnxfy3z9vuoEyfSMGRBd9SdfmwgGHxW1ZhhuRx0rcOOX4k7OI6uUvjk5nWdBNl7sPTL9q6zhcZXfWLaXS2tuDowZe7sPZNHCzwywvGU4rzwqS8DQazYmvD1G65gqjh8Tn4VHWZHK+vXlsy7cY4pp7Sz4u42t0VHRrTqrTl3niZS13NOmaseIgrIbxs9CJncrfB0/n1ef7ScZ6vN1ufbpv39FoF+c0cIatAYDAIwFsICyIAGADQAIgARAEiABEASIAkQBIgCRAxlAEiBgiBgCBaFEBiiAxRAYsBqwGLAYsBqwMmTKMZyUKfrXofZJxFQ6J32qPdPx9x65lnj7u58O6vunys/Pt/wrJmbrsSUVL0Zpa7Cvt4a16ieOyei35lO5vmI5ZbdWGycZTlbML6UcSoytqot/ENqo+WYlu+ufl8M13xbAYz0n4hhlXTRUfiJa0j5HISe5GPwzXL621T9J6StxL+sxFjWt1FjuUclXgo7pW+r24a8Nc4xnEQiIW4YyhDc6Ir2V2utv26pfGOJ1+3u2ds9m2raWeFIrMB6CAYEAWEBZEACIAEQAIgCRAAiAJEASIAEQBIgYygCRAEiBgiB4CBZlEBqiAaiAxYDVgMWAxYBiAYgA4ykwLbeMjvB3EHrEk549Yo2smiRQ4ZD93YTkvWh6wOyY5Y8Poug6u7sbjl5nv9f+2mMq9wTCKGEMGFaGFaEwGUJtMB490mTlh1O35Wu5RuqTNXzl881OpXOBPpqgSAkDxEAGEACICyIAkQAIgAYAkQAIgCRAEiAJEASIGCIAkQMEQMAQ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grpSp>
        <p:nvGrpSpPr>
          <p:cNvPr id="4103" name="Группа 60"/>
          <p:cNvGrpSpPr>
            <a:grpSpLocks/>
          </p:cNvGrpSpPr>
          <p:nvPr/>
        </p:nvGrpSpPr>
        <p:grpSpPr bwMode="auto">
          <a:xfrm>
            <a:off x="150585" y="764704"/>
            <a:ext cx="8877329" cy="5904657"/>
            <a:chOff x="142143" y="1224716"/>
            <a:chExt cx="8876347" cy="5437419"/>
          </a:xfrm>
        </p:grpSpPr>
        <p:pic>
          <p:nvPicPr>
            <p:cNvPr id="4104" name="Picture 28" descr="https://encrypted-tbn0.gstatic.com/images?q=tbn:ANd9GcT7IH1mJOLHNeVS54Ga2eugVpOhSr2ry4ZMJWhUZ1NzSyYCNOP3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127" y="3768883"/>
              <a:ext cx="1269808" cy="95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Группа 35"/>
            <p:cNvGrpSpPr>
              <a:grpSpLocks/>
            </p:cNvGrpSpPr>
            <p:nvPr/>
          </p:nvGrpSpPr>
          <p:grpSpPr bwMode="auto">
            <a:xfrm>
              <a:off x="2707341" y="2521183"/>
              <a:ext cx="3703014" cy="4140952"/>
              <a:chOff x="2307103" y="2709442"/>
              <a:chExt cx="4075515" cy="4140952"/>
            </a:xfrm>
          </p:grpSpPr>
          <p:sp>
            <p:nvSpPr>
              <p:cNvPr id="4124" name="Прямоугольник 23"/>
              <p:cNvSpPr>
                <a:spLocks noChangeArrowheads="1"/>
              </p:cNvSpPr>
              <p:nvPr/>
            </p:nvSpPr>
            <p:spPr bwMode="auto">
              <a:xfrm>
                <a:off x="3582049" y="3772917"/>
                <a:ext cx="2800569"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cs typeface="Times New Roman" pitchFamily="18" charset="0"/>
                  </a:rPr>
                  <a:t>доходы от продажи материальных и нематериальных активов</a:t>
                </a:r>
                <a:endParaRPr lang="ru-RU" sz="1000" dirty="0">
                  <a:solidFill>
                    <a:srgbClr val="4F6228"/>
                  </a:solidFill>
                  <a:latin typeface="Arial" charset="0"/>
                  <a:cs typeface="Arial" charset="0"/>
                </a:endParaRPr>
              </a:p>
            </p:txBody>
          </p:sp>
          <p:sp>
            <p:nvSpPr>
              <p:cNvPr id="4125" name="Прямоугольник 26"/>
              <p:cNvSpPr>
                <a:spLocks noChangeArrowheads="1"/>
              </p:cNvSpPr>
              <p:nvPr/>
            </p:nvSpPr>
            <p:spPr bwMode="auto">
              <a:xfrm>
                <a:off x="3633692" y="5481973"/>
                <a:ext cx="2748924"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grpSp>
            <p:nvGrpSpPr>
              <p:cNvPr id="4126" name="Группа 34"/>
              <p:cNvGrpSpPr>
                <a:grpSpLocks/>
              </p:cNvGrpSpPr>
              <p:nvPr/>
            </p:nvGrpSpPr>
            <p:grpSpPr bwMode="auto">
              <a:xfrm>
                <a:off x="2307103" y="2709442"/>
                <a:ext cx="4075514" cy="4140952"/>
                <a:chOff x="2307104" y="2346164"/>
                <a:chExt cx="4066782" cy="4516551"/>
              </a:xfrm>
            </p:grpSpPr>
            <p:grpSp>
              <p:nvGrpSpPr>
                <p:cNvPr id="4127" name="Группа 19"/>
                <p:cNvGrpSpPr>
                  <a:grpSpLocks/>
                </p:cNvGrpSpPr>
                <p:nvPr/>
              </p:nvGrpSpPr>
              <p:grpSpPr bwMode="auto">
                <a:xfrm>
                  <a:off x="2518803" y="2346164"/>
                  <a:ext cx="1004327" cy="980448"/>
                  <a:chOff x="3693179" y="1110200"/>
                  <a:chExt cx="1111904" cy="1185892"/>
                </a:xfrm>
              </p:grpSpPr>
              <p:pic>
                <p:nvPicPr>
                  <p:cNvPr id="4133" name="Рисунок 18" descr="images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3179" y="1110200"/>
                    <a:ext cx="1111904" cy="1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Рисунок 17" descr="images (1).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945" y="1625304"/>
                    <a:ext cx="858370" cy="6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8" name="Picture 2" descr="https://encrypted-tbn0.gstatic.com/images?q=tbn:ANd9GcRwjirUzMrBcLHoTXvK5z7nnvJWHlQ87lKQ_hxipBi04x3GA786q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4990" y="3326613"/>
                  <a:ext cx="938120" cy="76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Прямоугольник 25"/>
                <p:cNvSpPr>
                  <a:spLocks noChangeArrowheads="1"/>
                </p:cNvSpPr>
                <p:nvPr/>
              </p:nvSpPr>
              <p:spPr bwMode="auto">
                <a:xfrm>
                  <a:off x="3523110" y="2594537"/>
                  <a:ext cx="2850776" cy="6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налоги от использования имущества, находящегося в государственной или муниципальной собственности</a:t>
                  </a:r>
                  <a:endParaRPr lang="ru-RU" sz="1000" dirty="0">
                    <a:solidFill>
                      <a:srgbClr val="4F6228"/>
                    </a:solidFill>
                    <a:latin typeface="Arial" charset="0"/>
                    <a:ea typeface="Calibri" pitchFamily="34" charset="0"/>
                    <a:cs typeface="Arial" charset="0"/>
                  </a:endParaRPr>
                </a:p>
              </p:txBody>
            </p:sp>
            <p:pic>
              <p:nvPicPr>
                <p:cNvPr id="4130" name="Picture 4" descr="http://www.admoblkaluga.ru/upload/minfin/finances/open_budget/ca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104" y="5994821"/>
                  <a:ext cx="1524000" cy="8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Прямоугольник 28"/>
                <p:cNvSpPr>
                  <a:spLocks noChangeArrowheads="1"/>
                </p:cNvSpPr>
                <p:nvPr/>
              </p:nvSpPr>
              <p:spPr bwMode="auto">
                <a:xfrm>
                  <a:off x="3630850" y="6272068"/>
                  <a:ext cx="2387398" cy="40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cs typeface="Times New Roman" pitchFamily="18" charset="0"/>
                    </a:rPr>
                    <a:t>ш</a:t>
                  </a:r>
                  <a:r>
                    <a:rPr lang="ru-RU" sz="1000" dirty="0" smtClean="0">
                      <a:solidFill>
                        <a:srgbClr val="4F6228"/>
                      </a:solidFill>
                      <a:latin typeface="Times New Roman" pitchFamily="18" charset="0"/>
                      <a:cs typeface="Times New Roman" pitchFamily="18" charset="0"/>
                    </a:rPr>
                    <a:t>трафы, конфискации, </a:t>
                  </a:r>
                </a:p>
                <a:p>
                  <a:pPr fontAlgn="base" latinLnBrk="0">
                    <a:spcBef>
                      <a:spcPct val="0"/>
                    </a:spcBef>
                    <a:spcAft>
                      <a:spcPct val="0"/>
                    </a:spcAft>
                  </a:pPr>
                  <a:r>
                    <a:rPr lang="ru-RU" sz="1000" dirty="0">
                      <a:solidFill>
                        <a:srgbClr val="4F6228"/>
                      </a:solidFill>
                      <a:latin typeface="Times New Roman" pitchFamily="18" charset="0"/>
                      <a:cs typeface="Times New Roman" pitchFamily="18" charset="0"/>
                    </a:rPr>
                    <a:t> </a:t>
                  </a:r>
                  <a:r>
                    <a:rPr lang="ru-RU" sz="1000" dirty="0" smtClean="0">
                      <a:solidFill>
                        <a:srgbClr val="4F6228"/>
                      </a:solidFill>
                      <a:latin typeface="Times New Roman" pitchFamily="18" charset="0"/>
                      <a:cs typeface="Times New Roman" pitchFamily="18" charset="0"/>
                    </a:rPr>
                    <a:t>     компенсации</a:t>
                  </a:r>
                  <a:endParaRPr lang="ru-RU" sz="1100" dirty="0">
                    <a:solidFill>
                      <a:srgbClr val="4F6228"/>
                    </a:solidFill>
                    <a:latin typeface="Times New Roman" pitchFamily="18" charset="0"/>
                    <a:cs typeface="Times New Roman" pitchFamily="18" charset="0"/>
                  </a:endParaRPr>
                </a:p>
              </p:txBody>
            </p:sp>
          </p:grpSp>
        </p:grpSp>
        <p:sp>
          <p:nvSpPr>
            <p:cNvPr id="32" name="Прямоугольник с одним вырезанным скругленным углом 31"/>
            <p:cNvSpPr/>
            <p:nvPr/>
          </p:nvSpPr>
          <p:spPr>
            <a:xfrm>
              <a:off x="142143" y="1224716"/>
              <a:ext cx="2662984" cy="457573"/>
            </a:xfrm>
            <a:prstGeom prst="snipRoundRect">
              <a:avLst/>
            </a:prstGeom>
            <a:solidFill>
              <a:schemeClr val="accent2">
                <a:lumMod val="60000"/>
                <a:lumOff val="40000"/>
              </a:schemeClr>
            </a:solidFill>
            <a:ln>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НАЛОГОВЫЕ</a:t>
              </a:r>
            </a:p>
            <a:p>
              <a:pPr algn="ctr" fontAlgn="base" latinLnBrk="0">
                <a:spcBef>
                  <a:spcPct val="0"/>
                </a:spcBef>
                <a:spcAft>
                  <a:spcPct val="0"/>
                </a:spcAft>
                <a:defRPr/>
              </a:pPr>
              <a:r>
                <a:rPr lang="ru-RU" sz="1200" dirty="0">
                  <a:solidFill>
                    <a:prstClr val="white"/>
                  </a:solidFill>
                </a:rPr>
                <a:t>ДОХОДЫ</a:t>
              </a:r>
            </a:p>
          </p:txBody>
        </p:sp>
        <p:sp>
          <p:nvSpPr>
            <p:cNvPr id="33" name="Прямоугольник с одним вырезанным скругленным углом 32"/>
            <p:cNvSpPr/>
            <p:nvPr/>
          </p:nvSpPr>
          <p:spPr>
            <a:xfrm>
              <a:off x="2850990" y="1224716"/>
              <a:ext cx="3235538" cy="475429"/>
            </a:xfrm>
            <a:prstGeom prst="snipRoundRect">
              <a:avLst/>
            </a:prstGeom>
            <a:solidFill>
              <a:schemeClr val="accent3"/>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НЕНАЛОГОВЫЕ </a:t>
              </a:r>
            </a:p>
            <a:p>
              <a:pPr algn="ctr" fontAlgn="base" latinLnBrk="0">
                <a:spcBef>
                  <a:spcPct val="0"/>
                </a:spcBef>
                <a:spcAft>
                  <a:spcPct val="0"/>
                </a:spcAft>
                <a:defRPr/>
              </a:pPr>
              <a:r>
                <a:rPr lang="ru-RU" sz="1200" dirty="0">
                  <a:solidFill>
                    <a:prstClr val="white"/>
                  </a:solidFill>
                </a:rPr>
                <a:t>ДОХОДЫ</a:t>
              </a:r>
              <a:endParaRPr lang="ru-RU" dirty="0">
                <a:solidFill>
                  <a:prstClr val="white"/>
                </a:solidFill>
              </a:endParaRPr>
            </a:p>
          </p:txBody>
        </p:sp>
        <p:sp>
          <p:nvSpPr>
            <p:cNvPr id="34" name="Прямоугольник с одним вырезанным скругленным углом 33"/>
            <p:cNvSpPr/>
            <p:nvPr/>
          </p:nvSpPr>
          <p:spPr>
            <a:xfrm>
              <a:off x="6141217" y="1224716"/>
              <a:ext cx="2877273" cy="475429"/>
            </a:xfrm>
            <a:prstGeom prst="snip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БЕЗВОЗМЕЗДНЫЕ </a:t>
              </a:r>
              <a:r>
                <a:rPr lang="ru-RU" sz="1200" dirty="0" smtClean="0">
                  <a:solidFill>
                    <a:prstClr val="white"/>
                  </a:solidFill>
                </a:rPr>
                <a:t>ПОСТУПЛЕНИЯ</a:t>
              </a:r>
              <a:endParaRPr lang="ru-RU" dirty="0">
                <a:solidFill>
                  <a:prstClr val="white"/>
                </a:solidFill>
              </a:endParaRPr>
            </a:p>
          </p:txBody>
        </p:sp>
        <p:pic>
          <p:nvPicPr>
            <p:cNvPr id="4109" name="Рисунок 36" descr="загруженное (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713" y="5004862"/>
              <a:ext cx="1147373" cy="8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https://encrypted-tbn2.gstatic.com/images?q=tbn:ANd9GcTfO-7-DwY4kk8ctjFDWeM7KGnQAxUEukcvWPnDiuwwQfWfPI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98" y="4117669"/>
              <a:ext cx="1170711" cy="76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https://encrypted-tbn0.gstatic.com/images?q=tbn:ANd9GcTBMLN2WF_mHUB08AsPbph_wf-SRZ5Wmd7rt2xis0w6_WDrSqp8g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38" y="3322249"/>
              <a:ext cx="1162237" cy="7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Прямоугольник 45"/>
            <p:cNvSpPr>
              <a:spLocks noChangeArrowheads="1"/>
            </p:cNvSpPr>
            <p:nvPr/>
          </p:nvSpPr>
          <p:spPr bwMode="auto">
            <a:xfrm>
              <a:off x="1370143" y="5289598"/>
              <a:ext cx="155796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имущество</a:t>
              </a:r>
              <a:endParaRPr lang="ru-RU" sz="1100" dirty="0">
                <a:solidFill>
                  <a:srgbClr val="984807"/>
                </a:solidFill>
                <a:latin typeface="Times New Roman" pitchFamily="18" charset="0"/>
                <a:cs typeface="Times New Roman" pitchFamily="18" charset="0"/>
              </a:endParaRPr>
            </a:p>
          </p:txBody>
        </p:sp>
        <p:sp>
          <p:nvSpPr>
            <p:cNvPr id="4115" name="Прямоугольник 51"/>
            <p:cNvSpPr>
              <a:spLocks noChangeArrowheads="1"/>
            </p:cNvSpPr>
            <p:nvPr/>
          </p:nvSpPr>
          <p:spPr bwMode="auto">
            <a:xfrm>
              <a:off x="1355565" y="2802447"/>
              <a:ext cx="1522106"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a:t>
              </a:r>
              <a:r>
                <a:rPr lang="ru-RU" sz="1000" dirty="0" smtClean="0">
                  <a:solidFill>
                    <a:srgbClr val="984807"/>
                  </a:solidFill>
                  <a:latin typeface="Times New Roman" pitchFamily="18" charset="0"/>
                  <a:cs typeface="Times New Roman" pitchFamily="18" charset="0"/>
                </a:rPr>
                <a:t>прибыль</a:t>
              </a:r>
              <a:endParaRPr lang="ru-RU" sz="1100" dirty="0">
                <a:solidFill>
                  <a:srgbClr val="984807"/>
                </a:solidFill>
                <a:latin typeface="Times New Roman" pitchFamily="18" charset="0"/>
                <a:cs typeface="Times New Roman" pitchFamily="18" charset="0"/>
              </a:endParaRPr>
            </a:p>
          </p:txBody>
        </p:sp>
        <p:sp>
          <p:nvSpPr>
            <p:cNvPr id="4116" name="Прямоугольник 52"/>
            <p:cNvSpPr>
              <a:spLocks noChangeArrowheads="1"/>
            </p:cNvSpPr>
            <p:nvPr/>
          </p:nvSpPr>
          <p:spPr bwMode="auto">
            <a:xfrm>
              <a:off x="1370143" y="3420097"/>
              <a:ext cx="1434984"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товары, работы, услуги</a:t>
              </a:r>
              <a:endParaRPr lang="ru-RU" sz="1000" dirty="0">
                <a:solidFill>
                  <a:srgbClr val="000000"/>
                </a:solidFill>
                <a:latin typeface="Arial" charset="0"/>
                <a:cs typeface="Arial" charset="0"/>
              </a:endParaRPr>
            </a:p>
          </p:txBody>
        </p:sp>
        <p:sp>
          <p:nvSpPr>
            <p:cNvPr id="4117" name="Прямоугольник 53"/>
            <p:cNvSpPr>
              <a:spLocks noChangeArrowheads="1"/>
            </p:cNvSpPr>
            <p:nvPr/>
          </p:nvSpPr>
          <p:spPr bwMode="auto">
            <a:xfrm>
              <a:off x="1380564" y="6145710"/>
              <a:ext cx="1497106"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Государственная пошлина</a:t>
              </a:r>
              <a:endParaRPr lang="ru-RU" sz="1100" dirty="0">
                <a:solidFill>
                  <a:srgbClr val="984807"/>
                </a:solidFill>
                <a:latin typeface="Times New Roman" pitchFamily="18" charset="0"/>
                <a:cs typeface="Times New Roman" pitchFamily="18" charset="0"/>
              </a:endParaRPr>
            </a:p>
          </p:txBody>
        </p:sp>
        <p:sp>
          <p:nvSpPr>
            <p:cNvPr id="4118" name="Прямоугольник 54"/>
            <p:cNvSpPr>
              <a:spLocks noChangeArrowheads="1"/>
            </p:cNvSpPr>
            <p:nvPr/>
          </p:nvSpPr>
          <p:spPr bwMode="auto">
            <a:xfrm>
              <a:off x="1456998" y="4282464"/>
              <a:ext cx="1561753"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Налог на </a:t>
              </a:r>
            </a:p>
            <a:p>
              <a:pPr fontAlgn="base" latinLnBrk="0">
                <a:spcBef>
                  <a:spcPct val="0"/>
                </a:spcBef>
                <a:spcAft>
                  <a:spcPct val="0"/>
                </a:spcAft>
              </a:pPr>
              <a:r>
                <a:rPr lang="ru-RU" sz="1000" dirty="0">
                  <a:solidFill>
                    <a:srgbClr val="984807"/>
                  </a:solidFill>
                  <a:latin typeface="Times New Roman" pitchFamily="18" charset="0"/>
                  <a:cs typeface="Times New Roman" pitchFamily="18" charset="0"/>
                </a:rPr>
                <a:t> </a:t>
              </a:r>
              <a:r>
                <a:rPr lang="ru-RU" sz="1000" dirty="0" smtClean="0">
                  <a:solidFill>
                    <a:srgbClr val="984807"/>
                  </a:solidFill>
                  <a:latin typeface="Times New Roman" pitchFamily="18" charset="0"/>
                  <a:cs typeface="Times New Roman" pitchFamily="18" charset="0"/>
                </a:rPr>
                <a:t>     совокупный доход</a:t>
              </a:r>
              <a:endParaRPr lang="ru-RU" sz="1100" dirty="0">
                <a:solidFill>
                  <a:srgbClr val="984807"/>
                </a:solidFill>
                <a:latin typeface="Times New Roman" pitchFamily="18" charset="0"/>
                <a:cs typeface="Times New Roman" pitchFamily="18" charset="0"/>
              </a:endParaRPr>
            </a:p>
          </p:txBody>
        </p:sp>
        <p:pic>
          <p:nvPicPr>
            <p:cNvPr id="4119" name="Picture 24" descr="https://encrypted-tbn1.gstatic.com/images?q=tbn:ANd9GcR5MW6ttNkS1sq78PSlUQDPVKyXu6tVHUK_cm72H2D66dK4q_P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498" y="2683535"/>
              <a:ext cx="1323599" cy="7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Рисунок 55" descr="загруженное (6).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76126" y="5450210"/>
              <a:ext cx="1407454" cy="69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Прямоугольник 56"/>
            <p:cNvSpPr>
              <a:spLocks noChangeArrowheads="1"/>
            </p:cNvSpPr>
            <p:nvPr/>
          </p:nvSpPr>
          <p:spPr bwMode="auto">
            <a:xfrm>
              <a:off x="6994366" y="3515815"/>
              <a:ext cx="957331"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дотации</a:t>
              </a:r>
              <a:endParaRPr lang="ru-RU" sz="1100" dirty="0">
                <a:solidFill>
                  <a:srgbClr val="376092"/>
                </a:solidFill>
                <a:latin typeface="Times New Roman" pitchFamily="18" charset="0"/>
                <a:cs typeface="Times New Roman" pitchFamily="18" charset="0"/>
              </a:endParaRPr>
            </a:p>
          </p:txBody>
        </p:sp>
        <p:sp>
          <p:nvSpPr>
            <p:cNvPr id="4122" name="Прямоугольник 57"/>
            <p:cNvSpPr>
              <a:spLocks noChangeArrowheads="1"/>
            </p:cNvSpPr>
            <p:nvPr/>
          </p:nvSpPr>
          <p:spPr bwMode="auto">
            <a:xfrm>
              <a:off x="6994367" y="4717085"/>
              <a:ext cx="957332"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6000">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субсидии</a:t>
              </a:r>
              <a:endParaRPr lang="ru-RU" sz="1100" dirty="0">
                <a:solidFill>
                  <a:srgbClr val="376092"/>
                </a:solidFill>
                <a:latin typeface="Times New Roman" pitchFamily="18" charset="0"/>
                <a:cs typeface="Times New Roman" pitchFamily="18" charset="0"/>
              </a:endParaRPr>
            </a:p>
          </p:txBody>
        </p:sp>
        <p:sp>
          <p:nvSpPr>
            <p:cNvPr id="4123" name="Прямоугольник 58"/>
            <p:cNvSpPr>
              <a:spLocks noChangeArrowheads="1"/>
            </p:cNvSpPr>
            <p:nvPr/>
          </p:nvSpPr>
          <p:spPr bwMode="auto">
            <a:xfrm>
              <a:off x="6994368" y="6267978"/>
              <a:ext cx="1113567"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субвенции</a:t>
              </a:r>
              <a:endParaRPr lang="ru-RU" sz="1100" dirty="0">
                <a:solidFill>
                  <a:srgbClr val="376092"/>
                </a:solidFill>
                <a:latin typeface="Times New Roman" pitchFamily="18" charset="0"/>
                <a:cs typeface="Times New Roman" pitchFamily="18" charset="0"/>
              </a:endParaRPr>
            </a:p>
          </p:txBody>
        </p:sp>
      </p:grpSp>
      <p:pic>
        <p:nvPicPr>
          <p:cNvPr id="18434" name="Picture 2" descr="ÐÐ°ÑÑÐ¸Ð½ÐºÐ¸ Ð¿Ð¾ Ð·Ð°Ð¿ÑÐ¾ÑÑ ÐºÐ°ÑÑÐ¸Ð½ÐºÐ¸ Ð½Ð°Ð»Ð¾Ð³ Ð½Ð° Ð¿ÑÐ¸Ð±ÑÐ»Ñ"/>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982" y="2172576"/>
            <a:ext cx="1153400" cy="7396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ÐÐ¾ÑÐ¾Ð¶ÐµÐµ Ð¸Ð·Ð¾Ð±ÑÐ°Ð¶ÐµÐ½Ð¸Ðµ"/>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4700" y="5903341"/>
            <a:ext cx="1117955" cy="7660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ÐÐ°ÑÑÐ¸Ð½ÐºÐ¸ Ð¿Ð¾ Ð·Ð°Ð¿ÑÐ¾ÑÑ ÐºÐ°ÑÑÐ¸Ð½ÐºÐ¸ Ð´Ð¾ÑÐ¾Ð´Ñ Ð¾Ñ Ð¾ÐºÐ°Ð·Ð°Ð½Ð¸Ð¸ Ð¿Ð»Ð°ÑÐ½ÑÑ ÑÑÐ»ÑÐ³"/>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69124" y="4042821"/>
            <a:ext cx="952414" cy="720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ÐÐ°ÑÑÐ¸Ð½ÐºÐ¸ Ð¿Ð¾ Ð·Ð°Ð¿ÑÐ¾ÑÑ ÐºÐ°ÑÑÐ¸Ð½ÐºÐ¸ Ð´Ð¾ÑÐ¾Ð´Ñ ÐÐ»Ð°ÑÐµÐ¶Ð¸ Ð¿ÑÐ¸ Ð¿Ð¾Ð»ÑÐ·Ð¾Ð²Ð°Ð½Ð¸Ð¸ Ð¿ÑÐ¸ÑÐ¾Ð´Ð½ÑÐ¼Ð¸ ÑÐµÑÑÑÑÐ°Ð¼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69125" y="4869678"/>
            <a:ext cx="952414" cy="880887"/>
          </a:xfrm>
          <a:prstGeom prst="rect">
            <a:avLst/>
          </a:prstGeom>
          <a:noFill/>
          <a:extLst>
            <a:ext uri="{909E8E84-426E-40DD-AFC4-6F175D3DCCD1}">
              <a14:hiddenFill xmlns:a14="http://schemas.microsoft.com/office/drawing/2010/main">
                <a:solidFill>
                  <a:srgbClr val="FFFFFF"/>
                </a:solidFill>
              </a14:hiddenFill>
            </a:ext>
          </a:extLst>
        </p:spPr>
      </p:pic>
      <p:sp>
        <p:nvSpPr>
          <p:cNvPr id="46" name="Прямоугольник 26"/>
          <p:cNvSpPr>
            <a:spLocks noChangeArrowheads="1"/>
          </p:cNvSpPr>
          <p:nvPr/>
        </p:nvSpPr>
        <p:spPr bwMode="auto">
          <a:xfrm>
            <a:off x="3874611" y="4248323"/>
            <a:ext cx="2544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sp>
        <p:nvSpPr>
          <p:cNvPr id="47" name="Загнутый угол 46"/>
          <p:cNvSpPr/>
          <p:nvPr/>
        </p:nvSpPr>
        <p:spPr>
          <a:xfrm>
            <a:off x="150584" y="1340768"/>
            <a:ext cx="2663279"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a:t>
            </a:r>
            <a:r>
              <a:rPr kumimoji="0" lang="ru-RU" sz="800" b="0" i="0" u="none" strike="noStrike" kern="0" cap="none" spc="0" normalizeH="0" baseline="0" noProof="0" dirty="0">
                <a:solidFill>
                  <a:srgbClr val="000000"/>
                </a:solidFill>
                <a:effectLst/>
                <a:uLnTx/>
                <a:uFillTx/>
                <a:latin typeface="Verdana"/>
                <a:cs typeface="Times New Roman" panose="02020603050405020304" pitchFamily="18" charset="0"/>
              </a:rPr>
              <a:t>специальными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налоговыми режимами, региональных и местных налогов, а также пеней и штрафов по ним</a:t>
            </a:r>
          </a:p>
        </p:txBody>
      </p:sp>
      <p:sp>
        <p:nvSpPr>
          <p:cNvPr id="48" name="Загнутый угол 47"/>
          <p:cNvSpPr/>
          <p:nvPr/>
        </p:nvSpPr>
        <p:spPr>
          <a:xfrm>
            <a:off x="2859732" y="1340769"/>
            <a:ext cx="3235895"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доходы</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
        <p:nvSpPr>
          <p:cNvPr id="49" name="Загнутый угол 48"/>
          <p:cNvSpPr/>
          <p:nvPr/>
        </p:nvSpPr>
        <p:spPr>
          <a:xfrm>
            <a:off x="6228184" y="1340769"/>
            <a:ext cx="2807806" cy="936103"/>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smtClean="0">
                <a:ln>
                  <a:noFill/>
                </a:ln>
                <a:solidFill>
                  <a:srgbClr val="000000"/>
                </a:solidFill>
                <a:effectLst/>
                <a:uLnTx/>
                <a:uFillTx/>
                <a:latin typeface="Verdana"/>
                <a:cs typeface="Times New Roman" panose="02020603050405020304" pitchFamily="18" charset="0"/>
              </a:rPr>
              <a:t>дотации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пожертвования</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Tree>
    <p:extLst>
      <p:ext uri="{BB962C8B-B14F-4D97-AF65-F5344CB8AC3E}">
        <p14:creationId xmlns:p14="http://schemas.microsoft.com/office/powerpoint/2010/main" val="3658939502"/>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https://ic.pics.livejournal.com/daskonto/84097230/160420/160420_800.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4377" y="3933056"/>
            <a:ext cx="8972119" cy="2924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996952"/>
            <a:ext cx="2066925" cy="1030288"/>
          </a:xfrm>
          <a:prstGeom prst="rect">
            <a:avLst/>
          </a:prstGeom>
          <a:ln>
            <a:noFill/>
          </a:ln>
          <a:effectLst>
            <a:outerShdw dist="35921" sx="1000" sy="1000" algn="ctr" rotWithShape="0">
              <a:schemeClr val="bg2"/>
            </a:outerShdw>
            <a:reflection stA="0"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Блок-схема: альтернативный процесс 3"/>
          <p:cNvSpPr/>
          <p:nvPr/>
        </p:nvSpPr>
        <p:spPr>
          <a:xfrm>
            <a:off x="155575" y="1050925"/>
            <a:ext cx="1971675" cy="457200"/>
          </a:xfrm>
          <a:prstGeom prst="flowChartAlternateProcess">
            <a:avLst/>
          </a:prstGeom>
          <a:gradFill rotWithShape="1">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доходы  физических лиц</a:t>
            </a:r>
          </a:p>
        </p:txBody>
      </p:sp>
      <p:sp>
        <p:nvSpPr>
          <p:cNvPr id="5" name="Блок-схема: альтернативный процесс 4"/>
          <p:cNvSpPr/>
          <p:nvPr/>
        </p:nvSpPr>
        <p:spPr>
          <a:xfrm>
            <a:off x="2379663" y="1050925"/>
            <a:ext cx="2114550" cy="457200"/>
          </a:xfrm>
          <a:prstGeom prst="flowChartAlternateProcess">
            <a:avLst/>
          </a:prstGeom>
          <a:gradFill rotWithShape="1">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Транспортный налог</a:t>
            </a:r>
          </a:p>
        </p:txBody>
      </p:sp>
      <p:sp>
        <p:nvSpPr>
          <p:cNvPr id="6" name="Блок-схема: альтернативный процесс 5"/>
          <p:cNvSpPr/>
          <p:nvPr/>
        </p:nvSpPr>
        <p:spPr>
          <a:xfrm>
            <a:off x="4760913" y="1052513"/>
            <a:ext cx="1990725" cy="457200"/>
          </a:xfrm>
          <a:prstGeom prst="flowChartAlternateProcess">
            <a:avLst/>
          </a:prstGeom>
          <a:gradFill rotWithShape="1">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имущество физических лиц</a:t>
            </a:r>
          </a:p>
        </p:txBody>
      </p:sp>
      <p:sp>
        <p:nvSpPr>
          <p:cNvPr id="7" name="Блок-схема: альтернативный процесс 6"/>
          <p:cNvSpPr/>
          <p:nvPr/>
        </p:nvSpPr>
        <p:spPr>
          <a:xfrm>
            <a:off x="7019925" y="1050925"/>
            <a:ext cx="1924050" cy="457200"/>
          </a:xfrm>
          <a:prstGeom prst="flowChartAlternateProcess">
            <a:avLst/>
          </a:prstGeom>
          <a:gradFill rotWithShape="1">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Земельный налог</a:t>
            </a:r>
          </a:p>
        </p:txBody>
      </p:sp>
      <p:graphicFrame>
        <p:nvGraphicFramePr>
          <p:cNvPr id="8" name="Схема 7"/>
          <p:cNvGraphicFramePr/>
          <p:nvPr/>
        </p:nvGraphicFramePr>
        <p:xfrm>
          <a:off x="20967" y="1700808"/>
          <a:ext cx="2606817" cy="2162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Схема 8"/>
          <p:cNvGraphicFramePr/>
          <p:nvPr/>
        </p:nvGraphicFramePr>
        <p:xfrm>
          <a:off x="3059832" y="1700808"/>
          <a:ext cx="2616225" cy="21042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0" name="Схема 9"/>
          <p:cNvGraphicFramePr/>
          <p:nvPr/>
        </p:nvGraphicFramePr>
        <p:xfrm>
          <a:off x="6084168" y="1700808"/>
          <a:ext cx="2980879" cy="21431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4" name="Прямоугольник 13"/>
          <p:cNvSpPr/>
          <p:nvPr/>
        </p:nvSpPr>
        <p:spPr>
          <a:xfrm>
            <a:off x="64377" y="4149080"/>
            <a:ext cx="2314574" cy="2585323"/>
          </a:xfrm>
          <a:prstGeom prst="rect">
            <a:avLst/>
          </a:prstGeom>
        </p:spPr>
        <p:txBody>
          <a:bodyPr>
            <a:spAutoFit/>
          </a:bodyPr>
          <a:lstStyle/>
          <a:p>
            <a:pPr algn="ctr" latinLnBrk="0">
              <a:defRPr/>
            </a:pPr>
            <a:r>
              <a:rPr lang="ru-RU" sz="1000" b="1" kern="0" dirty="0">
                <a:solidFill>
                  <a:srgbClr val="FF0000"/>
                </a:solidFill>
                <a:latin typeface="Arial" charset="0"/>
              </a:rPr>
              <a:t>Гл. 23 Налогового кодекса РФ</a:t>
            </a:r>
          </a:p>
          <a:p>
            <a:pPr algn="ctr" latinLnBrk="0">
              <a:defRPr/>
            </a:pPr>
            <a:r>
              <a:rPr lang="ru-RU" sz="900" b="1" u="sng" kern="0" dirty="0">
                <a:solidFill>
                  <a:sysClr val="windowText" lastClr="000000"/>
                </a:solidFill>
                <a:latin typeface="Arial" charset="0"/>
              </a:rPr>
              <a:t>Ставка налога 13% - с дохода каждого работающего гражданина</a:t>
            </a:r>
          </a:p>
          <a:p>
            <a:pPr algn="ctr" latinLnBrk="0">
              <a:defRPr/>
            </a:pPr>
            <a:r>
              <a:rPr lang="ru-RU" sz="900" b="1" kern="0" dirty="0">
                <a:solidFill>
                  <a:sysClr val="windowText" lastClr="000000"/>
                </a:solidFill>
                <a:latin typeface="Arial" charset="0"/>
              </a:rPr>
              <a:t>В отдельных случаях:</a:t>
            </a:r>
          </a:p>
          <a:p>
            <a:pPr algn="ctr" latinLnBrk="0">
              <a:defRPr/>
            </a:pPr>
            <a:r>
              <a:rPr lang="ru-RU" sz="900" b="1" kern="0" dirty="0">
                <a:solidFill>
                  <a:sysClr val="windowText" lastClr="000000"/>
                </a:solidFill>
                <a:latin typeface="Arial" charset="0"/>
              </a:rPr>
              <a:t>35% - в отношении стоимости полученных выигрышей и призов;</a:t>
            </a:r>
          </a:p>
          <a:p>
            <a:pPr algn="ctr" latinLnBrk="0">
              <a:defRPr/>
            </a:pPr>
            <a:r>
              <a:rPr lang="ru-RU" sz="900" b="1" kern="0" dirty="0">
                <a:solidFill>
                  <a:sysClr val="windowText" lastClr="000000"/>
                </a:solidFill>
                <a:latin typeface="Arial" charset="0"/>
              </a:rPr>
              <a:t>30% - в отношении доходов, получаемых физическими лицами, не являющимися налоговыми резидентами РФ</a:t>
            </a:r>
          </a:p>
          <a:p>
            <a:pPr algn="ctr" latinLnBrk="0">
              <a:defRPr/>
            </a:pPr>
            <a:r>
              <a:rPr lang="ru-RU" sz="900" b="1" u="sng" kern="0" dirty="0">
                <a:solidFill>
                  <a:sysClr val="windowText" lastClr="000000"/>
                </a:solidFill>
                <a:latin typeface="Arial" charset="0"/>
              </a:rPr>
              <a:t>Важно! Налоговым кодексом РФ предусмотрены </a:t>
            </a:r>
          </a:p>
          <a:p>
            <a:pPr algn="ctr" latinLnBrk="0">
              <a:defRPr/>
            </a:pPr>
            <a:r>
              <a:rPr lang="ru-RU" sz="900" b="1" u="sng" kern="0" dirty="0">
                <a:solidFill>
                  <a:sysClr val="windowText" lastClr="000000"/>
                </a:solidFill>
                <a:latin typeface="Arial" charset="0"/>
              </a:rPr>
              <a:t>налоговые вычеты:</a:t>
            </a:r>
          </a:p>
          <a:p>
            <a:pPr algn="ctr" latinLnBrk="0">
              <a:defRPr/>
            </a:pPr>
            <a:r>
              <a:rPr lang="ru-RU" sz="900" b="1" kern="0" dirty="0">
                <a:solidFill>
                  <a:sysClr val="windowText" lastClr="000000"/>
                </a:solidFill>
                <a:latin typeface="Arial" charset="0"/>
              </a:rPr>
              <a:t>стандартные (ст. 218)</a:t>
            </a:r>
          </a:p>
          <a:p>
            <a:pPr algn="ctr" latinLnBrk="0">
              <a:defRPr/>
            </a:pPr>
            <a:r>
              <a:rPr lang="ru-RU" sz="900" b="1" kern="0" dirty="0">
                <a:solidFill>
                  <a:sysClr val="windowText" lastClr="000000"/>
                </a:solidFill>
                <a:latin typeface="Arial" charset="0"/>
              </a:rPr>
              <a:t>социальные (ст. 219)</a:t>
            </a:r>
          </a:p>
          <a:p>
            <a:pPr algn="ctr" latinLnBrk="0">
              <a:defRPr/>
            </a:pPr>
            <a:r>
              <a:rPr lang="ru-RU" sz="900" b="1" kern="0" dirty="0">
                <a:solidFill>
                  <a:sysClr val="windowText" lastClr="000000"/>
                </a:solidFill>
                <a:latin typeface="Arial" charset="0"/>
              </a:rPr>
              <a:t>имущественные (ст. 220)</a:t>
            </a:r>
          </a:p>
          <a:p>
            <a:pPr algn="ctr" latinLnBrk="0">
              <a:defRPr/>
            </a:pPr>
            <a:r>
              <a:rPr lang="ru-RU" sz="900" b="1" kern="0" dirty="0">
                <a:solidFill>
                  <a:sysClr val="windowText" lastClr="000000"/>
                </a:solidFill>
                <a:latin typeface="Arial" charset="0"/>
              </a:rPr>
              <a:t>профессиональные (ст. 221)</a:t>
            </a:r>
          </a:p>
          <a:p>
            <a:pPr algn="ctr" latinLnBrk="0">
              <a:defRPr/>
            </a:pPr>
            <a:r>
              <a:rPr lang="ru-RU" sz="900" b="1" kern="0" dirty="0">
                <a:solidFill>
                  <a:sysClr val="windowText" lastClr="000000"/>
                </a:solidFill>
                <a:latin typeface="Arial" charset="0"/>
              </a:rPr>
              <a:t>прочие (ст. 220.1)</a:t>
            </a:r>
          </a:p>
        </p:txBody>
      </p:sp>
      <p:sp>
        <p:nvSpPr>
          <p:cNvPr id="15" name="Прямоугольник 14"/>
          <p:cNvSpPr/>
          <p:nvPr/>
        </p:nvSpPr>
        <p:spPr>
          <a:xfrm>
            <a:off x="2483768" y="4163095"/>
            <a:ext cx="2114549" cy="2585323"/>
          </a:xfrm>
          <a:prstGeom prst="rect">
            <a:avLst/>
          </a:prstGeom>
        </p:spPr>
        <p:txBody>
          <a:bodyPr>
            <a:spAutoFit/>
          </a:bodyPr>
          <a:lstStyle/>
          <a:p>
            <a:pPr algn="ctr" latinLnBrk="0">
              <a:defRPr/>
            </a:pPr>
            <a:r>
              <a:rPr lang="ru-RU" sz="1000" b="1" kern="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atin typeface="Arial" charset="0"/>
              </a:rPr>
              <a:t>Гл.28 Налогового кодекса</a:t>
            </a:r>
          </a:p>
          <a:p>
            <a:pPr algn="ctr" latinLnBrk="0">
              <a:defRPr/>
            </a:pPr>
            <a:r>
              <a:rPr lang="ru-RU" sz="900" b="1" u="sng" kern="0" dirty="0">
                <a:solidFill>
                  <a:sysClr val="windowText" lastClr="000000"/>
                </a:solidFill>
                <a:latin typeface="Arial" charset="0"/>
              </a:rPr>
              <a:t>Ставка налога</a:t>
            </a:r>
          </a:p>
          <a:p>
            <a:pPr algn="ctr" latinLnBrk="0">
              <a:defRPr/>
            </a:pPr>
            <a:r>
              <a:rPr lang="ru-RU" sz="900" b="1" u="sng" kern="0" dirty="0">
                <a:solidFill>
                  <a:sysClr val="windowText" lastClr="000000"/>
                </a:solidFill>
                <a:latin typeface="Arial" charset="0"/>
              </a:rPr>
              <a:t>На автомобили легковые с мощностью двигателя</a:t>
            </a:r>
            <a:r>
              <a:rPr lang="ru-RU" sz="900" b="1" kern="0" dirty="0">
                <a:solidFill>
                  <a:sysClr val="windowText" lastClr="000000"/>
                </a:solidFill>
                <a:latin typeface="Arial" charset="0"/>
              </a:rPr>
              <a:t>:</a:t>
            </a:r>
          </a:p>
          <a:p>
            <a:pPr algn="ctr" latinLnBrk="0">
              <a:defRPr/>
            </a:pPr>
            <a:r>
              <a:rPr lang="ru-RU" sz="900" b="1" kern="0" dirty="0">
                <a:solidFill>
                  <a:sysClr val="windowText" lastClr="000000"/>
                </a:solidFill>
                <a:latin typeface="Arial" charset="0"/>
              </a:rPr>
              <a:t>до 100 л.с. и свыше 250 л.с. – от 10 до 150 руб.;</a:t>
            </a:r>
          </a:p>
          <a:p>
            <a:pPr algn="ctr" latinLnBrk="0">
              <a:defRPr/>
            </a:pPr>
            <a:r>
              <a:rPr lang="ru-RU" sz="900" b="1" u="sng" kern="0" dirty="0">
                <a:solidFill>
                  <a:sysClr val="windowText" lastClr="000000"/>
                </a:solidFill>
                <a:latin typeface="Arial" charset="0"/>
              </a:rPr>
              <a:t>Мотоциклы и мотороллеры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 л.с. и свыше 35 л.с. – от 9 до 30 руб.;  </a:t>
            </a:r>
          </a:p>
          <a:p>
            <a:pPr algn="ctr" latinLnBrk="0">
              <a:defRPr/>
            </a:pPr>
            <a:r>
              <a:rPr lang="ru-RU" sz="900" b="1" u="sng" kern="0" dirty="0">
                <a:solidFill>
                  <a:sysClr val="windowText" lastClr="000000"/>
                </a:solidFill>
                <a:latin typeface="Arial" charset="0"/>
              </a:rPr>
              <a:t>Автобусы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200 л.с. свыше 250 л.с. – от 45 до 100 руб.;</a:t>
            </a:r>
          </a:p>
          <a:p>
            <a:pPr algn="ctr" latinLnBrk="0">
              <a:defRPr/>
            </a:pPr>
            <a:r>
              <a:rPr lang="ru-RU" sz="900" b="1" u="sng" kern="0" dirty="0">
                <a:solidFill>
                  <a:sysClr val="windowText" lastClr="000000"/>
                </a:solidFill>
                <a:latin typeface="Arial" charset="0"/>
              </a:rPr>
              <a:t>Грузовые автомобили</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100 л.с. свыше 250 л.с. – от 23 до 80 руб.;</a:t>
            </a:r>
          </a:p>
          <a:p>
            <a:pPr algn="ctr" latinLnBrk="0">
              <a:defRPr/>
            </a:pPr>
            <a:r>
              <a:rPr lang="ru-RU" sz="900" b="1" u="sng" kern="0" dirty="0">
                <a:solidFill>
                  <a:sysClr val="windowText" lastClr="000000"/>
                </a:solidFill>
                <a:latin typeface="Arial" charset="0"/>
              </a:rPr>
              <a:t>Прочие транспортные средства</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50 л.с. свыше 100 л.с. – от 18 до 1000 руб. </a:t>
            </a:r>
          </a:p>
        </p:txBody>
      </p:sp>
      <p:sp>
        <p:nvSpPr>
          <p:cNvPr id="16" name="Прямоугольник 15"/>
          <p:cNvSpPr/>
          <p:nvPr/>
        </p:nvSpPr>
        <p:spPr>
          <a:xfrm>
            <a:off x="4573351" y="4163095"/>
            <a:ext cx="2687419" cy="2723823"/>
          </a:xfrm>
          <a:prstGeom prst="rect">
            <a:avLst/>
          </a:prstGeom>
        </p:spPr>
        <p:txBody>
          <a:bodyPr>
            <a:spAutoFit/>
          </a:bodyPr>
          <a:lstStyle/>
          <a:p>
            <a:pPr algn="ctr" latinLnBrk="0">
              <a:defRPr/>
            </a:pPr>
            <a:r>
              <a:rPr lang="ru-RU" sz="1000" b="1" kern="0" dirty="0">
                <a:gradFill flip="none" rotWithShape="1">
                  <a:gsLst>
                    <a:gs pos="0">
                      <a:srgbClr val="E8B7B7">
                        <a:lumMod val="90000"/>
                        <a:shade val="30000"/>
                        <a:satMod val="115000"/>
                      </a:srgbClr>
                    </a:gs>
                    <a:gs pos="50000">
                      <a:srgbClr val="E8B7B7">
                        <a:lumMod val="90000"/>
                        <a:shade val="67500"/>
                        <a:satMod val="115000"/>
                      </a:srgbClr>
                    </a:gs>
                    <a:gs pos="100000">
                      <a:srgbClr val="E8B7B7">
                        <a:lumMod val="90000"/>
                        <a:shade val="100000"/>
                        <a:satMod val="115000"/>
                      </a:srgbClr>
                    </a:gs>
                  </a:gsLst>
                  <a:lin ang="16200000" scaled="1"/>
                  <a:tileRect/>
                </a:gradFill>
                <a:latin typeface="Arial" charset="0"/>
              </a:rPr>
              <a:t>Гл. 32 Налогового кодекса РФ</a:t>
            </a:r>
          </a:p>
          <a:p>
            <a:pPr algn="ctr" latinLnBrk="0">
              <a:defRPr/>
            </a:pPr>
            <a:r>
              <a:rPr lang="ru-RU" sz="900" b="1" kern="0" dirty="0">
                <a:solidFill>
                  <a:sysClr val="windowText" lastClr="000000"/>
                </a:solidFill>
                <a:latin typeface="Arial" charset="0"/>
              </a:rPr>
              <a:t>В случае определения налоговой базы исходя из кадастровой стоимости объекта налогообложения налоговые ставки устанавливаются в размерах не превышающих:</a:t>
            </a:r>
          </a:p>
          <a:p>
            <a:pPr algn="ctr" latinLnBrk="0">
              <a:defRPr/>
            </a:pPr>
            <a:r>
              <a:rPr lang="ru-RU" sz="900" b="1" kern="0" dirty="0">
                <a:solidFill>
                  <a:sysClr val="windowText" lastClr="000000"/>
                </a:solidFill>
                <a:latin typeface="Arial" charset="0"/>
              </a:rPr>
              <a:t>До 0,1% - в отношении жилых и нежилых помещений, объектов незавершенного строительства, гаражей;</a:t>
            </a:r>
          </a:p>
          <a:p>
            <a:pPr algn="ctr" latinLnBrk="0">
              <a:defRPr/>
            </a:pPr>
            <a:r>
              <a:rPr lang="ru-RU" sz="900" b="1" kern="0" dirty="0">
                <a:solidFill>
                  <a:sysClr val="windowText" lastClr="000000"/>
                </a:solidFill>
                <a:latin typeface="Arial" charset="0"/>
              </a:rPr>
              <a:t>2% - в отношении объектов налогообложения, кадастровая стоимость каждого из которых превышает 300 млн.руб.;</a:t>
            </a:r>
          </a:p>
          <a:p>
            <a:pPr algn="ctr" latinLnBrk="0">
              <a:defRPr/>
            </a:pPr>
            <a:r>
              <a:rPr lang="ru-RU" sz="900" b="1" kern="0" dirty="0">
                <a:solidFill>
                  <a:sysClr val="windowText" lastClr="000000"/>
                </a:solidFill>
                <a:latin typeface="Arial" charset="0"/>
              </a:rPr>
              <a:t>0,5% - в отношении прочих объектов налогообложения</a:t>
            </a:r>
          </a:p>
          <a:p>
            <a:pPr algn="ctr" latinLnBrk="0">
              <a:defRPr/>
            </a:pPr>
            <a:r>
              <a:rPr lang="ru-RU" sz="900" b="1" kern="0" dirty="0">
                <a:solidFill>
                  <a:sysClr val="windowText" lastClr="000000"/>
                </a:solidFill>
                <a:latin typeface="Arial" charset="0"/>
              </a:rPr>
              <a:t>До 300 000 руб. – до 0,1%</a:t>
            </a:r>
          </a:p>
          <a:p>
            <a:pPr algn="ctr" latinLnBrk="0">
              <a:defRPr/>
            </a:pPr>
            <a:r>
              <a:rPr lang="ru-RU" sz="900" b="1" kern="0" dirty="0">
                <a:solidFill>
                  <a:sysClr val="windowText" lastClr="000000"/>
                </a:solidFill>
                <a:latin typeface="Arial" charset="0"/>
              </a:rPr>
              <a:t>Свыше 300 000 до 500 000 руб. – свыше 0,1 %-0,3%</a:t>
            </a:r>
          </a:p>
          <a:p>
            <a:pPr algn="ctr" latinLnBrk="0">
              <a:defRPr/>
            </a:pPr>
            <a:r>
              <a:rPr lang="ru-RU" sz="900" b="1" kern="0" dirty="0">
                <a:solidFill>
                  <a:sysClr val="windowText" lastClr="000000"/>
                </a:solidFill>
                <a:latin typeface="Arial" charset="0"/>
              </a:rPr>
              <a:t>Свыше 500 000 руб. – свыше 0,3%-2,0% </a:t>
            </a:r>
          </a:p>
        </p:txBody>
      </p:sp>
      <p:sp>
        <p:nvSpPr>
          <p:cNvPr id="17" name="Прямоугольник 16"/>
          <p:cNvSpPr/>
          <p:nvPr/>
        </p:nvSpPr>
        <p:spPr>
          <a:xfrm>
            <a:off x="7092280" y="4161128"/>
            <a:ext cx="2051720" cy="1923604"/>
          </a:xfrm>
          <a:prstGeom prst="rect">
            <a:avLst/>
          </a:prstGeom>
        </p:spPr>
        <p:txBody>
          <a:bodyPr wrap="square">
            <a:spAutoFit/>
          </a:bodyPr>
          <a:lstStyle/>
          <a:p>
            <a:pPr algn="ctr" latinLnBrk="0">
              <a:defRPr/>
            </a:pPr>
            <a:r>
              <a:rPr lang="ru-RU" sz="1000" b="1" kern="0" dirty="0">
                <a:solidFill>
                  <a:srgbClr val="7030A0"/>
                </a:solidFill>
                <a:latin typeface="Arial" charset="0"/>
              </a:rPr>
              <a:t>Гл. 31 Налогового </a:t>
            </a:r>
          </a:p>
          <a:p>
            <a:pPr algn="ctr" latinLnBrk="0">
              <a:defRPr/>
            </a:pPr>
            <a:r>
              <a:rPr lang="ru-RU" sz="1000" b="1" kern="0" dirty="0">
                <a:solidFill>
                  <a:srgbClr val="7030A0"/>
                </a:solidFill>
                <a:latin typeface="Arial" charset="0"/>
              </a:rPr>
              <a:t>кодекса РФ</a:t>
            </a:r>
          </a:p>
          <a:p>
            <a:pPr algn="ctr" latinLnBrk="0">
              <a:defRPr/>
            </a:pPr>
            <a:r>
              <a:rPr lang="ru-RU" sz="900" b="1" u="sng" kern="0" dirty="0">
                <a:solidFill>
                  <a:sysClr val="windowText" lastClr="000000"/>
                </a:solidFill>
                <a:latin typeface="Arial" charset="0"/>
              </a:rPr>
              <a:t>Ставка налога  </a:t>
            </a:r>
          </a:p>
          <a:p>
            <a:pPr algn="ctr" latinLnBrk="0">
              <a:defRPr/>
            </a:pPr>
            <a:r>
              <a:rPr lang="ru-RU" sz="900" b="1" kern="0" dirty="0">
                <a:solidFill>
                  <a:sysClr val="windowText" lastClr="000000"/>
                </a:solidFill>
                <a:latin typeface="Arial" charset="0"/>
              </a:rPr>
              <a:t>От кадастровой стоимости земельных участков:</a:t>
            </a:r>
          </a:p>
          <a:p>
            <a:pPr algn="ctr" latinLnBrk="0">
              <a:defRPr/>
            </a:pPr>
            <a:r>
              <a:rPr lang="ru-RU" sz="900" b="1" kern="0" dirty="0">
                <a:solidFill>
                  <a:sysClr val="windowText" lastClr="000000"/>
                </a:solidFill>
                <a:latin typeface="Arial" charset="0"/>
              </a:rPr>
              <a:t>0,3% - занятых жилищным фонтом, личным подсобным хозяйством, садоводства, огородничества, животноводства, дачного хозяйства;</a:t>
            </a:r>
          </a:p>
          <a:p>
            <a:pPr algn="ctr" latinLnBrk="0">
              <a:defRPr/>
            </a:pPr>
            <a:r>
              <a:rPr lang="ru-RU" sz="900" b="1" kern="0" dirty="0">
                <a:solidFill>
                  <a:sysClr val="windowText" lastClr="000000"/>
                </a:solidFill>
                <a:latin typeface="Arial" charset="0"/>
              </a:rPr>
              <a:t>1,5% - в отношении других земельных участков</a:t>
            </a:r>
          </a:p>
        </p:txBody>
      </p:sp>
      <p:sp>
        <p:nvSpPr>
          <p:cNvPr id="18" name="Прямоугольник 17"/>
          <p:cNvSpPr/>
          <p:nvPr/>
        </p:nvSpPr>
        <p:spPr bwMode="auto">
          <a:xfrm>
            <a:off x="-612576" y="116632"/>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КАКИЕ НАЛОГИ УПЛАЧИВАЮТ жители Соболевского</a:t>
            </a:r>
            <a:r>
              <a:rPr kumimoji="0" lang="ru-RU" sz="25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района, куда зачисляют налоги</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692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92696"/>
            <a:ext cx="8432105"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423165133"/>
              </p:ext>
            </p:extLst>
          </p:nvPr>
        </p:nvGraphicFramePr>
        <p:xfrm>
          <a:off x="107950" y="4065588"/>
          <a:ext cx="8928100" cy="2874979"/>
        </p:xfrm>
        <a:graphic>
          <a:graphicData uri="http://schemas.openxmlformats.org/drawingml/2006/table">
            <a:tbl>
              <a:tblPr firstRow="1" bandRow="1">
                <a:tableStyleId>{5DA37D80-6434-44D0-A028-1B22A696006F}</a:tableStyleId>
              </a:tblPr>
              <a:tblGrid>
                <a:gridCol w="1526067"/>
                <a:gridCol w="1506604"/>
                <a:gridCol w="1471668"/>
                <a:gridCol w="1489135"/>
                <a:gridCol w="1489135"/>
                <a:gridCol w="1445491"/>
              </a:tblGrid>
              <a:tr h="35081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Показатель</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Ед. измерения</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2020 оценка</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2021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2022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2023 прогноз</a:t>
                      </a:r>
                      <a:endParaRPr lang="ru-RU" sz="900" dirty="0">
                        <a:solidFill>
                          <a:schemeClr val="tx1"/>
                        </a:solidFill>
                      </a:endParaRPr>
                    </a:p>
                  </a:txBody>
                  <a:tcPr marL="91431" marR="91431" marT="45695" marB="45695"/>
                </a:tc>
              </a:tr>
              <a:tr h="51267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Численность населения</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тыс. чел.</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2,484</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2,485</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2,489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2,497</a:t>
                      </a:r>
                      <a:endParaRPr lang="ru-RU" sz="900" dirty="0"/>
                    </a:p>
                  </a:txBody>
                  <a:tcPr marL="91431" marR="91431" marT="45695" marB="45695"/>
                </a:tc>
              </a:tr>
              <a:tr h="4444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Миграционный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чел-к </a:t>
                      </a:r>
                      <a:endParaRPr kumimoji="0" lang="ru-RU" sz="900" b="0" i="0" u="none" strike="noStrike" kern="1200" cap="none" spc="0" normalizeH="0" baseline="0" noProof="0" dirty="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38</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25</a:t>
                      </a:r>
                      <a:endParaRPr lang="ru-RU" sz="900" dirty="0"/>
                    </a:p>
                  </a:txBody>
                  <a:tcPr marL="91431" marR="91431" marT="45695" marB="45695"/>
                </a:tc>
              </a:tr>
              <a:tr h="4434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Рождаемость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родившихся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4,8</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8,2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7,6</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6,6</a:t>
                      </a:r>
                      <a:endParaRPr lang="ru-RU" sz="900" dirty="0"/>
                    </a:p>
                  </a:txBody>
                  <a:tcPr marL="91431" marR="91431" marT="45695" marB="45695"/>
                </a:tc>
              </a:tr>
              <a:tr h="42861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Смертность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умерших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13,3</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r>
              <a:tr h="5028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Естественный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на 1000 человек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-8,5</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-3,5</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-4,5</a:t>
                      </a:r>
                      <a:endParaRPr lang="ru-RU" sz="900" dirty="0"/>
                    </a:p>
                  </a:txBody>
                  <a:tcPr marL="91431" marR="91431" marT="45695" marB="45695"/>
                </a:tc>
              </a:tr>
            </a:tbl>
          </a:graphicData>
        </a:graphic>
      </p:graphicFrame>
      <p:sp>
        <p:nvSpPr>
          <p:cNvPr id="6" name="Прямоугольник 5"/>
          <p:cNvSpPr/>
          <p:nvPr/>
        </p:nvSpPr>
        <p:spPr>
          <a:xfrm>
            <a:off x="6588224" y="836712"/>
            <a:ext cx="1017588" cy="214312"/>
          </a:xfrm>
          <a:prstGeom prst="rect">
            <a:avLst/>
          </a:prstGeom>
        </p:spPr>
        <p:txBody>
          <a:bodyPr wrap="none">
            <a:spAutoFit/>
          </a:bodyPr>
          <a:lstStyle/>
          <a:p>
            <a:pPr algn="ctr" latinLnBrk="0">
              <a:defRPr/>
            </a:pPr>
            <a:r>
              <a:rPr lang="ru-RU" sz="800" kern="0" dirty="0">
                <a:solidFill>
                  <a:prstClr val="black"/>
                </a:solidFill>
                <a:latin typeface="Arial" charset="0"/>
              </a:rPr>
              <a:t>на 1 000 чел-к </a:t>
            </a:r>
          </a:p>
        </p:txBody>
      </p:sp>
      <p:graphicFrame>
        <p:nvGraphicFramePr>
          <p:cNvPr id="11" name="Диаграмма 4"/>
          <p:cNvGraphicFramePr>
            <a:graphicFrameLocks/>
          </p:cNvGraphicFramePr>
          <p:nvPr>
            <p:extLst>
              <p:ext uri="{D42A27DB-BD31-4B8C-83A1-F6EECF244321}">
                <p14:modId xmlns:p14="http://schemas.microsoft.com/office/powerpoint/2010/main" val="4208871728"/>
              </p:ext>
            </p:extLst>
          </p:nvPr>
        </p:nvGraphicFramePr>
        <p:xfrm>
          <a:off x="107950" y="692697"/>
          <a:ext cx="9036050" cy="3457028"/>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bwMode="auto">
          <a:xfrm>
            <a:off x="-468560" y="31893"/>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показатели социально-экономического развития Соболевского муниципального района</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
        <p:nvSpPr>
          <p:cNvPr id="10" name="AutoShape 5"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47384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5750" r="19460"/>
          <a:stretch/>
        </p:blipFill>
        <p:spPr bwMode="auto">
          <a:xfrm>
            <a:off x="405442" y="476673"/>
            <a:ext cx="8631054" cy="5472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4"/>
          <p:cNvGraphicFramePr>
            <a:graphicFrameLocks/>
          </p:cNvGraphicFramePr>
          <p:nvPr>
            <p:extLst>
              <p:ext uri="{D42A27DB-BD31-4B8C-83A1-F6EECF244321}">
                <p14:modId xmlns:p14="http://schemas.microsoft.com/office/powerpoint/2010/main" val="2703663566"/>
              </p:ext>
            </p:extLst>
          </p:nvPr>
        </p:nvGraphicFramePr>
        <p:xfrm>
          <a:off x="107950" y="571500"/>
          <a:ext cx="8985250" cy="6235699"/>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1428750" y="4006221"/>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21 073</a:t>
            </a:r>
            <a:endParaRPr lang="ru-RU" sz="1200" kern="0" dirty="0">
              <a:solidFill>
                <a:prstClr val="black"/>
              </a:solidFill>
              <a:latin typeface="Arial" charset="0"/>
            </a:endParaRPr>
          </a:p>
        </p:txBody>
      </p:sp>
      <p:sp>
        <p:nvSpPr>
          <p:cNvPr id="8" name="Прямоугольник 7"/>
          <p:cNvSpPr/>
          <p:nvPr/>
        </p:nvSpPr>
        <p:spPr>
          <a:xfrm>
            <a:off x="3347864" y="3001963"/>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21 726</a:t>
            </a:r>
            <a:endParaRPr lang="ru-RU" sz="1200" kern="0" dirty="0">
              <a:solidFill>
                <a:prstClr val="black"/>
              </a:solidFill>
              <a:latin typeface="Arial" charset="0"/>
            </a:endParaRPr>
          </a:p>
        </p:txBody>
      </p:sp>
      <p:sp>
        <p:nvSpPr>
          <p:cNvPr id="9" name="Прямоугольник 8"/>
          <p:cNvSpPr/>
          <p:nvPr/>
        </p:nvSpPr>
        <p:spPr>
          <a:xfrm>
            <a:off x="5292080" y="2348880"/>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22 530</a:t>
            </a:r>
            <a:endParaRPr lang="ru-RU" sz="1200" kern="0" dirty="0">
              <a:solidFill>
                <a:prstClr val="black"/>
              </a:solidFill>
              <a:latin typeface="Arial" charset="0"/>
            </a:endParaRPr>
          </a:p>
        </p:txBody>
      </p:sp>
      <p:sp>
        <p:nvSpPr>
          <p:cNvPr id="10" name="Прямоугольник 9"/>
          <p:cNvSpPr/>
          <p:nvPr/>
        </p:nvSpPr>
        <p:spPr>
          <a:xfrm>
            <a:off x="7308304" y="1340768"/>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23 341</a:t>
            </a:r>
            <a:endParaRPr lang="ru-RU" sz="1200" kern="0" dirty="0">
              <a:solidFill>
                <a:prstClr val="black"/>
              </a:solidFill>
              <a:latin typeface="Arial" charset="0"/>
            </a:endParaRPr>
          </a:p>
        </p:txBody>
      </p:sp>
      <p:sp>
        <p:nvSpPr>
          <p:cNvPr id="11" name="Прямоугольник 10"/>
          <p:cNvSpPr/>
          <p:nvPr/>
        </p:nvSpPr>
        <p:spPr>
          <a:xfrm>
            <a:off x="755576" y="697363"/>
            <a:ext cx="555625" cy="246062"/>
          </a:xfrm>
          <a:prstGeom prst="rect">
            <a:avLst/>
          </a:prstGeom>
        </p:spPr>
        <p:txBody>
          <a:bodyPr wrap="none">
            <a:spAutoFit/>
          </a:bodyPr>
          <a:lstStyle/>
          <a:p>
            <a:pPr algn="ctr" latinLnBrk="0">
              <a:defRPr/>
            </a:pPr>
            <a:r>
              <a:rPr lang="ru-RU" sz="1000" kern="0" dirty="0">
                <a:solidFill>
                  <a:prstClr val="black"/>
                </a:solidFill>
                <a:latin typeface="Arial" charset="0"/>
              </a:rPr>
              <a:t>рубли</a:t>
            </a:r>
          </a:p>
        </p:txBody>
      </p:sp>
      <p:sp>
        <p:nvSpPr>
          <p:cNvPr id="12" name="Прямоугольник 11"/>
          <p:cNvSpPr/>
          <p:nvPr/>
        </p:nvSpPr>
        <p:spPr bwMode="auto">
          <a:xfrm>
            <a:off x="-324544"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прожиточного минимума</a:t>
            </a:r>
          </a:p>
        </p:txBody>
      </p:sp>
      <p:pic>
        <p:nvPicPr>
          <p:cNvPr id="17410" name="Picture 2" descr="ÐÐ¾ÑÐ¾Ð¶ÐµÐµ Ð¸Ð·Ð¾Ð±ÑÐ°Ð¶ÐµÐ½Ð¸Ð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808384"/>
            <a:ext cx="268319" cy="26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9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ÐÐ°ÑÑÐ¸Ð½ÐºÐ¸ Ð¿Ð¾ Ð·Ð°Ð¿ÑÐ¾ÑÑ ÐºÐ°ÑÑÐ¸Ð½ÐºÐ¸ Ð±ÐµÐ·ÑÐ°Ð±Ð¾ÑÐ½Ñ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424936"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10"/>
          <p:cNvGraphicFramePr>
            <a:graphicFrameLocks/>
          </p:cNvGraphicFramePr>
          <p:nvPr>
            <p:extLst>
              <p:ext uri="{D42A27DB-BD31-4B8C-83A1-F6EECF244321}">
                <p14:modId xmlns:p14="http://schemas.microsoft.com/office/powerpoint/2010/main" val="1014473473"/>
              </p:ext>
            </p:extLst>
          </p:nvPr>
        </p:nvGraphicFramePr>
        <p:xfrm>
          <a:off x="179673" y="739204"/>
          <a:ext cx="8856662" cy="5935663"/>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684213" y="641350"/>
            <a:ext cx="431800" cy="246063"/>
          </a:xfrm>
          <a:prstGeom prst="rect">
            <a:avLst/>
          </a:prstGeom>
        </p:spPr>
        <p:txBody>
          <a:bodyPr wrap="none">
            <a:spAutoFit/>
          </a:bodyPr>
          <a:lstStyle/>
          <a:p>
            <a:pPr algn="ctr" latinLnBrk="0">
              <a:defRPr/>
            </a:pPr>
            <a:r>
              <a:rPr lang="ru-RU" sz="1000" kern="0" dirty="0">
                <a:solidFill>
                  <a:prstClr val="black"/>
                </a:solidFill>
                <a:latin typeface="Arial" charset="0"/>
              </a:rPr>
              <a:t>чел.</a:t>
            </a:r>
          </a:p>
        </p:txBody>
      </p:sp>
      <p:sp>
        <p:nvSpPr>
          <p:cNvPr id="7" name="Прямоугольник 6"/>
          <p:cNvSpPr/>
          <p:nvPr/>
        </p:nvSpPr>
        <p:spPr bwMode="auto">
          <a:xfrm>
            <a:off x="-579525"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численности безработных</a:t>
            </a:r>
          </a:p>
        </p:txBody>
      </p:sp>
      <p:pic>
        <p:nvPicPr>
          <p:cNvPr id="3077"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5771" y="619850"/>
            <a:ext cx="339792" cy="33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ÐÐ¾ÑÐ¾Ð¶ÐµÐµ Ð¸Ð·Ð¾Ð±ÑÐ°Ð¶ÐµÐ½Ð¸Ðµ"/>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85862"/>
            <a:ext cx="8496944" cy="483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45543212"/>
              </p:ext>
            </p:extLst>
          </p:nvPr>
        </p:nvGraphicFramePr>
        <p:xfrm>
          <a:off x="107950" y="836712"/>
          <a:ext cx="8897766" cy="5832376"/>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1475656" y="3892375"/>
            <a:ext cx="764307" cy="1015663"/>
          </a:xfrm>
          <a:prstGeom prst="rect">
            <a:avLst/>
          </a:prstGeom>
        </p:spPr>
        <p:txBody>
          <a:bodyPr wrap="square">
            <a:spAutoFit/>
          </a:bodyPr>
          <a:lstStyle/>
          <a:p>
            <a:pPr algn="r" latinLnBrk="0">
              <a:defRPr/>
            </a:pPr>
            <a:endParaRPr lang="ru-RU" sz="1200" kern="0" dirty="0" smtClean="0">
              <a:solidFill>
                <a:prstClr val="black"/>
              </a:solidFill>
              <a:latin typeface="Arial" charset="0"/>
            </a:endParaRPr>
          </a:p>
          <a:p>
            <a:pPr algn="r" latinLnBrk="0">
              <a:defRPr/>
            </a:pPr>
            <a:endParaRPr lang="ru-RU" sz="1200" kern="0" dirty="0">
              <a:solidFill>
                <a:prstClr val="black"/>
              </a:solidFill>
              <a:latin typeface="Arial" charset="0"/>
            </a:endParaRPr>
          </a:p>
          <a:p>
            <a:pPr algn="r" latinLnBrk="0">
              <a:defRPr/>
            </a:pPr>
            <a:endParaRPr lang="ru-RU" sz="1200" kern="0" dirty="0" smtClean="0">
              <a:solidFill>
                <a:prstClr val="black"/>
              </a:solidFill>
              <a:latin typeface="Arial" charset="0"/>
            </a:endParaRPr>
          </a:p>
          <a:p>
            <a:pPr algn="r" latinLnBrk="0">
              <a:defRPr/>
            </a:pPr>
            <a:endParaRPr lang="ru-RU" sz="1200" kern="0" dirty="0">
              <a:solidFill>
                <a:prstClr val="black"/>
              </a:solidFill>
              <a:latin typeface="Arial" charset="0"/>
            </a:endParaRPr>
          </a:p>
          <a:p>
            <a:pPr algn="r" latinLnBrk="0">
              <a:defRPr/>
            </a:pPr>
            <a:r>
              <a:rPr lang="ru-RU" sz="1200" kern="0" dirty="0" smtClean="0">
                <a:solidFill>
                  <a:prstClr val="black"/>
                </a:solidFill>
                <a:latin typeface="Arial" charset="0"/>
              </a:rPr>
              <a:t>6 054,0</a:t>
            </a:r>
            <a:endParaRPr lang="ru-RU" sz="1200" kern="0" dirty="0">
              <a:solidFill>
                <a:prstClr val="black"/>
              </a:solidFill>
              <a:latin typeface="Arial" charset="0"/>
            </a:endParaRPr>
          </a:p>
        </p:txBody>
      </p:sp>
      <p:sp>
        <p:nvSpPr>
          <p:cNvPr id="7" name="Прямоугольник 6"/>
          <p:cNvSpPr/>
          <p:nvPr/>
        </p:nvSpPr>
        <p:spPr>
          <a:xfrm>
            <a:off x="3425260" y="3603216"/>
            <a:ext cx="696024" cy="276999"/>
          </a:xfrm>
          <a:prstGeom prst="rect">
            <a:avLst/>
          </a:prstGeom>
        </p:spPr>
        <p:txBody>
          <a:bodyPr wrap="none">
            <a:spAutoFit/>
          </a:bodyPr>
          <a:lstStyle/>
          <a:p>
            <a:pPr algn="r" latinLnBrk="0">
              <a:defRPr/>
            </a:pPr>
            <a:r>
              <a:rPr lang="ru-RU" sz="1200" kern="0" dirty="0" smtClean="0">
                <a:solidFill>
                  <a:prstClr val="black"/>
                </a:solidFill>
                <a:latin typeface="Arial" charset="0"/>
              </a:rPr>
              <a:t>6 132,7</a:t>
            </a:r>
            <a:endParaRPr lang="ru-RU" sz="1200" kern="0" dirty="0">
              <a:solidFill>
                <a:prstClr val="black"/>
              </a:solidFill>
              <a:latin typeface="Arial" charset="0"/>
            </a:endParaRPr>
          </a:p>
        </p:txBody>
      </p:sp>
      <p:sp>
        <p:nvSpPr>
          <p:cNvPr id="8" name="Прямоугольник 7"/>
          <p:cNvSpPr/>
          <p:nvPr/>
        </p:nvSpPr>
        <p:spPr>
          <a:xfrm>
            <a:off x="5292080" y="2504905"/>
            <a:ext cx="696024" cy="276999"/>
          </a:xfrm>
          <a:prstGeom prst="rect">
            <a:avLst/>
          </a:prstGeom>
        </p:spPr>
        <p:txBody>
          <a:bodyPr wrap="none">
            <a:spAutoFit/>
          </a:bodyPr>
          <a:lstStyle/>
          <a:p>
            <a:pPr algn="r" latinLnBrk="0">
              <a:defRPr/>
            </a:pPr>
            <a:r>
              <a:rPr lang="ru-RU" sz="1200" kern="0" dirty="0" smtClean="0">
                <a:solidFill>
                  <a:prstClr val="black"/>
                </a:solidFill>
                <a:latin typeface="Arial" charset="0"/>
              </a:rPr>
              <a:t>6 243,1</a:t>
            </a:r>
            <a:endParaRPr lang="ru-RU" sz="1200" kern="0" dirty="0">
              <a:solidFill>
                <a:prstClr val="black"/>
              </a:solidFill>
              <a:latin typeface="Arial" charset="0"/>
            </a:endParaRPr>
          </a:p>
        </p:txBody>
      </p:sp>
      <p:sp>
        <p:nvSpPr>
          <p:cNvPr id="9" name="Прямоугольник 8"/>
          <p:cNvSpPr/>
          <p:nvPr/>
        </p:nvSpPr>
        <p:spPr>
          <a:xfrm>
            <a:off x="7103692" y="1628800"/>
            <a:ext cx="696024" cy="276999"/>
          </a:xfrm>
          <a:prstGeom prst="rect">
            <a:avLst/>
          </a:prstGeom>
        </p:spPr>
        <p:txBody>
          <a:bodyPr wrap="none">
            <a:spAutoFit/>
          </a:bodyPr>
          <a:lstStyle/>
          <a:p>
            <a:pPr algn="r" latinLnBrk="0">
              <a:defRPr/>
            </a:pPr>
            <a:r>
              <a:rPr lang="ru-RU" sz="1200" kern="0" dirty="0" smtClean="0">
                <a:solidFill>
                  <a:prstClr val="black"/>
                </a:solidFill>
                <a:latin typeface="Arial" charset="0"/>
              </a:rPr>
              <a:t>6 386,0</a:t>
            </a:r>
            <a:endParaRPr lang="ru-RU" sz="1200" kern="0" dirty="0">
              <a:solidFill>
                <a:prstClr val="black"/>
              </a:solidFill>
              <a:latin typeface="Arial" charset="0"/>
            </a:endParaRPr>
          </a:p>
        </p:txBody>
      </p:sp>
      <p:sp>
        <p:nvSpPr>
          <p:cNvPr id="10" name="Прямоугольник 9"/>
          <p:cNvSpPr/>
          <p:nvPr/>
        </p:nvSpPr>
        <p:spPr>
          <a:xfrm>
            <a:off x="955941" y="838112"/>
            <a:ext cx="732894" cy="246221"/>
          </a:xfrm>
          <a:prstGeom prst="rect">
            <a:avLst/>
          </a:prstGeom>
        </p:spPr>
        <p:txBody>
          <a:bodyPr wrap="none">
            <a:spAutoFit/>
          </a:bodyPr>
          <a:lstStyle/>
          <a:p>
            <a:pPr algn="ctr" latinLnBrk="0">
              <a:defRPr/>
            </a:pPr>
            <a:r>
              <a:rPr lang="ru-RU" sz="1000" kern="0" dirty="0">
                <a:solidFill>
                  <a:prstClr val="black"/>
                </a:solidFill>
                <a:latin typeface="Arial" charset="0"/>
              </a:rPr>
              <a:t>млн</a:t>
            </a:r>
            <a:r>
              <a:rPr lang="ru-RU" sz="1000" kern="0" dirty="0" smtClean="0">
                <a:solidFill>
                  <a:prstClr val="black"/>
                </a:solidFill>
                <a:latin typeface="Arial" charset="0"/>
              </a:rPr>
              <a:t>. руб</a:t>
            </a:r>
            <a:r>
              <a:rPr lang="ru-RU" sz="1000" kern="0" dirty="0">
                <a:solidFill>
                  <a:prstClr val="black"/>
                </a:solidFill>
                <a:latin typeface="Arial" charset="0"/>
              </a:rPr>
              <a:t>.</a:t>
            </a:r>
          </a:p>
        </p:txBody>
      </p:sp>
      <p:pic>
        <p:nvPicPr>
          <p:cNvPr id="4101"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6447" y="838112"/>
            <a:ext cx="293985" cy="29398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bwMode="auto">
          <a:xfrm>
            <a:off x="-612576" y="77989"/>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промышленного производства</a:t>
            </a:r>
          </a:p>
        </p:txBody>
      </p:sp>
    </p:spTree>
    <p:extLst>
      <p:ext uri="{BB962C8B-B14F-4D97-AF65-F5344CB8AC3E}">
        <p14:creationId xmlns:p14="http://schemas.microsoft.com/office/powerpoint/2010/main" val="375300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bas-soft.eu/upload/iblock/7be/7bee2abec2f739921302852849aefab4.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251519" y="793530"/>
            <a:ext cx="8568951" cy="56598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Диаграмма 3"/>
          <p:cNvGraphicFramePr>
            <a:graphicFrameLocks/>
          </p:cNvGraphicFramePr>
          <p:nvPr>
            <p:extLst>
              <p:ext uri="{D42A27DB-BD31-4B8C-83A1-F6EECF244321}">
                <p14:modId xmlns:p14="http://schemas.microsoft.com/office/powerpoint/2010/main" val="1048630020"/>
              </p:ext>
            </p:extLst>
          </p:nvPr>
        </p:nvGraphicFramePr>
        <p:xfrm>
          <a:off x="179388" y="637025"/>
          <a:ext cx="8847137" cy="5837519"/>
        </p:xfrm>
        <a:graphic>
          <a:graphicData uri="http://schemas.openxmlformats.org/drawingml/2006/chart">
            <c:chart xmlns:c="http://schemas.openxmlformats.org/drawingml/2006/chart" xmlns:r="http://schemas.openxmlformats.org/officeDocument/2006/relationships" r:id="rId4"/>
          </a:graphicData>
        </a:graphic>
      </p:graphicFrame>
      <p:sp>
        <p:nvSpPr>
          <p:cNvPr id="6" name="Прямоугольник 5"/>
          <p:cNvSpPr/>
          <p:nvPr/>
        </p:nvSpPr>
        <p:spPr>
          <a:xfrm>
            <a:off x="1910239" y="4270101"/>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0,060</a:t>
            </a:r>
            <a:endParaRPr lang="ru-RU" sz="1200" kern="0" dirty="0">
              <a:solidFill>
                <a:prstClr val="black"/>
              </a:solidFill>
              <a:latin typeface="Arial" charset="0"/>
            </a:endParaRPr>
          </a:p>
        </p:txBody>
      </p:sp>
      <p:sp>
        <p:nvSpPr>
          <p:cNvPr id="7" name="Прямоугольник 6"/>
          <p:cNvSpPr/>
          <p:nvPr/>
        </p:nvSpPr>
        <p:spPr>
          <a:xfrm>
            <a:off x="4084067" y="1710839"/>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0,607</a:t>
            </a:r>
            <a:endParaRPr lang="ru-RU" sz="1200" kern="0" dirty="0">
              <a:solidFill>
                <a:prstClr val="black"/>
              </a:solidFill>
              <a:latin typeface="Arial" charset="0"/>
            </a:endParaRPr>
          </a:p>
        </p:txBody>
      </p:sp>
      <p:sp>
        <p:nvSpPr>
          <p:cNvPr id="8" name="Прямоугольник 7"/>
          <p:cNvSpPr/>
          <p:nvPr/>
        </p:nvSpPr>
        <p:spPr>
          <a:xfrm>
            <a:off x="3483278" y="4489711"/>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0,061</a:t>
            </a:r>
            <a:endParaRPr lang="ru-RU" sz="1200" kern="0" dirty="0">
              <a:solidFill>
                <a:prstClr val="black"/>
              </a:solidFill>
              <a:latin typeface="Arial" charset="0"/>
            </a:endParaRPr>
          </a:p>
        </p:txBody>
      </p:sp>
      <p:sp>
        <p:nvSpPr>
          <p:cNvPr id="10" name="Прямоугольник 9"/>
          <p:cNvSpPr/>
          <p:nvPr/>
        </p:nvSpPr>
        <p:spPr>
          <a:xfrm>
            <a:off x="5145629" y="4693073"/>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0,062</a:t>
            </a:r>
            <a:endParaRPr lang="ru-RU" sz="1200" kern="0" dirty="0">
              <a:solidFill>
                <a:prstClr val="black"/>
              </a:solidFill>
              <a:latin typeface="Arial" charset="0"/>
            </a:endParaRPr>
          </a:p>
        </p:txBody>
      </p:sp>
      <p:sp>
        <p:nvSpPr>
          <p:cNvPr id="11" name="Прямоугольник 10"/>
          <p:cNvSpPr/>
          <p:nvPr/>
        </p:nvSpPr>
        <p:spPr>
          <a:xfrm>
            <a:off x="5725126" y="1823457"/>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0,621</a:t>
            </a:r>
            <a:endParaRPr lang="ru-RU" sz="1200" kern="0" dirty="0">
              <a:solidFill>
                <a:prstClr val="black"/>
              </a:solidFill>
              <a:latin typeface="Arial" charset="0"/>
            </a:endParaRPr>
          </a:p>
        </p:txBody>
      </p:sp>
      <p:sp>
        <p:nvSpPr>
          <p:cNvPr id="13" name="Прямоугольник 12"/>
          <p:cNvSpPr/>
          <p:nvPr/>
        </p:nvSpPr>
        <p:spPr>
          <a:xfrm>
            <a:off x="6936475" y="4918789"/>
            <a:ext cx="567783" cy="276999"/>
          </a:xfrm>
          <a:prstGeom prst="rect">
            <a:avLst/>
          </a:prstGeom>
        </p:spPr>
        <p:txBody>
          <a:bodyPr wrap="none">
            <a:spAutoFit/>
          </a:bodyPr>
          <a:lstStyle/>
          <a:p>
            <a:pPr algn="r" latinLnBrk="0">
              <a:defRPr/>
            </a:pPr>
            <a:r>
              <a:rPr lang="ru-RU" sz="1200" kern="0" dirty="0" smtClean="0">
                <a:solidFill>
                  <a:prstClr val="black"/>
                </a:solidFill>
                <a:latin typeface="Arial" charset="0"/>
              </a:rPr>
              <a:t>0,063</a:t>
            </a:r>
          </a:p>
        </p:txBody>
      </p:sp>
      <p:sp>
        <p:nvSpPr>
          <p:cNvPr id="14" name="Прямоугольник 13"/>
          <p:cNvSpPr/>
          <p:nvPr/>
        </p:nvSpPr>
        <p:spPr>
          <a:xfrm>
            <a:off x="7452861" y="1898354"/>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0,636</a:t>
            </a:r>
            <a:endParaRPr lang="ru-RU" sz="1200" kern="0" dirty="0">
              <a:solidFill>
                <a:prstClr val="black"/>
              </a:solidFill>
              <a:latin typeface="Arial" charset="0"/>
            </a:endParaRPr>
          </a:p>
        </p:txBody>
      </p:sp>
      <p:sp>
        <p:nvSpPr>
          <p:cNvPr id="17" name="Прямоугольник 16"/>
          <p:cNvSpPr/>
          <p:nvPr/>
        </p:nvSpPr>
        <p:spPr bwMode="auto">
          <a:xfrm>
            <a:off x="-606959" y="69246"/>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Обороты розничной торговли, млрд. руб.</a:t>
            </a:r>
          </a:p>
        </p:txBody>
      </p:sp>
    </p:spTree>
    <p:extLst>
      <p:ext uri="{BB962C8B-B14F-4D97-AF65-F5344CB8AC3E}">
        <p14:creationId xmlns:p14="http://schemas.microsoft.com/office/powerpoint/2010/main" val="74754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descr="ÐÐ¾ÑÐ¾Ð¶ÐµÐµ Ð¸Ð·Ð¾Ð±ÑÐ°Ð¶ÐµÐ½Ð¸Ðµ"/>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2130"/>
          <a:stretch/>
        </p:blipFill>
        <p:spPr bwMode="auto">
          <a:xfrm>
            <a:off x="107504" y="567780"/>
            <a:ext cx="9001000" cy="6101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1009564064"/>
              </p:ext>
            </p:extLst>
          </p:nvPr>
        </p:nvGraphicFramePr>
        <p:xfrm>
          <a:off x="68263" y="1285875"/>
          <a:ext cx="8972550" cy="545623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bwMode="auto">
          <a:xfrm>
            <a:off x="-900608" y="0"/>
            <a:ext cx="10188624"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Инвестиции в основной капитал, млрд. руб.</a:t>
            </a:r>
          </a:p>
        </p:txBody>
      </p:sp>
    </p:spTree>
    <p:extLst>
      <p:ext uri="{BB962C8B-B14F-4D97-AF65-F5344CB8AC3E}">
        <p14:creationId xmlns:p14="http://schemas.microsoft.com/office/powerpoint/2010/main" val="211970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ÐÐ°ÑÑÐ¸Ð½ÐºÐ¸ Ð¿Ð¾ Ð·Ð°Ð¿ÑÐ¾ÑÑ ÐºÐ°ÑÑÐ¸Ð½ÐºÐ¸ Ð½Ð°Ð»Ð¾Ð³Ð¾Ð²Ð°Ñ Ð¿Ð¾Ð»Ð¸ÑÐ¸ÐºÐ°"/>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5496" y="1412776"/>
            <a:ext cx="9000554" cy="5328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0" name="Схема 9"/>
          <p:cNvGraphicFramePr/>
          <p:nvPr>
            <p:extLst>
              <p:ext uri="{D42A27DB-BD31-4B8C-83A1-F6EECF244321}">
                <p14:modId xmlns:p14="http://schemas.microsoft.com/office/powerpoint/2010/main" val="3516569616"/>
              </p:ext>
            </p:extLst>
          </p:nvPr>
        </p:nvGraphicFramePr>
        <p:xfrm>
          <a:off x="0" y="116632"/>
          <a:ext cx="9036050" cy="155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Текст 8"/>
          <p:cNvSpPr>
            <a:spLocks noGrp="1"/>
          </p:cNvSpPr>
          <p:nvPr>
            <p:ph type="body" idx="1"/>
          </p:nvPr>
        </p:nvSpPr>
        <p:spPr>
          <a:xfrm>
            <a:off x="2123728" y="1700213"/>
            <a:ext cx="6912322" cy="5041155"/>
          </a:xfrm>
        </p:spPr>
        <p:txBody>
          <a:bodyPr/>
          <a:lstStyle/>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r>
              <a:rPr lang="ru-RU" sz="1000" dirty="0" smtClean="0">
                <a:solidFill>
                  <a:schemeClr val="tx1"/>
                </a:solidFill>
              </a:rPr>
              <a:t>1</a:t>
            </a:r>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r>
              <a:rPr lang="ru-RU" sz="1050" dirty="0" smtClean="0">
                <a:solidFill>
                  <a:schemeClr val="tx1"/>
                </a:solidFill>
              </a:rPr>
              <a:t>1</a:t>
            </a:r>
            <a:r>
              <a:rPr lang="ru-RU" sz="1050" dirty="0">
                <a:solidFill>
                  <a:schemeClr val="tx1"/>
                </a:solidFill>
              </a:rPr>
              <a:t>. Продолжение работы по развитию доходного потенциала, реализация данного направления будет осуществляться путем:</a:t>
            </a:r>
            <a:br>
              <a:rPr lang="ru-RU" sz="1050" dirty="0">
                <a:solidFill>
                  <a:schemeClr val="tx1"/>
                </a:solidFill>
              </a:rPr>
            </a:br>
            <a:r>
              <a:rPr lang="ru-RU" sz="1050" dirty="0">
                <a:solidFill>
                  <a:schemeClr val="tx1"/>
                </a:solidFill>
              </a:rPr>
              <a:t>   </a:t>
            </a:r>
            <a:r>
              <a:rPr lang="ru-RU" sz="1050" dirty="0" smtClean="0">
                <a:solidFill>
                  <a:schemeClr val="tx1"/>
                </a:solidFill>
              </a:rPr>
              <a:t>* обеспечения </a:t>
            </a:r>
            <a:r>
              <a:rPr lang="ru-RU" sz="1050" dirty="0">
                <a:solidFill>
                  <a:schemeClr val="tx1"/>
                </a:solidFill>
              </a:rPr>
              <a:t>качественного прогнозирования и выполнения установленного плана по поступлению доходов районного бюджета;</a:t>
            </a:r>
            <a:br>
              <a:rPr lang="ru-RU" sz="1050" dirty="0">
                <a:solidFill>
                  <a:schemeClr val="tx1"/>
                </a:solidFill>
              </a:rPr>
            </a:br>
            <a:r>
              <a:rPr lang="ru-RU" sz="1050" dirty="0">
                <a:solidFill>
                  <a:schemeClr val="tx1"/>
                </a:solidFill>
              </a:rPr>
              <a:t>   </a:t>
            </a:r>
            <a:r>
              <a:rPr lang="ru-RU" sz="1050" dirty="0" smtClean="0">
                <a:solidFill>
                  <a:schemeClr val="tx1"/>
                </a:solidFill>
              </a:rPr>
              <a:t>* </a:t>
            </a:r>
            <a:r>
              <a:rPr lang="ru-RU" sz="1050" dirty="0">
                <a:solidFill>
                  <a:schemeClr val="tx1"/>
                </a:solidFill>
              </a:rPr>
              <a:t>продолжения анализа эффективности ставок арендной платы для арендаторов муниципального имущества и земельных участков, расположенных в границах муниципального района , государственная собственность на которые не разграничена;</a:t>
            </a:r>
            <a:br>
              <a:rPr lang="ru-RU" sz="1050" dirty="0">
                <a:solidFill>
                  <a:schemeClr val="tx1"/>
                </a:solidFill>
              </a:rPr>
            </a:br>
            <a:r>
              <a:rPr lang="ru-RU" sz="1050" dirty="0">
                <a:solidFill>
                  <a:schemeClr val="tx1"/>
                </a:solidFill>
              </a:rPr>
              <a:t>   </a:t>
            </a:r>
            <a:r>
              <a:rPr lang="ru-RU" sz="1050" dirty="0" smtClean="0">
                <a:solidFill>
                  <a:schemeClr val="tx1"/>
                </a:solidFill>
              </a:rPr>
              <a:t>* обеспечения </a:t>
            </a:r>
            <a:r>
              <a:rPr lang="ru-RU" sz="1050" dirty="0">
                <a:solidFill>
                  <a:schemeClr val="tx1"/>
                </a:solidFill>
              </a:rPr>
              <a:t>проведения взвешенной политики в области предоставления налоговых льгот по местным налогам, установленных решениями районной Думы. </a:t>
            </a:r>
            <a:br>
              <a:rPr lang="ru-RU" sz="1050" dirty="0">
                <a:solidFill>
                  <a:schemeClr val="tx1"/>
                </a:solidFill>
              </a:rPr>
            </a:br>
            <a:r>
              <a:rPr lang="ru-RU" sz="1050" dirty="0" smtClean="0">
                <a:solidFill>
                  <a:schemeClr val="tx1"/>
                </a:solidFill>
              </a:rPr>
              <a:t>2</a:t>
            </a:r>
            <a:r>
              <a:rPr lang="ru-RU" sz="1050" dirty="0">
                <a:solidFill>
                  <a:schemeClr val="tx1"/>
                </a:solidFill>
              </a:rPr>
              <a:t>. Повышение эффективности управления муниципальными земельными ресурсами и земельными ресурсами, государственная собственность на которые не разграничена, а также иным имуществом Соболевского муниципального района. Реализация данного направления должна осуществляться путем</a:t>
            </a:r>
            <a:r>
              <a:rPr lang="ru-RU" sz="1050" dirty="0" smtClean="0">
                <a:solidFill>
                  <a:schemeClr val="tx1"/>
                </a:solidFill>
              </a:rPr>
              <a:t>:</a:t>
            </a:r>
            <a:endParaRPr lang="ru-RU" sz="1050" dirty="0">
              <a:solidFill>
                <a:schemeClr val="tx1"/>
              </a:solidFill>
            </a:endParaRPr>
          </a:p>
          <a:p>
            <a:pPr marL="171450" lvl="0" indent="-171450">
              <a:buFont typeface="Wingdings" pitchFamily="2" charset="2"/>
              <a:buChar char="q"/>
            </a:pPr>
            <a:r>
              <a:rPr lang="ru-RU" sz="1050" dirty="0">
                <a:solidFill>
                  <a:schemeClr val="tx1"/>
                </a:solidFill>
              </a:rPr>
              <a:t>утверждения прогнозного плана приватизации муниципального имущества Соболевского муниципального района;</a:t>
            </a:r>
          </a:p>
          <a:p>
            <a:pPr lvl="0"/>
            <a:r>
              <a:rPr lang="ru-RU" sz="1050" dirty="0" smtClean="0">
                <a:solidFill>
                  <a:schemeClr val="tx1"/>
                </a:solidFill>
              </a:rPr>
              <a:t>       проведения </a:t>
            </a:r>
            <a:r>
              <a:rPr lang="ru-RU" sz="1050" dirty="0">
                <a:solidFill>
                  <a:schemeClr val="tx1"/>
                </a:solidFill>
              </a:rPr>
              <a:t>комплексных кадастровых работ;</a:t>
            </a:r>
          </a:p>
          <a:p>
            <a:pPr marL="171450" lvl="0" indent="-171450">
              <a:buFont typeface="Wingdings" pitchFamily="2" charset="2"/>
              <a:buChar char="q"/>
            </a:pPr>
            <a:r>
              <a:rPr lang="ru-RU" sz="1050" dirty="0">
                <a:solidFill>
                  <a:schemeClr val="tx1"/>
                </a:solidFill>
              </a:rPr>
              <a:t>осуществления контроля за использованием муниципального имущества, переданного в оперативное управление или хозяйственное ведение муниципальным учреждениям, а также муниципального имущества Соболевского муниципального района и земельных участков, государственная собственность на которые не разграничена, сданных в аренду;</a:t>
            </a:r>
          </a:p>
          <a:p>
            <a:pPr marL="171450" lvl="0" indent="-171450">
              <a:buFont typeface="Wingdings" pitchFamily="2" charset="2"/>
              <a:buChar char="q"/>
            </a:pPr>
            <a:r>
              <a:rPr lang="ru-RU" sz="1050" dirty="0">
                <a:solidFill>
                  <a:schemeClr val="tx1"/>
                </a:solidFill>
              </a:rPr>
              <a:t>вовлечения в хозяйственный оборот неиспользуемых муниципальных земельных участков и земельных участков, государственная собственность на которые не разграничена, а также иных объектов недвижимости муниципального района;</a:t>
            </a:r>
          </a:p>
          <a:p>
            <a:pPr marL="171450" lvl="0" indent="-171450">
              <a:buFont typeface="Wingdings" pitchFamily="2" charset="2"/>
              <a:buChar char="q"/>
            </a:pPr>
            <a:r>
              <a:rPr lang="ru-RU" sz="1050" dirty="0">
                <a:solidFill>
                  <a:schemeClr val="tx1"/>
                </a:solidFill>
              </a:rPr>
              <a:t>продолжения работы по текущей инвентаризации и структурированию имущественного комплекса Соболевского муниципального района в группы по целям использования для обеспечения долгосрочного планирования имущественных отношений;</a:t>
            </a:r>
          </a:p>
          <a:p>
            <a:pPr marL="171450" lvl="0" indent="-171450">
              <a:buFont typeface="Wingdings" pitchFamily="2" charset="2"/>
              <a:buChar char="q"/>
            </a:pPr>
            <a:r>
              <a:rPr lang="ru-RU" sz="1050" dirty="0">
                <a:solidFill>
                  <a:schemeClr val="tx1"/>
                </a:solidFill>
              </a:rPr>
              <a:t>проведения анализа показателей эффективности использования и управления муниципальным имуществом за отчетный период для принятия эффективных решений по управлению и использованию муниципальным имуществом</a:t>
            </a:r>
            <a:r>
              <a:rPr lang="ru-RU" sz="1050" dirty="0" smtClean="0">
                <a:solidFill>
                  <a:schemeClr val="tx1"/>
                </a:solidFill>
              </a:rPr>
              <a:t>.</a:t>
            </a:r>
            <a:endParaRPr lang="ru-RU" sz="1050" dirty="0">
              <a:solidFill>
                <a:schemeClr val="tx1"/>
              </a:solidFill>
            </a:endParaRPr>
          </a:p>
          <a:p>
            <a:pPr lvl="0"/>
            <a:r>
              <a:rPr lang="ru-RU" sz="1050" dirty="0" smtClean="0">
                <a:solidFill>
                  <a:schemeClr val="tx1"/>
                </a:solidFill>
              </a:rPr>
              <a:t> </a:t>
            </a:r>
            <a:r>
              <a:rPr lang="ru-RU" sz="1050" dirty="0">
                <a:solidFill>
                  <a:schemeClr val="tx1"/>
                </a:solidFill>
              </a:rPr>
              <a:t>3. Повышение качества администрирования главными администраторами доходов районного бюджета</a:t>
            </a:r>
            <a:r>
              <a:rPr lang="ru-RU" sz="1050" dirty="0" smtClean="0">
                <a:solidFill>
                  <a:schemeClr val="tx1"/>
                </a:solidFill>
              </a:rPr>
              <a:t>.</a:t>
            </a:r>
            <a:endParaRPr lang="ru-RU" sz="1050" dirty="0">
              <a:solidFill>
                <a:schemeClr val="tx1"/>
              </a:solidFill>
            </a:endParaRPr>
          </a:p>
        </p:txBody>
      </p:sp>
      <p:sp>
        <p:nvSpPr>
          <p:cNvPr id="12" name="Прямоугольник 11"/>
          <p:cNvSpPr/>
          <p:nvPr/>
        </p:nvSpPr>
        <p:spPr>
          <a:xfrm>
            <a:off x="107504" y="2708920"/>
            <a:ext cx="2088232" cy="261610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latinLnBrk="0">
              <a:spcBef>
                <a:spcPct val="0"/>
              </a:spcBef>
              <a:spcAft>
                <a:spcPct val="0"/>
              </a:spcAft>
              <a:defRPr/>
            </a:pPr>
            <a:r>
              <a:rPr lang="ru-RU" b="1" dirty="0">
                <a:ln w="50800"/>
                <a:solidFill>
                  <a:schemeClr val="bg2">
                    <a:lumMod val="50000"/>
                  </a:schemeClr>
                </a:solidFill>
                <a:latin typeface="Times New Roman"/>
                <a:ea typeface="Times New Roman"/>
              </a:rPr>
              <a:t>Основными </a:t>
            </a:r>
            <a:r>
              <a:rPr lang="ru-RU" b="1" dirty="0" smtClean="0">
                <a:ln w="50800"/>
                <a:solidFill>
                  <a:schemeClr val="bg2">
                    <a:lumMod val="50000"/>
                  </a:schemeClr>
                </a:solidFill>
                <a:latin typeface="Times New Roman"/>
                <a:ea typeface="Times New Roman"/>
              </a:rPr>
              <a:t>направлениями бюджетной и </a:t>
            </a:r>
            <a:r>
              <a:rPr lang="ru-RU" b="1" dirty="0">
                <a:ln w="50800"/>
                <a:solidFill>
                  <a:schemeClr val="bg2">
                    <a:lumMod val="50000"/>
                  </a:schemeClr>
                </a:solidFill>
                <a:latin typeface="Times New Roman"/>
                <a:ea typeface="Times New Roman"/>
              </a:rPr>
              <a:t>налоговой </a:t>
            </a:r>
            <a:r>
              <a:rPr lang="ru-RU" b="1" dirty="0" smtClean="0">
                <a:ln w="50800"/>
                <a:solidFill>
                  <a:schemeClr val="bg2">
                    <a:lumMod val="50000"/>
                  </a:schemeClr>
                </a:solidFill>
                <a:latin typeface="Times New Roman"/>
                <a:ea typeface="Times New Roman"/>
              </a:rPr>
              <a:t>политики в области доходов районного бюджета являются:</a:t>
            </a:r>
            <a:r>
              <a:rPr lang="ru-RU" sz="2000" b="1" dirty="0" smtClean="0">
                <a:ln w="50800"/>
                <a:solidFill>
                  <a:schemeClr val="bg2">
                    <a:lumMod val="50000"/>
                  </a:schemeClr>
                </a:solidFill>
                <a:latin typeface="Times New Roman"/>
                <a:ea typeface="Times New Roman"/>
              </a:rPr>
              <a:t> </a:t>
            </a:r>
            <a:endParaRPr lang="ru-RU" sz="2000" b="1" dirty="0">
              <a:ln w="50800"/>
              <a:solidFill>
                <a:schemeClr val="bg2">
                  <a:lumMod val="50000"/>
                </a:schemeClr>
              </a:solidFill>
            </a:endParaRPr>
          </a:p>
        </p:txBody>
      </p:sp>
    </p:spTree>
    <p:extLst>
      <p:ext uri="{BB962C8B-B14F-4D97-AF65-F5344CB8AC3E}">
        <p14:creationId xmlns:p14="http://schemas.microsoft.com/office/powerpoint/2010/main" val="6724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Вклад под 20,25% в 2018 году для физических лиц"/>
          <p:cNvPicPr>
            <a:picLocks noChangeAspect="1" noChangeArrowheads="1"/>
          </p:cNvPicPr>
          <p:nvPr/>
        </p:nvPicPr>
        <p:blipFill rotWithShape="1">
          <a:blip r:embed="rId2">
            <a:duotone>
              <a:srgbClr val="EEECE1">
                <a:shade val="45000"/>
                <a:satMod val="135000"/>
              </a:srgbClr>
              <a:prstClr val="white"/>
            </a:duotone>
            <a:extLst>
              <a:ext uri="{28A0092B-C50C-407E-A947-70E740481C1C}">
                <a14:useLocalDpi xmlns:a14="http://schemas.microsoft.com/office/drawing/2010/main" val="0"/>
              </a:ext>
            </a:extLst>
          </a:blip>
          <a:srcRect t="5047"/>
          <a:stretch/>
        </p:blipFill>
        <p:spPr bwMode="auto">
          <a:xfrm>
            <a:off x="1" y="0"/>
            <a:ext cx="9144000" cy="6741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114299" y="116632"/>
            <a:ext cx="8915400" cy="6336704"/>
          </a:xfrm>
          <a:prstGeom prst="rect">
            <a:avLst/>
          </a:prstGeom>
        </p:spPr>
        <p:txBody>
          <a:bodyPr lIns="182880" tIns="91440">
            <a:prstTxWarp prst="textDeflateInflateDeflate">
              <a:avLst>
                <a:gd name="adj" fmla="val 30830"/>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«Бюджет для граждан» - информационно – аналитический материал, разрабатываемый в целях предоставления гражданам актуальной информации о муниципальном бюджете на 2021 год и на плановый период 2022-2023 годов в объективной, доступной форме, для широкого круга заинтересованных  пользователей. Проект бюджета рассматривается и обсуждается на публичных слушаниях. Подлежит опубликованию в газете «Соболевские вести» и на сайте администрации Соболевского района. Предоставлено описание доходов, расходов бюджета и их структуры, приоритетные направления расходования бюджетных средств, объёмы бюджетных ассигнований, направляемых на финансирование социально-значимых мероприятий в сфере образования, культуры, социальной политики и в других сферах.</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Граждане -  как налогоплательщики и как потребители муниципальных услуг - должны быть уверены в том, что передаваемые ими в распоряжение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Мы постарались в доступной и понятной для граждан форме показать основы построения бюджетной системы, а также ознакомить с основными параметрами районного бюджета муниципального района.</a:t>
            </a:r>
          </a:p>
        </p:txBody>
      </p:sp>
    </p:spTree>
    <p:extLst>
      <p:ext uri="{BB962C8B-B14F-4D97-AF65-F5344CB8AC3E}">
        <p14:creationId xmlns:p14="http://schemas.microsoft.com/office/powerpoint/2010/main" val="234993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ÐÐ°ÑÑÐ¸Ð½ÐºÐ¸ Ð¿Ð¾ Ð·Ð°Ð¿ÑÐ¾ÑÑ ÐºÐ°ÑÑÐ¸Ð½ÐºÐ¸ Ð±ÑÐ´Ð¶ÐµÑ Ð´Ð»Ñ Ð³ÑÐ°Ð¶Ð´Ð°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640960" cy="511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Схема 1"/>
          <p:cNvGraphicFramePr/>
          <p:nvPr>
            <p:extLst>
              <p:ext uri="{D42A27DB-BD31-4B8C-83A1-F6EECF244321}">
                <p14:modId xmlns:p14="http://schemas.microsoft.com/office/powerpoint/2010/main" val="44856900"/>
              </p:ext>
            </p:extLst>
          </p:nvPr>
        </p:nvGraphicFramePr>
        <p:xfrm>
          <a:off x="107504" y="116632"/>
          <a:ext cx="8928992"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99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ÐÐ°ÑÑÐ¸Ð½ÐºÐ¸ Ð¿Ð¾ Ð·Ð°Ð¿ÑÐ¾ÑÑ ÐºÐ°ÑÑÐ¸Ð½ÐºÐ¸ Ð±ÑÐ´Ð¶ÐµÑ ÑÐ°ÑÑÐ¼Ð¾ÑÑÐµÐ½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 y="0"/>
            <a:ext cx="914841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nvGraphicFramePr>
        <p:xfrm>
          <a:off x="35496" y="1124744"/>
          <a:ext cx="9073008"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bwMode="auto">
          <a:xfrm>
            <a:off x="-828600" y="260648"/>
            <a:ext cx="9972600"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Рассмотрение проекта бюджета Соболевского муниципального района Камчатского края о районном бюджете</a:t>
            </a:r>
          </a:p>
        </p:txBody>
      </p:sp>
    </p:spTree>
    <p:extLst>
      <p:ext uri="{BB962C8B-B14F-4D97-AF65-F5344CB8AC3E}">
        <p14:creationId xmlns:p14="http://schemas.microsoft.com/office/powerpoint/2010/main" val="220531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756419"/>
            <a:ext cx="2843808" cy="54088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6"/>
          <p:cNvGraphicFramePr>
            <a:graphicFrameLocks/>
          </p:cNvGraphicFramePr>
          <p:nvPr>
            <p:extLst>
              <p:ext uri="{D42A27DB-BD31-4B8C-83A1-F6EECF244321}">
                <p14:modId xmlns:p14="http://schemas.microsoft.com/office/powerpoint/2010/main" val="285095415"/>
              </p:ext>
            </p:extLst>
          </p:nvPr>
        </p:nvGraphicFramePr>
        <p:xfrm>
          <a:off x="107505" y="472529"/>
          <a:ext cx="9001570" cy="6385471"/>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7805738" y="981075"/>
            <a:ext cx="965200" cy="261938"/>
          </a:xfrm>
          <a:prstGeom prst="rect">
            <a:avLst/>
          </a:prstGeom>
        </p:spPr>
        <p:txBody>
          <a:bodyPr wrap="none">
            <a:spAutoFit/>
          </a:bodyPr>
          <a:lstStyle/>
          <a:p>
            <a:pPr algn="r" latinLnBrk="0">
              <a:defRPr/>
            </a:pPr>
            <a:r>
              <a:rPr lang="ru-RU" sz="1100" kern="0" dirty="0">
                <a:solidFill>
                  <a:sysClr val="windowText" lastClr="000000"/>
                </a:solidFill>
                <a:latin typeface="Arial" charset="0"/>
              </a:rPr>
              <a:t>тыс. рублей</a:t>
            </a:r>
          </a:p>
        </p:txBody>
      </p:sp>
      <p:sp>
        <p:nvSpPr>
          <p:cNvPr id="7" name="Прямоугольник 6"/>
          <p:cNvSpPr/>
          <p:nvPr/>
        </p:nvSpPr>
        <p:spPr bwMode="auto">
          <a:xfrm>
            <a:off x="179512" y="188640"/>
            <a:ext cx="859142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параметры Соболевского районного</a:t>
            </a:r>
            <a:r>
              <a:rPr kumimoji="0" lang="ru-RU" sz="28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бюджета в 2020-2023 годах</a:t>
            </a:r>
            <a:endPar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
        <p:nvSpPr>
          <p:cNvPr id="6" name="AutoShape 18"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0" descr="ÐÐ¾ÑÐ¾Ð¶ÐµÐµ Ð¸Ð·Ð¾Ð±ÑÐ°Ð¶ÐµÐ½Ð¸Ð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4200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145040"/>
            <a:ext cx="9001000" cy="5668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313427428"/>
              </p:ext>
            </p:extLst>
          </p:nvPr>
        </p:nvGraphicFramePr>
        <p:xfrm>
          <a:off x="1239889" y="1412776"/>
          <a:ext cx="7002264" cy="4415708"/>
        </p:xfrm>
        <a:graphic>
          <a:graphicData uri="http://schemas.openxmlformats.org/drawingml/2006/table">
            <a:tbl>
              <a:tblPr firstRow="1" bandRow="1">
                <a:tableStyleId>{5940675A-B579-460E-94D1-54222C63F5DA}</a:tableStyleId>
              </a:tblPr>
              <a:tblGrid>
                <a:gridCol w="2334088"/>
                <a:gridCol w="2596689"/>
                <a:gridCol w="2071487"/>
              </a:tblGrid>
              <a:tr h="64846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smtClean="0">
                        <a:ln>
                          <a:noFill/>
                        </a:ln>
                        <a:solidFill>
                          <a:schemeClr val="tx1"/>
                        </a:solidFill>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дотаций на выравнивание бюджетной обеспеченности,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предыдущему году, %</a:t>
                      </a:r>
                    </a:p>
                    <a:p>
                      <a:pPr algn="ctr"/>
                      <a:endParaRPr lang="ru-RU" sz="1200" dirty="0">
                        <a:solidFill>
                          <a:schemeClr val="tx1"/>
                        </a:solidFill>
                      </a:endParaRPr>
                    </a:p>
                  </a:txBody>
                  <a:tcPr marL="91451" marR="91451" marT="45731" marB="45731"/>
                </a:tc>
              </a:tr>
              <a:tr h="28764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2009</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71 041,0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txBody>
                  <a:tcPr marL="91451" marR="91451" marT="45731" marB="45731"/>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59 336,0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83,5%</a:t>
                      </a:r>
                    </a:p>
                  </a:txBody>
                  <a:tcPr marL="91451" marR="91451" marT="45731" marB="45731"/>
                </a:tc>
              </a:tr>
              <a:tr h="2449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2011</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62 788,0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105,8%</a:t>
                      </a:r>
                      <a:endParaRPr lang="ru-RU" sz="1100" dirty="0"/>
                    </a:p>
                  </a:txBody>
                  <a:tcPr marL="91451" marR="91451" marT="45731" marB="45731"/>
                </a:tc>
              </a:tr>
              <a:tr h="2018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2012</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59 964,0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95,5%</a:t>
                      </a:r>
                      <a:endParaRPr lang="ru-RU" sz="1100" dirty="0"/>
                    </a:p>
                  </a:txBody>
                  <a:tcPr marL="91451" marR="91451" marT="45731" marB="45731"/>
                </a:tc>
              </a:tr>
              <a:tr h="2308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2013</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57 923,0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96,6%</a:t>
                      </a:r>
                      <a:endParaRPr lang="ru-RU" sz="1100" dirty="0"/>
                    </a:p>
                  </a:txBody>
                  <a:tcPr marL="91451" marR="91451" marT="45731" marB="45731"/>
                </a:tc>
              </a:tr>
              <a:tr h="2597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2014</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70 811,0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122,3%</a:t>
                      </a:r>
                      <a:endParaRPr lang="ru-RU" sz="1100" dirty="0"/>
                    </a:p>
                  </a:txBody>
                  <a:tcPr marL="91451" marR="91451" marT="45731" marB="45731"/>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2015</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88 079,0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124,4%</a:t>
                      </a:r>
                      <a:endParaRPr lang="ru-RU" sz="1100" dirty="0">
                        <a:solidFill>
                          <a:schemeClr val="tx1"/>
                        </a:solidFill>
                      </a:endParaRPr>
                    </a:p>
                  </a:txBody>
                  <a:tcPr marL="91451" marR="91451" marT="45731" marB="45731"/>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2016</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95 567,0</a:t>
                      </a:r>
                      <a:endParaRPr lang="ru-RU" sz="11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108,5%</a:t>
                      </a:r>
                      <a:endParaRPr lang="ru-RU" sz="1100" dirty="0">
                        <a:solidFill>
                          <a:schemeClr val="tx1"/>
                        </a:solidFill>
                      </a:endParaRPr>
                    </a:p>
                  </a:txBody>
                  <a:tcPr marL="91451" marR="91451" marT="45731" marB="45731"/>
                </a:tc>
              </a:tr>
              <a:tr h="2449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2017</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87 685,0</a:t>
                      </a:r>
                      <a:endParaRPr lang="ru-RU" sz="11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91,6%</a:t>
                      </a:r>
                      <a:endParaRPr lang="ru-RU" sz="1100" dirty="0">
                        <a:solidFill>
                          <a:schemeClr val="tx1"/>
                        </a:solidFill>
                      </a:endParaRPr>
                    </a:p>
                  </a:txBody>
                  <a:tcPr marL="91451" marR="91451" marT="45731" marB="45731"/>
                </a:tc>
              </a:tr>
              <a:tr h="27388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2018</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84 938,0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96,9%</a:t>
                      </a:r>
                      <a:endParaRPr lang="ru-RU" sz="1100" dirty="0">
                        <a:solidFill>
                          <a:schemeClr val="tx1"/>
                        </a:solidFill>
                      </a:endParaRPr>
                    </a:p>
                  </a:txBody>
                  <a:tcPr marL="91451" marR="91451" marT="45731" marB="45731"/>
                </a:tc>
              </a:tr>
              <a:tr h="288032">
                <a:tc>
                  <a:txBody>
                    <a:bodyPr/>
                    <a:lstStyle/>
                    <a:p>
                      <a:pPr algn="ctr"/>
                      <a:r>
                        <a:rPr lang="ru-RU" sz="1100" dirty="0" smtClean="0">
                          <a:latin typeface="Verdana" pitchFamily="34" charset="0"/>
                          <a:ea typeface="Verdana" pitchFamily="34" charset="0"/>
                          <a:cs typeface="Verdana" pitchFamily="34" charset="0"/>
                        </a:rPr>
                        <a:t>2019</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88 011,0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103,6%</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68 032,0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77,3%</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2021</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66 196,0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97,3%</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bl>
          </a:graphicData>
        </a:graphic>
      </p:graphicFrame>
      <p:sp>
        <p:nvSpPr>
          <p:cNvPr id="24649" name="Прямоугольник 3"/>
          <p:cNvSpPr>
            <a:spLocks noChangeArrowheads="1"/>
          </p:cNvSpPr>
          <p:nvPr/>
        </p:nvSpPr>
        <p:spPr bwMode="auto">
          <a:xfrm>
            <a:off x="8245998" y="898820"/>
            <a:ext cx="898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latinLnBrk="0">
              <a:spcBef>
                <a:spcPct val="0"/>
              </a:spcBef>
              <a:spcAft>
                <a:spcPct val="0"/>
              </a:spcAft>
            </a:pPr>
            <a:r>
              <a:rPr lang="ru-RU" sz="1000" dirty="0" smtClean="0">
                <a:solidFill>
                  <a:srgbClr val="000000"/>
                </a:solidFill>
                <a:latin typeface="Arial" pitchFamily="34" charset="0"/>
              </a:rPr>
              <a:t>тыс. рублей</a:t>
            </a:r>
          </a:p>
        </p:txBody>
      </p:sp>
      <p:sp>
        <p:nvSpPr>
          <p:cNvPr id="5" name="Прямоугольник 4"/>
          <p:cNvSpPr/>
          <p:nvPr/>
        </p:nvSpPr>
        <p:spPr bwMode="auto">
          <a:xfrm>
            <a:off x="-828600" y="253877"/>
            <a:ext cx="10153128"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об</a:t>
            </a:r>
            <a:r>
              <a:rPr kumimoji="0" lang="ru-RU" sz="24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объеме дотаций на выравнивание бюджетной обеспеченности бюджету Соболевского муниципального района Камчатского края с 2009 года</a:t>
            </a:r>
            <a:endPar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519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764704"/>
            <a:ext cx="9108504" cy="6093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228748273"/>
              </p:ext>
            </p:extLst>
          </p:nvPr>
        </p:nvGraphicFramePr>
        <p:xfrm>
          <a:off x="107950" y="908720"/>
          <a:ext cx="8928099" cy="4840713"/>
        </p:xfrm>
        <a:graphic>
          <a:graphicData uri="http://schemas.openxmlformats.org/drawingml/2006/table">
            <a:tbl>
              <a:tblPr firstRow="1" bandRow="1">
                <a:tableStyleId>{5940675A-B579-460E-94D1-54222C63F5DA}</a:tableStyleId>
              </a:tblPr>
              <a:tblGrid>
                <a:gridCol w="2893196"/>
                <a:gridCol w="3141708"/>
                <a:gridCol w="2893195"/>
              </a:tblGrid>
              <a:tr h="64807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налоговых и неналоговых доходов,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предыдущему году, %</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r>
              <a:tr h="21371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2009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45 938,7</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txBody>
                  <a:tcPr marL="91431" marR="91431" marT="45726" marB="45726"/>
                </a:tc>
              </a:tr>
              <a:tr h="24265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2010</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71 320,1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155,3%</a:t>
                      </a:r>
                      <a:endParaRPr lang="ru-RU" sz="1100" dirty="0"/>
                    </a:p>
                  </a:txBody>
                  <a:tcPr marL="91431" marR="91431" marT="45726" marB="45726"/>
                </a:tc>
              </a:tr>
              <a:tr h="27159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81 559,8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114,4%</a:t>
                      </a:r>
                      <a:endParaRPr lang="ru-RU" sz="1100" dirty="0"/>
                    </a:p>
                  </a:txBody>
                  <a:tcPr marL="91431" marR="91431" marT="45726" marB="45726"/>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2012</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60 304,8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73,9%</a:t>
                      </a:r>
                      <a:endParaRPr lang="ru-RU" sz="1100" dirty="0"/>
                    </a:p>
                  </a:txBody>
                  <a:tcPr marL="91431" marR="91431" marT="45726" marB="45726"/>
                </a:tc>
              </a:tr>
              <a:tr h="2449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2013</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63 041,3</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104,5%</a:t>
                      </a:r>
                      <a:endParaRPr lang="ru-RU" sz="1100" dirty="0"/>
                    </a:p>
                  </a:txBody>
                  <a:tcPr marL="91431" marR="91431" marT="45726" marB="45726"/>
                </a:tc>
              </a:tr>
              <a:tr h="2739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2014</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58 602,4</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93,0%</a:t>
                      </a:r>
                      <a:endParaRPr lang="ru-RU" sz="1100" dirty="0"/>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2015</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57 838,1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99,3%</a:t>
                      </a:r>
                      <a:endParaRPr lang="ru-RU" sz="1100" dirty="0"/>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2016</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68 802,5</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119%</a:t>
                      </a:r>
                      <a:endParaRPr lang="ru-RU" sz="1100" dirty="0">
                        <a:solidFill>
                          <a:schemeClr val="tx1"/>
                        </a:solidFill>
                      </a:endParaRPr>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2017</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263 535,9</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св. 200%</a:t>
                      </a:r>
                      <a:endParaRPr lang="ru-RU" sz="1100" dirty="0">
                        <a:solidFill>
                          <a:schemeClr val="tx1"/>
                        </a:solidFill>
                      </a:endParaRPr>
                    </a:p>
                  </a:txBody>
                  <a:tcPr marL="91431" marR="91431" marT="45726" marB="45726"/>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269 537,9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102,3%</a:t>
                      </a:r>
                      <a:endParaRPr lang="ru-RU" sz="1100" dirty="0">
                        <a:solidFill>
                          <a:schemeClr val="tx1"/>
                        </a:solidFill>
                      </a:endParaRPr>
                    </a:p>
                  </a:txBody>
                  <a:tcPr marL="91431" marR="91431" marT="45726" marB="45726"/>
                </a:tc>
              </a:tr>
              <a:tr h="2449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320 540,9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118,9%</a:t>
                      </a:r>
                      <a:endParaRPr lang="ru-RU" sz="1100" dirty="0"/>
                    </a:p>
                  </a:txBody>
                  <a:tcPr marL="91431" marR="91431" marT="45726" marB="45726"/>
                </a:tc>
              </a:tr>
              <a:tr h="2739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2020 (оценка)</a:t>
                      </a:r>
                      <a:endParaRPr lang="ru-RU" sz="1100" dirty="0">
                        <a:solidFill>
                          <a:srgbClr val="FF0000"/>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solidFill>
                            <a:schemeClr val="tx1"/>
                          </a:solidFill>
                        </a:rPr>
                        <a:t>366 527,1</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solidFill>
                            <a:schemeClr val="tx1"/>
                          </a:solidFill>
                        </a:rPr>
                        <a:t>114,3%</a:t>
                      </a:r>
                      <a:endParaRPr lang="ru-RU" sz="1100" dirty="0">
                        <a:solidFill>
                          <a:schemeClr val="tx1"/>
                        </a:solidFill>
                      </a:endParaRPr>
                    </a:p>
                  </a:txBody>
                  <a:tcPr marL="91431" marR="91431" marT="45726" marB="45726"/>
                </a:tc>
              </a:tr>
              <a:tr h="216024">
                <a:tc>
                  <a:txBody>
                    <a:bodyPr/>
                    <a:lstStyle/>
                    <a:p>
                      <a:pPr algn="ctr"/>
                      <a:r>
                        <a:rPr lang="ru-RU" sz="1100" dirty="0" smtClean="0">
                          <a:latin typeface="Verdana" pitchFamily="34" charset="0"/>
                          <a:ea typeface="Verdana" pitchFamily="34" charset="0"/>
                          <a:cs typeface="Verdana" pitchFamily="34" charset="0"/>
                        </a:rPr>
                        <a:t>2021</a:t>
                      </a:r>
                      <a:endParaRPr lang="ru-RU" sz="11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360 057,2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98,2%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r h="244964">
                <a:tc>
                  <a:txBody>
                    <a:bodyPr/>
                    <a:lstStyle/>
                    <a:p>
                      <a:pPr algn="ctr"/>
                      <a:r>
                        <a:rPr lang="ru-RU" sz="1100" dirty="0" smtClean="0">
                          <a:latin typeface="Verdana" pitchFamily="34" charset="0"/>
                          <a:ea typeface="Verdana" pitchFamily="34" charset="0"/>
                          <a:cs typeface="Verdana" pitchFamily="34" charset="0"/>
                        </a:rPr>
                        <a:t>2022</a:t>
                      </a:r>
                      <a:endParaRPr lang="ru-RU" sz="11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396 887,8</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110,2%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r h="376249">
                <a:tc>
                  <a:txBody>
                    <a:bodyPr/>
                    <a:lstStyle/>
                    <a:p>
                      <a:pPr algn="ctr"/>
                      <a:r>
                        <a:rPr lang="ru-RU" sz="1100" dirty="0" smtClean="0">
                          <a:solidFill>
                            <a:schemeClr val="tx1"/>
                          </a:solidFill>
                          <a:latin typeface="Verdana" pitchFamily="34" charset="0"/>
                          <a:ea typeface="Verdana" pitchFamily="34" charset="0"/>
                          <a:cs typeface="Verdana" pitchFamily="34" charset="0"/>
                        </a:rPr>
                        <a:t>2023</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396 840,7</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99,9%</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bl>
          </a:graphicData>
        </a:graphic>
      </p:graphicFrame>
      <p:sp>
        <p:nvSpPr>
          <p:cNvPr id="5" name="Прямоугольник 4"/>
          <p:cNvSpPr/>
          <p:nvPr/>
        </p:nvSpPr>
        <p:spPr>
          <a:xfrm>
            <a:off x="8143900" y="1285860"/>
            <a:ext cx="825867" cy="230832"/>
          </a:xfrm>
          <a:prstGeom prst="rect">
            <a:avLst/>
          </a:prstGeom>
          <a:noFill/>
        </p:spPr>
        <p:txBody>
          <a:bodyPr wrap="none">
            <a:spAutoFit/>
          </a:bodyPr>
          <a:lstStyle/>
          <a:p>
            <a:pPr algn="r" latinLnBrk="0">
              <a:defRPr/>
            </a:pPr>
            <a:r>
              <a:rPr lang="ru-RU" sz="900" kern="0" dirty="0">
                <a:solidFill>
                  <a:prstClr val="black"/>
                </a:solidFill>
                <a:latin typeface="Arial" charset="0"/>
              </a:rPr>
              <a:t>тыс. рублей</a:t>
            </a:r>
          </a:p>
        </p:txBody>
      </p:sp>
      <p:sp>
        <p:nvSpPr>
          <p:cNvPr id="6" name="Прямоугольник 5"/>
          <p:cNvSpPr/>
          <p:nvPr/>
        </p:nvSpPr>
        <p:spPr bwMode="auto">
          <a:xfrm>
            <a:off x="-972616" y="116633"/>
            <a:ext cx="10369152" cy="43204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endParaRPr lang="ru-RU" b="1" i="1" kern="0" dirty="0">
              <a:ln/>
              <a:solidFill>
                <a:srgbClr val="EEECE1">
                  <a:lumMod val="50000"/>
                </a:srgbClr>
              </a:solidFill>
              <a:latin typeface="Times New Roman" pitchFamily="18" charset="0"/>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 динамике поступления налоговых и неналоговых доходов </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Соболевского муниципального района Камчатского края с 2009 года</a:t>
            </a:r>
          </a:p>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9474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ÐÐ°ÑÑÐ¸Ð½ÐºÐ¸ Ð¿Ð¾ Ð·Ð°Ð¿ÑÐ¾ÑÑ ÐºÐ°ÑÑÐ¸Ð½ÐºÐ¸ Ð¿ÑÐ¾ÑÐµ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60648"/>
            <a:ext cx="1512168" cy="1512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a:graphicFrameLocks/>
          </p:cNvGraphicFramePr>
          <p:nvPr>
            <p:extLst>
              <p:ext uri="{D42A27DB-BD31-4B8C-83A1-F6EECF244321}">
                <p14:modId xmlns:p14="http://schemas.microsoft.com/office/powerpoint/2010/main" val="4040704804"/>
              </p:ext>
            </p:extLst>
          </p:nvPr>
        </p:nvGraphicFramePr>
        <p:xfrm>
          <a:off x="251520" y="1127853"/>
          <a:ext cx="3743325" cy="267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690336941"/>
              </p:ext>
            </p:extLst>
          </p:nvPr>
        </p:nvGraphicFramePr>
        <p:xfrm>
          <a:off x="4644553" y="1340768"/>
          <a:ext cx="3743325" cy="2671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3800727016"/>
              </p:ext>
            </p:extLst>
          </p:nvPr>
        </p:nvGraphicFramePr>
        <p:xfrm>
          <a:off x="4788024" y="3789040"/>
          <a:ext cx="3743325" cy="2671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2955376511"/>
              </p:ext>
            </p:extLst>
          </p:nvPr>
        </p:nvGraphicFramePr>
        <p:xfrm>
          <a:off x="539552" y="3861048"/>
          <a:ext cx="3743325" cy="2671763"/>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p:cNvSpPr/>
          <p:nvPr/>
        </p:nvSpPr>
        <p:spPr bwMode="auto">
          <a:xfrm>
            <a:off x="-900608" y="185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доходов районного бюджета в 2019-2022 годах</a:t>
            </a:r>
          </a:p>
        </p:txBody>
      </p:sp>
    </p:spTree>
    <p:extLst>
      <p:ext uri="{BB962C8B-B14F-4D97-AF65-F5344CB8AC3E}">
        <p14:creationId xmlns:p14="http://schemas.microsoft.com/office/powerpoint/2010/main" val="237023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2478618594"/>
              </p:ext>
            </p:extLst>
          </p:nvPr>
        </p:nvGraphicFramePr>
        <p:xfrm>
          <a:off x="107950" y="692696"/>
          <a:ext cx="8928100" cy="5841452"/>
        </p:xfrm>
        <a:graphic>
          <a:graphicData uri="http://schemas.openxmlformats.org/drawingml/2006/table">
            <a:tbl>
              <a:tblPr firstRow="1" bandRow="1">
                <a:tableStyleId>{F5AB1C69-6EDB-4FF4-983F-18BD219EF322}</a:tableStyleId>
              </a:tblPr>
              <a:tblGrid>
                <a:gridCol w="3924353">
                  <a:extLst>
                    <a:ext uri="{9D8B030D-6E8A-4147-A177-3AD203B41FA5}"/>
                  </a:extLst>
                </a:gridCol>
                <a:gridCol w="1265431">
                  <a:extLst>
                    <a:ext uri="{9D8B030D-6E8A-4147-A177-3AD203B41FA5}"/>
                  </a:extLst>
                </a:gridCol>
                <a:gridCol w="1275781">
                  <a:extLst>
                    <a:ext uri="{9D8B030D-6E8A-4147-A177-3AD203B41FA5}"/>
                  </a:extLst>
                </a:gridCol>
                <a:gridCol w="1248045">
                  <a:extLst>
                    <a:ext uri="{9D8B030D-6E8A-4147-A177-3AD203B41FA5}"/>
                  </a:extLst>
                </a:gridCol>
                <a:gridCol w="1214490">
                  <a:extLst>
                    <a:ext uri="{9D8B030D-6E8A-4147-A177-3AD203B41FA5}"/>
                  </a:extLst>
                </a:gridCol>
              </a:tblGrid>
              <a:tr h="689637">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dirty="0">
                        <a:solidFill>
                          <a:schemeClr val="bg1"/>
                        </a:solidFill>
                        <a:latin typeface="+mn-lt"/>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2020 год (оценка)</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2021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2023 год </a:t>
                      </a:r>
                      <a:endParaRPr lang="ru-RU" sz="1100" b="1" dirty="0" smtClean="0">
                        <a:solidFill>
                          <a:schemeClr val="bg1"/>
                        </a:solidFill>
                      </a:endParaRPr>
                    </a:p>
                  </a:txBody>
                  <a:tcPr marL="91431" marR="91431" anchor="ctr"/>
                </a:tc>
                <a:extLst>
                  <a:ext uri="{0D108BD9-81ED-4DB2-BD59-A6C34878D82A}"/>
                </a:extLst>
              </a:tr>
              <a:tr h="76419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ru-RU" sz="1100" u="none" strike="noStrike" baseline="0" dirty="0" smtClean="0"/>
                        <a:t>НАЛОГОВЫЕ ДОХОДЫ - всего,</a:t>
                      </a:r>
                    </a:p>
                    <a:p>
                      <a:pPr algn="l"/>
                      <a:r>
                        <a:rPr lang="ru-RU" sz="1100" u="none" strike="noStrike" baseline="0" dirty="0" smtClean="0"/>
                        <a:t>в том числе:</a:t>
                      </a:r>
                      <a:endParaRPr lang="ru-RU" sz="1100" b="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350 968,4</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344 159,0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380 513,9</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380 463,9</a:t>
                      </a:r>
                    </a:p>
                    <a:p>
                      <a:pPr algn="ctr"/>
                      <a:endParaRPr lang="ru-RU" sz="1100" b="1" dirty="0">
                        <a:latin typeface="+mn-lt"/>
                      </a:endParaRPr>
                    </a:p>
                  </a:txBody>
                  <a:tcPr marL="91431" marR="91431" anchor="ctr"/>
                </a:tc>
                <a:extLst>
                  <a:ext uri="{0D108BD9-81ED-4DB2-BD59-A6C34878D82A}"/>
                </a:extLst>
              </a:tr>
              <a:tr h="50325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ПРИБЫЛЬ ОРГАНИЗАЦИЙ</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1 900,0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2 300,0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2 450,0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2 550,0</a:t>
                      </a:r>
                      <a:endParaRPr lang="ru-RU" sz="1100" i="1" dirty="0" smtClean="0">
                        <a:latin typeface="+mn-lt"/>
                      </a:endParaRPr>
                    </a:p>
                  </a:txBody>
                  <a:tcPr marL="91431" marR="91431" anchor="ctr"/>
                </a:tc>
                <a:extLst>
                  <a:ext uri="{0D108BD9-81ED-4DB2-BD59-A6C34878D82A}"/>
                </a:extLst>
              </a:tr>
              <a:tr h="7269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ДОХОДЫ ФИЗИЧЕСКИХ</a:t>
                      </a:r>
                      <a:r>
                        <a:rPr lang="ru-RU" sz="1100" baseline="0" dirty="0" smtClean="0"/>
                        <a:t> ЛИЦ</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201 200,0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218 859,0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233 084,0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242 407,0</a:t>
                      </a:r>
                      <a:endParaRPr lang="ru-RU" sz="1100" i="1" dirty="0" smtClean="0">
                        <a:latin typeface="+mn-lt"/>
                      </a:endParaRPr>
                    </a:p>
                  </a:txBody>
                  <a:tcPr marL="91431" marR="91431" anchor="ctr"/>
                </a:tc>
                <a:extLst>
                  <a:ext uri="{0D108BD9-81ED-4DB2-BD59-A6C34878D82A}"/>
                </a:extLst>
              </a:tr>
              <a:tr h="11742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НАЛОГИ НА ТОВАРЫ (РАБОТЫ, УСЛУГИ), РЕАЛИЗУЕМЫЕ НА ТЕРРИТОРИИ РОССИЙСКОЙ ФЕДЕРАЦИИ</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297,4</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308,0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348,9</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348,9</a:t>
                      </a:r>
                      <a:endParaRPr lang="ru-RU" sz="1100" i="1" dirty="0" smtClean="0">
                        <a:latin typeface="+mn-lt"/>
                      </a:endParaRPr>
                    </a:p>
                  </a:txBody>
                  <a:tcPr marL="91431" marR="91431" anchor="ctr"/>
                </a:tc>
                <a:extLst>
                  <a:ext uri="{0D108BD9-81ED-4DB2-BD59-A6C34878D82A}"/>
                </a:extLst>
              </a:tr>
              <a:tr h="5405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СОВОКУПНЫЙ ДОХОД</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83 210,0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58 120,0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79 858,0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68 085,0</a:t>
                      </a:r>
                      <a:endParaRPr lang="ru-RU" sz="1100" i="1" dirty="0" smtClean="0">
                        <a:latin typeface="+mn-lt"/>
                      </a:endParaRPr>
                    </a:p>
                  </a:txBody>
                  <a:tcPr marL="91431" marR="91431" anchor="ctr"/>
                </a:tc>
                <a:extLst>
                  <a:ext uri="{0D108BD9-81ED-4DB2-BD59-A6C34878D82A}"/>
                </a:extLst>
              </a:tr>
              <a:tr h="6486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63856" rtl="0" eaLnBrk="1" fontAlgn="auto" latinLnBrk="0" hangingPunct="1">
                        <a:lnSpc>
                          <a:spcPct val="100000"/>
                        </a:lnSpc>
                        <a:spcBef>
                          <a:spcPts val="0"/>
                        </a:spcBef>
                        <a:spcAft>
                          <a:spcPts val="0"/>
                        </a:spcAft>
                        <a:buClrTx/>
                        <a:buSzTx/>
                        <a:buFontTx/>
                        <a:buNone/>
                        <a:tabLst/>
                        <a:defRPr/>
                      </a:pPr>
                      <a:r>
                        <a:rPr kumimoji="0" lang="ru-RU" sz="1100" u="none" strike="noStrike" kern="1200" cap="none" spc="0" normalizeH="0" baseline="0" noProof="0" dirty="0" smtClean="0">
                          <a:ln>
                            <a:noFill/>
                          </a:ln>
                          <a:effectLst/>
                          <a:uLnTx/>
                          <a:uFillTx/>
                        </a:rPr>
                        <a:t>НАЛОГ НА ИМУЩЕСТВО</a:t>
                      </a:r>
                      <a:endParaRPr kumimoji="0" lang="ru-RU" sz="1100" b="0" i="1" u="none" strike="noStrike" kern="1200" cap="none" spc="0" normalizeH="0" baseline="0" noProof="0" dirty="0">
                        <a:ln>
                          <a:noFill/>
                        </a:ln>
                        <a:solidFill>
                          <a:prstClr val="black"/>
                        </a:solidFill>
                        <a:effectLst/>
                        <a:uLnTx/>
                        <a:uFillTx/>
                        <a:latin typeface="+mn-lt"/>
                        <a:ea typeface="+mn-ea"/>
                        <a:cs typeface="+mn-cs"/>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64 101,0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64 302,0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64 503,0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66 803,0</a:t>
                      </a:r>
                      <a:endParaRPr lang="ru-RU" sz="1100" i="1" dirty="0" smtClean="0">
                        <a:latin typeface="+mn-lt"/>
                      </a:endParaRPr>
                    </a:p>
                  </a:txBody>
                  <a:tcPr marL="91431" marR="91431" anchor="ctr"/>
                </a:tc>
                <a:extLst>
                  <a:ext uri="{0D108BD9-81ED-4DB2-BD59-A6C34878D82A}"/>
                </a:extLst>
              </a:tr>
              <a:tr h="79402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ГОСУДАРСТВЕННАЯ ПОШЛИНА</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extLst>
                  <a:ext uri="{0D108BD9-81ED-4DB2-BD59-A6C34878D82A}"/>
                </a:extLst>
              </a:tr>
            </a:tbl>
          </a:graphicData>
        </a:graphic>
      </p:graphicFrame>
      <p:sp>
        <p:nvSpPr>
          <p:cNvPr id="4" name="Прямоугольник 3"/>
          <p:cNvSpPr/>
          <p:nvPr/>
        </p:nvSpPr>
        <p:spPr>
          <a:xfrm>
            <a:off x="8386762" y="500042"/>
            <a:ext cx="757238"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5" name="Прямоугольник 4"/>
          <p:cNvSpPr/>
          <p:nvPr/>
        </p:nvSpPr>
        <p:spPr bwMode="auto">
          <a:xfrm>
            <a:off x="-828600" y="-12764"/>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налоговых доходов на 2020 -2023 годы</a:t>
            </a:r>
          </a:p>
        </p:txBody>
      </p:sp>
    </p:spTree>
    <p:extLst>
      <p:ext uri="{BB962C8B-B14F-4D97-AF65-F5344CB8AC3E}">
        <p14:creationId xmlns:p14="http://schemas.microsoft.com/office/powerpoint/2010/main" val="27324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1529810115"/>
              </p:ext>
            </p:extLst>
          </p:nvPr>
        </p:nvGraphicFramePr>
        <p:xfrm>
          <a:off x="107950" y="1073150"/>
          <a:ext cx="8928099" cy="5673062"/>
        </p:xfrm>
        <a:graphic>
          <a:graphicData uri="http://schemas.openxmlformats.org/drawingml/2006/table">
            <a:tbl>
              <a:tblPr firstRow="1" bandRow="1">
                <a:tableStyleId>{1FECB4D8-DB02-4DC6-A0A2-4F2EBAE1DC90}</a:tableStyleId>
              </a:tblPr>
              <a:tblGrid>
                <a:gridCol w="3959994">
                  <a:extLst>
                    <a:ext uri="{9D8B030D-6E8A-4147-A177-3AD203B41FA5}"/>
                  </a:extLst>
                </a:gridCol>
                <a:gridCol w="1728192">
                  <a:extLst>
                    <a:ext uri="{9D8B030D-6E8A-4147-A177-3AD203B41FA5}"/>
                  </a:extLst>
                </a:gridCol>
                <a:gridCol w="1199330">
                  <a:extLst>
                    <a:ext uri="{9D8B030D-6E8A-4147-A177-3AD203B41FA5}"/>
                  </a:extLst>
                </a:gridCol>
                <a:gridCol w="1008130">
                  <a:extLst>
                    <a:ext uri="{9D8B030D-6E8A-4147-A177-3AD203B41FA5}"/>
                  </a:extLst>
                </a:gridCol>
                <a:gridCol w="1032453">
                  <a:extLst>
                    <a:ext uri="{9D8B030D-6E8A-4147-A177-3AD203B41FA5}"/>
                  </a:extLst>
                </a:gridCol>
              </a:tblGrid>
              <a:tr h="5556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2020 год (оценка)</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2021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2023 год </a:t>
                      </a:r>
                      <a:endParaRPr lang="ru-RU" sz="1100" b="1" dirty="0" smtClean="0">
                        <a:solidFill>
                          <a:schemeClr val="bg1"/>
                        </a:solidFill>
                      </a:endParaRPr>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НЕНАЛОГОВЫЕ ДОХОДЫ - всего, в том числе:</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15 558,7</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15 898,1</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16 373,9</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16 376,8</a:t>
                      </a:r>
                      <a:endParaRPr lang="ru-RU" sz="1100" b="1" dirty="0"/>
                    </a:p>
                  </a:txBody>
                  <a:tcPr marL="91431" marR="91431" marT="45722" marB="45722" anchor="ctr"/>
                </a:tc>
                <a:extLst>
                  <a:ext uri="{0D108BD9-81ED-4DB2-BD59-A6C34878D82A}"/>
                </a:extLst>
              </a:tr>
              <a:tr h="79209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ИСПОЛЬЗОВАНИЯ ИМУЩЕСТВА, НАХОДЯЩЕГОСЯ В ГОСУДАРСТВЕННОЙ И МУНИЦИПАЛЬНОЙ СОБСТВЕННОСТИ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5 019,7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4 920,0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4 890,8</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4 940,8</a:t>
                      </a:r>
                      <a:endParaRPr lang="ru-RU" sz="1100" i="1" dirty="0"/>
                    </a:p>
                  </a:txBody>
                  <a:tcPr marL="91431" marR="91431" marT="45722" marB="45722" anchor="ctr"/>
                </a:tc>
                <a:extLst>
                  <a:ext uri="{0D108BD9-81ED-4DB2-BD59-A6C34878D82A}"/>
                </a:extLst>
              </a:tr>
              <a:tr h="7206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ПЛАТЕЖИ ПРИ ПОЛЬЗОВАНИИ ПРИРОДНЫМИ РЕСУРСАМИ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271,5</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293,4</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293,4</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293,4</a:t>
                      </a:r>
                      <a:endParaRPr lang="ru-RU" sz="1100" i="1" dirty="0"/>
                    </a:p>
                  </a:txBody>
                  <a:tcPr marL="91431" marR="91431" marT="45722" marB="45722" anchor="ctr"/>
                </a:tc>
                <a:extLst>
                  <a:ext uri="{0D108BD9-81ED-4DB2-BD59-A6C34878D82A}"/>
                </a:extLst>
              </a:tr>
              <a:tr h="8260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ОКАЗАНИЯ ПЛАТНЫХ УСЛУГ (РАБОТ) И КОМПЕНСАЦИИ ЗАТРАТ ГОСУДАРСТВА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6 567,5</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smtClean="0"/>
                    </a:p>
                    <a:p>
                      <a:pPr algn="ctr"/>
                      <a:r>
                        <a:rPr lang="ru-RU" sz="1100" dirty="0" smtClean="0"/>
                        <a:t>6 629,7</a:t>
                      </a:r>
                    </a:p>
                    <a:p>
                      <a:pPr algn="ct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6 914,7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6 797,6</a:t>
                      </a:r>
                      <a:endParaRPr lang="ru-RU" sz="1100" i="1" dirty="0"/>
                    </a:p>
                  </a:txBody>
                  <a:tcPr marL="91431" marR="91431" marT="45722" marB="45722" anchor="ctr"/>
                </a:tc>
                <a:extLst>
                  <a:ext uri="{0D108BD9-81ED-4DB2-BD59-A6C34878D82A}"/>
                </a:extLst>
              </a:tr>
              <a:tr h="8518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ПРОДАЖИ МАТЕРИАЛЬНЫХ И НЕМАТЕРИАЛЬНЫХ АКТИВОВ</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1 600,0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2 200,0</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2 250,0</a:t>
                      </a:r>
                      <a:endParaRPr lang="ru-RU" sz="1100" i="1" dirty="0"/>
                    </a:p>
                  </a:txBody>
                  <a:tcPr marL="91431" marR="91431" marT="45722" marB="45722" anchor="ctr"/>
                </a:tc>
                <a:extLst>
                  <a:ext uri="{0D108BD9-81ED-4DB2-BD59-A6C34878D82A}"/>
                </a:extLst>
              </a:tr>
              <a:tr h="5448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ШТРАФЫ, САНКЦИИ, ВОЗМЕЩЕНИЕ УЩЕРБА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2 100,0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2 055,0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2 075,0</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2 095,0</a:t>
                      </a:r>
                      <a:endParaRPr lang="ru-RU" sz="1100" i="1" dirty="0"/>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ПРОЧИЕ НЕНАЛОГОВЫЕ ДОХОДЫ</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extLst>
                  <a:ext uri="{0D108BD9-81ED-4DB2-BD59-A6C34878D82A}"/>
                </a:extLst>
              </a:tr>
            </a:tbl>
          </a:graphicData>
        </a:graphic>
      </p:graphicFrame>
      <p:sp>
        <p:nvSpPr>
          <p:cNvPr id="4" name="Прямоугольник 3"/>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6" name="Прямоугольник 5"/>
          <p:cNvSpPr/>
          <p:nvPr/>
        </p:nvSpPr>
        <p:spPr bwMode="auto">
          <a:xfrm>
            <a:off x="-540568" y="18864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неналоговых доходов на 2020-2023 годы</a:t>
            </a:r>
          </a:p>
        </p:txBody>
      </p:sp>
    </p:spTree>
    <p:extLst>
      <p:ext uri="{BB962C8B-B14F-4D97-AF65-F5344CB8AC3E}">
        <p14:creationId xmlns:p14="http://schemas.microsoft.com/office/powerpoint/2010/main" val="289443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900608"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налоговые доходы районного бюджета</a:t>
            </a:r>
          </a:p>
        </p:txBody>
      </p:sp>
      <p:graphicFrame>
        <p:nvGraphicFramePr>
          <p:cNvPr id="9" name="Объект 5"/>
          <p:cNvGraphicFramePr>
            <a:graphicFrameLocks/>
          </p:cNvGraphicFramePr>
          <p:nvPr>
            <p:extLst>
              <p:ext uri="{D42A27DB-BD31-4B8C-83A1-F6EECF244321}">
                <p14:modId xmlns:p14="http://schemas.microsoft.com/office/powerpoint/2010/main" val="1965352998"/>
              </p:ext>
            </p:extLst>
          </p:nvPr>
        </p:nvGraphicFramePr>
        <p:xfrm>
          <a:off x="179388" y="865188"/>
          <a:ext cx="8785225" cy="564991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Прямая со стрелкой 9"/>
          <p:cNvCxnSpPr/>
          <p:nvPr/>
        </p:nvCxnSpPr>
        <p:spPr>
          <a:xfrm flipV="1">
            <a:off x="2285984" y="4572008"/>
            <a:ext cx="477828" cy="312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
          <p:cNvSpPr txBox="1"/>
          <p:nvPr/>
        </p:nvSpPr>
        <p:spPr>
          <a:xfrm>
            <a:off x="3786182" y="414338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4,8 %</a:t>
            </a:r>
            <a:endParaRPr lang="ru-RU" kern="0" dirty="0">
              <a:solidFill>
                <a:srgbClr val="FF0000"/>
              </a:solidFill>
              <a:latin typeface="Palatino Linotype" panose="02040502050505030304" pitchFamily="18" charset="0"/>
            </a:endParaRPr>
          </a:p>
        </p:txBody>
      </p:sp>
      <p:sp>
        <p:nvSpPr>
          <p:cNvPr id="12" name="TextBox 4"/>
          <p:cNvSpPr txBox="1"/>
          <p:nvPr/>
        </p:nvSpPr>
        <p:spPr>
          <a:xfrm>
            <a:off x="5214942" y="342900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5,0 %</a:t>
            </a:r>
            <a:endParaRPr lang="ru-RU" kern="0" dirty="0">
              <a:solidFill>
                <a:srgbClr val="FF0000"/>
              </a:solidFill>
              <a:latin typeface="Palatino Linotype" panose="02040502050505030304" pitchFamily="18" charset="0"/>
            </a:endParaRPr>
          </a:p>
        </p:txBody>
      </p:sp>
      <p:sp>
        <p:nvSpPr>
          <p:cNvPr id="13" name="Прямоугольник 12"/>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Tree>
    <p:extLst>
      <p:ext uri="{BB962C8B-B14F-4D97-AF65-F5344CB8AC3E}">
        <p14:creationId xmlns:p14="http://schemas.microsoft.com/office/powerpoint/2010/main" val="334540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9" name="Прямоугольник 8"/>
          <p:cNvSpPr/>
          <p:nvPr/>
        </p:nvSpPr>
        <p:spPr bwMode="auto">
          <a:xfrm>
            <a:off x="-829493"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бюджетных трансфертов из бюджета Камчатского края в бюджет Соболевского района</a:t>
            </a:r>
          </a:p>
        </p:txBody>
      </p:sp>
      <p:graphicFrame>
        <p:nvGraphicFramePr>
          <p:cNvPr id="10" name="Объект 25"/>
          <p:cNvGraphicFramePr>
            <a:graphicFrameLocks/>
          </p:cNvGraphicFramePr>
          <p:nvPr>
            <p:extLst>
              <p:ext uri="{D42A27DB-BD31-4B8C-83A1-F6EECF244321}">
                <p14:modId xmlns:p14="http://schemas.microsoft.com/office/powerpoint/2010/main" val="1303791573"/>
              </p:ext>
            </p:extLst>
          </p:nvPr>
        </p:nvGraphicFramePr>
        <p:xfrm>
          <a:off x="179388" y="1012825"/>
          <a:ext cx="8785225" cy="5729288"/>
        </p:xfrm>
        <a:graphic>
          <a:graphicData uri="http://schemas.openxmlformats.org/drawingml/2006/chart">
            <c:chart xmlns:c="http://schemas.openxmlformats.org/drawingml/2006/chart" xmlns:r="http://schemas.openxmlformats.org/officeDocument/2006/relationships" r:id="rId2"/>
          </a:graphicData>
        </a:graphic>
      </p:graphicFrame>
      <p:sp>
        <p:nvSpPr>
          <p:cNvPr id="6" name="Левая фигурная скобка 5"/>
          <p:cNvSpPr/>
          <p:nvPr/>
        </p:nvSpPr>
        <p:spPr>
          <a:xfrm rot="5400000">
            <a:off x="1785917" y="1000109"/>
            <a:ext cx="71439"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3" name="Левая фигурная скобка 12"/>
          <p:cNvSpPr/>
          <p:nvPr/>
        </p:nvSpPr>
        <p:spPr>
          <a:xfrm rot="5400000">
            <a:off x="3785611" y="1200174"/>
            <a:ext cx="144014" cy="85725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4" name="Левая фигурная скобка 13"/>
          <p:cNvSpPr/>
          <p:nvPr/>
        </p:nvSpPr>
        <p:spPr>
          <a:xfrm rot="5400000">
            <a:off x="7893866" y="2893216"/>
            <a:ext cx="71438" cy="85725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5" name="Левая фигурная скобка 14"/>
          <p:cNvSpPr/>
          <p:nvPr/>
        </p:nvSpPr>
        <p:spPr>
          <a:xfrm rot="5400000">
            <a:off x="5857883" y="2571745"/>
            <a:ext cx="71439"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181499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ºÐ°ÑÑÐ¸Ð½ÐºÐ¸ Ð³Ð»Ð¾ÑÑÐ°ÑÐ¸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933"/>
            <a:ext cx="8928992" cy="263691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5517" y="2276872"/>
            <a:ext cx="8928992" cy="4231928"/>
          </a:xfrm>
          <a:prstGeom prst="rect">
            <a:avLst/>
          </a:prstGeom>
        </p:spPr>
        <p:txBody>
          <a:bodyPr wrap="square">
            <a:spAutoFit/>
          </a:bodyPr>
          <a:lstStyle/>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a:t>
            </a:r>
            <a:r>
              <a:rPr lang="ru-RU" sz="1500"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Консолидированный бюджет</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Бюджетная система Российской Федерации</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Доходы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Расходы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r>
              <a:rPr lang="ru-RU" sz="1500" i="1" dirty="0" smtClean="0">
                <a:latin typeface="Times New Roman" pitchFamily="18" charset="0"/>
                <a:cs typeface="Times New Roman" pitchFamily="18" charset="0"/>
              </a:rPr>
              <a:t>.</a:t>
            </a:r>
          </a:p>
          <a:p>
            <a:pPr lvl="0" algn="just" latinLnBrk="0">
              <a:buClr>
                <a:srgbClr val="72A376"/>
              </a:buClr>
              <a:defRPr/>
            </a:pPr>
            <a:r>
              <a:rPr lang="ru-RU" sz="1500" i="1" u="sng" dirty="0">
                <a:ln w="1905"/>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Дефицит бюджета</a:t>
            </a:r>
            <a:r>
              <a:rPr lang="ru-RU" sz="1500" i="1" dirty="0">
                <a:solidFill>
                  <a:srgbClr val="FFC000"/>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превышение расходов бюджета над его доходами.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Профицит бюджета</a:t>
            </a:r>
            <a:r>
              <a:rPr lang="ru-RU" sz="1500" i="1" u="sng" dirty="0" smtClean="0">
                <a:solidFill>
                  <a:srgbClr val="FFC000"/>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превышение доходов бюджета над его расходами.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ассигнования</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lvl="0" algn="just" latinLnBrk="0">
              <a:spcBef>
                <a:spcPct val="0"/>
              </a:spcBef>
              <a:buClr>
                <a:srgbClr val="72A376"/>
              </a:buClr>
              <a:defRPr/>
            </a:pPr>
            <a:endParaRPr lang="ru-RU" sz="1400" i="1" dirty="0">
              <a:solidFill>
                <a:srgbClr val="26282F"/>
              </a:solidFill>
              <a:latin typeface="Verdana"/>
            </a:endParaRPr>
          </a:p>
        </p:txBody>
      </p:sp>
      <p:sp>
        <p:nvSpPr>
          <p:cNvPr id="6" name="Прямоугольник 5"/>
          <p:cNvSpPr/>
          <p:nvPr/>
        </p:nvSpPr>
        <p:spPr bwMode="auto">
          <a:xfrm>
            <a:off x="254481" y="1196752"/>
            <a:ext cx="8637999"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7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Глоссарий</a:t>
            </a:r>
            <a:endParaRPr kumimoji="0" lang="ru-RU" sz="72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543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4" name="Picture 26" descr="ÐÐ°ÑÑÐ¸Ð½ÐºÐ¸ Ð¿Ð¾ Ð·Ð°Ð¿ÑÐ¾ÑÑ ÐºÐ°ÑÑÐ¸Ð½ÐºÐ¸ ÑÐ°ÑÑÐ¾Ð´Ñ"/>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802502"/>
            <a:ext cx="8824788" cy="5938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graphicFrame>
        <p:nvGraphicFramePr>
          <p:cNvPr id="5" name="Объект 2"/>
          <p:cNvGraphicFramePr>
            <a:graphicFrameLocks/>
          </p:cNvGraphicFramePr>
          <p:nvPr>
            <p:extLst>
              <p:ext uri="{D42A27DB-BD31-4B8C-83A1-F6EECF244321}">
                <p14:modId xmlns:p14="http://schemas.microsoft.com/office/powerpoint/2010/main" val="1607184924"/>
              </p:ext>
            </p:extLst>
          </p:nvPr>
        </p:nvGraphicFramePr>
        <p:xfrm>
          <a:off x="179388" y="879475"/>
          <a:ext cx="8785225" cy="5778499"/>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795461" y="108303"/>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районного бюджета</a:t>
            </a:r>
          </a:p>
        </p:txBody>
      </p:sp>
    </p:spTree>
    <p:extLst>
      <p:ext uri="{BB962C8B-B14F-4D97-AF65-F5344CB8AC3E}">
        <p14:creationId xmlns:p14="http://schemas.microsoft.com/office/powerpoint/2010/main" val="120873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2988" y="1341438"/>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6" name="Прямоугольник 5"/>
          <p:cNvSpPr/>
          <p:nvPr/>
        </p:nvSpPr>
        <p:spPr bwMode="auto">
          <a:xfrm>
            <a:off x="-900608" y="332656"/>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на 2021-2023 годы</a:t>
            </a: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graphicFrame>
        <p:nvGraphicFramePr>
          <p:cNvPr id="7" name="Объект 17"/>
          <p:cNvGraphicFramePr>
            <a:graphicFrameLocks/>
          </p:cNvGraphicFramePr>
          <p:nvPr>
            <p:extLst>
              <p:ext uri="{D42A27DB-BD31-4B8C-83A1-F6EECF244321}">
                <p14:modId xmlns:p14="http://schemas.microsoft.com/office/powerpoint/2010/main" val="1735010439"/>
              </p:ext>
            </p:extLst>
          </p:nvPr>
        </p:nvGraphicFramePr>
        <p:xfrm>
          <a:off x="179388" y="1266825"/>
          <a:ext cx="8785225" cy="5475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43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ÐÐ°ÑÑÐ¸Ð½ÐºÐ¸ Ð¿Ð¾ Ð·Ð°Ð¿ÑÐ¾ÑÑ ÐºÐ°ÑÑÐ¸Ð½ÐºÐ¸ ÑÐºÐ°ÑÐ°ÑÑ ÑÐ°Ð±Ð»Ð¾Ð½Ñ ÑÐ¸Ð½Ð°Ð½ÑÑ Ð¸ Ð±ÑÐ´Ð¶ÐµÑ Ð¿ÑÐµÐ·ÐµÐ½ÑÐ°ÑÐ¸Ñ"/>
          <p:cNvPicPr/>
          <p:nvPr/>
        </p:nvPicPr>
        <p:blipFill rotWithShape="1">
          <a:blip r:embed="rId2" cstate="print">
            <a:extLst>
              <a:ext uri="{28A0092B-C50C-407E-A947-70E740481C1C}">
                <a14:useLocalDpi xmlns:a14="http://schemas.microsoft.com/office/drawing/2010/main" val="0"/>
              </a:ext>
            </a:extLst>
          </a:blip>
          <a:srcRect l="26760" r="9223"/>
          <a:stretch/>
        </p:blipFill>
        <p:spPr bwMode="auto">
          <a:xfrm>
            <a:off x="6021238" y="1052736"/>
            <a:ext cx="2950234" cy="5328592"/>
          </a:xfrm>
          <a:prstGeom prst="rect">
            <a:avLst/>
          </a:prstGeom>
          <a:ln>
            <a:noFill/>
          </a:ln>
          <a:effectLst>
            <a:softEdge rad="112500"/>
          </a:effectLst>
        </p:spPr>
      </p:pic>
      <p:sp>
        <p:nvSpPr>
          <p:cNvPr id="6" name="TextBox 5"/>
          <p:cNvSpPr txBox="1"/>
          <p:nvPr/>
        </p:nvSpPr>
        <p:spPr>
          <a:xfrm>
            <a:off x="251520" y="921767"/>
            <a:ext cx="889000" cy="261937"/>
          </a:xfrm>
          <a:prstGeom prst="rect">
            <a:avLst/>
          </a:prstGeom>
          <a:noFill/>
        </p:spPr>
        <p:txBody>
          <a:bodyPr wrap="none">
            <a:spAutoFit/>
          </a:bodyPr>
          <a:lstStyle/>
          <a:p>
            <a:pPr latinLnBrk="0">
              <a:defRPr/>
            </a:pPr>
            <a:r>
              <a:rPr lang="ru-RU" sz="1100" kern="0" dirty="0">
                <a:solidFill>
                  <a:prstClr val="black"/>
                </a:solidFill>
                <a:latin typeface="Arial" charset="0"/>
              </a:rPr>
              <a:t>(по долям)</a:t>
            </a:r>
          </a:p>
        </p:txBody>
      </p:sp>
      <p:graphicFrame>
        <p:nvGraphicFramePr>
          <p:cNvPr id="7" name="Объект 5"/>
          <p:cNvGraphicFramePr>
            <a:graphicFrameLocks/>
          </p:cNvGraphicFramePr>
          <p:nvPr>
            <p:extLst>
              <p:ext uri="{D42A27DB-BD31-4B8C-83A1-F6EECF244321}">
                <p14:modId xmlns:p14="http://schemas.microsoft.com/office/powerpoint/2010/main" val="2483745235"/>
              </p:ext>
            </p:extLst>
          </p:nvPr>
        </p:nvGraphicFramePr>
        <p:xfrm>
          <a:off x="107951" y="765175"/>
          <a:ext cx="8712522" cy="596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972616"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на 2021 год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892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вал 23"/>
          <p:cNvSpPr/>
          <p:nvPr/>
        </p:nvSpPr>
        <p:spPr>
          <a:xfrm>
            <a:off x="6372200" y="4850236"/>
            <a:ext cx="1642268" cy="1531823"/>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3" name="Овал 2"/>
          <p:cNvSpPr/>
          <p:nvPr/>
        </p:nvSpPr>
        <p:spPr>
          <a:xfrm>
            <a:off x="3586378" y="4624457"/>
            <a:ext cx="134730" cy="107950"/>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a:solidFill>
                <a:sysClr val="windowText" lastClr="000000"/>
              </a:solidFill>
            </a:endParaRPr>
          </a:p>
        </p:txBody>
      </p:sp>
      <p:sp>
        <p:nvSpPr>
          <p:cNvPr id="4" name="Овал 3"/>
          <p:cNvSpPr/>
          <p:nvPr/>
        </p:nvSpPr>
        <p:spPr>
          <a:xfrm>
            <a:off x="514468" y="4611757"/>
            <a:ext cx="112713" cy="120650"/>
          </a:xfrm>
          <a:prstGeom prst="ellipse">
            <a:avLst/>
          </a:prstGeom>
          <a:gradFill rotWithShape="1">
            <a:gsLst>
              <a:gs pos="0">
                <a:srgbClr val="C0504D">
                  <a:tint val="50000"/>
                  <a:satMod val="300000"/>
                </a:srgbClr>
              </a:gs>
              <a:gs pos="92000">
                <a:srgbClr val="C0504D">
                  <a:tint val="37000"/>
                  <a:satMod val="300000"/>
                  <a:alpha val="0"/>
                </a:srgbClr>
              </a:gs>
              <a:gs pos="100000">
                <a:srgbClr val="C0504D">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6385" tIns="48193" rIns="96385" bIns="48193" anchor="ctr"/>
          <a:lstStyle/>
          <a:p>
            <a:pPr algn="ctr" latinLnBrk="0">
              <a:defRPr/>
            </a:pPr>
            <a:endParaRPr lang="ru-RU" kern="0">
              <a:solidFill>
                <a:sysClr val="windowText" lastClr="000000"/>
              </a:solidFill>
            </a:endParaRPr>
          </a:p>
        </p:txBody>
      </p:sp>
      <p:sp>
        <p:nvSpPr>
          <p:cNvPr id="5" name="TextBox 4"/>
          <p:cNvSpPr txBox="1"/>
          <p:nvPr/>
        </p:nvSpPr>
        <p:spPr>
          <a:xfrm>
            <a:off x="3852927" y="4552824"/>
            <a:ext cx="1087526" cy="251216"/>
          </a:xfrm>
          <a:prstGeom prst="rect">
            <a:avLst/>
          </a:prstGeom>
          <a:noFill/>
        </p:spPr>
        <p:txBody>
          <a:bodyPr wrap="none" lIns="96385" tIns="48193" rIns="96385" bIns="48193">
            <a:spAutoFit/>
          </a:bodyPr>
          <a:lstStyle/>
          <a:p>
            <a:pPr latinLnBrk="0">
              <a:defRPr/>
            </a:pPr>
            <a:r>
              <a:rPr lang="ru-RU" sz="1000" i="1" kern="0" dirty="0">
                <a:solidFill>
                  <a:prstClr val="black"/>
                </a:solidFill>
                <a:latin typeface="Arial" charset="0"/>
              </a:rPr>
              <a:t>Всего расходы</a:t>
            </a:r>
          </a:p>
        </p:txBody>
      </p:sp>
      <p:sp>
        <p:nvSpPr>
          <p:cNvPr id="6" name="TextBox 5"/>
          <p:cNvSpPr txBox="1"/>
          <p:nvPr/>
        </p:nvSpPr>
        <p:spPr>
          <a:xfrm>
            <a:off x="649198" y="4546474"/>
            <a:ext cx="2728987" cy="251216"/>
          </a:xfrm>
          <a:prstGeom prst="rect">
            <a:avLst/>
          </a:prstGeom>
          <a:noFill/>
        </p:spPr>
        <p:txBody>
          <a:bodyPr wrap="square" lIns="96385" tIns="48193" rIns="96385" bIns="48193">
            <a:spAutoFit/>
          </a:bodyPr>
          <a:lstStyle/>
          <a:p>
            <a:pPr latinLnBrk="0">
              <a:defRPr/>
            </a:pPr>
            <a:r>
              <a:rPr lang="ru-RU" sz="1000" i="1" kern="0" dirty="0">
                <a:solidFill>
                  <a:prstClr val="black"/>
                </a:solidFill>
                <a:latin typeface="Arial" charset="0"/>
              </a:rPr>
              <a:t>Расходы на социально-культурную сферу</a:t>
            </a:r>
          </a:p>
        </p:txBody>
      </p:sp>
      <p:sp>
        <p:nvSpPr>
          <p:cNvPr id="7" name="TextBox 6"/>
          <p:cNvSpPr txBox="1"/>
          <p:nvPr/>
        </p:nvSpPr>
        <p:spPr>
          <a:xfrm>
            <a:off x="8138407" y="4867361"/>
            <a:ext cx="987425" cy="261937"/>
          </a:xfrm>
          <a:prstGeom prst="rect">
            <a:avLst/>
          </a:prstGeom>
          <a:noFill/>
        </p:spPr>
        <p:txBody>
          <a:bodyPr wrap="none">
            <a:spAutoFit/>
          </a:bodyPr>
          <a:lstStyle/>
          <a:p>
            <a:pPr latinLnBrk="0">
              <a:defRPr/>
            </a:pPr>
            <a:r>
              <a:rPr lang="ru-RU" sz="1100" kern="0" dirty="0">
                <a:solidFill>
                  <a:prstClr val="black"/>
                </a:solidFill>
                <a:latin typeface="Arial" charset="0"/>
              </a:rPr>
              <a:t>млн. рублей</a:t>
            </a:r>
          </a:p>
        </p:txBody>
      </p:sp>
      <p:sp>
        <p:nvSpPr>
          <p:cNvPr id="8" name="Овал 7"/>
          <p:cNvSpPr/>
          <p:nvPr/>
        </p:nvSpPr>
        <p:spPr>
          <a:xfrm>
            <a:off x="1061181" y="4834939"/>
            <a:ext cx="1642268" cy="153259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dirty="0">
              <a:solidFill>
                <a:sysClr val="windowText" lastClr="000000"/>
              </a:solidFill>
            </a:endParaRPr>
          </a:p>
        </p:txBody>
      </p:sp>
      <p:sp>
        <p:nvSpPr>
          <p:cNvPr id="10" name="TextBox 9"/>
          <p:cNvSpPr txBox="1"/>
          <p:nvPr/>
        </p:nvSpPr>
        <p:spPr>
          <a:xfrm>
            <a:off x="1506523" y="4988302"/>
            <a:ext cx="770730" cy="281993"/>
          </a:xfrm>
          <a:prstGeom prst="rect">
            <a:avLst/>
          </a:prstGeom>
          <a:noFill/>
        </p:spPr>
        <p:txBody>
          <a:bodyPr wrap="square" lIns="96385" tIns="48193" rIns="96385" bIns="48193">
            <a:spAutoFit/>
          </a:bodyPr>
          <a:lstStyle/>
          <a:p>
            <a:pPr algn="ctr" latinLnBrk="0">
              <a:defRPr/>
            </a:pPr>
            <a:r>
              <a:rPr lang="ru-RU" sz="1200" kern="0" dirty="0" smtClean="0">
                <a:solidFill>
                  <a:sysClr val="windowText" lastClr="000000"/>
                </a:solidFill>
                <a:latin typeface="Arial" charset="0"/>
              </a:rPr>
              <a:t>586,5</a:t>
            </a:r>
            <a:endParaRPr lang="ru-RU" sz="1200" kern="0" dirty="0">
              <a:solidFill>
                <a:sysClr val="windowText" lastClr="000000"/>
              </a:solidFill>
              <a:latin typeface="Arial" charset="0"/>
            </a:endParaRPr>
          </a:p>
        </p:txBody>
      </p:sp>
      <p:sp>
        <p:nvSpPr>
          <p:cNvPr id="11" name="Овал 10"/>
          <p:cNvSpPr/>
          <p:nvPr/>
        </p:nvSpPr>
        <p:spPr>
          <a:xfrm>
            <a:off x="3653743" y="4850235"/>
            <a:ext cx="1642268" cy="153182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12" name="Овал 11"/>
          <p:cNvSpPr/>
          <p:nvPr/>
        </p:nvSpPr>
        <p:spPr>
          <a:xfrm>
            <a:off x="3959014" y="5339391"/>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278,8</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48,2%</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3" name="TextBox 12"/>
          <p:cNvSpPr txBox="1"/>
          <p:nvPr/>
        </p:nvSpPr>
        <p:spPr>
          <a:xfrm>
            <a:off x="4176926" y="4993150"/>
            <a:ext cx="781578" cy="281993"/>
          </a:xfrm>
          <a:prstGeom prst="rect">
            <a:avLst/>
          </a:prstGeom>
          <a:noFill/>
        </p:spPr>
        <p:txBody>
          <a:bodyPr wrap="square" lIns="96385" tIns="48193" rIns="96385" bIns="48193">
            <a:spAutoFit/>
          </a:bodyPr>
          <a:lstStyle/>
          <a:p>
            <a:pPr latinLnBrk="0">
              <a:defRPr/>
            </a:pPr>
            <a:r>
              <a:rPr lang="ru-RU" sz="1200" kern="0" dirty="0" smtClean="0">
                <a:solidFill>
                  <a:sysClr val="windowText" lastClr="000000"/>
                </a:solidFill>
                <a:latin typeface="Arial" charset="0"/>
              </a:rPr>
              <a:t>579,0</a:t>
            </a:r>
            <a:endParaRPr lang="ru-RU" sz="1200" kern="0" dirty="0">
              <a:solidFill>
                <a:sysClr val="windowText" lastClr="000000"/>
              </a:solidFill>
              <a:latin typeface="Arial" charset="0"/>
            </a:endParaRPr>
          </a:p>
        </p:txBody>
      </p:sp>
      <p:sp>
        <p:nvSpPr>
          <p:cNvPr id="15" name="Овал 14"/>
          <p:cNvSpPr/>
          <p:nvPr/>
        </p:nvSpPr>
        <p:spPr>
          <a:xfrm>
            <a:off x="6669186" y="5348656"/>
            <a:ext cx="1031726" cy="890240"/>
          </a:xfrm>
          <a:prstGeom prst="ellipse">
            <a:avLst/>
          </a:prstGeom>
          <a:gradFill rotWithShape="1">
            <a:gsLst>
              <a:gs pos="0">
                <a:srgbClr val="C0504D">
                  <a:tint val="50000"/>
                  <a:satMod val="300000"/>
                  <a:alpha val="0"/>
                </a:srgbClr>
              </a:gs>
              <a:gs pos="87000">
                <a:srgbClr val="C0504D">
                  <a:tint val="37000"/>
                  <a:satMod val="300000"/>
                </a:srgbClr>
              </a:gs>
              <a:gs pos="98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274,2</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49,6%</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6" name="TextBox 15"/>
          <p:cNvSpPr txBox="1"/>
          <p:nvPr/>
        </p:nvSpPr>
        <p:spPr>
          <a:xfrm>
            <a:off x="6892477" y="5004438"/>
            <a:ext cx="801539" cy="281993"/>
          </a:xfrm>
          <a:prstGeom prst="rect">
            <a:avLst/>
          </a:prstGeom>
          <a:noFill/>
        </p:spPr>
        <p:txBody>
          <a:bodyPr wrap="square" lIns="96385" tIns="48193" rIns="96385" bIns="48193">
            <a:spAutoFit/>
          </a:bodyPr>
          <a:lstStyle/>
          <a:p>
            <a:pPr latinLnBrk="0">
              <a:defRPr/>
            </a:pPr>
            <a:r>
              <a:rPr lang="ru-RU" sz="1200" kern="0" dirty="0" smtClean="0">
                <a:solidFill>
                  <a:prstClr val="black"/>
                </a:solidFill>
                <a:latin typeface="Arial" charset="0"/>
              </a:rPr>
              <a:t>552,3</a:t>
            </a:r>
            <a:endParaRPr lang="ru-RU" sz="1200" kern="0" dirty="0">
              <a:solidFill>
                <a:prstClr val="black"/>
              </a:solidFill>
              <a:latin typeface="Arial" charset="0"/>
            </a:endParaRPr>
          </a:p>
        </p:txBody>
      </p:sp>
      <p:sp>
        <p:nvSpPr>
          <p:cNvPr id="17" name="TextBox 16"/>
          <p:cNvSpPr txBox="1"/>
          <p:nvPr/>
        </p:nvSpPr>
        <p:spPr>
          <a:xfrm>
            <a:off x="1414924" y="6436160"/>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2021 </a:t>
            </a:r>
            <a:r>
              <a:rPr lang="ru-RU" sz="1400" kern="0" dirty="0">
                <a:solidFill>
                  <a:sysClr val="windowText" lastClr="000000"/>
                </a:solidFill>
                <a:latin typeface="Arial" charset="0"/>
              </a:rPr>
              <a:t>год</a:t>
            </a:r>
          </a:p>
        </p:txBody>
      </p:sp>
      <p:sp>
        <p:nvSpPr>
          <p:cNvPr id="18" name="TextBox 17"/>
          <p:cNvSpPr txBox="1"/>
          <p:nvPr/>
        </p:nvSpPr>
        <p:spPr>
          <a:xfrm>
            <a:off x="4047309" y="6444781"/>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2022 </a:t>
            </a:r>
            <a:r>
              <a:rPr lang="ru-RU" sz="1400" kern="0" dirty="0">
                <a:solidFill>
                  <a:sysClr val="windowText" lastClr="000000"/>
                </a:solidFill>
                <a:latin typeface="Arial" charset="0"/>
              </a:rPr>
              <a:t>год</a:t>
            </a:r>
          </a:p>
        </p:txBody>
      </p:sp>
      <p:sp>
        <p:nvSpPr>
          <p:cNvPr id="19" name="TextBox 18"/>
          <p:cNvSpPr txBox="1"/>
          <p:nvPr/>
        </p:nvSpPr>
        <p:spPr>
          <a:xfrm>
            <a:off x="6696032" y="6443937"/>
            <a:ext cx="1070495" cy="312771"/>
          </a:xfrm>
          <a:prstGeom prst="rect">
            <a:avLst/>
          </a:prstGeom>
          <a:noFill/>
        </p:spPr>
        <p:txBody>
          <a:bodyPr wrap="square" lIns="96385" tIns="48193" rIns="96385" bIns="48193">
            <a:spAutoFit/>
          </a:bodyPr>
          <a:lstStyle/>
          <a:p>
            <a:pPr latinLnBrk="0">
              <a:defRPr/>
            </a:pPr>
            <a:r>
              <a:rPr lang="ru-RU" sz="1400" kern="0" dirty="0" smtClean="0">
                <a:solidFill>
                  <a:sysClr val="windowText" lastClr="000000"/>
                </a:solidFill>
                <a:latin typeface="Arial" charset="0"/>
              </a:rPr>
              <a:t>2023 </a:t>
            </a:r>
            <a:r>
              <a:rPr lang="ru-RU" sz="1400" kern="0" dirty="0">
                <a:solidFill>
                  <a:sysClr val="windowText" lastClr="000000"/>
                </a:solidFill>
                <a:latin typeface="Arial" charset="0"/>
              </a:rPr>
              <a:t>год</a:t>
            </a:r>
          </a:p>
        </p:txBody>
      </p:sp>
      <p:sp>
        <p:nvSpPr>
          <p:cNvPr id="25" name="Овал 24"/>
          <p:cNvSpPr/>
          <p:nvPr/>
        </p:nvSpPr>
        <p:spPr>
          <a:xfrm>
            <a:off x="1321639" y="5322138"/>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301,7</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    51,4%</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22" name="TextBox 21"/>
          <p:cNvSpPr txBox="1"/>
          <p:nvPr/>
        </p:nvSpPr>
        <p:spPr>
          <a:xfrm>
            <a:off x="460373" y="617538"/>
            <a:ext cx="8432105" cy="1389989"/>
          </a:xfrm>
          <a:prstGeom prst="rect">
            <a:avLst/>
          </a:prstGeom>
          <a:noFill/>
        </p:spPr>
        <p:txBody>
          <a:bodyPr wrap="square" lIns="96385" tIns="48193" rIns="96385" bIns="48193">
            <a:spAutoFit/>
          </a:bodyPr>
          <a:lstStyle/>
          <a:p>
            <a:pPr latinLnBrk="0">
              <a:defRPr/>
            </a:pPr>
            <a:r>
              <a:rPr lang="ru-RU" sz="1400" i="1" kern="0" dirty="0">
                <a:solidFill>
                  <a:prstClr val="black"/>
                </a:solidFill>
                <a:latin typeface="Arial" charset="0"/>
              </a:rPr>
              <a:t>Расходы на социально-культурную </a:t>
            </a:r>
            <a:r>
              <a:rPr lang="ru-RU" sz="1400" i="1" kern="0" dirty="0" smtClean="0">
                <a:solidFill>
                  <a:prstClr val="black"/>
                </a:solidFill>
                <a:latin typeface="Arial" charset="0"/>
              </a:rPr>
              <a:t>сферу  Соболевский  район включает в себя следующие направления расходования средств районного бюджета:</a:t>
            </a:r>
          </a:p>
          <a:p>
            <a:pPr marL="285750" indent="-285750" latinLnBrk="0">
              <a:buFont typeface="Wingdings" pitchFamily="2" charset="2"/>
              <a:buChar char="ü"/>
              <a:defRPr/>
            </a:pPr>
            <a:r>
              <a:rPr lang="ru-RU" sz="1400" i="1" kern="0" dirty="0">
                <a:solidFill>
                  <a:prstClr val="black"/>
                </a:solidFill>
                <a:latin typeface="Arial" charset="0"/>
              </a:rPr>
              <a:t>о</a:t>
            </a:r>
            <a:r>
              <a:rPr lang="ru-RU" sz="1400" i="1" kern="0" dirty="0" smtClean="0">
                <a:solidFill>
                  <a:prstClr val="black"/>
                </a:solidFill>
                <a:latin typeface="Arial" charset="0"/>
              </a:rPr>
              <a:t>бразование;</a:t>
            </a:r>
          </a:p>
          <a:p>
            <a:pPr marL="285750" indent="-285750" latinLnBrk="0">
              <a:buFont typeface="Wingdings" pitchFamily="2" charset="2"/>
              <a:buChar char="ü"/>
              <a:defRPr/>
            </a:pPr>
            <a:r>
              <a:rPr lang="ru-RU" sz="1400" i="1" kern="0" dirty="0">
                <a:solidFill>
                  <a:prstClr val="black"/>
                </a:solidFill>
                <a:latin typeface="Arial" charset="0"/>
              </a:rPr>
              <a:t>к</a:t>
            </a:r>
            <a:r>
              <a:rPr lang="ru-RU" sz="1400" i="1" kern="0" dirty="0" smtClean="0">
                <a:solidFill>
                  <a:prstClr val="black"/>
                </a:solidFill>
                <a:latin typeface="Arial" charset="0"/>
              </a:rPr>
              <a:t>ультура, кинематография;</a:t>
            </a:r>
          </a:p>
          <a:p>
            <a:pPr marL="285750" indent="-285750" latinLnBrk="0">
              <a:buFont typeface="Wingdings" pitchFamily="2" charset="2"/>
              <a:buChar char="ü"/>
              <a:defRPr/>
            </a:pPr>
            <a:r>
              <a:rPr lang="ru-RU" sz="1400" i="1" kern="0" dirty="0">
                <a:solidFill>
                  <a:prstClr val="black"/>
                </a:solidFill>
                <a:latin typeface="Arial" charset="0"/>
              </a:rPr>
              <a:t>с</a:t>
            </a:r>
            <a:r>
              <a:rPr lang="ru-RU" sz="1400" i="1" kern="0" dirty="0" smtClean="0">
                <a:solidFill>
                  <a:prstClr val="black"/>
                </a:solidFill>
                <a:latin typeface="Arial" charset="0"/>
              </a:rPr>
              <a:t>оциальная политика;</a:t>
            </a:r>
          </a:p>
          <a:p>
            <a:pPr marL="285750" indent="-285750" latinLnBrk="0">
              <a:buFont typeface="Wingdings" pitchFamily="2" charset="2"/>
              <a:buChar char="ü"/>
              <a:defRPr/>
            </a:pPr>
            <a:r>
              <a:rPr lang="ru-RU" sz="1400" i="1" kern="0" dirty="0">
                <a:solidFill>
                  <a:prstClr val="black"/>
                </a:solidFill>
                <a:latin typeface="Arial" charset="0"/>
              </a:rPr>
              <a:t>ф</a:t>
            </a:r>
            <a:r>
              <a:rPr lang="ru-RU" sz="1400" i="1" kern="0" dirty="0" smtClean="0">
                <a:solidFill>
                  <a:prstClr val="black"/>
                </a:solidFill>
                <a:latin typeface="Arial" charset="0"/>
              </a:rPr>
              <a:t>изическая культура и спорт .</a:t>
            </a:r>
            <a:endParaRPr lang="ru-RU" sz="1400" i="1" kern="0" dirty="0">
              <a:solidFill>
                <a:prstClr val="black"/>
              </a:solidFill>
              <a:latin typeface="Arial" charset="0"/>
            </a:endParaRPr>
          </a:p>
        </p:txBody>
      </p:sp>
      <p:pic>
        <p:nvPicPr>
          <p:cNvPr id="1026" name="Picture 2" descr="https://rsp26.ru/image/article/26eeb8c713834365802e47996844fb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7527"/>
            <a:ext cx="3128289" cy="2604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sabriulkerfoundation.org/en/img/icerik/beactive.png"/>
          <p:cNvPicPr>
            <a:picLocks noChangeAspect="1" noChangeArrowheads="1"/>
          </p:cNvPicPr>
          <p:nvPr/>
        </p:nvPicPr>
        <p:blipFill rotWithShape="1">
          <a:blip r:embed="rId3">
            <a:extLst>
              <a:ext uri="{28A0092B-C50C-407E-A947-70E740481C1C}">
                <a14:useLocalDpi xmlns:a14="http://schemas.microsoft.com/office/drawing/2010/main" val="0"/>
              </a:ext>
            </a:extLst>
          </a:blip>
          <a:srcRect l="20191" t="17221" r="22069" b="15813"/>
          <a:stretch/>
        </p:blipFill>
        <p:spPr bwMode="auto">
          <a:xfrm>
            <a:off x="4474877" y="1124744"/>
            <a:ext cx="2417600" cy="3487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krai44.ru/i/news/mkehmblema.jpg"/>
          <p:cNvPicPr>
            <a:picLocks noChangeAspect="1" noChangeArrowheads="1"/>
          </p:cNvPicPr>
          <p:nvPr/>
        </p:nvPicPr>
        <p:blipFill rotWithShape="1">
          <a:blip r:embed="rId4">
            <a:extLst>
              <a:ext uri="{28A0092B-C50C-407E-A947-70E740481C1C}">
                <a14:useLocalDpi xmlns:a14="http://schemas.microsoft.com/office/drawing/2010/main" val="0"/>
              </a:ext>
            </a:extLst>
          </a:blip>
          <a:srcRect l="7196" r="6102"/>
          <a:stretch/>
        </p:blipFill>
        <p:spPr bwMode="auto">
          <a:xfrm>
            <a:off x="6372200" y="980729"/>
            <a:ext cx="2771800" cy="3854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AutoShape 8" descr="https://xn--d1abbusdciv.xn--p1ai/wp-content/uploads/2019/05/alsina-kuramshina--1024x8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0" descr="https://xn--d1abbusdciv.xn--p1ai/wp-content/uploads/2019/05/alsina-kuramshina--1024x82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2" descr="https://xn--d1abbusdciv.xn--p1ai/wp-content/uploads/2019/05/alsina-kuramshina--1024x82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AutoShape 14" descr="https://xn--d1abbusdciv.xn--p1ai/wp-content/uploads/2019/05/alsina-kuramshina--1024x827.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0" name="Picture 16" descr="http://www.minigranada.com/wp-content/uploads/2015/11/mis_ninos1_ruben_garrido_mini_granada-1024x7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9" r="3587" b="5664"/>
          <a:stretch/>
        </p:blipFill>
        <p:spPr bwMode="auto">
          <a:xfrm>
            <a:off x="1837502" y="1857364"/>
            <a:ext cx="3009136" cy="2754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bwMode="auto">
          <a:xfrm>
            <a:off x="-647610" y="-34362"/>
            <a:ext cx="9649072"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3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общем объеме расходов</a:t>
            </a:r>
          </a:p>
        </p:txBody>
      </p:sp>
    </p:spTree>
    <p:extLst>
      <p:ext uri="{BB962C8B-B14F-4D97-AF65-F5344CB8AC3E}">
        <p14:creationId xmlns:p14="http://schemas.microsoft.com/office/powerpoint/2010/main" val="895912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xn--b1acd3balk.xn--p1ai/media/k2/items/cache/7b846b674148504de9fe5db3ad31b09a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8640"/>
            <a:ext cx="5184576" cy="655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132856"/>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5" name="Объект 7"/>
          <p:cNvGraphicFramePr>
            <a:graphicFrameLocks/>
          </p:cNvGraphicFramePr>
          <p:nvPr>
            <p:extLst>
              <p:ext uri="{D42A27DB-BD31-4B8C-83A1-F6EECF244321}">
                <p14:modId xmlns:p14="http://schemas.microsoft.com/office/powerpoint/2010/main" val="4008501351"/>
              </p:ext>
            </p:extLst>
          </p:nvPr>
        </p:nvGraphicFramePr>
        <p:xfrm>
          <a:off x="107504" y="692696"/>
          <a:ext cx="8893621" cy="612067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bwMode="auto">
          <a:xfrm>
            <a:off x="-540568" y="116632"/>
            <a:ext cx="9468544" cy="44611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на 2021</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 год</a:t>
            </a:r>
          </a:p>
        </p:txBody>
      </p:sp>
    </p:spTree>
    <p:extLst>
      <p:ext uri="{BB962C8B-B14F-4D97-AF65-F5344CB8AC3E}">
        <p14:creationId xmlns:p14="http://schemas.microsoft.com/office/powerpoint/2010/main" val="1403938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2" name="Picture 28" descr="https://st2.depositphotos.com/1177973/9069/i/950/depositphotos_90695858-stock-photo-clover-leaf-growing-out-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0181"/>
            <a:ext cx="7272932" cy="6127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388" y="1341438"/>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9" name="Диаграмма 8"/>
          <p:cNvGraphicFramePr>
            <a:graphicFrameLocks/>
          </p:cNvGraphicFramePr>
          <p:nvPr>
            <p:extLst>
              <p:ext uri="{D42A27DB-BD31-4B8C-83A1-F6EECF244321}">
                <p14:modId xmlns:p14="http://schemas.microsoft.com/office/powerpoint/2010/main" val="1679424142"/>
              </p:ext>
            </p:extLst>
          </p:nvPr>
        </p:nvGraphicFramePr>
        <p:xfrm>
          <a:off x="141858" y="1431925"/>
          <a:ext cx="9002142" cy="542607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Прямая соединительная линия 4"/>
          <p:cNvCxnSpPr>
            <a:cxnSpLocks noChangeShapeType="1"/>
          </p:cNvCxnSpPr>
          <p:nvPr/>
        </p:nvCxnSpPr>
        <p:spPr bwMode="auto">
          <a:xfrm>
            <a:off x="1714480" y="3643314"/>
            <a:ext cx="1500198" cy="428628"/>
          </a:xfrm>
          <a:prstGeom prst="line">
            <a:avLst/>
          </a:prstGeom>
          <a:noFill/>
          <a:ln w="19050" algn="ctr">
            <a:solidFill>
              <a:srgbClr val="C00000"/>
            </a:solidFill>
            <a:prstDash val="sysDot"/>
            <a:round/>
            <a:headEnd type="diamond" w="med" len="med"/>
            <a:tailEnd/>
          </a:ln>
          <a:extLst>
            <a:ext uri="{909E8E84-426E-40DD-AFC4-6F175D3DCCD1}">
              <a14:hiddenFill xmlns:a14="http://schemas.microsoft.com/office/drawing/2010/main">
                <a:noFill/>
              </a14:hiddenFill>
            </a:ext>
          </a:extLst>
        </p:spPr>
      </p:cxnSp>
      <p:sp>
        <p:nvSpPr>
          <p:cNvPr id="12" name="Прямоугольник 11"/>
          <p:cNvSpPr/>
          <p:nvPr/>
        </p:nvSpPr>
        <p:spPr bwMode="auto">
          <a:xfrm>
            <a:off x="-900608" y="257585"/>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программных расходов бюджета Соболевского муниципального района</a:t>
            </a:r>
          </a:p>
        </p:txBody>
      </p:sp>
    </p:spTree>
    <p:extLst>
      <p:ext uri="{BB962C8B-B14F-4D97-AF65-F5344CB8AC3E}">
        <p14:creationId xmlns:p14="http://schemas.microsoft.com/office/powerpoint/2010/main" val="715074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arant.ru/files/3/7/1231073/utverzhdeny-byudzhety-pfr-ffoms-i-fss-rossii-na-2019-2021-gody_1200.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96950"/>
            <a:ext cx="9144000" cy="5816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Объект 5"/>
          <p:cNvGraphicFramePr>
            <a:graphicFrameLocks/>
          </p:cNvGraphicFramePr>
          <p:nvPr>
            <p:extLst>
              <p:ext uri="{D42A27DB-BD31-4B8C-83A1-F6EECF244321}">
                <p14:modId xmlns:p14="http://schemas.microsoft.com/office/powerpoint/2010/main" val="2280508725"/>
              </p:ext>
            </p:extLst>
          </p:nvPr>
        </p:nvGraphicFramePr>
        <p:xfrm>
          <a:off x="107949" y="1052738"/>
          <a:ext cx="8929689" cy="5627387"/>
        </p:xfrm>
        <a:graphic>
          <a:graphicData uri="http://schemas.openxmlformats.org/drawingml/2006/table">
            <a:tbl>
              <a:tblPr firstRow="1" bandRow="1">
                <a:tableStyleId>{5940675A-B579-460E-94D1-54222C63F5DA}</a:tableStyleId>
              </a:tblPr>
              <a:tblGrid>
                <a:gridCol w="1684185"/>
                <a:gridCol w="1813214"/>
                <a:gridCol w="1820006"/>
                <a:gridCol w="1820006"/>
                <a:gridCol w="1792278"/>
              </a:tblGrid>
              <a:tr h="116968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p>
                    <a:p>
                      <a:pPr algn="ctr"/>
                      <a:endParaRPr lang="ru-RU" sz="1900" dirty="0" smtClean="0"/>
                    </a:p>
                    <a:p>
                      <a:pPr algn="ctr"/>
                      <a:endParaRPr lang="ru-RU" sz="1900" dirty="0"/>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2020</a:t>
                      </a:r>
                      <a:r>
                        <a:rPr lang="ru-RU" sz="1900" baseline="0" dirty="0" smtClean="0">
                          <a:solidFill>
                            <a:schemeClr val="tx1"/>
                          </a:solidFill>
                        </a:rPr>
                        <a:t> </a:t>
                      </a:r>
                      <a:r>
                        <a:rPr lang="ru-RU" sz="1900" dirty="0" smtClean="0">
                          <a:solidFill>
                            <a:schemeClr val="tx1"/>
                          </a:solidFill>
                        </a:rPr>
                        <a:t>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2021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2022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2023 год</a:t>
                      </a:r>
                      <a:endParaRPr lang="ru-RU" sz="1900" dirty="0">
                        <a:solidFill>
                          <a:schemeClr val="tx1"/>
                        </a:solidFill>
                      </a:endParaRPr>
                    </a:p>
                  </a:txBody>
                  <a:tcPr marL="99061" marR="99061" marT="45731" marB="45731"/>
                </a:tc>
              </a:tr>
              <a:tr h="11242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Дотации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87,1</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76,7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76,7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76,7</a:t>
                      </a:r>
                      <a:endParaRPr lang="ru-RU" sz="1900" dirty="0">
                        <a:solidFill>
                          <a:schemeClr val="tx1"/>
                        </a:solidFill>
                      </a:endParaRPr>
                    </a:p>
                  </a:txBody>
                  <a:tcPr marL="99061" marR="99061" marT="45731" marB="45731"/>
                </a:tc>
              </a:tr>
              <a:tr h="10526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Субвенции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r>
              <a:tr h="116968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Иные МБТ</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136,3</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48,0</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7,9</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7,9</a:t>
                      </a:r>
                      <a:endParaRPr lang="ru-RU" sz="1900" dirty="0">
                        <a:solidFill>
                          <a:schemeClr val="tx1"/>
                        </a:solidFill>
                      </a:endParaRPr>
                    </a:p>
                  </a:txBody>
                  <a:tcPr marL="99061" marR="99061" marT="45731" marB="45731"/>
                </a:tc>
              </a:tr>
              <a:tr h="11111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ИТОГО</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224,1</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125,4</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85,3</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85,3</a:t>
                      </a:r>
                      <a:endParaRPr lang="ru-RU" sz="1900" dirty="0" smtClean="0">
                        <a:solidFill>
                          <a:schemeClr val="tx1"/>
                        </a:solidFill>
                      </a:endParaRPr>
                    </a:p>
                  </a:txBody>
                  <a:tcPr marL="99061" marR="99061" marT="45731" marB="45731"/>
                </a:tc>
              </a:tr>
            </a:tbl>
          </a:graphicData>
        </a:graphic>
      </p:graphicFrame>
      <p:sp>
        <p:nvSpPr>
          <p:cNvPr id="4" name="TextBox 3"/>
          <p:cNvSpPr txBox="1"/>
          <p:nvPr/>
        </p:nvSpPr>
        <p:spPr>
          <a:xfrm>
            <a:off x="7969250" y="996950"/>
            <a:ext cx="1068388" cy="312738"/>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млн. руб.</a:t>
            </a:r>
          </a:p>
        </p:txBody>
      </p:sp>
      <p:sp>
        <p:nvSpPr>
          <p:cNvPr id="7" name="Прямоугольник 6"/>
          <p:cNvSpPr/>
          <p:nvPr/>
        </p:nvSpPr>
        <p:spPr bwMode="auto">
          <a:xfrm>
            <a:off x="-900608" y="152249"/>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межбюджетных трансфертов бюджетам поселений на 2020-2023 годы</a:t>
            </a:r>
          </a:p>
        </p:txBody>
      </p:sp>
    </p:spTree>
    <p:extLst>
      <p:ext uri="{BB962C8B-B14F-4D97-AF65-F5344CB8AC3E}">
        <p14:creationId xmlns:p14="http://schemas.microsoft.com/office/powerpoint/2010/main" val="344695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524015" y="1700808"/>
            <a:ext cx="1107831" cy="515549"/>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224 353,0</a:t>
            </a:r>
            <a:endParaRPr lang="ru-RU" sz="1000" dirty="0">
              <a:solidFill>
                <a:prstClr val="black"/>
              </a:solidFill>
            </a:endParaRPr>
          </a:p>
        </p:txBody>
      </p:sp>
      <p:sp>
        <p:nvSpPr>
          <p:cNvPr id="7" name="Блок-схема: узел 6"/>
          <p:cNvSpPr/>
          <p:nvPr/>
        </p:nvSpPr>
        <p:spPr>
          <a:xfrm>
            <a:off x="7073404" y="1285934"/>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9" name="Скругленный прямоугольник 8"/>
          <p:cNvSpPr/>
          <p:nvPr/>
        </p:nvSpPr>
        <p:spPr>
          <a:xfrm>
            <a:off x="5719397" y="1700806"/>
            <a:ext cx="1107831"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226 406,0</a:t>
            </a:r>
            <a:endParaRPr lang="ru-RU" sz="1000" dirty="0">
              <a:solidFill>
                <a:prstClr val="black"/>
              </a:solidFill>
            </a:endParaRPr>
          </a:p>
        </p:txBody>
      </p:sp>
      <p:sp>
        <p:nvSpPr>
          <p:cNvPr id="10" name="Скругленный прямоугольник 9"/>
          <p:cNvSpPr/>
          <p:nvPr/>
        </p:nvSpPr>
        <p:spPr>
          <a:xfrm>
            <a:off x="3923928" y="1700808"/>
            <a:ext cx="1125415" cy="51554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244 992,6</a:t>
            </a:r>
            <a:endParaRPr lang="ru-RU" sz="1000" dirty="0">
              <a:solidFill>
                <a:prstClr val="black"/>
              </a:solidFill>
            </a:endParaRPr>
          </a:p>
        </p:txBody>
      </p:sp>
      <p:pic>
        <p:nvPicPr>
          <p:cNvPr id="1026" name="Picture 2" descr="Картинки по запросу картинки образ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213537"/>
            <a:ext cx="2847677" cy="1158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социальная поли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8381"/>
            <a:ext cx="3024336" cy="1058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928" name="AutoShape 10" descr="Картинки по запросу картинки физическая культура и спорт"/>
          <p:cNvSpPr>
            <a:spLocks noChangeAspect="1" noChangeArrowheads="1"/>
          </p:cNvSpPr>
          <p:nvPr/>
        </p:nvSpPr>
        <p:spPr bwMode="auto">
          <a:xfrm>
            <a:off x="142875" y="-144463"/>
            <a:ext cx="282575"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29" name="AutoShape 12" descr="Картинки по запросу картинки физическая культура и спорт"/>
          <p:cNvSpPr>
            <a:spLocks noChangeAspect="1" noChangeArrowheads="1"/>
          </p:cNvSpPr>
          <p:nvPr/>
        </p:nvSpPr>
        <p:spPr bwMode="auto">
          <a:xfrm>
            <a:off x="284163" y="7938"/>
            <a:ext cx="280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0" name="AutoShape 14" descr="Картинки по запросу картинки физическая культура и спорт"/>
          <p:cNvSpPr>
            <a:spLocks noChangeAspect="1" noChangeArrowheads="1"/>
          </p:cNvSpPr>
          <p:nvPr/>
        </p:nvSpPr>
        <p:spPr bwMode="auto">
          <a:xfrm>
            <a:off x="425450" y="160338"/>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1" name="AutoShape 16" descr="Картинки по запросу картинки физическая культура и спорт"/>
          <p:cNvSpPr>
            <a:spLocks noChangeAspect="1" noChangeArrowheads="1"/>
          </p:cNvSpPr>
          <p:nvPr/>
        </p:nvSpPr>
        <p:spPr bwMode="auto">
          <a:xfrm>
            <a:off x="565150" y="312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graphicFrame>
        <p:nvGraphicFramePr>
          <p:cNvPr id="15" name="Таблица 14"/>
          <p:cNvGraphicFramePr>
            <a:graphicFrameLocks noGrp="1"/>
          </p:cNvGraphicFramePr>
          <p:nvPr/>
        </p:nvGraphicFramePr>
        <p:xfrm>
          <a:off x="284163" y="2349500"/>
          <a:ext cx="8609012" cy="228600"/>
        </p:xfrm>
        <a:graphic>
          <a:graphicData uri="http://schemas.openxmlformats.org/drawingml/2006/table">
            <a:tbl>
              <a:tblPr firstRow="1" bandRow="1">
                <a:tableStyleId>{3B4B98B0-60AC-42C2-AFA5-B58CD77FA1E5}</a:tableStyleId>
              </a:tblPr>
              <a:tblGrid>
                <a:gridCol w="8609012"/>
              </a:tblGrid>
              <a:tr h="0">
                <a:tc>
                  <a:txBody>
                    <a:bodyPr/>
                    <a:lstStyle/>
                    <a:p>
                      <a:r>
                        <a:rPr lang="ru-RU" sz="900" dirty="0" smtClean="0"/>
                        <a:t>в том числе по подпрограммам:</a:t>
                      </a:r>
                      <a:endParaRPr lang="ru-RU" sz="900" dirty="0"/>
                    </a:p>
                  </a:txBody>
                  <a:tcPr marL="84407" marR="84407">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2627451904"/>
              </p:ext>
            </p:extLst>
          </p:nvPr>
        </p:nvGraphicFramePr>
        <p:xfrm>
          <a:off x="284163" y="2608263"/>
          <a:ext cx="8609012" cy="950912"/>
        </p:xfrm>
        <a:graphic>
          <a:graphicData uri="http://schemas.openxmlformats.org/drawingml/2006/table">
            <a:tbl>
              <a:tblPr firstRow="1" bandRow="1">
                <a:tableStyleId>{5C22544A-7EE6-4342-B048-85BDC9FD1C3A}</a:tableStyleId>
              </a:tblPr>
              <a:tblGrid>
                <a:gridCol w="3418677"/>
                <a:gridCol w="1704888"/>
                <a:gridCol w="1762755"/>
                <a:gridCol w="1722692"/>
              </a:tblGrid>
              <a:tr h="548274">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дошкольного, общего образования и дополнительного образования детей в</a:t>
                      </a:r>
                      <a:r>
                        <a:rPr lang="ru-RU" sz="1000" b="0" i="1" baseline="0" dirty="0" smtClean="0">
                          <a:solidFill>
                            <a:schemeClr val="tx1">
                              <a:lumMod val="85000"/>
                              <a:lumOff val="15000"/>
                            </a:schemeClr>
                          </a:solidFill>
                          <a:latin typeface="Times New Roman" pitchFamily="18" charset="0"/>
                          <a:cs typeface="Times New Roman" pitchFamily="18" charset="0"/>
                        </a:rPr>
                        <a:t> Соболевском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244 027,6</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225 441,0</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223 388,0</a:t>
                      </a:r>
                      <a:endParaRPr lang="ru-RU" sz="1000" b="0" dirty="0">
                        <a:solidFill>
                          <a:schemeClr val="tx1">
                            <a:lumMod val="85000"/>
                            <a:lumOff val="15000"/>
                          </a:schemeClr>
                        </a:solidFill>
                      </a:endParaRPr>
                    </a:p>
                  </a:txBody>
                  <a:tcPr marL="84418" marR="84418" marT="45689" marB="45689">
                    <a:solidFill>
                      <a:schemeClr val="bg2"/>
                    </a:solidFill>
                  </a:tcPr>
                </a:tc>
              </a:tr>
              <a:tr h="402638">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 и прочие</a:t>
                      </a:r>
                      <a:r>
                        <a:rPr lang="ru-RU" sz="1000" i="1" baseline="0" dirty="0" smtClean="0">
                          <a:solidFill>
                            <a:schemeClr val="tx1">
                              <a:lumMod val="85000"/>
                              <a:lumOff val="15000"/>
                            </a:schemeClr>
                          </a:solidFill>
                          <a:latin typeface="Times New Roman" pitchFamily="18" charset="0"/>
                          <a:cs typeface="Times New Roman" pitchFamily="18" charset="0"/>
                        </a:rPr>
                        <a:t> мероприятие в области образования</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689" marB="45689"/>
                </a:tc>
                <a:tc>
                  <a:txBody>
                    <a:bodyPr/>
                    <a:lstStyle/>
                    <a:p>
                      <a:pPr algn="ctr"/>
                      <a:r>
                        <a:rPr lang="ru-RU" sz="1000" dirty="0" smtClean="0">
                          <a:solidFill>
                            <a:schemeClr val="tx1">
                              <a:lumMod val="85000"/>
                              <a:lumOff val="15000"/>
                            </a:schemeClr>
                          </a:solidFill>
                        </a:rPr>
                        <a:t>965,0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965,0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965,0</a:t>
                      </a:r>
                      <a:endParaRPr lang="ru-RU" sz="1000" dirty="0">
                        <a:solidFill>
                          <a:schemeClr val="tx1">
                            <a:lumMod val="85000"/>
                            <a:lumOff val="15000"/>
                          </a:schemeClr>
                        </a:solidFill>
                      </a:endParaRPr>
                    </a:p>
                  </a:txBody>
                  <a:tcPr marL="84418" marR="84418" marT="45689" marB="45689"/>
                </a:tc>
              </a:tr>
            </a:tbl>
          </a:graphicData>
        </a:graphic>
      </p:graphicFrame>
      <p:sp>
        <p:nvSpPr>
          <p:cNvPr id="4" name="Блок-схема: узел 3"/>
          <p:cNvSpPr/>
          <p:nvPr/>
        </p:nvSpPr>
        <p:spPr>
          <a:xfrm>
            <a:off x="5235817" y="128593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3" name="Блок-схема: узел 2"/>
          <p:cNvSpPr/>
          <p:nvPr/>
        </p:nvSpPr>
        <p:spPr>
          <a:xfrm>
            <a:off x="3446585" y="1285936"/>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22" name="Заголовок 1"/>
          <p:cNvSpPr txBox="1">
            <a:spLocks/>
          </p:cNvSpPr>
          <p:nvPr/>
        </p:nvSpPr>
        <p:spPr>
          <a:xfrm>
            <a:off x="56519" y="832217"/>
            <a:ext cx="9144000" cy="320962"/>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образования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3" name="Таблица 22"/>
          <p:cNvGraphicFramePr>
            <a:graphicFrameLocks noGrp="1"/>
          </p:cNvGraphicFramePr>
          <p:nvPr/>
        </p:nvGraphicFramePr>
        <p:xfrm>
          <a:off x="323850" y="5229225"/>
          <a:ext cx="8569325" cy="287338"/>
        </p:xfrm>
        <a:graphic>
          <a:graphicData uri="http://schemas.openxmlformats.org/drawingml/2006/table">
            <a:tbl>
              <a:tblPr firstRow="1" bandRow="1">
                <a:tableStyleId>{3B4B98B0-60AC-42C2-AFA5-B58CD77FA1E5}</a:tableStyleId>
              </a:tblPr>
              <a:tblGrid>
                <a:gridCol w="8569325"/>
              </a:tblGrid>
              <a:tr h="287338">
                <a:tc>
                  <a:txBody>
                    <a:bodyPr/>
                    <a:lstStyle/>
                    <a:p>
                      <a:r>
                        <a:rPr lang="ru-RU" sz="1000" dirty="0" smtClean="0"/>
                        <a:t>в том числе по подпрограммам:</a:t>
                      </a:r>
                      <a:endParaRPr lang="ru-RU" sz="1000" dirty="0"/>
                    </a:p>
                  </a:txBody>
                  <a:tcPr marL="84407" marR="84407" marT="45610" marB="456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3548018937"/>
              </p:ext>
            </p:extLst>
          </p:nvPr>
        </p:nvGraphicFramePr>
        <p:xfrm>
          <a:off x="325438" y="5516563"/>
          <a:ext cx="8567736" cy="1225550"/>
        </p:xfrm>
        <a:graphic>
          <a:graphicData uri="http://schemas.openxmlformats.org/drawingml/2006/table">
            <a:tbl>
              <a:tblPr firstRow="1" bandRow="1">
                <a:tableStyleId>{5C22544A-7EE6-4342-B048-85BDC9FD1C3A}</a:tableStyleId>
              </a:tblPr>
              <a:tblGrid>
                <a:gridCol w="3399017"/>
                <a:gridCol w="1863895"/>
                <a:gridCol w="1674562"/>
                <a:gridCol w="1630262"/>
              </a:tblGrid>
              <a:tr h="427729">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Предоставление гражданам субсидий на оплату жилых помещений и коммунальных услуг</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4 699,6</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4 699,6</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4 699,6</a:t>
                      </a:r>
                      <a:endParaRPr lang="ru-RU" sz="1000" b="0" dirty="0">
                        <a:solidFill>
                          <a:schemeClr val="tx1">
                            <a:lumMod val="85000"/>
                            <a:lumOff val="15000"/>
                          </a:schemeClr>
                        </a:solidFill>
                      </a:endParaRPr>
                    </a:p>
                  </a:txBody>
                  <a:tcPr marL="84418" marR="84418" marT="45773" marB="45773">
                    <a:solidFill>
                      <a:schemeClr val="bg2"/>
                    </a:solidFill>
                  </a:tcPr>
                </a:tc>
              </a:tr>
              <a:tr h="427729">
                <a:tc>
                  <a:txBody>
                    <a:bodyPr/>
                    <a:lstStyle/>
                    <a:p>
                      <a:r>
                        <a:rPr lang="ru-RU" sz="1000" i="1" dirty="0" smtClean="0">
                          <a:solidFill>
                            <a:schemeClr val="tx1">
                              <a:lumMod val="85000"/>
                              <a:lumOff val="15000"/>
                            </a:schemeClr>
                          </a:solidFill>
                          <a:latin typeface="Times New Roman" pitchFamily="18" charset="0"/>
                          <a:cs typeface="Times New Roman" pitchFamily="18" charset="0"/>
                        </a:rPr>
                        <a:t>Меры социальной поддержки отдельных категорий граждан Соболевском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6 923,6</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6 755,6</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6 815,6</a:t>
                      </a:r>
                      <a:endParaRPr lang="ru-RU" sz="1000" dirty="0">
                        <a:solidFill>
                          <a:schemeClr val="tx1">
                            <a:lumMod val="85000"/>
                            <a:lumOff val="15000"/>
                          </a:schemeClr>
                        </a:solidFill>
                      </a:endParaRPr>
                    </a:p>
                  </a:txBody>
                  <a:tcPr marL="84418" marR="84418" marT="45773" marB="45773"/>
                </a:tc>
              </a:tr>
              <a:tr h="370092">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a:t>
                      </a:r>
                      <a:r>
                        <a:rPr lang="ru-RU" sz="1000" i="1" baseline="0" dirty="0" smtClean="0">
                          <a:solidFill>
                            <a:schemeClr val="tx1">
                              <a:lumMod val="85000"/>
                              <a:lumOff val="15000"/>
                            </a:schemeClr>
                          </a:solidFill>
                          <a:latin typeface="Times New Roman" pitchFamily="18" charset="0"/>
                          <a:cs typeface="Times New Roman" pitchFamily="18" charset="0"/>
                        </a:rPr>
                        <a:t>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2 047,0</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2 047,0</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2 047,0</a:t>
                      </a:r>
                      <a:endParaRPr lang="ru-RU" sz="1000" dirty="0">
                        <a:solidFill>
                          <a:schemeClr val="tx1">
                            <a:lumMod val="85000"/>
                            <a:lumOff val="15000"/>
                          </a:schemeClr>
                        </a:solidFill>
                      </a:endParaRPr>
                    </a:p>
                  </a:txBody>
                  <a:tcPr marL="84418" marR="84418" marT="45773" marB="45773"/>
                </a:tc>
              </a:tr>
            </a:tbl>
          </a:graphicData>
        </a:graphic>
      </p:graphicFrame>
      <p:sp>
        <p:nvSpPr>
          <p:cNvPr id="28" name="Скругленный прямоугольник 27"/>
          <p:cNvSpPr/>
          <p:nvPr/>
        </p:nvSpPr>
        <p:spPr>
          <a:xfrm>
            <a:off x="7524015" y="4545563"/>
            <a:ext cx="1107831"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13 562,2</a:t>
            </a:r>
            <a:endParaRPr lang="ru-RU" sz="1000" dirty="0">
              <a:solidFill>
                <a:prstClr val="black"/>
              </a:solidFill>
            </a:endParaRPr>
          </a:p>
        </p:txBody>
      </p:sp>
      <p:sp>
        <p:nvSpPr>
          <p:cNvPr id="29" name="Скругленный прямоугольник 28"/>
          <p:cNvSpPr/>
          <p:nvPr/>
        </p:nvSpPr>
        <p:spPr>
          <a:xfrm>
            <a:off x="5719397" y="4545561"/>
            <a:ext cx="1107832"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13 502,2</a:t>
            </a:r>
            <a:endParaRPr lang="ru-RU" sz="1000" dirty="0">
              <a:solidFill>
                <a:prstClr val="black"/>
              </a:solidFill>
            </a:endParaRPr>
          </a:p>
        </p:txBody>
      </p:sp>
      <p:sp>
        <p:nvSpPr>
          <p:cNvPr id="30" name="Скругленный прямоугольник 29"/>
          <p:cNvSpPr/>
          <p:nvPr/>
        </p:nvSpPr>
        <p:spPr>
          <a:xfrm>
            <a:off x="3904658" y="4552703"/>
            <a:ext cx="1144685"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13 670,2</a:t>
            </a:r>
            <a:endParaRPr lang="ru-RU" sz="1000" dirty="0">
              <a:solidFill>
                <a:prstClr val="black"/>
              </a:solidFill>
            </a:endParaRPr>
          </a:p>
        </p:txBody>
      </p:sp>
      <p:sp>
        <p:nvSpPr>
          <p:cNvPr id="25" name="Блок-схема: узел 24"/>
          <p:cNvSpPr/>
          <p:nvPr/>
        </p:nvSpPr>
        <p:spPr>
          <a:xfrm>
            <a:off x="7073405" y="4089765"/>
            <a:ext cx="712177" cy="713572"/>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26" name="Блок-схема: узел 25"/>
          <p:cNvSpPr/>
          <p:nvPr/>
        </p:nvSpPr>
        <p:spPr>
          <a:xfrm>
            <a:off x="5235818" y="409690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a:t>
            </a:r>
            <a:endParaRPr lang="ru-RU" sz="1050" dirty="0">
              <a:solidFill>
                <a:prstClr val="white"/>
              </a:solidFill>
            </a:endParaRPr>
          </a:p>
          <a:p>
            <a:pPr algn="ctr" defTabSz="963856" latinLnBrk="0">
              <a:defRPr/>
            </a:pPr>
            <a:r>
              <a:rPr lang="ru-RU" sz="1050" dirty="0">
                <a:solidFill>
                  <a:prstClr val="white"/>
                </a:solidFill>
              </a:rPr>
              <a:t>год</a:t>
            </a:r>
          </a:p>
        </p:txBody>
      </p:sp>
      <p:sp>
        <p:nvSpPr>
          <p:cNvPr id="27" name="Блок-схема: узел 26"/>
          <p:cNvSpPr/>
          <p:nvPr/>
        </p:nvSpPr>
        <p:spPr>
          <a:xfrm>
            <a:off x="3446584" y="408976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39000" name="TextBox 30"/>
          <p:cNvSpPr txBox="1">
            <a:spLocks noChangeArrowheads="1"/>
          </p:cNvSpPr>
          <p:nvPr/>
        </p:nvSpPr>
        <p:spPr bwMode="auto">
          <a:xfrm>
            <a:off x="8027988" y="1130300"/>
            <a:ext cx="757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endParaRPr lang="ru-RU" sz="1400" smtClean="0">
              <a:solidFill>
                <a:srgbClr val="000000"/>
              </a:solidFill>
              <a:latin typeface="Verdana" pitchFamily="34" charset="0"/>
            </a:endParaRPr>
          </a:p>
        </p:txBody>
      </p:sp>
      <p:sp>
        <p:nvSpPr>
          <p:cNvPr id="33" name="Заголовок 1"/>
          <p:cNvSpPr txBox="1">
            <a:spLocks/>
          </p:cNvSpPr>
          <p:nvPr/>
        </p:nvSpPr>
        <p:spPr>
          <a:xfrm>
            <a:off x="0" y="3527789"/>
            <a:ext cx="9144000"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«Социальная поддержка граждан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1" name="Прямоугольник 30"/>
          <p:cNvSpPr/>
          <p:nvPr/>
        </p:nvSpPr>
        <p:spPr bwMode="auto">
          <a:xfrm>
            <a:off x="-756592" y="793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ассигнований районного бюджета на 2021-2023</a:t>
            </a:r>
            <a:r>
              <a:rPr kumimoji="0" lang="ru-RU" sz="2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годы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в разрезе муниципальных программ и подпрограмм</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6434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ов на энергоэффектив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0" y="682234"/>
            <a:ext cx="3272488" cy="1065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ов на профилактика правонарушен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1" y="4119564"/>
            <a:ext cx="3272488" cy="1152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91400" y="131649"/>
            <a:ext cx="852853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«Энергоэффективность, развитие энергетики и коммунального хозяйства, обеспечение жителей Соболевского муниципального района Камчатского края коммунальными услугами и услугами по благоустройству территорий»</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7" name="Таблица 6"/>
          <p:cNvGraphicFramePr>
            <a:graphicFrameLocks noGrp="1"/>
          </p:cNvGraphicFramePr>
          <p:nvPr/>
        </p:nvGraphicFramePr>
        <p:xfrm>
          <a:off x="292100" y="1641475"/>
          <a:ext cx="8596313" cy="228652"/>
        </p:xfrm>
        <a:graphic>
          <a:graphicData uri="http://schemas.openxmlformats.org/drawingml/2006/table">
            <a:tbl>
              <a:tblPr firstRow="1" bandRow="1">
                <a:tableStyleId>{3B4B98B0-60AC-42C2-AFA5-B58CD77FA1E5}</a:tableStyleId>
              </a:tblPr>
              <a:tblGrid>
                <a:gridCol w="8596313"/>
              </a:tblGrid>
              <a:tr h="228600">
                <a:tc>
                  <a:txBody>
                    <a:bodyPr/>
                    <a:lstStyle/>
                    <a:p>
                      <a:r>
                        <a:rPr lang="ru-RU" sz="900" dirty="0" smtClean="0"/>
                        <a:t>в том числе по подпрограммам</a:t>
                      </a:r>
                      <a:r>
                        <a:rPr lang="ru-RU" sz="800" dirty="0" smtClean="0"/>
                        <a:t>:</a:t>
                      </a:r>
                      <a:endParaRPr lang="ru-RU" sz="800" dirty="0"/>
                    </a:p>
                  </a:txBody>
                  <a:tcPr marL="84395" marR="84395" marT="45746" marB="4574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4181430883"/>
              </p:ext>
            </p:extLst>
          </p:nvPr>
        </p:nvGraphicFramePr>
        <p:xfrm>
          <a:off x="292100" y="1844675"/>
          <a:ext cx="8597900" cy="1738312"/>
        </p:xfrm>
        <a:graphic>
          <a:graphicData uri="http://schemas.openxmlformats.org/drawingml/2006/table">
            <a:tbl>
              <a:tblPr firstRow="1" bandRow="1">
                <a:tableStyleId>{5C22544A-7EE6-4342-B048-85BDC9FD1C3A}</a:tableStyleId>
              </a:tblPr>
              <a:tblGrid>
                <a:gridCol w="3662563"/>
                <a:gridCol w="1815706"/>
                <a:gridCol w="1691098"/>
                <a:gridCol w="1428533"/>
              </a:tblGrid>
              <a:tr h="548941">
                <a:tc>
                  <a:txBody>
                    <a:bodyPr/>
                    <a:lstStyle/>
                    <a:p>
                      <a:r>
                        <a:rPr lang="ru-RU" sz="1000" b="0" i="1" dirty="0" smtClean="0">
                          <a:solidFill>
                            <a:schemeClr val="tx1">
                              <a:lumMod val="85000"/>
                              <a:lumOff val="15000"/>
                            </a:schemeClr>
                          </a:solidFill>
                          <a:latin typeface="Times New Roman" pitchFamily="18" charset="0"/>
                          <a:cs typeface="Times New Roman" pitchFamily="18" charset="0"/>
                        </a:rPr>
                        <a:t>Энергосбережение и повышение энергетической эффективности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marT="45745" marB="45745">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4 260,0</a:t>
                      </a: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smtClean="0">
                        <a:solidFill>
                          <a:schemeClr val="tx1">
                            <a:lumMod val="85000"/>
                            <a:lumOff val="15000"/>
                          </a:schemeClr>
                        </a:solidFill>
                      </a:endParaRPr>
                    </a:p>
                  </a:txBody>
                  <a:tcPr marL="84410" marR="84410" marT="45745" marB="45745">
                    <a:solidFill>
                      <a:schemeClr val="bg2"/>
                    </a:solidFill>
                  </a:tcPr>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Чистая</a:t>
                      </a:r>
                      <a:r>
                        <a:rPr lang="ru-RU" sz="1000" i="1" baseline="0" dirty="0" smtClean="0">
                          <a:solidFill>
                            <a:schemeClr val="tx1">
                              <a:lumMod val="85000"/>
                              <a:lumOff val="15000"/>
                            </a:schemeClr>
                          </a:solidFill>
                          <a:latin typeface="Times New Roman" pitchFamily="18" charset="0"/>
                          <a:cs typeface="Times New Roman" pitchFamily="18" charset="0"/>
                        </a:rPr>
                        <a:t> вода в</a:t>
                      </a:r>
                      <a:r>
                        <a:rPr lang="ru-RU" sz="1000" i="1" dirty="0" smtClean="0">
                          <a:solidFill>
                            <a:schemeClr val="tx1">
                              <a:lumMod val="85000"/>
                              <a:lumOff val="15000"/>
                            </a:schemeClr>
                          </a:solidFill>
                          <a:latin typeface="Times New Roman" pitchFamily="18" charset="0"/>
                          <a:cs typeface="Times New Roman" pitchFamily="18" charset="0"/>
                        </a:rPr>
                        <a:t>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1 324,7</a:t>
                      </a:r>
                      <a:endParaRPr lang="ru-RU" sz="1000" baseline="0" dirty="0" smtClean="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Благоустройство территорий</a:t>
                      </a:r>
                      <a:r>
                        <a:rPr lang="ru-RU" sz="1000" i="1" baseline="0" dirty="0" smtClean="0">
                          <a:solidFill>
                            <a:schemeClr val="tx1">
                              <a:lumMod val="85000"/>
                              <a:lumOff val="15000"/>
                            </a:schemeClr>
                          </a:solidFill>
                          <a:latin typeface="Times New Roman" pitchFamily="18" charset="0"/>
                          <a:cs typeface="Times New Roman" pitchFamily="18" charset="0"/>
                        </a:rPr>
                        <a:t> Соболевского муниципального района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35 945,5</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1 464,5</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1 471,9</a:t>
                      </a: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Доступное и комфортное жилье гражданам Соболевского муниципального района</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bl>
          </a:graphicData>
        </a:graphic>
      </p:graphicFrame>
      <p:sp>
        <p:nvSpPr>
          <p:cNvPr id="15" name="Скругленный прямоугольник 14"/>
          <p:cNvSpPr/>
          <p:nvPr/>
        </p:nvSpPr>
        <p:spPr>
          <a:xfrm>
            <a:off x="4163155" y="1007862"/>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41 530,2</a:t>
            </a:r>
            <a:endParaRPr lang="ru-RU" sz="1000" dirty="0">
              <a:solidFill>
                <a:prstClr val="black"/>
              </a:solidFill>
            </a:endParaRPr>
          </a:p>
        </p:txBody>
      </p:sp>
      <p:sp>
        <p:nvSpPr>
          <p:cNvPr id="16" name="Скругленный прямоугольник 15"/>
          <p:cNvSpPr/>
          <p:nvPr/>
        </p:nvSpPr>
        <p:spPr>
          <a:xfrm>
            <a:off x="5911000" y="1017765"/>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1 464,5</a:t>
            </a:r>
            <a:endParaRPr lang="ru-RU" sz="1000" dirty="0">
              <a:solidFill>
                <a:prstClr val="black"/>
              </a:solidFill>
            </a:endParaRPr>
          </a:p>
        </p:txBody>
      </p:sp>
      <p:sp>
        <p:nvSpPr>
          <p:cNvPr id="17" name="Скругленный прямоугольник 16"/>
          <p:cNvSpPr/>
          <p:nvPr/>
        </p:nvSpPr>
        <p:spPr>
          <a:xfrm>
            <a:off x="7694523" y="1007863"/>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1 471,9</a:t>
            </a:r>
            <a:endParaRPr lang="ru-RU" sz="1000" dirty="0">
              <a:solidFill>
                <a:prstClr val="black"/>
              </a:solidFill>
            </a:endParaRPr>
          </a:p>
        </p:txBody>
      </p:sp>
      <p:sp>
        <p:nvSpPr>
          <p:cNvPr id="18" name="Скругленный прямоугольник 17"/>
          <p:cNvSpPr/>
          <p:nvPr/>
        </p:nvSpPr>
        <p:spPr>
          <a:xfrm>
            <a:off x="4163154"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2 429,8</a:t>
            </a:r>
            <a:endParaRPr lang="ru-RU" sz="1000" dirty="0">
              <a:solidFill>
                <a:prstClr val="black"/>
              </a:solidFill>
            </a:endParaRPr>
          </a:p>
        </p:txBody>
      </p:sp>
      <p:sp>
        <p:nvSpPr>
          <p:cNvPr id="19" name="Скругленный прямоугольник 18"/>
          <p:cNvSpPr/>
          <p:nvPr/>
        </p:nvSpPr>
        <p:spPr>
          <a:xfrm>
            <a:off x="5902836"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1 960,6</a:t>
            </a:r>
            <a:endParaRPr lang="ru-RU" sz="1000" dirty="0">
              <a:solidFill>
                <a:prstClr val="black"/>
              </a:solidFill>
            </a:endParaRPr>
          </a:p>
        </p:txBody>
      </p:sp>
      <p:sp>
        <p:nvSpPr>
          <p:cNvPr id="20" name="Скругленный прямоугольник 19"/>
          <p:cNvSpPr/>
          <p:nvPr/>
        </p:nvSpPr>
        <p:spPr>
          <a:xfrm>
            <a:off x="7694522" y="4662174"/>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2 539,8</a:t>
            </a:r>
            <a:endParaRPr lang="ru-RU" sz="1000" dirty="0">
              <a:solidFill>
                <a:prstClr val="black"/>
              </a:solidFill>
            </a:endParaRPr>
          </a:p>
        </p:txBody>
      </p:sp>
      <p:sp>
        <p:nvSpPr>
          <p:cNvPr id="10" name="Блок-схема: узел 9"/>
          <p:cNvSpPr/>
          <p:nvPr/>
        </p:nvSpPr>
        <p:spPr>
          <a:xfrm>
            <a:off x="7187585" y="693625"/>
            <a:ext cx="685803" cy="670714"/>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1" name="Блок-схема: узел 10"/>
          <p:cNvSpPr/>
          <p:nvPr/>
        </p:nvSpPr>
        <p:spPr>
          <a:xfrm>
            <a:off x="5455627" y="69362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9" name="Блок-схема: узел 8"/>
          <p:cNvSpPr/>
          <p:nvPr/>
        </p:nvSpPr>
        <p:spPr>
          <a:xfrm>
            <a:off x="3693393" y="693625"/>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2" name="Блок-схема: узел 11"/>
          <p:cNvSpPr/>
          <p:nvPr/>
        </p:nvSpPr>
        <p:spPr>
          <a:xfrm>
            <a:off x="3693393" y="4303314"/>
            <a:ext cx="685803" cy="67092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4" name="Блок-схема: узел 13"/>
          <p:cNvSpPr/>
          <p:nvPr/>
        </p:nvSpPr>
        <p:spPr>
          <a:xfrm>
            <a:off x="5455626" y="430331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3" name="Блок-схема: узел 12"/>
          <p:cNvSpPr/>
          <p:nvPr/>
        </p:nvSpPr>
        <p:spPr>
          <a:xfrm>
            <a:off x="7187585" y="4303522"/>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2023год</a:t>
            </a:r>
            <a:endParaRPr lang="ru-RU" sz="1050" dirty="0">
              <a:solidFill>
                <a:prstClr val="white"/>
              </a:solidFill>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3811674291"/>
              </p:ext>
            </p:extLst>
          </p:nvPr>
        </p:nvGraphicFramePr>
        <p:xfrm>
          <a:off x="292100" y="5516563"/>
          <a:ext cx="8601075" cy="1200150"/>
        </p:xfrm>
        <a:graphic>
          <a:graphicData uri="http://schemas.openxmlformats.org/drawingml/2006/table">
            <a:tbl>
              <a:tblPr firstRow="1" bandRow="1">
                <a:tableStyleId>{5C22544A-7EE6-4342-B048-85BDC9FD1C3A}</a:tableStyleId>
              </a:tblPr>
              <a:tblGrid>
                <a:gridCol w="3715666"/>
                <a:gridCol w="1730958"/>
                <a:gridCol w="1612167"/>
                <a:gridCol w="1542284"/>
              </a:tblGrid>
              <a:tr h="404512">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Профилактика правонарушений,</a:t>
                      </a:r>
                      <a:r>
                        <a:rPr lang="ru-RU" sz="1000" b="0" i="1" baseline="0" dirty="0" smtClean="0">
                          <a:solidFill>
                            <a:schemeClr val="tx1">
                              <a:lumMod val="85000"/>
                              <a:lumOff val="15000"/>
                            </a:schemeClr>
                          </a:solidFill>
                          <a:latin typeface="Times New Roman" pitchFamily="18" charset="0"/>
                          <a:cs typeface="Times New Roman" pitchFamily="18" charset="0"/>
                        </a:rPr>
                        <a:t> преступлений и повышение безопасности дорожного движения в Соболевском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1 253,5</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1 458,5</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1 363,5</a:t>
                      </a:r>
                      <a:endParaRPr lang="ru-RU" sz="1000" b="0" dirty="0">
                        <a:solidFill>
                          <a:schemeClr val="tx1">
                            <a:lumMod val="85000"/>
                            <a:lumOff val="15000"/>
                          </a:schemeClr>
                        </a:solidFill>
                      </a:endParaRPr>
                    </a:p>
                  </a:txBody>
                  <a:tcPr marL="84402" marR="84402">
                    <a:solidFill>
                      <a:schemeClr val="bg2"/>
                    </a:solidFill>
                  </a:tcPr>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терроризма и экстремизма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1 160,3</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1 160,3</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1 160,3</a:t>
                      </a:r>
                      <a:endParaRPr lang="ru-RU" sz="1000" dirty="0">
                        <a:solidFill>
                          <a:schemeClr val="tx1">
                            <a:lumMod val="85000"/>
                            <a:lumOff val="15000"/>
                          </a:schemeClr>
                        </a:solidFill>
                      </a:endParaRPr>
                    </a:p>
                  </a:txBody>
                  <a:tcPr marL="84402" marR="84402"/>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наркомании и алкоголизма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16,0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16,0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16,0</a:t>
                      </a:r>
                      <a:endParaRPr lang="ru-RU" sz="1000" dirty="0">
                        <a:solidFill>
                          <a:schemeClr val="tx1">
                            <a:lumMod val="85000"/>
                            <a:lumOff val="15000"/>
                          </a:schemeClr>
                        </a:solidFill>
                      </a:endParaRPr>
                    </a:p>
                  </a:txBody>
                  <a:tcPr marL="84402" marR="84402"/>
                </a:tc>
              </a:tr>
            </a:tbl>
          </a:graphicData>
        </a:graphic>
      </p:graphicFrame>
      <p:graphicFrame>
        <p:nvGraphicFramePr>
          <p:cNvPr id="23" name="Таблица 22"/>
          <p:cNvGraphicFramePr>
            <a:graphicFrameLocks noGrp="1"/>
          </p:cNvGraphicFramePr>
          <p:nvPr/>
        </p:nvGraphicFramePr>
        <p:xfrm>
          <a:off x="292100" y="5300663"/>
          <a:ext cx="8601075" cy="238125"/>
        </p:xfrm>
        <a:graphic>
          <a:graphicData uri="http://schemas.openxmlformats.org/drawingml/2006/table">
            <a:tbl>
              <a:tblPr firstRow="1" bandRow="1">
                <a:tableStyleId>{3B4B98B0-60AC-42C2-AFA5-B58CD77FA1E5}</a:tableStyleId>
              </a:tblPr>
              <a:tblGrid>
                <a:gridCol w="8601075"/>
              </a:tblGrid>
              <a:tr h="238125">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sp>
        <p:nvSpPr>
          <p:cNvPr id="40030" name="TextBox 23"/>
          <p:cNvSpPr txBox="1">
            <a:spLocks noChangeArrowheads="1"/>
          </p:cNvSpPr>
          <p:nvPr/>
        </p:nvSpPr>
        <p:spPr bwMode="auto">
          <a:xfrm>
            <a:off x="7874000" y="595313"/>
            <a:ext cx="812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100" smtClean="0">
                <a:solidFill>
                  <a:srgbClr val="000000"/>
                </a:solidFill>
                <a:latin typeface="Verdana" pitchFamily="34" charset="0"/>
              </a:rPr>
              <a:t>тыс.руб.</a:t>
            </a:r>
          </a:p>
        </p:txBody>
      </p:sp>
      <p:sp>
        <p:nvSpPr>
          <p:cNvPr id="25" name="Заголовок 1"/>
          <p:cNvSpPr txBox="1">
            <a:spLocks/>
          </p:cNvSpPr>
          <p:nvPr/>
        </p:nvSpPr>
        <p:spPr>
          <a:xfrm>
            <a:off x="291400" y="3557588"/>
            <a:ext cx="867308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«Профилактика правонарушений, терроризма, экстремизма, наркомании и алкоголизма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21433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и по запросу картинки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21622"/>
            <a:ext cx="3015878" cy="1731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Картинки по запросу картинки, расходов на защита насел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714142"/>
            <a:ext cx="3015878" cy="135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07504" y="194119"/>
            <a:ext cx="885698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района «Защита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Скругленный прямоугольник 11"/>
          <p:cNvSpPr/>
          <p:nvPr/>
        </p:nvSpPr>
        <p:spPr>
          <a:xfrm>
            <a:off x="5794124"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33 376,1</a:t>
            </a:r>
            <a:endParaRPr lang="ru-RU" sz="1000" dirty="0">
              <a:solidFill>
                <a:prstClr val="black"/>
              </a:solidFill>
            </a:endParaRPr>
          </a:p>
        </p:txBody>
      </p:sp>
      <p:sp>
        <p:nvSpPr>
          <p:cNvPr id="13" name="Скругленный прямоугольник 12"/>
          <p:cNvSpPr/>
          <p:nvPr/>
        </p:nvSpPr>
        <p:spPr>
          <a:xfrm>
            <a:off x="7614135"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33 109,1</a:t>
            </a:r>
            <a:endParaRPr lang="ru-RU" sz="1000" dirty="0">
              <a:solidFill>
                <a:prstClr val="black"/>
              </a:solidFill>
            </a:endParaRPr>
          </a:p>
        </p:txBody>
      </p:sp>
      <p:sp>
        <p:nvSpPr>
          <p:cNvPr id="14" name="Скругленный прямоугольник 13"/>
          <p:cNvSpPr/>
          <p:nvPr/>
        </p:nvSpPr>
        <p:spPr>
          <a:xfrm>
            <a:off x="3894991" y="5574905"/>
            <a:ext cx="1125415" cy="5139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38 284,6</a:t>
            </a:r>
            <a:endParaRPr lang="ru-RU" sz="1000" dirty="0">
              <a:solidFill>
                <a:prstClr val="black"/>
              </a:solidFill>
            </a:endParaRPr>
          </a:p>
        </p:txBody>
      </p:sp>
      <p:sp>
        <p:nvSpPr>
          <p:cNvPr id="15" name="Скругленный прямоугольник 14"/>
          <p:cNvSpPr/>
          <p:nvPr/>
        </p:nvSpPr>
        <p:spPr>
          <a:xfrm>
            <a:off x="7614135" y="1425616"/>
            <a:ext cx="1125415" cy="51792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7 642,8</a:t>
            </a:r>
            <a:endParaRPr lang="ru-RU" sz="1000" dirty="0">
              <a:solidFill>
                <a:prstClr val="black"/>
              </a:solidFill>
            </a:endParaRPr>
          </a:p>
        </p:txBody>
      </p:sp>
      <p:sp>
        <p:nvSpPr>
          <p:cNvPr id="16" name="Скругленный прямоугольник 15"/>
          <p:cNvSpPr/>
          <p:nvPr/>
        </p:nvSpPr>
        <p:spPr>
          <a:xfrm>
            <a:off x="5868144" y="1425616"/>
            <a:ext cx="1125415" cy="5179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9 321,7</a:t>
            </a:r>
            <a:endParaRPr lang="ru-RU" sz="1000" dirty="0">
              <a:solidFill>
                <a:prstClr val="black"/>
              </a:solidFill>
            </a:endParaRPr>
          </a:p>
        </p:txBody>
      </p:sp>
      <p:sp>
        <p:nvSpPr>
          <p:cNvPr id="17" name="Скругленный прямоугольник 16"/>
          <p:cNvSpPr/>
          <p:nvPr/>
        </p:nvSpPr>
        <p:spPr>
          <a:xfrm>
            <a:off x="4063908" y="142958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6 014,8</a:t>
            </a:r>
            <a:endParaRPr lang="ru-RU" sz="1000" dirty="0">
              <a:solidFill>
                <a:prstClr val="black"/>
              </a:solidFill>
            </a:endParaRPr>
          </a:p>
        </p:txBody>
      </p:sp>
      <p:graphicFrame>
        <p:nvGraphicFramePr>
          <p:cNvPr id="18" name="Таблица 17"/>
          <p:cNvGraphicFramePr>
            <a:graphicFrameLocks noGrp="1"/>
          </p:cNvGraphicFramePr>
          <p:nvPr/>
        </p:nvGraphicFramePr>
        <p:xfrm>
          <a:off x="371475" y="2070100"/>
          <a:ext cx="8510588" cy="269875"/>
        </p:xfrm>
        <a:graphic>
          <a:graphicData uri="http://schemas.openxmlformats.org/drawingml/2006/table">
            <a:tbl>
              <a:tblPr firstRow="1" bandRow="1">
                <a:tableStyleId>{3B4B98B0-60AC-42C2-AFA5-B58CD77FA1E5}</a:tableStyleId>
              </a:tblPr>
              <a:tblGrid>
                <a:gridCol w="8510588"/>
              </a:tblGrid>
              <a:tr h="269875">
                <a:tc>
                  <a:txBody>
                    <a:bodyPr/>
                    <a:lstStyle/>
                    <a:p>
                      <a:r>
                        <a:rPr lang="ru-RU" sz="900" dirty="0" smtClean="0"/>
                        <a:t>в том числе по подпрограммам:</a:t>
                      </a:r>
                      <a:endParaRPr lang="ru-RU" sz="900" dirty="0"/>
                    </a:p>
                  </a:txBody>
                  <a:tcPr marL="84402" marR="84402" marT="45755" marB="45755">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2987021224"/>
              </p:ext>
            </p:extLst>
          </p:nvPr>
        </p:nvGraphicFramePr>
        <p:xfrm>
          <a:off x="366713" y="2349500"/>
          <a:ext cx="8520112" cy="1685924"/>
        </p:xfrm>
        <a:graphic>
          <a:graphicData uri="http://schemas.openxmlformats.org/drawingml/2006/table">
            <a:tbl>
              <a:tblPr firstRow="1" bandRow="1">
                <a:tableStyleId>{5C22544A-7EE6-4342-B048-85BDC9FD1C3A}</a:tableStyleId>
              </a:tblPr>
              <a:tblGrid>
                <a:gridCol w="3671742"/>
                <a:gridCol w="1702353"/>
                <a:gridCol w="1585526"/>
                <a:gridCol w="1560491"/>
              </a:tblGrid>
              <a:tr h="619319">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Снижение рисков и смягчение последствий чрезвычайных ситуаций природного и техногенного</a:t>
                      </a:r>
                      <a:r>
                        <a:rPr lang="ru-RU" sz="1000" b="0" i="1" baseline="0" dirty="0" smtClean="0">
                          <a:solidFill>
                            <a:schemeClr val="tx1">
                              <a:lumMod val="85000"/>
                              <a:lumOff val="15000"/>
                            </a:schemeClr>
                          </a:solidFill>
                          <a:latin typeface="Times New Roman" pitchFamily="18" charset="0"/>
                          <a:cs typeface="Times New Roman" pitchFamily="18" charset="0"/>
                        </a:rPr>
                        <a:t> характера в Соболевском муниципальном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4 196,5</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5 559,8</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5 559,8</a:t>
                      </a:r>
                      <a:endParaRPr lang="ru-RU" sz="1000" b="0" dirty="0">
                        <a:solidFill>
                          <a:schemeClr val="tx1">
                            <a:lumMod val="85000"/>
                            <a:lumOff val="15000"/>
                          </a:schemeClr>
                        </a:solidFill>
                      </a:endParaRPr>
                    </a:p>
                  </a:txBody>
                  <a:tcPr marL="84410" marR="84410">
                    <a:solidFill>
                      <a:schemeClr val="bg2"/>
                    </a:solidFill>
                  </a:tcPr>
                </a:tc>
              </a:tr>
              <a:tr h="447286">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пожарной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r>
                        <a:rPr lang="ru-RU" sz="1000" dirty="0" smtClean="0">
                          <a:solidFill>
                            <a:schemeClr val="tx1">
                              <a:lumMod val="85000"/>
                              <a:lumOff val="15000"/>
                            </a:schemeClr>
                          </a:solidFill>
                        </a:rPr>
                        <a:t>1 768,3</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2 701,9</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1 023,0</a:t>
                      </a:r>
                      <a:endParaRPr lang="ru-RU" sz="1000" dirty="0">
                        <a:solidFill>
                          <a:schemeClr val="tx1">
                            <a:lumMod val="85000"/>
                            <a:lumOff val="15000"/>
                          </a:schemeClr>
                        </a:solidFill>
                      </a:endParaRPr>
                    </a:p>
                  </a:txBody>
                  <a:tcPr marL="84410" marR="84410"/>
                </a:tc>
              </a:tr>
              <a:tr h="619319">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гражданской обороны и обеспечение радиационной, химической и биологической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50,0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1 060,0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1 060,0</a:t>
                      </a:r>
                      <a:endParaRPr lang="ru-RU" sz="1000" dirty="0">
                        <a:solidFill>
                          <a:schemeClr val="tx1">
                            <a:lumMod val="85000"/>
                            <a:lumOff val="15000"/>
                          </a:schemeClr>
                        </a:solidFill>
                      </a:endParaRPr>
                    </a:p>
                  </a:txBody>
                  <a:tcPr marL="84410" marR="84410"/>
                </a:tc>
              </a:tr>
            </a:tbl>
          </a:graphicData>
        </a:graphic>
      </p:graphicFrame>
      <p:sp>
        <p:nvSpPr>
          <p:cNvPr id="11" name="Блок-схема: узел 10"/>
          <p:cNvSpPr/>
          <p:nvPr/>
        </p:nvSpPr>
        <p:spPr>
          <a:xfrm>
            <a:off x="3563888"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9" name="Блок-схема: узел 8"/>
          <p:cNvSpPr/>
          <p:nvPr/>
        </p:nvSpPr>
        <p:spPr>
          <a:xfrm>
            <a:off x="5297359"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0" name="Блок-схема: узел 9"/>
          <p:cNvSpPr/>
          <p:nvPr/>
        </p:nvSpPr>
        <p:spPr>
          <a:xfrm>
            <a:off x="7084904" y="1036702"/>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8" name="Блок-схема: узел 7"/>
          <p:cNvSpPr/>
          <p:nvPr/>
        </p:nvSpPr>
        <p:spPr>
          <a:xfrm>
            <a:off x="3411415" y="5118298"/>
            <a:ext cx="729762"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7" name="Блок-схема: узел 6"/>
          <p:cNvSpPr/>
          <p:nvPr/>
        </p:nvSpPr>
        <p:spPr>
          <a:xfrm>
            <a:off x="5218228" y="5118297"/>
            <a:ext cx="729764"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6" name="Блок-схема: узел 5"/>
          <p:cNvSpPr/>
          <p:nvPr/>
        </p:nvSpPr>
        <p:spPr>
          <a:xfrm>
            <a:off x="7084904" y="5118294"/>
            <a:ext cx="729763" cy="711006"/>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41025" name="TextBox 20"/>
          <p:cNvSpPr txBox="1">
            <a:spLocks noChangeArrowheads="1"/>
          </p:cNvSpPr>
          <p:nvPr/>
        </p:nvSpPr>
        <p:spPr bwMode="auto">
          <a:xfrm>
            <a:off x="7927975" y="495300"/>
            <a:ext cx="7572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2" name="Заголовок 1"/>
          <p:cNvSpPr txBox="1">
            <a:spLocks/>
          </p:cNvSpPr>
          <p:nvPr/>
        </p:nvSpPr>
        <p:spPr>
          <a:xfrm>
            <a:off x="156269" y="4077072"/>
            <a:ext cx="8706976"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культуры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926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shiach.ru/pic/glossary.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3635896" y="260648"/>
            <a:ext cx="5400600" cy="6408712"/>
          </a:xfrm>
          <a:prstGeom prst="rect">
            <a:avLst/>
          </a:prstGeom>
          <a:noFill/>
        </p:spPr>
      </p:pic>
      <p:sp>
        <p:nvSpPr>
          <p:cNvPr id="3" name="Прямоугольник 2"/>
          <p:cNvSpPr/>
          <p:nvPr/>
        </p:nvSpPr>
        <p:spPr>
          <a:xfrm>
            <a:off x="107504" y="476672"/>
            <a:ext cx="8928992" cy="5875455"/>
          </a:xfrm>
          <a:prstGeom prst="rect">
            <a:avLst/>
          </a:prstGeom>
        </p:spPr>
        <p:txBody>
          <a:bodyPr wrap="square">
            <a:spAutoFit/>
          </a:bodyPr>
          <a:lstStyle/>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Межбюджетные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трансферты</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r>
              <a:rPr lang="ru-RU" sz="1500" i="1" dirty="0" smtClean="0">
                <a:latin typeface="Times New Roman" pitchFamily="18" charset="0"/>
                <a:ea typeface="Verdana" pitchFamily="34"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Дотации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Субсидии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a:t>
            </a:r>
            <a:r>
              <a:rPr lang="ru-RU" sz="1500" i="1" kern="0" dirty="0">
                <a:solidFill>
                  <a:srgbClr val="26282F"/>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Субвенции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местным бюджетам на выполнение переданных полномочий государственных органов власти.</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Ведомственная структура расходов бюджета</a:t>
            </a:r>
            <a:r>
              <a:rPr lang="ru-RU" sz="1500" b="1" i="1" kern="0" dirty="0">
                <a:solidFill>
                  <a:srgbClr val="CEC597">
                    <a:lumMod val="75000"/>
                  </a:srgbClr>
                </a:solidFill>
                <a:latin typeface="Times New Roman" pitchFamily="18" charset="0"/>
                <a:cs typeface="Times New Roman" pitchFamily="18" charset="0"/>
              </a:rPr>
              <a:t> </a:t>
            </a:r>
            <a:r>
              <a:rPr lang="ru-RU" sz="1500" i="1" kern="0" dirty="0">
                <a:solidFill>
                  <a:sysClr val="windowText" lastClr="000000"/>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Условно утвержденные расходы</a:t>
            </a:r>
            <a:r>
              <a:rPr lang="ru-RU" sz="1500" b="1"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500" i="1" kern="0" dirty="0" smtClean="0">
                <a:latin typeface="Times New Roman" pitchFamily="18" charset="0"/>
                <a:cs typeface="Times New Roman" pitchFamily="18" charset="0"/>
              </a:rPr>
              <a:t>).</a:t>
            </a:r>
          </a:p>
          <a:p>
            <a:pPr lvl="0" algn="just" latinLnBrk="0">
              <a:spcBef>
                <a:spcPct val="20000"/>
              </a:spcBef>
              <a:defRPr/>
            </a:pPr>
            <a:r>
              <a:rPr lang="ru-RU" sz="14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Главный распорядитель бюджетных средств (ГРБС)</a:t>
            </a:r>
            <a:r>
              <a:rPr lang="ru-RU" sz="1400" i="1" u="sng" kern="0"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 </a:t>
            </a:r>
            <a:r>
              <a:rPr lang="ru-RU" sz="1400" b="1" i="1" kern="0" dirty="0">
                <a:solidFill>
                  <a:sysClr val="windowText" lastClr="000000">
                    <a:lumMod val="85000"/>
                    <a:lumOff val="15000"/>
                  </a:sysClr>
                </a:solidFill>
                <a:latin typeface="Times New Roman" pitchFamily="18" charset="0"/>
                <a:cs typeface="Times New Roman" pitchFamily="18" charset="0"/>
              </a:rPr>
              <a:t>- </a:t>
            </a:r>
            <a:r>
              <a:rPr lang="ru-RU" sz="1400" i="1" kern="0" dirty="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r>
              <a:rPr lang="ru-RU" sz="1400" i="1" kern="0" dirty="0" smtClean="0">
                <a:latin typeface="Times New Roman" pitchFamily="18" charset="0"/>
                <a:cs typeface="Times New Roman" pitchFamily="18" charset="0"/>
              </a:rPr>
              <a:t>.</a:t>
            </a:r>
            <a:endParaRPr lang="ru-RU" sz="14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639433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артинки, расходы на охрану окружающую сре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54" y="4266212"/>
            <a:ext cx="3143017" cy="126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98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57250"/>
            <a:ext cx="31432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76855" y="280193"/>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«Физическая культура и спорт, молодежная политика, отдых, оздоровление и занятость детей и молодежи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3" name="Скругленный прямоугольник 12"/>
          <p:cNvSpPr/>
          <p:nvPr/>
        </p:nvSpPr>
        <p:spPr>
          <a:xfrm>
            <a:off x="5801136" y="4860572"/>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3 404,6</a:t>
            </a:r>
            <a:endParaRPr lang="ru-RU" sz="1000" dirty="0">
              <a:solidFill>
                <a:prstClr val="black"/>
              </a:solidFill>
            </a:endParaRPr>
          </a:p>
        </p:txBody>
      </p:sp>
      <p:sp>
        <p:nvSpPr>
          <p:cNvPr id="14" name="Скругленный прямоугольник 13"/>
          <p:cNvSpPr/>
          <p:nvPr/>
        </p:nvSpPr>
        <p:spPr>
          <a:xfrm>
            <a:off x="3982813" y="4860573"/>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3 500,0</a:t>
            </a:r>
            <a:endParaRPr lang="ru-RU" sz="1000" dirty="0">
              <a:solidFill>
                <a:prstClr val="black"/>
              </a:solidFill>
            </a:endParaRPr>
          </a:p>
        </p:txBody>
      </p:sp>
      <p:sp>
        <p:nvSpPr>
          <p:cNvPr id="16" name="Скругленный прямоугольник 15"/>
          <p:cNvSpPr/>
          <p:nvPr/>
        </p:nvSpPr>
        <p:spPr>
          <a:xfrm>
            <a:off x="5801136" y="1438868"/>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3 713,7</a:t>
            </a:r>
            <a:endParaRPr lang="ru-RU" sz="1000" dirty="0">
              <a:solidFill>
                <a:prstClr val="black"/>
              </a:solidFill>
            </a:endParaRPr>
          </a:p>
        </p:txBody>
      </p:sp>
      <p:sp>
        <p:nvSpPr>
          <p:cNvPr id="17" name="Скругленный прямоугольник 16"/>
          <p:cNvSpPr/>
          <p:nvPr/>
        </p:nvSpPr>
        <p:spPr>
          <a:xfrm>
            <a:off x="4012400" y="1438870"/>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4 507,3</a:t>
            </a:r>
            <a:endParaRPr lang="ru-RU" sz="1000" dirty="0">
              <a:solidFill>
                <a:prstClr val="black"/>
              </a:solidFill>
            </a:endParaRPr>
          </a:p>
        </p:txBody>
      </p:sp>
      <p:graphicFrame>
        <p:nvGraphicFramePr>
          <p:cNvPr id="18" name="Таблица 17"/>
          <p:cNvGraphicFramePr>
            <a:graphicFrameLocks noGrp="1"/>
          </p:cNvGraphicFramePr>
          <p:nvPr/>
        </p:nvGraphicFramePr>
        <p:xfrm>
          <a:off x="307975" y="2205038"/>
          <a:ext cx="8520113" cy="228600"/>
        </p:xfrm>
        <a:graphic>
          <a:graphicData uri="http://schemas.openxmlformats.org/drawingml/2006/table">
            <a:tbl>
              <a:tblPr firstRow="1" bandRow="1">
                <a:tableStyleId>{3B4B98B0-60AC-42C2-AFA5-B58CD77FA1E5}</a:tableStyleId>
              </a:tblPr>
              <a:tblGrid>
                <a:gridCol w="8520113"/>
              </a:tblGrid>
              <a:tr h="180974">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07975" y="5589588"/>
          <a:ext cx="8528050" cy="228600"/>
        </p:xfrm>
        <a:graphic>
          <a:graphicData uri="http://schemas.openxmlformats.org/drawingml/2006/table">
            <a:tbl>
              <a:tblPr firstRow="1" bandRow="1">
                <a:tableStyleId>{3B4B98B0-60AC-42C2-AFA5-B58CD77FA1E5}</a:tableStyleId>
              </a:tblPr>
              <a:tblGrid>
                <a:gridCol w="8528050"/>
              </a:tblGrid>
              <a:tr h="180974">
                <a:tc>
                  <a:txBody>
                    <a:bodyPr/>
                    <a:lstStyle/>
                    <a:p>
                      <a:r>
                        <a:rPr lang="ru-RU" sz="900" dirty="0" smtClean="0"/>
                        <a:t>в том числе по подпрограммам:</a:t>
                      </a:r>
                      <a:endParaRPr lang="ru-RU" sz="900" dirty="0"/>
                    </a:p>
                  </a:txBody>
                  <a:tcPr marL="84401" marR="84401">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2206297955"/>
              </p:ext>
            </p:extLst>
          </p:nvPr>
        </p:nvGraphicFramePr>
        <p:xfrm>
          <a:off x="312738" y="2420938"/>
          <a:ext cx="8510588" cy="942976"/>
        </p:xfrm>
        <a:graphic>
          <a:graphicData uri="http://schemas.openxmlformats.org/drawingml/2006/table">
            <a:tbl>
              <a:tblPr firstRow="1" bandRow="1">
                <a:tableStyleId>{5C22544A-7EE6-4342-B048-85BDC9FD1C3A}</a:tableStyleId>
              </a:tblPr>
              <a:tblGrid>
                <a:gridCol w="3667637"/>
                <a:gridCol w="1700451"/>
                <a:gridCol w="1583753"/>
                <a:gridCol w="1558747"/>
              </a:tblGrid>
              <a:tr h="471488">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массовой</a:t>
                      </a:r>
                      <a:r>
                        <a:rPr lang="ru-RU" sz="1000" b="0" i="1" baseline="0" dirty="0" smtClean="0">
                          <a:solidFill>
                            <a:schemeClr val="tx1">
                              <a:lumMod val="85000"/>
                              <a:lumOff val="15000"/>
                            </a:schemeClr>
                          </a:solidFill>
                          <a:latin typeface="Times New Roman" pitchFamily="18" charset="0"/>
                          <a:cs typeface="Times New Roman" pitchFamily="18" charset="0"/>
                        </a:rPr>
                        <a:t> физической культуры и спорта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1 778,0</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1 778,0</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1 728,0</a:t>
                      </a:r>
                      <a:endParaRPr lang="ru-RU" sz="1000" b="0" dirty="0">
                        <a:solidFill>
                          <a:schemeClr val="tx1">
                            <a:lumMod val="85000"/>
                            <a:lumOff val="15000"/>
                          </a:schemeClr>
                        </a:solidFill>
                      </a:endParaRPr>
                    </a:p>
                  </a:txBody>
                  <a:tcPr marL="84402" marR="84402">
                    <a:solidFill>
                      <a:schemeClr val="bg2"/>
                    </a:solidFill>
                  </a:tcPr>
                </a:tc>
              </a:tr>
              <a:tr h="471488">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отдыха и оздоровление детей и молодежи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2 729,3</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1 935,7</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1 847,8</a:t>
                      </a:r>
                      <a:endParaRPr lang="ru-RU" sz="1000" dirty="0">
                        <a:solidFill>
                          <a:schemeClr val="tx1">
                            <a:lumMod val="85000"/>
                            <a:lumOff val="15000"/>
                          </a:schemeClr>
                        </a:solidFill>
                      </a:endParaRPr>
                    </a:p>
                  </a:txBody>
                  <a:tcPr marL="84402" marR="84402"/>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3062426794"/>
              </p:ext>
            </p:extLst>
          </p:nvPr>
        </p:nvGraphicFramePr>
        <p:xfrm>
          <a:off x="303213" y="5805488"/>
          <a:ext cx="8528050" cy="647700"/>
        </p:xfrm>
        <a:graphic>
          <a:graphicData uri="http://schemas.openxmlformats.org/drawingml/2006/table">
            <a:tbl>
              <a:tblPr firstRow="1" bandRow="1">
                <a:tableStyleId>{5C22544A-7EE6-4342-B048-85BDC9FD1C3A}</a:tableStyleId>
              </a:tblPr>
              <a:tblGrid>
                <a:gridCol w="3675164"/>
                <a:gridCol w="1703940"/>
                <a:gridCol w="1587002"/>
                <a:gridCol w="1561944"/>
              </a:tblGrid>
              <a:tr h="647700">
                <a:tc>
                  <a:txBody>
                    <a:bodyPr/>
                    <a:lstStyle/>
                    <a:p>
                      <a:r>
                        <a:rPr lang="ru-RU" sz="1000" b="0" i="1" dirty="0" smtClean="0">
                          <a:solidFill>
                            <a:schemeClr val="tx1">
                              <a:lumMod val="85000"/>
                              <a:lumOff val="15000"/>
                            </a:schemeClr>
                          </a:solidFill>
                          <a:latin typeface="Times New Roman" pitchFamily="18" charset="0"/>
                          <a:cs typeface="Times New Roman" pitchFamily="18" charset="0"/>
                        </a:rPr>
                        <a:t>Охрана окружающей среды и обеспечение экологической</a:t>
                      </a:r>
                      <a:r>
                        <a:rPr lang="ru-RU" sz="1000" b="0" i="1" baseline="0" dirty="0" smtClean="0">
                          <a:solidFill>
                            <a:schemeClr val="tx1">
                              <a:lumMod val="85000"/>
                              <a:lumOff val="15000"/>
                            </a:schemeClr>
                          </a:solidFill>
                          <a:latin typeface="Times New Roman" pitchFamily="18" charset="0"/>
                          <a:cs typeface="Times New Roman" pitchFamily="18" charset="0"/>
                        </a:rPr>
                        <a:t> безопасности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3 500,0</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3 404,6</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3 458,2</a:t>
                      </a:r>
                    </a:p>
                  </a:txBody>
                  <a:tcPr marL="84401" marR="84401" marT="45694" marB="45694">
                    <a:solidFill>
                      <a:schemeClr val="bg2"/>
                    </a:solidFill>
                  </a:tcPr>
                </a:tc>
              </a:tr>
            </a:tbl>
          </a:graphicData>
        </a:graphic>
      </p:graphicFrame>
      <p:sp>
        <p:nvSpPr>
          <p:cNvPr id="11" name="Блок-схема: узел 10"/>
          <p:cNvSpPr/>
          <p:nvPr/>
        </p:nvSpPr>
        <p:spPr>
          <a:xfrm>
            <a:off x="3534508" y="1034119"/>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0" name="Блок-схема: узел 9"/>
          <p:cNvSpPr/>
          <p:nvPr/>
        </p:nvSpPr>
        <p:spPr>
          <a:xfrm>
            <a:off x="5352324" y="101540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5" name="Скругленный прямоугольник 14"/>
          <p:cNvSpPr/>
          <p:nvPr/>
        </p:nvSpPr>
        <p:spPr>
          <a:xfrm>
            <a:off x="7688772" y="1438869"/>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3 575,8</a:t>
            </a:r>
            <a:endParaRPr lang="ru-RU" sz="1000" dirty="0">
              <a:solidFill>
                <a:prstClr val="black"/>
              </a:solidFill>
            </a:endParaRPr>
          </a:p>
        </p:txBody>
      </p:sp>
      <p:sp>
        <p:nvSpPr>
          <p:cNvPr id="9" name="Блок-схема: узел 8"/>
          <p:cNvSpPr/>
          <p:nvPr/>
        </p:nvSpPr>
        <p:spPr>
          <a:xfrm>
            <a:off x="7095390" y="103411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white"/>
                </a:solidFill>
              </a:rPr>
              <a:t>2023 </a:t>
            </a:r>
            <a:r>
              <a:rPr lang="ru-RU" sz="1000" dirty="0">
                <a:solidFill>
                  <a:prstClr val="white"/>
                </a:solidFill>
              </a:rPr>
              <a:t>год</a:t>
            </a:r>
          </a:p>
        </p:txBody>
      </p:sp>
      <p:sp>
        <p:nvSpPr>
          <p:cNvPr id="8" name="Блок-схема: узел 7"/>
          <p:cNvSpPr/>
          <p:nvPr/>
        </p:nvSpPr>
        <p:spPr>
          <a:xfrm>
            <a:off x="3534508" y="4437112"/>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7" name="Блок-схема: узел 6"/>
          <p:cNvSpPr/>
          <p:nvPr/>
        </p:nvSpPr>
        <p:spPr>
          <a:xfrm>
            <a:off x="5352324" y="4437112"/>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2" name="Скругленный прямоугольник 11"/>
          <p:cNvSpPr/>
          <p:nvPr/>
        </p:nvSpPr>
        <p:spPr>
          <a:xfrm>
            <a:off x="7566942" y="4860571"/>
            <a:ext cx="1125415" cy="51117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3 458,2</a:t>
            </a:r>
            <a:endParaRPr lang="ru-RU" sz="1000" dirty="0">
              <a:solidFill>
                <a:prstClr val="black"/>
              </a:solidFill>
            </a:endParaRPr>
          </a:p>
        </p:txBody>
      </p:sp>
      <p:sp>
        <p:nvSpPr>
          <p:cNvPr id="6" name="Блок-схема: узел 5"/>
          <p:cNvSpPr/>
          <p:nvPr/>
        </p:nvSpPr>
        <p:spPr>
          <a:xfrm>
            <a:off x="7095389" y="4437111"/>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42058" name="TextBox 22"/>
          <p:cNvSpPr txBox="1">
            <a:spLocks noChangeArrowheads="1"/>
          </p:cNvSpPr>
          <p:nvPr/>
        </p:nvSpPr>
        <p:spPr bwMode="auto">
          <a:xfrm>
            <a:off x="7934325" y="560388"/>
            <a:ext cx="758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4" name="Заголовок 1"/>
          <p:cNvSpPr txBox="1">
            <a:spLocks/>
          </p:cNvSpPr>
          <p:nvPr/>
        </p:nvSpPr>
        <p:spPr>
          <a:xfrm>
            <a:off x="298936" y="3691660"/>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«Охрана окружающей среды, воспроизводство и использование природных ресурсов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091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0917" y="116632"/>
            <a:ext cx="8528309"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экономики, промышленности </a:t>
            </a: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Соболевского муниципального района </a:t>
            </a: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Камчатского края, повышение их конкурентоспособности»</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 name="Заголовок 1"/>
          <p:cNvSpPr txBox="1">
            <a:spLocks/>
          </p:cNvSpPr>
          <p:nvPr/>
        </p:nvSpPr>
        <p:spPr>
          <a:xfrm>
            <a:off x="107504" y="4005064"/>
            <a:ext cx="8856983" cy="420388"/>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«Информационное общество в Соболевском муниципальном районе»</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0" name="Скругленный прямоугольник 9"/>
          <p:cNvSpPr/>
          <p:nvPr/>
        </p:nvSpPr>
        <p:spPr>
          <a:xfrm>
            <a:off x="7574573" y="5005586"/>
            <a:ext cx="1046280"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black"/>
                </a:solidFill>
              </a:rPr>
              <a:t>5 050,3</a:t>
            </a:r>
            <a:endParaRPr lang="ru-RU" sz="1050" dirty="0">
              <a:solidFill>
                <a:prstClr val="black"/>
              </a:solidFill>
            </a:endParaRPr>
          </a:p>
        </p:txBody>
      </p:sp>
      <p:sp>
        <p:nvSpPr>
          <p:cNvPr id="11" name="Скругленный прямоугольник 10"/>
          <p:cNvSpPr/>
          <p:nvPr/>
        </p:nvSpPr>
        <p:spPr>
          <a:xfrm>
            <a:off x="5838092" y="5005590"/>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5 550,3</a:t>
            </a:r>
            <a:endParaRPr lang="ru-RU" sz="1000" dirty="0">
              <a:solidFill>
                <a:prstClr val="black"/>
              </a:solidFill>
            </a:endParaRPr>
          </a:p>
        </p:txBody>
      </p:sp>
      <p:sp>
        <p:nvSpPr>
          <p:cNvPr id="12" name="Скругленный прямоугольник 11"/>
          <p:cNvSpPr/>
          <p:nvPr/>
        </p:nvSpPr>
        <p:spPr>
          <a:xfrm>
            <a:off x="4167551" y="5005591"/>
            <a:ext cx="1125415" cy="504426"/>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5 850,0</a:t>
            </a:r>
            <a:endParaRPr lang="ru-RU" sz="1000" dirty="0">
              <a:solidFill>
                <a:prstClr val="black"/>
              </a:solidFill>
            </a:endParaRPr>
          </a:p>
        </p:txBody>
      </p:sp>
      <p:sp>
        <p:nvSpPr>
          <p:cNvPr id="13" name="Скругленный прямоугольник 12"/>
          <p:cNvSpPr/>
          <p:nvPr/>
        </p:nvSpPr>
        <p:spPr>
          <a:xfrm>
            <a:off x="7495436" y="1231051"/>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endParaRPr lang="ru-RU" sz="1000" dirty="0" smtClean="0">
              <a:solidFill>
                <a:prstClr val="black"/>
              </a:solidFill>
            </a:endParaRPr>
          </a:p>
          <a:p>
            <a:pPr algn="ctr" defTabSz="963856" latinLnBrk="0">
              <a:defRPr/>
            </a:pPr>
            <a:r>
              <a:rPr lang="ru-RU" sz="1000" dirty="0" smtClean="0">
                <a:solidFill>
                  <a:prstClr val="black"/>
                </a:solidFill>
              </a:rPr>
              <a:t>16 225,1</a:t>
            </a:r>
          </a:p>
          <a:p>
            <a:pPr algn="ctr" defTabSz="963856" latinLnBrk="0">
              <a:defRPr/>
            </a:pPr>
            <a:endParaRPr lang="ru-RU" sz="1000" dirty="0">
              <a:solidFill>
                <a:prstClr val="black"/>
              </a:solidFill>
            </a:endParaRPr>
          </a:p>
        </p:txBody>
      </p:sp>
      <p:sp>
        <p:nvSpPr>
          <p:cNvPr id="14" name="Скругленный прямоугольник 13"/>
          <p:cNvSpPr/>
          <p:nvPr/>
        </p:nvSpPr>
        <p:spPr>
          <a:xfrm>
            <a:off x="5828103" y="1231052"/>
            <a:ext cx="1125415"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16 017,7</a:t>
            </a:r>
            <a:endParaRPr lang="ru-RU" sz="1000" dirty="0">
              <a:solidFill>
                <a:prstClr val="black"/>
              </a:solidFill>
            </a:endParaRPr>
          </a:p>
        </p:txBody>
      </p:sp>
      <p:sp>
        <p:nvSpPr>
          <p:cNvPr id="15" name="Скругленный прямоугольник 14"/>
          <p:cNvSpPr/>
          <p:nvPr/>
        </p:nvSpPr>
        <p:spPr>
          <a:xfrm>
            <a:off x="4167552" y="1231052"/>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11 557,9</a:t>
            </a:r>
            <a:endParaRPr lang="ru-RU" sz="1000" dirty="0">
              <a:solidFill>
                <a:prstClr val="black"/>
              </a:solidFill>
            </a:endParaRPr>
          </a:p>
        </p:txBody>
      </p:sp>
      <p:pic>
        <p:nvPicPr>
          <p:cNvPr id="1026" name="Picture 2" descr="Картинки по запросу картинки, расходы развитии малого и среднего предпринима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18" y="678608"/>
            <a:ext cx="3242970" cy="1218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расходы информационного обще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8" y="4339434"/>
            <a:ext cx="3242970" cy="1326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Таблица 17"/>
          <p:cNvGraphicFramePr>
            <a:graphicFrameLocks noGrp="1"/>
          </p:cNvGraphicFramePr>
          <p:nvPr/>
        </p:nvGraphicFramePr>
        <p:xfrm>
          <a:off x="327025" y="1989138"/>
          <a:ext cx="8515350" cy="228600"/>
        </p:xfrm>
        <a:graphic>
          <a:graphicData uri="http://schemas.openxmlformats.org/drawingml/2006/table">
            <a:tbl>
              <a:tblPr firstRow="1" bandRow="1">
                <a:tableStyleId>{3B4B98B0-60AC-42C2-AFA5-B58CD77FA1E5}</a:tableStyleId>
              </a:tblPr>
              <a:tblGrid>
                <a:gridCol w="8515350"/>
              </a:tblGrid>
              <a:tr h="211132">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33375" y="5734050"/>
          <a:ext cx="8494713" cy="228600"/>
        </p:xfrm>
        <a:graphic>
          <a:graphicData uri="http://schemas.openxmlformats.org/drawingml/2006/table">
            <a:tbl>
              <a:tblPr firstRow="1" bandRow="1">
                <a:tableStyleId>{3B4B98B0-60AC-42C2-AFA5-B58CD77FA1E5}</a:tableStyleId>
              </a:tblPr>
              <a:tblGrid>
                <a:gridCol w="8494713"/>
              </a:tblGrid>
              <a:tr h="0">
                <a:tc>
                  <a:txBody>
                    <a:bodyPr/>
                    <a:lstStyle/>
                    <a:p>
                      <a:r>
                        <a:rPr lang="ru-RU" sz="900" dirty="0" smtClean="0"/>
                        <a:t>в том числе по подпрограммам:</a:t>
                      </a:r>
                      <a:endParaRPr lang="ru-RU" sz="900" dirty="0"/>
                    </a:p>
                  </a:txBody>
                  <a:tcPr marL="84419" marR="84419">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2828658019"/>
              </p:ext>
            </p:extLst>
          </p:nvPr>
        </p:nvGraphicFramePr>
        <p:xfrm>
          <a:off x="333375" y="2205038"/>
          <a:ext cx="8515349" cy="1630371"/>
        </p:xfrm>
        <a:graphic>
          <a:graphicData uri="http://schemas.openxmlformats.org/drawingml/2006/table">
            <a:tbl>
              <a:tblPr firstRow="1" bandRow="1">
                <a:tableStyleId>{5C22544A-7EE6-4342-B048-85BDC9FD1C3A}</a:tableStyleId>
              </a:tblPr>
              <a:tblGrid>
                <a:gridCol w="3660217"/>
                <a:gridCol w="1697009"/>
                <a:gridCol w="1580549"/>
                <a:gridCol w="1577574"/>
              </a:tblGrid>
              <a:tr h="266640">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малого и среднего предпринимательства</a:t>
                      </a:r>
                      <a:endParaRPr lang="ru-RU" sz="1000" b="0" i="1" dirty="0">
                        <a:solidFill>
                          <a:schemeClr val="tx1">
                            <a:lumMod val="85000"/>
                            <a:lumOff val="15000"/>
                          </a:schemeClr>
                        </a:solidFill>
                        <a:latin typeface="Times New Roman" pitchFamily="18" charset="0"/>
                        <a:cs typeface="Times New Roman" pitchFamily="18" charset="0"/>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2 490,0</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2 535,0</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2 580,0</a:t>
                      </a:r>
                      <a:endParaRPr lang="ru-RU" sz="1000" b="0" dirty="0">
                        <a:solidFill>
                          <a:schemeClr val="tx1">
                            <a:lumMod val="85000"/>
                            <a:lumOff val="15000"/>
                          </a:schemeClr>
                        </a:solidFill>
                      </a:endParaRPr>
                    </a:p>
                  </a:txBody>
                  <a:tcPr marL="84406" marR="84406" marT="45709" marB="45709">
                    <a:solidFill>
                      <a:schemeClr val="bg2"/>
                    </a:solidFill>
                  </a:tcPr>
                </a:tc>
              </a:tr>
              <a:tr h="396215">
                <a:tc>
                  <a:txBody>
                    <a:bodyPr/>
                    <a:lstStyle/>
                    <a:p>
                      <a:r>
                        <a:rPr lang="ru-RU" sz="1000" i="1" dirty="0" smtClean="0">
                          <a:solidFill>
                            <a:schemeClr val="tx1">
                              <a:lumMod val="85000"/>
                              <a:lumOff val="15000"/>
                            </a:schemeClr>
                          </a:solidFill>
                          <a:latin typeface="Times New Roman" pitchFamily="18" charset="0"/>
                          <a:cs typeface="Times New Roman" pitchFamily="18" charset="0"/>
                        </a:rPr>
                        <a:t>Повышение эффективности управления муниципальным имуществом</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10 015,4</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10 301,6</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9 949,0</a:t>
                      </a:r>
                      <a:endParaRPr lang="ru-RU" sz="1000" dirty="0">
                        <a:solidFill>
                          <a:schemeClr val="tx1">
                            <a:lumMod val="85000"/>
                            <a:lumOff val="15000"/>
                          </a:schemeClr>
                        </a:solidFill>
                      </a:endParaRPr>
                    </a:p>
                  </a:txBody>
                  <a:tcPr marL="84406" marR="84406" marT="45709" marB="45709"/>
                </a:tc>
              </a:tr>
              <a:tr h="548613">
                <a:tc>
                  <a:txBody>
                    <a:bodyPr/>
                    <a:lstStyle/>
                    <a:p>
                      <a:r>
                        <a:rPr lang="ru-RU" sz="1000" i="1" dirty="0" smtClean="0">
                          <a:solidFill>
                            <a:schemeClr val="tx1">
                              <a:lumMod val="85000"/>
                              <a:lumOff val="15000"/>
                            </a:schemeClr>
                          </a:solidFill>
                          <a:latin typeface="Times New Roman" pitchFamily="18" charset="0"/>
                          <a:cs typeface="Times New Roman" pitchFamily="18" charset="0"/>
                        </a:rPr>
                        <a:t>Устойчивое развитие коренных малочисленных</a:t>
                      </a:r>
                      <a:r>
                        <a:rPr lang="ru-RU" sz="1000" i="1" baseline="0" dirty="0" smtClean="0">
                          <a:solidFill>
                            <a:schemeClr val="tx1">
                              <a:lumMod val="85000"/>
                              <a:lumOff val="15000"/>
                            </a:schemeClr>
                          </a:solidFill>
                          <a:latin typeface="Times New Roman" pitchFamily="18" charset="0"/>
                          <a:cs typeface="Times New Roman" pitchFamily="18" charset="0"/>
                        </a:rPr>
                        <a:t> народов Севера, Сибири и Дальнего Востока, проживающих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268,1</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271,1</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281,1</a:t>
                      </a:r>
                      <a:endParaRPr lang="ru-RU" sz="1000" dirty="0">
                        <a:solidFill>
                          <a:schemeClr val="tx1">
                            <a:lumMod val="85000"/>
                            <a:lumOff val="15000"/>
                          </a:schemeClr>
                        </a:solidFill>
                      </a:endParaRPr>
                    </a:p>
                  </a:txBody>
                  <a:tcPr marL="84406" marR="84406" marT="45709" marB="45709"/>
                </a:tc>
              </a:tr>
              <a:tr h="418895">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сельского хозяйства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1 905,0</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2 910,0</a:t>
                      </a:r>
                    </a:p>
                  </a:txBody>
                  <a:tcPr marL="84406" marR="84406" marT="45709" marB="45709"/>
                </a:tc>
                <a:tc>
                  <a:txBody>
                    <a:bodyPr/>
                    <a:lstStyle/>
                    <a:p>
                      <a:pPr algn="ctr"/>
                      <a:r>
                        <a:rPr lang="ru-RU" sz="1000" dirty="0" smtClean="0">
                          <a:solidFill>
                            <a:schemeClr val="tx1">
                              <a:lumMod val="85000"/>
                              <a:lumOff val="15000"/>
                            </a:schemeClr>
                          </a:solidFill>
                        </a:rPr>
                        <a:t>3 415,0</a:t>
                      </a:r>
                      <a:endParaRPr lang="ru-RU" sz="1000" dirty="0">
                        <a:solidFill>
                          <a:schemeClr val="tx1">
                            <a:lumMod val="85000"/>
                            <a:lumOff val="15000"/>
                          </a:schemeClr>
                        </a:solidFill>
                      </a:endParaRPr>
                    </a:p>
                  </a:txBody>
                  <a:tcPr marL="84406" marR="84406" marT="45709" marB="45709"/>
                </a:tc>
              </a:tr>
            </a:tbl>
          </a:graphicData>
        </a:graphic>
      </p:graphicFrame>
      <p:graphicFrame>
        <p:nvGraphicFramePr>
          <p:cNvPr id="21" name="Таблица 20"/>
          <p:cNvGraphicFramePr>
            <a:graphicFrameLocks noGrp="1"/>
          </p:cNvGraphicFramePr>
          <p:nvPr/>
        </p:nvGraphicFramePr>
        <p:xfrm>
          <a:off x="315913" y="5972175"/>
          <a:ext cx="8520112" cy="561975"/>
        </p:xfrm>
        <a:graphic>
          <a:graphicData uri="http://schemas.openxmlformats.org/drawingml/2006/table">
            <a:tbl>
              <a:tblPr firstRow="1" bandRow="1">
                <a:tableStyleId>{5C22544A-7EE6-4342-B048-85BDC9FD1C3A}</a:tableStyleId>
              </a:tblPr>
              <a:tblGrid>
                <a:gridCol w="3671742"/>
                <a:gridCol w="1702353"/>
                <a:gridCol w="1585526"/>
                <a:gridCol w="1560491"/>
              </a:tblGrid>
              <a:tr h="561975">
                <a:tc>
                  <a:txBody>
                    <a:bodyPr/>
                    <a:lstStyle/>
                    <a:p>
                      <a:endParaRPr lang="ru-RU" sz="1000" b="0" i="1" dirty="0" smtClean="0">
                        <a:solidFill>
                          <a:schemeClr val="tx1">
                            <a:lumMod val="85000"/>
                            <a:lumOff val="15000"/>
                          </a:schemeClr>
                        </a:solidFill>
                        <a:latin typeface="Times New Roman" pitchFamily="18" charset="0"/>
                        <a:cs typeface="Times New Roman" pitchFamily="18" charset="0"/>
                      </a:endParaRPr>
                    </a:p>
                    <a:p>
                      <a:r>
                        <a:rPr lang="ru-RU" sz="1000" b="0" i="1" dirty="0" smtClean="0">
                          <a:solidFill>
                            <a:schemeClr val="tx1">
                              <a:lumMod val="85000"/>
                              <a:lumOff val="15000"/>
                            </a:schemeClr>
                          </a:solidFill>
                          <a:latin typeface="Times New Roman" pitchFamily="18" charset="0"/>
                          <a:cs typeface="Times New Roman" pitchFamily="18" charset="0"/>
                        </a:rPr>
                        <a:t>Электронный муниципалитет</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5 850,0</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5 550,3</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5 050,3</a:t>
                      </a:r>
                      <a:endParaRPr lang="ru-RU" sz="1000" b="0" dirty="0">
                        <a:solidFill>
                          <a:schemeClr val="tx1">
                            <a:lumMod val="85000"/>
                            <a:lumOff val="15000"/>
                          </a:schemeClr>
                        </a:solidFill>
                      </a:endParaRPr>
                    </a:p>
                  </a:txBody>
                  <a:tcPr marL="84410" marR="84410">
                    <a:solidFill>
                      <a:schemeClr val="bg2"/>
                    </a:solidFill>
                  </a:tcPr>
                </a:tc>
              </a:tr>
            </a:tbl>
          </a:graphicData>
        </a:graphic>
      </p:graphicFrame>
      <p:sp>
        <p:nvSpPr>
          <p:cNvPr id="9" name="Блок-схема: узел 8"/>
          <p:cNvSpPr/>
          <p:nvPr/>
        </p:nvSpPr>
        <p:spPr>
          <a:xfrm>
            <a:off x="3707904" y="804214"/>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8" name="Блок-схема: узел 7"/>
          <p:cNvSpPr/>
          <p:nvPr/>
        </p:nvSpPr>
        <p:spPr>
          <a:xfrm>
            <a:off x="5372100" y="804213"/>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7" name="Блок-схема: узел 6"/>
          <p:cNvSpPr/>
          <p:nvPr/>
        </p:nvSpPr>
        <p:spPr>
          <a:xfrm>
            <a:off x="7051427" y="804216"/>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6" name="Блок-схема: узел 5"/>
          <p:cNvSpPr/>
          <p:nvPr/>
        </p:nvSpPr>
        <p:spPr>
          <a:xfrm>
            <a:off x="3707904"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4" name="Блок-схема: узел 3"/>
          <p:cNvSpPr/>
          <p:nvPr/>
        </p:nvSpPr>
        <p:spPr>
          <a:xfrm>
            <a:off x="5399839" y="466606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5" name="Блок-схема: узел 4"/>
          <p:cNvSpPr/>
          <p:nvPr/>
        </p:nvSpPr>
        <p:spPr>
          <a:xfrm>
            <a:off x="7051426"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43093" name="TextBox 23"/>
          <p:cNvSpPr txBox="1">
            <a:spLocks noChangeArrowheads="1"/>
          </p:cNvSpPr>
          <p:nvPr/>
        </p:nvSpPr>
        <p:spPr bwMode="auto">
          <a:xfrm>
            <a:off x="7862888" y="677863"/>
            <a:ext cx="7572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3365453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ы развитие транспортн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22" y="577279"/>
            <a:ext cx="3137258" cy="1041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ы управление финанс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2" y="2962987"/>
            <a:ext cx="3137258" cy="1182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7559936"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94 607,6</a:t>
            </a:r>
            <a:endParaRPr lang="ru-RU" sz="1000" dirty="0">
              <a:solidFill>
                <a:prstClr val="black"/>
              </a:solidFill>
            </a:endParaRPr>
          </a:p>
        </p:txBody>
      </p:sp>
      <p:sp>
        <p:nvSpPr>
          <p:cNvPr id="13" name="Скругленный прямоугольник 12"/>
          <p:cNvSpPr/>
          <p:nvPr/>
        </p:nvSpPr>
        <p:spPr>
          <a:xfrm>
            <a:off x="5868144"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94 607,6</a:t>
            </a:r>
            <a:endParaRPr lang="ru-RU" sz="1000" dirty="0">
              <a:solidFill>
                <a:prstClr val="black"/>
              </a:solidFill>
            </a:endParaRPr>
          </a:p>
        </p:txBody>
      </p:sp>
      <p:sp>
        <p:nvSpPr>
          <p:cNvPr id="14" name="Скругленный прямоугольник 13"/>
          <p:cNvSpPr/>
          <p:nvPr/>
        </p:nvSpPr>
        <p:spPr>
          <a:xfrm>
            <a:off x="4014912"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94 607,6</a:t>
            </a:r>
            <a:endParaRPr lang="ru-RU" sz="1000" dirty="0">
              <a:solidFill>
                <a:prstClr val="black"/>
              </a:solidFill>
            </a:endParaRPr>
          </a:p>
        </p:txBody>
      </p:sp>
      <p:sp>
        <p:nvSpPr>
          <p:cNvPr id="15" name="Скругленный прямоугольник 14"/>
          <p:cNvSpPr/>
          <p:nvPr/>
        </p:nvSpPr>
        <p:spPr>
          <a:xfrm>
            <a:off x="7559936"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34 114,1</a:t>
            </a:r>
            <a:endParaRPr lang="ru-RU" sz="1000" dirty="0">
              <a:solidFill>
                <a:prstClr val="black"/>
              </a:solidFill>
            </a:endParaRPr>
          </a:p>
        </p:txBody>
      </p:sp>
      <p:sp>
        <p:nvSpPr>
          <p:cNvPr id="16" name="Скругленный прямоугольник 15"/>
          <p:cNvSpPr/>
          <p:nvPr/>
        </p:nvSpPr>
        <p:spPr>
          <a:xfrm>
            <a:off x="586814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66 227,6</a:t>
            </a:r>
            <a:endParaRPr lang="ru-RU" sz="1000" dirty="0">
              <a:solidFill>
                <a:prstClr val="black"/>
              </a:solidFill>
            </a:endParaRPr>
          </a:p>
        </p:txBody>
      </p:sp>
      <p:sp>
        <p:nvSpPr>
          <p:cNvPr id="17" name="Скругленный прямоугольник 16"/>
          <p:cNvSpPr/>
          <p:nvPr/>
        </p:nvSpPr>
        <p:spPr>
          <a:xfrm>
            <a:off x="411979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24 488,7</a:t>
            </a:r>
            <a:endParaRPr lang="ru-RU" sz="1000" dirty="0">
              <a:solidFill>
                <a:prstClr val="black"/>
              </a:solidFill>
            </a:endParaRPr>
          </a:p>
        </p:txBody>
      </p:sp>
      <p:sp>
        <p:nvSpPr>
          <p:cNvPr id="18" name="Заголовок 1"/>
          <p:cNvSpPr txBox="1">
            <a:spLocks/>
          </p:cNvSpPr>
          <p:nvPr/>
        </p:nvSpPr>
        <p:spPr>
          <a:xfrm>
            <a:off x="305815" y="15303"/>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транспортной системы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9" name="Заголовок 1"/>
          <p:cNvSpPr txBox="1">
            <a:spLocks/>
          </p:cNvSpPr>
          <p:nvPr/>
        </p:nvSpPr>
        <p:spPr>
          <a:xfrm>
            <a:off x="322144" y="2601095"/>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«Управление муниципальными финансами в Соболевского муниципального района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0" name="Таблица 19"/>
          <p:cNvGraphicFramePr>
            <a:graphicFrameLocks noGrp="1"/>
          </p:cNvGraphicFramePr>
          <p:nvPr/>
        </p:nvGraphicFramePr>
        <p:xfrm>
          <a:off x="315913" y="1619250"/>
          <a:ext cx="8520112" cy="228600"/>
        </p:xfrm>
        <a:graphic>
          <a:graphicData uri="http://schemas.openxmlformats.org/drawingml/2006/table">
            <a:tbl>
              <a:tblPr firstRow="1" bandRow="1">
                <a:tableStyleId>{3B4B98B0-60AC-42C2-AFA5-B58CD77FA1E5}</a:tableStyleId>
              </a:tblPr>
              <a:tblGrid>
                <a:gridCol w="8520112"/>
              </a:tblGrid>
              <a:tr h="200025">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1" name="Таблица 20"/>
          <p:cNvGraphicFramePr>
            <a:graphicFrameLocks noGrp="1"/>
          </p:cNvGraphicFramePr>
          <p:nvPr/>
        </p:nvGraphicFramePr>
        <p:xfrm>
          <a:off x="304800" y="4221163"/>
          <a:ext cx="8545513" cy="228600"/>
        </p:xfrm>
        <a:graphic>
          <a:graphicData uri="http://schemas.openxmlformats.org/drawingml/2006/table">
            <a:tbl>
              <a:tblPr firstRow="1" bandRow="1">
                <a:tableStyleId>{3B4B98B0-60AC-42C2-AFA5-B58CD77FA1E5}</a:tableStyleId>
              </a:tblPr>
              <a:tblGrid>
                <a:gridCol w="8545513"/>
              </a:tblGrid>
              <a:tr h="190500">
                <a:tc>
                  <a:txBody>
                    <a:bodyPr/>
                    <a:lstStyle/>
                    <a:p>
                      <a:r>
                        <a:rPr lang="ru-RU" sz="900" dirty="0" smtClean="0"/>
                        <a:t>в том числе по подпрограммам:</a:t>
                      </a:r>
                      <a:endParaRPr lang="ru-RU" sz="900" dirty="0"/>
                    </a:p>
                  </a:txBody>
                  <a:tcPr marL="84400" marR="8440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4191850267"/>
              </p:ext>
            </p:extLst>
          </p:nvPr>
        </p:nvGraphicFramePr>
        <p:xfrm>
          <a:off x="319088" y="1844675"/>
          <a:ext cx="8510587" cy="792276"/>
        </p:xfrm>
        <a:graphic>
          <a:graphicData uri="http://schemas.openxmlformats.org/drawingml/2006/table">
            <a:tbl>
              <a:tblPr firstRow="1" bandRow="1">
                <a:tableStyleId>{5C22544A-7EE6-4342-B048-85BDC9FD1C3A}</a:tableStyleId>
              </a:tblPr>
              <a:tblGrid>
                <a:gridCol w="3686734"/>
                <a:gridCol w="1687568"/>
                <a:gridCol w="1571755"/>
                <a:gridCol w="1564530"/>
              </a:tblGrid>
              <a:tr h="396082">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дорожного хозяйства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22 188,7</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63 824,1</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31 602,6</a:t>
                      </a:r>
                      <a:endParaRPr lang="ru-RU" sz="1000" b="0" dirty="0">
                        <a:solidFill>
                          <a:schemeClr val="tx1">
                            <a:lumMod val="85000"/>
                            <a:lumOff val="15000"/>
                          </a:schemeClr>
                        </a:solidFill>
                      </a:endParaRPr>
                    </a:p>
                  </a:txBody>
                  <a:tcPr marL="84402" marR="84402" marT="45669" marB="45669">
                    <a:solidFill>
                      <a:schemeClr val="bg2"/>
                    </a:solidFill>
                  </a:tcPr>
                </a:tc>
              </a:tr>
              <a:tr h="396082">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транспортного обслуживания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marT="45669" marB="45669"/>
                </a:tc>
                <a:tc>
                  <a:txBody>
                    <a:bodyPr/>
                    <a:lstStyle/>
                    <a:p>
                      <a:pPr algn="ctr"/>
                      <a:r>
                        <a:rPr lang="ru-RU" sz="1000" dirty="0" smtClean="0">
                          <a:solidFill>
                            <a:schemeClr val="tx1">
                              <a:lumMod val="85000"/>
                              <a:lumOff val="15000"/>
                            </a:schemeClr>
                          </a:solidFill>
                        </a:rPr>
                        <a:t>2 300,0</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2 403,5</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2 511,5</a:t>
                      </a:r>
                      <a:endParaRPr lang="ru-RU" sz="1000" dirty="0">
                        <a:solidFill>
                          <a:schemeClr val="tx1">
                            <a:lumMod val="85000"/>
                            <a:lumOff val="15000"/>
                          </a:schemeClr>
                        </a:solidFill>
                      </a:endParaRPr>
                    </a:p>
                  </a:txBody>
                  <a:tcPr marL="84402" marR="84402" marT="45669" marB="45669"/>
                </a:tc>
              </a:tr>
            </a:tbl>
          </a:graphicData>
        </a:graphic>
      </p:graphicFrame>
      <p:graphicFrame>
        <p:nvGraphicFramePr>
          <p:cNvPr id="23" name="Таблица 22"/>
          <p:cNvGraphicFramePr>
            <a:graphicFrameLocks noGrp="1"/>
          </p:cNvGraphicFramePr>
          <p:nvPr>
            <p:extLst>
              <p:ext uri="{D42A27DB-BD31-4B8C-83A1-F6EECF244321}">
                <p14:modId xmlns:p14="http://schemas.microsoft.com/office/powerpoint/2010/main" val="1997591980"/>
              </p:ext>
            </p:extLst>
          </p:nvPr>
        </p:nvGraphicFramePr>
        <p:xfrm>
          <a:off x="293688" y="4437063"/>
          <a:ext cx="8555037" cy="2362200"/>
        </p:xfrm>
        <a:graphic>
          <a:graphicData uri="http://schemas.openxmlformats.org/drawingml/2006/table">
            <a:tbl>
              <a:tblPr firstRow="1" bandRow="1">
                <a:tableStyleId>{5C22544A-7EE6-4342-B048-85BDC9FD1C3A}</a:tableStyleId>
              </a:tblPr>
              <a:tblGrid>
                <a:gridCol w="3686793"/>
                <a:gridCol w="1709332"/>
                <a:gridCol w="1592024"/>
                <a:gridCol w="1566888"/>
              </a:tblGrid>
              <a:tr h="548673">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Совершенствование управления муниципальными финансами, повышение открытости и прозрачности бюджетного процесса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r>
              <a:tr h="548673">
                <a:tc>
                  <a:txBody>
                    <a:bodyPr/>
                    <a:lstStyle/>
                    <a:p>
                      <a:r>
                        <a:rPr lang="ru-RU" sz="1000" i="1" dirty="0" smtClean="0">
                          <a:solidFill>
                            <a:schemeClr val="tx1">
                              <a:lumMod val="85000"/>
                              <a:lumOff val="15000"/>
                            </a:schemeClr>
                          </a:solidFill>
                          <a:latin typeface="Times New Roman" pitchFamily="18" charset="0"/>
                          <a:cs typeface="Times New Roman" pitchFamily="18" charset="0"/>
                        </a:rPr>
                        <a:t>Управление муниципальным долгом в Соболевского муниципального района,</a:t>
                      </a:r>
                      <a:r>
                        <a:rPr lang="ru-RU" sz="1000" i="1" baseline="0" dirty="0" smtClean="0">
                          <a:solidFill>
                            <a:schemeClr val="tx1">
                              <a:lumMod val="85000"/>
                              <a:lumOff val="15000"/>
                            </a:schemeClr>
                          </a:solidFill>
                          <a:latin typeface="Times New Roman" pitchFamily="18" charset="0"/>
                          <a:cs typeface="Times New Roman" pitchFamily="18" charset="0"/>
                        </a:rPr>
                        <a:t> средствами резервного фонда и резервами ассигнований</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1 100,0</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1 100,0</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1 100,0</a:t>
                      </a:r>
                      <a:endParaRPr lang="ru-RU" sz="1000" dirty="0">
                        <a:solidFill>
                          <a:schemeClr val="tx1">
                            <a:lumMod val="85000"/>
                            <a:lumOff val="15000"/>
                          </a:schemeClr>
                        </a:solidFill>
                      </a:endParaRPr>
                    </a:p>
                  </a:txBody>
                  <a:tcPr marL="84407" marR="84407" marT="45723" marB="45723"/>
                </a:tc>
              </a:tr>
              <a:tr h="1005901">
                <a:tc>
                  <a:txBody>
                    <a:bodyPr/>
                    <a:lstStyle/>
                    <a:p>
                      <a:r>
                        <a:rPr lang="ru-RU" sz="1000" i="1" dirty="0" smtClean="0">
                          <a:solidFill>
                            <a:schemeClr val="tx1">
                              <a:lumMod val="85000"/>
                              <a:lumOff val="15000"/>
                            </a:schemeClr>
                          </a:solidFill>
                          <a:latin typeface="Times New Roman" pitchFamily="18" charset="0"/>
                          <a:cs typeface="Times New Roman" pitchFamily="18" charset="0"/>
                        </a:rPr>
                        <a:t>Выравнивание бюджетной обеспеченности бюджетов поселений района. Создание условий для эффективного и ответственного управления муниципальными финансами, повышения устойчивости бюджетов муниципальных образований – сельских поселений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83 240,8</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83 240,8</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83 240,8</a:t>
                      </a:r>
                      <a:endParaRPr lang="ru-RU" sz="1000" dirty="0">
                        <a:solidFill>
                          <a:schemeClr val="tx1">
                            <a:lumMod val="85000"/>
                            <a:lumOff val="15000"/>
                          </a:schemeClr>
                        </a:solidFill>
                      </a:endParaRPr>
                    </a:p>
                  </a:txBody>
                  <a:tcPr marL="84407" marR="84407" marT="45723" marB="45723"/>
                </a:tc>
              </a:tr>
              <a:tr h="258953">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r>
                        <a:rPr lang="ru-RU" sz="1000" dirty="0" smtClean="0">
                          <a:solidFill>
                            <a:schemeClr val="tx1">
                              <a:lumMod val="85000"/>
                              <a:lumOff val="15000"/>
                            </a:schemeClr>
                          </a:solidFill>
                        </a:rPr>
                        <a:t>10 266,8</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10 266,8</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10 266,8</a:t>
                      </a:r>
                      <a:endParaRPr lang="ru-RU" sz="1000" dirty="0">
                        <a:solidFill>
                          <a:schemeClr val="tx1">
                            <a:lumMod val="85000"/>
                            <a:lumOff val="15000"/>
                          </a:schemeClr>
                        </a:solidFill>
                      </a:endParaRPr>
                    </a:p>
                  </a:txBody>
                  <a:tcPr marL="84407" marR="84407" marT="45723" marB="45723"/>
                </a:tc>
              </a:tr>
            </a:tbl>
          </a:graphicData>
        </a:graphic>
      </p:graphicFrame>
      <p:sp>
        <p:nvSpPr>
          <p:cNvPr id="10" name="Блок-схема: узел 9"/>
          <p:cNvSpPr/>
          <p:nvPr/>
        </p:nvSpPr>
        <p:spPr>
          <a:xfrm>
            <a:off x="362682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9" name="Блок-схема: узел 8"/>
          <p:cNvSpPr/>
          <p:nvPr/>
        </p:nvSpPr>
        <p:spPr>
          <a:xfrm>
            <a:off x="542484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1" name="Блок-схема: узел 10"/>
          <p:cNvSpPr/>
          <p:nvPr/>
        </p:nvSpPr>
        <p:spPr>
          <a:xfrm>
            <a:off x="7064617" y="634069"/>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a:t>
            </a:r>
          </a:p>
          <a:p>
            <a:pPr algn="ctr" defTabSz="963856" latinLnBrk="0">
              <a:defRPr/>
            </a:pPr>
            <a:r>
              <a:rPr lang="ru-RU" sz="1050" dirty="0" smtClean="0">
                <a:solidFill>
                  <a:prstClr val="white"/>
                </a:solidFill>
              </a:rPr>
              <a:t> </a:t>
            </a:r>
            <a:r>
              <a:rPr lang="ru-RU" sz="1050" dirty="0">
                <a:solidFill>
                  <a:prstClr val="white"/>
                </a:solidFill>
              </a:rPr>
              <a:t>год</a:t>
            </a:r>
          </a:p>
        </p:txBody>
      </p:sp>
      <p:sp>
        <p:nvSpPr>
          <p:cNvPr id="8" name="Блок-схема: узел 7"/>
          <p:cNvSpPr/>
          <p:nvPr/>
        </p:nvSpPr>
        <p:spPr>
          <a:xfrm>
            <a:off x="3626827" y="3224693"/>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6" name="Блок-схема: узел 5"/>
          <p:cNvSpPr/>
          <p:nvPr/>
        </p:nvSpPr>
        <p:spPr>
          <a:xfrm>
            <a:off x="5436258" y="321453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7" name="Блок-схема: узел 6"/>
          <p:cNvSpPr/>
          <p:nvPr/>
        </p:nvSpPr>
        <p:spPr>
          <a:xfrm>
            <a:off x="7064615" y="3214538"/>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44122" name="TextBox 23"/>
          <p:cNvSpPr txBox="1">
            <a:spLocks noChangeArrowheads="1"/>
          </p:cNvSpPr>
          <p:nvPr/>
        </p:nvSpPr>
        <p:spPr bwMode="auto">
          <a:xfrm>
            <a:off x="7927975" y="390525"/>
            <a:ext cx="757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1711253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privacyitalia.eu/wp-content/uploads/2017/01/contatti.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131" r="5010"/>
          <a:stretch/>
        </p:blipFill>
        <p:spPr bwMode="auto">
          <a:xfrm>
            <a:off x="77638" y="0"/>
            <a:ext cx="8997351"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298450" y="922338"/>
            <a:ext cx="8512175" cy="5114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buFont typeface="Arial" charset="0"/>
              <a:buNone/>
              <a:defRPr/>
            </a:pPr>
            <a:r>
              <a:rPr lang="ru-RU" b="1" i="1" dirty="0">
                <a:solidFill>
                  <a:srgbClr val="000000"/>
                </a:solidFill>
                <a:latin typeface="Times New Roman" pitchFamily="18" charset="0"/>
                <a:cs typeface="Arial" charset="0"/>
              </a:rPr>
              <a:t>Администрация </a:t>
            </a:r>
            <a:r>
              <a:rPr lang="ru-RU" b="1" i="1" dirty="0" smtClean="0">
                <a:solidFill>
                  <a:srgbClr val="000000"/>
                </a:solidFill>
                <a:latin typeface="Times New Roman" pitchFamily="18" charset="0"/>
                <a:cs typeface="Arial" charset="0"/>
              </a:rPr>
              <a:t>Соболевского муниципального </a:t>
            </a:r>
            <a:r>
              <a:rPr lang="ru-RU" b="1" i="1" dirty="0">
                <a:solidFill>
                  <a:srgbClr val="000000"/>
                </a:solidFill>
                <a:latin typeface="Times New Roman" pitchFamily="18" charset="0"/>
                <a:cs typeface="Arial" charset="0"/>
              </a:rPr>
              <a:t>района</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 </a:t>
            </a:r>
            <a:endParaRPr lang="ru-RU" dirty="0">
              <a:solidFill>
                <a:srgbClr val="000000"/>
              </a:solidFill>
              <a:latin typeface="Times New Roman" pitchFamily="18" charset="0"/>
              <a:cs typeface="Times New Roman" pitchFamily="18" charset="0"/>
            </a:endParaRPr>
          </a:p>
          <a:p>
            <a:pPr>
              <a:buFont typeface="Arial" charset="0"/>
              <a:buChar char="•"/>
              <a:defRPr/>
            </a:pPr>
            <a:r>
              <a:rPr lang="ru-RU" dirty="0">
                <a:solidFill>
                  <a:srgbClr val="000000"/>
                </a:solidFill>
                <a:latin typeface="Times New Roman" pitchFamily="18" charset="0"/>
                <a:cs typeface="Times New Roman" pitchFamily="18" charset="0"/>
              </a:rPr>
              <a:t>Электронный </a:t>
            </a:r>
            <a:r>
              <a:rPr lang="ru-RU" dirty="0" smtClean="0">
                <a:solidFill>
                  <a:srgbClr val="000000"/>
                </a:solidFill>
                <a:latin typeface="Times New Roman" pitchFamily="18" charset="0"/>
                <a:cs typeface="Times New Roman" pitchFamily="18" charset="0"/>
              </a:rPr>
              <a:t>адрес: </a:t>
            </a:r>
            <a:r>
              <a:rPr lang="en-US" cap="all" dirty="0">
                <a:hlinkClick r:id="rId4"/>
              </a:rPr>
              <a:t/>
            </a:r>
            <a:br>
              <a:rPr lang="en-US" cap="all" dirty="0">
                <a:hlinkClick r:id="rId4"/>
              </a:rPr>
            </a:br>
            <a:r>
              <a:rPr lang="en-US" cap="all" dirty="0" smtClean="0">
                <a:hlinkClick r:id="rId5"/>
              </a:rPr>
              <a:t>SOBOLEVOMR@SOBOLEVOMR.RU</a:t>
            </a:r>
            <a:endParaRPr lang="ru-RU" cap="all" smtClean="0"/>
          </a:p>
          <a:p>
            <a:pPr>
              <a:buFont typeface="Arial" charset="0"/>
              <a:buChar char="•"/>
              <a:defRPr/>
            </a:pPr>
            <a:r>
              <a:rPr lang="ru-RU" smtClean="0">
                <a:solidFill>
                  <a:srgbClr val="000000"/>
                </a:solidFill>
                <a:latin typeface="Times New Roman" pitchFamily="18" charset="0"/>
                <a:cs typeface="Times New Roman" pitchFamily="18" charset="0"/>
              </a:rPr>
              <a:t>Тел</a:t>
            </a:r>
            <a:r>
              <a:rPr lang="ru-RU"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415 36</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3</a:t>
            </a:r>
            <a:r>
              <a:rPr lang="ru-RU"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2</a:t>
            </a:r>
            <a:r>
              <a:rPr lang="ru-RU" dirty="0"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98</a:t>
            </a:r>
            <a:r>
              <a:rPr lang="ru-RU" dirty="0" smtClean="0">
                <a:solidFill>
                  <a:srgbClr val="000000"/>
                </a:solidFill>
                <a:latin typeface="Times New Roman" pitchFamily="18" charset="0"/>
                <a:cs typeface="Times New Roman" pitchFamily="18" charset="0"/>
              </a:rPr>
              <a:t>, факс</a:t>
            </a:r>
            <a:r>
              <a:rPr lang="en-US" dirty="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(415 36) 32-3-01</a:t>
            </a:r>
          </a:p>
          <a:p>
            <a:pPr marL="0" indent="0">
              <a:buFont typeface="Arial" charset="0"/>
              <a:buNone/>
              <a:defRPr/>
            </a:pPr>
            <a:endParaRPr lang="ru-RU" dirty="0" smtClean="0">
              <a:solidFill>
                <a:srgbClr val="000000"/>
              </a:solidFill>
              <a:latin typeface="Times New Roman" pitchFamily="18" charset="0"/>
              <a:cs typeface="Arial" charset="0"/>
            </a:endParaRPr>
          </a:p>
          <a:p>
            <a:pPr marL="0" indent="0">
              <a:buFont typeface="Arial" charset="0"/>
              <a:buNone/>
              <a:defRPr/>
            </a:pPr>
            <a:r>
              <a:rPr lang="ru-RU" b="1" i="1" dirty="0" smtClean="0">
                <a:solidFill>
                  <a:srgbClr val="000000"/>
                </a:solidFill>
                <a:latin typeface="Times New Roman" pitchFamily="18" charset="0"/>
                <a:cs typeface="Arial" charset="0"/>
              </a:rPr>
              <a:t>Комитет по бюджету и финансам администрации Соболевского </a:t>
            </a:r>
            <a:r>
              <a:rPr lang="ru-RU" b="1" i="1" dirty="0">
                <a:solidFill>
                  <a:srgbClr val="000000"/>
                </a:solidFill>
                <a:latin typeface="Times New Roman" pitchFamily="18" charset="0"/>
                <a:cs typeface="Arial" charset="0"/>
              </a:rPr>
              <a:t>муниципального </a:t>
            </a:r>
            <a:r>
              <a:rPr lang="ru-RU" b="1" i="1" dirty="0" smtClean="0">
                <a:solidFill>
                  <a:srgbClr val="000000"/>
                </a:solidFill>
                <a:latin typeface="Times New Roman" pitchFamily="18" charset="0"/>
                <a:cs typeface="Arial" charset="0"/>
              </a:rPr>
              <a:t>района  </a:t>
            </a:r>
            <a:r>
              <a:rPr lang="ru-RU" sz="2300" b="1" i="1" dirty="0">
                <a:solidFill>
                  <a:srgbClr val="000000"/>
                </a:solidFill>
                <a:latin typeface="Times New Roman" pitchFamily="18" charset="0"/>
                <a:cs typeface="Arial" charset="0"/>
              </a:rPr>
              <a:t>      </a:t>
            </a:r>
            <a:r>
              <a:rPr lang="ru-RU" sz="2300" dirty="0">
                <a:solidFill>
                  <a:srgbClr val="000000"/>
                </a:solidFill>
                <a:latin typeface="Times New Roman" pitchFamily="18" charset="0"/>
                <a:cs typeface="Arial" charset="0"/>
              </a:rPr>
              <a:t>                   </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 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a:t>
            </a:r>
          </a:p>
          <a:p>
            <a:pPr>
              <a:buFont typeface="Arial" charset="0"/>
              <a:buChar char="•"/>
              <a:defRPr/>
            </a:pPr>
            <a:r>
              <a:rPr lang="ru-RU" dirty="0" smtClean="0">
                <a:solidFill>
                  <a:srgbClr val="000000"/>
                </a:solidFill>
                <a:latin typeface="Times New Roman" pitchFamily="18" charset="0"/>
                <a:cs typeface="Times New Roman" pitchFamily="18" charset="0"/>
              </a:rPr>
              <a:t>Тел. 8 (415 36) 32-0-34;факс:  8 (415 36) 32-4-34</a:t>
            </a:r>
          </a:p>
          <a:p>
            <a:pPr>
              <a:buFont typeface="Arial" charset="0"/>
              <a:buChar char="•"/>
              <a:defRPr/>
            </a:pPr>
            <a:r>
              <a:rPr lang="ru-RU" dirty="0" smtClean="0">
                <a:solidFill>
                  <a:srgbClr val="000000"/>
                </a:solidFill>
                <a:latin typeface="Times New Roman" pitchFamily="18" charset="0"/>
                <a:cs typeface="Times New Roman" pitchFamily="18" charset="0"/>
              </a:rPr>
              <a:t>Электронный адрес: </a:t>
            </a:r>
            <a:r>
              <a:rPr lang="en-US" b="1" dirty="0" smtClean="0">
                <a:solidFill>
                  <a:srgbClr val="000000"/>
                </a:solidFill>
                <a:latin typeface="Times New Roman" pitchFamily="18" charset="0"/>
                <a:cs typeface="Times New Roman" pitchFamily="18" charset="0"/>
                <a:hlinkClick r:id="rId6"/>
              </a:rPr>
              <a:t>srmo-fin</a:t>
            </a:r>
            <a:r>
              <a:rPr lang="ru-RU" b="1" dirty="0" smtClean="0">
                <a:solidFill>
                  <a:srgbClr val="000000"/>
                </a:solidFill>
                <a:latin typeface="Times New Roman" pitchFamily="18" charset="0"/>
                <a:cs typeface="Times New Roman" pitchFamily="18" charset="0"/>
                <a:hlinkClick r:id="rId6"/>
              </a:rPr>
              <a:t>@</a:t>
            </a:r>
            <a:r>
              <a:rPr lang="en-US" b="1" dirty="0" smtClean="0">
                <a:solidFill>
                  <a:srgbClr val="000000"/>
                </a:solidFill>
                <a:latin typeface="Times New Roman" pitchFamily="18" charset="0"/>
                <a:cs typeface="Times New Roman" pitchFamily="18" charset="0"/>
                <a:hlinkClick r:id="rId6"/>
              </a:rPr>
              <a:t>yandex</a:t>
            </a:r>
            <a:r>
              <a:rPr lang="ru-RU" b="1" dirty="0" smtClean="0">
                <a:solidFill>
                  <a:srgbClr val="000000"/>
                </a:solidFill>
                <a:latin typeface="Times New Roman" pitchFamily="18" charset="0"/>
                <a:cs typeface="Times New Roman" pitchFamily="18" charset="0"/>
                <a:hlinkClick r:id="rId6"/>
              </a:rPr>
              <a:t>.</a:t>
            </a:r>
            <a:r>
              <a:rPr lang="en-US" b="1" dirty="0" smtClean="0">
                <a:solidFill>
                  <a:srgbClr val="000000"/>
                </a:solidFill>
                <a:latin typeface="Times New Roman" pitchFamily="18" charset="0"/>
                <a:cs typeface="Times New Roman" pitchFamily="18" charset="0"/>
                <a:hlinkClick r:id="rId6"/>
              </a:rPr>
              <a:t>ru</a:t>
            </a:r>
            <a:r>
              <a:rPr lang="en-US" b="1" dirty="0" smtClean="0">
                <a:solidFill>
                  <a:srgbClr val="000000"/>
                </a:solidFill>
                <a:latin typeface="Times New Roman" pitchFamily="18" charset="0"/>
                <a:cs typeface="Times New Roman" pitchFamily="18" charset="0"/>
              </a:rPr>
              <a:t> </a:t>
            </a:r>
            <a:endParaRPr lang="ru-RU" b="1" dirty="0" smtClean="0">
              <a:solidFill>
                <a:srgbClr val="000000"/>
              </a:solidFill>
              <a:latin typeface="Times New Roman" pitchFamily="18" charset="0"/>
              <a:cs typeface="Times New Roman" pitchFamily="18" charset="0"/>
            </a:endParaRPr>
          </a:p>
        </p:txBody>
      </p:sp>
      <p:sp>
        <p:nvSpPr>
          <p:cNvPr id="45060" name="AutoShape 12" descr="ÐÐ°ÑÑÐ¸Ð½ÐºÐ¸ Ð¿Ð¾ Ð·Ð°Ð¿ÑÐ¾ÑÑ ÐºÐ°ÑÑÐ¸Ð½ÐºÐ¸ ÐºÐ¾Ð½ÑÐ°ÐºÑÐ½Ð¾Ð¹ Ð¸Ð½ÑÐ¾ÑÐ¼Ð°ÑÐ¸Ñ"/>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1" name="AutoShape 14" descr="ÐÐ°ÑÑÐ¸Ð½ÐºÐ¸ Ð¿Ð¾ Ð·Ð°Ð¿ÑÐ¾ÑÑ ÐºÐ°ÑÑÐ¸Ð½ÐºÐ¸ ÐºÐ¾Ð½ÑÐ°ÐºÑÐ½Ð¾Ð¹ Ð¸Ð½ÑÐ¾ÑÐ¼Ð°ÑÐ¸Ñ"/>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2" name="AutoShape 16" descr="ÐÐ°ÑÑÐ¸Ð½ÐºÐ¸ Ð¿Ð¾ Ð·Ð°Ð¿ÑÐ¾ÑÑ ÐºÐ°ÑÑÐ¸Ð½ÐºÐ¸ ÐºÐ¾Ð½ÑÐ°ÐºÑÐ½Ð¾Ð¹ Ð¸Ð½ÑÐ¾ÑÐ¼Ð°ÑÐ¸Ñ"/>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3" name="AutoShape 18" descr="ÐÐ°ÑÑÐ¸Ð½ÐºÐ¸ Ð¿Ð¾ Ð·Ð°Ð¿ÑÐ¾ÑÑ ÐºÐ°ÑÑÐ¸Ð½ÐºÐ¸ ÐºÐ¾Ð½ÑÐ°ÐºÑÐ½Ð¾Ð¹ Ð¸Ð½ÑÐ¾ÑÐ¼Ð°ÑÐ¸Ñ"/>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4" name="AutoShape 20" descr="ÐÐ¾ÑÐ¾Ð¶ÐµÐµ Ð¸Ð·Ð¾Ð±ÑÐ°Ð¶ÐµÐ½Ð¸Ðµ"/>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11" name="Прямоугольник 10"/>
          <p:cNvSpPr/>
          <p:nvPr/>
        </p:nvSpPr>
        <p:spPr bwMode="auto">
          <a:xfrm>
            <a:off x="-859745" y="54391"/>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5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Контактная информация</a:t>
            </a:r>
          </a:p>
        </p:txBody>
      </p:sp>
    </p:spTree>
    <p:extLst>
      <p:ext uri="{BB962C8B-B14F-4D97-AF65-F5344CB8AC3E}">
        <p14:creationId xmlns:p14="http://schemas.microsoft.com/office/powerpoint/2010/main" val="395149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081" y="226563"/>
            <a:ext cx="5402263"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3894" y="476672"/>
            <a:ext cx="8928992" cy="5632311"/>
          </a:xfrm>
          <a:prstGeom prst="rect">
            <a:avLst/>
          </a:prstGeom>
        </p:spPr>
        <p:txBody>
          <a:bodyPr wrap="square">
            <a:spAutoFit/>
          </a:bodyPr>
          <a:lstStyle/>
          <a:p>
            <a:pPr lvl="0" algn="just" latinLnBrk="0">
              <a:spcBef>
                <a:spcPct val="0"/>
              </a:spcBef>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cs typeface="Times New Roman" pitchFamily="18" charset="0"/>
              </a:rPr>
              <a:t>Главный </a:t>
            </a: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администратор доходов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настоящим Кодексом.</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Денежные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Межбюджетные отношения</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500" i="1" dirty="0">
                <a:solidFill>
                  <a:srgbClr val="26282F"/>
                </a:solidFill>
                <a:latin typeface="Times New Roman" pitchFamily="18"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Источники финансирования дефицита бюджета</a:t>
            </a:r>
            <a:r>
              <a:rPr lang="ru-RU" sz="1500" i="1" dirty="0">
                <a:solidFill>
                  <a:srgbClr val="63891F">
                    <a:lumMod val="75000"/>
                  </a:srgbClr>
                </a:solidFill>
                <a:latin typeface="Times New Roman" pitchFamily="18" charset="0"/>
                <a:ea typeface="Verdana" pitchFamily="34" charset="0"/>
                <a:cs typeface="Times New Roman" pitchFamily="18" charset="0"/>
              </a:rPr>
              <a:t> </a:t>
            </a:r>
            <a:r>
              <a:rPr lang="ru-RU" sz="1500" i="1" dirty="0">
                <a:solidFill>
                  <a:sysClr val="windowText" lastClr="000000">
                    <a:lumMod val="85000"/>
                    <a:lumOff val="15000"/>
                  </a:sysClr>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500" i="1" dirty="0" smtClean="0">
                <a:latin typeface="Times New Roman" pitchFamily="18" charset="0"/>
                <a:ea typeface="Verdana" pitchFamily="34"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Муниципальная программа</a:t>
            </a:r>
            <a:r>
              <a:rPr lang="ru-RU" sz="1500" i="1" u="sng" dirty="0">
                <a:solidFill>
                  <a:srgbClr val="FFC000"/>
                </a:solidFill>
                <a:latin typeface="Times New Roman" pitchFamily="18" charset="0"/>
                <a:cs typeface="Times New Roman" pitchFamily="18" charset="0"/>
              </a:rPr>
              <a:t> </a:t>
            </a:r>
            <a:r>
              <a:rPr lang="ru-RU" sz="1500" i="1" dirty="0">
                <a:solidFill>
                  <a:sysClr val="windowText" lastClr="000000">
                    <a:lumMod val="85000"/>
                    <a:lumOff val="15000"/>
                  </a:sysClr>
                </a:solidFill>
                <a:latin typeface="Times New Roman" pitchFamily="18" charset="0"/>
                <a:cs typeface="Times New Roman" pitchFamily="18" charset="0"/>
              </a:rPr>
              <a:t>- </a:t>
            </a:r>
            <a:r>
              <a:rPr lang="ru-RU" sz="1500" i="1" dirty="0">
                <a:latin typeface="Times New Roman" pitchFamily="18" charset="0"/>
                <a:cs typeface="Times New Roman" pitchFamily="18" charset="0"/>
              </a:rPr>
              <a:t>система мероприятий и инструментов органов местного самоуправления политики, обеспечивающих в рамках реализации ключевых функций достижение приоритетов и целей политики органов местного самоуправления в сфере социально-экономического развития и безопасности</a:t>
            </a:r>
            <a:r>
              <a:rPr lang="ru-RU" sz="1500" i="1" dirty="0">
                <a:solidFill>
                  <a:sysClr val="windowText" lastClr="000000">
                    <a:lumMod val="85000"/>
                    <a:lumOff val="15000"/>
                  </a:sysClr>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Бюджетная роспись</a:t>
            </a:r>
            <a:r>
              <a:rPr lang="ru-RU" sz="1500" i="1" kern="0" dirty="0">
                <a:solidFill>
                  <a:srgbClr val="63891F">
                    <a:lumMod val="75000"/>
                  </a:srgbClr>
                </a:solidFill>
                <a:latin typeface="Times New Roman" pitchFamily="18" charset="0"/>
                <a:cs typeface="Times New Roman" pitchFamily="18" charset="0"/>
              </a:rPr>
              <a:t> </a:t>
            </a:r>
            <a:r>
              <a:rPr lang="ru-RU" sz="1500" i="1" kern="0" dirty="0">
                <a:solidFill>
                  <a:prstClr val="black">
                    <a:lumMod val="85000"/>
                    <a:lumOff val="15000"/>
                  </a:prst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500" i="1" kern="0" dirty="0" smtClean="0">
                <a:latin typeface="Times New Roman" pitchFamily="18" charset="0"/>
                <a:cs typeface="Times New Roman" pitchFamily="18" charset="0"/>
              </a:rPr>
              <a:t>).</a:t>
            </a:r>
            <a:endParaRPr lang="ru-RU" sz="15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36199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adio-online.ru/graph/s/176/993_denezhnyie_otnosheniya_kota_i_krolika.jpg"/>
          <p:cNvPicPr>
            <a:picLocks noChangeAspect="1" noChangeArrowheads="1"/>
          </p:cNvPicPr>
          <p:nvPr/>
        </p:nvPicPr>
        <p:blipFill>
          <a:blip r:embed="rId2" cstate="print"/>
          <a:srcRect/>
          <a:stretch>
            <a:fillRect/>
          </a:stretch>
        </p:blipFill>
        <p:spPr bwMode="auto">
          <a:xfrm>
            <a:off x="179512" y="3284984"/>
            <a:ext cx="4320480" cy="3384376"/>
          </a:xfrm>
          <a:prstGeom prst="rect">
            <a:avLst/>
          </a:prstGeom>
          <a:ln>
            <a:noFill/>
          </a:ln>
          <a:effectLst>
            <a:softEdge rad="112500"/>
          </a:effectLst>
        </p:spPr>
      </p:pic>
      <p:pic>
        <p:nvPicPr>
          <p:cNvPr id="3" name="Picture 2" descr="http://www.moshiach.ru/pic/glossary.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139952" y="260648"/>
            <a:ext cx="4896544" cy="6408712"/>
          </a:xfrm>
          <a:prstGeom prst="rect">
            <a:avLst/>
          </a:prstGeom>
          <a:noFill/>
        </p:spPr>
      </p:pic>
      <p:sp>
        <p:nvSpPr>
          <p:cNvPr id="2" name="Прямоугольник 1"/>
          <p:cNvSpPr/>
          <p:nvPr/>
        </p:nvSpPr>
        <p:spPr>
          <a:xfrm>
            <a:off x="179512" y="332656"/>
            <a:ext cx="8784976" cy="3600986"/>
          </a:xfrm>
          <a:prstGeom prst="rect">
            <a:avLst/>
          </a:prstGeom>
        </p:spPr>
        <p:txBody>
          <a:bodyPr wrap="square">
            <a:spAutoFit/>
          </a:bodyPr>
          <a:lstStyle/>
          <a:p>
            <a:pPr lvl="0" algn="just" latinLnBrk="0">
              <a:spcBef>
                <a:spcPct val="20000"/>
              </a:spcBef>
              <a:defRPr/>
            </a:pPr>
            <a:r>
              <a:rPr lang="ru-RU" sz="1500" i="1" u="sng" kern="0"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Расходные </a:t>
            </a: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обязательства</a:t>
            </a:r>
            <a:r>
              <a:rPr lang="ru-RU" sz="1500" i="1" u="sng" kern="0" dirty="0">
                <a:solidFill>
                  <a:srgbClr val="FFC000"/>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Публичные нормативные обязательства</a:t>
            </a:r>
            <a:r>
              <a:rPr lang="ru-RU" sz="1500"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p>
          <a:p>
            <a:pPr lvl="0" algn="just" latinLnBrk="0">
              <a:spcBef>
                <a:spcPct val="0"/>
              </a:spcBef>
              <a:defRPr/>
            </a:pPr>
            <a:endParaRPr lang="ru-RU" sz="1500" i="1" dirty="0">
              <a:solidFill>
                <a:sysClr val="windowText" lastClr="000000">
                  <a:lumMod val="85000"/>
                  <a:lumOff val="15000"/>
                </a:sysClr>
              </a:solidFill>
              <a:latin typeface="Verdana"/>
            </a:endParaRPr>
          </a:p>
        </p:txBody>
      </p:sp>
    </p:spTree>
    <p:extLst>
      <p:ext uri="{BB962C8B-B14F-4D97-AF65-F5344CB8AC3E}">
        <p14:creationId xmlns:p14="http://schemas.microsoft.com/office/powerpoint/2010/main" val="214717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55574" y="160337"/>
            <a:ext cx="8880921" cy="6567488"/>
          </a:xfrm>
          <a:prstGeom prst="rect">
            <a:avLst/>
          </a:prstGeom>
          <a:noFill/>
          <a:extLst>
            <a:ext uri="{909E8E84-426E-40DD-AFC4-6F175D3DCCD1}">
              <a14:hiddenFill xmlns:a14="http://schemas.microsoft.com/office/drawing/2010/main">
                <a:solidFill>
                  <a:srgbClr val="FFFFFF"/>
                </a:solidFill>
              </a14:hiddenFill>
            </a:ext>
          </a:extLst>
        </p:spPr>
      </p:pic>
      <p:sp>
        <p:nvSpPr>
          <p:cNvPr id="8194" name="AutoShape 2" descr="ÐÐ°ÑÑÐ¸Ð½ÐºÐ¸ Ð¿Ð¾ Ð·Ð°Ð¿ÑÐ¾ÑÑ ÐºÐ°ÑÑÐ¸Ð½ÐºÐ¸ Ð±ÑÐ´Ð¶ÐµÑÐ½Ð°Ñ ÑÐ¸ÑÑÐµÐ¼Ð°"/>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sp>
        <p:nvSpPr>
          <p:cNvPr id="26" name="Скругленный прямоугольник 25"/>
          <p:cNvSpPr/>
          <p:nvPr/>
        </p:nvSpPr>
        <p:spPr>
          <a:xfrm>
            <a:off x="963650" y="1135471"/>
            <a:ext cx="1134208" cy="1780666"/>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27" name="Скругленный прямоугольник 26"/>
          <p:cNvSpPr/>
          <p:nvPr/>
        </p:nvSpPr>
        <p:spPr>
          <a:xfrm>
            <a:off x="1741488" y="1150938"/>
            <a:ext cx="4894262" cy="1804987"/>
          </a:xfrm>
          <a:prstGeom prst="roundRect">
            <a:avLst/>
          </a:prstGeom>
          <a:solidFill>
            <a:srgbClr val="7030A0">
              <a:alpha val="45000"/>
            </a:srgbClr>
          </a:solidFill>
          <a:ln w="3175"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8198" name="Прямоугольник 27"/>
          <p:cNvSpPr>
            <a:spLocks noChangeArrowheads="1"/>
          </p:cNvSpPr>
          <p:nvPr/>
        </p:nvSpPr>
        <p:spPr bwMode="auto">
          <a:xfrm rot="-5400000">
            <a:off x="524669" y="1740694"/>
            <a:ext cx="1765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ФЕДЕРАЛЬНЫЙ УРОВЕНЬ</a:t>
            </a:r>
          </a:p>
        </p:txBody>
      </p:sp>
      <p:sp>
        <p:nvSpPr>
          <p:cNvPr id="8199" name="Прямоугольник 28"/>
          <p:cNvSpPr>
            <a:spLocks noChangeArrowheads="1"/>
          </p:cNvSpPr>
          <p:nvPr/>
        </p:nvSpPr>
        <p:spPr bwMode="auto">
          <a:xfrm>
            <a:off x="2698750" y="1222375"/>
            <a:ext cx="388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Консолидированный бюджет РФ и бюджеты государственных внебюджетных фондов</a:t>
            </a:r>
          </a:p>
        </p:txBody>
      </p:sp>
      <p:sp>
        <p:nvSpPr>
          <p:cNvPr id="8200" name="Прямоугольник 30"/>
          <p:cNvSpPr>
            <a:spLocks noChangeArrowheads="1"/>
          </p:cNvSpPr>
          <p:nvPr/>
        </p:nvSpPr>
        <p:spPr bwMode="auto">
          <a:xfrm>
            <a:off x="2163763" y="2127250"/>
            <a:ext cx="1238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Федеральный </a:t>
            </a:r>
          </a:p>
          <a:p>
            <a:pPr algn="ctr" defTabSz="963613" fontAlgn="base" latinLnBrk="0">
              <a:spcBef>
                <a:spcPct val="0"/>
              </a:spcBef>
              <a:spcAft>
                <a:spcPct val="0"/>
              </a:spcAft>
            </a:pPr>
            <a:r>
              <a:rPr lang="ru-RU" sz="1100" smtClean="0">
                <a:solidFill>
                  <a:srgbClr val="000000"/>
                </a:solidFill>
                <a:latin typeface="Verdana" pitchFamily="34" charset="0"/>
              </a:rPr>
              <a:t>бюджет</a:t>
            </a:r>
          </a:p>
        </p:txBody>
      </p:sp>
      <p:sp>
        <p:nvSpPr>
          <p:cNvPr id="8201" name="Прямоугольник 31"/>
          <p:cNvSpPr>
            <a:spLocks noChangeArrowheads="1"/>
          </p:cNvSpPr>
          <p:nvPr/>
        </p:nvSpPr>
        <p:spPr bwMode="auto">
          <a:xfrm>
            <a:off x="4130675" y="2127250"/>
            <a:ext cx="2173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smtClean="0">
                <a:solidFill>
                  <a:srgbClr val="000000"/>
                </a:solidFill>
                <a:latin typeface="Verdana" pitchFamily="34" charset="0"/>
              </a:rPr>
              <a:t> внебюджетных фондов</a:t>
            </a:r>
          </a:p>
        </p:txBody>
      </p:sp>
      <p:cxnSp>
        <p:nvCxnSpPr>
          <p:cNvPr id="8202" name="Прямая соединительная линия 32"/>
          <p:cNvCxnSpPr>
            <a:cxnSpLocks noChangeShapeType="1"/>
          </p:cNvCxnSpPr>
          <p:nvPr/>
        </p:nvCxnSpPr>
        <p:spPr bwMode="auto">
          <a:xfrm flipH="1">
            <a:off x="4641850" y="1652588"/>
            <a:ext cx="0" cy="2111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3" name="Прямая соединительная линия 33"/>
          <p:cNvCxnSpPr>
            <a:cxnSpLocks noChangeShapeType="1"/>
          </p:cNvCxnSpPr>
          <p:nvPr/>
        </p:nvCxnSpPr>
        <p:spPr bwMode="auto">
          <a:xfrm>
            <a:off x="2817813" y="1863725"/>
            <a:ext cx="2624137"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4" name="Прямая соединительная линия 34"/>
          <p:cNvCxnSpPr>
            <a:cxnSpLocks noChangeShapeType="1"/>
          </p:cNvCxnSpPr>
          <p:nvPr/>
        </p:nvCxnSpPr>
        <p:spPr bwMode="auto">
          <a:xfrm>
            <a:off x="2817813" y="1878013"/>
            <a:ext cx="0" cy="30321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5" name="Прямая соединительная линия 35"/>
          <p:cNvCxnSpPr>
            <a:cxnSpLocks noChangeShapeType="1"/>
          </p:cNvCxnSpPr>
          <p:nvPr/>
        </p:nvCxnSpPr>
        <p:spPr bwMode="auto">
          <a:xfrm>
            <a:off x="5441950" y="1873250"/>
            <a:ext cx="0" cy="3048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6" name="Прямая соединительная линия 36"/>
          <p:cNvCxnSpPr>
            <a:cxnSpLocks noChangeShapeType="1"/>
          </p:cNvCxnSpPr>
          <p:nvPr/>
        </p:nvCxnSpPr>
        <p:spPr bwMode="auto">
          <a:xfrm flipV="1">
            <a:off x="3390900" y="2806700"/>
            <a:ext cx="2476500"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7" name="Прямая соединительная линия 37"/>
          <p:cNvCxnSpPr>
            <a:cxnSpLocks noChangeShapeType="1"/>
          </p:cNvCxnSpPr>
          <p:nvPr/>
        </p:nvCxnSpPr>
        <p:spPr bwMode="auto">
          <a:xfrm>
            <a:off x="5456238" y="2557463"/>
            <a:ext cx="0" cy="1984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39" name="Скругленный прямоугольник 38"/>
          <p:cNvSpPr/>
          <p:nvPr/>
        </p:nvSpPr>
        <p:spPr>
          <a:xfrm>
            <a:off x="2332038" y="2949575"/>
            <a:ext cx="4897437" cy="1847850"/>
          </a:xfrm>
          <a:prstGeom prst="roundRect">
            <a:avLst/>
          </a:prstGeom>
          <a:solidFill>
            <a:srgbClr val="E8B7B7">
              <a:lumMod val="75000"/>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0" name="Скругленный прямоугольник 39"/>
          <p:cNvSpPr/>
          <p:nvPr/>
        </p:nvSpPr>
        <p:spPr>
          <a:xfrm>
            <a:off x="6849209" y="2956440"/>
            <a:ext cx="1169376"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0" name="Прямоугольник 40"/>
          <p:cNvSpPr>
            <a:spLocks noChangeArrowheads="1"/>
          </p:cNvSpPr>
          <p:nvPr/>
        </p:nvSpPr>
        <p:spPr bwMode="auto">
          <a:xfrm>
            <a:off x="2468563" y="3232150"/>
            <a:ext cx="2173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dirty="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dirty="0" smtClean="0">
                <a:solidFill>
                  <a:srgbClr val="000000"/>
                </a:solidFill>
                <a:latin typeface="Verdana" pitchFamily="34" charset="0"/>
              </a:rPr>
              <a:t>территориальный</a:t>
            </a:r>
          </a:p>
          <a:p>
            <a:pPr algn="ctr" defTabSz="963613" fontAlgn="base" latinLnBrk="0">
              <a:spcBef>
                <a:spcPct val="0"/>
              </a:spcBef>
              <a:spcAft>
                <a:spcPct val="0"/>
              </a:spcAft>
            </a:pPr>
            <a:r>
              <a:rPr lang="ru-RU" sz="1100" dirty="0" smtClean="0">
                <a:solidFill>
                  <a:srgbClr val="000000"/>
                </a:solidFill>
                <a:latin typeface="Verdana" pitchFamily="34" charset="0"/>
              </a:rPr>
              <a:t>Внебюджетных фондов </a:t>
            </a:r>
          </a:p>
        </p:txBody>
      </p:sp>
      <p:sp>
        <p:nvSpPr>
          <p:cNvPr id="8211" name="Прямоугольник 41"/>
          <p:cNvSpPr>
            <a:spLocks noChangeArrowheads="1"/>
          </p:cNvSpPr>
          <p:nvPr/>
        </p:nvSpPr>
        <p:spPr bwMode="auto">
          <a:xfrm>
            <a:off x="4803775" y="3316288"/>
            <a:ext cx="1897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субъектов РФ</a:t>
            </a:r>
          </a:p>
        </p:txBody>
      </p:sp>
      <p:sp>
        <p:nvSpPr>
          <p:cNvPr id="8212" name="Прямоугольник 42"/>
          <p:cNvSpPr>
            <a:spLocks noChangeArrowheads="1"/>
          </p:cNvSpPr>
          <p:nvPr/>
        </p:nvSpPr>
        <p:spPr bwMode="auto">
          <a:xfrm>
            <a:off x="4054475" y="4078288"/>
            <a:ext cx="1174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субъектов РФ</a:t>
            </a:r>
          </a:p>
        </p:txBody>
      </p:sp>
      <p:cxnSp>
        <p:nvCxnSpPr>
          <p:cNvPr id="8213" name="Прямая соединительная линия 43"/>
          <p:cNvCxnSpPr>
            <a:cxnSpLocks noChangeShapeType="1"/>
          </p:cNvCxnSpPr>
          <p:nvPr/>
        </p:nvCxnSpPr>
        <p:spPr bwMode="auto">
          <a:xfrm>
            <a:off x="3384550" y="2828925"/>
            <a:ext cx="0" cy="346075"/>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4" name="Прямая соединительная линия 44"/>
          <p:cNvCxnSpPr>
            <a:cxnSpLocks noChangeShapeType="1"/>
          </p:cNvCxnSpPr>
          <p:nvPr/>
        </p:nvCxnSpPr>
        <p:spPr bwMode="auto">
          <a:xfrm>
            <a:off x="5867400" y="2817813"/>
            <a:ext cx="0" cy="3476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5" name="Прямая соединительная линия 45"/>
          <p:cNvCxnSpPr>
            <a:cxnSpLocks noChangeShapeType="1"/>
          </p:cNvCxnSpPr>
          <p:nvPr/>
        </p:nvCxnSpPr>
        <p:spPr bwMode="auto">
          <a:xfrm>
            <a:off x="5867400" y="3781425"/>
            <a:ext cx="0" cy="11430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6" name="Прямая соединительная линия 46"/>
          <p:cNvCxnSpPr>
            <a:cxnSpLocks noChangeShapeType="1"/>
          </p:cNvCxnSpPr>
          <p:nvPr/>
        </p:nvCxnSpPr>
        <p:spPr bwMode="auto">
          <a:xfrm>
            <a:off x="5265738" y="4292600"/>
            <a:ext cx="536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48" name="Скругленный прямоугольник 47"/>
          <p:cNvSpPr/>
          <p:nvPr/>
        </p:nvSpPr>
        <p:spPr>
          <a:xfrm>
            <a:off x="1752600" y="4800600"/>
            <a:ext cx="4894263" cy="1847850"/>
          </a:xfrm>
          <a:prstGeom prst="roundRect">
            <a:avLst/>
          </a:prstGeom>
          <a:solidFill>
            <a:srgbClr val="D09A72">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9" name="Скругленный прямоугольник 48"/>
          <p:cNvSpPr/>
          <p:nvPr/>
        </p:nvSpPr>
        <p:spPr>
          <a:xfrm>
            <a:off x="963650" y="4797225"/>
            <a:ext cx="1134208"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9" name="Прямоугольник 49"/>
          <p:cNvSpPr>
            <a:spLocks noChangeArrowheads="1"/>
          </p:cNvSpPr>
          <p:nvPr/>
        </p:nvSpPr>
        <p:spPr bwMode="auto">
          <a:xfrm>
            <a:off x="5032375" y="4924425"/>
            <a:ext cx="15398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Местные бюджеты</a:t>
            </a:r>
          </a:p>
        </p:txBody>
      </p:sp>
      <p:sp>
        <p:nvSpPr>
          <p:cNvPr id="8220" name="Прямоугольник 50"/>
          <p:cNvSpPr>
            <a:spLocks noChangeArrowheads="1"/>
          </p:cNvSpPr>
          <p:nvPr/>
        </p:nvSpPr>
        <p:spPr bwMode="auto">
          <a:xfrm>
            <a:off x="2397125" y="5503863"/>
            <a:ext cx="15509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городских округов</a:t>
            </a:r>
          </a:p>
        </p:txBody>
      </p:sp>
      <p:sp>
        <p:nvSpPr>
          <p:cNvPr id="8221" name="Прямоугольник 51"/>
          <p:cNvSpPr>
            <a:spLocks noChangeArrowheads="1"/>
          </p:cNvSpPr>
          <p:nvPr/>
        </p:nvSpPr>
        <p:spPr bwMode="auto">
          <a:xfrm>
            <a:off x="4305300" y="5503863"/>
            <a:ext cx="173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2" name="Прямоугольник 52"/>
          <p:cNvSpPr>
            <a:spLocks noChangeArrowheads="1"/>
          </p:cNvSpPr>
          <p:nvPr/>
        </p:nvSpPr>
        <p:spPr bwMode="auto">
          <a:xfrm>
            <a:off x="3348038" y="6308725"/>
            <a:ext cx="11191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3" name="Прямоугольник 53"/>
          <p:cNvSpPr>
            <a:spLocks noChangeArrowheads="1"/>
          </p:cNvSpPr>
          <p:nvPr/>
        </p:nvSpPr>
        <p:spPr bwMode="auto">
          <a:xfrm>
            <a:off x="4827588" y="6308725"/>
            <a:ext cx="16891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поселений</a:t>
            </a:r>
          </a:p>
        </p:txBody>
      </p:sp>
      <p:cxnSp>
        <p:nvCxnSpPr>
          <p:cNvPr id="8224" name="Прямая соединительная линия 54"/>
          <p:cNvCxnSpPr>
            <a:cxnSpLocks noChangeShapeType="1"/>
          </p:cNvCxnSpPr>
          <p:nvPr/>
        </p:nvCxnSpPr>
        <p:spPr bwMode="auto">
          <a:xfrm flipH="1">
            <a:off x="3171825" y="5321300"/>
            <a:ext cx="2695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5" name="Прямая соединительная линия 55"/>
          <p:cNvCxnSpPr>
            <a:cxnSpLocks noChangeShapeType="1"/>
          </p:cNvCxnSpPr>
          <p:nvPr/>
        </p:nvCxnSpPr>
        <p:spPr bwMode="auto">
          <a:xfrm>
            <a:off x="3889375" y="6169025"/>
            <a:ext cx="1782763"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6" name="Прямая соединительная линия 56"/>
          <p:cNvCxnSpPr>
            <a:cxnSpLocks noChangeShapeType="1"/>
          </p:cNvCxnSpPr>
          <p:nvPr/>
        </p:nvCxnSpPr>
        <p:spPr bwMode="auto">
          <a:xfrm>
            <a:off x="5868988" y="5211763"/>
            <a:ext cx="0" cy="1095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7" name="Прямая соединительная линия 57"/>
          <p:cNvCxnSpPr>
            <a:cxnSpLocks noChangeShapeType="1"/>
          </p:cNvCxnSpPr>
          <p:nvPr/>
        </p:nvCxnSpPr>
        <p:spPr bwMode="auto">
          <a:xfrm>
            <a:off x="3171825"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8" name="Прямая соединительная линия 58"/>
          <p:cNvCxnSpPr>
            <a:cxnSpLocks noChangeShapeType="1"/>
          </p:cNvCxnSpPr>
          <p:nvPr/>
        </p:nvCxnSpPr>
        <p:spPr bwMode="auto">
          <a:xfrm>
            <a:off x="5175250"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9" name="Прямая соединительная линия 59"/>
          <p:cNvCxnSpPr>
            <a:cxnSpLocks noChangeShapeType="1"/>
          </p:cNvCxnSpPr>
          <p:nvPr/>
        </p:nvCxnSpPr>
        <p:spPr bwMode="auto">
          <a:xfrm flipH="1">
            <a:off x="5175250" y="5989638"/>
            <a:ext cx="0" cy="13335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0" name="Прямая соединительная линия 60"/>
          <p:cNvCxnSpPr>
            <a:cxnSpLocks noChangeShapeType="1"/>
          </p:cNvCxnSpPr>
          <p:nvPr/>
        </p:nvCxnSpPr>
        <p:spPr bwMode="auto">
          <a:xfrm>
            <a:off x="3889375" y="6240463"/>
            <a:ext cx="0" cy="1190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1" name="Прямая соединительная линия 61"/>
          <p:cNvCxnSpPr>
            <a:cxnSpLocks noChangeShapeType="1"/>
          </p:cNvCxnSpPr>
          <p:nvPr/>
        </p:nvCxnSpPr>
        <p:spPr bwMode="auto">
          <a:xfrm>
            <a:off x="5670550" y="6191250"/>
            <a:ext cx="0" cy="119063"/>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8232" name="Прямоугольник 62"/>
          <p:cNvSpPr>
            <a:spLocks noChangeArrowheads="1"/>
          </p:cNvSpPr>
          <p:nvPr/>
        </p:nvSpPr>
        <p:spPr bwMode="auto">
          <a:xfrm rot="-5400000">
            <a:off x="6630194" y="3601244"/>
            <a:ext cx="1911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РЕГИОНАЛЬНЫЙ УРОВЕНЬ</a:t>
            </a:r>
          </a:p>
        </p:txBody>
      </p:sp>
      <p:sp>
        <p:nvSpPr>
          <p:cNvPr id="8233" name="Прямоугольник 63"/>
          <p:cNvSpPr>
            <a:spLocks noChangeArrowheads="1"/>
          </p:cNvSpPr>
          <p:nvPr/>
        </p:nvSpPr>
        <p:spPr bwMode="auto">
          <a:xfrm rot="-5400000">
            <a:off x="384176" y="5441950"/>
            <a:ext cx="20177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400" smtClean="0">
                <a:solidFill>
                  <a:prstClr val="white"/>
                </a:solidFill>
                <a:latin typeface="Verdana" pitchFamily="34" charset="0"/>
              </a:rPr>
              <a:t>МУНИЦИПАЛЬНЫЙ</a:t>
            </a:r>
            <a:r>
              <a:rPr lang="ru-RU" sz="1500" smtClean="0">
                <a:solidFill>
                  <a:prstClr val="white"/>
                </a:solidFill>
                <a:latin typeface="Verdana" pitchFamily="34" charset="0"/>
              </a:rPr>
              <a:t> УРОВЕНЬ</a:t>
            </a:r>
          </a:p>
        </p:txBody>
      </p:sp>
      <p:sp>
        <p:nvSpPr>
          <p:cNvPr id="3" name="AutoShape 4" descr="ÐÐ°ÑÑÐ¸Ð½ÐºÐ¸ Ð¿Ð¾ Ð·Ð°Ð¿ÑÐ¾ÑÑ ÐºÐ°ÑÑÐ¸Ð½ÐºÐ¸ Ð±ÑÐ´Ð¶ÐµÑÐ½Ð°Ñ ÑÐ¸ÑÑÐµÐ¼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ÐÐ°ÑÑÐ¸Ð½ÐºÐ¸ Ð¿Ð¾ Ð·Ð°Ð¿ÑÐ¾ÑÑ ÐºÐ°ÑÑÐ¸Ð½ÐºÐ¸ Ð±ÑÐ´Ð¶ÐµÑÐ½Ð°Ñ ÑÐ¸ÑÑÐµÐ¼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Ð±ÑÐ´Ð¶ Ñ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ÐÐ°ÑÑÐ¸Ð½ÐºÐ¸ Ð¿Ð¾ Ð·Ð°Ð¿ÑÐ¾ÑÑ ÐºÐ°ÑÑÐ¸Ð½ÐºÐ¸ Ð±ÑÐ´Ð¶ÐµÑÐ½Ð°Ñ ÑÐ¸ÑÑÐµÐ¼Ð°"/>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0" name="Прямоугольник 49"/>
          <p:cNvSpPr/>
          <p:nvPr/>
        </p:nvSpPr>
        <p:spPr bwMode="auto">
          <a:xfrm>
            <a:off x="112105" y="49759"/>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Бюджетная система</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3785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01" y="4232052"/>
            <a:ext cx="1440160" cy="19057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3"/>
          <p:cNvSpPr>
            <a:spLocks noChangeArrowheads="1"/>
          </p:cNvSpPr>
          <p:nvPr/>
        </p:nvSpPr>
        <p:spPr bwMode="auto">
          <a:xfrm>
            <a:off x="107504" y="444500"/>
            <a:ext cx="9036496" cy="93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endParaRPr lang="ru-RU" sz="1600" dirty="0">
              <a:solidFill>
                <a:srgbClr val="000000"/>
              </a:solidFill>
              <a:cs typeface="Times New Roman" pitchFamily="18" charset="0"/>
            </a:endParaRPr>
          </a:p>
          <a:p>
            <a:pPr algn="ctr">
              <a:spcBef>
                <a:spcPct val="20000"/>
              </a:spcBef>
            </a:pPr>
            <a:r>
              <a:rPr lang="ru-RU" sz="1600" dirty="0">
                <a:solidFill>
                  <a:srgbClr val="000000"/>
                </a:solidFill>
                <a:cs typeface="Times New Roman" pitchFamily="18" charset="0"/>
              </a:rPr>
              <a:t>Представляет собой деятельность по составлению проекта бюджета, </a:t>
            </a:r>
            <a:r>
              <a:rPr lang="ru-RU" sz="1600" dirty="0" smtClean="0">
                <a:solidFill>
                  <a:srgbClr val="000000"/>
                </a:solidFill>
                <a:cs typeface="Times New Roman" pitchFamily="18" charset="0"/>
              </a:rPr>
              <a:t>его </a:t>
            </a:r>
            <a:r>
              <a:rPr lang="ru-RU" sz="1600" dirty="0">
                <a:solidFill>
                  <a:srgbClr val="000000"/>
                </a:solidFill>
                <a:cs typeface="Times New Roman" pitchFamily="18" charset="0"/>
              </a:rPr>
              <a:t>рассмотрению, </a:t>
            </a:r>
            <a:endParaRPr lang="ru-RU" sz="1600" dirty="0" smtClean="0">
              <a:solidFill>
                <a:srgbClr val="000000"/>
              </a:solidFill>
              <a:cs typeface="Times New Roman" pitchFamily="18" charset="0"/>
            </a:endParaRPr>
          </a:p>
          <a:p>
            <a:pPr algn="ctr">
              <a:spcBef>
                <a:spcPct val="20000"/>
              </a:spcBef>
            </a:pPr>
            <a:r>
              <a:rPr lang="ru-RU" sz="1600" dirty="0" smtClean="0">
                <a:solidFill>
                  <a:srgbClr val="000000"/>
                </a:solidFill>
                <a:cs typeface="Times New Roman" pitchFamily="18" charset="0"/>
              </a:rPr>
              <a:t>утверждению</a:t>
            </a:r>
            <a:r>
              <a:rPr lang="ru-RU" sz="1600" dirty="0">
                <a:solidFill>
                  <a:srgbClr val="000000"/>
                </a:solidFill>
                <a:cs typeface="Times New Roman" pitchFamily="18" charset="0"/>
              </a:rPr>
              <a:t>, исполнению, составлению отчета об исполнении </a:t>
            </a:r>
            <a:r>
              <a:rPr lang="ru-RU" sz="1600" dirty="0" smtClean="0">
                <a:solidFill>
                  <a:srgbClr val="000000"/>
                </a:solidFill>
                <a:cs typeface="Times New Roman" pitchFamily="18" charset="0"/>
              </a:rPr>
              <a:t>и </a:t>
            </a:r>
            <a:r>
              <a:rPr lang="ru-RU" sz="1600" dirty="0">
                <a:solidFill>
                  <a:srgbClr val="000000"/>
                </a:solidFill>
                <a:cs typeface="Times New Roman" pitchFamily="18" charset="0"/>
              </a:rPr>
              <a:t>его утверждению</a:t>
            </a:r>
          </a:p>
        </p:txBody>
      </p:sp>
      <p:graphicFrame>
        <p:nvGraphicFramePr>
          <p:cNvPr id="6" name="Схема 5"/>
          <p:cNvGraphicFramePr/>
          <p:nvPr>
            <p:extLst>
              <p:ext uri="{D42A27DB-BD31-4B8C-83A1-F6EECF244321}">
                <p14:modId xmlns:p14="http://schemas.microsoft.com/office/powerpoint/2010/main" val="4003290358"/>
              </p:ext>
            </p:extLst>
          </p:nvPr>
        </p:nvGraphicFramePr>
        <p:xfrm>
          <a:off x="3995936" y="14118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3"/>
          <p:cNvSpPr>
            <a:spLocks noChangeArrowheads="1"/>
          </p:cNvSpPr>
          <p:nvPr/>
        </p:nvSpPr>
        <p:spPr bwMode="auto">
          <a:xfrm>
            <a:off x="1043608" y="5013175"/>
            <a:ext cx="4960168" cy="3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1600" dirty="0" smtClean="0">
                <a:solidFill>
                  <a:srgbClr val="000000"/>
                </a:solidFill>
                <a:cs typeface="Times New Roman" pitchFamily="18" charset="0"/>
              </a:rPr>
              <a:t>Основы составления проекта районного бюджета </a:t>
            </a:r>
            <a:endParaRPr lang="ru-RU" sz="1600" dirty="0">
              <a:solidFill>
                <a:srgbClr val="000000"/>
              </a:solidFill>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1279518652"/>
              </p:ext>
            </p:extLst>
          </p:nvPr>
        </p:nvGraphicFramePr>
        <p:xfrm>
          <a:off x="683568" y="5356724"/>
          <a:ext cx="6096000" cy="1240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Выноска-облако 8"/>
          <p:cNvSpPr/>
          <p:nvPr/>
        </p:nvSpPr>
        <p:spPr>
          <a:xfrm>
            <a:off x="129746" y="1412776"/>
            <a:ext cx="4010206" cy="2448272"/>
          </a:xfrm>
          <a:prstGeom prst="cloudCallou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Прямоугольник 3"/>
          <p:cNvSpPr>
            <a:spLocks noChangeArrowheads="1"/>
          </p:cNvSpPr>
          <p:nvPr/>
        </p:nvSpPr>
        <p:spPr bwMode="auto">
          <a:xfrm rot="21007807">
            <a:off x="261420" y="1844967"/>
            <a:ext cx="3654443" cy="15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900" dirty="0" smtClean="0">
                <a:latin typeface="Times New Roman" pitchFamily="18" charset="0"/>
                <a:cs typeface="Times New Roman" pitchFamily="18" charset="0"/>
              </a:rPr>
              <a:t>Цели публичных слушаний по проекту бюджета: </a:t>
            </a:r>
          </a:p>
          <a:p>
            <a:pPr algn="ctr">
              <a:spcBef>
                <a:spcPct val="20000"/>
              </a:spcBef>
            </a:pPr>
            <a:r>
              <a:rPr lang="ru-RU" sz="900" dirty="0" smtClean="0">
                <a:latin typeface="Times New Roman" pitchFamily="18" charset="0"/>
                <a:cs typeface="Times New Roman" pitchFamily="18" charset="0"/>
              </a:rPr>
              <a:t>- информирование </a:t>
            </a:r>
            <a:r>
              <a:rPr lang="ru-RU" sz="900" dirty="0">
                <a:latin typeface="Times New Roman" pitchFamily="18" charset="0"/>
                <a:cs typeface="Times New Roman" pitchFamily="18" charset="0"/>
              </a:rPr>
              <a:t>жителей муниципального образования </a:t>
            </a:r>
            <a:r>
              <a:rPr lang="ru-RU" sz="900" dirty="0" smtClean="0">
                <a:latin typeface="Times New Roman" pitchFamily="18" charset="0"/>
                <a:cs typeface="Times New Roman" pitchFamily="18" charset="0"/>
              </a:rPr>
              <a:t>о </a:t>
            </a:r>
          </a:p>
          <a:p>
            <a:pPr algn="ctr">
              <a:spcBef>
                <a:spcPct val="20000"/>
              </a:spcBef>
            </a:pPr>
            <a:r>
              <a:rPr lang="ru-RU" sz="900" dirty="0" smtClean="0">
                <a:latin typeface="Times New Roman" pitchFamily="18" charset="0"/>
                <a:cs typeface="Times New Roman" pitchFamily="18" charset="0"/>
              </a:rPr>
              <a:t>деятельности </a:t>
            </a:r>
            <a:r>
              <a:rPr lang="ru-RU" sz="900" dirty="0">
                <a:latin typeface="Times New Roman" pitchFamily="18" charset="0"/>
                <a:cs typeface="Times New Roman" pitchFamily="18" charset="0"/>
              </a:rPr>
              <a:t>органов местного самоуправления;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 выяснение </a:t>
            </a:r>
            <a:r>
              <a:rPr lang="ru-RU" sz="900" dirty="0">
                <a:latin typeface="Times New Roman" pitchFamily="18" charset="0"/>
                <a:cs typeface="Times New Roman" pitchFamily="18" charset="0"/>
              </a:rPr>
              <a:t>мнения граждан и их объединений по проектам решений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органов </a:t>
            </a:r>
            <a:r>
              <a:rPr lang="ru-RU" sz="900" dirty="0">
                <a:latin typeface="Times New Roman" pitchFamily="18" charset="0"/>
                <a:cs typeface="Times New Roman" pitchFamily="18" charset="0"/>
              </a:rPr>
              <a:t>местного самоуправления и должностных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лиц </a:t>
            </a:r>
            <a:r>
              <a:rPr lang="ru-RU" sz="900" dirty="0">
                <a:latin typeface="Times New Roman" pitchFamily="18" charset="0"/>
                <a:cs typeface="Times New Roman" pitchFamily="18" charset="0"/>
              </a:rPr>
              <a:t>местного самоуправления; </a:t>
            </a:r>
            <a:endParaRPr lang="ru-RU" sz="900" dirty="0" smtClean="0">
              <a:latin typeface="Times New Roman" pitchFamily="18" charset="0"/>
              <a:cs typeface="Times New Roman" pitchFamily="18" charset="0"/>
            </a:endParaRPr>
          </a:p>
          <a:p>
            <a:pPr marL="171450" indent="-171450" algn="ctr">
              <a:spcBef>
                <a:spcPct val="20000"/>
              </a:spcBef>
              <a:buFontTx/>
              <a:buChar char="-"/>
            </a:pPr>
            <a:r>
              <a:rPr lang="ru-RU" sz="900" dirty="0" smtClean="0">
                <a:latin typeface="Times New Roman" pitchFamily="18" charset="0"/>
                <a:cs typeface="Times New Roman" pitchFamily="18" charset="0"/>
              </a:rPr>
              <a:t>предоставление </a:t>
            </a:r>
            <a:r>
              <a:rPr lang="ru-RU" sz="900" dirty="0">
                <a:latin typeface="Times New Roman" pitchFamily="18" charset="0"/>
                <a:cs typeface="Times New Roman" pitchFamily="18" charset="0"/>
              </a:rPr>
              <a:t>жителям муниципального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образования </a:t>
            </a:r>
            <a:r>
              <a:rPr lang="ru-RU" sz="900" dirty="0">
                <a:latin typeface="Times New Roman" pitchFamily="18" charset="0"/>
                <a:cs typeface="Times New Roman" pitchFamily="18" charset="0"/>
              </a:rPr>
              <a:t>возможности </a:t>
            </a:r>
            <a:r>
              <a:rPr lang="ru-RU" sz="900" dirty="0" smtClean="0">
                <a:latin typeface="Times New Roman" pitchFamily="18" charset="0"/>
                <a:cs typeface="Times New Roman" pitchFamily="18" charset="0"/>
              </a:rPr>
              <a:t>участвовать в </a:t>
            </a:r>
            <a:r>
              <a:rPr lang="ru-RU" sz="900" dirty="0">
                <a:latin typeface="Times New Roman" pitchFamily="18" charset="0"/>
                <a:cs typeface="Times New Roman" pitchFamily="18" charset="0"/>
              </a:rPr>
              <a:t>выработке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решений </a:t>
            </a:r>
            <a:r>
              <a:rPr lang="ru-RU" sz="900" dirty="0">
                <a:latin typeface="Times New Roman" pitchFamily="18" charset="0"/>
                <a:cs typeface="Times New Roman" pitchFamily="18" charset="0"/>
              </a:rPr>
              <a:t>по вопросам  </a:t>
            </a:r>
            <a:r>
              <a:rPr lang="ru-RU" sz="900" dirty="0" smtClean="0">
                <a:latin typeface="Times New Roman" pitchFamily="18" charset="0"/>
                <a:cs typeface="Times New Roman" pitchFamily="18" charset="0"/>
              </a:rPr>
              <a:t>местного </a:t>
            </a:r>
            <a:r>
              <a:rPr lang="ru-RU" sz="900" dirty="0">
                <a:latin typeface="Times New Roman" pitchFamily="18" charset="0"/>
                <a:cs typeface="Times New Roman" pitchFamily="18" charset="0"/>
              </a:rPr>
              <a:t>значения.</a:t>
            </a:r>
            <a:r>
              <a:rPr lang="ru-RU" sz="1000" dirty="0">
                <a:latin typeface="Open Sans"/>
              </a:rPr>
              <a:t> </a:t>
            </a:r>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0" name="Прямоугольник 9"/>
          <p:cNvSpPr/>
          <p:nvPr/>
        </p:nvSpPr>
        <p:spPr bwMode="auto">
          <a:xfrm>
            <a:off x="133106" y="44624"/>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Бюджетный процесс</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877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102" y="5661248"/>
            <a:ext cx="1700050"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503" y="5661248"/>
            <a:ext cx="1762858"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leonardo.osnova.io/ff61974d-aff9-be24-48ec-5e50e648d0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602" y="1493671"/>
            <a:ext cx="4824536" cy="1102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ÐÐ¾ÑÐ¾Ð¶ÐµÐµ Ð¸Ð·Ð¾Ð±ÑÐ°Ð¶ÐµÐ½Ð¸Ðµ"/>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46274"/>
          <a:stretch/>
        </p:blipFill>
        <p:spPr bwMode="auto">
          <a:xfrm>
            <a:off x="1547664" y="2595680"/>
            <a:ext cx="4204979" cy="2823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 y="3046010"/>
            <a:ext cx="2232248" cy="2115673"/>
          </a:xfrm>
          <a:prstGeom prst="rect">
            <a:avLst/>
          </a:prstGeom>
          <a:solidFill>
            <a:sysClr val="window" lastClr="FFFFFF">
              <a:lumMod val="95000"/>
            </a:sysClr>
          </a:solidFill>
          <a:ln>
            <a:noFill/>
          </a:ln>
          <a:effectLst>
            <a:softEdge rad="112500"/>
          </a:effectLst>
          <a:extLst/>
        </p:spPr>
      </p:pic>
      <p:sp>
        <p:nvSpPr>
          <p:cNvPr id="4" name="Прямоугольник 3"/>
          <p:cNvSpPr/>
          <p:nvPr/>
        </p:nvSpPr>
        <p:spPr>
          <a:xfrm>
            <a:off x="34925" y="901700"/>
            <a:ext cx="9109075" cy="650875"/>
          </a:xfrm>
          <a:prstGeom prst="rect">
            <a:avLst/>
          </a:prstGeom>
        </p:spPr>
        <p:txBody>
          <a:bodyPr lIns="96385" tIns="48193" rIns="96385" bIns="48193">
            <a:spAutoFit/>
          </a:bodyPr>
          <a:lstStyle/>
          <a:p>
            <a:pPr algn="ctr" latinLnBrk="0">
              <a:defRPr/>
            </a:pPr>
            <a:r>
              <a:rPr lang="ru-RU" sz="1200" kern="0" dirty="0">
                <a:solidFill>
                  <a:sysClr val="windowText" lastClr="000000"/>
                </a:solidFill>
                <a:latin typeface="Arial" charset="0"/>
              </a:rPr>
              <a:t>Граждане – и как налогоплательщики, и как потребители общественных услуг – должны быть уверены в том, что </a:t>
            </a:r>
          </a:p>
          <a:p>
            <a:pPr algn="ctr" latinLnBrk="0">
              <a:defRPr/>
            </a:pPr>
            <a:r>
              <a:rPr lang="ru-RU" sz="1200" kern="0" dirty="0">
                <a:solidFill>
                  <a:sysClr val="windowText" lastClr="000000"/>
                </a:solidFill>
                <a:latin typeface="Arial" charset="0"/>
              </a:rPr>
              <a:t>передаваемые ими в распоряжение государства средства используются прозрачно и эффективно, приносят </a:t>
            </a:r>
          </a:p>
          <a:p>
            <a:pPr algn="ctr" latinLnBrk="0">
              <a:defRPr/>
            </a:pPr>
            <a:r>
              <a:rPr lang="ru-RU" sz="1200" kern="0" dirty="0">
                <a:solidFill>
                  <a:sysClr val="windowText" lastClr="000000"/>
                </a:solidFill>
                <a:latin typeface="Arial" charset="0"/>
              </a:rPr>
              <a:t>конкретные результаты как для общества в целом, так и каждой семьи, для каждого человека     </a:t>
            </a:r>
          </a:p>
        </p:txBody>
      </p:sp>
      <p:sp>
        <p:nvSpPr>
          <p:cNvPr id="10288" name="AutoShape 48" descr="ÐÐ°ÑÑÐ¸Ð½ÐºÐ¸ Ð¿Ð¾ Ð·Ð°Ð¿ÑÐ¾ÑÑ ÐºÐ°ÑÑÐ¸Ð½ÐºÐ¸ ÑÐ¾Ð·Ð½Ð¸ÑÐ½Ð°Ñ ÑÐ¾ÑÐ³Ð¾Ð²Ð»Ñ"/>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pic>
        <p:nvPicPr>
          <p:cNvPr id="4098" name="Picture 2" descr="ÐÐ¾ÑÐ¾Ð¶ÐµÐµ Ð¸Ð·Ð¾Ð±ÑÐ°Ð¶ÐµÐ½Ð¸Ð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3046010"/>
            <a:ext cx="1428750" cy="2286001"/>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7452320" y="2702461"/>
            <a:ext cx="1284734" cy="405104"/>
          </a:xfrm>
          <a:prstGeom prst="rect">
            <a:avLst/>
          </a:prstGeom>
          <a:noFill/>
        </p:spPr>
        <p:txBody>
          <a:bodyPr wrap="square" lIns="96385" tIns="48193" rIns="96385" bIns="48193">
            <a:spAutoFit/>
          </a:bodyPr>
          <a:lstStyle/>
          <a:p>
            <a:pPr algn="ctr" fontAlgn="auto">
              <a:spcBef>
                <a:spcPts val="0"/>
              </a:spcBef>
              <a:spcAft>
                <a:spcPts val="0"/>
              </a:spcAft>
              <a:defRPr/>
            </a:pPr>
            <a:r>
              <a:rPr lang="ru-RU" sz="2000" b="1" i="1" kern="0" dirty="0" smtClean="0">
                <a:solidFill>
                  <a:sysClr val="windowText" lastClr="000000"/>
                </a:solidFill>
                <a:ea typeface="+mj-ea"/>
                <a:cs typeface="+mj-cs"/>
              </a:rPr>
              <a:t>БЮДЖЕТ</a:t>
            </a:r>
            <a:endParaRPr lang="ru-RU" sz="2000" b="1" i="1" kern="0" dirty="0">
              <a:solidFill>
                <a:sysClr val="windowText" lastClr="000000"/>
              </a:solidFill>
            </a:endParaRPr>
          </a:p>
        </p:txBody>
      </p:sp>
      <p:sp>
        <p:nvSpPr>
          <p:cNvPr id="29" name="Прямоугольник 28"/>
          <p:cNvSpPr/>
          <p:nvPr/>
        </p:nvSpPr>
        <p:spPr>
          <a:xfrm>
            <a:off x="156478" y="2764017"/>
            <a:ext cx="1800771" cy="281993"/>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НАЛОГОПЛАТЕЛЬЩИК</a:t>
            </a:r>
            <a:endParaRPr lang="ru-RU" sz="1200" b="1" i="1" kern="0" dirty="0">
              <a:solidFill>
                <a:sysClr val="windowText" lastClr="000000"/>
              </a:solidFill>
            </a:endParaRPr>
          </a:p>
        </p:txBody>
      </p:sp>
      <p:sp>
        <p:nvSpPr>
          <p:cNvPr id="2" name="Нашивка 1"/>
          <p:cNvSpPr/>
          <p:nvPr/>
        </p:nvSpPr>
        <p:spPr>
          <a:xfrm>
            <a:off x="2139153" y="3718231"/>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1" name="Нашивка 30"/>
          <p:cNvSpPr/>
          <p:nvPr/>
        </p:nvSpPr>
        <p:spPr>
          <a:xfrm>
            <a:off x="6834696" y="3718230"/>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2" name="Прямоугольник 31"/>
          <p:cNvSpPr/>
          <p:nvPr/>
        </p:nvSpPr>
        <p:spPr>
          <a:xfrm>
            <a:off x="2699792" y="3157896"/>
            <a:ext cx="3672408" cy="1636210"/>
          </a:xfrm>
          <a:prstGeom prst="rect">
            <a:avLst/>
          </a:prstGeom>
        </p:spPr>
        <p:txBody>
          <a:bodyPr wrap="square" lIns="96385" tIns="48193" rIns="96385" bIns="48193">
            <a:spAutoFit/>
          </a:bodyPr>
          <a:lstStyle/>
          <a:p>
            <a:pPr lvl="0" algn="ctr" latinLnBrk="0">
              <a:defRPr/>
            </a:pPr>
            <a:r>
              <a:rPr lang="ru-RU" sz="1100" b="1" kern="0" dirty="0">
                <a:solidFill>
                  <a:sysClr val="windowText" lastClr="000000"/>
                </a:solidFill>
                <a:latin typeface="Arial" charset="0"/>
              </a:rPr>
              <a:t>ВОЗМОЖНОСТЬ ВЛИЯНИЯ ГРАЖДАНИНА НА СОСТАВ </a:t>
            </a:r>
            <a:r>
              <a:rPr lang="ru-RU" sz="1100" b="1" kern="0" dirty="0" smtClean="0">
                <a:solidFill>
                  <a:sysClr val="windowText" lastClr="000000"/>
                </a:solidFill>
                <a:latin typeface="Arial" charset="0"/>
              </a:rPr>
              <a:t>БЮДЖЕТА</a:t>
            </a:r>
          </a:p>
          <a:p>
            <a:pPr lvl="0" algn="ctr" latinLnBrk="0">
              <a:defRPr/>
            </a:pPr>
            <a:endParaRPr lang="ru-RU" sz="1100" b="1" kern="0" dirty="0" smtClean="0">
              <a:solidFill>
                <a:sysClr val="windowText" lastClr="000000"/>
              </a:solidFill>
              <a:latin typeface="Arial" charset="0"/>
            </a:endParaRP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проекта решения о местном бюджете на очередной финансовый год</a:t>
            </a: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по проекту решения об исполнении бюджета</a:t>
            </a:r>
            <a:endParaRPr lang="ru-RU" sz="1100" b="1" kern="0" dirty="0">
              <a:solidFill>
                <a:sysClr val="windowText" lastClr="000000"/>
              </a:solidFill>
              <a:latin typeface="Arial" charset="0"/>
            </a:endParaRPr>
          </a:p>
          <a:p>
            <a:pPr algn="ctr" latinLnBrk="0">
              <a:defRPr/>
            </a:pPr>
            <a:r>
              <a:rPr lang="ru-RU" sz="1200" kern="0" dirty="0" smtClean="0">
                <a:solidFill>
                  <a:sysClr val="windowText" lastClr="000000"/>
                </a:solidFill>
                <a:latin typeface="Arial" charset="0"/>
              </a:rPr>
              <a:t>    </a:t>
            </a:r>
            <a:endParaRPr lang="ru-RU" sz="1200" kern="0" dirty="0">
              <a:solidFill>
                <a:sysClr val="windowText" lastClr="000000"/>
              </a:solidFill>
              <a:latin typeface="Arial" charset="0"/>
            </a:endParaRPr>
          </a:p>
        </p:txBody>
      </p:sp>
      <p:sp>
        <p:nvSpPr>
          <p:cNvPr id="20" name="Выгнутая вверх стрелка 19"/>
          <p:cNvSpPr/>
          <p:nvPr/>
        </p:nvSpPr>
        <p:spPr>
          <a:xfrm>
            <a:off x="899592" y="1670029"/>
            <a:ext cx="7488832" cy="925651"/>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2" name="Выгнутая вправо стрелка 21"/>
          <p:cNvSpPr/>
          <p:nvPr/>
        </p:nvSpPr>
        <p:spPr>
          <a:xfrm rot="5400000">
            <a:off x="4177514" y="2311318"/>
            <a:ext cx="932986" cy="7344816"/>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37" name="Прямоугольник 36"/>
          <p:cNvSpPr/>
          <p:nvPr/>
        </p:nvSpPr>
        <p:spPr>
          <a:xfrm>
            <a:off x="2411761" y="5877272"/>
            <a:ext cx="4824536" cy="466659"/>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Получает социальные гарантии – расходная часть бюджета </a:t>
            </a:r>
          </a:p>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(образование, социальные льготы и др.)</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AutoShape 4" descr="https://leonardo.osnova.io/ff61974d-aff9-be24-48ec-5e50e648d068/-/scale_crop/600x393/center/-/format/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6" descr="ÐÐ°ÑÑÐ¸Ð½ÐºÐ¸ Ð¿Ð¾ Ð·Ð°Ð¿ÑÐ¾ÑÑ ÐºÐ°ÑÑÐ¸Ð½ÐºÐ¸ ÐÐÐ¤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8" descr="C:\Users\%D0%A4%D0%B8%D0%BD-06\Downloads\%D0%B7%D0%B0%D0%B3%D1%80%D1%83%D0%B6%D0%B5%D0%BD%D0%BD%D0%BE%D0%B5.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AutoShape 10" descr="C:\Users\%D0%A4%D0%B8%D0%BD-06\Downloads\%D0%B7%D0%B0%D0%B3%D1%80%D1%83%D0%B6%D0%B5%D0%BD%D0%BD%D0%BE%D0%B5.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5" name="AutoShape 12" descr="ÐÐ°ÑÑÐ¸Ð½ÐºÐ¸ Ð¿Ð¾ Ð·Ð°Ð¿ÑÐ¾ÑÑ ÐºÐ°ÑÑÐ¸Ð½ÐºÐ¸ ÐÐÐ¤Ð"/>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AutoShape 14" descr="C:\Users\%D0%A4%D0%B8%D0%BD-06\Downloads\%D0%B7%D0%B0%D0%B3%D1%80%D1%83%D0%B6%D0%B5%D0%BD%D0%BD%D0%BE%D0%B5 (1).web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5" name="Прямоугольник 44"/>
          <p:cNvSpPr/>
          <p:nvPr/>
        </p:nvSpPr>
        <p:spPr>
          <a:xfrm>
            <a:off x="2233602" y="1786570"/>
            <a:ext cx="4824536" cy="281993"/>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Формирует доходную часть бюджета, уплачивая налоги</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9" name="Прямоугольник 48"/>
          <p:cNvSpPr/>
          <p:nvPr/>
        </p:nvSpPr>
        <p:spPr>
          <a:xfrm>
            <a:off x="14003" y="5801258"/>
            <a:ext cx="1800771" cy="466659"/>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ПОЛУЧАТЕЛЬ </a:t>
            </a:r>
          </a:p>
          <a:p>
            <a:pPr algn="ctr" fontAlgn="auto">
              <a:spcBef>
                <a:spcPts val="0"/>
              </a:spcBef>
              <a:spcAft>
                <a:spcPts val="0"/>
              </a:spcAft>
              <a:defRPr/>
            </a:pPr>
            <a:r>
              <a:rPr lang="ru-RU" sz="1200" b="1" i="1" kern="0" dirty="0" smtClean="0">
                <a:solidFill>
                  <a:sysClr val="windowText" lastClr="000000"/>
                </a:solidFill>
                <a:ea typeface="+mj-ea"/>
                <a:cs typeface="+mj-cs"/>
              </a:rPr>
              <a:t>СОЦИАЛЬНЫХ ВЫПЛАТ</a:t>
            </a:r>
            <a:endParaRPr lang="ru-RU" sz="1200" b="1" i="1" kern="0" dirty="0">
              <a:solidFill>
                <a:sysClr val="windowText" lastClr="000000"/>
              </a:solidFill>
            </a:endParaRPr>
          </a:p>
        </p:txBody>
      </p:sp>
      <p:sp>
        <p:nvSpPr>
          <p:cNvPr id="36" name="Прямоугольник 35"/>
          <p:cNvSpPr/>
          <p:nvPr/>
        </p:nvSpPr>
        <p:spPr bwMode="auto">
          <a:xfrm>
            <a:off x="-681187" y="135657"/>
            <a:ext cx="9865095"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Гражданин,</a:t>
            </a:r>
            <a:r>
              <a:rPr kumimoji="0" lang="ru-RU" sz="3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и его участие в бюджетном процессе</a:t>
            </a:r>
            <a:endParaRPr kumimoji="0" lang="ru-RU" sz="3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614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4040</TotalTime>
  <Words>4137</Words>
  <Application>Microsoft Office PowerPoint</Application>
  <PresentationFormat>Экран (4:3)</PresentationFormat>
  <Paragraphs>893</Paragraphs>
  <Slides>43</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43</vt:i4>
      </vt:variant>
    </vt:vector>
  </HeadingPairs>
  <TitlesOfParts>
    <vt:vector size="49" baseType="lpstr">
      <vt:lpstr>Office Theme</vt:lpstr>
      <vt:lpstr>Custom Design</vt:lpstr>
      <vt:lpstr>Thème Office</vt:lpstr>
      <vt:lpstr>1_Thème Office</vt:lpstr>
      <vt:lpstr>Тема Office</vt:lpstr>
      <vt:lpstr>2_Thème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Леоненко Наталья</cp:lastModifiedBy>
  <cp:revision>183</cp:revision>
  <cp:lastPrinted>2020-11-17T04:47:22Z</cp:lastPrinted>
  <dcterms:created xsi:type="dcterms:W3CDTF">2014-04-01T16:35:38Z</dcterms:created>
  <dcterms:modified xsi:type="dcterms:W3CDTF">2020-11-17T04:58:21Z</dcterms:modified>
</cp:coreProperties>
</file>