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sldIdLst>
    <p:sldId id="256" r:id="rId3"/>
    <p:sldId id="265" r:id="rId4"/>
    <p:sldId id="271" r:id="rId5"/>
    <p:sldId id="270" r:id="rId6"/>
    <p:sldId id="268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SFin" initials="G" lastIdx="1" clrIdx="0">
    <p:extLst>
      <p:ext uri="{19B8F6BF-5375-455C-9EA6-DF929625EA0E}">
        <p15:presenceInfo xmlns:p15="http://schemas.microsoft.com/office/powerpoint/2012/main" userId="S-1-5-21-3650422174-2731991250-3892812189-1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4A74"/>
    <a:srgbClr val="C48686"/>
    <a:srgbClr val="D3A5A5"/>
    <a:srgbClr val="A96381"/>
    <a:srgbClr val="C77FA5"/>
    <a:srgbClr val="D197B5"/>
    <a:srgbClr val="FF7C80"/>
    <a:srgbClr val="FF9999"/>
    <a:srgbClr val="C8A4A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85181124695388E-3"/>
          <c:y val="3.3269307019166021E-2"/>
          <c:w val="0.78057772037023132"/>
          <c:h val="0.911857415751189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9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8.860584631141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02-4D1B-A6FD-ACAA1A0FB483}"/>
                </c:ext>
              </c:extLst>
            </c:dLbl>
            <c:dLbl>
              <c:idx val="1"/>
              <c:layout>
                <c:manualLayout>
                  <c:x val="-1.6107822465923033E-3"/>
                  <c:y val="8.565231810103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225775.68715000001</c:v>
                </c:pt>
                <c:pt idx="1">
                  <c:v>221559.44273000001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9-427C-9C7B-8941E0F57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9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6107822465922148E-3"/>
                  <c:y val="0.121094656625601"/>
                </c:manualLayout>
              </c:layout>
              <c:tx>
                <c:rich>
                  <a:bodyPr/>
                  <a:lstStyle/>
                  <a:p>
                    <a:fld id="{17169C68-086A-4E16-8F53-BB68EBCAF42C}" type="VALUE">
                      <a:rPr lang="en-US" sz="1400" b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02-4D1B-A6FD-ACAA1A0FB483}"/>
                </c:ext>
              </c:extLst>
            </c:dLbl>
            <c:dLbl>
              <c:idx val="1"/>
              <c:layout>
                <c:manualLayout>
                  <c:x val="-2.4161733698883628E-3"/>
                  <c:y val="0.10928054378407895"/>
                </c:manualLayout>
              </c:layout>
              <c:tx>
                <c:rich>
                  <a:bodyPr/>
                  <a:lstStyle/>
                  <a:p>
                    <a:fld id="{46919CDD-67BD-4102-9566-DC64FAD02C82}" type="VALUE">
                      <a:rPr lang="en-US" sz="1400" b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792815353114"/>
                      <c:h val="6.46380811648157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02-4D1B-A6FD-ACAA1A0FB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Плановый объем ассигнований</c:v>
                </c:pt>
                <c:pt idx="1">
                  <c:v>Исполнение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726424.03399999999</c:v>
                </c:pt>
                <c:pt idx="1">
                  <c:v>649238.68509000004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9-427C-9C7B-8941E0F57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2134895"/>
        <c:axId val="512137391"/>
        <c:axId val="230481727"/>
      </c:bar3DChart>
      <c:catAx>
        <c:axId val="512134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2137391"/>
        <c:crosses val="autoZero"/>
        <c:auto val="1"/>
        <c:lblAlgn val="ctr"/>
        <c:lblOffset val="100"/>
        <c:noMultiLvlLbl val="0"/>
      </c:catAx>
      <c:valAx>
        <c:axId val="5121373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512134895"/>
        <c:crosses val="autoZero"/>
        <c:crossBetween val="between"/>
      </c:valAx>
      <c:serAx>
        <c:axId val="23048172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512137391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10000"/>
            </a:schemeClr>
          </a:solidFill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87386419130013E-2"/>
          <c:y val="0.2048236790413169"/>
          <c:w val="0.56406132192092917"/>
          <c:h val="0.782620289871507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5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2127-4423-8992-7081F3EE01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2127-4423-8992-7081F3EE01C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2127-4423-8992-7081F3EE01C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2127-4423-8992-7081F3EE01C1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2127-4423-8992-7081F3EE01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2127-4423-8992-7081F3EE01C1}"/>
              </c:ext>
            </c:extLst>
          </c:dPt>
          <c:dLbls>
            <c:dLbl>
              <c:idx val="0"/>
              <c:layout>
                <c:manualLayout>
                  <c:x val="0.12344717046478508"/>
                  <c:y val="-6.6980294279929881E-2"/>
                </c:manualLayout>
              </c:layout>
              <c:tx>
                <c:rich>
                  <a:bodyPr/>
                  <a:lstStyle/>
                  <a:p>
                    <a:fld id="{EB21CE13-2C5C-4BE0-B6EF-B0E1353A76B4}" type="CATEGORYNAME">
                      <a:rPr lang="ru-RU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[ИМЯ КАТЕГОРИИ]</a:t>
                    </a:fld>
                    <a:endParaRPr lang="ru-RU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fld id="{6B371899-7276-4BFB-A331-EB14ADAD47B2}" type="VALUE">
                      <a:rPr lang="ru-RU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 baseline="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9596522939693"/>
                      <c:h val="0.13075256970615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27-4423-8992-7081F3EE01C1}"/>
                </c:ext>
              </c:extLst>
            </c:dLbl>
            <c:dLbl>
              <c:idx val="1"/>
              <c:layout>
                <c:manualLayout>
                  <c:x val="0"/>
                  <c:y val="-2.114200117581562E-2"/>
                </c:manualLayout>
              </c:layout>
              <c:tx>
                <c:rich>
                  <a:bodyPr/>
                  <a:lstStyle/>
                  <a:p>
                    <a:fld id="{566E1DCE-CCE8-42BF-BAA6-4EA538177768}" type="CATEGORYNAME">
                      <a:rPr lang="ru-RU">
                        <a:solidFill>
                          <a:schemeClr val="accent2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2"/>
                        </a:solidFill>
                      </a:rPr>
                      <a:t> </a:t>
                    </a:r>
                  </a:p>
                  <a:p>
                    <a:fld id="{1EDEC973-08DD-43BB-B4DD-2E98C6ECBF21}" type="VALUE">
                      <a:rPr lang="ru-RU" b="1" baseline="0" smtClean="0">
                        <a:solidFill>
                          <a:schemeClr val="accent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27-4423-8992-7081F3EE01C1}"/>
                </c:ext>
              </c:extLst>
            </c:dLbl>
            <c:dLbl>
              <c:idx val="2"/>
              <c:layout>
                <c:manualLayout>
                  <c:x val="-1.6584032986724864E-2"/>
                  <c:y val="-3.8435491912989662E-3"/>
                </c:manualLayout>
              </c:layout>
              <c:tx>
                <c:rich>
                  <a:bodyPr/>
                  <a:lstStyle/>
                  <a:p>
                    <a:fld id="{091CDDC2-B416-4B75-8D93-AB5243A72F90}" type="CATEGORYNAME">
                      <a:rPr lang="ru-RU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t> </a:t>
                    </a:r>
                  </a:p>
                  <a:p>
                    <a:fld id="{33E76E23-5DED-41CA-8152-B0D9457B7E96}" type="VALUE">
                      <a:rPr lang="ru-RU" b="1" baseline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79491897370094"/>
                      <c:h val="0.120547501994244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27-4423-8992-7081F3EE01C1}"/>
                </c:ext>
              </c:extLst>
            </c:dLbl>
            <c:dLbl>
              <c:idx val="3"/>
              <c:layout>
                <c:manualLayout>
                  <c:x val="1.0747529162724838E-2"/>
                  <c:y val="1.6368572482583273E-3"/>
                </c:manualLayout>
              </c:layout>
              <c:tx>
                <c:rich>
                  <a:bodyPr/>
                  <a:lstStyle/>
                  <a:p>
                    <a:fld id="{9B67650B-C713-4C40-AE4E-ABAAD8464B43}" type="CATEGORYNAME">
                      <a:rPr lang="ru-RU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</a:p>
                  <a:p>
                    <a:fld id="{D579DAFE-1748-466F-BCA4-2F8E353853E4}" type="VALUE">
                      <a:rPr lang="ru-RU" b="1" baseline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94111264811232"/>
                      <c:h val="0.1525942079039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27-4423-8992-7081F3EE01C1}"/>
                </c:ext>
              </c:extLst>
            </c:dLbl>
            <c:dLbl>
              <c:idx val="4"/>
              <c:layout>
                <c:manualLayout>
                  <c:x val="0.10080072198498324"/>
                  <c:y val="-4.2474136895158665E-3"/>
                </c:manualLayout>
              </c:layout>
              <c:tx>
                <c:rich>
                  <a:bodyPr/>
                  <a:lstStyle/>
                  <a:p>
                    <a:fld id="{3E058608-DC91-4F0F-A9C1-5E6F21B01623}" type="CATEGORYNAME">
                      <a:rPr lang="ru-RU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</a:p>
                  <a:p>
                    <a:fld id="{CD1900ED-BA3D-4A0E-A071-5C2C65A597F7}" type="VALUE">
                      <a:rPr lang="ru-RU" b="1" baseline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27-4423-8992-7081F3EE01C1}"/>
                </c:ext>
              </c:extLst>
            </c:dLbl>
            <c:dLbl>
              <c:idx val="5"/>
              <c:layout>
                <c:manualLayout>
                  <c:x val="-4.0374955719255957E-3"/>
                  <c:y val="-1.2869459900181634E-2"/>
                </c:manualLayout>
              </c:layout>
              <c:tx>
                <c:rich>
                  <a:bodyPr/>
                  <a:lstStyle/>
                  <a:p>
                    <a:fld id="{D58044FD-F270-4294-8C57-23C022417B2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fld id="{F1D5ABD3-6206-44EE-83EB-F0A72EB5A2E9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27-4423-8992-7081F3EE0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21020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bg1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284615.83192999999</c:v>
                </c:pt>
                <c:pt idx="1">
                  <c:v>59481.61</c:v>
                </c:pt>
                <c:pt idx="2">
                  <c:v>48066.554839999997</c:v>
                </c:pt>
                <c:pt idx="3">
                  <c:v>5223.2669999999998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27-4423-8992-7081F3EE01C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Palatino Linotype" panose="0204050205050503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02006569936611"/>
          <c:y val="2.3095978753683452E-2"/>
          <c:w val="0.55680990378722095"/>
          <c:h val="0.93209418530216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Плановый объём ассигнований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703-4630-A730-7E613CA6EE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703-4630-A730-7E613CA6EE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703-4630-A730-7E613CA6EE4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703-4630-A730-7E613CA6EE4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703-4630-A730-7E613CA6EE4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703-4630-A730-7E613CA6EE4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703-4630-A730-7E613CA6EE4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703-4630-A730-7E613CA6EE4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703-4630-A730-7E613CA6EE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703-4630-A730-7E613CA6EE4A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703-4630-A730-7E613CA6EE4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703-4630-A730-7E613CA6EE4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703-4630-A730-7E613CA6EE4A}"/>
              </c:ext>
            </c:extLst>
          </c:dPt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100295.592</c:v>
                </c:pt>
                <c:pt idx="1">
                  <c:v>43052.64587</c:v>
                </c:pt>
                <c:pt idx="2">
                  <c:v>587530.00029</c:v>
                </c:pt>
                <c:pt idx="3">
                  <c:v>25518.449000000001</c:v>
                </c:pt>
                <c:pt idx="4">
                  <c:v>74664.127999999997</c:v>
                </c:pt>
                <c:pt idx="5">
                  <c:v>57697.775999999998</c:v>
                </c:pt>
                <c:pt idx="6">
                  <c:v>9653.8135199999997</c:v>
                </c:pt>
                <c:pt idx="7">
                  <c:v>3500</c:v>
                </c:pt>
                <c:pt idx="8">
                  <c:v>22669.439999999999</c:v>
                </c:pt>
                <c:pt idx="9">
                  <c:v>12063.831</c:v>
                </c:pt>
                <c:pt idx="10">
                  <c:v>42863.326000000001</c:v>
                </c:pt>
                <c:pt idx="11">
                  <c:v>110958.488</c:v>
                </c:pt>
                <c:pt idx="12">
                  <c:v>260526.49838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703-4630-A730-7E613CA6EE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Непрограммные расходы</c:v>
                </c:pt>
                <c:pt idx="1">
                  <c:v>Муниципальная программа Соболевского муниципального района «Социальная поддержка граждан в Соболевском муниципальном районе Камчатского края »</c:v>
                </c:pt>
                <c:pt idx="2">
                  <c:v>Муниципальная программа Соболевского муниципального района «Энергоэффективность, развитие энергетики и коммунального хозяйства, обеспечение жителей Соболевского муниципального района Камчатского края коммунальными услугами и услугами по благоустройству тер</c:v>
                </c:pt>
                <c:pt idx="3">
                  <c:v>Муниципальная программа Соболевского муниципального района «Профилактика правонарушений,терроризма, экстремизма,наркомании и алкоголизма в Соболевском муниципальном районе Камчатского края »</c:v>
                </c:pt>
                <c:pt idx="4">
                  <c:v>Муниципальная программа Соболевского муниципального района «Зашита населения,  территорий от чрезвычайных ситуаций,обеспечение пожарной безопасности, развитие гражданской обороны в  Соболевском муниципальном районе Камчатского края»</c:v>
                </c:pt>
                <c:pt idx="5">
                  <c:v>Муниципальная программа Соболевского муниципального района «Развитие культуры в Соболевском муниципальном районе Камчатского края »</c:v>
                </c:pt>
                <c:pt idx="6">
                  <c:v>Муниципальная программа Соболевского муниципального района "Физическая культура,спорт, молодежная политика, отдых,  оздоровление и занятость детей и молодежи в  Соболевском муниципальном районе Камчатского края »</c:v>
                </c:pt>
                <c:pt idx="7">
                  <c:v>Муниципальная программа Соболевского муниципального района «Охрана окружающей среды,воспроизводство и использование природных ресурсов в Соболевском муниципальном районе Камчатского края»</c:v>
                </c:pt>
                <c:pt idx="8">
                  <c:v>Муниципальная программа Соболевского муниципального района «Развитие экономики, промышленности Соболевского муниципального района Камчатского края, повышение их конкурентоспособности »</c:v>
                </c:pt>
                <c:pt idx="9">
                  <c:v>Муниципальная программа Соболевского муниципального района «Информационное общество в Соболевском муниципальном районе »</c:v>
                </c:pt>
                <c:pt idx="10">
                  <c:v>Муниципальная программа Соболевского муниципального района «Развитие транспортной системы в Соболевском муниципальном районе Камчатского края »</c:v>
                </c:pt>
                <c:pt idx="11">
                  <c:v>Муниципальная программа Соболевского муниципального района «Управление муниципальными финансами Соболевского муниципального района »</c:v>
                </c:pt>
                <c:pt idx="12">
                  <c:v>Муниципальная программа Соболевского муниципального района «Развитие образования в Соболевском муниципальном районе Камчатского края 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703-4630-A730-7E613CA6E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61504"/>
        <c:axId val="29463296"/>
      </c:barChart>
      <c:catAx>
        <c:axId val="294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0" i="1"/>
            </a:pPr>
            <a:endParaRPr lang="ru-RU"/>
          </a:p>
        </c:txPr>
        <c:crossAx val="29463296"/>
        <c:crosses val="autoZero"/>
        <c:auto val="1"/>
        <c:lblAlgn val="ctr"/>
        <c:lblOffset val="100"/>
        <c:noMultiLvlLbl val="0"/>
      </c:catAx>
      <c:valAx>
        <c:axId val="2946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9461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52769300837091E-2"/>
          <c:y val="2.3519622076794904E-2"/>
          <c:w val="0.8766672430715724"/>
          <c:h val="0.7674867269016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(100 % от плановых ассигнований)</c:v>
                </c:pt>
                <c:pt idx="2">
                  <c:v>Иные МБТ                         (91,3 % от плановых ассигнований)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89196.135999999999</c:v>
                </c:pt>
                <c:pt idx="1">
                  <c:v>804.3</c:v>
                </c:pt>
                <c:pt idx="2">
                  <c:v>191058.51256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A-4C7E-B3E9-C6B1B8D7FF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l"/>
            </a:scene3d>
            <a:sp3d prstMaterial="plastic"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                            (100 % от плановых ассигнований)</c:v>
                </c:pt>
                <c:pt idx="1">
                  <c:v>Субвенции                       (100 % от плановых ассигнований)</c:v>
                </c:pt>
                <c:pt idx="2">
                  <c:v>Иные МБТ                         (91,3 % от плановых ассигнований)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89196.135999999999</c:v>
                </c:pt>
                <c:pt idx="1">
                  <c:v>804.3</c:v>
                </c:pt>
                <c:pt idx="2">
                  <c:v>174429.06570000001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A-4C7E-B3E9-C6B1B8D7FF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05208832"/>
        <c:axId val="2005209248"/>
      </c:barChart>
      <c:catAx>
        <c:axId val="20052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9248"/>
        <c:crosses val="autoZero"/>
        <c:auto val="1"/>
        <c:lblAlgn val="ctr"/>
        <c:lblOffset val="100"/>
        <c:noMultiLvlLbl val="0"/>
      </c:catAx>
      <c:valAx>
        <c:axId val="20052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0.61612</cdr:x>
      <cdr:y>0.2601</cdr:y>
    </cdr:from>
    <cdr:to>
      <cdr:x>0.94717</cdr:x>
      <cdr:y>0.39098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38D73201-3D9A-4FEE-9D76-65FB86D926A1}"/>
            </a:ext>
          </a:extLst>
        </cdr:cNvPr>
        <cdr:cNvSpPr txBox="1"/>
      </cdr:nvSpPr>
      <cdr:spPr>
        <a:xfrm xmlns:a="http://schemas.openxmlformats.org/drawingml/2006/main">
          <a:off x="4824535" y="1467927"/>
          <a:ext cx="2592293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Объем исполнения социально - значимых расходов – 347 143,0</a:t>
          </a:r>
        </a:p>
        <a:p xmlns:a="http://schemas.openxmlformats.org/drawingml/2006/main">
          <a:pPr algn="ctr"/>
          <a:r>
            <a: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rPr>
            <a:t> (87,4% от плановых значений)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5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7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1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6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35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5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5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7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0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10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2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5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69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25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7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5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8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fld id="{18DCCD61-643D-44A5-A450-3A42A50CB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6480720" cy="4824536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Решение № 614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от 31.05.2023 года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 «Об исполнении бюджета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Соболевского муниципального 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района Камчатского края</a:t>
            </a:r>
            <a:br>
              <a:rPr lang="ru-RU" sz="3600" b="1" cap="none" spc="0" dirty="0">
                <a:ln/>
                <a:solidFill>
                  <a:schemeClr val="accent3"/>
                </a:solidFill>
              </a:rPr>
            </a:br>
            <a:r>
              <a:rPr lang="ru-RU" sz="3600" b="1" cap="none" spc="0" dirty="0">
                <a:ln/>
                <a:solidFill>
                  <a:schemeClr val="accent3"/>
                </a:solidFill>
              </a:rPr>
              <a:t> за 2022 год»</a:t>
            </a:r>
          </a:p>
        </p:txBody>
      </p:sp>
    </p:spTree>
    <p:extLst>
      <p:ext uri="{BB962C8B-B14F-4D97-AF65-F5344CB8AC3E}">
        <p14:creationId xmlns:p14="http://schemas.microsoft.com/office/powerpoint/2010/main" val="15732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46FC-A816-432E-A943-0228701B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7" y="116632"/>
            <a:ext cx="7190957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Структура доходов районного бюджета 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</a:b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в 2022 году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2734D22-E509-4D94-8EE2-3D57EAC1B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182461"/>
              </p:ext>
            </p:extLst>
          </p:nvPr>
        </p:nvGraphicFramePr>
        <p:xfrm>
          <a:off x="0" y="1908845"/>
          <a:ext cx="7884368" cy="494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4517ED-DC86-4B4B-A856-408054EFA0F3}"/>
              </a:ext>
            </a:extLst>
          </p:cNvPr>
          <p:cNvSpPr/>
          <p:nvPr/>
        </p:nvSpPr>
        <p:spPr>
          <a:xfrm>
            <a:off x="1840623" y="1539511"/>
            <a:ext cx="1584172" cy="369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Плановый объем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ассигнований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3471C70-797E-45F1-813E-4DA449939E42}"/>
              </a:ext>
            </a:extLst>
          </p:cNvPr>
          <p:cNvSpPr/>
          <p:nvPr/>
        </p:nvSpPr>
        <p:spPr>
          <a:xfrm>
            <a:off x="4065485" y="1539511"/>
            <a:ext cx="1584172" cy="369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alatino Linotype" panose="02040502050505030304" pitchFamily="18" charset="0"/>
              </a:rPr>
              <a:t>Исполнение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66D481A3-0C12-4A07-821C-0C87355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21" y="2060872"/>
            <a:ext cx="1718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Всего доходов:</a:t>
            </a: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E8AC52FC-2170-43B1-B99E-454FC1F6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67" y="2382815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B7FC52DE-14EF-4FD2-BEB4-0A114635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06960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952 199,7</a:t>
            </a: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90D81723-4D5E-417D-8581-B8FAB458D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67" y="2078115"/>
            <a:ext cx="1223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strike="noStrike" kern="0" normalizeH="0" baseline="0" noProof="0" dirty="0">
                <a:ln w="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870 798,1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73201-3D9A-4FEE-9D76-65FB86D926A1}"/>
              </a:ext>
            </a:extLst>
          </p:cNvPr>
          <p:cNvSpPr txBox="1"/>
          <p:nvPr/>
        </p:nvSpPr>
        <p:spPr>
          <a:xfrm>
            <a:off x="5469175" y="2203553"/>
            <a:ext cx="183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(91,5% от плановых значений)</a:t>
            </a:r>
          </a:p>
        </p:txBody>
      </p:sp>
    </p:spTree>
    <p:extLst>
      <p:ext uri="{BB962C8B-B14F-4D97-AF65-F5344CB8AC3E}">
        <p14:creationId xmlns:p14="http://schemas.microsoft.com/office/powerpoint/2010/main" val="30310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4D240C9-B16C-4AD2-8BCE-7BA381659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59062"/>
              </p:ext>
            </p:extLst>
          </p:nvPr>
        </p:nvGraphicFramePr>
        <p:xfrm>
          <a:off x="107504" y="620690"/>
          <a:ext cx="8928993" cy="6156960"/>
        </p:xfrm>
        <a:graphic>
          <a:graphicData uri="http://schemas.openxmlformats.org/drawingml/2006/table">
            <a:tbl>
              <a:tblPr firstRow="1" bandRow="1"/>
              <a:tblGrid>
                <a:gridCol w="493642">
                  <a:extLst>
                    <a:ext uri="{9D8B030D-6E8A-4147-A177-3AD203B41FA5}">
                      <a16:colId xmlns:a16="http://schemas.microsoft.com/office/drawing/2014/main" val="2726235581"/>
                    </a:ext>
                  </a:extLst>
                </a:gridCol>
                <a:gridCol w="3077954">
                  <a:extLst>
                    <a:ext uri="{9D8B030D-6E8A-4147-A177-3AD203B41FA5}">
                      <a16:colId xmlns:a16="http://schemas.microsoft.com/office/drawing/2014/main" val="4123084460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1527589478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295049491"/>
                    </a:ext>
                  </a:extLst>
                </a:gridCol>
                <a:gridCol w="1785799">
                  <a:extLst>
                    <a:ext uri="{9D8B030D-6E8A-4147-A177-3AD203B41FA5}">
                      <a16:colId xmlns:a16="http://schemas.microsoft.com/office/drawing/2014/main" val="1054805171"/>
                    </a:ext>
                  </a:extLst>
                </a:gridCol>
              </a:tblGrid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№</a:t>
                      </a:r>
                    </a:p>
                    <a:p>
                      <a:pPr algn="ctr"/>
                      <a:r>
                        <a:rPr lang="ru-RU" sz="1100" dirty="0"/>
                        <a:t>п/п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Наименование показателя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         Годовой объем 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Исполнение 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% исполнения</a:t>
                      </a:r>
                      <a:endParaRPr lang="ru-RU" sz="1100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42594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Налоговые доходы: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706 452,0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629 457,7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89,1</a:t>
                      </a:r>
                      <a:endParaRPr lang="ru-RU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3508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 на прибыль организаций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23 361,0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25 096,9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107,4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1885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 на доходы физических лиц 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354 994,0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276 041,5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77,8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78000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Налоги на совокупный доход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244 018,0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244 178,2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52267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Налоги на имущество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83 563,0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83 605,6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1312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Государственная пошлина</a:t>
                      </a:r>
                      <a:endParaRPr lang="ru-RU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516,0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535,5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95981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Неналоговые доходы: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19 972,0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19 781,0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99,0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1916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использования имущества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10 320,2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10 499,6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101,7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167073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Платежи при пользовании природными ресурсами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465,7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466,4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6266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оказания платных услуг 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6 091,9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5 170,0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84,9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92852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Доходы от продажи материальных и нематериальных активов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2 000,0</a:t>
                      </a:r>
                    </a:p>
                    <a:p>
                      <a:pPr algn="ctr"/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2 362,7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118,1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9451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Штрафы, санкции, возмещение ущерба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1 094,1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1 282,3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117,2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715547"/>
                  </a:ext>
                </a:extLst>
              </a:tr>
              <a:tr h="272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200" dirty="0"/>
                        <a:t>Безвозмездные поступления: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225 775,7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221 559,4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200" b="1" dirty="0"/>
                        <a:t>98,1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50702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Дотации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71 149,6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71 149,6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083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Субсидии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10 343,5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10 343,5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90787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Субвенции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137 536,5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133 346,9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97,0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21951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Иные межбюджетные трансферты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4 541,0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4 514,3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99,4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60998"/>
                  </a:ext>
                </a:extLst>
              </a:tr>
              <a:tr h="424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Безвозмездные поступления от негосударственных организаций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700,0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474218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dirty="0"/>
                        <a:t>Прочие безвозмездные поступления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1 505,1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1 505,1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100,0</a:t>
                      </a:r>
                      <a:endParaRPr lang="ru-RU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78995"/>
                  </a:ext>
                </a:extLst>
              </a:tr>
              <a:tr h="257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dirty="0"/>
                        <a:t>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ru-RU" sz="1100" b="1" dirty="0"/>
                        <a:t>Всего: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952 199,7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870 798,1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ru-RU" sz="1100" b="1" dirty="0"/>
                        <a:t>91,5</a:t>
                      </a:r>
                      <a:endParaRPr lang="ru-RU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A0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10067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5DA5EB6-7D32-461E-B1A3-94AA240B33C7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80512" cy="6480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rgbClr val="021020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Структура доходов районного бюджета в 2022 году</a:t>
            </a:r>
            <a:endParaRPr kumimoji="0" lang="ru-RU" sz="3200" b="0" i="0" u="none" strike="noStrike" kern="1200" cap="none" spc="0" normalizeH="0" baseline="0" noProof="0" dirty="0">
              <a:ln w="0"/>
              <a:solidFill>
                <a:srgbClr val="FFCA08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100123BA-7155-4B38-81F6-C804F14F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335" y="405246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i="1" kern="0" dirty="0">
                <a:ln w="0"/>
                <a:solidFill>
                  <a:srgbClr val="F893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3058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AAA65B-EA15-4DC3-BE0A-00C749418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29862"/>
              </p:ext>
            </p:extLst>
          </p:nvPr>
        </p:nvGraphicFramePr>
        <p:xfrm>
          <a:off x="107503" y="980728"/>
          <a:ext cx="8928993" cy="5760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118445982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255835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6509961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3888577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886485170"/>
                    </a:ext>
                  </a:extLst>
                </a:gridCol>
              </a:tblGrid>
              <a:tr h="310080"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Утверждено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Исполнено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4868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Доля в общем объеме, 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08972"/>
                  </a:ext>
                </a:extLst>
              </a:tr>
              <a:tr h="329375"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8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0480"/>
                  </a:ext>
                </a:extLst>
              </a:tr>
              <a:tr h="34784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129 836,4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109 426,4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1134865"/>
                  </a:ext>
                </a:extLst>
              </a:tr>
              <a:tr h="3762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59580"/>
                  </a:ext>
                </a:extLst>
              </a:tr>
              <a:tr h="5168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71 287,0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34 784,3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33723"/>
                  </a:ext>
                </a:extLst>
              </a:tr>
              <a:tr h="34994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136 221,2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112 168,3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52761"/>
                  </a:ext>
                </a:extLst>
              </a:tr>
              <a:tr h="3762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513 231,6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65 815,1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56065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48706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284 615,8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256 598,5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600509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59 481,6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50 560,5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62365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48 066,6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37 45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63330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5 223,3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2 531,0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03177"/>
                  </a:ext>
                </a:extLst>
              </a:tr>
              <a:tr h="72352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98 683,1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98 683,1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04497"/>
                  </a:ext>
                </a:extLst>
              </a:tr>
              <a:tr h="40510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1 350 994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769 227,6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7090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9E56718-898A-4D09-95D8-3A10352F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21020"/>
                </a:solidFill>
                <a:latin typeface="Palatino Linotype" panose="02040502050505030304" pitchFamily="18" charset="0"/>
              </a:rPr>
              <a:t>Структурный анализ основных показателей исполнения районного бюджета за 2022 год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:a16="http://schemas.microsoft.com/office/drawing/2014/main" id="{DD9F2372-83F0-4802-952B-34A751F6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549" y="765284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rgbClr val="944A7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149508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FA503-194F-44E7-875A-FAEB6DD8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28357"/>
            <a:ext cx="7596336" cy="108012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333333"/>
                </a:solidFill>
                <a:latin typeface="Palatino Linotype" panose="02040502050505030304" pitchFamily="18" charset="0"/>
              </a:rPr>
              <a:t>Исполнение социально-значимых расходов муниципального района</a:t>
            </a:r>
            <a:endParaRPr lang="ru-RU" sz="27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00B340-1681-40AF-AE03-242D14F93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739212"/>
              </p:ext>
            </p:extLst>
          </p:nvPr>
        </p:nvGraphicFramePr>
        <p:xfrm>
          <a:off x="107505" y="1052736"/>
          <a:ext cx="7830544" cy="564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4">
            <a:extLst>
              <a:ext uri="{FF2B5EF4-FFF2-40B4-BE49-F238E27FC236}">
                <a16:creationId xmlns:a16="http://schemas.microsoft.com/office/drawing/2014/main" id="{88E6B676-1207-49A5-B5AF-46072FBE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836" y="1268760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272821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3697832"/>
              </p:ext>
            </p:extLst>
          </p:nvPr>
        </p:nvGraphicFramePr>
        <p:xfrm>
          <a:off x="155575" y="692696"/>
          <a:ext cx="880891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2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dia.istockphoto.com/vectors/smart-house-collage-icons-vector-id49939359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A7D86B88-B9C6-404C-9F9E-EF32C683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6589941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057B59-4432-4C96-93D9-3ADE7C0E19DA}"/>
              </a:ext>
            </a:extLst>
          </p:cNvPr>
          <p:cNvSpPr txBox="1">
            <a:spLocks/>
          </p:cNvSpPr>
          <p:nvPr/>
        </p:nvSpPr>
        <p:spPr>
          <a:xfrm>
            <a:off x="0" y="160337"/>
            <a:ext cx="6876256" cy="4451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Структура муниципальных программ </a:t>
            </a:r>
          </a:p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на 2022 год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87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504A6D9-4C93-44AC-B06E-0C962D5F0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047594"/>
              </p:ext>
            </p:extLst>
          </p:nvPr>
        </p:nvGraphicFramePr>
        <p:xfrm>
          <a:off x="395536" y="1268760"/>
          <a:ext cx="6984777" cy="549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44">
            <a:extLst>
              <a:ext uri="{FF2B5EF4-FFF2-40B4-BE49-F238E27FC236}">
                <a16:creationId xmlns:a16="http://schemas.microsoft.com/office/drawing/2014/main" id="{FE144A90-DF31-49CE-83C5-6217B547E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852" y="1484784"/>
            <a:ext cx="7960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1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</a:rPr>
              <a:t>ТЫС.РУБЛЕЙ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280BDBD-1941-4C23-B58A-F09347C5476D}"/>
              </a:ext>
            </a:extLst>
          </p:cNvPr>
          <p:cNvSpPr txBox="1">
            <a:spLocks/>
          </p:cNvSpPr>
          <p:nvPr/>
        </p:nvSpPr>
        <p:spPr>
          <a:xfrm>
            <a:off x="107504" y="134784"/>
            <a:ext cx="7416824" cy="10619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Межбюджетные трансферты, предоставленные бюджетам сельских поселений из районного бюджета </a:t>
            </a:r>
          </a:p>
          <a:p>
            <a:r>
              <a:rPr lang="ru-RU" sz="1800" dirty="0">
                <a:solidFill>
                  <a:srgbClr val="021020"/>
                </a:solidFill>
                <a:latin typeface="Palatino Linotype" panose="02040502050505030304" pitchFamily="18" charset="0"/>
              </a:rPr>
              <a:t>в 2022 году</a:t>
            </a: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972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3778</TotalTime>
  <Words>466</Words>
  <Application>Microsoft Office PowerPoint</Application>
  <PresentationFormat>Экран (4:3)</PresentationFormat>
  <Paragraphs>220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맑은 고딕</vt:lpstr>
      <vt:lpstr>Arial</vt:lpstr>
      <vt:lpstr>Calibri</vt:lpstr>
      <vt:lpstr>Palatino Linotype</vt:lpstr>
      <vt:lpstr>Trebuchet MS</vt:lpstr>
      <vt:lpstr>Wingdings 3</vt:lpstr>
      <vt:lpstr>Custom Design</vt:lpstr>
      <vt:lpstr>Аспект</vt:lpstr>
      <vt:lpstr> Решение № 614  от 31.05.2023 года  «Об исполнении бюджета  Соболевского муниципального  района Камчатского края  за 2022 год»</vt:lpstr>
      <vt:lpstr>Структура доходов районного бюджета  в 2022 году</vt:lpstr>
      <vt:lpstr>Презентация PowerPoint</vt:lpstr>
      <vt:lpstr>Структурный анализ основных показателей исполнения районного бюджета за 2022 год</vt:lpstr>
      <vt:lpstr>Исполнение социально-значимых расходов муниципального района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Соболевского муниципального района за  2021 год</dc:title>
  <dc:creator>Фин-06</dc:creator>
  <cp:lastModifiedBy>GSFin</cp:lastModifiedBy>
  <cp:revision>178</cp:revision>
  <dcterms:created xsi:type="dcterms:W3CDTF">2022-03-04T04:29:35Z</dcterms:created>
  <dcterms:modified xsi:type="dcterms:W3CDTF">2023-06-12T22:13:36Z</dcterms:modified>
</cp:coreProperties>
</file>