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57240155990173E-2"/>
                  <c:y val="6.331205364646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41205214486526E-2"/>
                  <c:y val="6.1050908873373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166329.86489</c:v>
                </c:pt>
                <c:pt idx="1">
                  <c:v>140599.04797000001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30515253484076E-2"/>
                  <c:y val="5.4267474554109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51E-2"/>
                  <c:y val="5.426747455410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182878.01537000001</c:v>
                </c:pt>
                <c:pt idx="1">
                  <c:v>151099.24421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 / профицит (+)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925170272982851E-2"/>
                  <c:y val="2.2609667301923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25170272982851E-2"/>
                  <c:y val="2.2611447730878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16548.15048</c:v>
                </c:pt>
                <c:pt idx="1">
                  <c:v>10500.196239999999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3835648"/>
        <c:axId val="33845632"/>
        <c:axId val="0"/>
      </c:bar3DChart>
      <c:catAx>
        <c:axId val="33835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3845632"/>
        <c:crosses val="autoZero"/>
        <c:auto val="1"/>
        <c:lblAlgn val="ctr"/>
        <c:lblOffset val="100"/>
        <c:noMultiLvlLbl val="0"/>
      </c:catAx>
      <c:valAx>
        <c:axId val="33845632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3835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2017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оказания платных услуг 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1640.4</c:v>
                </c:pt>
                <c:pt idx="1">
                  <c:v>1154.9000000000001</c:v>
                </c:pt>
                <c:pt idx="2">
                  <c:v>2077.6999999999998</c:v>
                </c:pt>
                <c:pt idx="3">
                  <c:v>165.9</c:v>
                </c:pt>
                <c:pt idx="4">
                  <c:v>3101.3</c:v>
                </c:pt>
                <c:pt idx="5">
                  <c:v>59.3</c:v>
                </c:pt>
                <c:pt idx="6">
                  <c:v>1461.9</c:v>
                </c:pt>
                <c:pt idx="7">
                  <c:v>574.4</c:v>
                </c:pt>
                <c:pt idx="8">
                  <c:v>156.4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2018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оказания платных услуг 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2100</c:v>
                </c:pt>
                <c:pt idx="1">
                  <c:v>1240.8146200000001</c:v>
                </c:pt>
                <c:pt idx="2">
                  <c:v>1833</c:v>
                </c:pt>
                <c:pt idx="3">
                  <c:v>179</c:v>
                </c:pt>
                <c:pt idx="4">
                  <c:v>3759</c:v>
                </c:pt>
                <c:pt idx="5">
                  <c:v>28.34</c:v>
                </c:pt>
                <c:pt idx="6">
                  <c:v>740.6</c:v>
                </c:pt>
                <c:pt idx="7">
                  <c:v>541.25004000000001</c:v>
                </c:pt>
                <c:pt idx="8">
                  <c:v>783.92400999999995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2018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Налоги на товары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Доходы от оказания платных услуг 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Лист1!$D$2:$D$10</c:f>
              <c:numCache>
                <c:formatCode>#,##0.0</c:formatCode>
                <c:ptCount val="9"/>
                <c:pt idx="0">
                  <c:v>2702.82557</c:v>
                </c:pt>
                <c:pt idx="1">
                  <c:v>1256.2355399999999</c:v>
                </c:pt>
                <c:pt idx="2">
                  <c:v>1832.22165</c:v>
                </c:pt>
                <c:pt idx="3">
                  <c:v>287.55770999999999</c:v>
                </c:pt>
                <c:pt idx="4">
                  <c:v>4054.7287900000001</c:v>
                </c:pt>
                <c:pt idx="5">
                  <c:v>28.75</c:v>
                </c:pt>
                <c:pt idx="6">
                  <c:v>740.49573999999996</c:v>
                </c:pt>
                <c:pt idx="7">
                  <c:v>533.43953999999997</c:v>
                </c:pt>
                <c:pt idx="8">
                  <c:v>783.92717000000005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510912"/>
        <c:axId val="119512448"/>
        <c:axId val="0"/>
      </c:bar3DChart>
      <c:catAx>
        <c:axId val="119510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119512448"/>
        <c:crosses val="autoZero"/>
        <c:auto val="1"/>
        <c:lblAlgn val="ctr"/>
        <c:lblOffset val="100"/>
        <c:noMultiLvlLbl val="0"/>
      </c:catAx>
      <c:valAx>
        <c:axId val="119512448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951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35176035054485"/>
          <c:y val="0.41235399770395881"/>
          <c:w val="0.11768030953246252"/>
          <c:h val="0.1423695515313113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2017 год</a:t>
            </a:r>
            <a:endParaRPr lang="ru-RU" sz="1600" dirty="0"/>
          </a:p>
        </c:rich>
      </c:tx>
      <c:layout>
        <c:manualLayout>
          <c:xMode val="edge"/>
          <c:yMode val="edge"/>
          <c:x val="0.26716688391563809"/>
          <c:y val="0.82598247630605148"/>
        </c:manualLayout>
      </c:layout>
      <c:overlay val="0"/>
    </c:title>
    <c:autoTitleDeleted val="0"/>
    <c:view3D>
      <c:rotX val="30"/>
      <c:rotY val="8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3187928716076481"/>
          <c:y val="9.5825624075957364E-2"/>
          <c:w val="0.66812071283923513"/>
          <c:h val="0.90417437592404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8"/>
          <c:dLbls>
            <c:dLbl>
              <c:idx val="1"/>
              <c:layout>
                <c:manualLayout>
                  <c:x val="-1.0335272984180502E-2"/>
                  <c:y val="-2.8191312076435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0303127869259599E-2"/>
                  <c:y val="2.62082557720344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458329603096871"/>
                  <c:y val="-0.165309890781366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3294582649728314E-3"/>
                  <c:y val="2.443606039238270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14581.30488</c:v>
                </c:pt>
                <c:pt idx="1">
                  <c:v>148.19999999999999</c:v>
                </c:pt>
                <c:pt idx="2">
                  <c:v>215</c:v>
                </c:pt>
                <c:pt idx="3">
                  <c:v>93189.463589999999</c:v>
                </c:pt>
                <c:pt idx="4">
                  <c:v>20960.064399999999</c:v>
                </c:pt>
                <c:pt idx="5">
                  <c:v>498.79413</c:v>
                </c:pt>
                <c:pt idx="6">
                  <c:v>114.20946000000001</c:v>
                </c:pt>
                <c:pt idx="7">
                  <c:v>17368.414580000001</c:v>
                </c:pt>
                <c:pt idx="8">
                  <c:v>326.05560000000003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8.9605566175474504E-3"/>
          <c:y val="0.11566903891020656"/>
          <c:w val="0.33376633528403787"/>
          <c:h val="0.8843309610897935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2018 год</a:t>
            </a:r>
            <a:endParaRPr lang="ru-RU" sz="1600" dirty="0"/>
          </a:p>
        </c:rich>
      </c:tx>
      <c:layout>
        <c:manualLayout>
          <c:xMode val="edge"/>
          <c:yMode val="edge"/>
          <c:x val="1.010845889702373E-2"/>
          <c:y val="0.32381354310667892"/>
        </c:manualLayout>
      </c:layout>
      <c:overlay val="0"/>
    </c:title>
    <c:autoTitleDeleted val="0"/>
    <c:view3D>
      <c:rotX val="30"/>
      <c:rotY val="28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1446059420631974E-2"/>
          <c:w val="1"/>
          <c:h val="0.86211997262965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4777970643424942E-2"/>
                  <c:y val="4.81956186264419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6181193934618887E-2"/>
                  <c:y val="3.023247388305996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472682444050559E-3"/>
                  <c:y val="-2.25802415880639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816197537684395"/>
                  <c:y val="8.860568883393963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5978617054781882E-2"/>
                  <c:y val="-0.183912565002224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3758664939369633E-3"/>
                  <c:y val="1.71663615397417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925482285862221E-2"/>
                  <c:y val="-5.43725990360479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4445693597755191E-2"/>
                  <c:y val="-0.143346251694048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1.1952646514453477E-2"/>
                  <c:y val="-0.12143413463318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17182.48358</c:v>
                </c:pt>
                <c:pt idx="1">
                  <c:v>157.22900000000001</c:v>
                </c:pt>
                <c:pt idx="2">
                  <c:v>99.331220000000002</c:v>
                </c:pt>
                <c:pt idx="3">
                  <c:v>102091.09896</c:v>
                </c:pt>
                <c:pt idx="4">
                  <c:v>9529.4331899999997</c:v>
                </c:pt>
                <c:pt idx="5">
                  <c:v>973.12004000000002</c:v>
                </c:pt>
                <c:pt idx="6">
                  <c:v>183.74561</c:v>
                </c:pt>
                <c:pt idx="7">
                  <c:v>20483.26526</c:v>
                </c:pt>
                <c:pt idx="8">
                  <c:v>399.53735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088"/>
            <a:ext cx="7920880" cy="331236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R="45720" lvl="0" algn="ctr">
              <a:spcBef>
                <a:spcPts val="0"/>
              </a:spcBef>
              <a:defRPr/>
            </a:pPr>
            <a:r>
              <a:rPr lang="ru-RU" sz="4400" b="1" i="1" dirty="0" smtClean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Проект </a:t>
            </a:r>
            <a: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об исполнении бюджета </a:t>
            </a:r>
            <a:b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 smtClean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Соболевского сельского </a:t>
            </a:r>
            <a: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поселения </a:t>
            </a:r>
            <a:b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Камчатского края </a:t>
            </a:r>
            <a:b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b="1" i="1" dirty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lang="ru-RU" sz="4400" b="1" i="1" dirty="0" smtClean="0">
                <a:ln w="50800"/>
                <a:latin typeface="Times New Roman" pitchFamily="18" charset="0"/>
                <a:ea typeface="+mn-ea"/>
                <a:cs typeface="Times New Roman" pitchFamily="18" charset="0"/>
              </a:rPr>
              <a:t>2018 год</a:t>
            </a:r>
            <a:endParaRPr lang="ru-RU" b="1" dirty="0">
              <a:ln w="50800"/>
            </a:endParaRPr>
          </a:p>
        </p:txBody>
      </p:sp>
      <p:sp>
        <p:nvSpPr>
          <p:cNvPr id="3" name="AutoShape 2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03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5896" y="912119"/>
            <a:ext cx="5508104" cy="51125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3"/>
            <a:ext cx="8712968" cy="804275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Исполнение бюджета Соболевского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сельского 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поселения за 2018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год 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40231674"/>
              </p:ext>
            </p:extLst>
          </p:nvPr>
        </p:nvGraphicFramePr>
        <p:xfrm>
          <a:off x="107504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278937" y="1052736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5" name="AutoShape 2" descr="ÐÐ°ÑÑÐ¸Ð½ÐºÐ¸ Ð¿Ð¾ Ð·Ð°Ð¿ÑÐ¾ÑÑ ÐºÐ°ÑÑÐ¸Ð½ÐºÐ¸ ÑÐ¸Ð½Ð°Ð½Ñ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2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978844"/>
              </p:ext>
            </p:extLst>
          </p:nvPr>
        </p:nvGraphicFramePr>
        <p:xfrm>
          <a:off x="179512" y="1124744"/>
          <a:ext cx="8784977" cy="551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1248139"/>
                <a:gridCol w="1296144"/>
                <a:gridCol w="1224136"/>
                <a:gridCol w="1008112"/>
                <a:gridCol w="1080121"/>
              </a:tblGrid>
              <a:tr h="346328">
                <a:tc rowSpan="2"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Наименование доходов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2017</a:t>
                      </a:r>
                      <a:r>
                        <a:rPr lang="ru-RU" sz="1000" baseline="0" dirty="0" smtClean="0"/>
                        <a:t>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 год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</a:rPr>
                        <a:t>Сравнение с 2017 годом 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10 392,2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11 205,9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12 220,2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109,1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+ 1 828,0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8 199,5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9 140,1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10 162,3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111,2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+ 1 962,8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046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2 192,7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2 065,8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2 057,9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- 134,8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 Безвозмездные поступления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135 231,0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155 123,9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128 378,8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82,8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- 6 852,2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37 011,4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34 549,6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34 549,6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- 2 461,8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79 561,0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31 033,2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31 033,2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- 48 527,8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1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1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18 489,9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88 146,7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61 401,6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+ 42 911,7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966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бюджетов бюджетной системы РФ от возврата  бюджетами бюджетной системы РФ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1 216,7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1 216,7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63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623,2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166 329,8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140 599,0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- 5 024,2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7884368" y="908720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44623"/>
            <a:ext cx="8712968" cy="80427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Исполнение бюджета сельского 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поселения по основным параметрам за 2018 год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11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82"/>
          <a:stretch/>
        </p:blipFill>
        <p:spPr bwMode="auto">
          <a:xfrm>
            <a:off x="0" y="446760"/>
            <a:ext cx="9144000" cy="6411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93273402"/>
              </p:ext>
            </p:extLst>
          </p:nvPr>
        </p:nvGraphicFramePr>
        <p:xfrm>
          <a:off x="179512" y="908720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7976263" y="638132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44623"/>
            <a:ext cx="8712968" cy="80427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Структура налоговых и неналоговых доходов бюджета за 2018 год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16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620804"/>
              </p:ext>
            </p:extLst>
          </p:nvPr>
        </p:nvGraphicFramePr>
        <p:xfrm>
          <a:off x="183505" y="1016442"/>
          <a:ext cx="8784976" cy="57044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77639"/>
                <a:gridCol w="1351439"/>
                <a:gridCol w="1201279"/>
                <a:gridCol w="1426519"/>
                <a:gridCol w="1051119"/>
                <a:gridCol w="1276981"/>
              </a:tblGrid>
              <a:tr h="475368">
                <a:tc rowSpan="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Факт 2017 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2018 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Сравнение с 2017 годом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6998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106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14 581,3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18 892,9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17 182,5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+ 2 601,2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148,2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699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215,0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+ 115,7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93 189,5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130 178,3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102 091,1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+ 8 901,6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20 960,1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10 277,9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9 529,4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- 11 430,7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498,8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+ 474,3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17 368,4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21 625,6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20 483,2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+ 3 114,8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326,0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440,9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+ 73,5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3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401,5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182 878,0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151 099,2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+ 3 697,7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8096399" y="84889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44623"/>
            <a:ext cx="8712968" cy="80427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Исполнение расходной части бюджета Соболевского поселения по разделам классификации за 2018 год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9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75828983"/>
              </p:ext>
            </p:extLst>
          </p:nvPr>
        </p:nvGraphicFramePr>
        <p:xfrm>
          <a:off x="0" y="3068960"/>
          <a:ext cx="910850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42206938"/>
              </p:ext>
            </p:extLst>
          </p:nvPr>
        </p:nvGraphicFramePr>
        <p:xfrm>
          <a:off x="107504" y="472108"/>
          <a:ext cx="7992888" cy="3532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4623"/>
            <a:ext cx="9001000" cy="57606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/>
                <a:ea typeface="+mn-ea"/>
                <a:cs typeface="+mn-cs"/>
              </a:rPr>
              <a:t>Структура расходов сельского поселения за 2017 - 2018 год </a:t>
            </a:r>
            <a:endParaRPr lang="ru-RU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13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1394</TotalTime>
  <Words>355</Words>
  <Application>Microsoft Office PowerPoint</Application>
  <PresentationFormat>Экран (4:3)</PresentationFormat>
  <Paragraphs>184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Проект  об исполнении бюджета  Соболевского сельского поселения  Камчатского края  за 2018 год</vt:lpstr>
      <vt:lpstr>Исполнение бюджета Соболевского сельского  поселения за 2018 год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Фин-06</dc:creator>
  <cp:lastModifiedBy>Фин-06</cp:lastModifiedBy>
  <cp:revision>56</cp:revision>
  <dcterms:created xsi:type="dcterms:W3CDTF">2018-03-29T00:14:13Z</dcterms:created>
  <dcterms:modified xsi:type="dcterms:W3CDTF">2019-04-18T21:17:44Z</dcterms:modified>
</cp:coreProperties>
</file>