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93" r:id="rId10"/>
    <p:sldId id="373" r:id="rId11"/>
    <p:sldId id="394" r:id="rId12"/>
    <p:sldId id="413" r:id="rId13"/>
    <p:sldId id="409" r:id="rId14"/>
    <p:sldId id="412" r:id="rId15"/>
    <p:sldId id="411" r:id="rId16"/>
    <p:sldId id="410" r:id="rId17"/>
    <p:sldId id="401" r:id="rId18"/>
    <p:sldId id="408" r:id="rId19"/>
    <p:sldId id="377" r:id="rId20"/>
    <p:sldId id="402" r:id="rId21"/>
    <p:sldId id="407" r:id="rId22"/>
    <p:sldId id="403" r:id="rId23"/>
    <p:sldId id="404" r:id="rId24"/>
    <p:sldId id="406" r:id="rId25"/>
    <p:sldId id="405" r:id="rId26"/>
    <p:sldId id="374" r:id="rId27"/>
    <p:sldId id="396" r:id="rId28"/>
    <p:sldId id="414" r:id="rId29"/>
    <p:sldId id="417" r:id="rId30"/>
    <p:sldId id="416" r:id="rId31"/>
    <p:sldId id="415" r:id="rId32"/>
    <p:sldId id="388" r:id="rId33"/>
    <p:sldId id="387" r:id="rId34"/>
    <p:sldId id="381" r:id="rId35"/>
    <p:sldId id="359" r:id="rId36"/>
    <p:sldId id="286" r:id="rId37"/>
    <p:sldId id="363" r:id="rId38"/>
    <p:sldId id="360" r:id="rId39"/>
    <p:sldId id="361" r:id="rId40"/>
    <p:sldId id="362" r:id="rId41"/>
    <p:sldId id="419" r:id="rId42"/>
    <p:sldId id="339" r:id="rId43"/>
    <p:sldId id="418" r:id="rId44"/>
    <p:sldId id="335" r:id="rId45"/>
    <p:sldId id="343" r:id="rId46"/>
    <p:sldId id="333" r:id="rId47"/>
    <p:sldId id="332" r:id="rId48"/>
    <p:sldId id="330" r:id="rId49"/>
    <p:sldId id="328" r:id="rId50"/>
    <p:sldId id="327" r:id="rId5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3"/>
            <p14:sldId id="373"/>
            <p14:sldId id="394"/>
            <p14:sldId id="413"/>
            <p14:sldId id="409"/>
            <p14:sldId id="412"/>
            <p14:sldId id="411"/>
            <p14:sldId id="410"/>
            <p14:sldId id="401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74"/>
            <p14:sldId id="396"/>
            <p14:sldId id="414"/>
            <p14:sldId id="417"/>
            <p14:sldId id="416"/>
            <p14:sldId id="415"/>
            <p14:sldId id="388"/>
            <p14:sldId id="387"/>
            <p14:sldId id="381"/>
            <p14:sldId id="359"/>
            <p14:sldId id="286"/>
            <p14:sldId id="363"/>
            <p14:sldId id="360"/>
            <p14:sldId id="361"/>
            <p14:sldId id="362"/>
            <p14:sldId id="419"/>
            <p14:sldId id="339"/>
            <p14:sldId id="418"/>
            <p14:sldId id="335"/>
            <p14:sldId id="343"/>
            <p14:sldId id="333"/>
            <p14:sldId id="332"/>
            <p14:sldId id="330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F1F1F1"/>
    <a:srgbClr val="B1C1E4"/>
    <a:srgbClr val="CCECFF"/>
    <a:srgbClr val="D1D1D1"/>
    <a:srgbClr val="B9B9B9"/>
    <a:srgbClr val="A6A6A6"/>
    <a:srgbClr val="595959"/>
    <a:srgbClr val="FBFB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4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24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Econom2\Desktop\&#1055;&#1080;&#1089;&#1100;&#108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756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обеспечение электрической энергией, газом и паром</c:v>
                </c:pt>
                <c:pt idx="1">
                  <c:v>организаций сельского, лесного хозяйства, охота, рыболовство и рыбоводство</c:v>
                </c:pt>
                <c:pt idx="2">
                  <c:v>обрабатывающего производства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2.5999999999999999E-2</c:v>
                </c:pt>
                <c:pt idx="1">
                  <c:v>0.16900000000000001</c:v>
                </c:pt>
                <c:pt idx="2">
                  <c:v>0.80500000000000005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100" b="0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756A0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19698096317525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E7-8647-B230-7DCE5B9EB0F1}"/>
                </c:ext>
              </c:extLst>
            </c:dLbl>
            <c:dLbl>
              <c:idx val="1"/>
              <c:layout>
                <c:manualLayout>
                  <c:x val="8.2713812346142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7-8647-B230-7DCE5B9EB0F1}"/>
                </c:ext>
              </c:extLst>
            </c:dLbl>
            <c:dLbl>
              <c:idx val="2"/>
              <c:layout>
                <c:manualLayout>
                  <c:x val="9.4616339760758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7-8647-B230-7DCE5B9EB0F1}"/>
                </c:ext>
              </c:extLst>
            </c:dLbl>
            <c:dLbl>
              <c:idx val="3"/>
              <c:layout>
                <c:manualLayout>
                  <c:x val="8.271381234614246E-2"/>
                  <c:y val="-2.18423976417090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7-8647-B230-7DCE5B9EB0F1}"/>
                </c:ext>
              </c:extLst>
            </c:dLbl>
            <c:dLbl>
              <c:idx val="4"/>
              <c:layout>
                <c:manualLayout>
                  <c:x val="7.9660123735751265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E7-8647-B230-7DCE5B9EB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E7-8647-B230-7DCE5B9EB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69993606253098"/>
          <c:y val="4.3044689175676311E-2"/>
          <c:w val="0.48760320071838181"/>
          <c:h val="0.919453716939472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645-8244-A82A-A769C21E1C51}"/>
              </c:ext>
            </c:extLst>
          </c:dPt>
          <c:dLbls>
            <c:dLbl>
              <c:idx val="0"/>
              <c:layout>
                <c:manualLayout>
                  <c:x val="9.767651882409889E-2"/>
                  <c:y val="-6.250193444707151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45-8244-A82A-A769C21E1C51}"/>
                </c:ext>
              </c:extLst>
            </c:dLbl>
            <c:dLbl>
              <c:idx val="1"/>
              <c:layout>
                <c:manualLayout>
                  <c:x val="0.18224889462165181"/>
                  <c:y val="-3.09379183165874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45-8244-A82A-A769C21E1C51}"/>
                </c:ext>
              </c:extLst>
            </c:dLbl>
            <c:dLbl>
              <c:idx val="2"/>
              <c:layout>
                <c:manualLayout>
                  <c:x val="0.1255333675305064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45-8244-A82A-A769C21E1C51}"/>
                </c:ext>
              </c:extLst>
            </c:dLbl>
            <c:dLbl>
              <c:idx val="3"/>
              <c:layout>
                <c:manualLayout>
                  <c:x val="0.12557924472412266"/>
                  <c:y val="-1.562548361176787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45-8244-A82A-A769C21E1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
лесное хозяйство, охота</c:v>
                </c:pt>
                <c:pt idx="1">
                  <c:v>торговля оптовоя и розничная, ремонт автомобилей</c:v>
                </c:pt>
                <c:pt idx="2">
                  <c:v>обрабатывающие производства</c:v>
                </c:pt>
                <c:pt idx="3">
                  <c:v>деятельность гостиниц и предприятий общественного питания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0.05</c:v>
                </c:pt>
                <c:pt idx="1">
                  <c:v>0.55000000000000004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5-8244-A82A-A769C21E1C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сельское, 
лесное хозяйство, охота</c:v>
                </c:pt>
                <c:pt idx="1">
                  <c:v>торговля оптовоя и розничная, ремонт автомобилей</c:v>
                </c:pt>
                <c:pt idx="2">
                  <c:v>обрабатывающие производства</c:v>
                </c:pt>
                <c:pt idx="3">
                  <c:v>деятельность гостиниц и предприятий общественного питания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45-8244-A82A-A769C21E1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36333593714237"/>
          <c:y val="1.0089985969658124E-2"/>
          <c:w val="0.61993964472334184"/>
          <c:h val="0.954657518345428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29635944600579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03-C94E-BBDA-D2FCD2F010EE}"/>
                </c:ext>
              </c:extLst>
            </c:dLbl>
            <c:dLbl>
              <c:idx val="1"/>
              <c:layout>
                <c:manualLayout>
                  <c:x val="9.3088799462478236E-2"/>
                  <c:y val="-1.250038688941430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03-C94E-BBDA-D2FCD2F010EE}"/>
                </c:ext>
              </c:extLst>
            </c:dLbl>
            <c:dLbl>
              <c:idx val="2"/>
              <c:layout>
                <c:manualLayout>
                  <c:x val="9.30887994624782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03-C94E-BBDA-D2FCD2F010EE}"/>
                </c:ext>
              </c:extLst>
            </c:dLbl>
            <c:dLbl>
              <c:idx val="3"/>
              <c:layout>
                <c:manualLayout>
                  <c:x val="9.767651882409889E-2"/>
                  <c:y val="-6.250193444707151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03-C94E-BBDA-D2FCD2F01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крупный бизнес 
(более 2 млрд рублей)</c:v>
                </c:pt>
                <c:pt idx="1">
                  <c:v>крупный бизнес 
(более 2 млрд рублей)</c:v>
                </c:pt>
                <c:pt idx="2">
                  <c:v>крупный бизнес 
(более 2 млрд рублей)</c:v>
                </c:pt>
                <c:pt idx="3">
                  <c:v>крупный бизнес 
(более 2 млрд рублей)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0.317</c:v>
                </c:pt>
                <c:pt idx="1">
                  <c:v>4.9000000000000002E-2</c:v>
                </c:pt>
                <c:pt idx="2">
                  <c:v>4.9000000000000002E-2</c:v>
                </c:pt>
                <c:pt idx="3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03-C94E-BBDA-D2FCD2F010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крупный бизнес 
(более 2 млрд рублей)</c:v>
                </c:pt>
                <c:pt idx="1">
                  <c:v>крупный бизнес 
(более 2 млрд рублей)</c:v>
                </c:pt>
                <c:pt idx="2">
                  <c:v>крупный бизнес 
(более 2 млрд рублей)</c:v>
                </c:pt>
                <c:pt idx="3">
                  <c:v>крупный бизнес 
(более 2 млрд рублей)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03-C94E-BBDA-D2FCD2F01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50199844634433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71-4740-AE2C-9BBD4C475393}"/>
                </c:ext>
              </c:extLst>
            </c:dLbl>
            <c:dLbl>
              <c:idx val="1"/>
              <c:layout>
                <c:manualLayout>
                  <c:x val="0.143606619071013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71-4740-AE2C-9BBD4C475393}"/>
                </c:ext>
              </c:extLst>
            </c:dLbl>
            <c:dLbl>
              <c:idx val="2"/>
              <c:layout>
                <c:manualLayout>
                  <c:x val="9.7114095581306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71-4740-AE2C-9BBD4C475393}"/>
                </c:ext>
              </c:extLst>
            </c:dLbl>
            <c:dLbl>
              <c:idx val="3"/>
              <c:layout>
                <c:manualLayout>
                  <c:x val="6.921858148748248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71-4740-AE2C-9BBD4C475393}"/>
                </c:ext>
              </c:extLst>
            </c:dLbl>
            <c:dLbl>
              <c:idx val="4"/>
              <c:layout>
                <c:manualLayout>
                  <c:x val="9.7114095581306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71-4740-AE2C-9BBD4C475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251 и более</c:v>
                </c:pt>
                <c:pt idx="1">
                  <c:v>101-250</c:v>
                </c:pt>
                <c:pt idx="2">
                  <c:v>51-100</c:v>
                </c:pt>
                <c:pt idx="3">
                  <c:v>6-50</c:v>
                </c:pt>
                <c:pt idx="4">
                  <c:v>до 5 включительно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0.39</c:v>
                </c:pt>
                <c:pt idx="1">
                  <c:v>0.32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71-4740-AE2C-9BBD4C4753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251 и более</c:v>
                </c:pt>
                <c:pt idx="1">
                  <c:v>101-250</c:v>
                </c:pt>
                <c:pt idx="2">
                  <c:v>51-100</c:v>
                </c:pt>
                <c:pt idx="3">
                  <c:v>6-50</c:v>
                </c:pt>
                <c:pt idx="4">
                  <c:v>до 5 включительно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71-4740-AE2C-9BBD4C475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8460460183083"/>
          <c:y val="0.17946189503711626"/>
          <c:w val="0.69833255363568891"/>
          <c:h val="0.668247593114849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75023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B2-6441-9DFA-CB6BDEBE33B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B2-6441-9DFA-CB6BDEBE33B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2-6441-9DFA-CB6BDEBE3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реализовали свои проекты</c:v>
                </c:pt>
                <c:pt idx="1">
                  <c:v>не реализовали свои проекты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B2-6441-9DFA-CB6BDEBE33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1938309813412"/>
          <c:y val="0.18764965122671115"/>
          <c:w val="0.69089511819258098"/>
          <c:h val="0.492047594698828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756A0">
                  <a:alpha val="75023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79-6641-AAD1-E0472809C39F}"/>
              </c:ext>
            </c:extLst>
          </c:dPt>
          <c:dPt>
            <c:idx val="1"/>
            <c:bubble3D val="0"/>
            <c:spPr>
              <a:solidFill>
                <a:srgbClr val="4756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79-6641-AAD1-E0472809C39F}"/>
              </c:ext>
            </c:extLst>
          </c:dPt>
          <c:dPt>
            <c:idx val="2"/>
            <c:bubble3D val="0"/>
            <c:spPr>
              <a:solidFill>
                <a:srgbClr val="4756A0">
                  <a:alpha val="5531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979-6641-AAD1-E0472809C39F}"/>
              </c:ext>
            </c:extLst>
          </c:dPt>
          <c:dPt>
            <c:idx val="3"/>
            <c:bubble3D val="0"/>
            <c:spPr>
              <a:solidFill>
                <a:srgbClr val="4756A0">
                  <a:alpha val="39658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79-6641-AAD1-E0472809C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нет необходимости во взаимодействии</c:v>
                </c:pt>
                <c:pt idx="1">
                  <c:v>удовлетворены взаимодействием</c:v>
                </c:pt>
                <c:pt idx="2">
                  <c:v>частично удовлетворены взаимодействием</c:v>
                </c:pt>
                <c:pt idx="3">
                  <c:v>не удовлетворены взаимодействием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0.39</c:v>
                </c:pt>
                <c:pt idx="2">
                  <c:v>0.36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9-6641-AAD1-E0472809C3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476714905923676E-2"/>
          <c:y val="0.70479870102915176"/>
          <c:w val="0.86311546493034985"/>
          <c:h val="0.2312077410370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v>2021</c:v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Лист1!$A$1:$A$5</c:f>
              <c:strCache>
                <c:ptCount val="5"/>
                <c:pt idx="0">
                  <c:v>Показатели</c:v>
                </c:pt>
                <c:pt idx="1">
                  <c:v>объем инвестиций 
в основной капитал млн. руб.</c:v>
                </c:pt>
                <c:pt idx="2">
                  <c:v>отгрузка продукции
млн. руб.</c:v>
                </c:pt>
                <c:pt idx="3">
                  <c:v>Численность трудоспособного населения, чел.</c:v>
                </c:pt>
                <c:pt idx="4">
                  <c:v>средняя з/п руб.</c:v>
                </c:pt>
              </c:strCache>
            </c:strRef>
          </c:cat>
          <c:val>
            <c:numRef>
              <c:f>Лист1!$B$1:$B$5</c:f>
              <c:numCache>
                <c:formatCode>#,##0.00</c:formatCode>
                <c:ptCount val="5"/>
                <c:pt idx="0" formatCode="General">
                  <c:v>2021</c:v>
                </c:pt>
                <c:pt idx="1">
                  <c:v>2516.4</c:v>
                </c:pt>
                <c:pt idx="2">
                  <c:v>16253.3</c:v>
                </c:pt>
                <c:pt idx="3" formatCode="#,##0">
                  <c:v>2266</c:v>
                </c:pt>
                <c:pt idx="4">
                  <c:v>148809.70000000001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5-487D-89C2-38B8118F6DA1}"/>
            </c:ext>
          </c:extLst>
        </c:ser>
        <c:ser>
          <c:idx val="1"/>
          <c:order val="1"/>
          <c:tx>
            <c:v>2022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Лист1!$A$1:$A$5</c:f>
              <c:strCache>
                <c:ptCount val="5"/>
                <c:pt idx="0">
                  <c:v>Показатели</c:v>
                </c:pt>
                <c:pt idx="1">
                  <c:v>объем инвестиций 
в основной капитал млн. руб.</c:v>
                </c:pt>
                <c:pt idx="2">
                  <c:v>отгрузка продукции
млн. руб.</c:v>
                </c:pt>
                <c:pt idx="3">
                  <c:v>Численность трудоспособного населения, чел.</c:v>
                </c:pt>
                <c:pt idx="4">
                  <c:v>средняя з/п руб.</c:v>
                </c:pt>
              </c:strCache>
            </c:strRef>
          </c:cat>
          <c:val>
            <c:numRef>
              <c:f>Лист1!$C$1:$C$5</c:f>
              <c:numCache>
                <c:formatCode>#,##0.00</c:formatCode>
                <c:ptCount val="5"/>
                <c:pt idx="0" formatCode="General">
                  <c:v>2022</c:v>
                </c:pt>
                <c:pt idx="1">
                  <c:v>4168.3</c:v>
                </c:pt>
                <c:pt idx="2">
                  <c:v>9457.2000000000007</c:v>
                </c:pt>
                <c:pt idx="3" formatCode="#,##0">
                  <c:v>2495</c:v>
                </c:pt>
                <c:pt idx="4">
                  <c:v>124260.5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5-487D-89C2-38B8118F6DA1}"/>
            </c:ext>
          </c:extLst>
        </c:ser>
        <c:ser>
          <c:idx val="2"/>
          <c:order val="2"/>
          <c:tx>
            <c:v>2023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Лист1!$A$1:$A$5</c:f>
              <c:strCache>
                <c:ptCount val="5"/>
                <c:pt idx="0">
                  <c:v>Показатели</c:v>
                </c:pt>
                <c:pt idx="1">
                  <c:v>объем инвестиций 
в основной капитал млн. руб.</c:v>
                </c:pt>
                <c:pt idx="2">
                  <c:v>отгрузка продукции
млн. руб.</c:v>
                </c:pt>
                <c:pt idx="3">
                  <c:v>Численность трудоспособного населения, чел.</c:v>
                </c:pt>
                <c:pt idx="4">
                  <c:v>средняя з/п руб.</c:v>
                </c:pt>
              </c:strCache>
            </c:strRef>
          </c:cat>
          <c:val>
            <c:numRef>
              <c:f>Лист1!$D$1:$D$5</c:f>
              <c:numCache>
                <c:formatCode>#,##0.00</c:formatCode>
                <c:ptCount val="5"/>
                <c:pt idx="0" formatCode="General">
                  <c:v>2023</c:v>
                </c:pt>
                <c:pt idx="1">
                  <c:v>5261.3</c:v>
                </c:pt>
                <c:pt idx="2">
                  <c:v>21437.599999999999</c:v>
                </c:pt>
                <c:pt idx="3" formatCode="#,##0">
                  <c:v>2492</c:v>
                </c:pt>
                <c:pt idx="4">
                  <c:v>214880.3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5-487D-89C2-38B8118F6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1218096"/>
        <c:axId val="144459344"/>
      </c:radarChart>
      <c:catAx>
        <c:axId val="207121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459344"/>
        <c:crosses val="autoZero"/>
        <c:auto val="1"/>
        <c:lblAlgn val="ctr"/>
        <c:lblOffset val="100"/>
        <c:noMultiLvlLbl val="0"/>
      </c:catAx>
      <c:valAx>
        <c:axId val="144459344"/>
        <c:scaling>
          <c:orientation val="maxMin"/>
        </c:scaling>
        <c:delete val="1"/>
        <c:axPos val="l"/>
        <c:majorGridlines>
          <c:spPr>
            <a:ln w="9525" cap="sq" cmpd="sng" algn="ctr">
              <a:solidFill>
                <a:schemeClr val="bg1">
                  <a:lumMod val="8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712180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5CA2-40BB-B2AA-F4E9DFB072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дошкольных образовательных учреждений </c:v>
                </c:pt>
                <c:pt idx="1">
                  <c:v>учреждений культуры и искусства </c:v>
                </c:pt>
                <c:pt idx="2">
                  <c:v>общеобразовательных учреждений </c:v>
                </c:pt>
                <c:pt idx="3">
                  <c:v>крубный и средний бизес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74233.2</c:v>
                </c:pt>
                <c:pt idx="1">
                  <c:v>97124.3</c:v>
                </c:pt>
                <c:pt idx="2">
                  <c:v>106006</c:v>
                </c:pt>
                <c:pt idx="3">
                  <c:v>210789.3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17394272"/>
        <c:crosses val="autoZero"/>
        <c:auto val="0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ЗП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Электрической энергией, газом и паром; кондиционирование воздуха</c:v>
                </c:pt>
                <c:pt idx="1">
                  <c:v>Здравоохранения и социальных услуг</c:v>
                </c:pt>
                <c:pt idx="2">
                  <c:v>Обрабатывающие производства</c:v>
                </c:pt>
                <c:pt idx="3">
                  <c:v>Сельское, лесное хозяйство, охота, рыболовство и рыбоводство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\ ##0\ [$₽-419]">
                  <c:v>92944.5</c:v>
                </c:pt>
                <c:pt idx="1">
                  <c:v>122711.7</c:v>
                </c:pt>
                <c:pt idx="2">
                  <c:v>167906.8</c:v>
                </c:pt>
                <c:pt idx="3">
                  <c:v>229551.8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#\ ##0\ [$₽-419]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293673883382299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B-BB48-8F4E-2B18E56A5E8D}"/>
                </c:ext>
              </c:extLst>
            </c:dLbl>
            <c:dLbl>
              <c:idx val="1"/>
              <c:layout>
                <c:manualLayout>
                  <c:x val="5.1191877043913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B-BB48-8F4E-2B18E56A5E8D}"/>
                </c:ext>
              </c:extLst>
            </c:dLbl>
            <c:dLbl>
              <c:idx val="2"/>
              <c:layout>
                <c:manualLayout>
                  <c:x val="0.1367669883988709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0B-BB48-8F4E-2B18E56A5E8D}"/>
                </c:ext>
              </c:extLst>
            </c:dLbl>
            <c:dLbl>
              <c:idx val="3"/>
              <c:layout>
                <c:manualLayout>
                  <c:x val="0.127598703445686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B-BB48-8F4E-2B18E56A5E8D}"/>
                </c:ext>
              </c:extLst>
            </c:dLbl>
            <c:dLbl>
              <c:idx val="4"/>
              <c:layout>
                <c:manualLayout>
                  <c:x val="8.5575111354957004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0B-BB48-8F4E-2B18E56A5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0.45</c:v>
                </c:pt>
                <c:pt idx="3">
                  <c:v>0.25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0B-BB48-8F4E-2B18E56A5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31289479573494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9.3412551165527255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0.45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D-724B-B20F-F0C2DB9EBDD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D-724B-B20F-F0C2DB9EBDDC}"/>
                </c:ext>
              </c:extLst>
            </c:dLbl>
            <c:dLbl>
              <c:idx val="2"/>
              <c:layout>
                <c:manualLayout>
                  <c:x val="0.1679626193862302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D-724B-B20F-F0C2DB9EBDDC}"/>
                </c:ext>
              </c:extLst>
            </c:dLbl>
            <c:dLbl>
              <c:idx val="3"/>
              <c:layout>
                <c:manualLayout>
                  <c:x val="0.1239710946354704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D-724B-B20F-F0C2DB9EBDDC}"/>
                </c:ext>
              </c:extLst>
            </c:dLbl>
            <c:dLbl>
              <c:idx val="4"/>
              <c:layout>
                <c:manualLayout>
                  <c:x val="0.10716497859530325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5D-724B-B20F-F0C2DB9EB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0.4</c:v>
                </c:pt>
                <c:pt idx="3">
                  <c:v>0.3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5D-724B-B20F-F0C2DB9EB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5D-724B-B20F-F0C2DB9EB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E-5846-BE71-A5093F4F9B4F}"/>
                </c:ext>
              </c:extLst>
            </c:dLbl>
            <c:dLbl>
              <c:idx val="1"/>
              <c:layout>
                <c:manualLayout>
                  <c:x val="0.122194829664816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E-5846-BE71-A5093F4F9B4F}"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7E-5846-BE71-A5093F4F9B4F}"/>
                </c:ext>
              </c:extLst>
            </c:dLbl>
            <c:dLbl>
              <c:idx val="3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7E-5846-BE71-A5093F4F9B4F}"/>
                </c:ext>
              </c:extLst>
            </c:dLbl>
            <c:dLbl>
              <c:idx val="4"/>
              <c:layout>
                <c:manualLayout>
                  <c:x val="8.0250286960099906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7-439F-A6F6-4FD00D7EA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0.45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44455353339926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2-634C-A62A-12AA39319824}"/>
                </c:ext>
              </c:extLst>
            </c:dLbl>
            <c:dLbl>
              <c:idx val="1"/>
              <c:layout>
                <c:manualLayout>
                  <c:x val="7.35455273929584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2-634C-A62A-12AA39319824}"/>
                </c:ext>
              </c:extLst>
            </c:dLbl>
            <c:dLbl>
              <c:idx val="2"/>
              <c:layout>
                <c:manualLayout>
                  <c:x val="0.158794334433046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2-634C-A62A-12AA39319824}"/>
                </c:ext>
              </c:extLst>
            </c:dLbl>
            <c:dLbl>
              <c:idx val="3"/>
              <c:layout>
                <c:manualLayout>
                  <c:x val="0.1239710946354704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2-634C-A62A-12AA39319824}"/>
                </c:ext>
              </c:extLst>
            </c:dLbl>
            <c:dLbl>
              <c:idx val="4"/>
              <c:layout>
                <c:manualLayout>
                  <c:x val="7.9660123735751265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2-634C-A62A-12AA39319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0.45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12-634C-A62A-12AA39319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0.emf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0.emf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ru-ID" smtClean="0"/>
              <a:t>08/01/2024</a:t>
            </a:fld>
            <a:endParaRPr lang="ru-I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I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I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98145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DBB93-B757-138D-B134-2ED1B4D97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747CA01-0EBC-EB1B-552C-CF6A5BC65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CEB553-9204-3270-9127-1D0254F81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61B194-9608-E569-C7DD-6CE7A7FC9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98955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79C1-152E-6DD3-914F-0975F606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440153-E37B-8928-C321-4FF7191F9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100BCA-CCC8-C840-A107-7B63A6D37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BA88BC-B174-F26A-60B2-81DA885D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99126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21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485B8-0E92-EBB9-348E-E68CF0C1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203F88-88D0-2BA9-E215-4BF235CAE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6FAD497-1107-FDDA-23E3-90B21C0CE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B7DD20-1D7E-CAA2-CD7E-B1FEAC66B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7893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691841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409691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459983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26687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39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381873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419374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41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4710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531023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758875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621114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0386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792751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609189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70451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11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01.08.2024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01.08.2024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01.08.2024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01.08.2024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01.08.2024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01.08.2024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01.08.2024</a:t>
            </a:fld>
            <a:endParaRPr lang="ru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01.08.2024</a:t>
            </a:fld>
            <a:endParaRPr lang="ru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01.08.2024</a:t>
            </a:fld>
            <a:endParaRPr lang="ru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01.08.2024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01.08.2024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01.08.2024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8.png"/><Relationship Id="rId7" Type="http://schemas.openxmlformats.org/officeDocument/2006/relationships/image" Target="../media/image16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11" Type="http://schemas.openxmlformats.org/officeDocument/2006/relationships/image" Target="../media/image54.jpeg"/><Relationship Id="rId5" Type="http://schemas.openxmlformats.org/officeDocument/2006/relationships/image" Target="../media/image50.png"/><Relationship Id="rId10" Type="http://schemas.openxmlformats.org/officeDocument/2006/relationships/image" Target="../media/image53.jpeg"/><Relationship Id="rId4" Type="http://schemas.openxmlformats.org/officeDocument/2006/relationships/image" Target="../media/image49.sv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35.xml"/><Relationship Id="rId3" Type="http://schemas.openxmlformats.org/officeDocument/2006/relationships/slide" Target="slide4.xml"/><Relationship Id="rId21" Type="http://schemas.openxmlformats.org/officeDocument/2006/relationships/slide" Target="slide26.xml"/><Relationship Id="rId34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5" Type="http://schemas.openxmlformats.org/officeDocument/2006/relationships/slide" Target="slide34.xml"/><Relationship Id="rId33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24.xml"/><Relationship Id="rId29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33.xml"/><Relationship Id="rId32" Type="http://schemas.openxmlformats.org/officeDocument/2006/relationships/slide" Target="slide37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23" Type="http://schemas.openxmlformats.org/officeDocument/2006/relationships/slide" Target="slide32.xml"/><Relationship Id="rId28" Type="http://schemas.openxmlformats.org/officeDocument/2006/relationships/slide" Target="slide41.xml"/><Relationship Id="rId10" Type="http://schemas.openxmlformats.org/officeDocument/2006/relationships/slide" Target="slide12.xml"/><Relationship Id="rId19" Type="http://schemas.openxmlformats.org/officeDocument/2006/relationships/slide" Target="slide23.xml"/><Relationship Id="rId31" Type="http://schemas.openxmlformats.org/officeDocument/2006/relationships/slide" Target="slide47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7.xml"/><Relationship Id="rId22" Type="http://schemas.openxmlformats.org/officeDocument/2006/relationships/slide" Target="slide29.xml"/><Relationship Id="rId27" Type="http://schemas.openxmlformats.org/officeDocument/2006/relationships/slide" Target="slide36.xml"/><Relationship Id="rId30" Type="http://schemas.openxmlformats.org/officeDocument/2006/relationships/slide" Target="slide46.xml"/><Relationship Id="rId35" Type="http://schemas.openxmlformats.org/officeDocument/2006/relationships/image" Target="../media/image2.png"/><Relationship Id="rId8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75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7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9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1.sv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12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microsoft.com/office/2007/relationships/hdphoto" Target="../media/hdphoto1.wdp"/><Relationship Id="rId5" Type="http://schemas.openxmlformats.org/officeDocument/2006/relationships/image" Target="../media/image97.svg"/><Relationship Id="rId10" Type="http://schemas.openxmlformats.org/officeDocument/2006/relationships/image" Target="../media/image20.png"/><Relationship Id="rId4" Type="http://schemas.openxmlformats.org/officeDocument/2006/relationships/image" Target="../media/image96.png"/><Relationship Id="rId9" Type="http://schemas.openxmlformats.org/officeDocument/2006/relationships/image" Target="../media/image3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7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7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image" Target="../media/image108.emf"/><Relationship Id="rId18" Type="http://schemas.openxmlformats.org/officeDocument/2006/relationships/image" Target="../media/image1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1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2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17.png"/><Relationship Id="rId10" Type="http://schemas.openxmlformats.org/officeDocument/2006/relationships/image" Target="../media/image114.emf"/><Relationship Id="rId4" Type="http://schemas.openxmlformats.org/officeDocument/2006/relationships/image" Target="../media/image110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22.emf"/><Relationship Id="rId17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9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24.png"/><Relationship Id="rId10" Type="http://schemas.openxmlformats.org/officeDocument/2006/relationships/image" Target="../media/image121.emf"/><Relationship Id="rId4" Type="http://schemas.openxmlformats.org/officeDocument/2006/relationships/image" Target="../media/image110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6.png"/><Relationship Id="rId4" Type="http://schemas.openxmlformats.org/officeDocument/2006/relationships/image" Target="../media/image11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sv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sv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svg"/><Relationship Id="rId4" Type="http://schemas.openxmlformats.org/officeDocument/2006/relationships/image" Target="../media/image128.svg"/><Relationship Id="rId9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13" Type="http://schemas.openxmlformats.org/officeDocument/2006/relationships/image" Target="../media/image143.png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12" Type="http://schemas.openxmlformats.org/officeDocument/2006/relationships/image" Target="../media/image142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svg"/><Relationship Id="rId11" Type="http://schemas.openxmlformats.org/officeDocument/2006/relationships/image" Target="../media/image141.png"/><Relationship Id="rId5" Type="http://schemas.openxmlformats.org/officeDocument/2006/relationships/image" Target="../media/image75.png"/><Relationship Id="rId10" Type="http://schemas.openxmlformats.org/officeDocument/2006/relationships/image" Target="../media/image35.svg"/><Relationship Id="rId4" Type="http://schemas.openxmlformats.org/officeDocument/2006/relationships/image" Target="../media/image138.svg"/><Relationship Id="rId9" Type="http://schemas.openxmlformats.org/officeDocument/2006/relationships/image" Target="../media/image34.png"/><Relationship Id="rId14" Type="http://schemas.openxmlformats.org/officeDocument/2006/relationships/image" Target="../media/image14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sv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svg"/><Relationship Id="rId4" Type="http://schemas.openxmlformats.org/officeDocument/2006/relationships/image" Target="../media/image146.svg"/><Relationship Id="rId9" Type="http://schemas.openxmlformats.org/officeDocument/2006/relationships/image" Target="../media/image1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6.png"/><Relationship Id="rId7" Type="http://schemas.openxmlformats.org/officeDocument/2006/relationships/image" Target="../media/image18.png"/><Relationship Id="rId12" Type="http://schemas.openxmlformats.org/officeDocument/2006/relationships/image" Target="../media/image163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svg"/><Relationship Id="rId11" Type="http://schemas.openxmlformats.org/officeDocument/2006/relationships/image" Target="../media/image162.png"/><Relationship Id="rId5" Type="http://schemas.openxmlformats.org/officeDocument/2006/relationships/image" Target="../media/image158.png"/><Relationship Id="rId10" Type="http://schemas.openxmlformats.org/officeDocument/2006/relationships/image" Target="../media/image161.svg"/><Relationship Id="rId4" Type="http://schemas.openxmlformats.org/officeDocument/2006/relationships/image" Target="../media/image157.svg"/><Relationship Id="rId9" Type="http://schemas.openxmlformats.org/officeDocument/2006/relationships/image" Target="../media/image1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74.svg"/><Relationship Id="rId3" Type="http://schemas.openxmlformats.org/officeDocument/2006/relationships/image" Target="../media/image164.jpeg"/><Relationship Id="rId7" Type="http://schemas.openxmlformats.org/officeDocument/2006/relationships/image" Target="../media/image170.svg"/><Relationship Id="rId12" Type="http://schemas.openxmlformats.org/officeDocument/2006/relationships/image" Target="../media/image1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2.svg"/><Relationship Id="rId5" Type="http://schemas.openxmlformats.org/officeDocument/2006/relationships/image" Target="../media/image168.svg"/><Relationship Id="rId15" Type="http://schemas.openxmlformats.org/officeDocument/2006/relationships/image" Target="../media/image176.svg"/><Relationship Id="rId10" Type="http://schemas.openxmlformats.org/officeDocument/2006/relationships/image" Target="../media/image171.png"/><Relationship Id="rId4" Type="http://schemas.openxmlformats.org/officeDocument/2006/relationships/image" Target="../media/image167.png"/><Relationship Id="rId9" Type="http://schemas.openxmlformats.org/officeDocument/2006/relationships/image" Target="../media/image99.svg"/><Relationship Id="rId14" Type="http://schemas.openxmlformats.org/officeDocument/2006/relationships/image" Target="../media/image1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7.svg"/><Relationship Id="rId18" Type="http://schemas.openxmlformats.org/officeDocument/2006/relationships/image" Target="../media/image181.png"/><Relationship Id="rId3" Type="http://schemas.openxmlformats.org/officeDocument/2006/relationships/image" Target="../media/image167.png"/><Relationship Id="rId21" Type="http://schemas.openxmlformats.org/officeDocument/2006/relationships/image" Target="../media/image184.svg"/><Relationship Id="rId7" Type="http://schemas.openxmlformats.org/officeDocument/2006/relationships/image" Target="../media/image165.jpeg"/><Relationship Id="rId12" Type="http://schemas.openxmlformats.org/officeDocument/2006/relationships/image" Target="../media/image86.png"/><Relationship Id="rId17" Type="http://schemas.openxmlformats.org/officeDocument/2006/relationships/image" Target="../media/image180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svg"/><Relationship Id="rId11" Type="http://schemas.openxmlformats.org/officeDocument/2006/relationships/image" Target="../media/image178.svg"/><Relationship Id="rId5" Type="http://schemas.openxmlformats.org/officeDocument/2006/relationships/image" Target="../media/image169.png"/><Relationship Id="rId15" Type="http://schemas.openxmlformats.org/officeDocument/2006/relationships/image" Target="../media/image144.svg"/><Relationship Id="rId23" Type="http://schemas.openxmlformats.org/officeDocument/2006/relationships/image" Target="../media/image186.svg"/><Relationship Id="rId10" Type="http://schemas.openxmlformats.org/officeDocument/2006/relationships/image" Target="../media/image177.png"/><Relationship Id="rId19" Type="http://schemas.openxmlformats.org/officeDocument/2006/relationships/image" Target="../media/image182.svg"/><Relationship Id="rId4" Type="http://schemas.openxmlformats.org/officeDocument/2006/relationships/image" Target="../media/image168.svg"/><Relationship Id="rId9" Type="http://schemas.openxmlformats.org/officeDocument/2006/relationships/image" Target="../media/image51.svg"/><Relationship Id="rId14" Type="http://schemas.openxmlformats.org/officeDocument/2006/relationships/image" Target="../media/image143.png"/><Relationship Id="rId22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3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67.png"/><Relationship Id="rId7" Type="http://schemas.openxmlformats.org/officeDocument/2006/relationships/image" Target="../media/image163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11" Type="http://schemas.openxmlformats.org/officeDocument/2006/relationships/image" Target="../media/image144.svg"/><Relationship Id="rId5" Type="http://schemas.openxmlformats.org/officeDocument/2006/relationships/image" Target="../media/image166.jpeg"/><Relationship Id="rId10" Type="http://schemas.openxmlformats.org/officeDocument/2006/relationships/image" Target="../media/image143.png"/><Relationship Id="rId4" Type="http://schemas.openxmlformats.org/officeDocument/2006/relationships/image" Target="../media/image168.svg"/><Relationship Id="rId9" Type="http://schemas.openxmlformats.org/officeDocument/2006/relationships/image" Target="../media/image18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9.jpeg"/><Relationship Id="rId4" Type="http://schemas.openxmlformats.org/officeDocument/2006/relationships/image" Target="../media/image1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87.jpeg"/><Relationship Id="rId7" Type="http://schemas.openxmlformats.org/officeDocument/2006/relationships/image" Target="../media/image191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12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19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91.svg"/><Relationship Id="rId9" Type="http://schemas.openxmlformats.org/officeDocument/2006/relationships/image" Target="../media/image18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sv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svg"/><Relationship Id="rId11" Type="http://schemas.openxmlformats.org/officeDocument/2006/relationships/chart" Target="../charts/chart13.xml"/><Relationship Id="rId5" Type="http://schemas.openxmlformats.org/officeDocument/2006/relationships/image" Target="../media/image194.png"/><Relationship Id="rId10" Type="http://schemas.openxmlformats.org/officeDocument/2006/relationships/chart" Target="../charts/chart12.xml"/><Relationship Id="rId4" Type="http://schemas.openxmlformats.org/officeDocument/2006/relationships/image" Target="../media/image193.svg"/><Relationship Id="rId9" Type="http://schemas.openxmlformats.org/officeDocument/2006/relationships/chart" Target="../charts/char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199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chart" Target="../charts/chart14.xml"/><Relationship Id="rId4" Type="http://schemas.openxmlformats.org/officeDocument/2006/relationships/image" Target="../media/image193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200.jpe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201.svg"/><Relationship Id="rId4" Type="http://schemas.openxmlformats.org/officeDocument/2006/relationships/image" Target="../media/image192.png"/><Relationship Id="rId9" Type="http://schemas.openxmlformats.org/officeDocument/2006/relationships/image" Target="../media/image176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chart" Target="../charts/chart3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СОБОЛЕВСКИЙ </a:t>
            </a:r>
            <a:r>
              <a:rPr lang="ru-RU" sz="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</a:t>
            </a:r>
            <a:endParaRPr kumimoji="0" lang="ru-ID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86146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СОБОЛЕВСКОГО МУНИЦИПАЛЬНОГО РАЙОНА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id="{D7BE9CA9-5727-5842-39D5-ACBFE391C63F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АДМИНИСТРАЦИЯ СОБОЛЕВСКОГО МУНИЦИПАЛЬНОГО РАЙОНА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B7F45-D777-4B40-921F-96D8A7EF48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341" y="1155885"/>
            <a:ext cx="2153465" cy="289638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4C4E918-1CD5-4615-98D5-73FC10D3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500" y="205411"/>
            <a:ext cx="512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D370A-51D8-420C-99CF-59D97D40C2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6" y="885929"/>
            <a:ext cx="6453292" cy="3286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356822" y="1356642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446028" y="1427537"/>
            <a:ext cx="2836778" cy="219163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384966" y="1427537"/>
            <a:ext cx="2854087" cy="219163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446028" y="3868352"/>
            <a:ext cx="2836800" cy="2191639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526" y="403162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СОБОЛЕВСКИЙ МУНИЦИПАЛЬНЫЙ РАЙОН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57911A3B-BCB5-2A47-5B07-3112694A3637}"/>
              </a:ext>
            </a:extLst>
          </p:cNvPr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1034339" y="3315509"/>
            <a:ext cx="168242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МКУК «Соболевский районный историко-краеведческий музей»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9D6DE6B-139E-8832-E11F-631D17E87F79}"/>
              </a:ext>
            </a:extLst>
          </p:cNvPr>
          <p:cNvSpPr txBox="1"/>
          <p:nvPr/>
        </p:nvSpPr>
        <p:spPr>
          <a:xfrm>
            <a:off x="5455969" y="2268813"/>
            <a:ext cx="783084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иконы Казанской Божией матери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4A7FBB4-FAD5-3479-086F-23409394A391}"/>
              </a:ext>
            </a:extLst>
          </p:cNvPr>
          <p:cNvSpPr txBox="1"/>
          <p:nvPr/>
        </p:nvSpPr>
        <p:spPr>
          <a:xfrm>
            <a:off x="924240" y="5805548"/>
            <a:ext cx="1792526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участникам ВОВ в с. Соболево 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F3092DA-AABD-96D8-DAB8-50B4A3BEB105}"/>
              </a:ext>
            </a:extLst>
          </p:cNvPr>
          <p:cNvSpPr txBox="1"/>
          <p:nvPr/>
        </p:nvSpPr>
        <p:spPr>
          <a:xfrm>
            <a:off x="7051059" y="1906954"/>
            <a:ext cx="10694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7 172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2023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экскурсий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3D18ECF-A386-4937-AA7D-760DB0FD36AC}"/>
              </a:ext>
            </a:extLst>
          </p:cNvPr>
          <p:cNvSpPr txBox="1"/>
          <p:nvPr/>
        </p:nvSpPr>
        <p:spPr>
          <a:xfrm>
            <a:off x="7051058" y="3536971"/>
            <a:ext cx="2008915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музее в 2023 г.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E0849A3-C1B7-174D-F8FC-4331E6E8CF51}"/>
              </a:ext>
            </a:extLst>
          </p:cNvPr>
          <p:cNvSpPr txBox="1"/>
          <p:nvPr/>
        </p:nvSpPr>
        <p:spPr>
          <a:xfrm>
            <a:off x="7051059" y="44098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4B9E21-F2CE-7A7D-DD68-76C0B7F2B2A9}"/>
              </a:ext>
            </a:extLst>
          </p:cNvPr>
          <p:cNvSpPr txBox="1"/>
          <p:nvPr/>
        </p:nvSpPr>
        <p:spPr>
          <a:xfrm>
            <a:off x="7051059" y="4754069"/>
            <a:ext cx="2008914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музей в 2023 г.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99226-025F-400D-B608-99D9DB38E8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14" y="3959430"/>
            <a:ext cx="2537450" cy="1659078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75CBC-B7BD-48B8-A722-4308038E5F0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43" y="1508030"/>
            <a:ext cx="1676577" cy="1958702"/>
          </a:xfrm>
          <a:prstGeom prst="rect">
            <a:avLst/>
          </a:prstGeom>
          <a:effectLst>
            <a:outerShdw blurRad="63500" sx="102000" sy="102000" algn="ct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55" name="Скругленный прямоугольник 172">
            <a:extLst>
              <a:ext uri="{FF2B5EF4-FFF2-40B4-BE49-F238E27FC236}">
                <a16:creationId xmlns:a16="http://schemas.microsoft.com/office/drawing/2014/main" id="{131B876B-BE3A-4705-955B-F0712BC9A9C6}"/>
              </a:ext>
            </a:extLst>
          </p:cNvPr>
          <p:cNvSpPr/>
          <p:nvPr/>
        </p:nvSpPr>
        <p:spPr>
          <a:xfrm>
            <a:off x="3384966" y="3868353"/>
            <a:ext cx="2854087" cy="219163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B6DC62-1401-4FFA-A7F2-618D964AF8F7}"/>
              </a:ext>
            </a:extLst>
          </p:cNvPr>
          <p:cNvSpPr txBox="1"/>
          <p:nvPr/>
        </p:nvSpPr>
        <p:spPr>
          <a:xfrm>
            <a:off x="4523346" y="5805548"/>
            <a:ext cx="649246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Алея Славы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054277-29C4-4687-A72B-3350EA2C51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09" y="1577129"/>
            <a:ext cx="2639504" cy="1650157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D847A8-F810-41F6-92A0-D774D38A494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094" y="3951993"/>
            <a:ext cx="2536758" cy="1735245"/>
          </a:xfrm>
          <a:prstGeom prst="rect">
            <a:avLst/>
          </a:prstGeom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2843999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34006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2652013" y="3235678"/>
            <a:ext cx="847706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лет Крутогоровскому сельскому поселению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6DD7929-F616-C9CC-CA73-76240227E2F5}"/>
              </a:ext>
            </a:extLst>
          </p:cNvPr>
          <p:cNvSpPr txBox="1"/>
          <p:nvPr/>
        </p:nvSpPr>
        <p:spPr>
          <a:xfrm>
            <a:off x="7051059" y="4037820"/>
            <a:ext cx="2393192" cy="46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модульного спортивного зала МОКУ «Соболевская средняя школа»</a:t>
            </a:r>
            <a:endParaRPr lang="ru-RU" sz="8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7E3A4C9-2BF0-143F-A841-6178A0FDF96B}"/>
              </a:ext>
            </a:extLst>
          </p:cNvPr>
          <p:cNvSpPr txBox="1"/>
          <p:nvPr/>
        </p:nvSpPr>
        <p:spPr>
          <a:xfrm>
            <a:off x="7051058" y="4949908"/>
            <a:ext cx="2393192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массовой физической культуры и детско-юношеского спорта</a:t>
            </a: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доступных условий для занятий массовыми видами спорта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7757ABF-CE18-4EF4-9BF0-AE7C8D81B176}"/>
              </a:ext>
            </a:extLst>
          </p:cNvPr>
          <p:cNvSpPr/>
          <p:nvPr/>
        </p:nvSpPr>
        <p:spPr>
          <a:xfrm>
            <a:off x="756560" y="3919288"/>
            <a:ext cx="2844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399365B-8394-2661-767B-A9A723347202}"/>
              </a:ext>
            </a:extLst>
          </p:cNvPr>
          <p:cNvSpPr/>
          <p:nvPr/>
        </p:nvSpPr>
        <p:spPr>
          <a:xfrm>
            <a:off x="3725362" y="1525350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93D5F30-060A-B010-4F6B-9E7C5FE58BF0}"/>
              </a:ext>
            </a:extLst>
          </p:cNvPr>
          <p:cNvSpPr/>
          <p:nvPr/>
        </p:nvSpPr>
        <p:spPr>
          <a:xfrm>
            <a:off x="3725362" y="3919288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CC857-D470-2C25-1213-6644A90B3344}"/>
              </a:ext>
            </a:extLst>
          </p:cNvPr>
          <p:cNvSpPr txBox="1"/>
          <p:nvPr/>
        </p:nvSpPr>
        <p:spPr>
          <a:xfrm>
            <a:off x="4027690" y="3506598"/>
            <a:ext cx="242344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лет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КК «Соболевская районная больница»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45823-3F3F-E5A0-0E3E-A266C73C7D03}"/>
              </a:ext>
            </a:extLst>
          </p:cNvPr>
          <p:cNvSpPr txBox="1"/>
          <p:nvPr/>
        </p:nvSpPr>
        <p:spPr>
          <a:xfrm>
            <a:off x="959572" y="5632147"/>
            <a:ext cx="254014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лет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Ительменскому народному фольклорному ансамблю  «Алгу»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66BC2-F2F8-59E6-5B96-45775CFB9196}"/>
              </a:ext>
            </a:extLst>
          </p:cNvPr>
          <p:cNvSpPr txBox="1"/>
          <p:nvPr/>
        </p:nvSpPr>
        <p:spPr>
          <a:xfrm>
            <a:off x="3900882" y="5641480"/>
            <a:ext cx="2424838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лет 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МКУК «Соболевскому районному историко-краеведческому музею»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7051059" y="4675948"/>
            <a:ext cx="23931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*Юбилейные даты 2023 -2024 года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СОБОЛЕВСКОГО МУНИЦИПАЛЬНОГО РАЙОНА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E13FCD-DC97-4267-8BFD-55E40483FC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72" y="1593060"/>
            <a:ext cx="2804790" cy="1913538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1321D0-C11D-4272-81E7-FC3D8E465C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73" y="3966003"/>
            <a:ext cx="2378415" cy="1625250"/>
          </a:xfrm>
          <a:prstGeom prst="rect">
            <a:avLst/>
          </a:prstGeom>
          <a:effectLst>
            <a:outerShdw blurRad="63500" sx="102000" sy="102000" algn="ctr" rotWithShape="0">
              <a:srgbClr val="92D050">
                <a:alpha val="4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B74971-D07D-4EC7-989E-E14CFBB3A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468" y="1796643"/>
            <a:ext cx="1311715" cy="1632357"/>
          </a:xfrm>
          <a:prstGeom prst="rect">
            <a:avLst/>
          </a:prstGeom>
          <a:effectLst>
            <a:outerShdw blurRad="63500" sx="102000" sy="102000" algn="ctr" rotWithShape="0">
              <a:schemeClr val="accent6">
                <a:alpha val="40000"/>
              </a:scheme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8162C6-E112-4D11-92B6-B9650AD171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262" y="1663387"/>
            <a:ext cx="2532077" cy="176561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65000"/>
                <a:alpha val="40000"/>
              </a:scheme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4BB7E7-A533-4743-9A1F-34294E41DC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76" y="4029079"/>
            <a:ext cx="2634757" cy="1562029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ru-ID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ru-ID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ru-ID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инфраструктуру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5CE0A5-C6DD-EFB5-7F0D-422A5515A6CF}"/>
              </a:ext>
            </a:extLst>
          </p:cNvPr>
          <p:cNvSpPr/>
          <p:nvPr/>
        </p:nvSpPr>
        <p:spPr>
          <a:xfrm>
            <a:off x="3725825" y="3886163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Ограничена возможность реализации инвестиционных проектов за счёт собственных средств,                   сложность с привлечением заемных средств, отдаленность от краевой столицы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оформлением документов (большое 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(необходимость использования заемных средств для развития бизнеса)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ru-ID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869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44D7B98-D6FF-CBE2-5539-FD144908A34A}"/>
              </a:ext>
            </a:extLst>
          </p:cNvPr>
          <p:cNvSpPr/>
          <p:nvPr/>
        </p:nvSpPr>
        <p:spPr>
          <a:xfrm>
            <a:off x="640991" y="282926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кадров, нехватка специалистов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09" y="2892268"/>
            <a:ext cx="360000" cy="360000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BE55F86-A0F7-1A11-42D9-4BF67DE7A1A0}"/>
              </a:ext>
            </a:extLst>
          </p:cNvPr>
          <p:cNvSpPr/>
          <p:nvPr/>
        </p:nvSpPr>
        <p:spPr>
          <a:xfrm>
            <a:off x="5300092" y="278594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Самостоятельное выстраивание регулярных коммуникаций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интересующим проектам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4291" y="2846169"/>
            <a:ext cx="365554" cy="365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C9819-F6F6-A28F-BC53-1D0301C00B1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развито транспортное сообщение между селами и районным центром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крупные города, в т.ч. за пределы региона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сетей водоснабжения и водоотведения в с. Соболево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Удаленность от  краевого центра (414 км до  Петропавловска-Камчатского)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инвесторов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Развитая обрабатывающая промышленность                                                                                                   (80,5 % в общем объеме отгруженные продукции в 2023 г.)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Положительная динамика в развитии малого и среднего предпринимательства обеспечивается оказанием финансовой поддержке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территории опережающего развития (далее - ТОР) "Камчатка" и режим "Свободный порт Владивосток", путем заключения Соглашения о создании территории опережающего социально-экономическое развитие «Камчатка» с Министерством Российской Федерации по развитию Дальнего Востока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программах по развитию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местностей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площадок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44978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67BD9-D533-C2EB-AB7A-A348FA5B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4DA641C-28F7-AB07-AC73-CF823DE9E202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Сильная зависимость от обрабатывающего производства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водоснабжения и водоотведения в с. Соболево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2A19E09-8A8B-DF05-07FF-D66C1A234E89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привлечением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инвесторов (труднодоступность и отдаленность) 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внимание со стороны государства на компании в части влияния их деятельности на экологию (сложности перевода земель из лесного фонда в земли промышленности)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46A99C7-7A99-FCE4-1D0F-343C8433EACB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Соболевском районе основной деятельностью является рыбодобывающая промышленность. Основными рыбопромышленными предприятием района являются: ООО «Витязь-Авто», ОАО «Колхоз Октябрь», ООО «Кристалл», ООО «Скит», ООО «Камбер», ООО «РК Крутогоровское», ООО «Заря», ООО «Камчатморепродукт», ООО «Ича-Фиш», ООО «Колпаковский рыбокомбинат», ООО «Западный берег» за которыми закреплены рыболовные участки</a:t>
            </a:r>
            <a:endParaRPr lang="ru-RU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FAD8916E-368D-C1E9-883C-F3D286685D8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1DFD07D-00AC-6382-7B25-1647B5D63A0A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Дальнейшее развитие отраслей сельского хозяйства за счёт вовлечение               в оборот неиспользуемых земель сельскохозяйственного назначения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сетей теплоснабжения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автозимника продленного действия на участке с. Соболево – п. Крутогоровский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A3E4A380-3D99-7562-0E36-6B77F76BA079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ECBFE-30DE-A3AE-E1A8-8944EEE898E9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МАТРИЦА БКГ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ВОЗМОЖНЫЕ ЭФФЕКТЫ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993246EC-7893-7BC9-255A-047933E1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E4F5974F-0D4E-4490-E136-D0312A004893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1AA1CA8E-723C-384E-46F3-B5D4BB9DD07F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C357DF1-1CCE-CCA9-85BF-5B28E30AA7DB}"/>
              </a:ext>
            </a:extLst>
          </p:cNvPr>
          <p:cNvSpPr/>
          <p:nvPr/>
        </p:nvSpPr>
        <p:spPr>
          <a:xfrm>
            <a:off x="627018" y="163628"/>
            <a:ext cx="93321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БКГ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B2793-94A9-04A3-C01B-88F6FD8ABD1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30688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централизованного водоснабжения и водоотведения с. Соболево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1E8849A-1800-23CB-F996-3D8C17AB8429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Загрязнение окружающей среды (</a:t>
            </a:r>
            <a:r>
              <a:rPr kumimoji="0" lang="ru-RU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замусоренность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отдельных частей МР)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E3A1F18-C8FD-662B-51A3-107A6752E754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FF04C89-2E8D-D35E-E091-1CBE585E9E1D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зимнее время дороги не соответствуют требованиям содержания (гололед, снег)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D89FA1C-E56D-0734-E4B3-1C3105105AF9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по установке дополнительных мусорных урн, проведение субботников                             (для очистки лесных территорий)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1559A64C-940D-910B-D7DC-DA4EA600BD15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медицинских работников              из других населенных пунктов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3E84339A-1D2E-CD19-437A-044A78023A7F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нормативов вывоза снега и увеличение рейдов снегоочистительной техники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дорожного покрытия в некоторых частях МР                                         (в т.ч. отсутствие освещения)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5F73F42-371F-2F34-62E2-F9986F8AEC49}"/>
              </a:ext>
            </a:extLst>
          </p:cNvPr>
          <p:cNvSpPr/>
          <p:nvPr/>
        </p:nvSpPr>
        <p:spPr>
          <a:xfrm>
            <a:off x="5300092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программах по финансированию проектов ремонта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модернизации дорожной инфраструктуры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693218"/>
            <a:ext cx="365554" cy="365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A1CEDC-5BF3-DE19-BFD5-7AECF7D1DC3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централизованного водоснабжения и водоотведения с. Соболево</a:t>
            </a: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A2D1DDE9-57E1-D977-7E4B-DD9915958E57}"/>
              </a:ext>
            </a:extLst>
          </p:cNvPr>
          <p:cNvSpPr/>
          <p:nvPr/>
        </p:nvSpPr>
        <p:spPr>
          <a:xfrm>
            <a:off x="4341694" y="143479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Удаленность муниципального образования от краевой столицы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ID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ru-ID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медицинских учреждениях района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территориальные проблемы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ID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ID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ru-ID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города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логистические</a:t>
            </a:r>
            <a:r>
              <a:rPr kumimoji="0" lang="ru-ID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проблемы</a:t>
            </a:r>
            <a:endParaRPr kumimoji="0" lang="ru-ID" sz="1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Пропускная система по тех. проезду магистрального газопровода с реверсным движением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C0825-8906-6602-ABCD-2F093B8A3C86}"/>
              </a:ext>
            </a:extLst>
          </p:cNvPr>
          <p:cNvSpPr txBox="1"/>
          <p:nvPr/>
        </p:nvSpPr>
        <p:spPr>
          <a:xfrm>
            <a:off x="627016" y="6607261"/>
            <a:ext cx="42637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685A8-F7C3-F2BF-A0EF-3322004B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02F0FF8-D7BC-5A90-66F8-7107F873E6F7}"/>
              </a:ext>
            </a:extLst>
          </p:cNvPr>
          <p:cNvSpPr/>
          <p:nvPr/>
        </p:nvSpPr>
        <p:spPr>
          <a:xfrm>
            <a:off x="627015" y="1956987"/>
            <a:ext cx="9136387" cy="3547626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B60799F1-804E-364B-47D8-EDF6921D55E8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01194-F58F-7977-B5EA-4F2AA6D9789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43EF462-B3DD-138C-ECBD-CF021C82966A}"/>
              </a:ext>
            </a:extLst>
          </p:cNvPr>
          <p:cNvSpPr/>
          <p:nvPr/>
        </p:nvSpPr>
        <p:spPr>
          <a:xfrm>
            <a:off x="627017" y="163628"/>
            <a:ext cx="182121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FA8711-2121-28E9-9943-5434821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796552C-74FE-ED3B-7943-D91A8138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13367"/>
              </p:ext>
            </p:extLst>
          </p:nvPr>
        </p:nvGraphicFramePr>
        <p:xfrm>
          <a:off x="627015" y="1376757"/>
          <a:ext cx="9136391" cy="412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62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087329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val="4045926532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val="3825271456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val="4156422326"/>
                    </a:ext>
                  </a:extLst>
                </a:gridCol>
              </a:tblGrid>
              <a:tr h="829256"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АДМИНИСТРАЦИИ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ОЧЕРЁДНОСТЬ</a:t>
                      </a: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ВАЖНОСТЬ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ИТОГОВЫЙ </a:t>
                      </a:r>
                    </a:p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430465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Нивелирование угрозы выбора инвестором другого муниципального образования 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буклетов и других информационных материалов для презентации сильных сторон и возможностей МО перед потенциальными инвесторами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454134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каналов информирования: модернизация сайта, использование профильных ресурсов для информирования               о площадках, публикация рекламных и иных материалов                  на популярных интернет-ресурсах 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28609"/>
                  </a:ext>
                </a:extLst>
              </a:tr>
              <a:tr h="430465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Кадровые проблемы 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регулярных встреч и мастер-классов предприятий      со школьниками для популяризации рабочих специальностей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430465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релокации работников из других населенных пунктов </a:t>
                      </a: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06195"/>
                  </a:ext>
                </a:extLst>
              </a:tr>
              <a:tr h="69214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туризма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крупных предприятий для участия в промышленном туризме и помощь в разработке маршрутов со стороны администрации 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430465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предпринимательства 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Регулярная рассылка информации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мерах поддержки со стороны администрации 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ID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837612"/>
                  </a:ext>
                </a:extLst>
              </a:tr>
              <a:tr h="430465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 работа с Корпорацией развития и проявление инициативы по созданию новых проектов и привлечению инвесторов 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ID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548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932AFF-147C-5FDA-DA20-2C7ABF841BA5}"/>
              </a:ext>
            </a:extLst>
          </p:cNvPr>
          <p:cNvSpPr txBox="1"/>
          <p:nvPr/>
        </p:nvSpPr>
        <p:spPr>
          <a:xfrm>
            <a:off x="632590" y="6365207"/>
            <a:ext cx="24688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*5-наибольшая важность, 1-наименьшая важность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454FF-6D6D-90E8-E247-1CEA8F55051C}"/>
              </a:ext>
            </a:extLst>
          </p:cNvPr>
          <p:cNvSpPr txBox="1"/>
          <p:nvPr/>
        </p:nvSpPr>
        <p:spPr>
          <a:xfrm>
            <a:off x="2738475" y="6361827"/>
            <a:ext cx="31209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**5-наименьшая стоимость/время, 1-наибольшая стоимость/время 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Щит со сплошной заливкой">
            <a:extLst>
              <a:ext uri="{FF2B5EF4-FFF2-40B4-BE49-F238E27FC236}">
                <a16:creationId xmlns:a16="http://schemas.microsoft.com/office/drawing/2014/main" id="{E30D36B0-2FC1-76F1-1183-CBEA4971E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52" y="2347004"/>
            <a:ext cx="360000" cy="360000"/>
          </a:xfrm>
          <a:prstGeom prst="rect">
            <a:avLst/>
          </a:prstGeom>
        </p:spPr>
      </p:pic>
      <p:pic>
        <p:nvPicPr>
          <p:cNvPr id="14" name="Рисунок 13" descr="Портфель со сплошной заливкой">
            <a:extLst>
              <a:ext uri="{FF2B5EF4-FFF2-40B4-BE49-F238E27FC236}">
                <a16:creationId xmlns:a16="http://schemas.microsoft.com/office/drawing/2014/main" id="{28B91FD6-9663-B8E1-51F5-BE4E4F3AB1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52" y="4825782"/>
            <a:ext cx="360000" cy="360000"/>
          </a:xfrm>
          <a:prstGeom prst="rect">
            <a:avLst/>
          </a:prstGeom>
        </p:spPr>
      </p:pic>
      <p:pic>
        <p:nvPicPr>
          <p:cNvPr id="15" name="Рисунок 14" descr="Отменить подписку со сплошной заливкой">
            <a:extLst>
              <a:ext uri="{FF2B5EF4-FFF2-40B4-BE49-F238E27FC236}">
                <a16:creationId xmlns:a16="http://schemas.microsoft.com/office/drawing/2014/main" id="{00D33911-5205-12C3-2F51-5E9A779E98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52" y="3182381"/>
            <a:ext cx="360000" cy="360000"/>
          </a:xfrm>
          <a:prstGeom prst="rect">
            <a:avLst/>
          </a:prstGeom>
        </p:spPr>
      </p:pic>
      <p:pic>
        <p:nvPicPr>
          <p:cNvPr id="16" name="Рисунок 15" descr="Камера со сплошной заливкой">
            <a:extLst>
              <a:ext uri="{FF2B5EF4-FFF2-40B4-BE49-F238E27FC236}">
                <a16:creationId xmlns:a16="http://schemas.microsoft.com/office/drawing/2014/main" id="{9DF8632B-D878-E41E-A5A6-AD86220689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381" y="4017758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E145C-8146-AFE7-D91E-14BC5C57D4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6213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FB79EF-E28A-44AE-9616-51764312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85" y="1257083"/>
            <a:ext cx="215207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6">
            <a:extLst>
              <a:ext uri="{FF2B5EF4-FFF2-40B4-BE49-F238E27FC236}">
                <a16:creationId xmlns:a16="http://schemas.microsoft.com/office/drawing/2014/main" id="{D67EB202-0ABE-4258-9AF9-FA1743501AA8}"/>
              </a:ext>
            </a:extLst>
          </p:cNvPr>
          <p:cNvSpPr/>
          <p:nvPr/>
        </p:nvSpPr>
        <p:spPr>
          <a:xfrm>
            <a:off x="7613351" y="148116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СОБОЛЕВСКИЙ </a:t>
            </a:r>
            <a:r>
              <a:rPr lang="ru-RU" sz="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</a:t>
            </a:r>
            <a:endParaRPr kumimoji="0" lang="ru-ID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3" name="Скругленный прямоугольник 12">
            <a:hlinkClick r:id="rId8" action="ppaction://hlinksldjump"/>
            <a:extLst>
              <a:ext uri="{FF2B5EF4-FFF2-40B4-BE49-F238E27FC236}">
                <a16:creationId xmlns:a16="http://schemas.microsoft.com/office/drawing/2014/main" id="{4F8B28C6-1651-9980-1E5F-C6B458F2F1A1}"/>
              </a:ext>
            </a:extLst>
          </p:cNvPr>
          <p:cNvSpPr/>
          <p:nvPr/>
        </p:nvSpPr>
        <p:spPr>
          <a:xfrm>
            <a:off x="2767894" y="1632123"/>
            <a:ext cx="24712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  <a:extLst>
              <a:ext uri="{FF2B5EF4-FFF2-40B4-BE49-F238E27FC236}">
                <a16:creationId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5352234" y="1632123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hlinkClick r:id="rId10" action="ppaction://hlinksldjump"/>
            <a:extLst>
              <a:ext uri="{FF2B5EF4-FFF2-40B4-BE49-F238E27FC236}">
                <a16:creationId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6325685" y="1632123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hlinkClick r:id="rId11" action="ppaction://hlinksldjump"/>
            <a:extLst>
              <a:ext uri="{FF2B5EF4-FFF2-40B4-BE49-F238E27FC236}">
                <a16:creationId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626295" y="2010845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1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2" action="ppaction://hlinksldjump"/>
            <a:extLst>
              <a:ext uri="{FF2B5EF4-FFF2-40B4-BE49-F238E27FC236}">
                <a16:creationId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2877178" y="2010845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1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hlinkClick r:id="rId13" action="ppaction://hlinksldjump"/>
            <a:extLst>
              <a:ext uri="{FF2B5EF4-FFF2-40B4-BE49-F238E27FC236}">
                <a16:creationId xmlns:a16="http://schemas.microsoft.com/office/drawing/2014/main" id="{63522826-007D-01A3-BD9A-211B308E4E21}"/>
              </a:ext>
            </a:extLst>
          </p:cNvPr>
          <p:cNvSpPr/>
          <p:nvPr/>
        </p:nvSpPr>
        <p:spPr>
          <a:xfrm>
            <a:off x="4347450" y="2010845"/>
            <a:ext cx="1114968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БКГ 1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3" action="ppaction://hlinksldjump"/>
            <a:extLst>
              <a:ext uri="{FF2B5EF4-FFF2-40B4-BE49-F238E27FC236}">
                <a16:creationId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5561709" y="2010845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4" action="ppaction://hlinksldjump"/>
            <a:extLst>
              <a:ext uri="{FF2B5EF4-FFF2-40B4-BE49-F238E27FC236}">
                <a16:creationId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7845903" y="2010845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hlinkClick r:id="rId15" action="ppaction://hlinksldjump"/>
            <a:extLst>
              <a:ext uri="{FF2B5EF4-FFF2-40B4-BE49-F238E27FC236}">
                <a16:creationId xmlns:a16="http://schemas.microsoft.com/office/drawing/2014/main" id="{F896C2D5-EFB8-282D-5DC6-1BA4FA8FA03C}"/>
              </a:ext>
            </a:extLst>
          </p:cNvPr>
          <p:cNvSpPr/>
          <p:nvPr/>
        </p:nvSpPr>
        <p:spPr>
          <a:xfrm>
            <a:off x="626295" y="2372877"/>
            <a:ext cx="210602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rId16" action="ppaction://hlinksldjump"/>
            <a:extLst>
              <a:ext uri="{FF2B5EF4-FFF2-40B4-BE49-F238E27FC236}">
                <a16:creationId xmlns:a16="http://schemas.microsoft.com/office/drawing/2014/main" id="{C122DA99-B345-D5C4-6A61-4F561B654E46}"/>
              </a:ext>
            </a:extLst>
          </p:cNvPr>
          <p:cNvSpPr/>
          <p:nvPr/>
        </p:nvSpPr>
        <p:spPr>
          <a:xfrm>
            <a:off x="2829221" y="2372877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7" action="ppaction://hlinksldjump"/>
            <a:extLst>
              <a:ext uri="{FF2B5EF4-FFF2-40B4-BE49-F238E27FC236}">
                <a16:creationId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6198790" y="237287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2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8" action="ppaction://hlinksldjump"/>
            <a:extLst>
              <a:ext uri="{FF2B5EF4-FFF2-40B4-BE49-F238E27FC236}">
                <a16:creationId xmlns:a16="http://schemas.microsoft.com/office/drawing/2014/main" id="{2C2C6496-E405-0572-3A2E-0622CDBB04B7}"/>
              </a:ext>
            </a:extLst>
          </p:cNvPr>
          <p:cNvSpPr/>
          <p:nvPr/>
        </p:nvSpPr>
        <p:spPr>
          <a:xfrm>
            <a:off x="8038305" y="237287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9" action="ppaction://hlinksldjump"/>
            <a:extLst>
              <a:ext uri="{FF2B5EF4-FFF2-40B4-BE49-F238E27FC236}">
                <a16:creationId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2552258" y="2748230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2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20" action="ppaction://hlinksldjump"/>
            <a:extLst>
              <a:ext uri="{FF2B5EF4-FFF2-40B4-BE49-F238E27FC236}">
                <a16:creationId xmlns:a16="http://schemas.microsoft.com/office/drawing/2014/main" id="{9E53BF86-1510-F8F5-9329-DC7C0BBD49F9}"/>
              </a:ext>
            </a:extLst>
          </p:cNvPr>
          <p:cNvSpPr/>
          <p:nvPr/>
        </p:nvSpPr>
        <p:spPr>
          <a:xfrm>
            <a:off x="5374357" y="2747210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 2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21" action="ppaction://hlinksldjump"/>
            <a:extLst>
              <a:ext uri="{FF2B5EF4-FFF2-40B4-BE49-F238E27FC236}">
                <a16:creationId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7319496" y="2748405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22" action="ppaction://hlinksldjump"/>
            <a:extLst>
              <a:ext uri="{FF2B5EF4-FFF2-40B4-BE49-F238E27FC236}">
                <a16:creationId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2639182" y="3124655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23" action="ppaction://hlinksldjump"/>
            <a:extLst>
              <a:ext uri="{FF2B5EF4-FFF2-40B4-BE49-F238E27FC236}">
                <a16:creationId xmlns:a16="http://schemas.microsoft.com/office/drawing/2014/main" id="{9C10948B-9597-D731-360F-BF2BC1F5DD42}"/>
              </a:ext>
            </a:extLst>
          </p:cNvPr>
          <p:cNvSpPr/>
          <p:nvPr/>
        </p:nvSpPr>
        <p:spPr>
          <a:xfrm>
            <a:off x="4340692" y="3124655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3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hlinkClick r:id="rId24" action="ppaction://hlinksldjump"/>
            <a:extLst>
              <a:ext uri="{FF2B5EF4-FFF2-40B4-BE49-F238E27FC236}">
                <a16:creationId xmlns:a16="http://schemas.microsoft.com/office/drawing/2014/main" id="{07ED793E-60D3-7110-D466-58E4E8ECE384}"/>
              </a:ext>
            </a:extLst>
          </p:cNvPr>
          <p:cNvSpPr/>
          <p:nvPr/>
        </p:nvSpPr>
        <p:spPr>
          <a:xfrm>
            <a:off x="7432930" y="3112799"/>
            <a:ext cx="161559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 МО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25" action="ppaction://hlinksldjump"/>
            <a:extLst>
              <a:ext uri="{FF2B5EF4-FFF2-40B4-BE49-F238E27FC236}">
                <a16:creationId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626294" y="3506821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hlinkClick r:id="rId26" action="ppaction://hlinksldjump"/>
            <a:extLst>
              <a:ext uri="{FF2B5EF4-FFF2-40B4-BE49-F238E27FC236}">
                <a16:creationId xmlns:a16="http://schemas.microsoft.com/office/drawing/2014/main" id="{20F99971-D33B-3B10-6865-F7DD040B7BFD}"/>
              </a:ext>
            </a:extLst>
          </p:cNvPr>
          <p:cNvSpPr/>
          <p:nvPr/>
        </p:nvSpPr>
        <p:spPr>
          <a:xfrm>
            <a:off x="1725447" y="3506821"/>
            <a:ext cx="1151731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hlinkClick r:id="rId27" action="ppaction://hlinksldjump"/>
            <a:extLst>
              <a:ext uri="{FF2B5EF4-FFF2-40B4-BE49-F238E27FC236}">
                <a16:creationId xmlns:a16="http://schemas.microsoft.com/office/drawing/2014/main" id="{746F36A0-F46C-5E8C-2C05-CC75481F2D66}"/>
              </a:ext>
            </a:extLst>
          </p:cNvPr>
          <p:cNvSpPr/>
          <p:nvPr/>
        </p:nvSpPr>
        <p:spPr>
          <a:xfrm>
            <a:off x="2995726" y="3506821"/>
            <a:ext cx="174491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hlinkClick r:id="rId28" action="ppaction://hlinksldjump"/>
            <a:extLst>
              <a:ext uri="{FF2B5EF4-FFF2-40B4-BE49-F238E27FC236}">
                <a16:creationId xmlns:a16="http://schemas.microsoft.com/office/drawing/2014/main" id="{FE88E413-F6A8-3703-A8DA-8A1FC8D94A1C}"/>
              </a:ext>
            </a:extLst>
          </p:cNvPr>
          <p:cNvSpPr/>
          <p:nvPr/>
        </p:nvSpPr>
        <p:spPr>
          <a:xfrm>
            <a:off x="6916556" y="3506821"/>
            <a:ext cx="185869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hlinkClick r:id="rId29" action="ppaction://hlinksldjump"/>
            <a:extLst>
              <a:ext uri="{FF2B5EF4-FFF2-40B4-BE49-F238E27FC236}">
                <a16:creationId xmlns:a16="http://schemas.microsoft.com/office/drawing/2014/main" id="{61103EC1-51AE-7FD0-C0E6-35CAAC3A4C4E}"/>
              </a:ext>
            </a:extLst>
          </p:cNvPr>
          <p:cNvSpPr/>
          <p:nvPr/>
        </p:nvSpPr>
        <p:spPr>
          <a:xfrm>
            <a:off x="626294" y="3894033"/>
            <a:ext cx="22294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hlinkClick r:id="rId30" action="ppaction://hlinksldjump"/>
            <a:extLst>
              <a:ext uri="{FF2B5EF4-FFF2-40B4-BE49-F238E27FC236}">
                <a16:creationId xmlns:a16="http://schemas.microsoft.com/office/drawing/2014/main" id="{0593AFA2-BF90-2F96-3CB2-2948DF223DED}"/>
              </a:ext>
            </a:extLst>
          </p:cNvPr>
          <p:cNvSpPr/>
          <p:nvPr/>
        </p:nvSpPr>
        <p:spPr>
          <a:xfrm>
            <a:off x="2964471" y="3885543"/>
            <a:ext cx="249794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компаний для онлайн опроса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>
            <a:hlinkClick r:id="rId31" action="ppaction://hlinksldjump"/>
            <a:extLst>
              <a:ext uri="{FF2B5EF4-FFF2-40B4-BE49-F238E27FC236}">
                <a16:creationId xmlns:a16="http://schemas.microsoft.com/office/drawing/2014/main" id="{82B46855-0A56-8348-3E00-DFA19F7DCCA5}"/>
              </a:ext>
            </a:extLst>
          </p:cNvPr>
          <p:cNvSpPr/>
          <p:nvPr/>
        </p:nvSpPr>
        <p:spPr>
          <a:xfrm>
            <a:off x="5571103" y="3894033"/>
            <a:ext cx="16155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hlinkClick r:id="rId32" action="ppaction://hlinksldjump"/>
            <a:extLst>
              <a:ext uri="{FF2B5EF4-FFF2-40B4-BE49-F238E27FC236}">
                <a16:creationId xmlns:a16="http://schemas.microsoft.com/office/drawing/2014/main" id="{B22060BD-0659-5DA3-652D-FDD80C7D6AFD}"/>
              </a:ext>
            </a:extLst>
          </p:cNvPr>
          <p:cNvSpPr/>
          <p:nvPr/>
        </p:nvSpPr>
        <p:spPr>
          <a:xfrm>
            <a:off x="4859187" y="3512685"/>
            <a:ext cx="194094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33" action="ppaction://hlinksldjump"/>
            <a:extLst>
              <a:ext uri="{FF2B5EF4-FFF2-40B4-BE49-F238E27FC236}">
                <a16:creationId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626294" y="3124655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34" action="ppaction://hlinksldjump"/>
            <a:extLst>
              <a:ext uri="{FF2B5EF4-FFF2-40B4-BE49-F238E27FC236}">
                <a16:creationId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626295" y="2747191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2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АДМИНИСТРАЦИЯ СОБОЛЕВСКОГО МУНИЦИПАЛЬНОГО РАЙОНА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СОБОЛЕВСКИЙ МУНИЦИПАЛЬНЫЙ РАЙОН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18">
            <a:extLst>
              <a:ext uri="{FF2B5EF4-FFF2-40B4-BE49-F238E27FC236}">
                <a16:creationId xmlns:a16="http://schemas.microsoft.com/office/drawing/2014/main" id="{E4BFC58C-0263-4BC9-8E3C-814E9CF37201}"/>
              </a:ext>
            </a:extLst>
          </p:cNvPr>
          <p:cNvSpPr/>
          <p:nvPr/>
        </p:nvSpPr>
        <p:spPr>
          <a:xfrm>
            <a:off x="9039194" y="149115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09F7D6B5-4790-4702-B3A6-2DE9761E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3335" y="195220"/>
            <a:ext cx="512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5" y="93840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62832"/>
              </p:ext>
            </p:extLst>
          </p:nvPr>
        </p:nvGraphicFramePr>
        <p:xfrm>
          <a:off x="627012" y="938405"/>
          <a:ext cx="9136390" cy="533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334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170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</a:t>
                      </a: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</a:t>
                      </a: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руб.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работников, * </a:t>
                      </a: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"Заря"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705" marR="3619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Рыболовство морское</a:t>
                      </a:r>
                    </a:p>
                  </a:txBody>
                  <a:tcPr marL="17970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млрд.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«Витязь-Авто»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705" marR="3619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Рыболовство морское</a:t>
                      </a:r>
                    </a:p>
                  </a:txBody>
                  <a:tcPr marL="17970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млрд.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278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u="none" spc="-1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"Колхоз Октябрь"</a:t>
                      </a: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Рыболовство морское</a:t>
                      </a: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млрд. руб.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ru-ID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"Колпаковский рыбокомбинат»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705" marR="3619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Рыболовство морское</a:t>
                      </a:r>
                    </a:p>
                  </a:txBody>
                  <a:tcPr marL="17970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2,7 млрд. руб.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2163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«Скит»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705" marR="3619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Рыболовство</a:t>
                      </a:r>
                    </a:p>
                  </a:txBody>
                  <a:tcPr marL="17970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1,9 млрд.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82407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"Ича-Фиш" 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705" marR="3619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Рыболовство морское</a:t>
                      </a:r>
                    </a:p>
                  </a:txBody>
                  <a:tcPr marL="17970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 млрд.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59432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"Хангар"</a:t>
                      </a: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Рыболовство морское</a:t>
                      </a: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 млрд.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ID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83076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РК "Крутогоровское"</a:t>
                      </a: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 и консервирование рыбы, ракообразных и моллюсков</a:t>
                      </a: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 млрд.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ru-ID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85752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«Камбер»</a:t>
                      </a: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 и консервирование рыбы, ракообразных и моллюсков</a:t>
                      </a: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 млрд.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ID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55084"/>
                  </a:ext>
                </a:extLst>
              </a:tr>
              <a:tr h="448789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"Камчатморепродукт"</a:t>
                      </a:r>
                    </a:p>
                  </a:txBody>
                  <a:tcPr marL="180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 и консервирование рыбы, ракообразных и моллюсков</a:t>
                      </a:r>
                    </a:p>
                  </a:txBody>
                  <a:tcPr marL="18000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 млрд. руб.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ID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837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2" y="6361040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Данные за 2023 год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89747" y="4091991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прибыль до 613,4 млн. руб. за 2023 год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вылов лососёвых пород рыбы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за 2023 год составляет </a:t>
            </a:r>
          </a:p>
          <a:p>
            <a:pPr lvl="0"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 чел. </a:t>
            </a:r>
          </a:p>
          <a:p>
            <a:endParaRPr lang="ru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4662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"Кристалл" 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5" y="4091992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чистая прибыль до 345,3 млн. руб. за 2023 год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вылов лососёвых пород рыбы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за 2023 год составляет </a:t>
            </a:r>
          </a:p>
          <a:p>
            <a:pPr lvl="0"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 чел.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E43559E-585B-73F2-B81C-293EA77A378C}"/>
              </a:ext>
            </a:extLst>
          </p:cNvPr>
          <p:cNvSpPr/>
          <p:nvPr/>
        </p:nvSpPr>
        <p:spPr>
          <a:xfrm>
            <a:off x="5289755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"Западный Берег" 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20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5289747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Рыбоперерабатывающая организация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0D1A93-B907-4492-B9BB-BDAB42BC3E6C}"/>
              </a:ext>
            </a:extLst>
          </p:cNvPr>
          <p:cNvSpPr/>
          <p:nvPr/>
        </p:nvSpPr>
        <p:spPr>
          <a:xfrm>
            <a:off x="1503495" y="3421665"/>
            <a:ext cx="29097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Рыбоперерабатывающая организация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F058A3-1621-4DE9-83DC-BCF1B9334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84" y="1515000"/>
            <a:ext cx="548688" cy="5486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FB2210-BE84-410B-A1FB-534F18EB54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20" y="1595745"/>
            <a:ext cx="369451" cy="3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ru-ID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бумажные и резиновые изделия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</a:t>
            </a:r>
            <a:r>
              <a:rPr lang="ru-RU" sz="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ование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концепции устойчивого развития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имиджа социально-ответственной компании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 производителей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:a16="http://schemas.microsoft.com/office/drawing/2014/main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35" name="Скругленный прямоугольник 24">
            <a:extLst>
              <a:ext uri="{FF2B5EF4-FFF2-40B4-BE49-F238E27FC236}">
                <a16:creationId xmlns:a16="http://schemas.microsoft.com/office/drawing/2014/main" id="{085F3F0D-4035-4CC3-945D-51CECF0AB304}"/>
              </a:ext>
            </a:extLst>
          </p:cNvPr>
          <p:cNvSpPr/>
          <p:nvPr/>
        </p:nvSpPr>
        <p:spPr>
          <a:xfrm>
            <a:off x="621447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СЕЛЬСКОЕ ХОЗЯЙСТВО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6B1B60-B2E1-4D05-9BB0-2860C377A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75" y="3602221"/>
            <a:ext cx="359695" cy="359695"/>
          </a:xfrm>
          <a:prstGeom prst="rect">
            <a:avLst/>
          </a:prstGeom>
        </p:spPr>
      </p:pic>
      <p:sp>
        <p:nvSpPr>
          <p:cNvPr id="38" name="Скругленный прямоугольник 29">
            <a:extLst>
              <a:ext uri="{FF2B5EF4-FFF2-40B4-BE49-F238E27FC236}">
                <a16:creationId xmlns:a16="http://schemas.microsoft.com/office/drawing/2014/main" id="{3A2DB121-6919-407A-A49A-01D7C86ACC9F}"/>
              </a:ext>
            </a:extLst>
          </p:cNvPr>
          <p:cNvSpPr/>
          <p:nvPr/>
        </p:nvSpPr>
        <p:spPr>
          <a:xfrm>
            <a:off x="3059746" y="330645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молочной и кисломолочной продукции</a:t>
            </a:r>
          </a:p>
        </p:txBody>
      </p:sp>
      <p:sp>
        <p:nvSpPr>
          <p:cNvPr id="45" name="Скругленный прямоугольник 33">
            <a:extLst>
              <a:ext uri="{FF2B5EF4-FFF2-40B4-BE49-F238E27FC236}">
                <a16:creationId xmlns:a16="http://schemas.microsoft.com/office/drawing/2014/main" id="{2F2DE2E2-D13D-4FC4-8D9C-454B318502B4}"/>
              </a:ext>
            </a:extLst>
          </p:cNvPr>
          <p:cNvSpPr/>
          <p:nvPr/>
        </p:nvSpPr>
        <p:spPr>
          <a:xfrm>
            <a:off x="5402614" y="330268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продукции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населения ассортиментом</a:t>
            </a:r>
          </a:p>
        </p:txBody>
      </p:sp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49365"/>
              </p:ext>
            </p:extLst>
          </p:nvPr>
        </p:nvGraphicFramePr>
        <p:xfrm>
          <a:off x="627015" y="1376761"/>
          <a:ext cx="9136390" cy="492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стоимость проекта, млн. руб.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объекта «Водоснабжение села Соболево на территории Соболевского муниципального района Камчатского края»</a:t>
                      </a:r>
                      <a:endParaRPr lang="ru-ID" sz="10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сетей водоснабжения — 14000 метров;</a:t>
                      </a:r>
                    </a:p>
                    <a:p>
                      <a:pPr algn="l"/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 павильонов над 3-мя артезианскими скважинами;</a:t>
                      </a:r>
                    </a:p>
                    <a:p>
                      <a:pPr algn="l"/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водонапорной башни</a:t>
                      </a: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700,4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2025-2027</a:t>
                      </a:r>
                    </a:p>
                  </a:txBody>
                  <a:tcPr marL="68580" marR="6858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модульной котельной на газовом топливе (резервное дизельное топливо)</a:t>
                      </a:r>
                      <a:endParaRPr lang="ru-ID" sz="10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Выработка тепловой энергии.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 потребителя – 0,93 Гкал/час</a:t>
                      </a: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68580" marR="6858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комплекса по очистке сточных вод в с. Соболево </a:t>
                      </a:r>
                      <a:endParaRPr lang="ru-ID" sz="10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м3/сутки </a:t>
                      </a:r>
                      <a:endParaRPr lang="ru-ID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461 475,11</a:t>
                      </a:r>
                    </a:p>
                  </a:txBody>
                  <a:tcPr marL="68580" marR="6858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2025-2026</a:t>
                      </a:r>
                    </a:p>
                  </a:txBody>
                  <a:tcPr marL="68580" marR="6858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и монтаж модульного спортивного зала МОКУ «Соболевская средняя школа»</a:t>
                      </a:r>
                      <a:endParaRPr lang="ru-ID" sz="10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756 м2 </a:t>
                      </a:r>
                      <a:endParaRPr lang="ru-ID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75,7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2023-2024</a:t>
                      </a:r>
                    </a:p>
                  </a:txBody>
                  <a:tcPr marL="68580" marR="6858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041D042B-3B53-D8B6-B4DC-E053370D7C6B}"/>
              </a:ext>
            </a:extLst>
          </p:cNvPr>
          <p:cNvSpPr/>
          <p:nvPr/>
        </p:nvSpPr>
        <p:spPr>
          <a:xfrm>
            <a:off x="7252674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И ТУРИЗМ</a:t>
            </a:r>
            <a:endParaRPr lang="ru-ID" dirty="0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94B40483-324B-CDF9-5457-8B58D46D878F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13238D4C-D3CA-3C40-9E20-F77BB5E78E3E}"/>
              </a:ext>
            </a:extLst>
          </p:cNvPr>
          <p:cNvSpPr/>
          <p:nvPr/>
        </p:nvSpPr>
        <p:spPr>
          <a:xfrm>
            <a:off x="3939845" y="1417007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ru-ID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3B229075-F001-5284-9486-1B571DB05AE7}"/>
              </a:ext>
            </a:extLst>
          </p:cNvPr>
          <p:cNvSpPr/>
          <p:nvPr/>
        </p:nvSpPr>
        <p:spPr>
          <a:xfrm>
            <a:off x="7227785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627016" y="2253995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3939845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:a16="http://schemas.microsoft.com/office/drawing/2014/main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397" y="2368404"/>
            <a:ext cx="360000" cy="360000"/>
          </a:xfrm>
          <a:prstGeom prst="rect">
            <a:avLst/>
          </a:prstGeom>
        </p:spPr>
      </p:pic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:a16="http://schemas.microsoft.com/office/drawing/2014/main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9852" y="2381974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:a16="http://schemas.microsoft.com/office/drawing/2014/main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5471" y="2363352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45CBD2-909E-A10E-31BD-6D04FACA9677}"/>
              </a:ext>
            </a:extLst>
          </p:cNvPr>
          <p:cNvSpPr txBox="1"/>
          <p:nvPr/>
        </p:nvSpPr>
        <p:spPr>
          <a:xfrm>
            <a:off x="774823" y="3040586"/>
            <a:ext cx="19003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45CB-8A76-A6A7-72FB-255EE557C593}"/>
              </a:ext>
            </a:extLst>
          </p:cNvPr>
          <p:cNvSpPr txBox="1"/>
          <p:nvPr/>
        </p:nvSpPr>
        <p:spPr>
          <a:xfrm>
            <a:off x="4075209" y="3042379"/>
            <a:ext cx="1900383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овощной фермы   на гидропонном оборудовании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культурно-досугового пространства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CC2DF-5EF1-D88D-3BB7-59FF7AF74F4E}"/>
              </a:ext>
            </a:extLst>
          </p:cNvPr>
          <p:cNvSpPr txBox="1"/>
          <p:nvPr/>
        </p:nvSpPr>
        <p:spPr>
          <a:xfrm>
            <a:off x="7400481" y="3040586"/>
            <a:ext cx="19003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полигона твердых коммунальных отходов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66BDC-3FDF-7E19-F2FB-6BEC5633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E7DE80EC-0D5E-2CE5-A253-1B23860C0938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34438-277E-E93E-9F0B-6A07A103DC9E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ПОДРАЗУМЕВАЮЩИЕ ИНТЕГРАЦИОННЫЕ РЕШЕНИЯ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36DF5A3-29D2-433D-5105-9AE66CAD081F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FB40795E-ECF7-9484-3869-35FAD00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CFE9C40-B962-807E-4F57-B06931E7A9CF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ПРЕДПОСЫЛКИ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7DFB136-02A2-AE0A-8B68-20139327D9C7}"/>
              </a:ext>
            </a:extLst>
          </p:cNvPr>
          <p:cNvSpPr/>
          <p:nvPr/>
        </p:nvSpPr>
        <p:spPr>
          <a:xfrm>
            <a:off x="3716905" y="2294500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крупных промышленных предприятий, потребность улучшения экологической составляющей округа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2F060A51-0F2B-363B-5CB8-B01458A861EB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ПОЯСНЕНИЕ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D2D95E1-482D-ED49-3278-F9B13CD646F5}"/>
              </a:ext>
            </a:extLst>
          </p:cNvPr>
          <p:cNvSpPr/>
          <p:nvPr/>
        </p:nvSpPr>
        <p:spPr>
          <a:xfrm>
            <a:off x="621446" y="2284898"/>
            <a:ext cx="2934749" cy="912927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ПРЕДПРИЯТИЯ ПО БЕЗОТХОДНОЙ ПЕРЕРАБОТКЕ ПРОМЫШЛЕННЫХ ОТХОДОВ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5DA7B63-15C3-8BD4-B69B-67FC0FF2FF1C}"/>
              </a:ext>
            </a:extLst>
          </p:cNvPr>
          <p:cNvSpPr/>
          <p:nvPr/>
        </p:nvSpPr>
        <p:spPr>
          <a:xfrm>
            <a:off x="621446" y="3308150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СЕРВИСА ПО ПОДБОРУ ЛУЧШЕГО ВАРИАНТА ЛОГИСТИКИ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9A40C-119F-3EC0-18BB-806107FE5491}"/>
              </a:ext>
            </a:extLst>
          </p:cNvPr>
          <p:cNvSpPr txBox="1"/>
          <p:nvPr/>
        </p:nvSpPr>
        <p:spPr>
          <a:xfrm>
            <a:off x="632590" y="6365207"/>
            <a:ext cx="680773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*Данные решения выбраны на основе сфер деятельности предприятий, возможностей интеграций и потенциалу развития покупала компаний и отраслей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CA26F835-0B95-897E-6063-4F93BAC8FD94}"/>
              </a:ext>
            </a:extLst>
          </p:cNvPr>
          <p:cNvSpPr/>
          <p:nvPr/>
        </p:nvSpPr>
        <p:spPr>
          <a:xfrm>
            <a:off x="3688019" y="3308150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 расширения функциональности существующего предприятия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9EEA01EE-7DB6-0FD9-25A5-44A7A7285E21}"/>
              </a:ext>
            </a:extLst>
          </p:cNvPr>
          <p:cNvSpPr/>
          <p:nvPr/>
        </p:nvSpPr>
        <p:spPr>
          <a:xfrm>
            <a:off x="6819477" y="2289848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минимизировать дорогостоящее                     и экологически небезопасные методы сжигания               и захоронения отходом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12A29E5A-1FC1-A504-AD05-3731BB6D4051}"/>
              </a:ext>
            </a:extLst>
          </p:cNvPr>
          <p:cNvSpPr/>
          <p:nvPr/>
        </p:nvSpPr>
        <p:spPr>
          <a:xfrm>
            <a:off x="6819477" y="3335316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ID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оптимизировать бизнес-процессы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Рисунок 38" descr="Переработка со сплошной заливкой">
            <a:extLst>
              <a:ext uri="{FF2B5EF4-FFF2-40B4-BE49-F238E27FC236}">
                <a16:creationId xmlns:a16="http://schemas.microsoft.com/office/drawing/2014/main" id="{1E70E407-4E40-D916-E4BF-214E5495DF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61361"/>
            <a:ext cx="360000" cy="360000"/>
          </a:xfrm>
          <a:prstGeom prst="rect">
            <a:avLst/>
          </a:prstGeom>
        </p:spPr>
      </p:pic>
      <p:pic>
        <p:nvPicPr>
          <p:cNvPr id="40" name="Рисунок 39" descr="Схема с ветвлением со сплошной заливкой">
            <a:extLst>
              <a:ext uri="{FF2B5EF4-FFF2-40B4-BE49-F238E27FC236}">
                <a16:creationId xmlns:a16="http://schemas.microsoft.com/office/drawing/2014/main" id="{0CA82A5A-9B27-500A-36E8-AC7CAAFB65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3606979"/>
            <a:ext cx="360000" cy="360000"/>
          </a:xfrm>
          <a:prstGeom prst="rect">
            <a:avLst/>
          </a:prstGeom>
        </p:spPr>
      </p:pic>
      <p:pic>
        <p:nvPicPr>
          <p:cNvPr id="43" name="Рисунок 42" descr="Производство со сплошной заливкой">
            <a:extLst>
              <a:ext uri="{FF2B5EF4-FFF2-40B4-BE49-F238E27FC236}">
                <a16:creationId xmlns:a16="http://schemas.microsoft.com/office/drawing/2014/main" id="{9A28CC72-C8D7-D9F1-192E-20D9A64B6F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DDE5A-DDA1-CD42-B7BB-B75755FD0DB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502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1668" y="5676970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районе можно                                 на сайте (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https://sobolevomr.ru/page-administration/page-departments/page-tek-zhkh/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5" y="550177"/>
            <a:ext cx="65811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B2B9-CDF1-28C2-513A-ADBE8D9D5522}"/>
              </a:ext>
            </a:extLst>
          </p:cNvPr>
          <p:cNvSpPr txBox="1"/>
          <p:nvPr/>
        </p:nvSpPr>
        <p:spPr>
          <a:xfrm>
            <a:off x="8358875" y="5533294"/>
            <a:ext cx="13932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газоснабжения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BCAE04-B8CB-BA7A-9570-46EBF00DFEB3}"/>
              </a:ext>
            </a:extLst>
          </p:cNvPr>
          <p:cNvSpPr txBox="1"/>
          <p:nvPr/>
        </p:nvSpPr>
        <p:spPr>
          <a:xfrm>
            <a:off x="6402648" y="5533294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электроснабжения</a:t>
            </a:r>
          </a:p>
        </p:txBody>
      </p:sp>
      <p:pic>
        <p:nvPicPr>
          <p:cNvPr id="25" name="Рисунок 24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470D18D5-491B-7E76-5E16-58B42C771E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6095" y="5531969"/>
            <a:ext cx="180000" cy="180000"/>
          </a:xfrm>
          <a:prstGeom prst="rect">
            <a:avLst/>
          </a:prstGeom>
        </p:spPr>
      </p:pic>
      <p:pic>
        <p:nvPicPr>
          <p:cNvPr id="117" name="Рисунок 116" descr="Огонь со сплошной заливкой">
            <a:extLst>
              <a:ext uri="{FF2B5EF4-FFF2-40B4-BE49-F238E27FC236}">
                <a16:creationId xmlns:a16="http://schemas.microsoft.com/office/drawing/2014/main" id="{9C1A38E6-F04C-2B65-CF66-222FB2F71A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7266" y="5501155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1668" y="2760771"/>
            <a:ext cx="5050516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D28A327-E730-2B92-6BD0-2BE87DFA2691}"/>
              </a:ext>
            </a:extLst>
          </p:cNvPr>
          <p:cNvSpPr txBox="1"/>
          <p:nvPr/>
        </p:nvSpPr>
        <p:spPr>
          <a:xfrm>
            <a:off x="622937" y="3002834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60064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EA739D09-46B0-1DCC-5AF6-CC88281C6D1B}"/>
              </a:ext>
            </a:extLst>
          </p:cNvPr>
          <p:cNvSpPr txBox="1"/>
          <p:nvPr/>
        </p:nvSpPr>
        <p:spPr>
          <a:xfrm>
            <a:off x="3789583" y="3385052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4EF67B-79D6-EF4B-9677-0966A8E74B66}"/>
              </a:ext>
            </a:extLst>
          </p:cNvPr>
          <p:cNvSpPr txBox="1"/>
          <p:nvPr/>
        </p:nvSpPr>
        <p:spPr>
          <a:xfrm>
            <a:off x="1428310" y="3325881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4,86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ED396BB-12B2-75E3-FB8C-029EA35F4927}"/>
              </a:ext>
            </a:extLst>
          </p:cNvPr>
          <p:cNvSpPr txBox="1"/>
          <p:nvPr/>
        </p:nvSpPr>
        <p:spPr>
          <a:xfrm>
            <a:off x="1397038" y="4116836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3551,0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270" y="5811969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695" y="3315104"/>
            <a:ext cx="360000" cy="360000"/>
          </a:xfrm>
          <a:prstGeom prst="rect">
            <a:avLst/>
          </a:prstGeom>
        </p:spPr>
      </p:pic>
      <p:pic>
        <p:nvPicPr>
          <p:cNvPr id="174" name="Рисунок 173" descr="Огонь со сплошной заливкой">
            <a:extLst>
              <a:ext uri="{FF2B5EF4-FFF2-40B4-BE49-F238E27FC236}">
                <a16:creationId xmlns:a16="http://schemas.microsoft.com/office/drawing/2014/main" id="{4E6702C2-FCBA-D354-8453-B85C8EB372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0083" y="3363606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695" y="4095390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10ED748-A880-407C-AF0D-468725A23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067" y="888764"/>
            <a:ext cx="3726274" cy="4522914"/>
          </a:xfrm>
          <a:prstGeom prst="rect">
            <a:avLst/>
          </a:prstGeom>
        </p:spPr>
      </p:pic>
      <p:pic>
        <p:nvPicPr>
          <p:cNvPr id="71" name="Рисунок 70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42A688AC-F46A-44F1-ADFD-21F1F0BD9E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7249" y="3606681"/>
            <a:ext cx="180000" cy="180000"/>
          </a:xfrm>
          <a:prstGeom prst="rect">
            <a:avLst/>
          </a:prstGeom>
        </p:spPr>
      </p:pic>
      <p:pic>
        <p:nvPicPr>
          <p:cNvPr id="77" name="Рисунок 76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4678E74B-2027-42AA-A159-75CFC68BEC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7249" y="3983405"/>
            <a:ext cx="180000" cy="180000"/>
          </a:xfrm>
          <a:prstGeom prst="rect">
            <a:avLst/>
          </a:prstGeom>
        </p:spPr>
      </p:pic>
      <p:pic>
        <p:nvPicPr>
          <p:cNvPr id="78" name="Рисунок 77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C4256142-453E-4E1A-AC12-7C856DE0B8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1621" y="2287087"/>
            <a:ext cx="180000" cy="180000"/>
          </a:xfrm>
          <a:prstGeom prst="rect">
            <a:avLst/>
          </a:prstGeom>
        </p:spPr>
      </p:pic>
      <p:pic>
        <p:nvPicPr>
          <p:cNvPr id="80" name="Рисунок 79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94528611-6F3D-49CF-84C0-349C81580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9869" y="1181293"/>
            <a:ext cx="180000" cy="180000"/>
          </a:xfrm>
          <a:prstGeom prst="rect">
            <a:avLst/>
          </a:prstGeom>
        </p:spPr>
      </p:pic>
      <p:pic>
        <p:nvPicPr>
          <p:cNvPr id="85" name="Рисунок 84" descr="Огонь со сплошной заливкой">
            <a:extLst>
              <a:ext uri="{FF2B5EF4-FFF2-40B4-BE49-F238E27FC236}">
                <a16:creationId xmlns:a16="http://schemas.microsoft.com/office/drawing/2014/main" id="{AC885BC5-BA75-4EE4-9F6B-D6F3271214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5132" y="3510285"/>
            <a:ext cx="180000" cy="180000"/>
          </a:xfrm>
          <a:prstGeom prst="rect">
            <a:avLst/>
          </a:prstGeom>
        </p:spPr>
      </p:pic>
      <p:pic>
        <p:nvPicPr>
          <p:cNvPr id="86" name="Рисунок 85" descr="Огонь со сплошной заливкой">
            <a:extLst>
              <a:ext uri="{FF2B5EF4-FFF2-40B4-BE49-F238E27FC236}">
                <a16:creationId xmlns:a16="http://schemas.microsoft.com/office/drawing/2014/main" id="{A4E2856C-16CD-4BE8-BDBF-D7E0E3E3A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373" y="2210502"/>
            <a:ext cx="180000" cy="180000"/>
          </a:xfrm>
          <a:prstGeom prst="rect">
            <a:avLst/>
          </a:prstGeom>
        </p:spPr>
      </p:pic>
      <p:pic>
        <p:nvPicPr>
          <p:cNvPr id="87" name="Рисунок 86" descr="Протекающий кран со сплошной заливкой">
            <a:extLst>
              <a:ext uri="{FF2B5EF4-FFF2-40B4-BE49-F238E27FC236}">
                <a16:creationId xmlns:a16="http://schemas.microsoft.com/office/drawing/2014/main" id="{E7D74E3C-997F-4755-BD91-3D57C503F89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70679" y="4097571"/>
            <a:ext cx="360000" cy="360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DD46DC-E21E-4410-834D-26D5DC1DC02D}"/>
              </a:ext>
            </a:extLst>
          </p:cNvPr>
          <p:cNvSpPr/>
          <p:nvPr/>
        </p:nvSpPr>
        <p:spPr>
          <a:xfrm>
            <a:off x="3748367" y="4064543"/>
            <a:ext cx="1721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84,5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всегда достаточно инвесторов для проведения тендерной процедуры </a:t>
            </a:r>
            <a:endParaRPr lang="ru-ID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:a16="http://schemas.microsoft.com/office/drawing/2014/main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9913B4-46A8-49F9-8871-3796BA8A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28</a:t>
            </a:fld>
            <a:endParaRPr lang="ru-ID"/>
          </a:p>
        </p:txBody>
      </p:sp>
      <p:sp>
        <p:nvSpPr>
          <p:cNvPr id="86" name="Скругленный прямоугольник 11">
            <a:extLst>
              <a:ext uri="{FF2B5EF4-FFF2-40B4-BE49-F238E27FC236}">
                <a16:creationId xmlns:a16="http://schemas.microsoft.com/office/drawing/2014/main" id="{E5D683D3-640A-4107-A36F-6FB8096631B9}"/>
              </a:ext>
            </a:extLst>
          </p:cNvPr>
          <p:cNvSpPr/>
          <p:nvPr/>
        </p:nvSpPr>
        <p:spPr>
          <a:xfrm>
            <a:off x="627016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Скругленный прямоугольник 114">
            <a:extLst>
              <a:ext uri="{FF2B5EF4-FFF2-40B4-BE49-F238E27FC236}">
                <a16:creationId xmlns:a16="http://schemas.microsoft.com/office/drawing/2014/main" id="{870EA4AE-8357-4D07-985A-CD1A680D7FB7}"/>
              </a:ext>
            </a:extLst>
          </p:cNvPr>
          <p:cNvSpPr/>
          <p:nvPr/>
        </p:nvSpPr>
        <p:spPr>
          <a:xfrm>
            <a:off x="826638" y="2294159"/>
            <a:ext cx="1290726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Скругленный прямоугольник 236">
            <a:extLst>
              <a:ext uri="{FF2B5EF4-FFF2-40B4-BE49-F238E27FC236}">
                <a16:creationId xmlns:a16="http://schemas.microsoft.com/office/drawing/2014/main" id="{0149F362-CC6A-49CA-A413-4D22DE64B4C4}"/>
              </a:ext>
            </a:extLst>
          </p:cNvPr>
          <p:cNvSpPr/>
          <p:nvPr/>
        </p:nvSpPr>
        <p:spPr>
          <a:xfrm>
            <a:off x="5896797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Скругленный прямоугольник 232">
            <a:extLst>
              <a:ext uri="{FF2B5EF4-FFF2-40B4-BE49-F238E27FC236}">
                <a16:creationId xmlns:a16="http://schemas.microsoft.com/office/drawing/2014/main" id="{068AE1E9-71ED-40F7-A4B8-399B7EBC7241}"/>
              </a:ext>
            </a:extLst>
          </p:cNvPr>
          <p:cNvSpPr/>
          <p:nvPr/>
        </p:nvSpPr>
        <p:spPr>
          <a:xfrm>
            <a:off x="7647305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Скругленный прямоугольник 229">
            <a:extLst>
              <a:ext uri="{FF2B5EF4-FFF2-40B4-BE49-F238E27FC236}">
                <a16:creationId xmlns:a16="http://schemas.microsoft.com/office/drawing/2014/main" id="{FF7174B8-2453-4680-A64B-F08911038EB6}"/>
              </a:ext>
            </a:extLst>
          </p:cNvPr>
          <p:cNvSpPr/>
          <p:nvPr/>
        </p:nvSpPr>
        <p:spPr>
          <a:xfrm>
            <a:off x="5896797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Скругленный прямоугольник 230">
            <a:extLst>
              <a:ext uri="{FF2B5EF4-FFF2-40B4-BE49-F238E27FC236}">
                <a16:creationId xmlns:a16="http://schemas.microsoft.com/office/drawing/2014/main" id="{3A2AF7AC-C731-4256-97B7-C3AE6282EFE4}"/>
              </a:ext>
            </a:extLst>
          </p:cNvPr>
          <p:cNvSpPr/>
          <p:nvPr/>
        </p:nvSpPr>
        <p:spPr>
          <a:xfrm>
            <a:off x="4146428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кругленный прямоугольник 231">
            <a:extLst>
              <a:ext uri="{FF2B5EF4-FFF2-40B4-BE49-F238E27FC236}">
                <a16:creationId xmlns:a16="http://schemas.microsoft.com/office/drawing/2014/main" id="{654C40FE-EE6C-4649-A0A4-F570DDC1BB47}"/>
              </a:ext>
            </a:extLst>
          </p:cNvPr>
          <p:cNvSpPr/>
          <p:nvPr/>
        </p:nvSpPr>
        <p:spPr>
          <a:xfrm>
            <a:off x="627016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Скругленный прямоугольник 228">
            <a:extLst>
              <a:ext uri="{FF2B5EF4-FFF2-40B4-BE49-F238E27FC236}">
                <a16:creationId xmlns:a16="http://schemas.microsoft.com/office/drawing/2014/main" id="{55015DDD-3B45-4B8D-BAF3-24128C902595}"/>
              </a:ext>
            </a:extLst>
          </p:cNvPr>
          <p:cNvSpPr/>
          <p:nvPr/>
        </p:nvSpPr>
        <p:spPr>
          <a:xfrm>
            <a:off x="2390664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Скругленный прямоугольник 226">
            <a:extLst>
              <a:ext uri="{FF2B5EF4-FFF2-40B4-BE49-F238E27FC236}">
                <a16:creationId xmlns:a16="http://schemas.microsoft.com/office/drawing/2014/main" id="{E6B5C050-DA7A-4168-A234-7A5DE870591E}"/>
              </a:ext>
            </a:extLst>
          </p:cNvPr>
          <p:cNvSpPr/>
          <p:nvPr/>
        </p:nvSpPr>
        <p:spPr>
          <a:xfrm>
            <a:off x="2390664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Скругленный прямоугольник 234">
            <a:extLst>
              <a:ext uri="{FF2B5EF4-FFF2-40B4-BE49-F238E27FC236}">
                <a16:creationId xmlns:a16="http://schemas.microsoft.com/office/drawing/2014/main" id="{E092940B-0690-4E9A-A785-078F577EF288}"/>
              </a:ext>
            </a:extLst>
          </p:cNvPr>
          <p:cNvSpPr/>
          <p:nvPr/>
        </p:nvSpPr>
        <p:spPr>
          <a:xfrm>
            <a:off x="4146428" y="4717661"/>
            <a:ext cx="1683083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Скругленный прямоугольник 235">
            <a:extLst>
              <a:ext uri="{FF2B5EF4-FFF2-40B4-BE49-F238E27FC236}">
                <a16:creationId xmlns:a16="http://schemas.microsoft.com/office/drawing/2014/main" id="{8B948267-7E34-4006-9464-EC32052C4A9C}"/>
              </a:ext>
            </a:extLst>
          </p:cNvPr>
          <p:cNvSpPr/>
          <p:nvPr/>
        </p:nvSpPr>
        <p:spPr>
          <a:xfrm>
            <a:off x="7647305" y="2940690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кругленный прямоугольник 237">
            <a:extLst>
              <a:ext uri="{FF2B5EF4-FFF2-40B4-BE49-F238E27FC236}">
                <a16:creationId xmlns:a16="http://schemas.microsoft.com/office/drawing/2014/main" id="{1260F84B-534C-45B9-A457-FB7478010FC9}"/>
              </a:ext>
            </a:extLst>
          </p:cNvPr>
          <p:cNvSpPr/>
          <p:nvPr/>
        </p:nvSpPr>
        <p:spPr>
          <a:xfrm>
            <a:off x="5896797" y="4717661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Скругленный прямоугольник 238">
            <a:extLst>
              <a:ext uri="{FF2B5EF4-FFF2-40B4-BE49-F238E27FC236}">
                <a16:creationId xmlns:a16="http://schemas.microsoft.com/office/drawing/2014/main" id="{8E4043F8-C733-4C37-90B0-B9415924DD20}"/>
              </a:ext>
            </a:extLst>
          </p:cNvPr>
          <p:cNvSpPr/>
          <p:nvPr/>
        </p:nvSpPr>
        <p:spPr>
          <a:xfrm>
            <a:off x="4146428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Скругленный прямоугольник 293">
            <a:extLst>
              <a:ext uri="{FF2B5EF4-FFF2-40B4-BE49-F238E27FC236}">
                <a16:creationId xmlns:a16="http://schemas.microsoft.com/office/drawing/2014/main" id="{47C78F14-9F08-4C34-BAD8-3A8954DCBF17}"/>
              </a:ext>
            </a:extLst>
          </p:cNvPr>
          <p:cNvSpPr/>
          <p:nvPr/>
        </p:nvSpPr>
        <p:spPr>
          <a:xfrm>
            <a:off x="627016" y="4717661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кругленный прямоугольник 303">
            <a:extLst>
              <a:ext uri="{FF2B5EF4-FFF2-40B4-BE49-F238E27FC236}">
                <a16:creationId xmlns:a16="http://schemas.microsoft.com/office/drawing/2014/main" id="{6B65CE13-A9B5-43C0-BC5F-34C570965C3C}"/>
              </a:ext>
            </a:extLst>
          </p:cNvPr>
          <p:cNvSpPr/>
          <p:nvPr/>
        </p:nvSpPr>
        <p:spPr>
          <a:xfrm>
            <a:off x="2390664" y="4717661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кругленный прямоугольник 308">
            <a:extLst>
              <a:ext uri="{FF2B5EF4-FFF2-40B4-BE49-F238E27FC236}">
                <a16:creationId xmlns:a16="http://schemas.microsoft.com/office/drawing/2014/main" id="{9A62CE8F-AEF9-432F-B301-EFA077A16CAD}"/>
              </a:ext>
            </a:extLst>
          </p:cNvPr>
          <p:cNvSpPr/>
          <p:nvPr/>
        </p:nvSpPr>
        <p:spPr>
          <a:xfrm>
            <a:off x="7647305" y="4717661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A2300F-21FB-4645-8CCA-F244EF374B8D}"/>
              </a:ext>
            </a:extLst>
          </p:cNvPr>
          <p:cNvSpPr txBox="1"/>
          <p:nvPr/>
        </p:nvSpPr>
        <p:spPr>
          <a:xfrm>
            <a:off x="627017" y="669062"/>
            <a:ext cx="4039851" cy="715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РАЗВИТИЯ</a:t>
            </a:r>
          </a:p>
          <a:p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ИСПОЛНИТЕЛЬНЫЕ ОРГАНЫ КАМЧАТСКОГО КРАЯ</a:t>
            </a:r>
          </a:p>
          <a:p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МЕСТНОГО САМОУПРАВЛЕНИЯ</a:t>
            </a:r>
          </a:p>
          <a:p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">
            <a:extLst>
              <a:ext uri="{FF2B5EF4-FFF2-40B4-BE49-F238E27FC236}">
                <a16:creationId xmlns:a16="http://schemas.microsoft.com/office/drawing/2014/main" id="{3D864998-D086-4010-83F3-184D3206201F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CC38EAE-2EA9-44BA-97F1-016E2B2C8093}"/>
              </a:ext>
            </a:extLst>
          </p:cNvPr>
          <p:cNvSpPr txBox="1"/>
          <p:nvPr/>
        </p:nvSpPr>
        <p:spPr>
          <a:xfrm>
            <a:off x="654940" y="6618594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graphicFrame>
        <p:nvGraphicFramePr>
          <p:cNvPr id="105" name="Объект 104">
            <a:extLst>
              <a:ext uri="{FF2B5EF4-FFF2-40B4-BE49-F238E27FC236}">
                <a16:creationId xmlns:a16="http://schemas.microsoft.com/office/drawing/2014/main" id="{AB6C0A31-1D34-4F69-9B53-CFC18FC66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29819"/>
              </p:ext>
            </p:extLst>
          </p:nvPr>
        </p:nvGraphicFramePr>
        <p:xfrm>
          <a:off x="1069615" y="1404816"/>
          <a:ext cx="804773" cy="24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" name="CorelDRAW" r:id="rId3" imgW="1384139" imgH="422196" progId="CorelDraw.Graphic.24">
                  <p:embed/>
                </p:oleObj>
              </mc:Choice>
              <mc:Fallback>
                <p:oleObj name="CorelDRAW" r:id="rId3" imgW="1384139" imgH="422196" progId="CorelDraw.Graphic.2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615" y="1404816"/>
                        <a:ext cx="804773" cy="245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Объект 105">
            <a:extLst>
              <a:ext uri="{FF2B5EF4-FFF2-40B4-BE49-F238E27FC236}">
                <a16:creationId xmlns:a16="http://schemas.microsoft.com/office/drawing/2014/main" id="{245AFEBA-50FF-40D2-AB89-DB4CC8E19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34691"/>
              </p:ext>
            </p:extLst>
          </p:nvPr>
        </p:nvGraphicFramePr>
        <p:xfrm>
          <a:off x="2702865" y="1399533"/>
          <a:ext cx="1065568" cy="25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" name="CorelDRAW" r:id="rId5" imgW="3356368" imgH="805815" progId="CorelDraw.Graphic.24">
                  <p:embed/>
                </p:oleObj>
              </mc:Choice>
              <mc:Fallback>
                <p:oleObj name="CorelDRAW" r:id="rId5" imgW="3356368" imgH="805815" progId="CorelDraw.Graphic.24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2865" y="1399533"/>
                        <a:ext cx="1065568" cy="256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401FBEE1-0993-48B2-B075-1AFDE201AD79}"/>
              </a:ext>
            </a:extLst>
          </p:cNvPr>
          <p:cNvSpPr/>
          <p:nvPr/>
        </p:nvSpPr>
        <p:spPr>
          <a:xfrm>
            <a:off x="820581" y="1712353"/>
            <a:ext cx="13028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АО «Корпорация развития Камчатки»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070D8DF5-9D33-439E-9763-CF9909B70840}"/>
              </a:ext>
            </a:extLst>
          </p:cNvPr>
          <p:cNvSpPr/>
          <p:nvPr/>
        </p:nvSpPr>
        <p:spPr>
          <a:xfrm>
            <a:off x="2442720" y="1712353"/>
            <a:ext cx="15858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АО «Корпорация развития Дальнего Востока и Арктики»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BBDE14E7-979D-4D3F-B607-35E9F258834B}"/>
              </a:ext>
            </a:extLst>
          </p:cNvPr>
          <p:cNvSpPr/>
          <p:nvPr/>
        </p:nvSpPr>
        <p:spPr>
          <a:xfrm>
            <a:off x="4227136" y="1712353"/>
            <a:ext cx="152855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АНО «Камчатский центр поддержки предпринимательства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E48C47DF-96A4-4F14-A0E7-641E06193F62}"/>
              </a:ext>
            </a:extLst>
          </p:cNvPr>
          <p:cNvSpPr/>
          <p:nvPr/>
        </p:nvSpPr>
        <p:spPr>
          <a:xfrm>
            <a:off x="5940547" y="1712353"/>
            <a:ext cx="158922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МКК Государственный фонд поддержки предпринимательства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43A3852B-02F3-42F9-B28C-CE3B65374081}"/>
              </a:ext>
            </a:extLst>
          </p:cNvPr>
          <p:cNvSpPr/>
          <p:nvPr/>
        </p:nvSpPr>
        <p:spPr>
          <a:xfrm>
            <a:off x="7578238" y="1712353"/>
            <a:ext cx="182810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Гарантийный фонд развития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предпринимательства Камчатского края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67147F0D-6AF7-48B2-BAA6-5EA412ABFD75}"/>
              </a:ext>
            </a:extLst>
          </p:cNvPr>
          <p:cNvSpPr/>
          <p:nvPr/>
        </p:nvSpPr>
        <p:spPr>
          <a:xfrm>
            <a:off x="743333" y="3507235"/>
            <a:ext cx="1457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Фонд развития промышленности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Региональный ФРП</a:t>
            </a:r>
          </a:p>
        </p:txBody>
      </p:sp>
      <p:graphicFrame>
        <p:nvGraphicFramePr>
          <p:cNvPr id="113" name="Объект 112">
            <a:extLst>
              <a:ext uri="{FF2B5EF4-FFF2-40B4-BE49-F238E27FC236}">
                <a16:creationId xmlns:a16="http://schemas.microsoft.com/office/drawing/2014/main" id="{308B0118-C41E-42B8-8856-2DECD6C7F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14088"/>
              </p:ext>
            </p:extLst>
          </p:nvPr>
        </p:nvGraphicFramePr>
        <p:xfrm>
          <a:off x="1130950" y="3212286"/>
          <a:ext cx="682102" cy="20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CorelDRAW" r:id="rId7" imgW="1387503" imgH="425870" progId="CorelDraw.Graphic.24">
                  <p:embed/>
                </p:oleObj>
              </mc:Choice>
              <mc:Fallback>
                <p:oleObj name="CorelDRAW" r:id="rId7" imgW="1387503" imgH="425870" progId="CorelDraw.Graphic.24">
                  <p:embed/>
                  <p:pic>
                    <p:nvPicPr>
                      <p:cNvPr id="194" name="Объект 1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0950" y="3212286"/>
                        <a:ext cx="682102" cy="20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Объект 113">
            <a:extLst>
              <a:ext uri="{FF2B5EF4-FFF2-40B4-BE49-F238E27FC236}">
                <a16:creationId xmlns:a16="http://schemas.microsoft.com/office/drawing/2014/main" id="{DA12D743-3294-4232-9B86-F99C36635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36621"/>
              </p:ext>
            </p:extLst>
          </p:nvPr>
        </p:nvGraphicFramePr>
        <p:xfrm>
          <a:off x="4612001" y="1350556"/>
          <a:ext cx="758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CorelDRAW" r:id="rId9" imgW="1569465" imgH="735704" progId="CorelDraw.Graphic.24">
                  <p:embed/>
                </p:oleObj>
              </mc:Choice>
              <mc:Fallback>
                <p:oleObj name="CorelDRAW" r:id="rId9" imgW="1569465" imgH="735704" progId="CorelDraw.Graphic.24">
                  <p:embed/>
                  <p:pic>
                    <p:nvPicPr>
                      <p:cNvPr id="27" name="Объект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2001" y="1350556"/>
                        <a:ext cx="75882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140BDB37-3DA4-41F3-9156-AC97F1B31A5D}"/>
              </a:ext>
            </a:extLst>
          </p:cNvPr>
          <p:cNvSpPr/>
          <p:nvPr/>
        </p:nvSpPr>
        <p:spPr>
          <a:xfrm>
            <a:off x="897966" y="2362674"/>
            <a:ext cx="11480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investkamchatka.ru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3A1760E8-5F37-4433-AF96-70374FC5AA33}"/>
              </a:ext>
            </a:extLst>
          </p:cNvPr>
          <p:cNvSpPr/>
          <p:nvPr/>
        </p:nvSpPr>
        <p:spPr>
          <a:xfrm>
            <a:off x="2991031" y="2362674"/>
            <a:ext cx="5341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erdc.ru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76050B5-A245-4F2F-8FF0-4D4297C54DDF}"/>
              </a:ext>
            </a:extLst>
          </p:cNvPr>
          <p:cNvSpPr/>
          <p:nvPr/>
        </p:nvSpPr>
        <p:spPr>
          <a:xfrm>
            <a:off x="4475646" y="2362674"/>
            <a:ext cx="10315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мойбизнес41.рф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793B5155-8AE0-4652-BFD1-F281C1DB28C4}"/>
              </a:ext>
            </a:extLst>
          </p:cNvPr>
          <p:cNvSpPr/>
          <p:nvPr/>
        </p:nvSpPr>
        <p:spPr>
          <a:xfrm>
            <a:off x="6340871" y="2362674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kamfond.ru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BF2EDD33-5D4C-46C5-BD68-19B7DCD0E782}"/>
              </a:ext>
            </a:extLst>
          </p:cNvPr>
          <p:cNvSpPr/>
          <p:nvPr/>
        </p:nvSpPr>
        <p:spPr>
          <a:xfrm>
            <a:off x="8182750" y="2362674"/>
            <a:ext cx="6190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gfkam.ru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0" name="Объект 119">
            <a:extLst>
              <a:ext uri="{FF2B5EF4-FFF2-40B4-BE49-F238E27FC236}">
                <a16:creationId xmlns:a16="http://schemas.microsoft.com/office/drawing/2014/main" id="{55798C93-35AC-4388-8876-836846DDE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374744"/>
              </p:ext>
            </p:extLst>
          </p:nvPr>
        </p:nvGraphicFramePr>
        <p:xfrm>
          <a:off x="6362370" y="1350556"/>
          <a:ext cx="758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" name="CorelDRAW" r:id="rId11" imgW="1569465" imgH="735704" progId="CorelDraw.Graphic.24">
                  <p:embed/>
                </p:oleObj>
              </mc:Choice>
              <mc:Fallback>
                <p:oleObj name="CorelDRAW" r:id="rId11" imgW="1569465" imgH="735704" progId="CorelDraw.Graphic.24">
                  <p:embed/>
                  <p:pic>
                    <p:nvPicPr>
                      <p:cNvPr id="234" name="Объект 2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2370" y="1350556"/>
                        <a:ext cx="75882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EF6F2A23-2D76-4EDE-BE90-15BFF402A9EF}"/>
              </a:ext>
            </a:extLst>
          </p:cNvPr>
          <p:cNvSpPr/>
          <p:nvPr/>
        </p:nvSpPr>
        <p:spPr>
          <a:xfrm>
            <a:off x="2448425" y="3507235"/>
            <a:ext cx="15858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Союз «Торгово-промышленная палата  «Камчатского края»</a:t>
            </a:r>
          </a:p>
        </p:txBody>
      </p:sp>
      <p:graphicFrame>
        <p:nvGraphicFramePr>
          <p:cNvPr id="122" name="Объект 121">
            <a:extLst>
              <a:ext uri="{FF2B5EF4-FFF2-40B4-BE49-F238E27FC236}">
                <a16:creationId xmlns:a16="http://schemas.microsoft.com/office/drawing/2014/main" id="{0C2CDBB4-FC5C-446F-B327-003D2D458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17582"/>
              </p:ext>
            </p:extLst>
          </p:nvPr>
        </p:nvGraphicFramePr>
        <p:xfrm>
          <a:off x="3108211" y="3138375"/>
          <a:ext cx="254876" cy="35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" name="CorelDRAW" r:id="rId12" imgW="535490" imgH="748869" progId="CorelDraw.Graphic.24">
                  <p:embed/>
                </p:oleObj>
              </mc:Choice>
              <mc:Fallback>
                <p:oleObj name="CorelDRAW" r:id="rId12" imgW="535490" imgH="748869" progId="CorelDraw.Graphic.24">
                  <p:embed/>
                  <p:pic>
                    <p:nvPicPr>
                      <p:cNvPr id="242" name="Объект 24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08211" y="3138375"/>
                        <a:ext cx="254876" cy="356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83277C44-E5A3-4B68-AE13-F74FF77355A9}"/>
              </a:ext>
            </a:extLst>
          </p:cNvPr>
          <p:cNvSpPr/>
          <p:nvPr/>
        </p:nvSpPr>
        <p:spPr>
          <a:xfrm>
            <a:off x="4227136" y="3507235"/>
            <a:ext cx="15285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Центр поддержки экспорта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Камчатского края</a:t>
            </a:r>
          </a:p>
        </p:txBody>
      </p:sp>
      <p:pic>
        <p:nvPicPr>
          <p:cNvPr id="124" name="Picture 6">
            <a:extLst>
              <a:ext uri="{FF2B5EF4-FFF2-40B4-BE49-F238E27FC236}">
                <a16:creationId xmlns:a16="http://schemas.microsoft.com/office/drawing/2014/main" id="{4B1E6265-4C1B-426B-80AC-91A1E278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868" y="3118307"/>
            <a:ext cx="649090" cy="3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CC0A636D-BAAA-436E-B46A-423FCD1FF8D7}"/>
              </a:ext>
            </a:extLst>
          </p:cNvPr>
          <p:cNvSpPr/>
          <p:nvPr/>
        </p:nvSpPr>
        <p:spPr>
          <a:xfrm>
            <a:off x="1071090" y="4128816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kamfond.ru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C5450E89-FD38-4784-901D-33863D6D4394}"/>
              </a:ext>
            </a:extLst>
          </p:cNvPr>
          <p:cNvSpPr/>
          <p:nvPr/>
        </p:nvSpPr>
        <p:spPr>
          <a:xfrm>
            <a:off x="2680048" y="4128816"/>
            <a:ext cx="1111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kamchatka.tpprf.ru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4A8E3FA-4627-47B4-B57B-BFC237B408B1}"/>
              </a:ext>
            </a:extLst>
          </p:cNvPr>
          <p:cNvSpPr/>
          <p:nvPr/>
        </p:nvSpPr>
        <p:spPr>
          <a:xfrm>
            <a:off x="4515161" y="4128816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kamexport41.ru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D9BE62CC-0862-4076-ABCD-90C819183FEE}"/>
              </a:ext>
            </a:extLst>
          </p:cNvPr>
          <p:cNvSpPr/>
          <p:nvPr/>
        </p:nvSpPr>
        <p:spPr>
          <a:xfrm>
            <a:off x="6122863" y="4128816"/>
            <a:ext cx="12378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kumimoji="0" lang="ru-RU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minselhoz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751E77B5-8E50-4E6C-A021-6074F54F8A1A}"/>
              </a:ext>
            </a:extLst>
          </p:cNvPr>
          <p:cNvSpPr/>
          <p:nvPr/>
        </p:nvSpPr>
        <p:spPr>
          <a:xfrm>
            <a:off x="7914566" y="4128816"/>
            <a:ext cx="11576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minecon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8F97EE9D-F3C6-4FD3-A4EE-D183CA3D72CF}"/>
              </a:ext>
            </a:extLst>
          </p:cNvPr>
          <p:cNvSpPr/>
          <p:nvPr/>
        </p:nvSpPr>
        <p:spPr>
          <a:xfrm>
            <a:off x="7789858" y="3507235"/>
            <a:ext cx="140486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экономического развития Камчатского края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33E208FF-C186-4B15-8AE1-7F7B4BB3FDBA}"/>
              </a:ext>
            </a:extLst>
          </p:cNvPr>
          <p:cNvSpPr/>
          <p:nvPr/>
        </p:nvSpPr>
        <p:spPr>
          <a:xfrm>
            <a:off x="5875329" y="3507235"/>
            <a:ext cx="17196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сельского хозяйства, пищевой и перерабатывающей промышленности Камчатского края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32" name="Объект 131">
            <a:extLst>
              <a:ext uri="{FF2B5EF4-FFF2-40B4-BE49-F238E27FC236}">
                <a16:creationId xmlns:a16="http://schemas.microsoft.com/office/drawing/2014/main" id="{C46B0A52-52F5-4DD7-9434-E46486EDD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80698"/>
              </p:ext>
            </p:extLst>
          </p:nvPr>
        </p:nvGraphicFramePr>
        <p:xfrm>
          <a:off x="6591006" y="3138375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" name="CorelDRAW" r:id="rId15" imgW="350775" imgH="419440" progId="CorelDraw.Graphic.24">
                  <p:embed/>
                </p:oleObj>
              </mc:Choice>
              <mc:Fallback>
                <p:oleObj name="CorelDRAW" r:id="rId15" imgW="350775" imgH="419440" progId="CorelDraw.Graphic.24">
                  <p:embed/>
                  <p:pic>
                    <p:nvPicPr>
                      <p:cNvPr id="267" name="Объект 26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91006" y="3138375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B92D94FC-D5F8-4E4C-8FCA-A33F324F0D29}"/>
              </a:ext>
            </a:extLst>
          </p:cNvPr>
          <p:cNvSpPr/>
          <p:nvPr/>
        </p:nvSpPr>
        <p:spPr>
          <a:xfrm>
            <a:off x="6025393" y="5345130"/>
            <a:ext cx="14195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образования Камчатского края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2D1589D2-F835-4983-B398-28F6B744B417}"/>
              </a:ext>
            </a:extLst>
          </p:cNvPr>
          <p:cNvSpPr/>
          <p:nvPr/>
        </p:nvSpPr>
        <p:spPr>
          <a:xfrm>
            <a:off x="4229627" y="5345130"/>
            <a:ext cx="151232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имущественных и земельных отношений Камчатского края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5032BE4E-6AF8-4124-AB78-8AB62A28ED37}"/>
              </a:ext>
            </a:extLst>
          </p:cNvPr>
          <p:cNvSpPr/>
          <p:nvPr/>
        </p:nvSpPr>
        <p:spPr>
          <a:xfrm>
            <a:off x="4377866" y="5909898"/>
            <a:ext cx="1220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mingosim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9F733DA2-69BE-4AB4-A400-FBEADDA2B617}"/>
              </a:ext>
            </a:extLst>
          </p:cNvPr>
          <p:cNvSpPr/>
          <p:nvPr/>
        </p:nvSpPr>
        <p:spPr>
          <a:xfrm>
            <a:off x="6146106" y="5909898"/>
            <a:ext cx="11913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minobraz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A173E301-8AE0-40A6-8D70-EDE5AD3B6EFD}"/>
              </a:ext>
            </a:extLst>
          </p:cNvPr>
          <p:cNvSpPr/>
          <p:nvPr/>
        </p:nvSpPr>
        <p:spPr>
          <a:xfrm>
            <a:off x="885460" y="5909898"/>
            <a:ext cx="11753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agzanya</a:t>
            </a: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D4184AC4-F930-4637-9449-897FC3470E5F}"/>
              </a:ext>
            </a:extLst>
          </p:cNvPr>
          <p:cNvSpPr/>
          <p:nvPr/>
        </p:nvSpPr>
        <p:spPr>
          <a:xfrm>
            <a:off x="758212" y="5345130"/>
            <a:ext cx="1429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труда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 развития кадрового потенциала Камчатского края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A5C80D69-4B36-49E7-BC36-8C798B1DEAFD}"/>
              </a:ext>
            </a:extLst>
          </p:cNvPr>
          <p:cNvSpPr/>
          <p:nvPr/>
        </p:nvSpPr>
        <p:spPr>
          <a:xfrm>
            <a:off x="2711453" y="5909898"/>
            <a:ext cx="10534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mintur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9984BC33-B845-4997-874E-184D013B267E}"/>
              </a:ext>
            </a:extLst>
          </p:cNvPr>
          <p:cNvSpPr/>
          <p:nvPr/>
        </p:nvSpPr>
        <p:spPr>
          <a:xfrm>
            <a:off x="2634962" y="5345130"/>
            <a:ext cx="12013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туризма Камчатского края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DF5868D1-C789-455C-83B8-CD4AD5275F1A}"/>
              </a:ext>
            </a:extLst>
          </p:cNvPr>
          <p:cNvSpPr/>
          <p:nvPr/>
        </p:nvSpPr>
        <p:spPr>
          <a:xfrm>
            <a:off x="8287264" y="5909898"/>
            <a:ext cx="4122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18F91F9D-45AF-4D14-B9B8-AD246E888A09}"/>
              </a:ext>
            </a:extLst>
          </p:cNvPr>
          <p:cNvSpPr/>
          <p:nvPr/>
        </p:nvSpPr>
        <p:spPr>
          <a:xfrm>
            <a:off x="7911063" y="5345130"/>
            <a:ext cx="11197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Название МО</a:t>
            </a:r>
          </a:p>
        </p:txBody>
      </p:sp>
      <p:sp>
        <p:nvSpPr>
          <p:cNvPr id="143" name="Скругленный прямоугольник 334">
            <a:extLst>
              <a:ext uri="{FF2B5EF4-FFF2-40B4-BE49-F238E27FC236}">
                <a16:creationId xmlns:a16="http://schemas.microsoft.com/office/drawing/2014/main" id="{5683609C-AECA-4BA3-A16A-81ACE57CDFE3}"/>
              </a:ext>
            </a:extLst>
          </p:cNvPr>
          <p:cNvSpPr/>
          <p:nvPr/>
        </p:nvSpPr>
        <p:spPr>
          <a:xfrm>
            <a:off x="6315398" y="267384"/>
            <a:ext cx="2989252" cy="738073"/>
          </a:xfrm>
          <a:prstGeom prst="roundRect">
            <a:avLst>
              <a:gd name="adj" fmla="val 29452"/>
            </a:avLst>
          </a:prstGeom>
          <a:noFill/>
          <a:ln w="1270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lIns="10800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09955165-502D-492B-B603-0D3F34C963D3}"/>
              </a:ext>
            </a:extLst>
          </p:cNvPr>
          <p:cNvGrpSpPr/>
          <p:nvPr/>
        </p:nvGrpSpPr>
        <p:grpSpPr>
          <a:xfrm>
            <a:off x="6350744" y="331679"/>
            <a:ext cx="2753762" cy="615553"/>
            <a:chOff x="5976042" y="331679"/>
            <a:chExt cx="2753762" cy="615553"/>
          </a:xfrm>
        </p:grpSpPr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id="{5B4FCC57-AEDB-4D2F-87CE-A638D6B6A108}"/>
                </a:ext>
              </a:extLst>
            </p:cNvPr>
            <p:cNvSpPr/>
            <p:nvPr/>
          </p:nvSpPr>
          <p:spPr>
            <a:xfrm>
              <a:off x="5976042" y="331679"/>
              <a:ext cx="236166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kumimoji="0" lang="ru-RU" sz="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Камчатского края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4756A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graphicFrame>
          <p:nvGraphicFramePr>
            <p:cNvPr id="146" name="Объект 145">
              <a:extLst>
                <a:ext uri="{FF2B5EF4-FFF2-40B4-BE49-F238E27FC236}">
                  <a16:creationId xmlns:a16="http://schemas.microsoft.com/office/drawing/2014/main" id="{16975586-98E7-4D5A-A5D6-F5F9783A87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3379976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5" name="CorelDRAW" r:id="rId17" imgW="717146" imgH="717947" progId="CorelDraw.Graphic.24">
                    <p:embed/>
                  </p:oleObj>
                </mc:Choice>
                <mc:Fallback>
                  <p:oleObj name="CorelDRAW" r:id="rId17" imgW="717146" imgH="717947" progId="CorelDraw.Graphic.24">
                    <p:embed/>
                    <p:pic>
                      <p:nvPicPr>
                        <p:cNvPr id="338" name="Объект 33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" name="Скругленный прямоугольник 115">
            <a:extLst>
              <a:ext uri="{FF2B5EF4-FFF2-40B4-BE49-F238E27FC236}">
                <a16:creationId xmlns:a16="http://schemas.microsoft.com/office/drawing/2014/main" id="{5431784D-8144-449F-912F-25FA5CF6CEB4}"/>
              </a:ext>
            </a:extLst>
          </p:cNvPr>
          <p:cNvSpPr/>
          <p:nvPr/>
        </p:nvSpPr>
        <p:spPr>
          <a:xfrm>
            <a:off x="2847565" y="2291980"/>
            <a:ext cx="776168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Скругленный прямоугольник 116">
            <a:extLst>
              <a:ext uri="{FF2B5EF4-FFF2-40B4-BE49-F238E27FC236}">
                <a16:creationId xmlns:a16="http://schemas.microsoft.com/office/drawing/2014/main" id="{CBAD5C1B-4FC6-4FC7-A337-24533D89B77C}"/>
              </a:ext>
            </a:extLst>
          </p:cNvPr>
          <p:cNvSpPr/>
          <p:nvPr/>
        </p:nvSpPr>
        <p:spPr>
          <a:xfrm>
            <a:off x="4392666" y="2293546"/>
            <a:ext cx="1197494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Скругленный прямоугольник 117">
            <a:extLst>
              <a:ext uri="{FF2B5EF4-FFF2-40B4-BE49-F238E27FC236}">
                <a16:creationId xmlns:a16="http://schemas.microsoft.com/office/drawing/2014/main" id="{9441D4E2-3F6D-4261-8368-DC6831B509E4}"/>
              </a:ext>
            </a:extLst>
          </p:cNvPr>
          <p:cNvSpPr/>
          <p:nvPr/>
        </p:nvSpPr>
        <p:spPr>
          <a:xfrm>
            <a:off x="6236743" y="2291367"/>
            <a:ext cx="1010078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Скругленный прямоугольник 120">
            <a:extLst>
              <a:ext uri="{FF2B5EF4-FFF2-40B4-BE49-F238E27FC236}">
                <a16:creationId xmlns:a16="http://schemas.microsoft.com/office/drawing/2014/main" id="{74ED295C-588F-46EE-840B-5AD68E17DB3C}"/>
              </a:ext>
            </a:extLst>
          </p:cNvPr>
          <p:cNvSpPr/>
          <p:nvPr/>
        </p:nvSpPr>
        <p:spPr>
          <a:xfrm>
            <a:off x="8069180" y="2293585"/>
            <a:ext cx="846220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Скругленный прямоугольник 121">
            <a:extLst>
              <a:ext uri="{FF2B5EF4-FFF2-40B4-BE49-F238E27FC236}">
                <a16:creationId xmlns:a16="http://schemas.microsoft.com/office/drawing/2014/main" id="{63D6DDC8-EAD9-4B1F-9739-DBBC6A3D7CCD}"/>
              </a:ext>
            </a:extLst>
          </p:cNvPr>
          <p:cNvSpPr/>
          <p:nvPr/>
        </p:nvSpPr>
        <p:spPr>
          <a:xfrm>
            <a:off x="971364" y="4057525"/>
            <a:ext cx="1001274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Скругленный прямоугольник 122">
            <a:extLst>
              <a:ext uri="{FF2B5EF4-FFF2-40B4-BE49-F238E27FC236}">
                <a16:creationId xmlns:a16="http://schemas.microsoft.com/office/drawing/2014/main" id="{ACC55C2F-AF1B-4047-A54E-3E0F250A916C}"/>
              </a:ext>
            </a:extLst>
          </p:cNvPr>
          <p:cNvSpPr/>
          <p:nvPr/>
        </p:nvSpPr>
        <p:spPr>
          <a:xfrm>
            <a:off x="2607052" y="4057525"/>
            <a:ext cx="1257194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Скругленный прямоугольник 123">
            <a:extLst>
              <a:ext uri="{FF2B5EF4-FFF2-40B4-BE49-F238E27FC236}">
                <a16:creationId xmlns:a16="http://schemas.microsoft.com/office/drawing/2014/main" id="{C68FC0B4-7D90-4DF4-B1F2-C877E141A9FC}"/>
              </a:ext>
            </a:extLst>
          </p:cNvPr>
          <p:cNvSpPr/>
          <p:nvPr/>
        </p:nvSpPr>
        <p:spPr>
          <a:xfrm>
            <a:off x="4428610" y="4057525"/>
            <a:ext cx="1125606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Скругленный прямоугольник 124">
            <a:extLst>
              <a:ext uri="{FF2B5EF4-FFF2-40B4-BE49-F238E27FC236}">
                <a16:creationId xmlns:a16="http://schemas.microsoft.com/office/drawing/2014/main" id="{A482C6F7-B445-46F3-B4DC-15BBCF7F7AD1}"/>
              </a:ext>
            </a:extLst>
          </p:cNvPr>
          <p:cNvSpPr/>
          <p:nvPr/>
        </p:nvSpPr>
        <p:spPr>
          <a:xfrm>
            <a:off x="6091898" y="4057525"/>
            <a:ext cx="1299768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Скругленный прямоугольник 125">
            <a:extLst>
              <a:ext uri="{FF2B5EF4-FFF2-40B4-BE49-F238E27FC236}">
                <a16:creationId xmlns:a16="http://schemas.microsoft.com/office/drawing/2014/main" id="{1C92BDA7-B8F0-42AB-8573-A79B3DEF2C15}"/>
              </a:ext>
            </a:extLst>
          </p:cNvPr>
          <p:cNvSpPr/>
          <p:nvPr/>
        </p:nvSpPr>
        <p:spPr>
          <a:xfrm>
            <a:off x="7832440" y="4057525"/>
            <a:ext cx="1321940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Скругленный прямоугольник 126">
            <a:extLst>
              <a:ext uri="{FF2B5EF4-FFF2-40B4-BE49-F238E27FC236}">
                <a16:creationId xmlns:a16="http://schemas.microsoft.com/office/drawing/2014/main" id="{87D0AC4A-BBD2-4086-85B2-261FFBDA815D}"/>
              </a:ext>
            </a:extLst>
          </p:cNvPr>
          <p:cNvSpPr/>
          <p:nvPr/>
        </p:nvSpPr>
        <p:spPr>
          <a:xfrm>
            <a:off x="828878" y="5846302"/>
            <a:ext cx="1288486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Скругленный прямоугольник 127">
            <a:extLst>
              <a:ext uri="{FF2B5EF4-FFF2-40B4-BE49-F238E27FC236}">
                <a16:creationId xmlns:a16="http://schemas.microsoft.com/office/drawing/2014/main" id="{825BCF40-49B5-45D4-9DC7-72429CE8E483}"/>
              </a:ext>
            </a:extLst>
          </p:cNvPr>
          <p:cNvSpPr/>
          <p:nvPr/>
        </p:nvSpPr>
        <p:spPr>
          <a:xfrm>
            <a:off x="2623014" y="5846302"/>
            <a:ext cx="1252086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Скругленный прямоугольник 128">
            <a:extLst>
              <a:ext uri="{FF2B5EF4-FFF2-40B4-BE49-F238E27FC236}">
                <a16:creationId xmlns:a16="http://schemas.microsoft.com/office/drawing/2014/main" id="{178614BE-1DC4-4A6C-A806-7B1B9DCF5E42}"/>
              </a:ext>
            </a:extLst>
          </p:cNvPr>
          <p:cNvSpPr/>
          <p:nvPr/>
        </p:nvSpPr>
        <p:spPr>
          <a:xfrm>
            <a:off x="4338690" y="5846302"/>
            <a:ext cx="1298558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29">
            <a:extLst>
              <a:ext uri="{FF2B5EF4-FFF2-40B4-BE49-F238E27FC236}">
                <a16:creationId xmlns:a16="http://schemas.microsoft.com/office/drawing/2014/main" id="{9D35487C-AF80-4672-9176-AEFE98F8F388}"/>
              </a:ext>
            </a:extLst>
          </p:cNvPr>
          <p:cNvSpPr/>
          <p:nvPr/>
        </p:nvSpPr>
        <p:spPr>
          <a:xfrm>
            <a:off x="6103217" y="5846302"/>
            <a:ext cx="1277130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Скругленный прямоугольник 130">
            <a:extLst>
              <a:ext uri="{FF2B5EF4-FFF2-40B4-BE49-F238E27FC236}">
                <a16:creationId xmlns:a16="http://schemas.microsoft.com/office/drawing/2014/main" id="{8ACD6A13-2BE4-4E6F-9AA0-49893CD03411}"/>
              </a:ext>
            </a:extLst>
          </p:cNvPr>
          <p:cNvSpPr/>
          <p:nvPr/>
        </p:nvSpPr>
        <p:spPr>
          <a:xfrm>
            <a:off x="8098619" y="5846302"/>
            <a:ext cx="789582" cy="342636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1" name="Объект 160">
            <a:extLst>
              <a:ext uri="{FF2B5EF4-FFF2-40B4-BE49-F238E27FC236}">
                <a16:creationId xmlns:a16="http://schemas.microsoft.com/office/drawing/2014/main" id="{DB59BAC6-DF68-4F4F-A822-CC79D8DEC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52542"/>
              </p:ext>
            </p:extLst>
          </p:nvPr>
        </p:nvGraphicFramePr>
        <p:xfrm>
          <a:off x="8351122" y="314540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6" name="CorelDRAW" r:id="rId15" imgW="350775" imgH="419440" progId="CorelDraw.Graphic.24">
                  <p:embed/>
                </p:oleObj>
              </mc:Choice>
              <mc:Fallback>
                <p:oleObj name="CorelDRAW" r:id="rId15" imgW="350775" imgH="419440" progId="CorelDraw.Graphic.24">
                  <p:embed/>
                  <p:pic>
                    <p:nvPicPr>
                      <p:cNvPr id="132" name="Объект 1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1122" y="314540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Объект 161">
            <a:extLst>
              <a:ext uri="{FF2B5EF4-FFF2-40B4-BE49-F238E27FC236}">
                <a16:creationId xmlns:a16="http://schemas.microsoft.com/office/drawing/2014/main" id="{A4F584E3-5623-4E05-B6E3-82EFDBFA8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05544"/>
              </p:ext>
            </p:extLst>
          </p:nvPr>
        </p:nvGraphicFramePr>
        <p:xfrm>
          <a:off x="6591006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CorelDRAW" r:id="rId15" imgW="350775" imgH="419440" progId="CorelDraw.Graphic.24">
                  <p:embed/>
                </p:oleObj>
              </mc:Choice>
              <mc:Fallback>
                <p:oleObj name="CorelDRAW" r:id="rId15" imgW="350775" imgH="419440" progId="CorelDraw.Graphic.24">
                  <p:embed/>
                  <p:pic>
                    <p:nvPicPr>
                      <p:cNvPr id="133" name="Объект 13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91006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Объект 162">
            <a:extLst>
              <a:ext uri="{FF2B5EF4-FFF2-40B4-BE49-F238E27FC236}">
                <a16:creationId xmlns:a16="http://schemas.microsoft.com/office/drawing/2014/main" id="{F7CF21B1-89CF-4564-991E-6CB19AC75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59218"/>
              </p:ext>
            </p:extLst>
          </p:nvPr>
        </p:nvGraphicFramePr>
        <p:xfrm>
          <a:off x="3085993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CorelDRAW" r:id="rId15" imgW="350775" imgH="419440" progId="CorelDraw.Graphic.24">
                  <p:embed/>
                </p:oleObj>
              </mc:Choice>
              <mc:Fallback>
                <p:oleObj name="CorelDRAW" r:id="rId15" imgW="350775" imgH="419440" progId="CorelDraw.Graphic.24">
                  <p:embed/>
                  <p:pic>
                    <p:nvPicPr>
                      <p:cNvPr id="135" name="Объект 13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85993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Объект 163">
            <a:extLst>
              <a:ext uri="{FF2B5EF4-FFF2-40B4-BE49-F238E27FC236}">
                <a16:creationId xmlns:a16="http://schemas.microsoft.com/office/drawing/2014/main" id="{0C16993A-90B2-4088-A0D7-AB45FE4FE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439102"/>
              </p:ext>
            </p:extLst>
          </p:nvPr>
        </p:nvGraphicFramePr>
        <p:xfrm>
          <a:off x="4837193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" name="CorelDRAW" r:id="rId15" imgW="350775" imgH="419440" progId="CorelDraw.Graphic.24">
                  <p:embed/>
                </p:oleObj>
              </mc:Choice>
              <mc:Fallback>
                <p:oleObj name="CorelDRAW" r:id="rId15" imgW="350775" imgH="419440" progId="CorelDraw.Graphic.24">
                  <p:embed/>
                  <p:pic>
                    <p:nvPicPr>
                      <p:cNvPr id="136" name="Объект 13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37193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Объект 164">
            <a:extLst>
              <a:ext uri="{FF2B5EF4-FFF2-40B4-BE49-F238E27FC236}">
                <a16:creationId xmlns:a16="http://schemas.microsoft.com/office/drawing/2014/main" id="{FA8D5299-DC2F-4E3C-BEFC-BBA327E78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38359"/>
              </p:ext>
            </p:extLst>
          </p:nvPr>
        </p:nvGraphicFramePr>
        <p:xfrm>
          <a:off x="1322345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" name="CorelDRAW" r:id="rId15" imgW="350775" imgH="419440" progId="CorelDraw.Graphic.24">
                  <p:embed/>
                </p:oleObj>
              </mc:Choice>
              <mc:Fallback>
                <p:oleObj name="CorelDRAW" r:id="rId15" imgW="350775" imgH="419440" progId="CorelDraw.Graphic.24">
                  <p:embed/>
                  <p:pic>
                    <p:nvPicPr>
                      <p:cNvPr id="138" name="Объект 13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22345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3736ED2B-7839-4F14-B272-C429C74DA79C}"/>
              </a:ext>
            </a:extLst>
          </p:cNvPr>
          <p:cNvSpPr/>
          <p:nvPr/>
        </p:nvSpPr>
        <p:spPr>
          <a:xfrm>
            <a:off x="8255459" y="4971729"/>
            <a:ext cx="473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Герб МО</a:t>
            </a:r>
          </a:p>
        </p:txBody>
      </p:sp>
      <p:graphicFrame>
        <p:nvGraphicFramePr>
          <p:cNvPr id="167" name="Объект 166">
            <a:extLst>
              <a:ext uri="{FF2B5EF4-FFF2-40B4-BE49-F238E27FC236}">
                <a16:creationId xmlns:a16="http://schemas.microsoft.com/office/drawing/2014/main" id="{F61BF3BC-81F5-44A3-B348-1D0820A77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2375"/>
              </p:ext>
            </p:extLst>
          </p:nvPr>
        </p:nvGraphicFramePr>
        <p:xfrm>
          <a:off x="8098619" y="1364967"/>
          <a:ext cx="758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" name="CorelDRAW" r:id="rId11" imgW="1569465" imgH="735704" progId="CorelDraw.Graphic.24">
                  <p:embed/>
                </p:oleObj>
              </mc:Choice>
              <mc:Fallback>
                <p:oleObj name="CorelDRAW" r:id="rId11" imgW="1569465" imgH="735704" progId="CorelDraw.Graphic.2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160CE12-76FD-2A3A-095B-FF0755890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98619" y="1364967"/>
                        <a:ext cx="75882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060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1C0980-EB52-4145-A617-B47DBBFE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29</a:t>
            </a:fld>
            <a:endParaRPr lang="ru-ID"/>
          </a:p>
        </p:txBody>
      </p:sp>
      <p:sp>
        <p:nvSpPr>
          <p:cNvPr id="98" name="Скругленный прямоугольник 228">
            <a:extLst>
              <a:ext uri="{FF2B5EF4-FFF2-40B4-BE49-F238E27FC236}">
                <a16:creationId xmlns:a16="http://schemas.microsoft.com/office/drawing/2014/main" id="{E35A8723-53E7-431E-9200-22C2845C1D39}"/>
              </a:ext>
            </a:extLst>
          </p:cNvPr>
          <p:cNvSpPr/>
          <p:nvPr/>
        </p:nvSpPr>
        <p:spPr>
          <a:xfrm>
            <a:off x="618058" y="5195042"/>
            <a:ext cx="4310666" cy="1287486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A54E5EB0-1CD8-4F4D-AD31-CE64F642B547}"/>
              </a:ext>
            </a:extLst>
          </p:cNvPr>
          <p:cNvGrpSpPr/>
          <p:nvPr/>
        </p:nvGrpSpPr>
        <p:grpSpPr>
          <a:xfrm>
            <a:off x="618058" y="3850744"/>
            <a:ext cx="8684228" cy="1289010"/>
            <a:chOff x="627016" y="1155251"/>
            <a:chExt cx="8684228" cy="1289010"/>
          </a:xfrm>
        </p:grpSpPr>
        <p:sp>
          <p:nvSpPr>
            <p:cNvPr id="100" name="Скругленный прямоугольник 225">
              <a:extLst>
                <a:ext uri="{FF2B5EF4-FFF2-40B4-BE49-F238E27FC236}">
                  <a16:creationId xmlns:a16="http://schemas.microsoft.com/office/drawing/2014/main" id="{3685250F-4CEC-4217-AB84-8E02EEF7EC1C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Скругленный прямоугольник 226">
              <a:extLst>
                <a:ext uri="{FF2B5EF4-FFF2-40B4-BE49-F238E27FC236}">
                  <a16:creationId xmlns:a16="http://schemas.microsoft.com/office/drawing/2014/main" id="{73511383-B7F9-4A18-B4D1-05850046C2BB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5A9769A1-D5D2-4C23-97CC-7E894E9DD0C0}"/>
              </a:ext>
            </a:extLst>
          </p:cNvPr>
          <p:cNvGrpSpPr/>
          <p:nvPr/>
        </p:nvGrpSpPr>
        <p:grpSpPr>
          <a:xfrm>
            <a:off x="618058" y="2518799"/>
            <a:ext cx="8684228" cy="1289010"/>
            <a:chOff x="627016" y="1155251"/>
            <a:chExt cx="8684228" cy="1289010"/>
          </a:xfrm>
        </p:grpSpPr>
        <p:sp>
          <p:nvSpPr>
            <p:cNvPr id="103" name="Скругленный прямоугольник 222">
              <a:extLst>
                <a:ext uri="{FF2B5EF4-FFF2-40B4-BE49-F238E27FC236}">
                  <a16:creationId xmlns:a16="http://schemas.microsoft.com/office/drawing/2014/main" id="{63EEFD76-B433-41D4-8751-E5F81D0BAAF8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Скругленный прямоугольник 223">
              <a:extLst>
                <a:ext uri="{FF2B5EF4-FFF2-40B4-BE49-F238E27FC236}">
                  <a16:creationId xmlns:a16="http://schemas.microsoft.com/office/drawing/2014/main" id="{E0923B7B-9665-4712-9F4E-5A8BABC387F8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4CA0275-4D99-4134-B4C2-BF1447C9FAF0}"/>
              </a:ext>
            </a:extLst>
          </p:cNvPr>
          <p:cNvGrpSpPr/>
          <p:nvPr/>
        </p:nvGrpSpPr>
        <p:grpSpPr>
          <a:xfrm>
            <a:off x="627016" y="1155251"/>
            <a:ext cx="8684228" cy="1289010"/>
            <a:chOff x="627016" y="1155251"/>
            <a:chExt cx="8684228" cy="1289010"/>
          </a:xfrm>
        </p:grpSpPr>
        <p:sp>
          <p:nvSpPr>
            <p:cNvPr id="106" name="Скругленный прямоугольник 73">
              <a:extLst>
                <a:ext uri="{FF2B5EF4-FFF2-40B4-BE49-F238E27FC236}">
                  <a16:creationId xmlns:a16="http://schemas.microsoft.com/office/drawing/2014/main" id="{40CFA1A5-583A-4347-B2AC-C6AD0224E17F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Скругленный прямоугольник 220">
              <a:extLst>
                <a:ext uri="{FF2B5EF4-FFF2-40B4-BE49-F238E27FC236}">
                  <a16:creationId xmlns:a16="http://schemas.microsoft.com/office/drawing/2014/main" id="{D1076814-CA02-404D-A9B5-44566CE74548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49AA4E32-52BD-47C4-A574-DB012FE0ABD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3694D136-2C2A-4A1A-87A8-D5FA028805DA}"/>
              </a:ext>
            </a:extLst>
          </p:cNvPr>
          <p:cNvGrpSpPr/>
          <p:nvPr/>
        </p:nvGrpSpPr>
        <p:grpSpPr>
          <a:xfrm>
            <a:off x="6351398" y="335353"/>
            <a:ext cx="2753108" cy="615553"/>
            <a:chOff x="5976696" y="335353"/>
            <a:chExt cx="2753108" cy="615553"/>
          </a:xfrm>
        </p:grpSpPr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E3C100DC-E4BF-443E-A7AF-F24E0A1D9500}"/>
                </a:ext>
              </a:extLst>
            </p:cNvPr>
            <p:cNvSpPr/>
            <p:nvPr/>
          </p:nvSpPr>
          <p:spPr>
            <a:xfrm>
              <a:off x="5976696" y="335353"/>
              <a:ext cx="215298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kumimoji="0" lang="ru-RU" sz="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Камчатского края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4756A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graphicFrame>
          <p:nvGraphicFramePr>
            <p:cNvPr id="111" name="Объект 110">
              <a:extLst>
                <a:ext uri="{FF2B5EF4-FFF2-40B4-BE49-F238E27FC236}">
                  <a16:creationId xmlns:a16="http://schemas.microsoft.com/office/drawing/2014/main" id="{3091FC91-50F9-40BE-8677-6EC184D40D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318055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" name="CorelDRAW" r:id="rId3" imgW="717146" imgH="717947" progId="CorelDraw.Graphic.24">
                    <p:embed/>
                  </p:oleObj>
                </mc:Choice>
                <mc:Fallback>
                  <p:oleObj name="CorelDRAW" r:id="rId3" imgW="717146" imgH="717947" progId="CorelDraw.Graphic.24">
                    <p:embed/>
                    <p:pic>
                      <p:nvPicPr>
                        <p:cNvPr id="57" name="Объект 5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E84E9CF-52F6-467D-A891-F94B389879BC}"/>
              </a:ext>
            </a:extLst>
          </p:cNvPr>
          <p:cNvSpPr txBox="1"/>
          <p:nvPr/>
        </p:nvSpPr>
        <p:spPr>
          <a:xfrm>
            <a:off x="627016" y="754441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ИНВЕСТОРОВ</a:t>
            </a:r>
          </a:p>
        </p:txBody>
      </p:sp>
      <p:sp>
        <p:nvSpPr>
          <p:cNvPr id="113" name="Скругленный прямоугольник 58">
            <a:extLst>
              <a:ext uri="{FF2B5EF4-FFF2-40B4-BE49-F238E27FC236}">
                <a16:creationId xmlns:a16="http://schemas.microsoft.com/office/drawing/2014/main" id="{DDCB2CC1-1755-4309-A364-8BE76FE512E5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17B278AE-2CF2-46A1-987E-9C0644D76653}"/>
              </a:ext>
            </a:extLst>
          </p:cNvPr>
          <p:cNvSpPr/>
          <p:nvPr/>
        </p:nvSpPr>
        <p:spPr>
          <a:xfrm>
            <a:off x="774588" y="1565573"/>
            <a:ext cx="3228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Сопровождение инвестиционных проектов предусматривает консультативную, методическую и организационную поддержку на всех стадиях сопровождения по принципу «одного окна»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0DF5D3E8-022C-4CD1-AACA-F6599793D12D}"/>
              </a:ext>
            </a:extLst>
          </p:cNvPr>
          <p:cNvSpPr/>
          <p:nvPr/>
        </p:nvSpPr>
        <p:spPr>
          <a:xfrm>
            <a:off x="774588" y="1263792"/>
            <a:ext cx="281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СОПРОВОЖДЕНИЕ ПРОЕКТА КОРПОРАЦИЕЙ РАЗВИТИЯ КАМЧАТКИ</a:t>
            </a: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B7549B3E-6DB2-4CC1-B07A-35BD001A9ABF}"/>
              </a:ext>
            </a:extLst>
          </p:cNvPr>
          <p:cNvGrpSpPr/>
          <p:nvPr/>
        </p:nvGrpSpPr>
        <p:grpSpPr>
          <a:xfrm>
            <a:off x="880058" y="2010015"/>
            <a:ext cx="699908" cy="315098"/>
            <a:chOff x="798159" y="2010015"/>
            <a:chExt cx="699908" cy="315098"/>
          </a:xfrm>
        </p:grpSpPr>
        <p:sp>
          <p:nvSpPr>
            <p:cNvPr id="117" name="Скругленный прямоугольник 8">
              <a:extLst>
                <a:ext uri="{FF2B5EF4-FFF2-40B4-BE49-F238E27FC236}">
                  <a16:creationId xmlns:a16="http://schemas.microsoft.com/office/drawing/2014/main" id="{A3960B84-F0C8-4BDC-BFCE-71144F1922CE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E31E0EEC-96AA-4243-AAF8-61E36C3DAB49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9FEE5A74-E31D-4D06-B207-EC5043AE5547}"/>
                </a:ext>
              </a:extLst>
            </p:cNvPr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/ ИП</a:t>
              </a:r>
            </a:p>
          </p:txBody>
        </p:sp>
      </p:grpSp>
      <p:sp>
        <p:nvSpPr>
          <p:cNvPr id="120" name="Скругленный прямоугольник 87">
            <a:extLst>
              <a:ext uri="{FF2B5EF4-FFF2-40B4-BE49-F238E27FC236}">
                <a16:creationId xmlns:a16="http://schemas.microsoft.com/office/drawing/2014/main" id="{94824234-89D2-42D3-B616-F58C97B6480B}"/>
              </a:ext>
            </a:extLst>
          </p:cNvPr>
          <p:cNvSpPr/>
          <p:nvPr/>
        </p:nvSpPr>
        <p:spPr>
          <a:xfrm>
            <a:off x="1826835" y="2091077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2B458E8E-BD7C-4FE8-B4C1-6DD02376F8E0}"/>
              </a:ext>
            </a:extLst>
          </p:cNvPr>
          <p:cNvSpPr/>
          <p:nvPr/>
        </p:nvSpPr>
        <p:spPr>
          <a:xfrm>
            <a:off x="1907663" y="201130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CC8D91A8-FD36-4033-B0CF-A3752B4F683B}"/>
              </a:ext>
            </a:extLst>
          </p:cNvPr>
          <p:cNvSpPr/>
          <p:nvPr/>
        </p:nvSpPr>
        <p:spPr>
          <a:xfrm>
            <a:off x="1914473" y="2110960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АО «Корпорация развития Камчатки»</a:t>
            </a:r>
          </a:p>
        </p:txBody>
      </p:sp>
      <p:graphicFrame>
        <p:nvGraphicFramePr>
          <p:cNvPr id="123" name="Объект 122">
            <a:extLst>
              <a:ext uri="{FF2B5EF4-FFF2-40B4-BE49-F238E27FC236}">
                <a16:creationId xmlns:a16="http://schemas.microsoft.com/office/drawing/2014/main" id="{AD821519-DDAD-400F-B84F-A6C36C52D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90526"/>
              </p:ext>
            </p:extLst>
          </p:nvPr>
        </p:nvGraphicFramePr>
        <p:xfrm>
          <a:off x="4125089" y="1311174"/>
          <a:ext cx="6905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" name="CorelDRAW" r:id="rId5" imgW="690846" imgH="691617" progId="CorelDraw.Graphic.24">
                  <p:embed/>
                </p:oleObj>
              </mc:Choice>
              <mc:Fallback>
                <p:oleObj name="CorelDRAW" r:id="rId5" imgW="690846" imgH="691617" progId="CorelDraw.Graphic.24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5089" y="1311174"/>
                        <a:ext cx="69056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9F9F96B8-A463-4451-A962-443DB136A9EB}"/>
              </a:ext>
            </a:extLst>
          </p:cNvPr>
          <p:cNvSpPr/>
          <p:nvPr/>
        </p:nvSpPr>
        <p:spPr>
          <a:xfrm>
            <a:off x="5160770" y="1581682"/>
            <a:ext cx="31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Инвестиционный проект, которому предоставляется государственная поддержка в виде комплексного сопровождения Правительством Камчатского края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8C4257FD-E188-46EB-B4B2-921B806E7EEC}"/>
              </a:ext>
            </a:extLst>
          </p:cNvPr>
          <p:cNvSpPr/>
          <p:nvPr/>
        </p:nvSpPr>
        <p:spPr>
          <a:xfrm>
            <a:off x="5160769" y="1279901"/>
            <a:ext cx="2737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ПРИОРИТЕТНЫЙ ИНВЕСТИЦИОННЫЙ ПРОЕКТ (ПИП)</a:t>
            </a: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5D1AA794-B699-4FCE-9E4A-011AB261C5E9}"/>
              </a:ext>
            </a:extLst>
          </p:cNvPr>
          <p:cNvGrpSpPr/>
          <p:nvPr/>
        </p:nvGrpSpPr>
        <p:grpSpPr>
          <a:xfrm>
            <a:off x="5266239" y="2026124"/>
            <a:ext cx="699908" cy="315098"/>
            <a:chOff x="798159" y="2010015"/>
            <a:chExt cx="699908" cy="315098"/>
          </a:xfrm>
        </p:grpSpPr>
        <p:sp>
          <p:nvSpPr>
            <p:cNvPr id="127" name="Скругленный прямоугольник 102">
              <a:extLst>
                <a:ext uri="{FF2B5EF4-FFF2-40B4-BE49-F238E27FC236}">
                  <a16:creationId xmlns:a16="http://schemas.microsoft.com/office/drawing/2014/main" id="{3DC5550A-C2FF-462C-AFA3-36B8541987F9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1B4A25E3-18E2-4372-957E-501DDEDB8484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DCB978DB-50A2-414A-B679-BCCEB774FA96}"/>
                </a:ext>
              </a:extLst>
            </p:cNvPr>
            <p:cNvSpPr/>
            <p:nvPr/>
          </p:nvSpPr>
          <p:spPr>
            <a:xfrm>
              <a:off x="885797" y="2109669"/>
              <a:ext cx="3417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</a:t>
              </a:r>
            </a:p>
          </p:txBody>
        </p:sp>
      </p:grpSp>
      <p:sp>
        <p:nvSpPr>
          <p:cNvPr id="130" name="Скругленный прямоугольник 97">
            <a:extLst>
              <a:ext uri="{FF2B5EF4-FFF2-40B4-BE49-F238E27FC236}">
                <a16:creationId xmlns:a16="http://schemas.microsoft.com/office/drawing/2014/main" id="{E0C3EAF9-39C2-4C6D-A0D7-A6E6F430F711}"/>
              </a:ext>
            </a:extLst>
          </p:cNvPr>
          <p:cNvSpPr/>
          <p:nvPr/>
        </p:nvSpPr>
        <p:spPr>
          <a:xfrm>
            <a:off x="6213016" y="2107186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86BA934A-3587-4ADE-8AB8-707FBD16B3F1}"/>
              </a:ext>
            </a:extLst>
          </p:cNvPr>
          <p:cNvSpPr/>
          <p:nvPr/>
        </p:nvSpPr>
        <p:spPr>
          <a:xfrm>
            <a:off x="6293844" y="202741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FCF7DD94-B25D-4945-ADD5-35C6F1544A90}"/>
              </a:ext>
            </a:extLst>
          </p:cNvPr>
          <p:cNvSpPr/>
          <p:nvPr/>
        </p:nvSpPr>
        <p:spPr>
          <a:xfrm>
            <a:off x="6300654" y="2127069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АО «Корпорация развития Камчатки»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7A433445-5B42-475A-996F-64B14C38534D}"/>
              </a:ext>
            </a:extLst>
          </p:cNvPr>
          <p:cNvSpPr/>
          <p:nvPr/>
        </p:nvSpPr>
        <p:spPr>
          <a:xfrm>
            <a:off x="4116268" y="1973247"/>
            <a:ext cx="7200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подать заявку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8D3F2B78-20E3-4457-B6EF-5EE26E592551}"/>
              </a:ext>
            </a:extLst>
          </p:cNvPr>
          <p:cNvSpPr/>
          <p:nvPr/>
        </p:nvSpPr>
        <p:spPr>
          <a:xfrm>
            <a:off x="8485134" y="1973247"/>
            <a:ext cx="7553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C967504-EDB2-431A-8EE5-8B3F9F8A4E8E}"/>
              </a:ext>
            </a:extLst>
          </p:cNvPr>
          <p:cNvSpPr/>
          <p:nvPr/>
        </p:nvSpPr>
        <p:spPr>
          <a:xfrm>
            <a:off x="765630" y="2908951"/>
            <a:ext cx="322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Механизм государственной поддержки в целях получения земельного участка в аренду без торгов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5828DD5E-A9AC-40F4-9433-6BFBB068497A}"/>
              </a:ext>
            </a:extLst>
          </p:cNvPr>
          <p:cNvSpPr/>
          <p:nvPr/>
        </p:nvSpPr>
        <p:spPr>
          <a:xfrm>
            <a:off x="765630" y="2607170"/>
            <a:ext cx="264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МАСШТАБНЫЙ ИНВЕСТИЦИОННЫЙ ПРОЕКТ (МИП)</a:t>
            </a:r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519A5064-43FD-4029-9994-002CB3A1CE2A}"/>
              </a:ext>
            </a:extLst>
          </p:cNvPr>
          <p:cNvGrpSpPr/>
          <p:nvPr/>
        </p:nvGrpSpPr>
        <p:grpSpPr>
          <a:xfrm>
            <a:off x="871100" y="3353393"/>
            <a:ext cx="699908" cy="315098"/>
            <a:chOff x="798159" y="2010015"/>
            <a:chExt cx="699908" cy="315098"/>
          </a:xfrm>
        </p:grpSpPr>
        <p:sp>
          <p:nvSpPr>
            <p:cNvPr id="138" name="Скругленный прямоугольник 152">
              <a:extLst>
                <a:ext uri="{FF2B5EF4-FFF2-40B4-BE49-F238E27FC236}">
                  <a16:creationId xmlns:a16="http://schemas.microsoft.com/office/drawing/2014/main" id="{0D903757-3E94-47AF-981A-807F8DB0255F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47028820-AAEA-4427-ACD4-C6575AAAAB35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C1262C22-C18B-4F3B-A36C-38563E37D03C}"/>
                </a:ext>
              </a:extLst>
            </p:cNvPr>
            <p:cNvSpPr/>
            <p:nvPr/>
          </p:nvSpPr>
          <p:spPr>
            <a:xfrm>
              <a:off x="885797" y="2109669"/>
              <a:ext cx="3642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</a:t>
              </a:r>
            </a:p>
          </p:txBody>
        </p:sp>
      </p:grpSp>
      <p:sp>
        <p:nvSpPr>
          <p:cNvPr id="141" name="Скругленный прямоугольник 117">
            <a:extLst>
              <a:ext uri="{FF2B5EF4-FFF2-40B4-BE49-F238E27FC236}">
                <a16:creationId xmlns:a16="http://schemas.microsoft.com/office/drawing/2014/main" id="{2F53789E-25BF-4C36-BA4C-F81236343358}"/>
              </a:ext>
            </a:extLst>
          </p:cNvPr>
          <p:cNvSpPr/>
          <p:nvPr/>
        </p:nvSpPr>
        <p:spPr>
          <a:xfrm>
            <a:off x="1817877" y="3434455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7C80216F-24F9-416A-83BF-028073486A0D}"/>
              </a:ext>
            </a:extLst>
          </p:cNvPr>
          <p:cNvSpPr/>
          <p:nvPr/>
        </p:nvSpPr>
        <p:spPr>
          <a:xfrm>
            <a:off x="1898705" y="335468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5FD0C9C3-BB99-4DEF-B5D6-98D1F8A4B4CA}"/>
              </a:ext>
            </a:extLst>
          </p:cNvPr>
          <p:cNvSpPr/>
          <p:nvPr/>
        </p:nvSpPr>
        <p:spPr>
          <a:xfrm>
            <a:off x="1905515" y="3454338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АО «Корпорация развития Камчатки»</a:t>
            </a: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FDFC1E42-646E-421D-AA45-60210E1C4CD4}"/>
              </a:ext>
            </a:extLst>
          </p:cNvPr>
          <p:cNvSpPr/>
          <p:nvPr/>
        </p:nvSpPr>
        <p:spPr>
          <a:xfrm>
            <a:off x="5151812" y="2925060"/>
            <a:ext cx="3134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Мера поддержки для создания и развития социально-культурных / коммунально-бытовых объектов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45BBFC8D-B760-4A77-ACA5-5E840E188F58}"/>
              </a:ext>
            </a:extLst>
          </p:cNvPr>
          <p:cNvSpPr/>
          <p:nvPr/>
        </p:nvSpPr>
        <p:spPr>
          <a:xfrm>
            <a:off x="5151811" y="2623279"/>
            <a:ext cx="2737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АРЕНДА ЗЕМЕЛЬНОГО УЧАСТКА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БЕЗ ТОРГОВ </a:t>
            </a:r>
          </a:p>
        </p:txBody>
      </p: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BA004CE5-A522-4513-BE1A-B42B814EDA2F}"/>
              </a:ext>
            </a:extLst>
          </p:cNvPr>
          <p:cNvGrpSpPr/>
          <p:nvPr/>
        </p:nvGrpSpPr>
        <p:grpSpPr>
          <a:xfrm>
            <a:off x="5257281" y="3369502"/>
            <a:ext cx="699908" cy="315098"/>
            <a:chOff x="798159" y="2010015"/>
            <a:chExt cx="699908" cy="315098"/>
          </a:xfrm>
        </p:grpSpPr>
        <p:sp>
          <p:nvSpPr>
            <p:cNvPr id="147" name="Скругленный прямоугольник 149">
              <a:extLst>
                <a:ext uri="{FF2B5EF4-FFF2-40B4-BE49-F238E27FC236}">
                  <a16:creationId xmlns:a16="http://schemas.microsoft.com/office/drawing/2014/main" id="{DF8E35F5-DE44-4D73-B138-748428B162E1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9557C85F-AAA9-4E1C-8535-3D0C226F9343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42E0981C-F1E7-45F9-9B0A-8794C20B07B2}"/>
                </a:ext>
              </a:extLst>
            </p:cNvPr>
            <p:cNvSpPr/>
            <p:nvPr/>
          </p:nvSpPr>
          <p:spPr>
            <a:xfrm>
              <a:off x="885797" y="2109669"/>
              <a:ext cx="3417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</a:t>
              </a:r>
            </a:p>
          </p:txBody>
        </p:sp>
      </p:grpSp>
      <p:sp>
        <p:nvSpPr>
          <p:cNvPr id="150" name="Скругленный прямоугольник 143">
            <a:extLst>
              <a:ext uri="{FF2B5EF4-FFF2-40B4-BE49-F238E27FC236}">
                <a16:creationId xmlns:a16="http://schemas.microsoft.com/office/drawing/2014/main" id="{E418600A-500A-40BD-99FF-AFEF504C7BDD}"/>
              </a:ext>
            </a:extLst>
          </p:cNvPr>
          <p:cNvSpPr/>
          <p:nvPr/>
        </p:nvSpPr>
        <p:spPr>
          <a:xfrm>
            <a:off x="6204058" y="3450564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F7A47D4D-05B5-4104-8FBC-95C767787F59}"/>
              </a:ext>
            </a:extLst>
          </p:cNvPr>
          <p:cNvSpPr/>
          <p:nvPr/>
        </p:nvSpPr>
        <p:spPr>
          <a:xfrm>
            <a:off x="6284886" y="337079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1BE20ECB-B30C-4B11-AD80-EF56D6B8A8FD}"/>
              </a:ext>
            </a:extLst>
          </p:cNvPr>
          <p:cNvSpPr/>
          <p:nvPr/>
        </p:nvSpPr>
        <p:spPr>
          <a:xfrm>
            <a:off x="6291696" y="3470447"/>
            <a:ext cx="2032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имущественных 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земельных отношений Камчатского края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5A8B2205-6288-45D9-A76D-9CBB70F6F8B6}"/>
              </a:ext>
            </a:extLst>
          </p:cNvPr>
          <p:cNvSpPr/>
          <p:nvPr/>
        </p:nvSpPr>
        <p:spPr>
          <a:xfrm>
            <a:off x="4064946" y="3316625"/>
            <a:ext cx="7553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9F478703-580C-4D23-BCAC-58A790E8017E}"/>
              </a:ext>
            </a:extLst>
          </p:cNvPr>
          <p:cNvSpPr/>
          <p:nvPr/>
        </p:nvSpPr>
        <p:spPr>
          <a:xfrm>
            <a:off x="8480184" y="3316625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graphicFrame>
        <p:nvGraphicFramePr>
          <p:cNvPr id="155" name="Объект 154">
            <a:extLst>
              <a:ext uri="{FF2B5EF4-FFF2-40B4-BE49-F238E27FC236}">
                <a16:creationId xmlns:a16="http://schemas.microsoft.com/office/drawing/2014/main" id="{9E4E9965-F75A-42A4-86A9-E13E7516C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34258"/>
              </p:ext>
            </p:extLst>
          </p:nvPr>
        </p:nvGraphicFramePr>
        <p:xfrm>
          <a:off x="4116777" y="2659744"/>
          <a:ext cx="680143" cy="68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" name="CorelDRAW" r:id="rId7" imgW="479525" imgH="480060" progId="CorelDraw.Graphic.24">
                  <p:embed/>
                </p:oleObj>
              </mc:Choice>
              <mc:Fallback>
                <p:oleObj name="CorelDRAW" r:id="rId7" imgW="479525" imgH="480060" progId="CorelDraw.Graphic.24">
                  <p:embed/>
                  <p:pic>
                    <p:nvPicPr>
                      <p:cNvPr id="24" name="Объект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6777" y="2659744"/>
                        <a:ext cx="680143" cy="68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Объект 155">
            <a:extLst>
              <a:ext uri="{FF2B5EF4-FFF2-40B4-BE49-F238E27FC236}">
                <a16:creationId xmlns:a16="http://schemas.microsoft.com/office/drawing/2014/main" id="{817A02CD-5FCF-458D-B2D7-28BA94A36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41529"/>
              </p:ext>
            </p:extLst>
          </p:nvPr>
        </p:nvGraphicFramePr>
        <p:xfrm>
          <a:off x="8480184" y="2618393"/>
          <a:ext cx="721494" cy="7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" name="CorelDRAW" r:id="rId9" imgW="495427" imgH="495980" progId="CorelDraw.Graphic.24">
                  <p:embed/>
                </p:oleObj>
              </mc:Choice>
              <mc:Fallback>
                <p:oleObj name="CorelDRAW" r:id="rId9" imgW="495427" imgH="495980" progId="CorelDraw.Graphic.24">
                  <p:embed/>
                  <p:pic>
                    <p:nvPicPr>
                      <p:cNvPr id="25" name="Объект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0184" y="2618393"/>
                        <a:ext cx="721494" cy="721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C8D97B3C-0881-4373-BF36-26E54D9FA20A}"/>
              </a:ext>
            </a:extLst>
          </p:cNvPr>
          <p:cNvSpPr/>
          <p:nvPr/>
        </p:nvSpPr>
        <p:spPr>
          <a:xfrm>
            <a:off x="774588" y="4250045"/>
            <a:ext cx="322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Механизм, позволяющий получить финансовые меры государственной поддержки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2731CDBA-501D-4AF2-8625-59DC4FF2677D}"/>
              </a:ext>
            </a:extLst>
          </p:cNvPr>
          <p:cNvSpPr/>
          <p:nvPr/>
        </p:nvSpPr>
        <p:spPr>
          <a:xfrm>
            <a:off x="774588" y="3948264"/>
            <a:ext cx="281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ОСОБО ЗНАЧИМЫЙ ИНВЕСТИЦИОННЫЙ ПРОЕКТ (ОЗИП)</a:t>
            </a: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0AEF418-FB5B-4435-B9F1-82FECC9ACF4F}"/>
              </a:ext>
            </a:extLst>
          </p:cNvPr>
          <p:cNvGrpSpPr/>
          <p:nvPr/>
        </p:nvGrpSpPr>
        <p:grpSpPr>
          <a:xfrm>
            <a:off x="880058" y="4694487"/>
            <a:ext cx="699908" cy="315098"/>
            <a:chOff x="798159" y="2010015"/>
            <a:chExt cx="699908" cy="315098"/>
          </a:xfrm>
        </p:grpSpPr>
        <p:sp>
          <p:nvSpPr>
            <p:cNvPr id="160" name="Скругленный прямоугольник 189">
              <a:extLst>
                <a:ext uri="{FF2B5EF4-FFF2-40B4-BE49-F238E27FC236}">
                  <a16:creationId xmlns:a16="http://schemas.microsoft.com/office/drawing/2014/main" id="{4B2B5237-B8A4-46C1-AF70-DC860242D976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1C1722D6-75F4-4939-B59F-F9BF3BCB28DA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A12306DD-83EB-4F58-BAAB-560B88267A38}"/>
                </a:ext>
              </a:extLst>
            </p:cNvPr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/ ИП</a:t>
              </a:r>
            </a:p>
          </p:txBody>
        </p:sp>
      </p:grpSp>
      <p:sp>
        <p:nvSpPr>
          <p:cNvPr id="163" name="Скругленный прямоугольник 160">
            <a:extLst>
              <a:ext uri="{FF2B5EF4-FFF2-40B4-BE49-F238E27FC236}">
                <a16:creationId xmlns:a16="http://schemas.microsoft.com/office/drawing/2014/main" id="{742FE65E-9D88-4633-97DC-8A75431C4A9C}"/>
              </a:ext>
            </a:extLst>
          </p:cNvPr>
          <p:cNvSpPr/>
          <p:nvPr/>
        </p:nvSpPr>
        <p:spPr>
          <a:xfrm>
            <a:off x="1826835" y="4775549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2BA9BE64-0EC8-4A02-B356-B97E4F4B05A4}"/>
              </a:ext>
            </a:extLst>
          </p:cNvPr>
          <p:cNvSpPr/>
          <p:nvPr/>
        </p:nvSpPr>
        <p:spPr>
          <a:xfrm>
            <a:off x="1907663" y="469577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BCF08E22-41A2-47EF-930E-EBCB0A33939D}"/>
              </a:ext>
            </a:extLst>
          </p:cNvPr>
          <p:cNvSpPr/>
          <p:nvPr/>
        </p:nvSpPr>
        <p:spPr>
          <a:xfrm>
            <a:off x="1914473" y="4795432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АО «Корпорация развития Камчатки»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DD30C402-14D5-4E1A-A6F7-D9C7ABF7AD80}"/>
              </a:ext>
            </a:extLst>
          </p:cNvPr>
          <p:cNvSpPr/>
          <p:nvPr/>
        </p:nvSpPr>
        <p:spPr>
          <a:xfrm>
            <a:off x="5160770" y="4266154"/>
            <a:ext cx="3093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Региональным инвестиционным проектом признается проект, целью которого является производство товаров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77617E56-D8ED-4D4C-A3DA-7C3AA6F84DB8}"/>
              </a:ext>
            </a:extLst>
          </p:cNvPr>
          <p:cNvSpPr/>
          <p:nvPr/>
        </p:nvSpPr>
        <p:spPr>
          <a:xfrm>
            <a:off x="5160769" y="3964373"/>
            <a:ext cx="33375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РЕГИОНАЛЬНЫЙ ИНВЕСТИЦИОННЫЙ ПРОЕКТ (РИП)</a:t>
            </a:r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76BBAFD7-1CC9-4366-9045-4F3A94FAF3C2}"/>
              </a:ext>
            </a:extLst>
          </p:cNvPr>
          <p:cNvGrpSpPr/>
          <p:nvPr/>
        </p:nvGrpSpPr>
        <p:grpSpPr>
          <a:xfrm>
            <a:off x="5266239" y="4710596"/>
            <a:ext cx="699908" cy="315098"/>
            <a:chOff x="798159" y="2010015"/>
            <a:chExt cx="699908" cy="315098"/>
          </a:xfrm>
        </p:grpSpPr>
        <p:sp>
          <p:nvSpPr>
            <p:cNvPr id="169" name="Скругленный прямоугольник 186">
              <a:extLst>
                <a:ext uri="{FF2B5EF4-FFF2-40B4-BE49-F238E27FC236}">
                  <a16:creationId xmlns:a16="http://schemas.microsoft.com/office/drawing/2014/main" id="{216B2B47-DAE7-4BA6-82F1-24C1EE211C4C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E6936C74-B45B-4914-9F59-7EAE749F9271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DD575FAA-2630-47FE-ADCB-F33DFE411F98}"/>
                </a:ext>
              </a:extLst>
            </p:cNvPr>
            <p:cNvSpPr/>
            <p:nvPr/>
          </p:nvSpPr>
          <p:spPr>
            <a:xfrm>
              <a:off x="885797" y="2109669"/>
              <a:ext cx="3417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</a:t>
              </a:r>
            </a:p>
          </p:txBody>
        </p:sp>
      </p:grpSp>
      <p:sp>
        <p:nvSpPr>
          <p:cNvPr id="172" name="Скругленный прямоугольник 172">
            <a:extLst>
              <a:ext uri="{FF2B5EF4-FFF2-40B4-BE49-F238E27FC236}">
                <a16:creationId xmlns:a16="http://schemas.microsoft.com/office/drawing/2014/main" id="{4C9DC324-90E0-414E-9250-78EBC84BEA10}"/>
              </a:ext>
            </a:extLst>
          </p:cNvPr>
          <p:cNvSpPr/>
          <p:nvPr/>
        </p:nvSpPr>
        <p:spPr>
          <a:xfrm>
            <a:off x="6213016" y="4791658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47CAABCC-B436-4470-ADF8-D259C9292767}"/>
              </a:ext>
            </a:extLst>
          </p:cNvPr>
          <p:cNvSpPr/>
          <p:nvPr/>
        </p:nvSpPr>
        <p:spPr>
          <a:xfrm>
            <a:off x="6293844" y="471188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7ADC6EB7-AB68-4461-9206-C554DCE8D79F}"/>
              </a:ext>
            </a:extLst>
          </p:cNvPr>
          <p:cNvSpPr/>
          <p:nvPr/>
        </p:nvSpPr>
        <p:spPr>
          <a:xfrm>
            <a:off x="6300654" y="4811541"/>
            <a:ext cx="160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экономического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развития Камчатского края</a:t>
            </a: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A8CBCAC-A4D9-432C-B4B4-EDEBB4E2F2EE}"/>
              </a:ext>
            </a:extLst>
          </p:cNvPr>
          <p:cNvSpPr/>
          <p:nvPr/>
        </p:nvSpPr>
        <p:spPr>
          <a:xfrm>
            <a:off x="4082368" y="460837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graphicFrame>
        <p:nvGraphicFramePr>
          <p:cNvPr id="176" name="Объект 175">
            <a:extLst>
              <a:ext uri="{FF2B5EF4-FFF2-40B4-BE49-F238E27FC236}">
                <a16:creationId xmlns:a16="http://schemas.microsoft.com/office/drawing/2014/main" id="{3E437350-4730-4E34-9E39-A938D0B9D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875105"/>
              </p:ext>
            </p:extLst>
          </p:nvPr>
        </p:nvGraphicFramePr>
        <p:xfrm>
          <a:off x="4125088" y="3963474"/>
          <a:ext cx="665125" cy="667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" name="CorelDRAW" r:id="rId11" imgW="508578" imgH="509145" progId="CorelDraw.Graphic.24">
                  <p:embed/>
                </p:oleObj>
              </mc:Choice>
              <mc:Fallback>
                <p:oleObj name="CorelDRAW" r:id="rId11" imgW="508578" imgH="509145" progId="CorelDraw.Graphic.24">
                  <p:embed/>
                  <p:pic>
                    <p:nvPicPr>
                      <p:cNvPr id="26" name="Объект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25088" y="3963474"/>
                        <a:ext cx="665125" cy="667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F280683A-7FBB-4B16-96F6-4009C94966DD}"/>
              </a:ext>
            </a:extLst>
          </p:cNvPr>
          <p:cNvSpPr/>
          <p:nvPr/>
        </p:nvSpPr>
        <p:spPr>
          <a:xfrm>
            <a:off x="765630" y="5529794"/>
            <a:ext cx="321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Часть территории субъекта РФ, на которой установлен особый правовой режим осуществления предпринимательской деятельности 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7091F9FD-87BD-4C3A-ADE4-594CCF5E1CB3}"/>
              </a:ext>
            </a:extLst>
          </p:cNvPr>
          <p:cNvSpPr/>
          <p:nvPr/>
        </p:nvSpPr>
        <p:spPr>
          <a:xfrm>
            <a:off x="765630" y="5286417"/>
            <a:ext cx="26403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ПРЕФЕРЕНЦИАЛЬНЫЙ РЕЖИМ «ТОР-КАМЧАТКА»</a:t>
            </a:r>
          </a:p>
        </p:txBody>
      </p: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624E33C0-5FA1-447A-A662-AFC8149D3560}"/>
              </a:ext>
            </a:extLst>
          </p:cNvPr>
          <p:cNvGrpSpPr/>
          <p:nvPr/>
        </p:nvGrpSpPr>
        <p:grpSpPr>
          <a:xfrm>
            <a:off x="871100" y="6032640"/>
            <a:ext cx="699908" cy="315098"/>
            <a:chOff x="798159" y="2010015"/>
            <a:chExt cx="699908" cy="315098"/>
          </a:xfrm>
        </p:grpSpPr>
        <p:sp>
          <p:nvSpPr>
            <p:cNvPr id="180" name="Скругленный прямоугольник 216">
              <a:extLst>
                <a:ext uri="{FF2B5EF4-FFF2-40B4-BE49-F238E27FC236}">
                  <a16:creationId xmlns:a16="http://schemas.microsoft.com/office/drawing/2014/main" id="{673F2F03-C758-41A7-8B4F-14319CFB7E23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22B76E89-C8B6-403D-AA55-12F25A1A266E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25C12C7-9AAE-4A17-AACC-1C8AC267C7D9}"/>
                </a:ext>
              </a:extLst>
            </p:cNvPr>
            <p:cNvSpPr/>
            <p:nvPr/>
          </p:nvSpPr>
          <p:spPr>
            <a:xfrm>
              <a:off x="885797" y="2109669"/>
              <a:ext cx="58541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/ ИП </a:t>
              </a:r>
            </a:p>
          </p:txBody>
        </p:sp>
      </p:grpSp>
      <p:sp>
        <p:nvSpPr>
          <p:cNvPr id="183" name="Скругленный прямоугольник 199">
            <a:extLst>
              <a:ext uri="{FF2B5EF4-FFF2-40B4-BE49-F238E27FC236}">
                <a16:creationId xmlns:a16="http://schemas.microsoft.com/office/drawing/2014/main" id="{BB88EAAD-2520-4CE1-A372-FBFCB6262762}"/>
              </a:ext>
            </a:extLst>
          </p:cNvPr>
          <p:cNvSpPr/>
          <p:nvPr/>
        </p:nvSpPr>
        <p:spPr>
          <a:xfrm>
            <a:off x="1817877" y="6113702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0BE938BA-29B4-4AF3-80CB-4849696AA623}"/>
              </a:ext>
            </a:extLst>
          </p:cNvPr>
          <p:cNvSpPr/>
          <p:nvPr/>
        </p:nvSpPr>
        <p:spPr>
          <a:xfrm>
            <a:off x="1898705" y="603393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40E45609-B879-4412-8CEA-AAC3A77FAF8F}"/>
              </a:ext>
            </a:extLst>
          </p:cNvPr>
          <p:cNvSpPr/>
          <p:nvPr/>
        </p:nvSpPr>
        <p:spPr>
          <a:xfrm>
            <a:off x="1905515" y="6133585"/>
            <a:ext cx="27254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АО «Корпорация развития Дальнего Востока и Арктики»</a:t>
            </a: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41BBEA75-70A3-4548-BA37-12DB9561113D}"/>
              </a:ext>
            </a:extLst>
          </p:cNvPr>
          <p:cNvSpPr/>
          <p:nvPr/>
        </p:nvSpPr>
        <p:spPr>
          <a:xfrm>
            <a:off x="4027172" y="5955109"/>
            <a:ext cx="8643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стать резидентом</a:t>
            </a:r>
          </a:p>
        </p:txBody>
      </p:sp>
      <p:graphicFrame>
        <p:nvGraphicFramePr>
          <p:cNvPr id="187" name="Объект 186">
            <a:extLst>
              <a:ext uri="{FF2B5EF4-FFF2-40B4-BE49-F238E27FC236}">
                <a16:creationId xmlns:a16="http://schemas.microsoft.com/office/drawing/2014/main" id="{A8644C25-6AAB-4FFF-915B-0D07092E2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00331"/>
              </p:ext>
            </p:extLst>
          </p:nvPr>
        </p:nvGraphicFramePr>
        <p:xfrm>
          <a:off x="4111718" y="5329275"/>
          <a:ext cx="676244" cy="67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" name="CorelDRAW" r:id="rId13" imgW="464234" imgH="464752" progId="CorelDraw.Graphic.24">
                  <p:embed/>
                </p:oleObj>
              </mc:Choice>
              <mc:Fallback>
                <p:oleObj name="CorelDRAW" r:id="rId13" imgW="464234" imgH="464752" progId="CorelDraw.Graphic.24">
                  <p:embed/>
                  <p:pic>
                    <p:nvPicPr>
                      <p:cNvPr id="28" name="Объект 2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1718" y="5329275"/>
                        <a:ext cx="676244" cy="678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9CFD6FC7-0451-4AC8-8A4E-741C05082C1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221" y="3921009"/>
            <a:ext cx="740457" cy="740457"/>
          </a:xfrm>
          <a:prstGeom prst="rect">
            <a:avLst/>
          </a:prstGeom>
        </p:spPr>
      </p:pic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A20DF64E-6C3B-40C1-881F-F7B446D63107}"/>
              </a:ext>
            </a:extLst>
          </p:cNvPr>
          <p:cNvSpPr/>
          <p:nvPr/>
        </p:nvSpPr>
        <p:spPr>
          <a:xfrm>
            <a:off x="8454967" y="459964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B26B20AE-5064-456E-923E-8AEAF387A6F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575" y="1259154"/>
            <a:ext cx="746103" cy="7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ID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627016" y="4039929"/>
            <a:ext cx="2154686" cy="2027454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473402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2960631" y="4039928"/>
            <a:ext cx="6318354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735820" y="1503726"/>
            <a:ext cx="2541871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промышленной продукции, отгруженной за крупными и средними организациями, составил 22 241,9 млн. рублей. Из общего объёма отгруженной продукции, выполненных работ и услуг в 2023 году около 80,5 процента пришлось на долю обрабатывающего производства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735820" y="4383329"/>
            <a:ext cx="169586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 и авиасообщение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4908831" y="1785354"/>
            <a:ext cx="3132576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от краевого центра г. Петропавловска – Камчатского  до районного центра с. Соболево  через технологический проезд составляет 414 км</a:t>
            </a:r>
            <a:endParaRPr lang="ru-ID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3040502" y="4383329"/>
            <a:ext cx="6238482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Соболевского муниципального района имеются 4 инвестиционные площадка: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Строительство объекта «Водоснабжение села Соболево на территории Соболевского муниципального района Камчатского края»;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Строительство модульной котельной на газовом топливе;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Строительство комплекса по очистке сточных вод в с. Соболево;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Приобретение и монтаж модульного спортивного зала МОКУ «Соболевская средняя школа»</a:t>
            </a: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5048" y="4225474"/>
            <a:ext cx="361736" cy="361736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8979" y="1509379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1121" y="4039929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СОБОЛЕВСКИЙ МУНИЦИПАЛЬНЫЙ РАЙОН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EA2C-3F27-43E9-AF42-88416714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30</a:t>
            </a:fld>
            <a:endParaRPr lang="ru-ID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36316F2-C0A6-4DBA-9C40-B543BB315BDA}"/>
              </a:ext>
            </a:extLst>
          </p:cNvPr>
          <p:cNvGrpSpPr/>
          <p:nvPr/>
        </p:nvGrpSpPr>
        <p:grpSpPr>
          <a:xfrm>
            <a:off x="627016" y="2501399"/>
            <a:ext cx="8684228" cy="1289010"/>
            <a:chOff x="627016" y="1155251"/>
            <a:chExt cx="8684228" cy="1289010"/>
          </a:xfrm>
        </p:grpSpPr>
        <p:sp>
          <p:nvSpPr>
            <p:cNvPr id="6" name="Скругленный прямоугольник 181">
              <a:extLst>
                <a:ext uri="{FF2B5EF4-FFF2-40B4-BE49-F238E27FC236}">
                  <a16:creationId xmlns:a16="http://schemas.microsoft.com/office/drawing/2014/main" id="{C4C5E496-424A-4684-8AA0-6996C5B5247F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Скругленный прямоугольник 183">
              <a:extLst>
                <a:ext uri="{FF2B5EF4-FFF2-40B4-BE49-F238E27FC236}">
                  <a16:creationId xmlns:a16="http://schemas.microsoft.com/office/drawing/2014/main" id="{D3AD9658-664C-49C6-AF94-DF213999C289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2B98BA-19D6-4677-8B71-BBD4A43C6C5B}"/>
              </a:ext>
            </a:extLst>
          </p:cNvPr>
          <p:cNvSpPr/>
          <p:nvPr/>
        </p:nvSpPr>
        <p:spPr>
          <a:xfrm>
            <a:off x="774589" y="2775487"/>
            <a:ext cx="302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Займы и микрозаймы для </a:t>
            </a:r>
            <a:r>
              <a: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проектов в сфере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сельского хозяйства, оказания услуг, торговли и производства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2BF97C-9EE1-4DDD-B242-CCD043CDD96A}"/>
              </a:ext>
            </a:extLst>
          </p:cNvPr>
          <p:cNvSpPr/>
          <p:nvPr/>
        </p:nvSpPr>
        <p:spPr>
          <a:xfrm>
            <a:off x="774588" y="2626874"/>
            <a:ext cx="28110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ЗАЙМЫ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 МИКРОЗАЙМЫ</a:t>
            </a:r>
          </a:p>
        </p:txBody>
      </p:sp>
      <p:sp>
        <p:nvSpPr>
          <p:cNvPr id="10" name="Скругленный прямоугольник 135">
            <a:extLst>
              <a:ext uri="{FF2B5EF4-FFF2-40B4-BE49-F238E27FC236}">
                <a16:creationId xmlns:a16="http://schemas.microsoft.com/office/drawing/2014/main" id="{0F4139B1-97B5-4EA5-A994-9279AF6070D5}"/>
              </a:ext>
            </a:extLst>
          </p:cNvPr>
          <p:cNvSpPr/>
          <p:nvPr/>
        </p:nvSpPr>
        <p:spPr>
          <a:xfrm>
            <a:off x="880058" y="3215352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867C8E-5541-4E72-9BD1-DFF95813C480}"/>
              </a:ext>
            </a:extLst>
          </p:cNvPr>
          <p:cNvSpPr/>
          <p:nvPr/>
        </p:nvSpPr>
        <p:spPr>
          <a:xfrm>
            <a:off x="960886" y="3135581"/>
            <a:ext cx="61908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получатель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75F1F2-16D9-4E4B-8DEB-868BCDEE5AAA}"/>
              </a:ext>
            </a:extLst>
          </p:cNvPr>
          <p:cNvSpPr/>
          <p:nvPr/>
        </p:nvSpPr>
        <p:spPr>
          <a:xfrm>
            <a:off x="967696" y="3248838"/>
            <a:ext cx="2013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субъект МСП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Скругленный прямоугольник 142">
            <a:extLst>
              <a:ext uri="{FF2B5EF4-FFF2-40B4-BE49-F238E27FC236}">
                <a16:creationId xmlns:a16="http://schemas.microsoft.com/office/drawing/2014/main" id="{9EBA1BCA-D2F9-4B25-B274-D487E0A494AA}"/>
              </a:ext>
            </a:extLst>
          </p:cNvPr>
          <p:cNvSpPr/>
          <p:nvPr/>
        </p:nvSpPr>
        <p:spPr>
          <a:xfrm>
            <a:off x="1799477" y="3216643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AB327E5-D893-4792-9E17-B90C5CED369F}"/>
              </a:ext>
            </a:extLst>
          </p:cNvPr>
          <p:cNvSpPr/>
          <p:nvPr/>
        </p:nvSpPr>
        <p:spPr>
          <a:xfrm>
            <a:off x="1880305" y="3136872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5A00DD-E163-41EF-896E-567647FD926C}"/>
              </a:ext>
            </a:extLst>
          </p:cNvPr>
          <p:cNvSpPr/>
          <p:nvPr/>
        </p:nvSpPr>
        <p:spPr>
          <a:xfrm>
            <a:off x="1887116" y="3250129"/>
            <a:ext cx="1446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МКК Фонд поддержки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предпринимательства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094B747-F76A-4AF5-AE33-7F348046FD7B}"/>
              </a:ext>
            </a:extLst>
          </p:cNvPr>
          <p:cNvSpPr/>
          <p:nvPr/>
        </p:nvSpPr>
        <p:spPr>
          <a:xfrm>
            <a:off x="5160770" y="2781267"/>
            <a:ext cx="31346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Предоставление поручительств по обязательствам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F0912FD-91C5-48C6-8E00-0B66575BA3B3}"/>
              </a:ext>
            </a:extLst>
          </p:cNvPr>
          <p:cNvSpPr/>
          <p:nvPr/>
        </p:nvSpPr>
        <p:spPr>
          <a:xfrm>
            <a:off x="5160769" y="2642983"/>
            <a:ext cx="27375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ПОРУЧИТЕЛЬСТВО</a:t>
            </a:r>
          </a:p>
        </p:txBody>
      </p:sp>
      <p:sp>
        <p:nvSpPr>
          <p:cNvPr id="18" name="Скругленный прямоугольник 165">
            <a:extLst>
              <a:ext uri="{FF2B5EF4-FFF2-40B4-BE49-F238E27FC236}">
                <a16:creationId xmlns:a16="http://schemas.microsoft.com/office/drawing/2014/main" id="{DCACC0B0-6BEC-45AD-B0A6-E1B3E0BA6302}"/>
              </a:ext>
            </a:extLst>
          </p:cNvPr>
          <p:cNvSpPr/>
          <p:nvPr/>
        </p:nvSpPr>
        <p:spPr>
          <a:xfrm>
            <a:off x="5266239" y="3189037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092A0F7-12A7-46F8-915B-8F82EA1F5B88}"/>
              </a:ext>
            </a:extLst>
          </p:cNvPr>
          <p:cNvSpPr/>
          <p:nvPr/>
        </p:nvSpPr>
        <p:spPr>
          <a:xfrm>
            <a:off x="5353877" y="3108892"/>
            <a:ext cx="61908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получатель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1E61B4F-E2C8-4FFD-BD66-2D4A32F0296D}"/>
              </a:ext>
            </a:extLst>
          </p:cNvPr>
          <p:cNvSpPr/>
          <p:nvPr/>
        </p:nvSpPr>
        <p:spPr>
          <a:xfrm>
            <a:off x="5353877" y="3208920"/>
            <a:ext cx="9262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Субъект МСП</a:t>
            </a:r>
          </a:p>
        </p:txBody>
      </p:sp>
      <p:sp>
        <p:nvSpPr>
          <p:cNvPr id="21" name="Скругленный прямоугольник 174">
            <a:extLst>
              <a:ext uri="{FF2B5EF4-FFF2-40B4-BE49-F238E27FC236}">
                <a16:creationId xmlns:a16="http://schemas.microsoft.com/office/drawing/2014/main" id="{D07087AF-715C-499D-89B1-76B2C08E7505}"/>
              </a:ext>
            </a:extLst>
          </p:cNvPr>
          <p:cNvSpPr/>
          <p:nvPr/>
        </p:nvSpPr>
        <p:spPr>
          <a:xfrm>
            <a:off x="6213016" y="3190328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388954-7DDE-4AD3-860C-0FAFF4AB5C47}"/>
              </a:ext>
            </a:extLst>
          </p:cNvPr>
          <p:cNvSpPr/>
          <p:nvPr/>
        </p:nvSpPr>
        <p:spPr>
          <a:xfrm>
            <a:off x="6293844" y="311055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58D618C-6650-4013-ABA7-DD26810D7A2D}"/>
              </a:ext>
            </a:extLst>
          </p:cNvPr>
          <p:cNvSpPr/>
          <p:nvPr/>
        </p:nvSpPr>
        <p:spPr>
          <a:xfrm>
            <a:off x="6300654" y="3210211"/>
            <a:ext cx="1763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Гарантийный фонд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Камчатского края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13F1309-3D24-4E67-827F-FFC7B084D0AD}"/>
              </a:ext>
            </a:extLst>
          </p:cNvPr>
          <p:cNvSpPr/>
          <p:nvPr/>
        </p:nvSpPr>
        <p:spPr>
          <a:xfrm>
            <a:off x="3961530" y="3336329"/>
            <a:ext cx="98296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получить поддержку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B443BA8-3DFF-4180-904E-58FF184552FF}"/>
              </a:ext>
            </a:extLst>
          </p:cNvPr>
          <p:cNvSpPr/>
          <p:nvPr/>
        </p:nvSpPr>
        <p:spPr>
          <a:xfrm>
            <a:off x="8457614" y="3341015"/>
            <a:ext cx="7553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B288C26-2A25-45F3-87A6-E71C8045B386}"/>
              </a:ext>
            </a:extLst>
          </p:cNvPr>
          <p:cNvGrpSpPr/>
          <p:nvPr/>
        </p:nvGrpSpPr>
        <p:grpSpPr>
          <a:xfrm>
            <a:off x="618058" y="3850744"/>
            <a:ext cx="8684228" cy="1289010"/>
            <a:chOff x="627016" y="1155251"/>
            <a:chExt cx="8684228" cy="1289010"/>
          </a:xfrm>
        </p:grpSpPr>
        <p:sp>
          <p:nvSpPr>
            <p:cNvPr id="27" name="Скругленный прямоугольник 121">
              <a:extLst>
                <a:ext uri="{FF2B5EF4-FFF2-40B4-BE49-F238E27FC236}">
                  <a16:creationId xmlns:a16="http://schemas.microsoft.com/office/drawing/2014/main" id="{BAF84436-57FB-4537-8A45-BAAA467DDFD6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Скругленный прямоугольник 122">
              <a:extLst>
                <a:ext uri="{FF2B5EF4-FFF2-40B4-BE49-F238E27FC236}">
                  <a16:creationId xmlns:a16="http://schemas.microsoft.com/office/drawing/2014/main" id="{3C4A3E14-5CE8-49B6-9C84-3E134B5A5C5C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95F26CD-1872-44AB-9BC7-A07C41E814C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30" name="Скругленный прямоугольник 52">
            <a:extLst>
              <a:ext uri="{FF2B5EF4-FFF2-40B4-BE49-F238E27FC236}">
                <a16:creationId xmlns:a16="http://schemas.microsoft.com/office/drawing/2014/main" id="{3845EB26-EE4E-4769-A6B5-F53F0B2CC392}"/>
              </a:ext>
            </a:extLst>
          </p:cNvPr>
          <p:cNvSpPr/>
          <p:nvPr/>
        </p:nvSpPr>
        <p:spPr>
          <a:xfrm>
            <a:off x="6315398" y="267384"/>
            <a:ext cx="2989252" cy="738073"/>
          </a:xfrm>
          <a:prstGeom prst="roundRect">
            <a:avLst>
              <a:gd name="adj" fmla="val 29452"/>
            </a:avLst>
          </a:prstGeom>
          <a:noFill/>
          <a:ln w="1270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lIns="10800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E865720-E9B6-4AAF-90A6-12B29F845171}"/>
              </a:ext>
            </a:extLst>
          </p:cNvPr>
          <p:cNvGrpSpPr/>
          <p:nvPr/>
        </p:nvGrpSpPr>
        <p:grpSpPr>
          <a:xfrm>
            <a:off x="6351398" y="335352"/>
            <a:ext cx="2753108" cy="615552"/>
            <a:chOff x="5976696" y="335352"/>
            <a:chExt cx="2753108" cy="615552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CD78D1A-B790-4E51-89BA-E244739FBE8D}"/>
                </a:ext>
              </a:extLst>
            </p:cNvPr>
            <p:cNvSpPr/>
            <p:nvPr/>
          </p:nvSpPr>
          <p:spPr>
            <a:xfrm>
              <a:off x="5976696" y="335352"/>
              <a:ext cx="2152982" cy="61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kumimoji="0" lang="ru-RU" sz="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Камчатского края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4756A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graphicFrame>
          <p:nvGraphicFramePr>
            <p:cNvPr id="33" name="Объект 32">
              <a:extLst>
                <a:ext uri="{FF2B5EF4-FFF2-40B4-BE49-F238E27FC236}">
                  <a16:creationId xmlns:a16="http://schemas.microsoft.com/office/drawing/2014/main" id="{4FE4C75D-2924-4A00-B84B-F181F24C1A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815259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4" name="CorelDRAW" r:id="rId3" imgW="717146" imgH="717947" progId="CorelDraw.Graphic.24">
                    <p:embed/>
                  </p:oleObj>
                </mc:Choice>
                <mc:Fallback>
                  <p:oleObj name="CorelDRAW" r:id="rId3" imgW="717146" imgH="717947" progId="CorelDraw.Graphic.24">
                    <p:embed/>
                    <p:pic>
                      <p:nvPicPr>
                        <p:cNvPr id="57" name="Объект 5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Скругленный прямоугольник 58">
            <a:extLst>
              <a:ext uri="{FF2B5EF4-FFF2-40B4-BE49-F238E27FC236}">
                <a16:creationId xmlns:a16="http://schemas.microsoft.com/office/drawing/2014/main" id="{4D2D2811-4065-4A76-9841-4DFFDEA5A011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E1A9777-852C-45C9-AA37-BB0EEB4E6663}"/>
              </a:ext>
            </a:extLst>
          </p:cNvPr>
          <p:cNvSpPr/>
          <p:nvPr/>
        </p:nvSpPr>
        <p:spPr>
          <a:xfrm>
            <a:off x="774588" y="4157772"/>
            <a:ext cx="322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Предоставление самостоятельных и комплексных услуг экспортерам Камчатского края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29B99E3-FB46-42C4-B0B4-7BC73B6CF873}"/>
              </a:ext>
            </a:extLst>
          </p:cNvPr>
          <p:cNvSpPr/>
          <p:nvPr/>
        </p:nvSpPr>
        <p:spPr>
          <a:xfrm>
            <a:off x="774588" y="3948264"/>
            <a:ext cx="28912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РАЗВИТИЕ ВНЕШНЕЭКОНОМИЧЕСКОЙ ДЕЯТЕЛЬНОСТИ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14DBB34-A880-40E4-9763-D856982286AB}"/>
              </a:ext>
            </a:extLst>
          </p:cNvPr>
          <p:cNvGrpSpPr/>
          <p:nvPr/>
        </p:nvGrpSpPr>
        <p:grpSpPr>
          <a:xfrm>
            <a:off x="880058" y="4489462"/>
            <a:ext cx="849385" cy="315098"/>
            <a:chOff x="798159" y="2010015"/>
            <a:chExt cx="849385" cy="315098"/>
          </a:xfrm>
        </p:grpSpPr>
        <p:sp>
          <p:nvSpPr>
            <p:cNvPr id="38" name="Скругленный прямоугольник 189">
              <a:extLst>
                <a:ext uri="{FF2B5EF4-FFF2-40B4-BE49-F238E27FC236}">
                  <a16:creationId xmlns:a16="http://schemas.microsoft.com/office/drawing/2014/main" id="{B4661FF5-AAB0-4F6A-9BB6-A23C4E086BC1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EE1B770-5AEE-4629-AD84-320DD00CFCEC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A650924-9130-4A46-AFEC-4966E094E959}"/>
                </a:ext>
              </a:extLst>
            </p:cNvPr>
            <p:cNvSpPr/>
            <p:nvPr/>
          </p:nvSpPr>
          <p:spPr>
            <a:xfrm>
              <a:off x="885797" y="2109669"/>
              <a:ext cx="7617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субъект МСП</a:t>
              </a:r>
            </a:p>
          </p:txBody>
        </p:sp>
      </p:grpSp>
      <p:sp>
        <p:nvSpPr>
          <p:cNvPr id="41" name="Скругленный прямоугольник 160">
            <a:extLst>
              <a:ext uri="{FF2B5EF4-FFF2-40B4-BE49-F238E27FC236}">
                <a16:creationId xmlns:a16="http://schemas.microsoft.com/office/drawing/2014/main" id="{EEBE67D9-8120-4F89-86C5-843F828FA336}"/>
              </a:ext>
            </a:extLst>
          </p:cNvPr>
          <p:cNvSpPr/>
          <p:nvPr/>
        </p:nvSpPr>
        <p:spPr>
          <a:xfrm>
            <a:off x="1826835" y="4570524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DEDF365-AEEB-4E84-A9F5-4C4915416EC2}"/>
              </a:ext>
            </a:extLst>
          </p:cNvPr>
          <p:cNvSpPr/>
          <p:nvPr/>
        </p:nvSpPr>
        <p:spPr>
          <a:xfrm>
            <a:off x="1907663" y="449075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AAC7B37-241E-47BC-8918-26CBB00291B8}"/>
              </a:ext>
            </a:extLst>
          </p:cNvPr>
          <p:cNvSpPr/>
          <p:nvPr/>
        </p:nvSpPr>
        <p:spPr>
          <a:xfrm>
            <a:off x="1914472" y="4590407"/>
            <a:ext cx="1758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Центр поддержки экспорта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Камчатского края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67AB5C9-3393-4713-B965-796031916975}"/>
              </a:ext>
            </a:extLst>
          </p:cNvPr>
          <p:cNvSpPr/>
          <p:nvPr/>
        </p:nvSpPr>
        <p:spPr>
          <a:xfrm>
            <a:off x="5160770" y="4182880"/>
            <a:ext cx="30276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Грант на производство, хранение и переработку с/х продукции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1281348-3498-42AC-A9BD-5DF948460388}"/>
              </a:ext>
            </a:extLst>
          </p:cNvPr>
          <p:cNvSpPr/>
          <p:nvPr/>
        </p:nvSpPr>
        <p:spPr>
          <a:xfrm>
            <a:off x="5160769" y="3964373"/>
            <a:ext cx="33375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ГРАНТ «АГРОСТАРТАП» 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4949B78-D702-4EEE-ABA6-13CCA18F3FBE}"/>
              </a:ext>
            </a:extLst>
          </p:cNvPr>
          <p:cNvGrpSpPr/>
          <p:nvPr/>
        </p:nvGrpSpPr>
        <p:grpSpPr>
          <a:xfrm>
            <a:off x="5266239" y="4488559"/>
            <a:ext cx="699908" cy="315098"/>
            <a:chOff x="798159" y="2010015"/>
            <a:chExt cx="699908" cy="315098"/>
          </a:xfrm>
        </p:grpSpPr>
        <p:sp>
          <p:nvSpPr>
            <p:cNvPr id="47" name="Скругленный прямоугольник 186">
              <a:extLst>
                <a:ext uri="{FF2B5EF4-FFF2-40B4-BE49-F238E27FC236}">
                  <a16:creationId xmlns:a16="http://schemas.microsoft.com/office/drawing/2014/main" id="{0C24A28B-3FC5-426E-B2BB-6C8DCECE0F92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3DAB8D7-9E4C-43D8-9101-26A3AC57955E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8BB1CFC7-8190-42CC-B7FE-702058B86774}"/>
                </a:ext>
              </a:extLst>
            </p:cNvPr>
            <p:cNvSpPr/>
            <p:nvPr/>
          </p:nvSpPr>
          <p:spPr>
            <a:xfrm>
              <a:off x="885797" y="2109669"/>
              <a:ext cx="5934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КФХ / ИП</a:t>
              </a:r>
            </a:p>
          </p:txBody>
        </p:sp>
      </p:grpSp>
      <p:sp>
        <p:nvSpPr>
          <p:cNvPr id="50" name="Скругленный прямоугольник 172">
            <a:extLst>
              <a:ext uri="{FF2B5EF4-FFF2-40B4-BE49-F238E27FC236}">
                <a16:creationId xmlns:a16="http://schemas.microsoft.com/office/drawing/2014/main" id="{BABEE79D-9064-4762-80FE-37D310768CE1}"/>
              </a:ext>
            </a:extLst>
          </p:cNvPr>
          <p:cNvSpPr/>
          <p:nvPr/>
        </p:nvSpPr>
        <p:spPr>
          <a:xfrm>
            <a:off x="6213016" y="4569621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B1317E5-CBDC-4BE7-895F-718F8E93E28A}"/>
              </a:ext>
            </a:extLst>
          </p:cNvPr>
          <p:cNvSpPr/>
          <p:nvPr/>
        </p:nvSpPr>
        <p:spPr>
          <a:xfrm>
            <a:off x="6293844" y="44898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47C84B7-621A-44B3-B72F-4DB80F9D74A1}"/>
              </a:ext>
            </a:extLst>
          </p:cNvPr>
          <p:cNvSpPr/>
          <p:nvPr/>
        </p:nvSpPr>
        <p:spPr>
          <a:xfrm>
            <a:off x="6300654" y="4589504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сельского хозяйства,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пищевой и перерабатывающей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промышленности Камчатского края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D607B23-3081-496B-9CFA-C3F72F61F616}"/>
              </a:ext>
            </a:extLst>
          </p:cNvPr>
          <p:cNvSpPr/>
          <p:nvPr/>
        </p:nvSpPr>
        <p:spPr>
          <a:xfrm>
            <a:off x="4082368" y="4657719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DF2EEA4-E3D3-4CC3-97E4-8B944CCF56A7}"/>
              </a:ext>
            </a:extLst>
          </p:cNvPr>
          <p:cNvGrpSpPr/>
          <p:nvPr/>
        </p:nvGrpSpPr>
        <p:grpSpPr>
          <a:xfrm>
            <a:off x="627016" y="1155251"/>
            <a:ext cx="8727264" cy="1289010"/>
            <a:chOff x="627016" y="1155251"/>
            <a:chExt cx="8727264" cy="1289010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130F0E78-F514-428B-A92B-8F6CE9666A92}"/>
                </a:ext>
              </a:extLst>
            </p:cNvPr>
            <p:cNvGrpSpPr/>
            <p:nvPr/>
          </p:nvGrpSpPr>
          <p:grpSpPr>
            <a:xfrm>
              <a:off x="627016" y="1155251"/>
              <a:ext cx="8684228" cy="1289010"/>
              <a:chOff x="627016" y="1155251"/>
              <a:chExt cx="8684228" cy="1289010"/>
            </a:xfrm>
          </p:grpSpPr>
          <p:sp>
            <p:nvSpPr>
              <p:cNvPr id="76" name="Скругленный прямоугольник 127">
                <a:extLst>
                  <a:ext uri="{FF2B5EF4-FFF2-40B4-BE49-F238E27FC236}">
                    <a16:creationId xmlns:a16="http://schemas.microsoft.com/office/drawing/2014/main" id="{C935B224-DB5E-49AD-A512-91812C0E3ADF}"/>
                  </a:ext>
                </a:extLst>
              </p:cNvPr>
              <p:cNvSpPr/>
              <p:nvPr/>
            </p:nvSpPr>
            <p:spPr>
              <a:xfrm>
                <a:off x="627016" y="1155251"/>
                <a:ext cx="4310666" cy="1287486"/>
              </a:xfrm>
              <a:prstGeom prst="roundRect">
                <a:avLst>
                  <a:gd name="adj" fmla="val 11097"/>
                </a:avLst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Скругленный прямоугольник 128">
                <a:extLst>
                  <a:ext uri="{FF2B5EF4-FFF2-40B4-BE49-F238E27FC236}">
                    <a16:creationId xmlns:a16="http://schemas.microsoft.com/office/drawing/2014/main" id="{C7A22C27-B183-410F-B635-A66E1D0CD683}"/>
                  </a:ext>
                </a:extLst>
              </p:cNvPr>
              <p:cNvSpPr/>
              <p:nvPr/>
            </p:nvSpPr>
            <p:spPr>
              <a:xfrm>
                <a:off x="5000578" y="1156775"/>
                <a:ext cx="4310666" cy="1287486"/>
              </a:xfrm>
              <a:prstGeom prst="roundRect">
                <a:avLst>
                  <a:gd name="adj" fmla="val 11097"/>
                </a:avLst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961BA6EF-9B4E-4030-9171-A45953F22914}"/>
                </a:ext>
              </a:extLst>
            </p:cNvPr>
            <p:cNvSpPr/>
            <p:nvPr/>
          </p:nvSpPr>
          <p:spPr>
            <a:xfrm>
              <a:off x="774589" y="1412405"/>
              <a:ext cx="30205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Денежная выплата, не требующая возврата и предоставляемая за счёт оператора, при условии целевого расходования средств 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B40536AE-762C-46D3-B7D0-40E0C5B535C8}"/>
                </a:ext>
              </a:extLst>
            </p:cNvPr>
            <p:cNvSpPr/>
            <p:nvPr/>
          </p:nvSpPr>
          <p:spPr>
            <a:xfrm>
              <a:off x="774588" y="1263792"/>
              <a:ext cx="281107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СУБСИДИЯ</a:t>
              </a:r>
            </a:p>
          </p:txBody>
        </p:sp>
        <p:sp>
          <p:nvSpPr>
            <p:cNvPr id="58" name="Скругленный прямоугольник 8">
              <a:extLst>
                <a:ext uri="{FF2B5EF4-FFF2-40B4-BE49-F238E27FC236}">
                  <a16:creationId xmlns:a16="http://schemas.microsoft.com/office/drawing/2014/main" id="{99EFEEA9-3FDC-41F0-A759-DF118541F433}"/>
                </a:ext>
              </a:extLst>
            </p:cNvPr>
            <p:cNvSpPr/>
            <p:nvPr/>
          </p:nvSpPr>
          <p:spPr>
            <a:xfrm>
              <a:off x="880058" y="1760538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BAFCC8DE-DEE3-42AA-9CF8-B29B5EB92370}"/>
                </a:ext>
              </a:extLst>
            </p:cNvPr>
            <p:cNvSpPr/>
            <p:nvPr/>
          </p:nvSpPr>
          <p:spPr>
            <a:xfrm>
              <a:off x="960886" y="1680767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6B618341-6AF0-4838-9983-16099C25877B}"/>
                </a:ext>
              </a:extLst>
            </p:cNvPr>
            <p:cNvSpPr/>
            <p:nvPr/>
          </p:nvSpPr>
          <p:spPr>
            <a:xfrm>
              <a:off x="967696" y="1794024"/>
              <a:ext cx="201342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субъект МСП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учредитель или акционер ЮЛ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не менее 50 % доли в уставном капитале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ФЛ до 25 лет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Скругленный прямоугольник 87">
              <a:extLst>
                <a:ext uri="{FF2B5EF4-FFF2-40B4-BE49-F238E27FC236}">
                  <a16:creationId xmlns:a16="http://schemas.microsoft.com/office/drawing/2014/main" id="{1AE336A6-78D9-4496-ACBB-94313D330DEA}"/>
                </a:ext>
              </a:extLst>
            </p:cNvPr>
            <p:cNvSpPr/>
            <p:nvPr/>
          </p:nvSpPr>
          <p:spPr>
            <a:xfrm>
              <a:off x="2836922" y="1761829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64B609B5-D82A-42A9-85D3-E029E858EE8C}"/>
                </a:ext>
              </a:extLst>
            </p:cNvPr>
            <p:cNvSpPr/>
            <p:nvPr/>
          </p:nvSpPr>
          <p:spPr>
            <a:xfrm>
              <a:off x="2917750" y="1682058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оператор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CF712A2F-D319-4B04-B30A-E218D4C419E8}"/>
                </a:ext>
              </a:extLst>
            </p:cNvPr>
            <p:cNvSpPr/>
            <p:nvPr/>
          </p:nvSpPr>
          <p:spPr>
            <a:xfrm>
              <a:off x="2924561" y="1795315"/>
              <a:ext cx="104435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АНО «Камчатский центр поддержки предпринимателей»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86FA9C5B-B6F9-478B-ABA4-E1106AF4AE54}"/>
                </a:ext>
              </a:extLst>
            </p:cNvPr>
            <p:cNvSpPr/>
            <p:nvPr/>
          </p:nvSpPr>
          <p:spPr>
            <a:xfrm>
              <a:off x="5160770" y="1418185"/>
              <a:ext cx="31346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Финансовая поддержка начинающим субъектам малого предпринимательства на создание собственного бизнеса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B14FAE3A-6217-4300-ACE0-2BD512F95363}"/>
                </a:ext>
              </a:extLst>
            </p:cNvPr>
            <p:cNvSpPr/>
            <p:nvPr/>
          </p:nvSpPr>
          <p:spPr>
            <a:xfrm>
              <a:off x="5160769" y="1279901"/>
              <a:ext cx="27375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ГРАНТ</a:t>
              </a:r>
            </a:p>
          </p:txBody>
        </p:sp>
        <p:sp>
          <p:nvSpPr>
            <p:cNvPr id="66" name="Скругленный прямоугольник 102">
              <a:extLst>
                <a:ext uri="{FF2B5EF4-FFF2-40B4-BE49-F238E27FC236}">
                  <a16:creationId xmlns:a16="http://schemas.microsoft.com/office/drawing/2014/main" id="{3898FEAE-D7AD-4D16-A8EE-CD8DEAF06496}"/>
                </a:ext>
              </a:extLst>
            </p:cNvPr>
            <p:cNvSpPr/>
            <p:nvPr/>
          </p:nvSpPr>
          <p:spPr>
            <a:xfrm>
              <a:off x="5266239" y="1825955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34DC2D8-F0B6-493F-BB67-823A0DCD6ED5}"/>
                </a:ext>
              </a:extLst>
            </p:cNvPr>
            <p:cNvSpPr/>
            <p:nvPr/>
          </p:nvSpPr>
          <p:spPr>
            <a:xfrm>
              <a:off x="5353877" y="1745810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65541FED-C11A-4FE8-B0CB-599CB17DD51D}"/>
                </a:ext>
              </a:extLst>
            </p:cNvPr>
            <p:cNvSpPr/>
            <p:nvPr/>
          </p:nvSpPr>
          <p:spPr>
            <a:xfrm>
              <a:off x="5353877" y="1845838"/>
              <a:ext cx="9262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ИП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ЮЛ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глава КФХ </a:t>
              </a:r>
            </a:p>
          </p:txBody>
        </p:sp>
        <p:sp>
          <p:nvSpPr>
            <p:cNvPr id="69" name="Скругленный прямоугольник 97">
              <a:extLst>
                <a:ext uri="{FF2B5EF4-FFF2-40B4-BE49-F238E27FC236}">
                  <a16:creationId xmlns:a16="http://schemas.microsoft.com/office/drawing/2014/main" id="{255E0730-FC41-45C2-A941-A536192C800B}"/>
                </a:ext>
              </a:extLst>
            </p:cNvPr>
            <p:cNvSpPr/>
            <p:nvPr/>
          </p:nvSpPr>
          <p:spPr>
            <a:xfrm>
              <a:off x="6213016" y="182724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9CCA8CC4-2E01-4A1C-9650-4AAD6F18EC68}"/>
                </a:ext>
              </a:extLst>
            </p:cNvPr>
            <p:cNvSpPr/>
            <p:nvPr/>
          </p:nvSpPr>
          <p:spPr>
            <a:xfrm>
              <a:off x="6293844" y="1747475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оператор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91F44D96-D9F0-47D5-9AA6-49A0F4400893}"/>
                </a:ext>
              </a:extLst>
            </p:cNvPr>
            <p:cNvSpPr/>
            <p:nvPr/>
          </p:nvSpPr>
          <p:spPr>
            <a:xfrm>
              <a:off x="6300654" y="1847129"/>
              <a:ext cx="17635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АНО «Камчатский центр поддержки предпринимателей»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3D30C9D2-B3C4-4AF4-BD89-4B84C1822C9D}"/>
                </a:ext>
              </a:extLst>
            </p:cNvPr>
            <p:cNvSpPr/>
            <p:nvPr/>
          </p:nvSpPr>
          <p:spPr>
            <a:xfrm>
              <a:off x="3961530" y="1973247"/>
              <a:ext cx="98296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получить поддержку</a:t>
              </a:r>
            </a:p>
          </p:txBody>
        </p:sp>
        <p:graphicFrame>
          <p:nvGraphicFramePr>
            <p:cNvPr id="73" name="Объект 72">
              <a:extLst>
                <a:ext uri="{FF2B5EF4-FFF2-40B4-BE49-F238E27FC236}">
                  <a16:creationId xmlns:a16="http://schemas.microsoft.com/office/drawing/2014/main" id="{BE16D1BA-6A8E-4FEB-9F05-5E0B676C71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9485875"/>
                </p:ext>
              </p:extLst>
            </p:nvPr>
          </p:nvGraphicFramePr>
          <p:xfrm>
            <a:off x="4099307" y="1300181"/>
            <a:ext cx="709836" cy="709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5" name="CorelDRAW" r:id="rId5" imgW="439768" imgH="440259" progId="CorelDraw.Graphic.24">
                    <p:embed/>
                  </p:oleObj>
                </mc:Choice>
                <mc:Fallback>
                  <p:oleObj name="CorelDRAW" r:id="rId5" imgW="439768" imgH="440259" progId="CorelDraw.Graphic.24">
                    <p:embed/>
                    <p:pic>
                      <p:nvPicPr>
                        <p:cNvPr id="2" name="Объект 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99307" y="1300181"/>
                          <a:ext cx="709836" cy="709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Объект 73">
              <a:extLst>
                <a:ext uri="{FF2B5EF4-FFF2-40B4-BE49-F238E27FC236}">
                  <a16:creationId xmlns:a16="http://schemas.microsoft.com/office/drawing/2014/main" id="{FC808DBB-4DC9-4ED4-927F-3ED00EA0D6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57982"/>
                </p:ext>
              </p:extLst>
            </p:nvPr>
          </p:nvGraphicFramePr>
          <p:xfrm>
            <a:off x="8504739" y="1317625"/>
            <a:ext cx="671512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" name="CorelDRAW" r:id="rId7" imgW="444356" imgH="444852" progId="CorelDraw.Graphic.24">
                    <p:embed/>
                  </p:oleObj>
                </mc:Choice>
                <mc:Fallback>
                  <p:oleObj name="CorelDRAW" r:id="rId7" imgW="444356" imgH="444852" progId="CorelDraw.Graphic.24">
                    <p:embed/>
                    <p:pic>
                      <p:nvPicPr>
                        <p:cNvPr id="5" name="Объект 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504739" y="1317625"/>
                          <a:ext cx="671512" cy="671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9D6C06EE-DCB5-4DCC-A54C-846EC25C4D34}"/>
                </a:ext>
              </a:extLst>
            </p:cNvPr>
            <p:cNvSpPr/>
            <p:nvPr/>
          </p:nvSpPr>
          <p:spPr>
            <a:xfrm>
              <a:off x="8371318" y="1977933"/>
              <a:ext cx="98296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получить поддержку</a:t>
              </a:r>
            </a:p>
          </p:txBody>
        </p:sp>
      </p:grpSp>
      <p:graphicFrame>
        <p:nvGraphicFramePr>
          <p:cNvPr id="78" name="Объект 77">
            <a:extLst>
              <a:ext uri="{FF2B5EF4-FFF2-40B4-BE49-F238E27FC236}">
                <a16:creationId xmlns:a16="http://schemas.microsoft.com/office/drawing/2014/main" id="{F96C2C6B-3E93-4889-B26D-ABC8EF993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54503"/>
              </p:ext>
            </p:extLst>
          </p:nvPr>
        </p:nvGraphicFramePr>
        <p:xfrm>
          <a:off x="4103778" y="2659068"/>
          <a:ext cx="693152" cy="69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" name="CorelDRAW" r:id="rId9" imgW="437628" imgH="438116" progId="CorelDraw.Graphic.24">
                  <p:embed/>
                </p:oleObj>
              </mc:Choice>
              <mc:Fallback>
                <p:oleObj name="CorelDRAW" r:id="rId9" imgW="437628" imgH="438116" progId="CorelDraw.Graphic.24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3778" y="2659068"/>
                        <a:ext cx="693152" cy="69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Объект 78">
            <a:extLst>
              <a:ext uri="{FF2B5EF4-FFF2-40B4-BE49-F238E27FC236}">
                <a16:creationId xmlns:a16="http://schemas.microsoft.com/office/drawing/2014/main" id="{D3B92181-EE6C-4FD0-AA8C-AC73D6F7F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00847"/>
              </p:ext>
            </p:extLst>
          </p:nvPr>
        </p:nvGraphicFramePr>
        <p:xfrm>
          <a:off x="8504739" y="2672087"/>
          <a:ext cx="665796" cy="66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" name="CorelDRAW" r:id="rId11" imgW="473103" imgH="473631" progId="CorelDraw.Graphic.24">
                  <p:embed/>
                </p:oleObj>
              </mc:Choice>
              <mc:Fallback>
                <p:oleObj name="CorelDRAW" r:id="rId11" imgW="473103" imgH="473631" progId="CorelDraw.Graphic.24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04739" y="2672087"/>
                        <a:ext cx="665796" cy="66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Объект 79">
            <a:extLst>
              <a:ext uri="{FF2B5EF4-FFF2-40B4-BE49-F238E27FC236}">
                <a16:creationId xmlns:a16="http://schemas.microsoft.com/office/drawing/2014/main" id="{2D96949D-A229-42BB-A360-7D177BD7C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99532"/>
              </p:ext>
            </p:extLst>
          </p:nvPr>
        </p:nvGraphicFramePr>
        <p:xfrm>
          <a:off x="4113648" y="4011248"/>
          <a:ext cx="683282" cy="68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" name="CorelDRAW" r:id="rId13" imgW="470350" imgH="470875" progId="CorelDraw.Graphic.24">
                  <p:embed/>
                </p:oleObj>
              </mc:Choice>
              <mc:Fallback>
                <p:oleObj name="CorelDRAW" r:id="rId13" imgW="470350" imgH="470875" progId="CorelDraw.Graphic.24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3648" y="4011248"/>
                        <a:ext cx="683282" cy="685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3EAB3ADF-8025-4541-B4B8-F742A9BC4D8D}"/>
              </a:ext>
            </a:extLst>
          </p:cNvPr>
          <p:cNvSpPr txBox="1"/>
          <p:nvPr/>
        </p:nvSpPr>
        <p:spPr>
          <a:xfrm>
            <a:off x="627016" y="754441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МСП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E26C16C-E210-4AF7-A58F-AF7919705CB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29" y="4013461"/>
            <a:ext cx="708210" cy="708210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5ACB99B-5D9C-40A4-899D-7CFACD839202}"/>
              </a:ext>
            </a:extLst>
          </p:cNvPr>
          <p:cNvSpPr/>
          <p:nvPr/>
        </p:nvSpPr>
        <p:spPr>
          <a:xfrm>
            <a:off x="8452419" y="4660199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84" name="Скругленный прямоугольник 119">
            <a:extLst>
              <a:ext uri="{FF2B5EF4-FFF2-40B4-BE49-F238E27FC236}">
                <a16:creationId xmlns:a16="http://schemas.microsoft.com/office/drawing/2014/main" id="{DEA36E8A-EBF7-4A9C-8622-EA50A69C0518}"/>
              </a:ext>
            </a:extLst>
          </p:cNvPr>
          <p:cNvSpPr/>
          <p:nvPr/>
        </p:nvSpPr>
        <p:spPr>
          <a:xfrm>
            <a:off x="4991620" y="5196566"/>
            <a:ext cx="4310666" cy="1287486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B9668CB-B1C7-40D1-BA8A-18CF05904765}"/>
              </a:ext>
            </a:extLst>
          </p:cNvPr>
          <p:cNvSpPr/>
          <p:nvPr/>
        </p:nvSpPr>
        <p:spPr>
          <a:xfrm>
            <a:off x="5151812" y="5445729"/>
            <a:ext cx="315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93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Возмещение затрат на оборудование рабочих мест инвалидов,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включая обеспечение доступа к рабочим местам </a:t>
            </a:r>
          </a:p>
          <a:p>
            <a:pPr marL="0" marR="0" lvl="0" indent="93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Организация целевого обучения для коммерческого сектора экономики</a:t>
            </a: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157518A-A109-45AC-95E2-D06384282766}"/>
              </a:ext>
            </a:extLst>
          </p:cNvPr>
          <p:cNvGrpSpPr/>
          <p:nvPr/>
        </p:nvGrpSpPr>
        <p:grpSpPr>
          <a:xfrm>
            <a:off x="5257281" y="5979172"/>
            <a:ext cx="699908" cy="315098"/>
            <a:chOff x="798159" y="2010015"/>
            <a:chExt cx="699908" cy="315098"/>
          </a:xfrm>
        </p:grpSpPr>
        <p:sp>
          <p:nvSpPr>
            <p:cNvPr id="87" name="Скругленный прямоугольник 213">
              <a:extLst>
                <a:ext uri="{FF2B5EF4-FFF2-40B4-BE49-F238E27FC236}">
                  <a16:creationId xmlns:a16="http://schemas.microsoft.com/office/drawing/2014/main" id="{98A291CB-8D44-47BB-B8B0-C1AD9F1438AE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6ECE0213-5BB5-4E84-86CD-F02AE072F533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B1BB7123-CCED-42C7-BD50-94B75A58E308}"/>
                </a:ext>
              </a:extLst>
            </p:cNvPr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/ ИП</a:t>
              </a:r>
            </a:p>
          </p:txBody>
        </p:sp>
      </p:grpSp>
      <p:sp>
        <p:nvSpPr>
          <p:cNvPr id="90" name="Скругленный прямоугольник 206">
            <a:extLst>
              <a:ext uri="{FF2B5EF4-FFF2-40B4-BE49-F238E27FC236}">
                <a16:creationId xmlns:a16="http://schemas.microsoft.com/office/drawing/2014/main" id="{DAA3F416-6724-47A7-A111-68BE64CB5CAB}"/>
              </a:ext>
            </a:extLst>
          </p:cNvPr>
          <p:cNvSpPr/>
          <p:nvPr/>
        </p:nvSpPr>
        <p:spPr>
          <a:xfrm>
            <a:off x="6204058" y="6060234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3C03190-F511-4C93-8F1E-6A572841584D}"/>
              </a:ext>
            </a:extLst>
          </p:cNvPr>
          <p:cNvSpPr/>
          <p:nvPr/>
        </p:nvSpPr>
        <p:spPr>
          <a:xfrm>
            <a:off x="6284886" y="59804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D68D392-9C61-495E-930C-68D87FAB3D8A}"/>
              </a:ext>
            </a:extLst>
          </p:cNvPr>
          <p:cNvSpPr/>
          <p:nvPr/>
        </p:nvSpPr>
        <p:spPr>
          <a:xfrm>
            <a:off x="6291696" y="6080117"/>
            <a:ext cx="218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труда и развития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кадрового потенциала Камчатского края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EFE49CEA-C28C-4187-8D21-F52734610A52}"/>
              </a:ext>
            </a:extLst>
          </p:cNvPr>
          <p:cNvSpPr/>
          <p:nvPr/>
        </p:nvSpPr>
        <p:spPr>
          <a:xfrm>
            <a:off x="5160768" y="5286417"/>
            <a:ext cx="2945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ПОДДЕРЖКА ОТ МИНТРУДА КАМЧАТСКОГО КРАЯ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7E24C6B-4A06-4D0C-AC51-37C34504485E}"/>
              </a:ext>
            </a:extLst>
          </p:cNvPr>
          <p:cNvSpPr/>
          <p:nvPr/>
        </p:nvSpPr>
        <p:spPr>
          <a:xfrm>
            <a:off x="8454926" y="5966097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28336173-E8B1-4B59-8167-2107CA37785F}"/>
              </a:ext>
            </a:extLst>
          </p:cNvPr>
          <p:cNvGrpSpPr/>
          <p:nvPr/>
        </p:nvGrpSpPr>
        <p:grpSpPr>
          <a:xfrm>
            <a:off x="618058" y="5196566"/>
            <a:ext cx="4310666" cy="1287486"/>
            <a:chOff x="4991620" y="5196566"/>
            <a:chExt cx="4310666" cy="1287486"/>
          </a:xfrm>
        </p:grpSpPr>
        <p:sp>
          <p:nvSpPr>
            <p:cNvPr id="96" name="Скругленный прямоугольник 107">
              <a:extLst>
                <a:ext uri="{FF2B5EF4-FFF2-40B4-BE49-F238E27FC236}">
                  <a16:creationId xmlns:a16="http://schemas.microsoft.com/office/drawing/2014/main" id="{C23EF787-288C-4191-85EF-6F6826062428}"/>
                </a:ext>
              </a:extLst>
            </p:cNvPr>
            <p:cNvSpPr/>
            <p:nvPr/>
          </p:nvSpPr>
          <p:spPr>
            <a:xfrm>
              <a:off x="4991620" y="5196566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5D896AA8-210A-4786-B8EF-456078AFEB68}"/>
                </a:ext>
              </a:extLst>
            </p:cNvPr>
            <p:cNvSpPr/>
            <p:nvPr/>
          </p:nvSpPr>
          <p:spPr>
            <a:xfrm>
              <a:off x="5151811" y="5607627"/>
              <a:ext cx="324097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Поддержка предпринимателей для привлечения трудовых ресурсов</a:t>
              </a:r>
            </a:p>
          </p:txBody>
        </p: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8D6F45DC-F673-4303-A12D-0949802A9DA7}"/>
                </a:ext>
              </a:extLst>
            </p:cNvPr>
            <p:cNvGrpSpPr/>
            <p:nvPr/>
          </p:nvGrpSpPr>
          <p:grpSpPr>
            <a:xfrm>
              <a:off x="5257281" y="5820939"/>
              <a:ext cx="699908" cy="315098"/>
              <a:chOff x="798159" y="2010015"/>
              <a:chExt cx="699908" cy="315098"/>
            </a:xfrm>
          </p:grpSpPr>
          <p:sp>
            <p:nvSpPr>
              <p:cNvPr id="105" name="Скругленный прямоугольник 123">
                <a:extLst>
                  <a:ext uri="{FF2B5EF4-FFF2-40B4-BE49-F238E27FC236}">
                    <a16:creationId xmlns:a16="http://schemas.microsoft.com/office/drawing/2014/main" id="{7D451A2F-A408-414F-B2D3-0B6DB6320587}"/>
                  </a:ext>
                </a:extLst>
              </p:cNvPr>
              <p:cNvSpPr/>
              <p:nvPr/>
            </p:nvSpPr>
            <p:spPr>
              <a:xfrm>
                <a:off x="798159" y="2089786"/>
                <a:ext cx="138381" cy="138381"/>
              </a:xfrm>
              <a:prstGeom prst="roundRect">
                <a:avLst/>
              </a:prstGeom>
              <a:solidFill>
                <a:srgbClr val="6076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897EF369-E1EF-4A17-B29B-953230A1864C}"/>
                  </a:ext>
                </a:extLst>
              </p:cNvPr>
              <p:cNvSpPr/>
              <p:nvPr/>
            </p:nvSpPr>
            <p:spPr>
              <a:xfrm>
                <a:off x="878987" y="2010015"/>
                <a:ext cx="61908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</a:rPr>
                  <a:t>получатель</a:t>
                </a:r>
              </a:p>
            </p:txBody>
          </p:sp>
          <p:sp>
            <p:nvSpPr>
              <p:cNvPr id="107" name="Прямоугольник 106">
                <a:extLst>
                  <a:ext uri="{FF2B5EF4-FFF2-40B4-BE49-F238E27FC236}">
                    <a16:creationId xmlns:a16="http://schemas.microsoft.com/office/drawing/2014/main" id="{2FFB1F54-ABAC-4133-8E3B-BCE05E0147E6}"/>
                  </a:ext>
                </a:extLst>
              </p:cNvPr>
              <p:cNvSpPr/>
              <p:nvPr/>
            </p:nvSpPr>
            <p:spPr>
              <a:xfrm>
                <a:off x="885797" y="2109669"/>
                <a:ext cx="56297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ЮЛ / ИП</a:t>
                </a:r>
              </a:p>
            </p:txBody>
          </p:sp>
        </p:grpSp>
        <p:sp>
          <p:nvSpPr>
            <p:cNvPr id="99" name="Скругленный прямоугольник 111">
              <a:extLst>
                <a:ext uri="{FF2B5EF4-FFF2-40B4-BE49-F238E27FC236}">
                  <a16:creationId xmlns:a16="http://schemas.microsoft.com/office/drawing/2014/main" id="{AF0B862C-494C-44C9-A1BF-5122D7A894BD}"/>
                </a:ext>
              </a:extLst>
            </p:cNvPr>
            <p:cNvSpPr/>
            <p:nvPr/>
          </p:nvSpPr>
          <p:spPr>
            <a:xfrm>
              <a:off x="6204058" y="5902001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826DCCB9-D7D4-49E2-B311-F9A56024AC83}"/>
                </a:ext>
              </a:extLst>
            </p:cNvPr>
            <p:cNvSpPr/>
            <p:nvPr/>
          </p:nvSpPr>
          <p:spPr>
            <a:xfrm>
              <a:off x="6284886" y="5822230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оператор</a:t>
              </a: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935CF2B6-DE86-4EE5-994E-3F89F38A00A0}"/>
                </a:ext>
              </a:extLst>
            </p:cNvPr>
            <p:cNvSpPr/>
            <p:nvPr/>
          </p:nvSpPr>
          <p:spPr>
            <a:xfrm>
              <a:off x="6291696" y="5921884"/>
              <a:ext cx="21884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Министерство труда и развития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кадрового потенциала Камчатского края</a:t>
              </a: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2CB026A-EBDF-4BC3-9A7D-196475A2407B}"/>
                </a:ext>
              </a:extLst>
            </p:cNvPr>
            <p:cNvSpPr/>
            <p:nvPr/>
          </p:nvSpPr>
          <p:spPr>
            <a:xfrm>
              <a:off x="5160769" y="5286417"/>
              <a:ext cx="24810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ПРОГРАММА ПОВЫШЕНИЯ МОБИЛЬНОСТИ ТРУДОВЫХ РЕСУРСОВ</a:t>
              </a:r>
            </a:p>
          </p:txBody>
        </p:sp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8C4997FF-7F7E-4C3E-B795-6EFE499A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1564" y="5312364"/>
              <a:ext cx="707433" cy="707433"/>
            </a:xfrm>
            <a:prstGeom prst="rect">
              <a:avLst/>
            </a:prstGeom>
          </p:spPr>
        </p:pic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09B6F59E-EF88-4FF6-9F03-3AE4580342FA}"/>
                </a:ext>
              </a:extLst>
            </p:cNvPr>
            <p:cNvSpPr/>
            <p:nvPr/>
          </p:nvSpPr>
          <p:spPr>
            <a:xfrm>
              <a:off x="8454926" y="5966097"/>
              <a:ext cx="74732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узнать больше</a:t>
              </a:r>
            </a:p>
          </p:txBody>
        </p:sp>
      </p:grp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08E8E14-43AA-4118-96AF-EEAD6090933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184" y="5290651"/>
            <a:ext cx="721063" cy="7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2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F712A7-B20D-4716-AEF7-4DC88693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31</a:t>
            </a:fld>
            <a:endParaRPr lang="ru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03067-B0B9-43EA-ACC8-D2A7253ABDA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6" name="Скругленный прямоугольник 52">
            <a:extLst>
              <a:ext uri="{FF2B5EF4-FFF2-40B4-BE49-F238E27FC236}">
                <a16:creationId xmlns:a16="http://schemas.microsoft.com/office/drawing/2014/main" id="{6E1EA4C6-CBD6-4262-A069-0FC536D36B5B}"/>
              </a:ext>
            </a:extLst>
          </p:cNvPr>
          <p:cNvSpPr/>
          <p:nvPr/>
        </p:nvSpPr>
        <p:spPr>
          <a:xfrm>
            <a:off x="6315398" y="267384"/>
            <a:ext cx="2989252" cy="738073"/>
          </a:xfrm>
          <a:prstGeom prst="roundRect">
            <a:avLst>
              <a:gd name="adj" fmla="val 29452"/>
            </a:avLst>
          </a:prstGeom>
          <a:noFill/>
          <a:ln w="1270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lIns="10800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698E642-8367-411D-898D-66AD210DC096}"/>
              </a:ext>
            </a:extLst>
          </p:cNvPr>
          <p:cNvGrpSpPr/>
          <p:nvPr/>
        </p:nvGrpSpPr>
        <p:grpSpPr>
          <a:xfrm>
            <a:off x="6327245" y="338059"/>
            <a:ext cx="2746889" cy="650907"/>
            <a:chOff x="5952543" y="337602"/>
            <a:chExt cx="2777261" cy="6089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6B40E32-4DED-4981-AF0A-A3D3F027660E}"/>
                </a:ext>
              </a:extLst>
            </p:cNvPr>
            <p:cNvSpPr/>
            <p:nvPr/>
          </p:nvSpPr>
          <p:spPr>
            <a:xfrm>
              <a:off x="5952543" y="337602"/>
              <a:ext cx="2177135" cy="575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kumimoji="0" lang="ru-RU" sz="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Камчатского края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4756A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graphicFrame>
          <p:nvGraphicFramePr>
            <p:cNvPr id="9" name="Объект 8">
              <a:extLst>
                <a:ext uri="{FF2B5EF4-FFF2-40B4-BE49-F238E27FC236}">
                  <a16:creationId xmlns:a16="http://schemas.microsoft.com/office/drawing/2014/main" id="{4C49A0FC-A2E4-4EF1-A265-6AA89C87D6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963780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" name="CorelDRAW" r:id="rId3" imgW="717146" imgH="717947" progId="CorelDraw.Graphic.24">
                    <p:embed/>
                  </p:oleObj>
                </mc:Choice>
                <mc:Fallback>
                  <p:oleObj name="CorelDRAW" r:id="rId3" imgW="717146" imgH="717947" progId="CorelDraw.Graphic.24">
                    <p:embed/>
                    <p:pic>
                      <p:nvPicPr>
                        <p:cNvPr id="57" name="Объект 5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Скругленный прямоугольник 58">
            <a:extLst>
              <a:ext uri="{FF2B5EF4-FFF2-40B4-BE49-F238E27FC236}">
                <a16:creationId xmlns:a16="http://schemas.microsoft.com/office/drawing/2014/main" id="{0DDF5DED-EC43-4557-BC66-215E57B69243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1" name="Скругленный прямоугольник 127">
            <a:extLst>
              <a:ext uri="{FF2B5EF4-FFF2-40B4-BE49-F238E27FC236}">
                <a16:creationId xmlns:a16="http://schemas.microsoft.com/office/drawing/2014/main" id="{8C36C26A-FAB1-4197-A2FD-7D07D2064144}"/>
              </a:ext>
            </a:extLst>
          </p:cNvPr>
          <p:cNvSpPr/>
          <p:nvPr/>
        </p:nvSpPr>
        <p:spPr>
          <a:xfrm>
            <a:off x="627016" y="1155251"/>
            <a:ext cx="4310666" cy="1110455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28">
            <a:extLst>
              <a:ext uri="{FF2B5EF4-FFF2-40B4-BE49-F238E27FC236}">
                <a16:creationId xmlns:a16="http://schemas.microsoft.com/office/drawing/2014/main" id="{944B63BE-690D-44CB-A220-CEF6DF6CF40E}"/>
              </a:ext>
            </a:extLst>
          </p:cNvPr>
          <p:cNvSpPr/>
          <p:nvPr/>
        </p:nvSpPr>
        <p:spPr>
          <a:xfrm>
            <a:off x="5000578" y="1156775"/>
            <a:ext cx="4310666" cy="1110455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F456F-F8FB-4FC1-BBEC-32DF0B34EEC7}"/>
              </a:ext>
            </a:extLst>
          </p:cNvPr>
          <p:cNvSpPr txBox="1"/>
          <p:nvPr/>
        </p:nvSpPr>
        <p:spPr>
          <a:xfrm>
            <a:off x="627016" y="754441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МСП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AD7FD55-D251-4C7F-81CC-415FEE67FA62}"/>
              </a:ext>
            </a:extLst>
          </p:cNvPr>
          <p:cNvSpPr/>
          <p:nvPr/>
        </p:nvSpPr>
        <p:spPr>
          <a:xfrm>
            <a:off x="5079652" y="1535651"/>
            <a:ext cx="3152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Субсидии сельскохозяйственным производителям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990F323-0515-4485-ADB4-2623BCA0742D}"/>
              </a:ext>
            </a:extLst>
          </p:cNvPr>
          <p:cNvGrpSpPr/>
          <p:nvPr/>
        </p:nvGrpSpPr>
        <p:grpSpPr>
          <a:xfrm>
            <a:off x="5185121" y="1757261"/>
            <a:ext cx="699908" cy="315098"/>
            <a:chOff x="798159" y="2010015"/>
            <a:chExt cx="699908" cy="315098"/>
          </a:xfrm>
        </p:grpSpPr>
        <p:sp>
          <p:nvSpPr>
            <p:cNvPr id="16" name="Скругленный прямоугольник 131">
              <a:extLst>
                <a:ext uri="{FF2B5EF4-FFF2-40B4-BE49-F238E27FC236}">
                  <a16:creationId xmlns:a16="http://schemas.microsoft.com/office/drawing/2014/main" id="{DDF3B7C2-7907-495D-B1CA-1D6E7DD36AB1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09E3BBE-ED40-4BDD-BB2C-B98E21E19179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D6B1288-12CB-4314-BAE4-4E56A8FF240D}"/>
                </a:ext>
              </a:extLst>
            </p:cNvPr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/ ИП</a:t>
              </a:r>
            </a:p>
          </p:txBody>
        </p:sp>
      </p:grpSp>
      <p:sp>
        <p:nvSpPr>
          <p:cNvPr id="19" name="Скругленный прямоугольник 138">
            <a:extLst>
              <a:ext uri="{FF2B5EF4-FFF2-40B4-BE49-F238E27FC236}">
                <a16:creationId xmlns:a16="http://schemas.microsoft.com/office/drawing/2014/main" id="{B3761A03-FF75-4FA6-B242-830D78ECAB62}"/>
              </a:ext>
            </a:extLst>
          </p:cNvPr>
          <p:cNvSpPr/>
          <p:nvPr/>
        </p:nvSpPr>
        <p:spPr>
          <a:xfrm>
            <a:off x="6131898" y="1838323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8AA58C3-A91F-455A-9E6B-C21B16725CA9}"/>
              </a:ext>
            </a:extLst>
          </p:cNvPr>
          <p:cNvSpPr/>
          <p:nvPr/>
        </p:nvSpPr>
        <p:spPr>
          <a:xfrm>
            <a:off x="6212726" y="17567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996B23-5829-4821-9F17-01D84439F38A}"/>
              </a:ext>
            </a:extLst>
          </p:cNvPr>
          <p:cNvSpPr/>
          <p:nvPr/>
        </p:nvSpPr>
        <p:spPr>
          <a:xfrm>
            <a:off x="6219536" y="1858206"/>
            <a:ext cx="218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труда и развития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кадрового потенциала Камчатского края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8B7B48-6855-43AA-A13E-506229241DFA}"/>
              </a:ext>
            </a:extLst>
          </p:cNvPr>
          <p:cNvSpPr/>
          <p:nvPr/>
        </p:nvSpPr>
        <p:spPr>
          <a:xfrm>
            <a:off x="5088608" y="1240132"/>
            <a:ext cx="2144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ПОДДЕРЖКА ОТ МИНСЕЛЬХОЗ КАМЧАТСКОГО КРАЯ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27819EA-BEC3-49E6-8DB4-3607887E7320}"/>
              </a:ext>
            </a:extLst>
          </p:cNvPr>
          <p:cNvSpPr/>
          <p:nvPr/>
        </p:nvSpPr>
        <p:spPr>
          <a:xfrm>
            <a:off x="8426722" y="191981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3EA635C-DAB2-43FF-B68A-97C065B0A0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665" y="1244366"/>
            <a:ext cx="721063" cy="72106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AC3F2B-AF52-4EF0-BEA3-1B2769F2DE6D}"/>
              </a:ext>
            </a:extLst>
          </p:cNvPr>
          <p:cNvSpPr/>
          <p:nvPr/>
        </p:nvSpPr>
        <p:spPr>
          <a:xfrm>
            <a:off x="743116" y="1399444"/>
            <a:ext cx="3152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Субсидии и гранты в сфере: </a:t>
            </a:r>
          </a:p>
          <a:p>
            <a:pPr marL="0" marR="0" lvl="0" indent="93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дошкольного / средне-специального образования;</a:t>
            </a:r>
          </a:p>
          <a:p>
            <a:pPr marL="0" marR="0" lvl="0" indent="93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оздоровления детей в детских оздоровительных лагерях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2069672-A896-4E9D-A637-51C602028508}"/>
              </a:ext>
            </a:extLst>
          </p:cNvPr>
          <p:cNvGrpSpPr/>
          <p:nvPr/>
        </p:nvGrpSpPr>
        <p:grpSpPr>
          <a:xfrm>
            <a:off x="848585" y="1799483"/>
            <a:ext cx="699908" cy="315098"/>
            <a:chOff x="798159" y="2010015"/>
            <a:chExt cx="699908" cy="315098"/>
          </a:xfrm>
        </p:grpSpPr>
        <p:sp>
          <p:nvSpPr>
            <p:cNvPr id="27" name="Скругленный прямоугольник 178">
              <a:extLst>
                <a:ext uri="{FF2B5EF4-FFF2-40B4-BE49-F238E27FC236}">
                  <a16:creationId xmlns:a16="http://schemas.microsoft.com/office/drawing/2014/main" id="{DED81FF9-F1EA-4FB1-BD61-C75A35A8919D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00E6F26-2EFC-4096-9582-E965A82E387F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3B3B479-F680-4E35-B14A-817D1E996321}"/>
                </a:ext>
              </a:extLst>
            </p:cNvPr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/ ИП</a:t>
              </a:r>
            </a:p>
          </p:txBody>
        </p:sp>
      </p:grpSp>
      <p:sp>
        <p:nvSpPr>
          <p:cNvPr id="30" name="Скругленный прямоугольник 151">
            <a:extLst>
              <a:ext uri="{FF2B5EF4-FFF2-40B4-BE49-F238E27FC236}">
                <a16:creationId xmlns:a16="http://schemas.microsoft.com/office/drawing/2014/main" id="{9F77EEB0-8902-43C9-A5B1-FE00ECF482CB}"/>
              </a:ext>
            </a:extLst>
          </p:cNvPr>
          <p:cNvSpPr/>
          <p:nvPr/>
        </p:nvSpPr>
        <p:spPr>
          <a:xfrm>
            <a:off x="1795362" y="1880545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19C7024-0036-4CFD-AE8E-6B4A5928C5A6}"/>
              </a:ext>
            </a:extLst>
          </p:cNvPr>
          <p:cNvSpPr/>
          <p:nvPr/>
        </p:nvSpPr>
        <p:spPr>
          <a:xfrm>
            <a:off x="1876190" y="179894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EC45D73-99BD-4378-AA09-A9F6FBE0E850}"/>
              </a:ext>
            </a:extLst>
          </p:cNvPr>
          <p:cNvSpPr/>
          <p:nvPr/>
        </p:nvSpPr>
        <p:spPr>
          <a:xfrm>
            <a:off x="1883000" y="1900428"/>
            <a:ext cx="1912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образования Камчатского края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3BD71B-42B7-4EEB-AA17-C6609FD4D905}"/>
              </a:ext>
            </a:extLst>
          </p:cNvPr>
          <p:cNvSpPr/>
          <p:nvPr/>
        </p:nvSpPr>
        <p:spPr>
          <a:xfrm>
            <a:off x="752072" y="1240132"/>
            <a:ext cx="3294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ПОДДЕРЖКА ОТ МИНОБРАЗОВАНИЯ КАМЧАТСКОГО КРАЯ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B0AF9EA-0F47-48F3-AD03-7FCCE92AD034}"/>
              </a:ext>
            </a:extLst>
          </p:cNvPr>
          <p:cNvSpPr/>
          <p:nvPr/>
        </p:nvSpPr>
        <p:spPr>
          <a:xfrm>
            <a:off x="4046230" y="191981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6A0444E-2B24-487E-9180-E7F25F9A8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63" y="1244366"/>
            <a:ext cx="721063" cy="721063"/>
          </a:xfrm>
          <a:prstGeom prst="rect">
            <a:avLst/>
          </a:prstGeom>
        </p:spPr>
      </p:pic>
      <p:sp>
        <p:nvSpPr>
          <p:cNvPr id="36" name="Скругленный прямоугольник 195">
            <a:extLst>
              <a:ext uri="{FF2B5EF4-FFF2-40B4-BE49-F238E27FC236}">
                <a16:creationId xmlns:a16="http://schemas.microsoft.com/office/drawing/2014/main" id="{7C6EBAC3-C0AA-4BA1-8C78-A7FC3CD9C079}"/>
              </a:ext>
            </a:extLst>
          </p:cNvPr>
          <p:cNvSpPr/>
          <p:nvPr/>
        </p:nvSpPr>
        <p:spPr>
          <a:xfrm>
            <a:off x="627016" y="2349243"/>
            <a:ext cx="4310666" cy="1110455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722EA73-A61B-4F34-BFFD-6C72BFD28A33}"/>
              </a:ext>
            </a:extLst>
          </p:cNvPr>
          <p:cNvSpPr/>
          <p:nvPr/>
        </p:nvSpPr>
        <p:spPr>
          <a:xfrm>
            <a:off x="739539" y="2601822"/>
            <a:ext cx="3152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Субсидии и гранты в сфере туризма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14B3ED9-6548-46E7-938C-20969B87BD7E}"/>
              </a:ext>
            </a:extLst>
          </p:cNvPr>
          <p:cNvGrpSpPr/>
          <p:nvPr/>
        </p:nvGrpSpPr>
        <p:grpSpPr>
          <a:xfrm>
            <a:off x="845008" y="2883426"/>
            <a:ext cx="699908" cy="315098"/>
            <a:chOff x="798159" y="2010015"/>
            <a:chExt cx="699908" cy="315098"/>
          </a:xfrm>
        </p:grpSpPr>
        <p:sp>
          <p:nvSpPr>
            <p:cNvPr id="39" name="Скругленный прямоугольник 218">
              <a:extLst>
                <a:ext uri="{FF2B5EF4-FFF2-40B4-BE49-F238E27FC236}">
                  <a16:creationId xmlns:a16="http://schemas.microsoft.com/office/drawing/2014/main" id="{421AFE87-64B4-414A-8D63-AC36EAE6CA9F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58BC699-AFEE-4911-92EA-9EF03E83E4CE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F158C0B-F8CC-43B2-A9BD-EC7ACA7BB050}"/>
                </a:ext>
              </a:extLst>
            </p:cNvPr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ЮЛ / ИП</a:t>
              </a:r>
            </a:p>
          </p:txBody>
        </p:sp>
      </p:grpSp>
      <p:sp>
        <p:nvSpPr>
          <p:cNvPr id="42" name="Скругленный прямоугольник 222">
            <a:extLst>
              <a:ext uri="{FF2B5EF4-FFF2-40B4-BE49-F238E27FC236}">
                <a16:creationId xmlns:a16="http://schemas.microsoft.com/office/drawing/2014/main" id="{E0B7A27C-FDF5-42B5-B0F4-6B1883B9D4F2}"/>
              </a:ext>
            </a:extLst>
          </p:cNvPr>
          <p:cNvSpPr/>
          <p:nvPr/>
        </p:nvSpPr>
        <p:spPr>
          <a:xfrm>
            <a:off x="1791785" y="2964488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183EF58-5E3D-4563-9FDE-E7D90C2CFB63}"/>
              </a:ext>
            </a:extLst>
          </p:cNvPr>
          <p:cNvSpPr/>
          <p:nvPr/>
        </p:nvSpPr>
        <p:spPr>
          <a:xfrm>
            <a:off x="1872613" y="288288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DBE7C11-2F42-4CE7-B7F5-A938BEA7A5B6}"/>
              </a:ext>
            </a:extLst>
          </p:cNvPr>
          <p:cNvSpPr/>
          <p:nvPr/>
        </p:nvSpPr>
        <p:spPr>
          <a:xfrm>
            <a:off x="1879423" y="2984371"/>
            <a:ext cx="1624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Министерство туризма Камчатского края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23AF884-C778-4D8C-ACE6-880FE86D1562}"/>
              </a:ext>
            </a:extLst>
          </p:cNvPr>
          <p:cNvSpPr/>
          <p:nvPr/>
        </p:nvSpPr>
        <p:spPr>
          <a:xfrm>
            <a:off x="748495" y="2442510"/>
            <a:ext cx="3294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ПОДДЕРЖКА ОТ МИНУТРИЗМА КАМЧАТСКОГО КРАЯ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7D172CA-0E3C-44D0-A08A-BB7A2754A489}"/>
              </a:ext>
            </a:extLst>
          </p:cNvPr>
          <p:cNvSpPr/>
          <p:nvPr/>
        </p:nvSpPr>
        <p:spPr>
          <a:xfrm>
            <a:off x="4042653" y="3122190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94C513F-2D05-47F1-9669-EC5CF92E23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86" y="2446744"/>
            <a:ext cx="721063" cy="72106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DA912A3-4DDB-420B-BA64-FF7A41F4A339}"/>
              </a:ext>
            </a:extLst>
          </p:cNvPr>
          <p:cNvSpPr txBox="1"/>
          <p:nvPr/>
        </p:nvSpPr>
        <p:spPr>
          <a:xfrm>
            <a:off x="627016" y="3677714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МЕРЫ ПОДДЕРЖКИ</a:t>
            </a:r>
          </a:p>
        </p:txBody>
      </p:sp>
      <p:sp>
        <p:nvSpPr>
          <p:cNvPr id="49" name="Скругленный прямоугольник 265">
            <a:extLst>
              <a:ext uri="{FF2B5EF4-FFF2-40B4-BE49-F238E27FC236}">
                <a16:creationId xmlns:a16="http://schemas.microsoft.com/office/drawing/2014/main" id="{32D6B365-47B9-4D5B-B215-8D8CE52BFAD6}"/>
              </a:ext>
            </a:extLst>
          </p:cNvPr>
          <p:cNvSpPr/>
          <p:nvPr/>
        </p:nvSpPr>
        <p:spPr>
          <a:xfrm>
            <a:off x="627016" y="4079925"/>
            <a:ext cx="4310666" cy="1139997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кругленный прямоугольник 266">
            <a:extLst>
              <a:ext uri="{FF2B5EF4-FFF2-40B4-BE49-F238E27FC236}">
                <a16:creationId xmlns:a16="http://schemas.microsoft.com/office/drawing/2014/main" id="{5647364A-DEC3-4211-8589-A2CF6CA9D03E}"/>
              </a:ext>
            </a:extLst>
          </p:cNvPr>
          <p:cNvSpPr/>
          <p:nvPr/>
        </p:nvSpPr>
        <p:spPr>
          <a:xfrm>
            <a:off x="5000578" y="4081449"/>
            <a:ext cx="4310666" cy="1139997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60435E7-FAE7-4D8D-8944-1885C26E4F4D}"/>
              </a:ext>
            </a:extLst>
          </p:cNvPr>
          <p:cNvSpPr/>
          <p:nvPr/>
        </p:nvSpPr>
        <p:spPr>
          <a:xfrm>
            <a:off x="743116" y="4324118"/>
            <a:ext cx="3152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Краткое описание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CBDAF9D-E9A4-4D50-B602-4F9DE5F32486}"/>
              </a:ext>
            </a:extLst>
          </p:cNvPr>
          <p:cNvGrpSpPr/>
          <p:nvPr/>
        </p:nvGrpSpPr>
        <p:grpSpPr>
          <a:xfrm>
            <a:off x="848585" y="4724157"/>
            <a:ext cx="699908" cy="315098"/>
            <a:chOff x="798159" y="2010015"/>
            <a:chExt cx="699908" cy="315098"/>
          </a:xfrm>
        </p:grpSpPr>
        <p:sp>
          <p:nvSpPr>
            <p:cNvPr id="53" name="Скругленный прямоугольник 269">
              <a:extLst>
                <a:ext uri="{FF2B5EF4-FFF2-40B4-BE49-F238E27FC236}">
                  <a16:creationId xmlns:a16="http://schemas.microsoft.com/office/drawing/2014/main" id="{645BAA35-ABAD-4AF3-8E9E-B7640871F443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3982D88B-2DCF-4A45-9716-442609F45AB0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2C395973-6626-46F7-8654-5BE282DC7417}"/>
                </a:ext>
              </a:extLst>
            </p:cNvPr>
            <p:cNvSpPr/>
            <p:nvPr/>
          </p:nvSpPr>
          <p:spPr>
            <a:xfrm>
              <a:off x="885797" y="2109669"/>
              <a:ext cx="26642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</a:t>
              </a:r>
            </a:p>
          </p:txBody>
        </p:sp>
      </p:grpSp>
      <p:sp>
        <p:nvSpPr>
          <p:cNvPr id="56" name="Скругленный прямоугольник 272">
            <a:extLst>
              <a:ext uri="{FF2B5EF4-FFF2-40B4-BE49-F238E27FC236}">
                <a16:creationId xmlns:a16="http://schemas.microsoft.com/office/drawing/2014/main" id="{C8219D26-E156-40FE-A6B7-6F20541AE0E9}"/>
              </a:ext>
            </a:extLst>
          </p:cNvPr>
          <p:cNvSpPr/>
          <p:nvPr/>
        </p:nvSpPr>
        <p:spPr>
          <a:xfrm>
            <a:off x="1795362" y="4805219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D994A84-8155-4801-BF45-4CA7227D300E}"/>
              </a:ext>
            </a:extLst>
          </p:cNvPr>
          <p:cNvSpPr/>
          <p:nvPr/>
        </p:nvSpPr>
        <p:spPr>
          <a:xfrm>
            <a:off x="1876190" y="472361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CBF5A01-3938-4196-9293-1001AD0AC884}"/>
              </a:ext>
            </a:extLst>
          </p:cNvPr>
          <p:cNvSpPr/>
          <p:nvPr/>
        </p:nvSpPr>
        <p:spPr>
          <a:xfrm>
            <a:off x="1883000" y="4825102"/>
            <a:ext cx="19121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0FE401F-AAAA-4FB1-9CD7-F005BE9CBFEC}"/>
              </a:ext>
            </a:extLst>
          </p:cNvPr>
          <p:cNvSpPr/>
          <p:nvPr/>
        </p:nvSpPr>
        <p:spPr>
          <a:xfrm>
            <a:off x="736560" y="4164806"/>
            <a:ext cx="3294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НАИМЕНОВАНИЕ МЕРЫ ПОДДЕРЖКИ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E03C0D9-A1C8-457D-91F3-C620BE77F24D}"/>
              </a:ext>
            </a:extLst>
          </p:cNvPr>
          <p:cNvSpPr/>
          <p:nvPr/>
        </p:nvSpPr>
        <p:spPr>
          <a:xfrm>
            <a:off x="4046230" y="4844486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61" name="Скругленный прямоугольник 278">
            <a:extLst>
              <a:ext uri="{FF2B5EF4-FFF2-40B4-BE49-F238E27FC236}">
                <a16:creationId xmlns:a16="http://schemas.microsoft.com/office/drawing/2014/main" id="{5022F28D-93A2-4CBC-BA16-E662FA316D47}"/>
              </a:ext>
            </a:extLst>
          </p:cNvPr>
          <p:cNvSpPr/>
          <p:nvPr/>
        </p:nvSpPr>
        <p:spPr>
          <a:xfrm>
            <a:off x="627016" y="5290851"/>
            <a:ext cx="4310666" cy="1139997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кругленный прямоугольник 290">
            <a:extLst>
              <a:ext uri="{FF2B5EF4-FFF2-40B4-BE49-F238E27FC236}">
                <a16:creationId xmlns:a16="http://schemas.microsoft.com/office/drawing/2014/main" id="{EEEF7A81-B5E0-4503-BDAB-4A9B83E4DF09}"/>
              </a:ext>
            </a:extLst>
          </p:cNvPr>
          <p:cNvSpPr/>
          <p:nvPr/>
        </p:nvSpPr>
        <p:spPr>
          <a:xfrm>
            <a:off x="4092435" y="4224259"/>
            <a:ext cx="647354" cy="64127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8F1CFB2-CE60-445E-A715-0CB7964445E5}"/>
              </a:ext>
            </a:extLst>
          </p:cNvPr>
          <p:cNvSpPr/>
          <p:nvPr/>
        </p:nvSpPr>
        <p:spPr>
          <a:xfrm>
            <a:off x="4084916" y="4327505"/>
            <a:ext cx="681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Qrcode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 ссылкой на условия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954332A-2B98-4109-AAF3-ECD5AE0BA320}"/>
              </a:ext>
            </a:extLst>
          </p:cNvPr>
          <p:cNvSpPr/>
          <p:nvPr/>
        </p:nvSpPr>
        <p:spPr>
          <a:xfrm>
            <a:off x="5136616" y="4324118"/>
            <a:ext cx="3152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Краткое описание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117571B-BB86-46ED-AB85-7DB4C02696F9}"/>
              </a:ext>
            </a:extLst>
          </p:cNvPr>
          <p:cNvGrpSpPr/>
          <p:nvPr/>
        </p:nvGrpSpPr>
        <p:grpSpPr>
          <a:xfrm>
            <a:off x="5242085" y="4724157"/>
            <a:ext cx="699908" cy="315098"/>
            <a:chOff x="798159" y="2010015"/>
            <a:chExt cx="699908" cy="315098"/>
          </a:xfrm>
        </p:grpSpPr>
        <p:sp>
          <p:nvSpPr>
            <p:cNvPr id="66" name="Скругленный прямоугольник 293">
              <a:extLst>
                <a:ext uri="{FF2B5EF4-FFF2-40B4-BE49-F238E27FC236}">
                  <a16:creationId xmlns:a16="http://schemas.microsoft.com/office/drawing/2014/main" id="{87AA11D3-C950-4C31-B072-3DCE56C8AFCC}"/>
                </a:ext>
              </a:extLst>
            </p:cNvPr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E28E3D1A-0F24-40ED-813C-AB6FD1DA1899}"/>
                </a:ext>
              </a:extLst>
            </p:cNvPr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получатель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585DA32-4714-4C04-A59C-AE41DE572FF9}"/>
                </a:ext>
              </a:extLst>
            </p:cNvPr>
            <p:cNvSpPr/>
            <p:nvPr/>
          </p:nvSpPr>
          <p:spPr>
            <a:xfrm>
              <a:off x="885797" y="2109669"/>
              <a:ext cx="26642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</a:t>
              </a:r>
            </a:p>
          </p:txBody>
        </p:sp>
      </p:grpSp>
      <p:sp>
        <p:nvSpPr>
          <p:cNvPr id="69" name="Скругленный прямоугольник 296">
            <a:extLst>
              <a:ext uri="{FF2B5EF4-FFF2-40B4-BE49-F238E27FC236}">
                <a16:creationId xmlns:a16="http://schemas.microsoft.com/office/drawing/2014/main" id="{0002EC09-0FC6-4A40-892F-FF705ABAD006}"/>
              </a:ext>
            </a:extLst>
          </p:cNvPr>
          <p:cNvSpPr/>
          <p:nvPr/>
        </p:nvSpPr>
        <p:spPr>
          <a:xfrm>
            <a:off x="6188862" y="4805219"/>
            <a:ext cx="138381" cy="138381"/>
          </a:xfrm>
          <a:prstGeom prst="roundRect">
            <a:avLst/>
          </a:prstGeom>
          <a:solidFill>
            <a:srgbClr val="6076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170A61E-7FF5-4D9E-AE92-3D2A5DFAA0DA}"/>
              </a:ext>
            </a:extLst>
          </p:cNvPr>
          <p:cNvSpPr/>
          <p:nvPr/>
        </p:nvSpPr>
        <p:spPr>
          <a:xfrm>
            <a:off x="6269690" y="472361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оператор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7DD207A-C830-49C5-BD1E-6A99AB0C0671}"/>
              </a:ext>
            </a:extLst>
          </p:cNvPr>
          <p:cNvSpPr/>
          <p:nvPr/>
        </p:nvSpPr>
        <p:spPr>
          <a:xfrm>
            <a:off x="6276500" y="4825102"/>
            <a:ext cx="19121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DAAF0CC-4CBD-4D5F-9C54-3C40D43CB5CB}"/>
              </a:ext>
            </a:extLst>
          </p:cNvPr>
          <p:cNvSpPr/>
          <p:nvPr/>
        </p:nvSpPr>
        <p:spPr>
          <a:xfrm>
            <a:off x="5130060" y="4164806"/>
            <a:ext cx="3294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НАИМЕНОВАНИЕ МЕРЫ ПОДДЕРЖКИ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834D4902-E856-4C34-B5AE-C7BB30D1455F}"/>
              </a:ext>
            </a:extLst>
          </p:cNvPr>
          <p:cNvSpPr/>
          <p:nvPr/>
        </p:nvSpPr>
        <p:spPr>
          <a:xfrm>
            <a:off x="8439730" y="4844486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74" name="Скругленный прямоугольник 301">
            <a:extLst>
              <a:ext uri="{FF2B5EF4-FFF2-40B4-BE49-F238E27FC236}">
                <a16:creationId xmlns:a16="http://schemas.microsoft.com/office/drawing/2014/main" id="{1FBB6141-CE04-410E-8303-22ED86E5FEF4}"/>
              </a:ext>
            </a:extLst>
          </p:cNvPr>
          <p:cNvSpPr/>
          <p:nvPr/>
        </p:nvSpPr>
        <p:spPr>
          <a:xfrm>
            <a:off x="8485935" y="4224259"/>
            <a:ext cx="647354" cy="64127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700AB9A-DBF5-4D8D-8BD8-74861A979457}"/>
              </a:ext>
            </a:extLst>
          </p:cNvPr>
          <p:cNvSpPr/>
          <p:nvPr/>
        </p:nvSpPr>
        <p:spPr>
          <a:xfrm>
            <a:off x="8478416" y="4327505"/>
            <a:ext cx="681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Qrcode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 ссылкой на условия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03C274C5-83EC-4826-9C0E-D50F0B7A9543}"/>
              </a:ext>
            </a:extLst>
          </p:cNvPr>
          <p:cNvGrpSpPr/>
          <p:nvPr/>
        </p:nvGrpSpPr>
        <p:grpSpPr>
          <a:xfrm>
            <a:off x="736560" y="5376559"/>
            <a:ext cx="4056990" cy="879735"/>
            <a:chOff x="888960" y="4317206"/>
            <a:chExt cx="4056990" cy="879735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5EA95D6E-1F7C-4CC1-AC4C-FF472BBE6AEB}"/>
                </a:ext>
              </a:extLst>
            </p:cNvPr>
            <p:cNvSpPr/>
            <p:nvPr/>
          </p:nvSpPr>
          <p:spPr>
            <a:xfrm>
              <a:off x="895516" y="4476518"/>
              <a:ext cx="315218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Краткое описание</a:t>
              </a:r>
            </a:p>
          </p:txBody>
        </p: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FF634E45-576F-4FCB-893D-AD94F577A064}"/>
                </a:ext>
              </a:extLst>
            </p:cNvPr>
            <p:cNvGrpSpPr/>
            <p:nvPr/>
          </p:nvGrpSpPr>
          <p:grpSpPr>
            <a:xfrm>
              <a:off x="1000985" y="4876557"/>
              <a:ext cx="699908" cy="315098"/>
              <a:chOff x="798159" y="2010015"/>
              <a:chExt cx="699908" cy="315098"/>
            </a:xfrm>
          </p:grpSpPr>
          <p:sp>
            <p:nvSpPr>
              <p:cNvPr id="86" name="Скругленный прямоугольник 305">
                <a:extLst>
                  <a:ext uri="{FF2B5EF4-FFF2-40B4-BE49-F238E27FC236}">
                    <a16:creationId xmlns:a16="http://schemas.microsoft.com/office/drawing/2014/main" id="{FD6C5282-7E5A-4D31-848F-239DCEAFD74E}"/>
                  </a:ext>
                </a:extLst>
              </p:cNvPr>
              <p:cNvSpPr/>
              <p:nvPr/>
            </p:nvSpPr>
            <p:spPr>
              <a:xfrm>
                <a:off x="798159" y="2089786"/>
                <a:ext cx="138381" cy="138381"/>
              </a:xfrm>
              <a:prstGeom prst="roundRect">
                <a:avLst/>
              </a:prstGeom>
              <a:solidFill>
                <a:srgbClr val="6076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id="{29400C7B-C724-497D-BD74-B90A1AB589A1}"/>
                  </a:ext>
                </a:extLst>
              </p:cNvPr>
              <p:cNvSpPr/>
              <p:nvPr/>
            </p:nvSpPr>
            <p:spPr>
              <a:xfrm>
                <a:off x="878987" y="2010015"/>
                <a:ext cx="61908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</a:rPr>
                  <a:t>получатель</a:t>
                </a:r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986F6855-5F4F-4C0F-8848-501B6D6FF45F}"/>
                  </a:ext>
                </a:extLst>
              </p:cNvPr>
              <p:cNvSpPr/>
              <p:nvPr/>
            </p:nvSpPr>
            <p:spPr>
              <a:xfrm>
                <a:off x="885797" y="2109669"/>
                <a:ext cx="26642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…</a:t>
                </a:r>
              </a:p>
            </p:txBody>
          </p:sp>
        </p:grpSp>
        <p:sp>
          <p:nvSpPr>
            <p:cNvPr id="79" name="Скругленный прямоугольник 308">
              <a:extLst>
                <a:ext uri="{FF2B5EF4-FFF2-40B4-BE49-F238E27FC236}">
                  <a16:creationId xmlns:a16="http://schemas.microsoft.com/office/drawing/2014/main" id="{55DC406B-A0B0-4349-B264-E8E9B9A56C09}"/>
                </a:ext>
              </a:extLst>
            </p:cNvPr>
            <p:cNvSpPr/>
            <p:nvPr/>
          </p:nvSpPr>
          <p:spPr>
            <a:xfrm>
              <a:off x="1947762" y="4957619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28152ACF-7CEA-4994-ACDD-006BE72AB0A2}"/>
                </a:ext>
              </a:extLst>
            </p:cNvPr>
            <p:cNvSpPr/>
            <p:nvPr/>
          </p:nvSpPr>
          <p:spPr>
            <a:xfrm>
              <a:off x="2028590" y="4876017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оператор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299978B2-D818-4BB5-82BE-6501D421F3E4}"/>
                </a:ext>
              </a:extLst>
            </p:cNvPr>
            <p:cNvSpPr/>
            <p:nvPr/>
          </p:nvSpPr>
          <p:spPr>
            <a:xfrm>
              <a:off x="2035400" y="4977502"/>
              <a:ext cx="191211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31D8CEAD-B062-486B-A987-ACB2BB3A9693}"/>
                </a:ext>
              </a:extLst>
            </p:cNvPr>
            <p:cNvSpPr/>
            <p:nvPr/>
          </p:nvSpPr>
          <p:spPr>
            <a:xfrm>
              <a:off x="888960" y="4317206"/>
              <a:ext cx="329415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НАИМЕНОВАНИЕ МЕРЫ ПОДДЕРЖКИ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1E9AE0AB-DAD0-401B-BE03-70064BC955AF}"/>
                </a:ext>
              </a:extLst>
            </p:cNvPr>
            <p:cNvSpPr/>
            <p:nvPr/>
          </p:nvSpPr>
          <p:spPr>
            <a:xfrm>
              <a:off x="4198630" y="4996886"/>
              <a:ext cx="74732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узнать больше</a:t>
              </a:r>
            </a:p>
          </p:txBody>
        </p:sp>
        <p:sp>
          <p:nvSpPr>
            <p:cNvPr id="84" name="Скругленный прямоугольник 313">
              <a:extLst>
                <a:ext uri="{FF2B5EF4-FFF2-40B4-BE49-F238E27FC236}">
                  <a16:creationId xmlns:a16="http://schemas.microsoft.com/office/drawing/2014/main" id="{F54E4E19-B5D0-4945-8381-204B3C049BF8}"/>
                </a:ext>
              </a:extLst>
            </p:cNvPr>
            <p:cNvSpPr/>
            <p:nvPr/>
          </p:nvSpPr>
          <p:spPr>
            <a:xfrm>
              <a:off x="4244835" y="4376659"/>
              <a:ext cx="647354" cy="641275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D66229E6-F046-4824-98A7-D89DF899C30C}"/>
                </a:ext>
              </a:extLst>
            </p:cNvPr>
            <p:cNvSpPr/>
            <p:nvPr/>
          </p:nvSpPr>
          <p:spPr>
            <a:xfrm>
              <a:off x="4237316" y="4479905"/>
              <a:ext cx="6819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Qrcode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 ссылкой на условия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Скругленный прямоугольник 315">
            <a:extLst>
              <a:ext uri="{FF2B5EF4-FFF2-40B4-BE49-F238E27FC236}">
                <a16:creationId xmlns:a16="http://schemas.microsoft.com/office/drawing/2014/main" id="{7C818BC7-9822-4943-8C78-182D14CA3DB7}"/>
              </a:ext>
            </a:extLst>
          </p:cNvPr>
          <p:cNvSpPr/>
          <p:nvPr/>
        </p:nvSpPr>
        <p:spPr>
          <a:xfrm>
            <a:off x="5006393" y="5290851"/>
            <a:ext cx="4310666" cy="1139997"/>
          </a:xfrm>
          <a:prstGeom prst="roundRect">
            <a:avLst>
              <a:gd name="adj" fmla="val 11097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61F4947-591A-4591-B53B-B1F7FAD6CAD5}"/>
              </a:ext>
            </a:extLst>
          </p:cNvPr>
          <p:cNvGrpSpPr/>
          <p:nvPr/>
        </p:nvGrpSpPr>
        <p:grpSpPr>
          <a:xfrm>
            <a:off x="5115937" y="5376559"/>
            <a:ext cx="4056990" cy="879735"/>
            <a:chOff x="888960" y="4317206"/>
            <a:chExt cx="4056990" cy="879735"/>
          </a:xfrm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938BE2D4-B07B-4CF3-92D4-D2546E873C80}"/>
                </a:ext>
              </a:extLst>
            </p:cNvPr>
            <p:cNvSpPr/>
            <p:nvPr/>
          </p:nvSpPr>
          <p:spPr>
            <a:xfrm>
              <a:off x="895516" y="4476518"/>
              <a:ext cx="315218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Краткое описание</a:t>
              </a:r>
            </a:p>
          </p:txBody>
        </p: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90A4D755-7C31-4C2D-B4A8-3D9239516148}"/>
                </a:ext>
              </a:extLst>
            </p:cNvPr>
            <p:cNvGrpSpPr/>
            <p:nvPr/>
          </p:nvGrpSpPr>
          <p:grpSpPr>
            <a:xfrm>
              <a:off x="1000985" y="4876557"/>
              <a:ext cx="699908" cy="315098"/>
              <a:chOff x="798159" y="2010015"/>
              <a:chExt cx="699908" cy="315098"/>
            </a:xfrm>
          </p:grpSpPr>
          <p:sp>
            <p:nvSpPr>
              <p:cNvPr id="100" name="Скругленный прямоугольник 326">
                <a:extLst>
                  <a:ext uri="{FF2B5EF4-FFF2-40B4-BE49-F238E27FC236}">
                    <a16:creationId xmlns:a16="http://schemas.microsoft.com/office/drawing/2014/main" id="{9DC7B768-667A-49FB-9147-6A563F0EA207}"/>
                  </a:ext>
                </a:extLst>
              </p:cNvPr>
              <p:cNvSpPr/>
              <p:nvPr/>
            </p:nvSpPr>
            <p:spPr>
              <a:xfrm>
                <a:off x="798159" y="2089786"/>
                <a:ext cx="138381" cy="138381"/>
              </a:xfrm>
              <a:prstGeom prst="roundRect">
                <a:avLst/>
              </a:prstGeom>
              <a:solidFill>
                <a:srgbClr val="6076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73011D45-100A-4A55-B3D8-3FA3FF8AAAE7}"/>
                  </a:ext>
                </a:extLst>
              </p:cNvPr>
              <p:cNvSpPr/>
              <p:nvPr/>
            </p:nvSpPr>
            <p:spPr>
              <a:xfrm>
                <a:off x="878987" y="2010015"/>
                <a:ext cx="61908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</a:rPr>
                  <a:t>получатель</a:t>
                </a:r>
              </a:p>
            </p:txBody>
          </p:sp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68615C31-4442-4369-A889-4E4579DE93A7}"/>
                  </a:ext>
                </a:extLst>
              </p:cNvPr>
              <p:cNvSpPr/>
              <p:nvPr/>
            </p:nvSpPr>
            <p:spPr>
              <a:xfrm>
                <a:off x="885797" y="2109669"/>
                <a:ext cx="26642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…</a:t>
                </a:r>
              </a:p>
            </p:txBody>
          </p:sp>
        </p:grpSp>
        <p:sp>
          <p:nvSpPr>
            <p:cNvPr id="93" name="Скругленный прямоугольник 319">
              <a:extLst>
                <a:ext uri="{FF2B5EF4-FFF2-40B4-BE49-F238E27FC236}">
                  <a16:creationId xmlns:a16="http://schemas.microsoft.com/office/drawing/2014/main" id="{57EF34F6-E31E-4B63-AEDB-1BC681217542}"/>
                </a:ext>
              </a:extLst>
            </p:cNvPr>
            <p:cNvSpPr/>
            <p:nvPr/>
          </p:nvSpPr>
          <p:spPr>
            <a:xfrm>
              <a:off x="1947762" y="4957619"/>
              <a:ext cx="138381" cy="138381"/>
            </a:xfrm>
            <a:prstGeom prst="roundRect">
              <a:avLst/>
            </a:prstGeom>
            <a:solidFill>
              <a:srgbClr val="6076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FA2F6C2F-C351-451D-8FAA-CBB545497B55}"/>
                </a:ext>
              </a:extLst>
            </p:cNvPr>
            <p:cNvSpPr/>
            <p:nvPr/>
          </p:nvSpPr>
          <p:spPr>
            <a:xfrm>
              <a:off x="2028590" y="4876017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оператор</a:t>
              </a: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000050AC-8CFF-48B3-9C10-D4DD26D02055}"/>
                </a:ext>
              </a:extLst>
            </p:cNvPr>
            <p:cNvSpPr/>
            <p:nvPr/>
          </p:nvSpPr>
          <p:spPr>
            <a:xfrm>
              <a:off x="2035400" y="4977502"/>
              <a:ext cx="191211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</a:t>
              </a: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C4B3DE3-A98F-4795-BDD3-C99708A5A9E0}"/>
                </a:ext>
              </a:extLst>
            </p:cNvPr>
            <p:cNvSpPr/>
            <p:nvPr/>
          </p:nvSpPr>
          <p:spPr>
            <a:xfrm>
              <a:off x="888960" y="4317206"/>
              <a:ext cx="329415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НАИМЕНОВАНИЕ МЕРЫ ПОДДЕРЖКИ</a:t>
              </a: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C3474E69-135B-4E4F-92FE-D73933762D73}"/>
                </a:ext>
              </a:extLst>
            </p:cNvPr>
            <p:cNvSpPr/>
            <p:nvPr/>
          </p:nvSpPr>
          <p:spPr>
            <a:xfrm>
              <a:off x="4198630" y="4996886"/>
              <a:ext cx="74732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узнать больше</a:t>
              </a:r>
            </a:p>
          </p:txBody>
        </p:sp>
        <p:sp>
          <p:nvSpPr>
            <p:cNvPr id="98" name="Скругленный прямоугольник 324">
              <a:extLst>
                <a:ext uri="{FF2B5EF4-FFF2-40B4-BE49-F238E27FC236}">
                  <a16:creationId xmlns:a16="http://schemas.microsoft.com/office/drawing/2014/main" id="{32AE01A8-C6A3-4A90-9D24-9C167BAF8A8C}"/>
                </a:ext>
              </a:extLst>
            </p:cNvPr>
            <p:cNvSpPr/>
            <p:nvPr/>
          </p:nvSpPr>
          <p:spPr>
            <a:xfrm>
              <a:off x="4244835" y="4376659"/>
              <a:ext cx="647354" cy="641275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B4C746D0-0354-46F2-B29A-9541F0AAC3E8}"/>
                </a:ext>
              </a:extLst>
            </p:cNvPr>
            <p:cNvSpPr/>
            <p:nvPr/>
          </p:nvSpPr>
          <p:spPr>
            <a:xfrm>
              <a:off x="4237316" y="4479905"/>
              <a:ext cx="6819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Qrcode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 ссылкой на условия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071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ru-ID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:a16="http://schemas.microsoft.com/office/drawing/2014/main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Презентация с организационной диаграммой со сплошной заливкой">
            <a:extLst>
              <a:ext uri="{FF2B5EF4-FFF2-40B4-BE49-F238E27FC236}">
                <a16:creationId xmlns:a16="http://schemas.microsoft.com/office/drawing/2014/main" id="{A71FDA74-3CF5-F1A5-4106-138AE36E9A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78" y="2501820"/>
            <a:ext cx="360000" cy="360000"/>
          </a:xfrm>
          <a:prstGeom prst="rect">
            <a:avLst/>
          </a:prstGeom>
        </p:spPr>
      </p:pic>
      <p:pic>
        <p:nvPicPr>
          <p:cNvPr id="56" name="Рисунок 55" descr="Портфель со сплошной заливкой">
            <a:extLst>
              <a:ext uri="{FF2B5EF4-FFF2-40B4-BE49-F238E27FC236}">
                <a16:creationId xmlns:a16="http://schemas.microsoft.com/office/drawing/2014/main" id="{E3D5026D-F530-776D-1F39-B579F4274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578" y="3129977"/>
            <a:ext cx="360000" cy="360000"/>
          </a:xfrm>
          <a:prstGeom prst="rect">
            <a:avLst/>
          </a:prstGeom>
        </p:spPr>
      </p:pic>
      <p:pic>
        <p:nvPicPr>
          <p:cNvPr id="60" name="Рисунок 59" descr="Включенный свет со сплошной заливкой">
            <a:extLst>
              <a:ext uri="{FF2B5EF4-FFF2-40B4-BE49-F238E27FC236}">
                <a16:creationId xmlns:a16="http://schemas.microsoft.com/office/drawing/2014/main" id="{7C7AD6CC-787D-CD34-EA28-14CBC13E58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9910" y="2507195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ИНВЕСТИЦИОННАЯ ДЕЯТЕЛЬНОСТЬ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70" y="2517918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дорожная карта         по работе с инвесторами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70" y="3133052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 проводит встречи с инвесторами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8F2D5-E7B1-9859-0C27-C31633C7E698}"/>
              </a:ext>
            </a:extLst>
          </p:cNvPr>
          <p:cNvSpPr txBox="1"/>
          <p:nvPr/>
        </p:nvSpPr>
        <p:spPr>
          <a:xfrm>
            <a:off x="3321000" y="2520096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АО «Корпорация развития Камчатки»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18FEF85-AC48-801F-7205-52FD68D929CC}"/>
              </a:ext>
            </a:extLst>
          </p:cNvPr>
          <p:cNvSpPr/>
          <p:nvPr/>
        </p:nvSpPr>
        <p:spPr>
          <a:xfrm>
            <a:off x="5300092" y="227939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3B099-CCDB-6CD6-7DE2-CED2B6AE20D0}"/>
              </a:ext>
            </a:extLst>
          </p:cNvPr>
          <p:cNvSpPr txBox="1"/>
          <p:nvPr/>
        </p:nvSpPr>
        <p:spPr>
          <a:xfrm>
            <a:off x="6052694" y="2516875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проведён ремонт коммунальных сетей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7C5565-DE52-186C-6CB0-BF8365BF57B2}"/>
              </a:ext>
            </a:extLst>
          </p:cNvPr>
          <p:cNvSpPr txBox="1"/>
          <p:nvPr/>
        </p:nvSpPr>
        <p:spPr>
          <a:xfrm>
            <a:off x="1415616" y="5069261"/>
            <a:ext cx="1678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ежегодные фестивали, которые пользуются спросом                 у туристов</a:t>
            </a:r>
          </a:p>
        </p:txBody>
      </p:sp>
      <p:pic>
        <p:nvPicPr>
          <p:cNvPr id="28" name="Рисунок 27" descr="Дождь со сплошной заливкой">
            <a:extLst>
              <a:ext uri="{FF2B5EF4-FFF2-40B4-BE49-F238E27FC236}">
                <a16:creationId xmlns:a16="http://schemas.microsoft.com/office/drawing/2014/main" id="{F5D798C4-229A-E583-49AC-F141EA86DBE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578" y="5056969"/>
            <a:ext cx="360000" cy="36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5158D1E-D578-B354-C1C5-91E0359E2077}"/>
              </a:ext>
            </a:extLst>
          </p:cNvPr>
          <p:cNvSpPr txBox="1"/>
          <p:nvPr/>
        </p:nvSpPr>
        <p:spPr>
          <a:xfrm>
            <a:off x="5847375" y="5069261"/>
            <a:ext cx="24160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Рыбодобывающие предприятия постоянно усовершенствуются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07DD71-4BC9-2942-10D9-AFEF8F3C05AB}"/>
              </a:ext>
            </a:extLst>
          </p:cNvPr>
          <p:cNvSpPr txBox="1"/>
          <p:nvPr/>
        </p:nvSpPr>
        <p:spPr>
          <a:xfrm>
            <a:off x="5847376" y="5435776"/>
            <a:ext cx="15764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рабочие места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объемов производства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Указатель со сплошной заливкой">
            <a:extLst>
              <a:ext uri="{FF2B5EF4-FFF2-40B4-BE49-F238E27FC236}">
                <a16:creationId xmlns:a16="http://schemas.microsoft.com/office/drawing/2014/main" id="{2E90625B-01F9-43BF-E9A6-4E55458F380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19785" y="5058538"/>
            <a:ext cx="360000" cy="360000"/>
          </a:xfrm>
          <a:prstGeom prst="rect">
            <a:avLst/>
          </a:prstGeom>
        </p:spPr>
      </p:pic>
      <p:pic>
        <p:nvPicPr>
          <p:cNvPr id="58" name="Рисунок 57" descr="Схема с ветвлением со сплошной заливкой">
            <a:extLst>
              <a:ext uri="{FF2B5EF4-FFF2-40B4-BE49-F238E27FC236}">
                <a16:creationId xmlns:a16="http://schemas.microsoft.com/office/drawing/2014/main" id="{BF9AC441-E179-D4A0-17BF-C57B0249C6F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61009" y="2501820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CBB25-549C-8288-0CB6-AE914774C6F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6036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34655" y="1951470"/>
            <a:ext cx="20957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Гусаков Григорий Александрович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+7(41536)-32-381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sobolevomr@sobolevomr.ru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«Корпорация развития Камчатки»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Камчатский край, г. Петропавловск- Камчатский, проспект Карла Маркса 23 оф. 202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+ 7(4152)20-15-77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93768" y="257506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office@krkk.pro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СОБОЛЕВСКОГО МУНИЦИПАЛЬНОГО РАЙОНА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КАМЧАТСКИЙ ЦЕНТР ПОДДЕРЖКИ ПРЕДПРИНИМАТЕЛЬСТВА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34654" y="2189918"/>
            <a:ext cx="209572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Соболевского муниципального района, руководитель Комитета экономики и управлению муниципальным имуществом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684200, Камчатский край, Соболевский район, с. Соболево, ул. Советская, д. 23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+ 7(41536) 32-301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493768" y="4243849"/>
            <a:ext cx="161532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sobolevomr@sobolevomr.ru</a:t>
            </a: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Камчатский край, г. Петропавловск-Камчатский, проспект Карла Маркса 23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+ 7(4152)20-68-00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info@mb41.ru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76">
            <a:extLst>
              <a:ext uri="{FF2B5EF4-FFF2-40B4-BE49-F238E27FC236}">
                <a16:creationId xmlns:a16="http://schemas.microsoft.com/office/drawing/2014/main" id="{71D27A55-EC2D-43DF-A5A9-5837E589516B}"/>
              </a:ext>
            </a:extLst>
          </p:cNvPr>
          <p:cNvSpPr/>
          <p:nvPr/>
        </p:nvSpPr>
        <p:spPr>
          <a:xfrm>
            <a:off x="5289754" y="3111400"/>
            <a:ext cx="4497842" cy="1192634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0B2DDC5-6222-48B1-9475-E63C4A23C8A8}"/>
              </a:ext>
            </a:extLst>
          </p:cNvPr>
          <p:cNvSpPr txBox="1"/>
          <p:nvPr/>
        </p:nvSpPr>
        <p:spPr>
          <a:xfrm>
            <a:off x="5535561" y="3293923"/>
            <a:ext cx="411171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СОБОЛЕВСКОГО МУНИЦИПАЛЬНОГО РАЙОНА</a:t>
            </a:r>
          </a:p>
        </p:txBody>
      </p:sp>
      <p:pic>
        <p:nvPicPr>
          <p:cNvPr id="141" name="Рисунок 140" descr="Телефонная трубка со сплошной заливкой">
            <a:extLst>
              <a:ext uri="{FF2B5EF4-FFF2-40B4-BE49-F238E27FC236}">
                <a16:creationId xmlns:a16="http://schemas.microsoft.com/office/drawing/2014/main" id="{6D78D90B-6D3A-413A-94D8-0B90A46F3C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045" y="3709931"/>
            <a:ext cx="180000" cy="180000"/>
          </a:xfrm>
          <a:prstGeom prst="rect">
            <a:avLst/>
          </a:prstGeom>
        </p:spPr>
      </p:pic>
      <p:pic>
        <p:nvPicPr>
          <p:cNvPr id="142" name="Рисунок 141" descr="Конверт со сплошной заливкой">
            <a:extLst>
              <a:ext uri="{FF2B5EF4-FFF2-40B4-BE49-F238E27FC236}">
                <a16:creationId xmlns:a16="http://schemas.microsoft.com/office/drawing/2014/main" id="{0A628744-786C-4584-BA22-1042D72CE3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045" y="3922423"/>
            <a:ext cx="180000" cy="180000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9ED8D2DA-867A-4B34-8EAF-BBA6D71ABAE8}"/>
              </a:ext>
            </a:extLst>
          </p:cNvPr>
          <p:cNvSpPr txBox="1"/>
          <p:nvPr/>
        </p:nvSpPr>
        <p:spPr>
          <a:xfrm>
            <a:off x="8156506" y="3730681"/>
            <a:ext cx="12092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+7(41536)-32-454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F2B33F-220F-4F9C-A1E5-181B24B5296F}"/>
              </a:ext>
            </a:extLst>
          </p:cNvPr>
          <p:cNvSpPr txBox="1"/>
          <p:nvPr/>
        </p:nvSpPr>
        <p:spPr>
          <a:xfrm>
            <a:off x="8156505" y="3949161"/>
            <a:ext cx="16041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sobolevomr@sobolevomr.ru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A2B7197-8D3B-4480-809C-C51A1D539776}"/>
              </a:ext>
            </a:extLst>
          </p:cNvPr>
          <p:cNvSpPr txBox="1"/>
          <p:nvPr/>
        </p:nvSpPr>
        <p:spPr>
          <a:xfrm>
            <a:off x="5522004" y="3729986"/>
            <a:ext cx="181083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Воровский Андрей Викторович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F13CB9B-2A5B-4868-8507-29D5AB14B13B}"/>
              </a:ext>
            </a:extLst>
          </p:cNvPr>
          <p:cNvSpPr txBox="1"/>
          <p:nvPr/>
        </p:nvSpPr>
        <p:spPr>
          <a:xfrm>
            <a:off x="5522003" y="3948466"/>
            <a:ext cx="20957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Соболевского муниципального района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76">
            <a:extLst>
              <a:ext uri="{FF2B5EF4-FFF2-40B4-BE49-F238E27FC236}">
                <a16:creationId xmlns:a16="http://schemas.microsoft.com/office/drawing/2014/main" id="{CC7498FF-F064-4062-A5C2-56B011CD0CFB}"/>
              </a:ext>
            </a:extLst>
          </p:cNvPr>
          <p:cNvSpPr/>
          <p:nvPr/>
        </p:nvSpPr>
        <p:spPr>
          <a:xfrm>
            <a:off x="5305521" y="4775141"/>
            <a:ext cx="4497842" cy="1421306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E810296-9D1F-4B16-8ED6-B2A6AF70E0E6}"/>
              </a:ext>
            </a:extLst>
          </p:cNvPr>
          <p:cNvSpPr txBox="1"/>
          <p:nvPr/>
        </p:nvSpPr>
        <p:spPr>
          <a:xfrm>
            <a:off x="5551328" y="4869610"/>
            <a:ext cx="41386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СОБОЛЕВСКОГО МУНИЦИПАЛЬНОГО РАЙОНА</a:t>
            </a:r>
          </a:p>
        </p:txBody>
      </p:sp>
      <p:pic>
        <p:nvPicPr>
          <p:cNvPr id="149" name="Рисунок 148" descr="Телефонная трубка со сплошной заливкой">
            <a:extLst>
              <a:ext uri="{FF2B5EF4-FFF2-40B4-BE49-F238E27FC236}">
                <a16:creationId xmlns:a16="http://schemas.microsoft.com/office/drawing/2014/main" id="{B0396181-BA9C-4360-A41B-7D043D0D93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6812" y="5285618"/>
            <a:ext cx="180000" cy="180000"/>
          </a:xfrm>
          <a:prstGeom prst="rect">
            <a:avLst/>
          </a:prstGeom>
        </p:spPr>
      </p:pic>
      <p:pic>
        <p:nvPicPr>
          <p:cNvPr id="150" name="Рисунок 149" descr="Конверт со сплошной заливкой">
            <a:extLst>
              <a:ext uri="{FF2B5EF4-FFF2-40B4-BE49-F238E27FC236}">
                <a16:creationId xmlns:a16="http://schemas.microsoft.com/office/drawing/2014/main" id="{E975E0AA-C32E-40D6-AB54-A658C32184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6812" y="5498110"/>
            <a:ext cx="180000" cy="180000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8C73619C-D835-4B82-A054-93ADA3FF0487}"/>
              </a:ext>
            </a:extLst>
          </p:cNvPr>
          <p:cNvSpPr txBox="1"/>
          <p:nvPr/>
        </p:nvSpPr>
        <p:spPr>
          <a:xfrm>
            <a:off x="8172273" y="5306368"/>
            <a:ext cx="12092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+7(41536)-32-381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DE22883-71D2-40E4-8591-0B09F6FF56DA}"/>
              </a:ext>
            </a:extLst>
          </p:cNvPr>
          <p:cNvSpPr txBox="1"/>
          <p:nvPr/>
        </p:nvSpPr>
        <p:spPr>
          <a:xfrm>
            <a:off x="8172273" y="5524848"/>
            <a:ext cx="15176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borisovatm@sobolevomr.ru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D1A78AD-870F-4D9F-BDF5-455538CCA9A8}"/>
              </a:ext>
            </a:extLst>
          </p:cNvPr>
          <p:cNvSpPr txBox="1"/>
          <p:nvPr/>
        </p:nvSpPr>
        <p:spPr>
          <a:xfrm>
            <a:off x="5537771" y="5305673"/>
            <a:ext cx="181083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Борисова Татьяна Михайловна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BBDF8CA-1D19-454C-AD9B-98DCFCB1FDF4}"/>
              </a:ext>
            </a:extLst>
          </p:cNvPr>
          <p:cNvSpPr txBox="1"/>
          <p:nvPr/>
        </p:nvSpPr>
        <p:spPr>
          <a:xfrm>
            <a:off x="5537770" y="5524153"/>
            <a:ext cx="20957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комитета- начальник отдела прогнозирования, экономического анализа, инвестиций 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предпринимательства</a:t>
            </a:r>
            <a:endParaRPr lang="ru-ID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8C76F-F287-7799-FDF4-0079BD20713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B587E-9D3E-4DF8-9BCD-A8B44377CC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075" y="1256553"/>
            <a:ext cx="2153465" cy="28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59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7" y="163628"/>
            <a:ext cx="143717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1632067-8B6B-CECC-DDDA-2F9ED39322B9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0916C06-66A9-22F7-6A52-CB938901B687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ED24C-D8D0-A80E-A0FE-282737A06C44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BCD70BD-8132-712C-2A2C-585AA87BA803}"/>
              </a:ext>
            </a:extLst>
          </p:cNvPr>
          <p:cNvSpPr/>
          <p:nvPr/>
        </p:nvSpPr>
        <p:spPr>
          <a:xfrm>
            <a:off x="5001228" y="202497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82BA7-BEE5-EFBC-2C91-8442D7AB5CBB}"/>
              </a:ext>
            </a:extLst>
          </p:cNvPr>
          <p:cNvSpPr txBox="1"/>
          <p:nvPr/>
        </p:nvSpPr>
        <p:spPr>
          <a:xfrm>
            <a:off x="5181134" y="2218041"/>
            <a:ext cx="34173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инвестиционных профилей заинтересованные стороны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C569962C-8F01-E53C-68E0-CC419E1F2AAA}"/>
              </a:ext>
            </a:extLst>
          </p:cNvPr>
          <p:cNvSpPr/>
          <p:nvPr/>
        </p:nvSpPr>
        <p:spPr>
          <a:xfrm>
            <a:off x="5001228" y="2853852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436F2B5-5C1C-38E0-CD50-B5491A0A5807}"/>
              </a:ext>
            </a:extLst>
          </p:cNvPr>
          <p:cNvSpPr/>
          <p:nvPr/>
        </p:nvSpPr>
        <p:spPr>
          <a:xfrm>
            <a:off x="5001228" y="3682733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4934316-2A36-36A3-C153-DF90A6CD458C}"/>
              </a:ext>
            </a:extLst>
          </p:cNvPr>
          <p:cNvSpPr/>
          <p:nvPr/>
        </p:nvSpPr>
        <p:spPr>
          <a:xfrm>
            <a:off x="5001228" y="4511614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18CBB-2DAF-DDDB-9525-11C7AC1A1E61}"/>
              </a:ext>
            </a:extLst>
          </p:cNvPr>
          <p:cNvSpPr txBox="1"/>
          <p:nvPr/>
        </p:nvSpPr>
        <p:spPr>
          <a:xfrm>
            <a:off x="5181135" y="303863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197C2-8543-04F7-253F-5AC791FBE756}"/>
              </a:ext>
            </a:extLst>
          </p:cNvPr>
          <p:cNvSpPr txBox="1"/>
          <p:nvPr/>
        </p:nvSpPr>
        <p:spPr>
          <a:xfrm>
            <a:off x="5181135" y="3873621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A630D-AD58-B3A1-C06F-A08C9FFDDC5F}"/>
              </a:ext>
            </a:extLst>
          </p:cNvPr>
          <p:cNvSpPr txBox="1"/>
          <p:nvPr/>
        </p:nvSpPr>
        <p:spPr>
          <a:xfrm>
            <a:off x="5181134" y="4702504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D8EA3B-BFDB-2A7C-65CE-2D1686F7B4BB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B71AED-6EBA-39ED-7131-75B3405E2009}"/>
              </a:ext>
            </a:extLst>
          </p:cNvPr>
          <p:cNvSpPr txBox="1"/>
          <p:nvPr/>
        </p:nvSpPr>
        <p:spPr>
          <a:xfrm>
            <a:off x="874404" y="2306182"/>
            <a:ext cx="269835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В СОБОЛЕВСКОМ  МУНИЦИПАЛЬНОМ РАЙОНЕ                            ДЛЯ УВЕЛИЧЕНИЯ ПОТОКА ЧАСТНЫХ ИНВЕСТИЦИИ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В яблочко со сплошной заливкой">
            <a:extLst>
              <a:ext uri="{FF2B5EF4-FFF2-40B4-BE49-F238E27FC236}">
                <a16:creationId xmlns:a16="http://schemas.microsoft.com/office/drawing/2014/main" id="{C5223B8D-A658-AC61-BC22-81182E92FA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47" name="Рисунок 46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F7695287-FEBE-E10C-0F82-16ED8046ED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7161" y="3027909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ереместить со сплошной заливкой">
            <a:extLst>
              <a:ext uri="{FF2B5EF4-FFF2-40B4-BE49-F238E27FC236}">
                <a16:creationId xmlns:a16="http://schemas.microsoft.com/office/drawing/2014/main" id="{1D163E46-56AE-0787-9A7F-860B5ACA0E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57161" y="3864973"/>
            <a:ext cx="360000" cy="360000"/>
          </a:xfrm>
          <a:prstGeom prst="rect">
            <a:avLst/>
          </a:prstGeom>
        </p:spPr>
      </p:pic>
      <p:pic>
        <p:nvPicPr>
          <p:cNvPr id="51" name="Рисунок 50" descr="Мишень со сплошной заливкой">
            <a:extLst>
              <a:ext uri="{FF2B5EF4-FFF2-40B4-BE49-F238E27FC236}">
                <a16:creationId xmlns:a16="http://schemas.microsoft.com/office/drawing/2014/main" id="{D6AC9857-010C-5B7B-3518-1049205D9D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7161" y="2205313"/>
            <a:ext cx="360000" cy="360000"/>
          </a:xfrm>
          <a:prstGeom prst="rect">
            <a:avLst/>
          </a:prstGeom>
        </p:spPr>
      </p:pic>
      <p:pic>
        <p:nvPicPr>
          <p:cNvPr id="53" name="Рисунок 52" descr="Документ со сплошной заливкой">
            <a:extLst>
              <a:ext uri="{FF2B5EF4-FFF2-40B4-BE49-F238E27FC236}">
                <a16:creationId xmlns:a16="http://schemas.microsoft.com/office/drawing/2014/main" id="{4EA49418-3DF4-08F4-73BF-1C3DE1F508D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7161" y="4695497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B8FF98-2C77-A1B9-E7C3-E0AC36C735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80323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C864A68-2B3B-171C-EA5F-BD6100359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24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62DE3EF-92F1-3DE0-AB7F-29BDCCA9BC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81947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00D639-C904-69D7-B559-6526BBD8BF22}"/>
              </a:ext>
            </a:extLst>
          </p:cNvPr>
          <p:cNvSpPr/>
          <p:nvPr/>
        </p:nvSpPr>
        <p:spPr>
          <a:xfrm>
            <a:off x="6819476" y="1400483"/>
            <a:ext cx="2951999" cy="775597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ДАЛЬНЕЙШЕМУ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ОКРУГА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401298B0-D3C5-1AF2-E821-0BAA8B7488A9}"/>
              </a:ext>
            </a:extLst>
          </p:cNvPr>
          <p:cNvSpPr/>
          <p:nvPr/>
        </p:nvSpPr>
        <p:spPr>
          <a:xfrm>
            <a:off x="3723246" y="1400482"/>
            <a:ext cx="2951999" cy="77559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3C76B-E706-19D5-D5D1-9944E4525C7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432596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55153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ОТКРЫТЫХ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7862FD5-C117-B7DA-E9E8-55D65E534E5C}"/>
              </a:ext>
            </a:extLst>
          </p:cNvPr>
          <p:cNvSpPr/>
          <p:nvPr/>
        </p:nvSpPr>
        <p:spPr>
          <a:xfrm>
            <a:off x="3716905" y="558196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«Корпорация развития Камчатки» 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официальной статистики </a:t>
            </a:r>
          </a:p>
          <a:p>
            <a:pPr lvl="0">
              <a:defRPr/>
            </a:pP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(Камчатстат)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Исследования, статьи,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рейтинги и прочие работы на тему инвестиционной 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привлекательности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имеются в открытом доступе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7CFE7E1-B630-D3F0-43DC-C599BF4D6A9C}"/>
              </a:ext>
            </a:extLst>
          </p:cNvPr>
          <p:cNvSpPr/>
          <p:nvPr/>
        </p:nvSpPr>
        <p:spPr>
          <a:xfrm>
            <a:off x="3716905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Соболевского муниципального района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75B563B-C26F-02B6-8075-06E4EB4AEDA4}"/>
              </a:ext>
            </a:extLst>
          </p:cNvPr>
          <p:cNvSpPr/>
          <p:nvPr/>
        </p:nvSpPr>
        <p:spPr>
          <a:xfrm>
            <a:off x="3716905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 сообщества                  местного населения в популярных социальных сетях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(ВКонтакте, Одноклассники) </a:t>
            </a: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pic>
        <p:nvPicPr>
          <p:cNvPr id="62" name="Рисунок 61" descr="Лупа со сплошной заливкой">
            <a:extLst>
              <a:ext uri="{FF2B5EF4-FFF2-40B4-BE49-F238E27FC236}">
                <a16:creationId xmlns:a16="http://schemas.microsoft.com/office/drawing/2014/main" id="{567F4B8D-A5A4-4CCB-05A8-3685E85476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2409" y="3296367"/>
            <a:ext cx="360000" cy="360000"/>
          </a:xfrm>
          <a:prstGeom prst="rect">
            <a:avLst/>
          </a:prstGeom>
        </p:spPr>
      </p:pic>
      <p:pic>
        <p:nvPicPr>
          <p:cNvPr id="66" name="Рисунок 65" descr="Интернет со сплошной заливкой">
            <a:extLst>
              <a:ext uri="{FF2B5EF4-FFF2-40B4-BE49-F238E27FC236}">
                <a16:creationId xmlns:a16="http://schemas.microsoft.com/office/drawing/2014/main" id="{C829C64A-EC90-6E62-8E6B-B5C47D149E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2409" y="4935850"/>
            <a:ext cx="360000" cy="360000"/>
          </a:xfrm>
          <a:prstGeom prst="rect">
            <a:avLst/>
          </a:prstGeom>
        </p:spPr>
      </p:pic>
      <p:pic>
        <p:nvPicPr>
          <p:cNvPr id="70" name="Рисунок 69" descr="Мегафон1 со сплошной заливкой">
            <a:extLst>
              <a:ext uri="{FF2B5EF4-FFF2-40B4-BE49-F238E27FC236}">
                <a16:creationId xmlns:a16="http://schemas.microsoft.com/office/drawing/2014/main" id="{FEB59974-B084-1324-C79B-115AFC6E270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2409" y="5761968"/>
            <a:ext cx="360000" cy="360000"/>
          </a:xfrm>
          <a:prstGeom prst="rect">
            <a:avLst/>
          </a:prstGeom>
        </p:spPr>
      </p:pic>
      <p:pic>
        <p:nvPicPr>
          <p:cNvPr id="72" name="Рисунок 71" descr="Ноутбук со сплошной заливкой">
            <a:extLst>
              <a:ext uri="{FF2B5EF4-FFF2-40B4-BE49-F238E27FC236}">
                <a16:creationId xmlns:a16="http://schemas.microsoft.com/office/drawing/2014/main" id="{9EF7A1AE-5B19-FBF1-8D85-E2776D9877A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2409" y="4112891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НАПРЯМУЮ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ПРЕДСТАВИТЕЛЕЙ БИЗНЕСА                      И МУНИЦИПАЛИТЕТА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46C7D380-99BD-0395-8672-0EACA67DC888}"/>
              </a:ext>
            </a:extLst>
          </p:cNvPr>
          <p:cNvSpPr/>
          <p:nvPr/>
        </p:nvSpPr>
        <p:spPr>
          <a:xfrm>
            <a:off x="6821196" y="394797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Онлайн-опрос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местных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социально-экономических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показателе и  управлений администрации Соболевского муниципального района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руководителями администрации Соболевского муниципального района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Рисунок 83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2D809761-295D-EBD4-59C5-EC9F8D7F5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6700" y="2482560"/>
            <a:ext cx="360000" cy="360000"/>
          </a:xfrm>
          <a:prstGeom prst="rect">
            <a:avLst/>
          </a:prstGeom>
        </p:spPr>
      </p:pic>
      <p:pic>
        <p:nvPicPr>
          <p:cNvPr id="89" name="Рисунок 88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28172983-00C4-9D74-705B-BCF140DF04C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78983" y="4112891"/>
            <a:ext cx="360000" cy="360000"/>
          </a:xfrm>
          <a:prstGeom prst="rect">
            <a:avLst/>
          </a:prstGeom>
        </p:spPr>
      </p:pic>
      <p:pic>
        <p:nvPicPr>
          <p:cNvPr id="95" name="Рисунок 94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B00B3E86-8758-EC50-AB37-56362EAD972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0199" y="3313541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A2683-7003-BF9E-F7F8-75D8D09B112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71240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51472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МАТРИЦА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BSG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7862FD5-C117-B7DA-E9E8-55D65E534E5C}"/>
              </a:ext>
            </a:extLst>
          </p:cNvPr>
          <p:cNvSpPr/>
          <p:nvPr/>
        </p:nvSpPr>
        <p:spPr>
          <a:xfrm>
            <a:off x="3716905" y="558196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Планирование действий администрации МО по поддержке отрасли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Важная часть стратегического планирования и развития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Адаптированный вариант классической матрицы БКГ* под анализ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7CFE7E1-B630-D3F0-43DC-C599BF4D6A9C}"/>
              </a:ext>
            </a:extLst>
          </p:cNvPr>
          <p:cNvSpPr/>
          <p:nvPr/>
        </p:nvSpPr>
        <p:spPr>
          <a:xfrm>
            <a:off x="3716905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отраслей экономики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75B563B-C26F-02B6-8075-06E4EB4AEDA4}"/>
              </a:ext>
            </a:extLst>
          </p:cNvPr>
          <p:cNvSpPr/>
          <p:nvPr/>
        </p:nvSpPr>
        <p:spPr>
          <a:xfrm>
            <a:off x="3716905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траекторий развития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отрасли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pic>
        <p:nvPicPr>
          <p:cNvPr id="62" name="Рисунок 61" descr="Лупа со сплошной заливкой">
            <a:extLst>
              <a:ext uri="{FF2B5EF4-FFF2-40B4-BE49-F238E27FC236}">
                <a16:creationId xmlns:a16="http://schemas.microsoft.com/office/drawing/2014/main" id="{567F4B8D-A5A4-4CCB-05A8-3685E85476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2409" y="4116752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ОТ-АНАЛИЗ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46C7D380-99BD-0395-8672-0EACA67DC888}"/>
              </a:ext>
            </a:extLst>
          </p:cNvPr>
          <p:cNvSpPr/>
          <p:nvPr/>
        </p:nvSpPr>
        <p:spPr>
          <a:xfrm>
            <a:off x="6821196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Нахождение влияния одних факторов на другие и какую выгоду МО может от них получить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внутренней и внешней среды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Разделения факторов на сильные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слабые стороны, возможности              и угрозы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8EF62D1D-54BD-ACBC-192A-A9D14FEA8C41}"/>
              </a:ext>
            </a:extLst>
          </p:cNvPr>
          <p:cNvSpPr/>
          <p:nvPr/>
        </p:nvSpPr>
        <p:spPr>
          <a:xfrm>
            <a:off x="6821196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факторов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8BED9-B458-1506-7EB6-E2F233804F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2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9B87F07-F81C-9291-428A-34CE6C689DDF}"/>
              </a:ext>
            </a:extLst>
          </p:cNvPr>
          <p:cNvSpPr/>
          <p:nvPr/>
        </p:nvSpPr>
        <p:spPr>
          <a:xfrm>
            <a:off x="6821196" y="558196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стратегии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для укрепления позиций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Банк со сплошной заливкой">
            <a:extLst>
              <a:ext uri="{FF2B5EF4-FFF2-40B4-BE49-F238E27FC236}">
                <a16:creationId xmlns:a16="http://schemas.microsoft.com/office/drawing/2014/main" id="{B58655E3-EC16-6D7A-C57F-57A9E1BD31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2409" y="5761968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id="{24CEC0A6-3C8A-5315-28F1-9F7A27A0DB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2409" y="3304303"/>
            <a:ext cx="360000" cy="360000"/>
          </a:xfrm>
          <a:prstGeom prst="rect">
            <a:avLst/>
          </a:prstGeom>
        </p:spPr>
      </p:pic>
      <p:pic>
        <p:nvPicPr>
          <p:cNvPr id="28" name="Рисунок 27" descr="Приблизить со сплошной заливкой">
            <a:extLst>
              <a:ext uri="{FF2B5EF4-FFF2-40B4-BE49-F238E27FC236}">
                <a16:creationId xmlns:a16="http://schemas.microsoft.com/office/drawing/2014/main" id="{F3BF6E43-B60A-AAEA-28AB-CE77530087F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825" y="4949109"/>
            <a:ext cx="360000" cy="360000"/>
          </a:xfrm>
          <a:prstGeom prst="rect">
            <a:avLst/>
          </a:prstGeom>
        </p:spPr>
      </p:pic>
      <p:pic>
        <p:nvPicPr>
          <p:cNvPr id="31" name="Рисунок 30" descr="Схема с ветвлением со сплошной заливкой">
            <a:extLst>
              <a:ext uri="{FF2B5EF4-FFF2-40B4-BE49-F238E27FC236}">
                <a16:creationId xmlns:a16="http://schemas.microsoft.com/office/drawing/2014/main" id="{BFB5F0C6-597A-C0BF-F9FB-F89BCF5102B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42409" y="4949109"/>
            <a:ext cx="360000" cy="360000"/>
          </a:xfrm>
          <a:prstGeom prst="rect">
            <a:avLst/>
          </a:prstGeom>
        </p:spPr>
      </p:pic>
      <p:pic>
        <p:nvPicPr>
          <p:cNvPr id="34" name="Рисунок 33" descr="Контрольный список со сплошной заливкой">
            <a:extLst>
              <a:ext uri="{FF2B5EF4-FFF2-40B4-BE49-F238E27FC236}">
                <a16:creationId xmlns:a16="http://schemas.microsoft.com/office/drawing/2014/main" id="{859BB9BA-619E-5253-3F5C-CED4269DD11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47808" y="5759161"/>
            <a:ext cx="360000" cy="360000"/>
          </a:xfrm>
          <a:prstGeom prst="rect">
            <a:avLst/>
          </a:prstGeom>
        </p:spPr>
      </p:pic>
      <p:pic>
        <p:nvPicPr>
          <p:cNvPr id="36" name="Рисунок 35" descr="Значок &quot;Создать&quot; со сплошной заливкой">
            <a:extLst>
              <a:ext uri="{FF2B5EF4-FFF2-40B4-BE49-F238E27FC236}">
                <a16:creationId xmlns:a16="http://schemas.microsoft.com/office/drawing/2014/main" id="{782505D0-359D-4D95-666F-4FEF4126FB4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47808" y="4126170"/>
            <a:ext cx="360000" cy="360000"/>
          </a:xfrm>
          <a:prstGeom prst="rect">
            <a:avLst/>
          </a:prstGeom>
        </p:spPr>
      </p:pic>
      <p:pic>
        <p:nvPicPr>
          <p:cNvPr id="39" name="Рисунок 38" descr="Запрещено со сплошной заливкой">
            <a:extLst>
              <a:ext uri="{FF2B5EF4-FFF2-40B4-BE49-F238E27FC236}">
                <a16:creationId xmlns:a16="http://schemas.microsoft.com/office/drawing/2014/main" id="{C4563211-A5C7-578C-64BA-76B4DA86F58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43785" y="2474021"/>
            <a:ext cx="360000" cy="360000"/>
          </a:xfrm>
          <a:prstGeom prst="rect">
            <a:avLst/>
          </a:prstGeom>
        </p:spPr>
      </p:pic>
      <p:pic>
        <p:nvPicPr>
          <p:cNvPr id="44" name="Рисунок 43" descr="Свернуть со сплошной заливкой">
            <a:extLst>
              <a:ext uri="{FF2B5EF4-FFF2-40B4-BE49-F238E27FC236}">
                <a16:creationId xmlns:a16="http://schemas.microsoft.com/office/drawing/2014/main" id="{39A652BC-7D1E-6C47-D5B2-AC7706CD62B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43785" y="3296367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083A3-1973-DF21-877A-E483CD86C2E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60684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2587257-C4DE-3860-2ACD-D2BB4B2C90AD}"/>
              </a:ext>
            </a:extLst>
          </p:cNvPr>
          <p:cNvSpPr/>
          <p:nvPr/>
        </p:nvSpPr>
        <p:spPr>
          <a:xfrm>
            <a:off x="3163227" y="5353880"/>
            <a:ext cx="2468848" cy="945414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E19E5F7A-7545-E040-A371-B60ABBE4C00D}"/>
              </a:ext>
            </a:extLst>
          </p:cNvPr>
          <p:cNvSpPr/>
          <p:nvPr/>
        </p:nvSpPr>
        <p:spPr>
          <a:xfrm>
            <a:off x="3182931" y="5357368"/>
            <a:ext cx="2449144" cy="945414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78" name="Рисунок 77" descr="Конвертируемый со сплошной заливкой">
            <a:extLst>
              <a:ext uri="{FF2B5EF4-FFF2-40B4-BE49-F238E27FC236}">
                <a16:creationId xmlns:a16="http://schemas.microsoft.com/office/drawing/2014/main" id="{15EA7CAD-8684-0359-3756-EBF7FED12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5523" y="5430070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1668" y="59624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ru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2551" y="4023062"/>
            <a:ext cx="2145816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733467" y="1565390"/>
            <a:ext cx="7100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1,979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423552" y="1617201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2024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228550" y="1532622"/>
            <a:ext cx="5433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1,419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1" y="1864279"/>
            <a:ext cx="16301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с. Соболево, 2024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764630" y="2579593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21 076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292130" y="265653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КМ2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17214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И 1 МЕЖ.СЕЛ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FF8003-D57A-118B-7A0A-2E0A239A7E90}"/>
              </a:ext>
            </a:extLst>
          </p:cNvPr>
          <p:cNvSpPr txBox="1"/>
          <p:nvPr/>
        </p:nvSpPr>
        <p:spPr>
          <a:xfrm>
            <a:off x="3363107" y="548844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4B6A23-4D1E-A107-0BE5-66619B653512}"/>
              </a:ext>
            </a:extLst>
          </p:cNvPr>
          <p:cNvSpPr txBox="1"/>
          <p:nvPr/>
        </p:nvSpPr>
        <p:spPr>
          <a:xfrm>
            <a:off x="3691168" y="5565387"/>
            <a:ext cx="14201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 в день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D212F3-7BD5-2C2D-0046-5E481391F67F}"/>
              </a:ext>
            </a:extLst>
          </p:cNvPr>
          <p:cNvSpPr txBox="1"/>
          <p:nvPr/>
        </p:nvSpPr>
        <p:spPr>
          <a:xfrm>
            <a:off x="3306966" y="5863816"/>
            <a:ext cx="21885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 Соболево-Устьевое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26895" y="4555355"/>
            <a:ext cx="194147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Соболево-Петропавловск-Камчатский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3458059" y="4045806"/>
            <a:ext cx="2047464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3713342" y="4086328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C816E-E458-34AF-82E9-E325D2EA6F15}"/>
              </a:ext>
            </a:extLst>
          </p:cNvPr>
          <p:cNvSpPr txBox="1"/>
          <p:nvPr/>
        </p:nvSpPr>
        <p:spPr>
          <a:xfrm>
            <a:off x="3713342" y="4580351"/>
            <a:ext cx="16891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Соболево-Крутогорово-Николаевка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3697440" y="4360401"/>
            <a:ext cx="13495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Соболево-Елизово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B17874-7392-F85E-5379-718FAA06C17E}"/>
              </a:ext>
            </a:extLst>
          </p:cNvPr>
          <p:cNvSpPr txBox="1"/>
          <p:nvPr/>
        </p:nvSpPr>
        <p:spPr>
          <a:xfrm>
            <a:off x="7283135" y="5504890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 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857E405-1D1B-8CAF-3F86-69B823918678}"/>
              </a:ext>
            </a:extLst>
          </p:cNvPr>
          <p:cNvCxnSpPr>
            <a:cxnSpLocks/>
          </p:cNvCxnSpPr>
          <p:nvPr/>
        </p:nvCxnSpPr>
        <p:spPr>
          <a:xfrm>
            <a:off x="6865708" y="5565387"/>
            <a:ext cx="24464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id="{7CF884C3-7A5B-DFB9-E819-115906DD1936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79899" y="353208"/>
            <a:ext cx="60161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СОБОЛЕВСКИЙ 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CDF66F-D90A-40F1-8F1F-6049BDCBD1D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9726" y="0"/>
            <a:ext cx="3726274" cy="5353878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79EB208-EC68-4776-A2C9-A7972B3B5246}"/>
              </a:ext>
            </a:extLst>
          </p:cNvPr>
          <p:cNvSpPr/>
          <p:nvPr/>
        </p:nvSpPr>
        <p:spPr>
          <a:xfrm>
            <a:off x="6988029" y="3548543"/>
            <a:ext cx="159391" cy="335560"/>
          </a:xfrm>
          <a:custGeom>
            <a:avLst/>
            <a:gdLst>
              <a:gd name="connsiteX0" fmla="*/ 0 w 159391"/>
              <a:gd name="connsiteY0" fmla="*/ 335560 h 335560"/>
              <a:gd name="connsiteX1" fmla="*/ 58723 w 159391"/>
              <a:gd name="connsiteY1" fmla="*/ 293615 h 335560"/>
              <a:gd name="connsiteX2" fmla="*/ 92279 w 159391"/>
              <a:gd name="connsiteY2" fmla="*/ 209725 h 335560"/>
              <a:gd name="connsiteX3" fmla="*/ 92279 w 159391"/>
              <a:gd name="connsiteY3" fmla="*/ 109057 h 335560"/>
              <a:gd name="connsiteX4" fmla="*/ 159391 w 159391"/>
              <a:gd name="connsiteY4" fmla="*/ 0 h 33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91" h="335560">
                <a:moveTo>
                  <a:pt x="0" y="335560"/>
                </a:moveTo>
                <a:lnTo>
                  <a:pt x="58723" y="293615"/>
                </a:lnTo>
                <a:lnTo>
                  <a:pt x="92279" y="209725"/>
                </a:lnTo>
                <a:lnTo>
                  <a:pt x="92279" y="109057"/>
                </a:lnTo>
                <a:lnTo>
                  <a:pt x="15939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3A856EF7-1BCE-439A-A557-2DD1B3A0BB2F}"/>
              </a:ext>
            </a:extLst>
          </p:cNvPr>
          <p:cNvSpPr/>
          <p:nvPr/>
        </p:nvSpPr>
        <p:spPr>
          <a:xfrm>
            <a:off x="6644081" y="2038525"/>
            <a:ext cx="1132513" cy="1585519"/>
          </a:xfrm>
          <a:custGeom>
            <a:avLst/>
            <a:gdLst>
              <a:gd name="connsiteX0" fmla="*/ 0 w 1132513"/>
              <a:gd name="connsiteY0" fmla="*/ 0 h 1585519"/>
              <a:gd name="connsiteX1" fmla="*/ 50334 w 1132513"/>
              <a:gd name="connsiteY1" fmla="*/ 394282 h 1585519"/>
              <a:gd name="connsiteX2" fmla="*/ 125835 w 1132513"/>
              <a:gd name="connsiteY2" fmla="*/ 436227 h 1585519"/>
              <a:gd name="connsiteX3" fmla="*/ 176169 w 1132513"/>
              <a:gd name="connsiteY3" fmla="*/ 536895 h 1585519"/>
              <a:gd name="connsiteX4" fmla="*/ 176169 w 1132513"/>
              <a:gd name="connsiteY4" fmla="*/ 536895 h 1585519"/>
              <a:gd name="connsiteX5" fmla="*/ 318781 w 1132513"/>
              <a:gd name="connsiteY5" fmla="*/ 587229 h 1585519"/>
              <a:gd name="connsiteX6" fmla="*/ 369115 w 1132513"/>
              <a:gd name="connsiteY6" fmla="*/ 662730 h 1585519"/>
              <a:gd name="connsiteX7" fmla="*/ 369115 w 1132513"/>
              <a:gd name="connsiteY7" fmla="*/ 662730 h 1585519"/>
              <a:gd name="connsiteX8" fmla="*/ 402671 w 1132513"/>
              <a:gd name="connsiteY8" fmla="*/ 738231 h 1585519"/>
              <a:gd name="connsiteX9" fmla="*/ 402671 w 1132513"/>
              <a:gd name="connsiteY9" fmla="*/ 755009 h 1585519"/>
              <a:gd name="connsiteX10" fmla="*/ 427838 w 1132513"/>
              <a:gd name="connsiteY10" fmla="*/ 788565 h 1585519"/>
              <a:gd name="connsiteX11" fmla="*/ 427838 w 1132513"/>
              <a:gd name="connsiteY11" fmla="*/ 788565 h 1585519"/>
              <a:gd name="connsiteX12" fmla="*/ 411060 w 1132513"/>
              <a:gd name="connsiteY12" fmla="*/ 813732 h 1585519"/>
              <a:gd name="connsiteX13" fmla="*/ 377504 w 1132513"/>
              <a:gd name="connsiteY13" fmla="*/ 855677 h 1585519"/>
              <a:gd name="connsiteX14" fmla="*/ 369115 w 1132513"/>
              <a:gd name="connsiteY14" fmla="*/ 922789 h 1585519"/>
              <a:gd name="connsiteX15" fmla="*/ 453005 w 1132513"/>
              <a:gd name="connsiteY15" fmla="*/ 956345 h 1585519"/>
              <a:gd name="connsiteX16" fmla="*/ 511728 w 1132513"/>
              <a:gd name="connsiteY16" fmla="*/ 973123 h 1585519"/>
              <a:gd name="connsiteX17" fmla="*/ 511728 w 1132513"/>
              <a:gd name="connsiteY17" fmla="*/ 973123 h 1585519"/>
              <a:gd name="connsiteX18" fmla="*/ 604007 w 1132513"/>
              <a:gd name="connsiteY18" fmla="*/ 973123 h 1585519"/>
              <a:gd name="connsiteX19" fmla="*/ 654341 w 1132513"/>
              <a:gd name="connsiteY19" fmla="*/ 1065402 h 1585519"/>
              <a:gd name="connsiteX20" fmla="*/ 813732 w 1132513"/>
              <a:gd name="connsiteY20" fmla="*/ 1140903 h 1585519"/>
              <a:gd name="connsiteX21" fmla="*/ 914400 w 1132513"/>
              <a:gd name="connsiteY21" fmla="*/ 1157681 h 1585519"/>
              <a:gd name="connsiteX22" fmla="*/ 1082180 w 1132513"/>
              <a:gd name="connsiteY22" fmla="*/ 1249959 h 1585519"/>
              <a:gd name="connsiteX23" fmla="*/ 1031846 w 1132513"/>
              <a:gd name="connsiteY23" fmla="*/ 1317071 h 1585519"/>
              <a:gd name="connsiteX24" fmla="*/ 1065402 w 1132513"/>
              <a:gd name="connsiteY24" fmla="*/ 1392572 h 1585519"/>
              <a:gd name="connsiteX25" fmla="*/ 1132513 w 1132513"/>
              <a:gd name="connsiteY25" fmla="*/ 1510018 h 1585519"/>
              <a:gd name="connsiteX26" fmla="*/ 973123 w 1132513"/>
              <a:gd name="connsiteY26" fmla="*/ 1451295 h 1585519"/>
              <a:gd name="connsiteX27" fmla="*/ 897622 w 1132513"/>
              <a:gd name="connsiteY27" fmla="*/ 1493240 h 1585519"/>
              <a:gd name="connsiteX28" fmla="*/ 822121 w 1132513"/>
              <a:gd name="connsiteY28" fmla="*/ 1493240 h 1585519"/>
              <a:gd name="connsiteX29" fmla="*/ 813732 w 1132513"/>
              <a:gd name="connsiteY29" fmla="*/ 1585519 h 1585519"/>
              <a:gd name="connsiteX30" fmla="*/ 704675 w 1132513"/>
              <a:gd name="connsiteY30" fmla="*/ 1568741 h 1585519"/>
              <a:gd name="connsiteX31" fmla="*/ 620785 w 1132513"/>
              <a:gd name="connsiteY31" fmla="*/ 1526796 h 1585519"/>
              <a:gd name="connsiteX32" fmla="*/ 511728 w 1132513"/>
              <a:gd name="connsiteY32" fmla="*/ 1510018 h 158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32513" h="1585519">
                <a:moveTo>
                  <a:pt x="0" y="0"/>
                </a:moveTo>
                <a:lnTo>
                  <a:pt x="50334" y="394282"/>
                </a:lnTo>
                <a:lnTo>
                  <a:pt x="125835" y="436227"/>
                </a:lnTo>
                <a:lnTo>
                  <a:pt x="176169" y="536895"/>
                </a:lnTo>
                <a:lnTo>
                  <a:pt x="176169" y="536895"/>
                </a:lnTo>
                <a:lnTo>
                  <a:pt x="318781" y="587229"/>
                </a:lnTo>
                <a:lnTo>
                  <a:pt x="369115" y="662730"/>
                </a:lnTo>
                <a:lnTo>
                  <a:pt x="369115" y="662730"/>
                </a:lnTo>
                <a:lnTo>
                  <a:pt x="402671" y="738231"/>
                </a:lnTo>
                <a:lnTo>
                  <a:pt x="402671" y="755009"/>
                </a:lnTo>
                <a:lnTo>
                  <a:pt x="427838" y="788565"/>
                </a:lnTo>
                <a:lnTo>
                  <a:pt x="427838" y="788565"/>
                </a:lnTo>
                <a:lnTo>
                  <a:pt x="411060" y="813732"/>
                </a:lnTo>
                <a:lnTo>
                  <a:pt x="377504" y="855677"/>
                </a:lnTo>
                <a:lnTo>
                  <a:pt x="369115" y="922789"/>
                </a:lnTo>
                <a:lnTo>
                  <a:pt x="453005" y="956345"/>
                </a:lnTo>
                <a:lnTo>
                  <a:pt x="511728" y="973123"/>
                </a:lnTo>
                <a:lnTo>
                  <a:pt x="511728" y="973123"/>
                </a:lnTo>
                <a:lnTo>
                  <a:pt x="604007" y="973123"/>
                </a:lnTo>
                <a:lnTo>
                  <a:pt x="654341" y="1065402"/>
                </a:lnTo>
                <a:lnTo>
                  <a:pt x="813732" y="1140903"/>
                </a:lnTo>
                <a:lnTo>
                  <a:pt x="914400" y="1157681"/>
                </a:lnTo>
                <a:lnTo>
                  <a:pt x="1082180" y="1249959"/>
                </a:lnTo>
                <a:lnTo>
                  <a:pt x="1031846" y="1317071"/>
                </a:lnTo>
                <a:lnTo>
                  <a:pt x="1065402" y="1392572"/>
                </a:lnTo>
                <a:lnTo>
                  <a:pt x="1132513" y="1510018"/>
                </a:lnTo>
                <a:lnTo>
                  <a:pt x="973123" y="1451295"/>
                </a:lnTo>
                <a:lnTo>
                  <a:pt x="897622" y="1493240"/>
                </a:lnTo>
                <a:lnTo>
                  <a:pt x="822121" y="1493240"/>
                </a:lnTo>
                <a:lnTo>
                  <a:pt x="813732" y="1585519"/>
                </a:lnTo>
                <a:lnTo>
                  <a:pt x="704675" y="1568741"/>
                </a:lnTo>
                <a:lnTo>
                  <a:pt x="620785" y="1526796"/>
                </a:lnTo>
                <a:lnTo>
                  <a:pt x="511728" y="15100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21">
            <a:extLst>
              <a:ext uri="{FF2B5EF4-FFF2-40B4-BE49-F238E27FC236}">
                <a16:creationId xmlns:a16="http://schemas.microsoft.com/office/drawing/2014/main" id="{86B0562B-1123-4737-BBE1-AAC8419AF1EE}"/>
              </a:ext>
            </a:extLst>
          </p:cNvPr>
          <p:cNvSpPr/>
          <p:nvPr/>
        </p:nvSpPr>
        <p:spPr>
          <a:xfrm>
            <a:off x="622551" y="5315299"/>
            <a:ext cx="2145816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DB2B05-4024-41E9-BFD8-09396B120900}"/>
              </a:ext>
            </a:extLst>
          </p:cNvPr>
          <p:cNvSpPr txBox="1"/>
          <p:nvPr/>
        </p:nvSpPr>
        <p:spPr>
          <a:xfrm>
            <a:off x="826895" y="5862599"/>
            <a:ext cx="194147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Соболево-п. Крутогоровский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2993426-95FC-4D57-A1DD-A1DA6B3DD49C}"/>
              </a:ext>
            </a:extLst>
          </p:cNvPr>
          <p:cNvSpPr txBox="1"/>
          <p:nvPr/>
        </p:nvSpPr>
        <p:spPr>
          <a:xfrm>
            <a:off x="823007" y="5427583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19C67215-0694-4A29-B972-FAF7B6B33A33}"/>
              </a:ext>
            </a:extLst>
          </p:cNvPr>
          <p:cNvSpPr/>
          <p:nvPr/>
        </p:nvSpPr>
        <p:spPr>
          <a:xfrm>
            <a:off x="7088025" y="3522471"/>
            <a:ext cx="118789" cy="9829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F5E84C-594E-4CB2-BD83-131400F89B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5708" y="5816099"/>
            <a:ext cx="109738" cy="8535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9AAF281-1915-4057-B4F8-5CF270B9AA0C}"/>
              </a:ext>
            </a:extLst>
          </p:cNvPr>
          <p:cNvSpPr txBox="1"/>
          <p:nvPr/>
        </p:nvSpPr>
        <p:spPr>
          <a:xfrm>
            <a:off x="7283135" y="5774785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центр</a:t>
            </a:r>
          </a:p>
        </p:txBody>
      </p:sp>
      <p:sp>
        <p:nvSpPr>
          <p:cNvPr id="56" name="Скругленный прямоугольник 92">
            <a:extLst>
              <a:ext uri="{FF2B5EF4-FFF2-40B4-BE49-F238E27FC236}">
                <a16:creationId xmlns:a16="http://schemas.microsoft.com/office/drawing/2014/main" id="{D9422D2C-4E17-4F29-8DDA-743600D51C5C}"/>
              </a:ext>
            </a:extLst>
          </p:cNvPr>
          <p:cNvSpPr/>
          <p:nvPr/>
        </p:nvSpPr>
        <p:spPr>
          <a:xfrm>
            <a:off x="6857627" y="3396966"/>
            <a:ext cx="675158" cy="1187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/>
              <a:t>Соболево</a:t>
            </a:r>
          </a:p>
        </p:txBody>
      </p:sp>
      <p:sp>
        <p:nvSpPr>
          <p:cNvPr id="57" name="Скругленный прямоугольник 92">
            <a:extLst>
              <a:ext uri="{FF2B5EF4-FFF2-40B4-BE49-F238E27FC236}">
                <a16:creationId xmlns:a16="http://schemas.microsoft.com/office/drawing/2014/main" id="{83327D90-B65B-401D-95C7-A737552C4653}"/>
              </a:ext>
            </a:extLst>
          </p:cNvPr>
          <p:cNvSpPr/>
          <p:nvPr/>
        </p:nvSpPr>
        <p:spPr>
          <a:xfrm>
            <a:off x="6809840" y="3844793"/>
            <a:ext cx="675158" cy="1187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/>
              <a:t>Устьевое</a:t>
            </a:r>
          </a:p>
        </p:txBody>
      </p:sp>
      <p:pic>
        <p:nvPicPr>
          <p:cNvPr id="63" name="Рисунок 62" descr="Маркер со сплошной заливкой">
            <a:extLst>
              <a:ext uri="{FF2B5EF4-FFF2-40B4-BE49-F238E27FC236}">
                <a16:creationId xmlns:a16="http://schemas.microsoft.com/office/drawing/2014/main" id="{9106DAB1-118F-4623-9C4F-19C564CAA1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5708" y="3404489"/>
            <a:ext cx="118789" cy="118789"/>
          </a:xfrm>
          <a:prstGeom prst="rect">
            <a:avLst/>
          </a:prstGeom>
        </p:spPr>
      </p:pic>
      <p:pic>
        <p:nvPicPr>
          <p:cNvPr id="64" name="Рисунок 63" descr="Маркер со сплошной заливкой">
            <a:extLst>
              <a:ext uri="{FF2B5EF4-FFF2-40B4-BE49-F238E27FC236}">
                <a16:creationId xmlns:a16="http://schemas.microsoft.com/office/drawing/2014/main" id="{1A5A5BDB-8AAD-4E35-854C-985B0458C4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0297" y="3839932"/>
            <a:ext cx="118789" cy="118789"/>
          </a:xfrm>
          <a:prstGeom prst="rect">
            <a:avLst/>
          </a:prstGeom>
        </p:spPr>
      </p:pic>
      <p:sp>
        <p:nvSpPr>
          <p:cNvPr id="68" name="Скругленный прямоугольник 53">
            <a:extLst>
              <a:ext uri="{FF2B5EF4-FFF2-40B4-BE49-F238E27FC236}">
                <a16:creationId xmlns:a16="http://schemas.microsoft.com/office/drawing/2014/main" id="{8E2D4AE3-500C-469F-AB5B-763100EA30C7}"/>
              </a:ext>
            </a:extLst>
          </p:cNvPr>
          <p:cNvSpPr/>
          <p:nvPr/>
        </p:nvSpPr>
        <p:spPr>
          <a:xfrm>
            <a:off x="8334470" y="3232773"/>
            <a:ext cx="1080105" cy="118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/>
              <a:t>Соболевский район</a:t>
            </a:r>
          </a:p>
        </p:txBody>
      </p:sp>
      <p:pic>
        <p:nvPicPr>
          <p:cNvPr id="67" name="Рисунок 66" descr="Маркер со сплошной заливкой">
            <a:extLst>
              <a:ext uri="{FF2B5EF4-FFF2-40B4-BE49-F238E27FC236}">
                <a16:creationId xmlns:a16="http://schemas.microsoft.com/office/drawing/2014/main" id="{1B6CFB2E-37EC-4137-A862-A89ABFB4290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4245" y="3232773"/>
            <a:ext cx="118789" cy="118789"/>
          </a:xfrm>
          <a:prstGeom prst="rect">
            <a:avLst/>
          </a:prstGeom>
        </p:spPr>
      </p:pic>
      <p:sp>
        <p:nvSpPr>
          <p:cNvPr id="69" name="Скругленный прямоугольник 92">
            <a:extLst>
              <a:ext uri="{FF2B5EF4-FFF2-40B4-BE49-F238E27FC236}">
                <a16:creationId xmlns:a16="http://schemas.microsoft.com/office/drawing/2014/main" id="{CD9B4CB6-B811-4FE5-88A3-3252BDEBC962}"/>
              </a:ext>
            </a:extLst>
          </p:cNvPr>
          <p:cNvSpPr/>
          <p:nvPr/>
        </p:nvSpPr>
        <p:spPr>
          <a:xfrm>
            <a:off x="6264644" y="1916203"/>
            <a:ext cx="1018491" cy="122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/>
              <a:t>п. Крутогоровский</a:t>
            </a:r>
          </a:p>
        </p:txBody>
      </p:sp>
      <p:sp>
        <p:nvSpPr>
          <p:cNvPr id="73" name="Скругленный прямоугольник 92">
            <a:extLst>
              <a:ext uri="{FF2B5EF4-FFF2-40B4-BE49-F238E27FC236}">
                <a16:creationId xmlns:a16="http://schemas.microsoft.com/office/drawing/2014/main" id="{06015D0D-A21F-419B-98F5-4F0D0A151F97}"/>
              </a:ext>
            </a:extLst>
          </p:cNvPr>
          <p:cNvSpPr/>
          <p:nvPr/>
        </p:nvSpPr>
        <p:spPr>
          <a:xfrm>
            <a:off x="6472261" y="593608"/>
            <a:ext cx="675158" cy="1187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/>
              <a:t>Ичинский</a:t>
            </a:r>
          </a:p>
        </p:txBody>
      </p:sp>
      <p:pic>
        <p:nvPicPr>
          <p:cNvPr id="74" name="Рисунок 73" descr="Маркер со сплошной заливкой">
            <a:extLst>
              <a:ext uri="{FF2B5EF4-FFF2-40B4-BE49-F238E27FC236}">
                <a16:creationId xmlns:a16="http://schemas.microsoft.com/office/drawing/2014/main" id="{685714F3-BE4E-4DC4-9A0E-7C6636229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4644" y="1917969"/>
            <a:ext cx="118789" cy="118789"/>
          </a:xfrm>
          <a:prstGeom prst="rect">
            <a:avLst/>
          </a:prstGeom>
        </p:spPr>
      </p:pic>
      <p:pic>
        <p:nvPicPr>
          <p:cNvPr id="75" name="Рисунок 74" descr="Маркер со сплошной заливкой">
            <a:extLst>
              <a:ext uri="{FF2B5EF4-FFF2-40B4-BE49-F238E27FC236}">
                <a16:creationId xmlns:a16="http://schemas.microsoft.com/office/drawing/2014/main" id="{650DCE5A-F9B3-49F6-83D2-D231A28B0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2261" y="593608"/>
            <a:ext cx="118789" cy="1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4E623-6A48-FFAD-9CC5-8201473937F7}"/>
              </a:ext>
            </a:extLst>
          </p:cNvPr>
          <p:cNvSpPr txBox="1"/>
          <p:nvPr/>
        </p:nvSpPr>
        <p:spPr>
          <a:xfrm>
            <a:off x="3710033" y="1622920"/>
            <a:ext cx="29896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E3135-6C85-E5C6-0AE1-5EB6FA050E43}"/>
              </a:ext>
            </a:extLst>
          </p:cNvPr>
          <p:cNvSpPr txBox="1"/>
          <p:nvPr/>
        </p:nvSpPr>
        <p:spPr>
          <a:xfrm>
            <a:off x="6817610" y="1535429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ПРОБЛЕМ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текущих проектов МО, которые реализуются и планируются к реализации как администрацией, так и бизнесом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траектории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 потенциала развития МО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ближайшие годы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проблемных зон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слабых сторон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предложений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улучшению текущей ситуации              в округе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979AA-DBC7-3E28-46F4-B1514A4FA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2701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71CD93-B111-0810-621D-4074C1D22AF4}"/>
              </a:ext>
            </a:extLst>
          </p:cNvPr>
          <p:cNvSpPr txBox="1"/>
          <p:nvPr/>
        </p:nvSpPr>
        <p:spPr>
          <a:xfrm>
            <a:off x="627016" y="1525280"/>
            <a:ext cx="29519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ДАЛЬНЕЙШЕМУ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ОКРУГА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Документ со сплошной заливкой">
            <a:extLst>
              <a:ext uri="{FF2B5EF4-FFF2-40B4-BE49-F238E27FC236}">
                <a16:creationId xmlns:a16="http://schemas.microsoft.com/office/drawing/2014/main" id="{3471EA53-82BB-6F31-05FF-3ACB9C5515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6700" y="3296367"/>
            <a:ext cx="360000" cy="360000"/>
          </a:xfrm>
          <a:prstGeom prst="rect">
            <a:avLst/>
          </a:prstGeom>
        </p:spPr>
      </p:pic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88C3175F-2310-58F0-903B-2A3FE80F0B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3785" y="2474021"/>
            <a:ext cx="360000" cy="360000"/>
          </a:xfrm>
          <a:prstGeom prst="rect">
            <a:avLst/>
          </a:prstGeom>
        </p:spPr>
      </p:pic>
      <p:pic>
        <p:nvPicPr>
          <p:cNvPr id="17" name="Рисунок 16" descr="Схема с ветвлением со сплошной заливкой">
            <a:extLst>
              <a:ext uri="{FF2B5EF4-FFF2-40B4-BE49-F238E27FC236}">
                <a16:creationId xmlns:a16="http://schemas.microsoft.com/office/drawing/2014/main" id="{7C84FF55-F627-1CC6-4CA9-123FA451BF2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2409" y="3296367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685546-9BF1-9E2B-0C3F-3CD32EE991B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28713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A29CD6E-5E28-617E-1EAE-ACE00E412727}"/>
              </a:ext>
            </a:extLst>
          </p:cNvPr>
          <p:cNvSpPr/>
          <p:nvPr/>
        </p:nvSpPr>
        <p:spPr>
          <a:xfrm>
            <a:off x="7591598" y="228599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A728A38-156F-7102-276B-B030C1A9D410}"/>
              </a:ext>
            </a:extLst>
          </p:cNvPr>
          <p:cNvSpPr/>
          <p:nvPr/>
        </p:nvSpPr>
        <p:spPr>
          <a:xfrm>
            <a:off x="5270070" y="2283659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FE9CD372-7BF9-9EB0-2B70-12DDDBBF05A6}"/>
              </a:ext>
            </a:extLst>
          </p:cNvPr>
          <p:cNvSpPr/>
          <p:nvPr/>
        </p:nvSpPr>
        <p:spPr>
          <a:xfrm>
            <a:off x="2948543" y="228366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A543FB5-569E-B2AF-DB73-916DE7C45A24}"/>
              </a:ext>
            </a:extLst>
          </p:cNvPr>
          <p:cNvSpPr/>
          <p:nvPr/>
        </p:nvSpPr>
        <p:spPr>
          <a:xfrm>
            <a:off x="627016" y="228366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АДМИНИСТРАЦИИ СОБОЛЕВСКОГО МУНИЦИПАЛЬНОГО РАЙОНА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43259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FEE9D1-2C75-CCFF-4CA2-4712B088E0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289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601138-9757-9BD8-94D1-E6E20482E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235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B40DCB-4C31-03F5-B5B8-282F39AA97FE}"/>
              </a:ext>
            </a:extLst>
          </p:cNvPr>
          <p:cNvSpPr txBox="1"/>
          <p:nvPr/>
        </p:nvSpPr>
        <p:spPr>
          <a:xfrm>
            <a:off x="587344" y="4197387"/>
            <a:ext cx="21055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Воровский Андрей Викторович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637697" y="4729384"/>
            <a:ext cx="2174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Глава Соболевского муниципального района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5266611" y="420983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Колмаков Анатолий Викторович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5259388" y="4728564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Соболевского муниципального района, руководитель комитета по ТЭК, ЖКХ 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AAA5EB-7999-2C2F-E6D1-16928D1FB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762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79E421-4E65-F2A1-6040-7A4D2FE23B02}"/>
              </a:ext>
            </a:extLst>
          </p:cNvPr>
          <p:cNvSpPr txBox="1"/>
          <p:nvPr/>
        </p:nvSpPr>
        <p:spPr>
          <a:xfrm>
            <a:off x="2946813" y="4207507"/>
            <a:ext cx="200618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Рейнасте Виктория Викторовна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727CE-117D-5450-2ED5-3033E49055E2}"/>
              </a:ext>
            </a:extLst>
          </p:cNvPr>
          <p:cNvSpPr txBox="1"/>
          <p:nvPr/>
        </p:nvSpPr>
        <p:spPr>
          <a:xfrm>
            <a:off x="2948543" y="4725790"/>
            <a:ext cx="219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ВрИО заместителя главы администрации Соболевского муниципального района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A3604C0-DEC6-C0DE-F9EB-92C6F9FA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816" y="2683884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B4752B-AA8D-35C1-E987-210F6A7F4F67}"/>
              </a:ext>
            </a:extLst>
          </p:cNvPr>
          <p:cNvSpPr txBox="1"/>
          <p:nvPr/>
        </p:nvSpPr>
        <p:spPr>
          <a:xfrm>
            <a:off x="7612959" y="4192764"/>
            <a:ext cx="21746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Гусаков Григорий Александрович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E7F2D4-6A82-F28B-2075-218A32551E84}"/>
              </a:ext>
            </a:extLst>
          </p:cNvPr>
          <p:cNvSpPr txBox="1"/>
          <p:nvPr/>
        </p:nvSpPr>
        <p:spPr>
          <a:xfrm>
            <a:off x="7591597" y="4728564"/>
            <a:ext cx="217463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Соболевского муниципального района, руководитель комитета по экономике и управлению муниципальным имуществом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288C766A-78ED-44A2-BAD4-A34CE0BE99F8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B79CE-C1F0-A585-CAF1-F34307CA5C0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B722B-DED5-04E3-F241-D170B1A4EC56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 МО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8ACE5A0F-D05F-4001-9E29-F464A53B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98" y="1578226"/>
            <a:ext cx="404026" cy="49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A89340-8B60-4375-BF39-368CA67AD9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471" y="2833236"/>
            <a:ext cx="1013089" cy="1016275"/>
          </a:xfrm>
          <a:prstGeom prst="ellipse">
            <a:avLst/>
          </a:prstGeom>
          <a:ln w="63500" cap="rnd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373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A29CD6E-5E28-617E-1EAE-ACE00E412727}"/>
              </a:ext>
            </a:extLst>
          </p:cNvPr>
          <p:cNvSpPr/>
          <p:nvPr/>
        </p:nvSpPr>
        <p:spPr>
          <a:xfrm>
            <a:off x="7591598" y="228599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A728A38-156F-7102-276B-B030C1A9D410}"/>
              </a:ext>
            </a:extLst>
          </p:cNvPr>
          <p:cNvSpPr/>
          <p:nvPr/>
        </p:nvSpPr>
        <p:spPr>
          <a:xfrm>
            <a:off x="5270070" y="2283659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FE9CD372-7BF9-9EB0-2B70-12DDDBBF05A6}"/>
              </a:ext>
            </a:extLst>
          </p:cNvPr>
          <p:cNvSpPr/>
          <p:nvPr/>
        </p:nvSpPr>
        <p:spPr>
          <a:xfrm>
            <a:off x="2948543" y="228366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A543FB5-569E-B2AF-DB73-916DE7C45A24}"/>
              </a:ext>
            </a:extLst>
          </p:cNvPr>
          <p:cNvSpPr/>
          <p:nvPr/>
        </p:nvSpPr>
        <p:spPr>
          <a:xfrm>
            <a:off x="627016" y="228366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АДМИНИСТРАЦИИ СОБОЛЕВСКОГО МУНИЦИПАЛЬНОГО РАЙОНА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43259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FEE9D1-2C75-CCFF-4CA2-4712B088E0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289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601138-9757-9BD8-94D1-E6E20482E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235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B40DCB-4C31-03F5-B5B8-282F39AA97FE}"/>
              </a:ext>
            </a:extLst>
          </p:cNvPr>
          <p:cNvSpPr txBox="1"/>
          <p:nvPr/>
        </p:nvSpPr>
        <p:spPr>
          <a:xfrm>
            <a:off x="587344" y="4197387"/>
            <a:ext cx="21055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Борисова Татьяна Михайловна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637697" y="4729384"/>
            <a:ext cx="217463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3аместитель руководителя Комитета -начальника отдела прогнозирования, экономического анализа, инвестиций и предпринимательства 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5266611" y="420983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Сафонова Анастасия Владимировна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5259388" y="4728564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ВрИО руководителя управления образования и молодежной политики 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AAA5EB-7999-2C2F-E6D1-16928D1FB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762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79E421-4E65-F2A1-6040-7A4D2FE23B02}"/>
              </a:ext>
            </a:extLst>
          </p:cNvPr>
          <p:cNvSpPr txBox="1"/>
          <p:nvPr/>
        </p:nvSpPr>
        <p:spPr>
          <a:xfrm>
            <a:off x="2946813" y="4207507"/>
            <a:ext cx="200618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Спешнева Светлана Валентиновна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727CE-117D-5450-2ED5-3033E49055E2}"/>
              </a:ext>
            </a:extLst>
          </p:cNvPr>
          <p:cNvSpPr txBox="1"/>
          <p:nvPr/>
        </p:nvSpPr>
        <p:spPr>
          <a:xfrm>
            <a:off x="2948543" y="4725790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комитета по бюджету и финансам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A3604C0-DEC6-C0DE-F9EB-92C6F9FA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816" y="2683884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B4752B-AA8D-35C1-E987-210F6A7F4F67}"/>
              </a:ext>
            </a:extLst>
          </p:cNvPr>
          <p:cNvSpPr txBox="1"/>
          <p:nvPr/>
        </p:nvSpPr>
        <p:spPr>
          <a:xfrm>
            <a:off x="7612959" y="4192764"/>
            <a:ext cx="21746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 Татьяна Павловна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E7F2D4-6A82-F28B-2075-218A32551E84}"/>
              </a:ext>
            </a:extLst>
          </p:cNvPr>
          <p:cNvSpPr txBox="1"/>
          <p:nvPr/>
        </p:nvSpPr>
        <p:spPr>
          <a:xfrm>
            <a:off x="7591597" y="4728564"/>
            <a:ext cx="2174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по социальному развитию, труду и культуре 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288C766A-78ED-44A2-BAD4-A34CE0BE99F8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B79CE-C1F0-A585-CAF1-F34307CA5C0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B722B-DED5-04E3-F241-D170B1A4EC56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 МО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8ACE5A0F-D05F-4001-9E29-F464A53B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98" y="1578226"/>
            <a:ext cx="404026" cy="49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589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A29CD6E-5E28-617E-1EAE-ACE00E412727}"/>
              </a:ext>
            </a:extLst>
          </p:cNvPr>
          <p:cNvSpPr/>
          <p:nvPr/>
        </p:nvSpPr>
        <p:spPr>
          <a:xfrm>
            <a:off x="7591598" y="228599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A728A38-156F-7102-276B-B030C1A9D410}"/>
              </a:ext>
            </a:extLst>
          </p:cNvPr>
          <p:cNvSpPr/>
          <p:nvPr/>
        </p:nvSpPr>
        <p:spPr>
          <a:xfrm>
            <a:off x="5265920" y="238012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FE9CD372-7BF9-9EB0-2B70-12DDDBBF05A6}"/>
              </a:ext>
            </a:extLst>
          </p:cNvPr>
          <p:cNvSpPr/>
          <p:nvPr/>
        </p:nvSpPr>
        <p:spPr>
          <a:xfrm>
            <a:off x="2948543" y="228366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A543FB5-569E-B2AF-DB73-916DE7C45A24}"/>
              </a:ext>
            </a:extLst>
          </p:cNvPr>
          <p:cNvSpPr/>
          <p:nvPr/>
        </p:nvSpPr>
        <p:spPr>
          <a:xfrm>
            <a:off x="627016" y="2283660"/>
            <a:ext cx="2196000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АДМИНИСТРАЦИИ СОБОЛЕВСКОГО МУНИЦИПАЛЬНОГО РАЙОНА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43259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FEE9D1-2C75-CCFF-4CA2-4712B088E0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289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601138-9757-9BD8-94D1-E6E20482E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235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B40DCB-4C31-03F5-B5B8-282F39AA97FE}"/>
              </a:ext>
            </a:extLst>
          </p:cNvPr>
          <p:cNvSpPr txBox="1"/>
          <p:nvPr/>
        </p:nvSpPr>
        <p:spPr>
          <a:xfrm>
            <a:off x="648378" y="4207507"/>
            <a:ext cx="196898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Крюков Евгений Геннадьевич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669740" y="4779208"/>
            <a:ext cx="217463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информационной политике, защите информации и связям с общественностью 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5266611" y="4209838"/>
            <a:ext cx="19646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Бенкис Вячеслав Геннадьевич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5383992" y="4782099"/>
            <a:ext cx="19646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по вопросам ТЭК, ЖКХ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AAA5EB-7999-2C2F-E6D1-16928D1FB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762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79E421-4E65-F2A1-6040-7A4D2FE23B02}"/>
              </a:ext>
            </a:extLst>
          </p:cNvPr>
          <p:cNvSpPr txBox="1"/>
          <p:nvPr/>
        </p:nvSpPr>
        <p:spPr>
          <a:xfrm>
            <a:off x="2946813" y="4207507"/>
            <a:ext cx="21960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Колмакова Анастасия Романовна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727CE-117D-5450-2ED5-3033E49055E2}"/>
              </a:ext>
            </a:extLst>
          </p:cNvPr>
          <p:cNvSpPr txBox="1"/>
          <p:nvPr/>
        </p:nvSpPr>
        <p:spPr>
          <a:xfrm>
            <a:off x="2946814" y="4773472"/>
            <a:ext cx="2196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Консультант отдела прогнозирования, экономического анализа, инвестиций и предпринимательства в составе комитета по экономике и управлению муниципальным имуществом 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A3604C0-DEC6-C0DE-F9EB-92C6F9FA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816" y="2683884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B4752B-AA8D-35C1-E987-210F6A7F4F67}"/>
              </a:ext>
            </a:extLst>
          </p:cNvPr>
          <p:cNvSpPr txBox="1"/>
          <p:nvPr/>
        </p:nvSpPr>
        <p:spPr>
          <a:xfrm>
            <a:off x="7648481" y="4208843"/>
            <a:ext cx="192532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Духно Максим Владимирович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E7F2D4-6A82-F28B-2075-218A32551E84}"/>
              </a:ext>
            </a:extLst>
          </p:cNvPr>
          <p:cNvSpPr txBox="1"/>
          <p:nvPr/>
        </p:nvSpPr>
        <p:spPr>
          <a:xfrm>
            <a:off x="7602278" y="4769929"/>
            <a:ext cx="21746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по экономике, инвестициям и имущественно-земельным отношениям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288C766A-78ED-44A2-BAD4-A34CE0BE99F8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B79CE-C1F0-A585-CAF1-F34307CA5C0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447AE31-CFDF-4B71-8AE8-9870BB5A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98" y="1570450"/>
            <a:ext cx="404026" cy="49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974CEDE3-AA81-4A96-6AD7-46AAAB43C2FC}"/>
              </a:ext>
            </a:extLst>
          </p:cNvPr>
          <p:cNvSpPr/>
          <p:nvPr/>
        </p:nvSpPr>
        <p:spPr>
          <a:xfrm>
            <a:off x="7585733" y="2360378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EF1445-9C5F-5AF8-905B-564A656AA5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817" y="2697743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94C748EC-2605-A9B4-D56B-2827537DEAE2}"/>
              </a:ext>
            </a:extLst>
          </p:cNvPr>
          <p:cNvSpPr/>
          <p:nvPr/>
        </p:nvSpPr>
        <p:spPr>
          <a:xfrm>
            <a:off x="5289755" y="2283660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82C55B-A3E5-46AB-E160-BCB8EC31D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974" y="2697743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E96A54D-C92F-81CE-6CC2-44932DA3F03B}"/>
              </a:ext>
            </a:extLst>
          </p:cNvPr>
          <p:cNvSpPr/>
          <p:nvPr/>
        </p:nvSpPr>
        <p:spPr>
          <a:xfrm>
            <a:off x="5289756" y="1401545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(ИНТЕРВЬЮ)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99521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78E57B3-36F0-8C5A-993D-3D5CDFB7B6D0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2EFCF94-E42F-D49D-3245-7AEA00089323}"/>
              </a:ext>
            </a:extLst>
          </p:cNvPr>
          <p:cNvSpPr/>
          <p:nvPr/>
        </p:nvSpPr>
        <p:spPr>
          <a:xfrm>
            <a:off x="627017" y="5527196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проблем и преимуществ района, а также потребностей бизнеса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27016" y="2283661"/>
            <a:ext cx="2441808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2F1D900-6EA0-5665-EAAB-CB1B9C913B2B}"/>
              </a:ext>
            </a:extLst>
          </p:cNvPr>
          <p:cNvSpPr/>
          <p:nvPr/>
        </p:nvSpPr>
        <p:spPr>
          <a:xfrm>
            <a:off x="5289756" y="5527195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административных проблем                     и сильных сторон развития округа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38C26BD-1D3A-98EA-B187-447E69777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3355" y="5734732"/>
            <a:ext cx="365554" cy="365554"/>
          </a:xfrm>
          <a:prstGeom prst="rect">
            <a:avLst/>
          </a:prstGeom>
        </p:spPr>
      </p:pic>
      <p:pic>
        <p:nvPicPr>
          <p:cNvPr id="33" name="Рисунок 3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6B05306-0EEB-EA77-5ED8-9D84163A5A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6093" y="5734731"/>
            <a:ext cx="365554" cy="36555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AA6BA8E-0CAA-4800-A76B-2B69F6F15C04}"/>
              </a:ext>
            </a:extLst>
          </p:cNvPr>
          <p:cNvSpPr txBox="1"/>
          <p:nvPr/>
        </p:nvSpPr>
        <p:spPr>
          <a:xfrm>
            <a:off x="627015" y="2576616"/>
            <a:ext cx="2195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4B5ADC-648B-2178-5A1F-FB78E16C56C3}"/>
              </a:ext>
            </a:extLst>
          </p:cNvPr>
          <p:cNvSpPr txBox="1"/>
          <p:nvPr/>
        </p:nvSpPr>
        <p:spPr>
          <a:xfrm>
            <a:off x="872825" y="3271638"/>
            <a:ext cx="2195999" cy="1709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КФХ Сатурин Алексей Николаевич</a:t>
            </a: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ООО «КамчатЗападСтрой»</a:t>
            </a:r>
          </a:p>
          <a:p>
            <a:pPr>
              <a:lnSpc>
                <a:spcPts val="1480"/>
              </a:lnSpc>
              <a:buClr>
                <a:srgbClr val="4756A0"/>
              </a:buClr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ООО «КРИСТАЛЛ»</a:t>
            </a: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ООО «Вест-Терра»</a:t>
            </a: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ИП Григорьев Андрей Анатольевич</a:t>
            </a:r>
          </a:p>
        </p:txBody>
      </p:sp>
      <p:pic>
        <p:nvPicPr>
          <p:cNvPr id="5" name="Рисунок 4" descr="Портфель со сплошной заливкой">
            <a:extLst>
              <a:ext uri="{FF2B5EF4-FFF2-40B4-BE49-F238E27FC236}">
                <a16:creationId xmlns:a16="http://schemas.microsoft.com/office/drawing/2014/main" id="{92BED113-BA2D-8BDD-62FF-46D8C7AED9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3393" y="1616716"/>
            <a:ext cx="360000" cy="360000"/>
          </a:xfrm>
          <a:prstGeom prst="rect">
            <a:avLst/>
          </a:prstGeom>
        </p:spPr>
      </p:pic>
      <p:pic>
        <p:nvPicPr>
          <p:cNvPr id="6" name="Рисунок 5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7DC53372-842E-F7F0-F8DE-F6E5AD9266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4683" y="1630097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A5A40-5A84-74A9-6EFF-40C78281BEE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530DD8-156A-42F1-B8F3-CD461FC3AFE2}"/>
              </a:ext>
            </a:extLst>
          </p:cNvPr>
          <p:cNvSpPr txBox="1"/>
          <p:nvPr/>
        </p:nvSpPr>
        <p:spPr>
          <a:xfrm>
            <a:off x="5389733" y="4128413"/>
            <a:ext cx="19960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Гусаков Григорий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C605EE-504B-4CA0-980C-6FFD00295218}"/>
              </a:ext>
            </a:extLst>
          </p:cNvPr>
          <p:cNvSpPr txBox="1"/>
          <p:nvPr/>
        </p:nvSpPr>
        <p:spPr>
          <a:xfrm>
            <a:off x="5289755" y="4589544"/>
            <a:ext cx="2196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Соболевского муниципального района, руководитель комитета экономике и управлению муниципальным имуществом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DCE88B-3DAF-4F5A-8A19-15ECAE5E4BD0}"/>
              </a:ext>
            </a:extLst>
          </p:cNvPr>
          <p:cNvSpPr txBox="1"/>
          <p:nvPr/>
        </p:nvSpPr>
        <p:spPr>
          <a:xfrm>
            <a:off x="7640972" y="4128413"/>
            <a:ext cx="20063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Борисова Татьяна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Михайловна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97FA42-7F38-4759-BC47-FF797937C6BD}"/>
              </a:ext>
            </a:extLst>
          </p:cNvPr>
          <p:cNvSpPr txBox="1"/>
          <p:nvPr/>
        </p:nvSpPr>
        <p:spPr>
          <a:xfrm>
            <a:off x="7647867" y="4589956"/>
            <a:ext cx="19994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Комитета-начальник отдела прогнозирования, экономического анализа, инвестиций и предпринимательства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78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кругленный прямоугольник 39">
            <a:extLst>
              <a:ext uri="{FF2B5EF4-FFF2-40B4-BE49-F238E27FC236}">
                <a16:creationId xmlns:a16="http://schemas.microsoft.com/office/drawing/2014/main" id="{BDC48A6F-2983-48A6-A214-B00B1BA37472}"/>
              </a:ext>
            </a:extLst>
          </p:cNvPr>
          <p:cNvSpPr/>
          <p:nvPr/>
        </p:nvSpPr>
        <p:spPr>
          <a:xfrm>
            <a:off x="5244191" y="2360378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E96A54D-C92F-81CE-6CC2-44932DA3F03B}"/>
              </a:ext>
            </a:extLst>
          </p:cNvPr>
          <p:cNvSpPr/>
          <p:nvPr/>
        </p:nvSpPr>
        <p:spPr>
          <a:xfrm>
            <a:off x="5289756" y="1401545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(ИНТЕРВЬЮ)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99521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78E57B3-36F0-8C5A-993D-3D5CDFB7B6D0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27015" y="2283661"/>
            <a:ext cx="3324199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26" name="Рисунок 25" descr="Портфель со сплошной заливкой">
            <a:extLst>
              <a:ext uri="{FF2B5EF4-FFF2-40B4-BE49-F238E27FC236}">
                <a16:creationId xmlns:a16="http://schemas.microsoft.com/office/drawing/2014/main" id="{6ACD96D6-0E2C-05DF-FEF9-AECC0E063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3393" y="1616716"/>
            <a:ext cx="360000" cy="360000"/>
          </a:xfrm>
          <a:prstGeom prst="rect">
            <a:avLst/>
          </a:prstGeom>
        </p:spPr>
      </p:pic>
      <p:pic>
        <p:nvPicPr>
          <p:cNvPr id="31" name="Рисунок 30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4323DCB5-25C8-BA09-0EA4-B5DBE1C3A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4683" y="1630097"/>
            <a:ext cx="360000" cy="360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AA6BA8E-0CAA-4800-A76B-2B69F6F15C04}"/>
              </a:ext>
            </a:extLst>
          </p:cNvPr>
          <p:cNvSpPr txBox="1"/>
          <p:nvPr/>
        </p:nvSpPr>
        <p:spPr>
          <a:xfrm>
            <a:off x="627015" y="2576616"/>
            <a:ext cx="2195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4B5ADC-648B-2178-5A1F-FB78E16C56C3}"/>
              </a:ext>
            </a:extLst>
          </p:cNvPr>
          <p:cNvSpPr txBox="1"/>
          <p:nvPr/>
        </p:nvSpPr>
        <p:spPr>
          <a:xfrm>
            <a:off x="872825" y="3271638"/>
            <a:ext cx="2633773" cy="1709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ООО «СОБКАМ»</a:t>
            </a: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ИП Верещак Ирина Анатольевна</a:t>
            </a: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ИП Тельминов Александр Викторович</a:t>
            </a: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ООО «Капелька»</a:t>
            </a: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80"/>
              </a:lnSpc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ИП Кнаус Мария Ивановна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9586CB5-C9DC-798B-03CD-07EE06B995F6}"/>
              </a:ext>
            </a:extLst>
          </p:cNvPr>
          <p:cNvSpPr/>
          <p:nvPr/>
        </p:nvSpPr>
        <p:spPr>
          <a:xfrm>
            <a:off x="627017" y="5527196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проблем и преимуществ округа, а также потребностей бизнеса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1FE089F-D80C-38D7-3446-661EE1730571}"/>
              </a:ext>
            </a:extLst>
          </p:cNvPr>
          <p:cNvSpPr/>
          <p:nvPr/>
        </p:nvSpPr>
        <p:spPr>
          <a:xfrm>
            <a:off x="5289756" y="5527195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административных проблем                     и сильных сторон развития округа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91EA56D-26EA-69EF-8AB0-A49EC22CFE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3355" y="5734732"/>
            <a:ext cx="365554" cy="365554"/>
          </a:xfrm>
          <a:prstGeom prst="rect">
            <a:avLst/>
          </a:prstGeom>
        </p:spPr>
      </p:pic>
      <p:pic>
        <p:nvPicPr>
          <p:cNvPr id="11" name="Рисунок 1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9CB510B5-1AC5-8AD2-BB0F-9C2D532D43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6093" y="5734731"/>
            <a:ext cx="365554" cy="365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E6FBC-3CC6-E76E-06B9-585EF78BA5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42" name="Скругленный прямоугольник 39">
            <a:extLst>
              <a:ext uri="{FF2B5EF4-FFF2-40B4-BE49-F238E27FC236}">
                <a16:creationId xmlns:a16="http://schemas.microsoft.com/office/drawing/2014/main" id="{9BAA09CF-22D0-462A-9161-EF565A9AE8DF}"/>
              </a:ext>
            </a:extLst>
          </p:cNvPr>
          <p:cNvSpPr/>
          <p:nvPr/>
        </p:nvSpPr>
        <p:spPr>
          <a:xfrm>
            <a:off x="7585733" y="2360378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8B053E3-B81F-46D4-A982-28ADBDB63A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817" y="2697743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26DEF2-5392-43DD-B7E5-3A016982FB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974" y="2697743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3815B6F-E0F8-4C2D-8FE6-7F0F3E031AEA}"/>
              </a:ext>
            </a:extLst>
          </p:cNvPr>
          <p:cNvSpPr txBox="1"/>
          <p:nvPr/>
        </p:nvSpPr>
        <p:spPr>
          <a:xfrm>
            <a:off x="5389733" y="4128413"/>
            <a:ext cx="19960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Гусаков Григорий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Александрович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92CC6F-59DD-403A-B866-1FDF63E22105}"/>
              </a:ext>
            </a:extLst>
          </p:cNvPr>
          <p:cNvSpPr txBox="1"/>
          <p:nvPr/>
        </p:nvSpPr>
        <p:spPr>
          <a:xfrm>
            <a:off x="5289755" y="4589544"/>
            <a:ext cx="2196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Соболевского муниципального района, руководитель комитета экономике и управлению муниципальным имуществом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895318-2010-49DF-8453-25692CA69F63}"/>
              </a:ext>
            </a:extLst>
          </p:cNvPr>
          <p:cNvSpPr txBox="1"/>
          <p:nvPr/>
        </p:nvSpPr>
        <p:spPr>
          <a:xfrm>
            <a:off x="7640972" y="4128413"/>
            <a:ext cx="20063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Борисова Татьяна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Михайловна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68F154-53B6-41E1-9E4C-C5C3D833DED6}"/>
              </a:ext>
            </a:extLst>
          </p:cNvPr>
          <p:cNvSpPr txBox="1"/>
          <p:nvPr/>
        </p:nvSpPr>
        <p:spPr>
          <a:xfrm>
            <a:off x="7647867" y="4589956"/>
            <a:ext cx="19994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Комитета-начальник отдела прогнозирования, экономического анализа, инвестиций и предпринимательства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54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6E59B5D-3E38-BADA-DF40-F483FF350175}"/>
              </a:ext>
            </a:extLst>
          </p:cNvPr>
          <p:cNvSpPr/>
          <p:nvPr/>
        </p:nvSpPr>
        <p:spPr>
          <a:xfrm>
            <a:off x="3733462" y="1401546"/>
            <a:ext cx="2968120" cy="4906277"/>
          </a:xfrm>
          <a:prstGeom prst="roundRect">
            <a:avLst>
              <a:gd name="adj" fmla="val 63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AED28E4B-4C9B-EDA1-A133-4F6E183E8935}"/>
              </a:ext>
            </a:extLst>
          </p:cNvPr>
          <p:cNvSpPr/>
          <p:nvPr/>
        </p:nvSpPr>
        <p:spPr>
          <a:xfrm>
            <a:off x="627016" y="1401546"/>
            <a:ext cx="2995954" cy="4906277"/>
          </a:xfrm>
          <a:prstGeom prst="roundRect">
            <a:avLst>
              <a:gd name="adj" fmla="val 6261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38862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ВЫБОРКА КОМПАНИЙ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ДЛЯ ОНЛАЙН-ОПРОСА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270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компаний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254D348-821D-E792-0EB7-EC003E6AF949}"/>
              </a:ext>
            </a:extLst>
          </p:cNvPr>
          <p:cNvSpPr/>
          <p:nvPr/>
        </p:nvSpPr>
        <p:spPr>
          <a:xfrm>
            <a:off x="6819476" y="1401546"/>
            <a:ext cx="2968120" cy="4906277"/>
          </a:xfrm>
          <a:prstGeom prst="roundRect">
            <a:avLst>
              <a:gd name="adj" fmla="val 659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6A4766-7FB8-1E60-AC07-C889083B8299}"/>
              </a:ext>
            </a:extLst>
          </p:cNvPr>
          <p:cNvSpPr txBox="1"/>
          <p:nvPr/>
        </p:nvSpPr>
        <p:spPr>
          <a:xfrm>
            <a:off x="627016" y="1739901"/>
            <a:ext cx="29519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5968" y="1511711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E7263-A50C-60F8-2A66-C9158BFA712F}"/>
              </a:ext>
            </a:extLst>
          </p:cNvPr>
          <p:cNvSpPr txBox="1"/>
          <p:nvPr/>
        </p:nvSpPr>
        <p:spPr>
          <a:xfrm>
            <a:off x="3747717" y="162292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(ОБЪЁМ ВЫРУЧКИ)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D2D4D-AC47-1ED8-46D4-3ECC5263426D}"/>
              </a:ext>
            </a:extLst>
          </p:cNvPr>
          <p:cNvSpPr txBox="1"/>
          <p:nvPr/>
        </p:nvSpPr>
        <p:spPr>
          <a:xfrm>
            <a:off x="6817610" y="162292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Пользователи со сплошной заливкой">
            <a:extLst>
              <a:ext uri="{FF2B5EF4-FFF2-40B4-BE49-F238E27FC236}">
                <a16:creationId xmlns:a16="http://schemas.microsoft.com/office/drawing/2014/main" id="{10CCBE5A-FAA9-12A4-4285-9F19DBC10F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7302" y="1548595"/>
            <a:ext cx="360000" cy="360000"/>
          </a:xfrm>
          <a:prstGeom prst="rect">
            <a:avLst/>
          </a:prstGeom>
        </p:spPr>
      </p:pic>
      <p:pic>
        <p:nvPicPr>
          <p:cNvPr id="20" name="Рисунок 19" descr="Круговая блок-схема со сплошной заливкой">
            <a:extLst>
              <a:ext uri="{FF2B5EF4-FFF2-40B4-BE49-F238E27FC236}">
                <a16:creationId xmlns:a16="http://schemas.microsoft.com/office/drawing/2014/main" id="{A31EE2B5-4FD6-12A1-2E5B-434975C1A4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38" y="1506300"/>
            <a:ext cx="360000" cy="360000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AB0046B-BE9F-9153-5EAF-FE24679FC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50619"/>
              </p:ext>
            </p:extLst>
          </p:nvPr>
        </p:nvGraphicFramePr>
        <p:xfrm>
          <a:off x="768742" y="1974258"/>
          <a:ext cx="2687089" cy="410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F27700B9-0A6C-2F4C-6FA5-37D0A2CB0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30755"/>
              </p:ext>
            </p:extLst>
          </p:nvPr>
        </p:nvGraphicFramePr>
        <p:xfrm>
          <a:off x="3886013" y="2146132"/>
          <a:ext cx="2687089" cy="39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C50C965E-3236-3485-57CB-205FF455E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447663"/>
              </p:ext>
            </p:extLst>
          </p:nvPr>
        </p:nvGraphicFramePr>
        <p:xfrm>
          <a:off x="6927495" y="2154196"/>
          <a:ext cx="2731622" cy="39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Номер слайда 50">
            <a:extLst>
              <a:ext uri="{FF2B5EF4-FFF2-40B4-BE49-F238E27FC236}">
                <a16:creationId xmlns:a16="http://schemas.microsoft.com/office/drawing/2014/main" id="{A3031E31-6C19-7CC3-9A3E-85BC682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DB816-6333-D935-40A3-66D99143035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86277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6E59B5D-3E38-BADA-DF40-F483FF350175}"/>
              </a:ext>
            </a:extLst>
          </p:cNvPr>
          <p:cNvSpPr/>
          <p:nvPr/>
        </p:nvSpPr>
        <p:spPr>
          <a:xfrm>
            <a:off x="3715185" y="1770879"/>
            <a:ext cx="2968120" cy="453694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AED28E4B-4C9B-EDA1-A133-4F6E183E8935}"/>
              </a:ext>
            </a:extLst>
          </p:cNvPr>
          <p:cNvSpPr/>
          <p:nvPr/>
        </p:nvSpPr>
        <p:spPr>
          <a:xfrm>
            <a:off x="627016" y="1770878"/>
            <a:ext cx="2951999" cy="4536945"/>
          </a:xfrm>
          <a:prstGeom prst="roundRect">
            <a:avLst>
              <a:gd name="adj" fmla="val 864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695877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ПРИ РЕАЛИЗАЦИИ ИНВЕСТИЦИОННОГО ПРОЕКТА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254D348-821D-E792-0EB7-EC003E6AF949}"/>
              </a:ext>
            </a:extLst>
          </p:cNvPr>
          <p:cNvSpPr/>
          <p:nvPr/>
        </p:nvSpPr>
        <p:spPr>
          <a:xfrm>
            <a:off x="6819476" y="1770879"/>
            <a:ext cx="2968120" cy="453694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6A4766-7FB8-1E60-AC07-C889083B8299}"/>
              </a:ext>
            </a:extLst>
          </p:cNvPr>
          <p:cNvSpPr txBox="1"/>
          <p:nvPr/>
        </p:nvSpPr>
        <p:spPr>
          <a:xfrm>
            <a:off x="627016" y="200795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РЕАЛИЗОВАЛИ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3996" y="1847883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9ED5EC5-DA2B-B67F-316E-9A04197D5075}"/>
              </a:ext>
            </a:extLst>
          </p:cNvPr>
          <p:cNvSpPr txBox="1"/>
          <p:nvPr/>
        </p:nvSpPr>
        <p:spPr>
          <a:xfrm>
            <a:off x="839119" y="2720805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29,3%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6176DF-7E83-79D9-D98C-C16A349E3BCF}"/>
              </a:ext>
            </a:extLst>
          </p:cNvPr>
          <p:cNvSpPr txBox="1"/>
          <p:nvPr/>
        </p:nvSpPr>
        <p:spPr>
          <a:xfrm>
            <a:off x="839119" y="3222924"/>
            <a:ext cx="225413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в выборке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17A7D7-39C3-C19E-03C1-116EF4F8C841}"/>
              </a:ext>
            </a:extLst>
          </p:cNvPr>
          <p:cNvSpPr txBox="1"/>
          <p:nvPr/>
        </p:nvSpPr>
        <p:spPr>
          <a:xfrm>
            <a:off x="7029858" y="2173396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014617-87EF-37E5-0BB4-59168B9B1CFA}"/>
              </a:ext>
            </a:extLst>
          </p:cNvPr>
          <p:cNvSpPr txBox="1"/>
          <p:nvPr/>
        </p:nvSpPr>
        <p:spPr>
          <a:xfrm>
            <a:off x="7029857" y="2675515"/>
            <a:ext cx="244699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отмечают финансовые трудности, </a:t>
            </a:r>
            <a:r>
              <a:rPr lang="ru-ID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использования заёмных средств для развития бизнеса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6B5C4DF-4879-E82C-1A8B-99D847E68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103760"/>
              </p:ext>
            </p:extLst>
          </p:nvPr>
        </p:nvGraphicFramePr>
        <p:xfrm>
          <a:off x="618954" y="3222924"/>
          <a:ext cx="2951999" cy="308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8030012-FB3A-62A3-8150-35FFC833724F}"/>
              </a:ext>
            </a:extLst>
          </p:cNvPr>
          <p:cNvSpPr txBox="1"/>
          <p:nvPr/>
        </p:nvSpPr>
        <p:spPr>
          <a:xfrm>
            <a:off x="3943844" y="2173396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F5DA38-46A5-A6B1-F9E8-3231D6BCC328}"/>
              </a:ext>
            </a:extLst>
          </p:cNvPr>
          <p:cNvSpPr txBox="1"/>
          <p:nvPr/>
        </p:nvSpPr>
        <p:spPr>
          <a:xfrm>
            <a:off x="3943844" y="2675515"/>
            <a:ext cx="225413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отмечают сложности с оформлением документов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5B1B2-3C1F-0578-5028-AAE9B4C94CD4}"/>
              </a:ext>
            </a:extLst>
          </p:cNvPr>
          <p:cNvSpPr txBox="1"/>
          <p:nvPr/>
        </p:nvSpPr>
        <p:spPr>
          <a:xfrm>
            <a:off x="4182802" y="3222924"/>
            <a:ext cx="127423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документов              и требуемых разрешений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12DCE40-94A9-EDBA-14E5-8C5D96887B18}"/>
              </a:ext>
            </a:extLst>
          </p:cNvPr>
          <p:cNvCxnSpPr>
            <a:cxnSpLocks/>
          </p:cNvCxnSpPr>
          <p:nvPr/>
        </p:nvCxnSpPr>
        <p:spPr>
          <a:xfrm>
            <a:off x="3943844" y="3243093"/>
            <a:ext cx="0" cy="7962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Бумага со сплошной заливкой">
            <a:extLst>
              <a:ext uri="{FF2B5EF4-FFF2-40B4-BE49-F238E27FC236}">
                <a16:creationId xmlns:a16="http://schemas.microsoft.com/office/drawing/2014/main" id="{4F310181-AA42-403C-25BD-E9F7DC161C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8384" y="1873958"/>
            <a:ext cx="360000" cy="360000"/>
          </a:xfrm>
          <a:prstGeom prst="rect">
            <a:avLst/>
          </a:prstGeom>
        </p:spPr>
      </p:pic>
      <p:sp>
        <p:nvSpPr>
          <p:cNvPr id="4" name="Номер слайда 50">
            <a:extLst>
              <a:ext uri="{FF2B5EF4-FFF2-40B4-BE49-F238E27FC236}">
                <a16:creationId xmlns:a16="http://schemas.microsoft.com/office/drawing/2014/main" id="{B8B07B34-80FE-991E-E035-539AE3E3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996AA-35EC-F6E0-E70F-A09B3222F6B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4227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40" descr="Country highway receding to horizon">
            <a:extLst>
              <a:ext uri="{FF2B5EF4-FFF2-40B4-BE49-F238E27FC236}">
                <a16:creationId xmlns:a16="http://schemas.microsoft.com/office/drawing/2014/main" id="{601A6AC4-8968-0B94-EFDD-22E1A9943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321" y="3541706"/>
            <a:ext cx="3977354" cy="2766116"/>
          </a:xfrm>
          <a:custGeom>
            <a:avLst/>
            <a:gdLst>
              <a:gd name="connsiteX0" fmla="*/ 247567 w 3977354"/>
              <a:gd name="connsiteY0" fmla="*/ 0 h 2766116"/>
              <a:gd name="connsiteX1" fmla="*/ 3729787 w 3977354"/>
              <a:gd name="connsiteY1" fmla="*/ 0 h 2766116"/>
              <a:gd name="connsiteX2" fmla="*/ 3977354 w 3977354"/>
              <a:gd name="connsiteY2" fmla="*/ 247567 h 2766116"/>
              <a:gd name="connsiteX3" fmla="*/ 3977354 w 3977354"/>
              <a:gd name="connsiteY3" fmla="*/ 2518549 h 2766116"/>
              <a:gd name="connsiteX4" fmla="*/ 3729787 w 3977354"/>
              <a:gd name="connsiteY4" fmla="*/ 2766116 h 2766116"/>
              <a:gd name="connsiteX5" fmla="*/ 247567 w 3977354"/>
              <a:gd name="connsiteY5" fmla="*/ 2766116 h 2766116"/>
              <a:gd name="connsiteX6" fmla="*/ 0 w 3977354"/>
              <a:gd name="connsiteY6" fmla="*/ 2518549 h 2766116"/>
              <a:gd name="connsiteX7" fmla="*/ 0 w 3977354"/>
              <a:gd name="connsiteY7" fmla="*/ 247567 h 2766116"/>
              <a:gd name="connsiteX8" fmla="*/ 247567 w 3977354"/>
              <a:gd name="connsiteY8" fmla="*/ 0 h 276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7354" h="2766116">
                <a:moveTo>
                  <a:pt x="247567" y="0"/>
                </a:moveTo>
                <a:lnTo>
                  <a:pt x="3729787" y="0"/>
                </a:lnTo>
                <a:cubicBezTo>
                  <a:pt x="3866514" y="0"/>
                  <a:pt x="3977354" y="110840"/>
                  <a:pt x="3977354" y="247567"/>
                </a:cubicBezTo>
                <a:lnTo>
                  <a:pt x="3977354" y="2518549"/>
                </a:lnTo>
                <a:cubicBezTo>
                  <a:pt x="3977354" y="2655276"/>
                  <a:pt x="3866514" y="2766116"/>
                  <a:pt x="3729787" y="2766116"/>
                </a:cubicBezTo>
                <a:lnTo>
                  <a:pt x="247567" y="2766116"/>
                </a:lnTo>
                <a:cubicBezTo>
                  <a:pt x="110840" y="2766116"/>
                  <a:pt x="0" y="2655276"/>
                  <a:pt x="0" y="2518549"/>
                </a:cubicBezTo>
                <a:lnTo>
                  <a:pt x="0" y="247567"/>
                </a:lnTo>
                <a:cubicBezTo>
                  <a:pt x="0" y="110840"/>
                  <a:pt x="110840" y="0"/>
                  <a:pt x="247567" y="0"/>
                </a:cubicBezTo>
                <a:close/>
              </a:path>
            </a:pathLst>
          </a:cu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8DF27EB-ADD8-14D9-C3C2-A3493440690F}"/>
              </a:ext>
            </a:extLst>
          </p:cNvPr>
          <p:cNvSpPr/>
          <p:nvPr/>
        </p:nvSpPr>
        <p:spPr>
          <a:xfrm>
            <a:off x="5795703" y="1401547"/>
            <a:ext cx="3991893" cy="2027453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CD92E-140C-FCEB-8D89-B4DFC2B66BB3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ВОЗМОЖНЫЕ РЕШЕНИЯ ПРОБЛЕМ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E2268E5-CB2D-B784-7262-390A9AE7A51B}"/>
              </a:ext>
            </a:extLst>
          </p:cNvPr>
          <p:cNvSpPr/>
          <p:nvPr/>
        </p:nvSpPr>
        <p:spPr>
          <a:xfrm>
            <a:off x="627015" y="1401546"/>
            <a:ext cx="5035461" cy="4906276"/>
          </a:xfrm>
          <a:prstGeom prst="roundRect">
            <a:avLst>
              <a:gd name="adj" fmla="val 447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EB40B-61B0-71B6-E201-BA9AA69269D8}"/>
              </a:ext>
            </a:extLst>
          </p:cNvPr>
          <p:cNvSpPr txBox="1"/>
          <p:nvPr/>
        </p:nvSpPr>
        <p:spPr>
          <a:xfrm>
            <a:off x="627015" y="1638617"/>
            <a:ext cx="50451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МНЕНИЮ ПРЕДСТАВИТЕЛЕЙ ОПРОШЕННЫХ КОМПАНИЙ НЕОБХОДИМЫ СЛЕДУЮЩИЕ МЕРЫ ПОДДЕРЖКИ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37134AF-D33A-98D0-FD9F-4B46E40AEAB0}"/>
              </a:ext>
            </a:extLst>
          </p:cNvPr>
          <p:cNvSpPr/>
          <p:nvPr/>
        </p:nvSpPr>
        <p:spPr>
          <a:xfrm>
            <a:off x="895349" y="2216647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F514B4-11AB-2F0C-7546-55DFDECCE05B}"/>
              </a:ext>
            </a:extLst>
          </p:cNvPr>
          <p:cNvSpPr txBox="1"/>
          <p:nvPr/>
        </p:nvSpPr>
        <p:spPr>
          <a:xfrm>
            <a:off x="1075254" y="2435116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061EC0-AB85-1D71-C9AD-F14D1A817343}"/>
              </a:ext>
            </a:extLst>
          </p:cNvPr>
          <p:cNvSpPr txBox="1"/>
          <p:nvPr/>
        </p:nvSpPr>
        <p:spPr>
          <a:xfrm>
            <a:off x="1805462" y="2459742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62044BA2-B44C-A712-1297-D72CF4C9D5C3}"/>
              </a:ext>
            </a:extLst>
          </p:cNvPr>
          <p:cNvSpPr/>
          <p:nvPr/>
        </p:nvSpPr>
        <p:spPr>
          <a:xfrm>
            <a:off x="895349" y="2996315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9ABA0665-7BF5-3BB6-EDAD-1C435AAA8499}"/>
              </a:ext>
            </a:extLst>
          </p:cNvPr>
          <p:cNvSpPr/>
          <p:nvPr/>
        </p:nvSpPr>
        <p:spPr>
          <a:xfrm>
            <a:off x="895349" y="3781162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5802C631-A1EC-A364-FF47-7CC93E5701E0}"/>
              </a:ext>
            </a:extLst>
          </p:cNvPr>
          <p:cNvSpPr/>
          <p:nvPr/>
        </p:nvSpPr>
        <p:spPr>
          <a:xfrm>
            <a:off x="895349" y="4560830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2D1761B5-B3E1-7A76-AAF3-1224BFFBAF6C}"/>
              </a:ext>
            </a:extLst>
          </p:cNvPr>
          <p:cNvSpPr/>
          <p:nvPr/>
        </p:nvSpPr>
        <p:spPr>
          <a:xfrm>
            <a:off x="895349" y="5340498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106" name="Рисунок 105" descr="Монеты со сплошной заливкой">
            <a:extLst>
              <a:ext uri="{FF2B5EF4-FFF2-40B4-BE49-F238E27FC236}">
                <a16:creationId xmlns:a16="http://schemas.microsoft.com/office/drawing/2014/main" id="{705F1669-CC6A-B05D-F958-37BDF31085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1281" y="2386495"/>
            <a:ext cx="360000" cy="3600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C949C828-2577-C5DF-ADD5-C08EEA31DFB6}"/>
              </a:ext>
            </a:extLst>
          </p:cNvPr>
          <p:cNvSpPr txBox="1"/>
          <p:nvPr/>
        </p:nvSpPr>
        <p:spPr>
          <a:xfrm>
            <a:off x="1075254" y="3218750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766BA8F-FC57-5B2D-90E2-D56C05BC4F1C}"/>
              </a:ext>
            </a:extLst>
          </p:cNvPr>
          <p:cNvSpPr txBox="1"/>
          <p:nvPr/>
        </p:nvSpPr>
        <p:spPr>
          <a:xfrm>
            <a:off x="1805462" y="3243376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</a:t>
            </a:r>
          </a:p>
        </p:txBody>
      </p:sp>
      <p:pic>
        <p:nvPicPr>
          <p:cNvPr id="110" name="Рисунок 109" descr="Монеты со сплошной заливкой">
            <a:extLst>
              <a:ext uri="{FF2B5EF4-FFF2-40B4-BE49-F238E27FC236}">
                <a16:creationId xmlns:a16="http://schemas.microsoft.com/office/drawing/2014/main" id="{B09FEF6A-902E-311B-AEB9-701814B81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1281" y="3170129"/>
            <a:ext cx="360000" cy="3600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C95DD27A-64EF-79D2-15ED-71C79132EF43}"/>
              </a:ext>
            </a:extLst>
          </p:cNvPr>
          <p:cNvSpPr txBox="1"/>
          <p:nvPr/>
        </p:nvSpPr>
        <p:spPr>
          <a:xfrm>
            <a:off x="1075254" y="3999631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D1E8BC5-CED5-2F8A-8057-235370113FEC}"/>
              </a:ext>
            </a:extLst>
          </p:cNvPr>
          <p:cNvSpPr txBox="1"/>
          <p:nvPr/>
        </p:nvSpPr>
        <p:spPr>
          <a:xfrm>
            <a:off x="1805462" y="4024257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</a:p>
        </p:txBody>
      </p:sp>
      <p:pic>
        <p:nvPicPr>
          <p:cNvPr id="114" name="Рисунок 113" descr="Монеты со сплошной заливкой">
            <a:extLst>
              <a:ext uri="{FF2B5EF4-FFF2-40B4-BE49-F238E27FC236}">
                <a16:creationId xmlns:a16="http://schemas.microsoft.com/office/drawing/2014/main" id="{CEBF71AD-3798-079F-1006-4BBD621CBA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1281" y="3951010"/>
            <a:ext cx="360000" cy="3600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B49FEFF5-ED7A-911B-E522-304578F8CA2D}"/>
              </a:ext>
            </a:extLst>
          </p:cNvPr>
          <p:cNvSpPr txBox="1"/>
          <p:nvPr/>
        </p:nvSpPr>
        <p:spPr>
          <a:xfrm>
            <a:off x="1075254" y="4786885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069AE09-F3E7-1FF7-20FD-D0140564616C}"/>
              </a:ext>
            </a:extLst>
          </p:cNvPr>
          <p:cNvSpPr txBox="1"/>
          <p:nvPr/>
        </p:nvSpPr>
        <p:spPr>
          <a:xfrm>
            <a:off x="1805461" y="4811511"/>
            <a:ext cx="25156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поддержка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8EC6495-D330-6761-457E-5F874A3FA7B8}"/>
              </a:ext>
            </a:extLst>
          </p:cNvPr>
          <p:cNvSpPr txBox="1"/>
          <p:nvPr/>
        </p:nvSpPr>
        <p:spPr>
          <a:xfrm>
            <a:off x="1075254" y="5558143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26,2%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AF710BB-3919-EA2E-FBBA-05860669961B}"/>
              </a:ext>
            </a:extLst>
          </p:cNvPr>
          <p:cNvSpPr txBox="1"/>
          <p:nvPr/>
        </p:nvSpPr>
        <p:spPr>
          <a:xfrm>
            <a:off x="1805462" y="5500497"/>
            <a:ext cx="27989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существующих мер поддержки</a:t>
            </a:r>
          </a:p>
        </p:txBody>
      </p:sp>
      <p:pic>
        <p:nvPicPr>
          <p:cNvPr id="124" name="Рисунок 123" descr="Банк со сплошной заливкой">
            <a:extLst>
              <a:ext uri="{FF2B5EF4-FFF2-40B4-BE49-F238E27FC236}">
                <a16:creationId xmlns:a16="http://schemas.microsoft.com/office/drawing/2014/main" id="{077AE888-BF98-A5C8-3632-BAD43006AF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2184" y="5484834"/>
            <a:ext cx="360000" cy="360000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40969E07-9DBB-0BE0-5FE2-B2628E78DAD2}"/>
              </a:ext>
            </a:extLst>
          </p:cNvPr>
          <p:cNvSpPr txBox="1"/>
          <p:nvPr/>
        </p:nvSpPr>
        <p:spPr>
          <a:xfrm>
            <a:off x="6043094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D5E7585-AEA8-6C9F-5ED3-B5D390D5176F}"/>
              </a:ext>
            </a:extLst>
          </p:cNvPr>
          <p:cNvSpPr txBox="1"/>
          <p:nvPr/>
        </p:nvSpPr>
        <p:spPr>
          <a:xfrm>
            <a:off x="6043093" y="2306182"/>
            <a:ext cx="25998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отмечают,          что для более активного развития района необходимо улучшение транспортной инфраструктуры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Номер слайда 50">
            <a:extLst>
              <a:ext uri="{FF2B5EF4-FFF2-40B4-BE49-F238E27FC236}">
                <a16:creationId xmlns:a16="http://schemas.microsoft.com/office/drawing/2014/main" id="{D59CBD11-ED18-A63D-880A-49AA9FCE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id="{D33EA256-31E2-E04A-4863-8F643E1771C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3EA7A1B3-FDB2-174A-2418-3B154CBF70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3289" y="4733067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6EA9FB-1524-7609-F314-80A9F1E1D35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028447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51A819EE-87B6-8A1A-0730-08E1B3889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321056"/>
              </p:ext>
            </p:extLst>
          </p:nvPr>
        </p:nvGraphicFramePr>
        <p:xfrm>
          <a:off x="3723245" y="1401546"/>
          <a:ext cx="2968122" cy="416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АДМИНИСТРАЦИЕЙ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8736" y="1401545"/>
            <a:ext cx="2966400" cy="2394000"/>
          </a:xfrm>
          <a:prstGeom prst="roundRect">
            <a:avLst>
              <a:gd name="adj" fmla="val 109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E4BB89-C823-8988-7CBC-1B407915213F}"/>
              </a:ext>
            </a:extLst>
          </p:cNvPr>
          <p:cNvSpPr/>
          <p:nvPr/>
        </p:nvSpPr>
        <p:spPr>
          <a:xfrm>
            <a:off x="3723245" y="1401545"/>
            <a:ext cx="2968122" cy="4906275"/>
          </a:xfrm>
          <a:prstGeom prst="roundRect">
            <a:avLst>
              <a:gd name="adj" fmla="val 772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6A4766-7FB8-1E60-AC07-C889083B8299}"/>
              </a:ext>
            </a:extLst>
          </p:cNvPr>
          <p:cNvSpPr txBox="1"/>
          <p:nvPr/>
        </p:nvSpPr>
        <p:spPr>
          <a:xfrm>
            <a:off x="3723246" y="1600517"/>
            <a:ext cx="29681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    </a:t>
            </a:r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АДМИНИСТРАЦИЕЙ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Монеты со сплошной заливкой">
            <a:extLst>
              <a:ext uri="{FF2B5EF4-FFF2-40B4-BE49-F238E27FC236}">
                <a16:creationId xmlns:a16="http://schemas.microsoft.com/office/drawing/2014/main" id="{8FCBDF6A-8A7F-4E13-688F-B44DA31C2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3257" y="1478550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9ED5EC5-DA2B-B67F-316E-9A04197D5075}"/>
              </a:ext>
            </a:extLst>
          </p:cNvPr>
          <p:cNvSpPr txBox="1"/>
          <p:nvPr/>
        </p:nvSpPr>
        <p:spPr>
          <a:xfrm>
            <a:off x="839119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28,3%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6176DF-7E83-79D9-D98C-C16A349E3BCF}"/>
              </a:ext>
            </a:extLst>
          </p:cNvPr>
          <p:cNvSpPr txBox="1"/>
          <p:nvPr/>
        </p:nvSpPr>
        <p:spPr>
          <a:xfrm>
            <a:off x="839119" y="2306182"/>
            <a:ext cx="22541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 знают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инвестиционном уполномоченном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CE7D1C-8603-5ACB-F1B9-4CC96A819C5B}"/>
              </a:ext>
            </a:extLst>
          </p:cNvPr>
          <p:cNvSpPr txBox="1"/>
          <p:nvPr/>
        </p:nvSpPr>
        <p:spPr>
          <a:xfrm>
            <a:off x="837399" y="4450871"/>
            <a:ext cx="1677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9,2%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320235-F304-A8D4-B377-A0F3302396DA}"/>
              </a:ext>
            </a:extLst>
          </p:cNvPr>
          <p:cNvSpPr txBox="1"/>
          <p:nvPr/>
        </p:nvSpPr>
        <p:spPr>
          <a:xfrm>
            <a:off x="837398" y="4952990"/>
            <a:ext cx="16772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контактировала с ними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AED28E4B-4C9B-EDA1-A133-4F6E183E8935}"/>
              </a:ext>
            </a:extLst>
          </p:cNvPr>
          <p:cNvSpPr/>
          <p:nvPr/>
        </p:nvSpPr>
        <p:spPr>
          <a:xfrm>
            <a:off x="627016" y="3914887"/>
            <a:ext cx="2951999" cy="2394000"/>
          </a:xfrm>
          <a:prstGeom prst="roundRect">
            <a:avLst>
              <a:gd name="adj" fmla="val 10253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C61C3-3A62-D900-880B-15D1D1181A3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5688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476841" y="1392704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2022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147297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1108405" y="2921095"/>
            <a:ext cx="12153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907422" y="3375347"/>
            <a:ext cx="322113" cy="15373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2 516,4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1982076" y="336221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5 261,3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1414241" y="335707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4 168,3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pPr algn="ctr"/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31789" y="3344643"/>
            <a:ext cx="359468" cy="17999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16 253,3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89029" cy="17387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21 437,6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9 457,2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трудоспособного населения, чел.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2 266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2 492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2 495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1651354" y="5002828"/>
            <a:ext cx="889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1227776" y="5292348"/>
            <a:ext cx="395652" cy="16897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148 809,7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2364760" y="5274565"/>
            <a:ext cx="439887" cy="16897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214 880,3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1778190" y="5292348"/>
            <a:ext cx="439887" cy="168978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124 260,5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6" y="526063"/>
            <a:ext cx="72586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СОБОЛЕВСКОГО 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id="{847A40E7-16AF-4E43-9B08-4F6AFB544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323524"/>
              </p:ext>
            </p:extLst>
          </p:nvPr>
        </p:nvGraphicFramePr>
        <p:xfrm>
          <a:off x="2459934" y="2846954"/>
          <a:ext cx="2255886" cy="193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27946F-179A-49B4-0BB0-96B2051D4ABE}"/>
              </a:ext>
            </a:extLst>
          </p:cNvPr>
          <p:cNvSpPr txBox="1"/>
          <p:nvPr/>
        </p:nvSpPr>
        <p:spPr>
          <a:xfrm>
            <a:off x="627016" y="6607261"/>
            <a:ext cx="73178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СОБОЛЕВСКОГО МУНИЦИПАЛЬНОГО РАЙОНА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F0592A3-CCBC-26A7-8134-12102FCA435F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СОБОЛЕВСКИЙ МУНИЦИПАЛЬНЫЙ РАЙОН</a:t>
            </a:r>
            <a:endParaRPr kumimoji="0" lang="ru-ID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BF2EC44-B93A-6DD0-E7E6-F2814E9FD082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1634F-B590-1C7B-2CDF-507C1847707F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69BDC-84C5-87C2-9A8A-BFB56689C509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5D8D84-8235-4570-AE5A-FBE03FFC7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17" y="1256552"/>
            <a:ext cx="6888718" cy="2896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3BD320-5FF4-4D6B-875E-E60B452CA9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350" y="1256552"/>
            <a:ext cx="2153465" cy="289638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6DEDFB3-EDD8-4B2F-9807-AF839EB9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500" y="205411"/>
            <a:ext cx="512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2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5260765" y="2012179"/>
            <a:ext cx="4491371" cy="1139051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5267230" y="1620291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591213" y="392846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279287"/>
              </p:ext>
            </p:extLst>
          </p:nvPr>
        </p:nvGraphicFramePr>
        <p:xfrm>
          <a:off x="803309" y="2046834"/>
          <a:ext cx="3339274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2023 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748166"/>
              </p:ext>
            </p:extLst>
          </p:nvPr>
        </p:nvGraphicFramePr>
        <p:xfrm>
          <a:off x="870857" y="4578382"/>
          <a:ext cx="2910496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EFDBC0B8-5E11-F341-0ED5-65974A167108}"/>
              </a:ext>
            </a:extLst>
          </p:cNvPr>
          <p:cNvSpPr/>
          <p:nvPr/>
        </p:nvSpPr>
        <p:spPr>
          <a:xfrm>
            <a:off x="4236315" y="2258456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366D0DC-2F2F-1395-6E58-4CEE70D8CCE3}"/>
              </a:ext>
            </a:extLst>
          </p:cNvPr>
          <p:cNvSpPr/>
          <p:nvPr/>
        </p:nvSpPr>
        <p:spPr>
          <a:xfrm>
            <a:off x="4241277" y="324553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25285"/>
              </p:ext>
            </p:extLst>
          </p:nvPr>
        </p:nvGraphicFramePr>
        <p:xfrm>
          <a:off x="5267230" y="1606373"/>
          <a:ext cx="4497840" cy="1564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val="2298273598"/>
                    </a:ext>
                  </a:extLst>
                </a:gridCol>
              </a:tblGrid>
              <a:tr h="337877"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ID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ID" sz="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852991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ID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по</a:t>
                      </a:r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Соболевскому муниципальному району</a:t>
                      </a:r>
                      <a:endParaRPr lang="ru-ID" sz="700" b="0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122 952,7</a:t>
                      </a:r>
                      <a:endParaRPr lang="ru-ID" sz="7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214 880,3</a:t>
                      </a:r>
                      <a:endParaRPr lang="ru-ID" sz="7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949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ru-ID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данных</a:t>
                      </a:r>
                      <a:endParaRPr lang="ru-ID" sz="7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данных</a:t>
                      </a:r>
                      <a:endParaRPr lang="ru-ID" sz="7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92117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ru-ID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  <a:p>
                      <a:r>
                        <a:rPr lang="ru-ID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(наименование области)</a:t>
                      </a: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данных</a:t>
                      </a:r>
                      <a:endParaRPr lang="ru-ID" sz="7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данных</a:t>
                      </a:r>
                      <a:endParaRPr lang="ru-ID" sz="7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497627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7326AD10-2947-EFC3-9FD0-462C38686134}"/>
              </a:ext>
            </a:extLst>
          </p:cNvPr>
          <p:cNvSpPr txBox="1"/>
          <p:nvPr/>
        </p:nvSpPr>
        <p:spPr>
          <a:xfrm>
            <a:off x="811536" y="3636461"/>
            <a:ext cx="75720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году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2ED880-7F9C-7522-6A34-8939D1C06451}"/>
              </a:ext>
            </a:extLst>
          </p:cNvPr>
          <p:cNvSpPr txBox="1"/>
          <p:nvPr/>
        </p:nvSpPr>
        <p:spPr>
          <a:xfrm>
            <a:off x="5317466" y="3653026"/>
            <a:ext cx="250760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31.12.2023 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Соболевскому муниципальному району на 01.01.2023</a:t>
            </a:r>
            <a:endParaRPr lang="ru-ID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Соболевскому муниципальному району на 31.12.2023</a:t>
            </a:r>
            <a:endParaRPr lang="ru-ID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3">
            <a:extLst>
              <a:ext uri="{FF2B5EF4-FFF2-40B4-BE49-F238E27FC236}">
                <a16:creationId xmlns:a16="http://schemas.microsoft.com/office/drawing/2014/main" id="{ACF9A834-F2E8-4033-98F3-4F9F5F25FE6D}"/>
              </a:ext>
            </a:extLst>
          </p:cNvPr>
          <p:cNvSpPr/>
          <p:nvPr/>
        </p:nvSpPr>
        <p:spPr>
          <a:xfrm>
            <a:off x="4236315" y="258817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3">
            <a:extLst>
              <a:ext uri="{FF2B5EF4-FFF2-40B4-BE49-F238E27FC236}">
                <a16:creationId xmlns:a16="http://schemas.microsoft.com/office/drawing/2014/main" id="{DF3EA486-5B41-47CD-BCEE-919A632CF42A}"/>
              </a:ext>
            </a:extLst>
          </p:cNvPr>
          <p:cNvSpPr/>
          <p:nvPr/>
        </p:nvSpPr>
        <p:spPr>
          <a:xfrm>
            <a:off x="4236315" y="291359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8471" y="2738041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8471" y="1866702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599062" y="1731800"/>
            <a:ext cx="4497839" cy="177176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599063" y="1005332"/>
            <a:ext cx="4497839" cy="640645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5207306" y="1731800"/>
            <a:ext cx="4497839" cy="1763149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5208471" y="1005332"/>
            <a:ext cx="4497839" cy="615553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30473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99061" y="3592580"/>
            <a:ext cx="4497839" cy="655299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02019" y="4337414"/>
            <a:ext cx="4497839" cy="2218038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08471" y="3592580"/>
            <a:ext cx="4497839" cy="660520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22337" y="1995730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субарктический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383028" y="2243744"/>
            <a:ext cx="20488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-15,7℃, в июне + 13,1℃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383028" y="2741614"/>
            <a:ext cx="371387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протяжении года: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солнечных дней - 54, снегопадные дни - 102, дни с осадками - 109, облачных дней - 101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337" y="2260364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337" y="2769022"/>
            <a:ext cx="360000" cy="36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5555240" y="1772540"/>
            <a:ext cx="414461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фонда, на которых расположены леса – 1934,176 тыс.га: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земли, на которых расположены защитные леса – 697,973 тыс.га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земли, на которых расположены эксплуатационные леса – 293,811 тыс.га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земли, на которых расположены резервные леса – 942,392 тыс.га 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породы: Каменная береза, тополь душистый, чозения, ива сахалинская. Каменноберезовые леса хотя и занимают обширную территорию поселения редкостойки, низкоплотны и имеют выход деловой древесины от 2 до 5%.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5646114" y="2722444"/>
            <a:ext cx="4053743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20"/>
              </a:lnSpc>
              <a:spcBef>
                <a:spcPts val="300"/>
              </a:spcBef>
            </a:pPr>
            <a:r>
              <a:rPr lang="ru-RU" sz="8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района расположены: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ru-RU" sz="8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 равнин и предгорных увалов</a:t>
            </a:r>
            <a:r>
              <a:rPr lang="ru-RU" sz="8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торфяные мерзлотные, подзолисто-охристые вулканические и торфянисто-глеевые, болотные;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ru-RU" sz="8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 горных территорий:</a:t>
            </a:r>
            <a:r>
              <a:rPr lang="ru-RU" sz="8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подзолисто-охристые вулканические и примитивные литоморфные, торфянистые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8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99061" y="4346190"/>
            <a:ext cx="4497839" cy="2172056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0ECB78-E680-4192-B8B3-BE88D9F453C4}"/>
              </a:ext>
            </a:extLst>
          </p:cNvPr>
          <p:cNvSpPr/>
          <p:nvPr/>
        </p:nvSpPr>
        <p:spPr>
          <a:xfrm>
            <a:off x="1127644" y="4570080"/>
            <a:ext cx="3830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района открыты 4 газоконденсатных месторождения, запасы, которых позволяют организовать добычу газа на уровне 0,50-0,57 млрд. куб. в год при прогнозируемой обеспеченности не менее 25 лет. 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северной части Колпаковского перспективного нефтегазоносного района  известны два проявления нефти и горючего газа - Половинное и Вейберовское, которые относятся к Приохотско-Кшукской перспективно нефтегазоносной зоне. Обоим проявлениям сопутствуют проявления термоминеральных вод и бурого угля. Драгоценные и поделочные камни представлены проявлением агата р. Удова.  Строительные материалы представлены месторождениями глин и песчано-гравийной смеси.</a:t>
            </a:r>
          </a:p>
        </p:txBody>
      </p:sp>
      <p:pic>
        <p:nvPicPr>
          <p:cNvPr id="41" name="Рисунок 40" descr="Золотые слитки со сплошной заливкой">
            <a:extLst>
              <a:ext uri="{FF2B5EF4-FFF2-40B4-BE49-F238E27FC236}">
                <a16:creationId xmlns:a16="http://schemas.microsoft.com/office/drawing/2014/main" id="{1BE7FE8B-9DBB-4B71-BFB6-C9F8336496E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352" y="4570080"/>
            <a:ext cx="360000" cy="36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5594ED-F6A0-46AE-92AE-D9275B5CCB07}"/>
              </a:ext>
            </a:extLst>
          </p:cNvPr>
          <p:cNvSpPr/>
          <p:nvPr/>
        </p:nvSpPr>
        <p:spPr>
          <a:xfrm>
            <a:off x="5286115" y="4601618"/>
            <a:ext cx="18582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rgbClr val="4756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21 076 кв. км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 descr="Посевы со сплошной заливкой">
            <a:extLst>
              <a:ext uri="{FF2B5EF4-FFF2-40B4-BE49-F238E27FC236}">
                <a16:creationId xmlns:a16="http://schemas.microsoft.com/office/drawing/2014/main" id="{9A0002D6-E2AE-4A03-9F5E-24A731C8F55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86115" y="4884259"/>
            <a:ext cx="360000" cy="360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432C010-3586-499A-AE1B-C15CF7CA95A9}"/>
              </a:ext>
            </a:extLst>
          </p:cNvPr>
          <p:cNvSpPr txBox="1"/>
          <p:nvPr/>
        </p:nvSpPr>
        <p:spPr>
          <a:xfrm>
            <a:off x="5919287" y="4930080"/>
            <a:ext cx="15316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генеральным планом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различные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зоны 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1" y="2239509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ru-ID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D2EF9882-A601-BBC0-32F7-F6A577FA01FE}"/>
              </a:ext>
            </a:extLst>
          </p:cNvPr>
          <p:cNvSpPr/>
          <p:nvPr/>
        </p:nvSpPr>
        <p:spPr>
          <a:xfrm>
            <a:off x="1312269" y="2481531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ID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19" name="Скругленный прямоугольник 118">
            <a:extLst>
              <a:ext uri="{FF2B5EF4-FFF2-40B4-BE49-F238E27FC236}">
                <a16:creationId xmlns:a16="http://schemas.microsoft.com/office/drawing/2014/main" id="{B28F9853-F344-F787-24EA-6A6754D48935}"/>
              </a:ext>
            </a:extLst>
          </p:cNvPr>
          <p:cNvSpPr/>
          <p:nvPr/>
        </p:nvSpPr>
        <p:spPr>
          <a:xfrm>
            <a:off x="2312415" y="2479387"/>
            <a:ext cx="346004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68,6%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ru-ID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1734FEF8-23A3-18B1-AE5F-338355686DB3}"/>
              </a:ext>
            </a:extLst>
          </p:cNvPr>
          <p:cNvSpPr/>
          <p:nvPr/>
        </p:nvSpPr>
        <p:spPr>
          <a:xfrm>
            <a:off x="1312269" y="3976445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ID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03552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 учащихся</a:t>
            </a: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id="{7253A253-6584-15FE-13F6-83F5F9DBE68D}"/>
              </a:ext>
            </a:extLst>
          </p:cNvPr>
          <p:cNvSpPr/>
          <p:nvPr/>
        </p:nvSpPr>
        <p:spPr>
          <a:xfrm>
            <a:off x="2254233" y="3990062"/>
            <a:ext cx="329657" cy="1527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20,4 %</a:t>
            </a:r>
            <a:endParaRPr lang="ru-ID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16972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фельдшерско-акушерские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BAF561A-0AFA-D244-BF22-A62DAC4ADF96}"/>
              </a:ext>
            </a:extLst>
          </p:cNvPr>
          <p:cNvSpPr txBox="1"/>
          <p:nvPr/>
        </p:nvSpPr>
        <p:spPr>
          <a:xfrm>
            <a:off x="2949025" y="5683973"/>
            <a:ext cx="2195998" cy="295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ПОКАЗАТЕЛИ ПО (Соболевский район) ЦРБ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Скругленный прямоугольник 216">
            <a:extLst>
              <a:ext uri="{FF2B5EF4-FFF2-40B4-BE49-F238E27FC236}">
                <a16:creationId xmlns:a16="http://schemas.microsoft.com/office/drawing/2014/main" id="{7D5BE63D-4A00-2438-647C-920819914A37}"/>
              </a:ext>
            </a:extLst>
          </p:cNvPr>
          <p:cNvSpPr/>
          <p:nvPr/>
        </p:nvSpPr>
        <p:spPr>
          <a:xfrm>
            <a:off x="2949026" y="5556795"/>
            <a:ext cx="2196000" cy="756859"/>
          </a:xfrm>
          <a:prstGeom prst="roundRect">
            <a:avLst>
              <a:gd name="adj" fmla="val 27941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18" name="Скругленный прямоугольник 217">
            <a:extLst>
              <a:ext uri="{FF2B5EF4-FFF2-40B4-BE49-F238E27FC236}">
                <a16:creationId xmlns:a16="http://schemas.microsoft.com/office/drawing/2014/main" id="{D58E9A76-DCC8-015D-560E-BB2F3ADEFF67}"/>
              </a:ext>
            </a:extLst>
          </p:cNvPr>
          <p:cNvSpPr/>
          <p:nvPr/>
        </p:nvSpPr>
        <p:spPr>
          <a:xfrm>
            <a:off x="3056453" y="6047792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зданий 92 %</a:t>
            </a:r>
            <a:endParaRPr lang="ru-ID" sz="6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Скругленный прямоугольник 219">
            <a:extLst>
              <a:ext uri="{FF2B5EF4-FFF2-40B4-BE49-F238E27FC236}">
                <a16:creationId xmlns:a16="http://schemas.microsoft.com/office/drawing/2014/main" id="{261E55F3-5B99-B6C9-1249-6CE06DEF761D}"/>
              </a:ext>
            </a:extLst>
          </p:cNvPr>
          <p:cNvSpPr/>
          <p:nvPr/>
        </p:nvSpPr>
        <p:spPr>
          <a:xfrm>
            <a:off x="3936022" y="6047792"/>
            <a:ext cx="111448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оборудования 65 %</a:t>
            </a:r>
            <a:endParaRPr lang="ru-ID" sz="6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58020" y="2274636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ru-ID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балансового износа зданий</a:t>
            </a:r>
          </a:p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заполняемость учреждений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  <p:sp>
        <p:nvSpPr>
          <p:cNvPr id="51" name="Скругленный прямоугольник 167">
            <a:extLst>
              <a:ext uri="{FF2B5EF4-FFF2-40B4-BE49-F238E27FC236}">
                <a16:creationId xmlns:a16="http://schemas.microsoft.com/office/drawing/2014/main" id="{EE699DBC-5422-4853-878E-FD2876F46103}"/>
              </a:ext>
            </a:extLst>
          </p:cNvPr>
          <p:cNvSpPr/>
          <p:nvPr/>
        </p:nvSpPr>
        <p:spPr>
          <a:xfrm>
            <a:off x="1273815" y="3191348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ID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82B9E135-49A8-AFAE-B5ED-1983DB685625}"/>
              </a:ext>
            </a:extLst>
          </p:cNvPr>
          <p:cNvSpPr/>
          <p:nvPr/>
        </p:nvSpPr>
        <p:spPr>
          <a:xfrm>
            <a:off x="5305521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ru-ID" sz="2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EE053FA-A557-1414-8ECE-9262B61E39F3}"/>
              </a:ext>
            </a:extLst>
          </p:cNvPr>
          <p:cNvSpPr txBox="1"/>
          <p:nvPr/>
        </p:nvSpPr>
        <p:spPr>
          <a:xfrm>
            <a:off x="5551329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167497"/>
              </p:ext>
            </p:extLst>
          </p:nvPr>
        </p:nvGraphicFramePr>
        <p:xfrm>
          <a:off x="5551329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:a16="http://schemas.microsoft.com/office/drawing/2014/main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306085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Диаграмма 140">
            <a:extLst>
              <a:ext uri="{FF2B5EF4-FFF2-40B4-BE49-F238E27FC236}">
                <a16:creationId xmlns:a16="http://schemas.microsoft.com/office/drawing/2014/main" id="{742B76D2-5D93-71F4-1341-2C5463DC0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525151"/>
              </p:ext>
            </p:extLst>
          </p:nvPr>
        </p:nvGraphicFramePr>
        <p:xfrm>
          <a:off x="5557264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:a16="http://schemas.microsoft.com/office/drawing/2014/main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311012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:a16="http://schemas.microsoft.com/office/drawing/2014/main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999638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:a16="http://schemas.microsoft.com/office/drawing/2014/main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020065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273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услуг электроснабжения и газоснабжения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E461E-F443-47C2-E7FF-BE4E6CF5C7C2}"/>
              </a:ext>
            </a:extLst>
          </p:cNvPr>
          <p:cNvSpPr txBox="1"/>
          <p:nvPr/>
        </p:nvSpPr>
        <p:spPr>
          <a:xfrm>
            <a:off x="3862274" y="5716498"/>
            <a:ext cx="273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теплоснабжения, транспортного и автомобильное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FAD5A-EE6F-8C60-E3B8-C76D8952E3A6}"/>
              </a:ext>
            </a:extLst>
          </p:cNvPr>
          <p:cNvSpPr txBox="1"/>
          <p:nvPr/>
        </p:nvSpPr>
        <p:spPr>
          <a:xfrm>
            <a:off x="6851723" y="5716497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плохое качество водоснабжения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СОБОЛЕВСКОГО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34043</TotalTime>
  <Words>5004</Words>
  <Application>Microsoft Office PowerPoint</Application>
  <PresentationFormat>Лист A4 (210x297 мм)</PresentationFormat>
  <Paragraphs>1272</Paragraphs>
  <Slides>50</Slides>
  <Notes>36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Nsec</cp:lastModifiedBy>
  <cp:revision>520</cp:revision>
  <cp:lastPrinted>2024-06-27T00:48:21Z</cp:lastPrinted>
  <dcterms:created xsi:type="dcterms:W3CDTF">2023-11-22T14:19:10Z</dcterms:created>
  <dcterms:modified xsi:type="dcterms:W3CDTF">2024-07-31T21:38:09Z</dcterms:modified>
</cp:coreProperties>
</file>