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4" r:id="rId32"/>
    <p:sldId id="286" r:id="rId33"/>
    <p:sldId id="287" r:id="rId34"/>
    <p:sldId id="288" r:id="rId35"/>
    <p:sldId id="289" r:id="rId36"/>
    <p:sldId id="290" r:id="rId37"/>
    <p:sldId id="291" r:id="rId38"/>
    <p:sldId id="299" r:id="rId39"/>
    <p:sldId id="292" r:id="rId40"/>
    <p:sldId id="293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601A293-4BEF-4FC8-AC16-486E0FAC9719}">
          <p14:sldIdLst>
            <p14:sldId id="256"/>
          </p14:sldIdLst>
        </p14:section>
        <p14:section name="Раздел без заголовка" id="{DD99EE80-74AA-4DB8-A5EE-5ABAFCB853BD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  <p14:sldId id="267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94"/>
            <p14:sldId id="286"/>
            <p14:sldId id="287"/>
            <p14:sldId id="288"/>
            <p14:sldId id="289"/>
            <p14:sldId id="290"/>
            <p14:sldId id="291"/>
            <p14:sldId id="299"/>
            <p14:sldId id="292"/>
            <p14:sldId id="293"/>
            <p14:sldId id="296"/>
            <p14:sldId id="29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7E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26" autoAdjust="0"/>
    <p:restoredTop sz="94476" autoAdjust="0"/>
  </p:normalViewPr>
  <p:slideViewPr>
    <p:cSldViewPr>
      <p:cViewPr varScale="1">
        <p:scale>
          <a:sx n="74" d="100"/>
          <a:sy n="74" d="100"/>
        </p:scale>
        <p:origin x="-96" y="-9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8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950962526215673E-2"/>
          <c:y val="0.16323870153967085"/>
          <c:w val="0.80718304026825305"/>
          <c:h val="0.656956563230866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с.Соболево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3591784114741468E-3"/>
                  <c:y val="0.23249378427165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32511045699087E-17"/>
                  <c:y val="0.22853418215553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32511045699087E-17"/>
                  <c:y val="0.21765160205289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0.235789235557302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1617</c:v>
                </c:pt>
                <c:pt idx="1">
                  <c:v>1646</c:v>
                </c:pt>
                <c:pt idx="2">
                  <c:v>1617</c:v>
                </c:pt>
                <c:pt idx="3">
                  <c:v>1698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с.Устьевое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1.1796077819450404E-2"/>
                  <c:y val="0.151391301386192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795892057370761E-2"/>
                  <c:y val="0.151391301386192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4367136458966081E-3"/>
                  <c:y val="0.140577637001464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4367136458966949E-3"/>
                  <c:y val="0.162204965770920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377</c:v>
                </c:pt>
                <c:pt idx="1">
                  <c:v>387</c:v>
                </c:pt>
                <c:pt idx="2">
                  <c:v>401</c:v>
                </c:pt>
                <c:pt idx="3">
                  <c:v>401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п.Крутогоровский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9.7322979462552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8.650931507782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6502209139817401E-17"/>
                  <c:y val="9.1916147270188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576207964363401E-7"/>
                  <c:y val="8.6509315077824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394</c:v>
                </c:pt>
                <c:pt idx="1">
                  <c:v>370</c:v>
                </c:pt>
                <c:pt idx="2">
                  <c:v>387</c:v>
                </c:pt>
                <c:pt idx="3">
                  <c:v>358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п.Ичинский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8.0167860136752239E-3"/>
                  <c:y val="2.36675091656480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672262004558367E-3"/>
                  <c:y val="2.0747694700588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2.03827661124070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016786013675151E-3"/>
                  <c:y val="1.89226660000738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38</c:v>
                </c:pt>
                <c:pt idx="1">
                  <c:v>30</c:v>
                </c:pt>
                <c:pt idx="2">
                  <c:v>29</c:v>
                </c:pt>
                <c:pt idx="3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49039872"/>
        <c:axId val="92045312"/>
      </c:barChart>
      <c:catAx>
        <c:axId val="4903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2045312"/>
        <c:crosses val="autoZero"/>
        <c:auto val="1"/>
        <c:lblAlgn val="ctr"/>
        <c:lblOffset val="100"/>
        <c:noMultiLvlLbl val="0"/>
      </c:catAx>
      <c:valAx>
        <c:axId val="920453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0398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4312109260587202"/>
          <c:y val="0.20671741601360533"/>
          <c:w val="0.27373852400238358"/>
          <c:h val="0.35387734696144874"/>
        </c:manualLayout>
      </c:layout>
      <c:overlay val="0"/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безработных, чел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год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70376786838499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8506277080324403E-2"/>
          <c:y val="0.29312796944130393"/>
          <c:w val="0.77913565159426734"/>
          <c:h val="0.5180699169509448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безработных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4.1106543717364412E-3"/>
                  <c:y val="-0.167440954273054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4762248639040109E-3"/>
                  <c:y val="-0.231629492147931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0547716920342186E-3"/>
                  <c:y val="-0.276135167987870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1106543717364741E-3"/>
                  <c:y val="-0.25091819863152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54</c:v>
                </c:pt>
                <c:pt idx="2">
                  <c:v>68</c:v>
                </c:pt>
                <c:pt idx="3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1097472"/>
        <c:axId val="92031232"/>
      </c:barChart>
      <c:valAx>
        <c:axId val="92031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1097472"/>
        <c:crosses val="autoZero"/>
        <c:crossBetween val="between"/>
      </c:valAx>
      <c:catAx>
        <c:axId val="61097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203123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активного населения, чел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8.6154075813143993E-2"/>
          <c:y val="0.1150964385808699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38546033749568E-2"/>
          <c:y val="0.18136486011939598"/>
          <c:w val="0.92782513034966219"/>
          <c:h val="0.675709436297051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активного населения, чел.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2.120433857854188E-7"/>
                  <c:y val="-0.118171341137838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0.115603572823042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685677063011523E-3"/>
                  <c:y val="-0.110294334219213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0300864119205702E-3"/>
                  <c:y val="-0.18753884693608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1581</c:v>
                </c:pt>
                <c:pt idx="1">
                  <c:v>1633</c:v>
                </c:pt>
                <c:pt idx="2">
                  <c:v>1683</c:v>
                </c:pt>
                <c:pt idx="3">
                  <c:v>2135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469184"/>
        <c:axId val="92049920"/>
      </c:barChart>
      <c:catAx>
        <c:axId val="5346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2049920"/>
        <c:crosses val="autoZero"/>
        <c:auto val="1"/>
        <c:lblAlgn val="ctr"/>
        <c:lblOffset val="100"/>
        <c:noMultiLvlLbl val="0"/>
      </c:catAx>
      <c:valAx>
        <c:axId val="920499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3469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0.20065</cdr:x>
      <cdr:y>0</cdr:y>
    </cdr:from>
    <cdr:to>
      <cdr:x>0.70491</cdr:x>
      <cdr:y>0.1262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080120" y="0"/>
          <a:ext cx="2714555" cy="4418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Численность населения, чел.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73FB7-AAFE-4640-990E-6C63AC1E7FFC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D9F2B-8682-4EE6-A74F-715A87E9F9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865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D9F2B-8682-4EE6-A74F-715A87E9F973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72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4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</a:t>
            </a:r>
            <a:r>
              <a:rPr lang="ru-RU" sz="4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364" y="5085184"/>
            <a:ext cx="89289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Соболевского муниципального</a:t>
            </a:r>
            <a:r>
              <a:rPr lang="en-US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Камчатского края</a:t>
            </a:r>
            <a:endParaRPr lang="ru-RU" sz="40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18462"/>
            <a:ext cx="2736304" cy="306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Природно-ресурсный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99792" y="634002"/>
            <a:ext cx="6439450" cy="6223997"/>
          </a:xfrm>
        </p:spPr>
        <p:txBody>
          <a:bodyPr>
            <a:normAutofit fontScale="47500" lnSpcReduction="20000"/>
          </a:bodyPr>
          <a:lstStyle/>
          <a:p>
            <a:pPr marL="44450" indent="490538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Месторождения нефти на территории Соболевского района отсутствуют. В северной части Колпаковского перспективного нефтегазоносного района  известны два проявления нефти и горючего газа - Половинное и Вейберовское, которые относятся к Приохотско-Кшукской перспективно нефтегазоносной зоне. Обоим проявлениям сопутствуют проявления термоминеральных вод и бурого угля. </a:t>
            </a:r>
          </a:p>
          <a:p>
            <a:pPr marL="44450" indent="490538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Горючий газ на территории района представлен 23 проявлениями. Содержание метана в газе всех проявлений и месторождений составляет более 68% и достигает 98.62%  на Кшукском месторождении. </a:t>
            </a:r>
          </a:p>
          <a:p>
            <a:pPr marL="44450" indent="490538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западная часть территории Соболевского района входит в состав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Западно-Камчатской 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угленосной провинции. На территории района выявлено крупнейшее на Камчатке месторождение каменного угля – Крутогоровское. Месторождение находится в 70 км от берега Охотского моря, в 60 и 90 км к 3-ЮЗ от пос. Крутогоровский и с. Соболево.  В районе месторождения выявлены 20 угольных пластов, глубина залегания которых составляет - от 0 до 295м. По сложности строения месторождение относится к третьей группе. Угли каменные, марки Д. Влажность угля 3.4-4.9%, зольность 27-36.7%, теплота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сгорания 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29.88-32.18 мдж/кг. Уголь содержит германий в количестве 0.001-0.01%. Утверждённые балансовые запасы на 1.01.03г. составляют по категории А+В+С1 -  96429 тыс. т, С2 - 162165 тыс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территории района имеются также два проявления каменного угля в коренных выходах на поверхности - р. Ския  и Сидминское  Пласты каменных углей отмечены в скважинах Кшукского месторождения газа и конденсата. В скважинах и коренных выходах на поверхности установлены 18 проявлений бурого угля. Все они довольно равномерно распределены по площади Соболевского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района. Также 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представлены оптические полезные ископаемые в виде пьезооптического кварца Чимстина, расположенного в верховьях р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Пымта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Кварцевые жилы развиты на двух участках. На первом участке, при выходе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полупрозрачного 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прозрачного кварца в среднем 60%, прогнозные ресурсы категории Р2 -2945.5т. На втором участке, при выходе сортового кварца 100%. прогнозные ресурсы Р 2- 474837.6т. Кварц является сырьем для производства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пьезооптического 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стекла.</a:t>
            </a:r>
          </a:p>
          <a:p>
            <a:pPr marL="44450" indent="490538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Драгоценные и поделочные камни представлены проявлением агата р. Удова.  Строительные материалы представлены месторождениями глин и песчано-гравийной смеси.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" y="633413"/>
            <a:ext cx="2771800" cy="1715468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5960"/>
            <a:ext cx="2775672" cy="2332040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" y="2348880"/>
            <a:ext cx="2775672" cy="2177079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4998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Природно-ресурсный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60032" y="633413"/>
            <a:ext cx="4283968" cy="6224587"/>
          </a:xfrm>
        </p:spPr>
        <p:txBody>
          <a:bodyPr>
            <a:normAutofit fontScale="70000" lnSpcReduction="20000"/>
          </a:bodyPr>
          <a:lstStyle/>
          <a:p>
            <a:pPr marL="44450" indent="490538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земельном фонде Соболевского района подавляющий процент территории занимают земли лесного фонда.</a:t>
            </a:r>
          </a:p>
          <a:p>
            <a:pPr marL="44450" indent="490538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водах Охотского моря представлены многочисленные виды промысловых рыб, моллюсков и ракообразных. Пресноводная ихтиофауна представлена микижей (пресноводная форма семги); кунджой, гольцом речным. В реки Соболевского района заходят на нерест 6 видов тихоокеанских лососей:</a:t>
            </a:r>
          </a:p>
          <a:p>
            <a:pPr marL="4572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Горбуша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Кета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Нерка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Чавыча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Кижуч</a:t>
            </a:r>
          </a:p>
          <a:p>
            <a:pPr marL="4572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Сима</a:t>
            </a:r>
          </a:p>
          <a:p>
            <a:pPr marL="44450" indent="490538">
              <a:buNone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90538"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нерестится благородный лосось, или семга, который занесен в Красную книгу РСФСР.   </a:t>
            </a:r>
          </a:p>
          <a:p>
            <a:pPr marL="44450" indent="490538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море можно встретить кита и сивуча, в горах - северного оленя и горного снежного барана, в лесах — соболя, лисицу - огневку, медведя, горностая и зайца, глухаря, куропатку, в реках - выдру, ондатру, а также: гуся, утку, кулика.</a:t>
            </a:r>
          </a:p>
          <a:p>
            <a:pPr marL="44450" indent="490538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наших мест не улетают на зимовку лебеди и некоторые виды уток. Над просторами тундры парят белоплечий и белокрылый орланы, камчатский беркут, занесенные в Красную книгу.</a:t>
            </a:r>
          </a:p>
          <a:p>
            <a:pPr marL="4572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2788666"/>
            <a:ext cx="2441036" cy="2054197"/>
          </a:xfrm>
          <a:prstGeom prst="rect">
            <a:avLst/>
          </a:prstGeom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2864"/>
            <a:ext cx="3203848" cy="2015136"/>
          </a:xfrm>
          <a:prstGeom prst="rect">
            <a:avLst/>
          </a:prstGeom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9244"/>
            <a:ext cx="2627785" cy="2172733"/>
          </a:xfrm>
          <a:prstGeom prst="rect">
            <a:avLst/>
          </a:prstGeom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08920"/>
            <a:ext cx="3240360" cy="1542884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1977"/>
            <a:ext cx="2483768" cy="2040887"/>
          </a:xfrm>
          <a:prstGeom prst="rect">
            <a:avLst/>
          </a:prstGeom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842864"/>
            <a:ext cx="1720956" cy="2015136"/>
          </a:xfrm>
          <a:prstGeom prst="rect">
            <a:avLst/>
          </a:prstGeom>
          <a:effectLst>
            <a:glow rad="63500">
              <a:schemeClr val="bg1">
                <a:lumMod val="6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6" y="629244"/>
            <a:ext cx="2297018" cy="2168564"/>
          </a:xfrm>
          <a:prstGeom prst="rect">
            <a:avLst/>
          </a:prstGeom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3466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Демографическая ситуация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33413"/>
            <a:ext cx="9144000" cy="923379"/>
          </a:xfrm>
        </p:spPr>
        <p:txBody>
          <a:bodyPr/>
          <a:lstStyle/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численность населения района по на 1 января 2020 года численность населения составляла 2484 человек ,  что  на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человек больше,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на 01 января 2019 года. Миграционный прирост увеличился и составляет 51 человека. Естественная убыль составляет 60,8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633453701"/>
              </p:ext>
            </p:extLst>
          </p:nvPr>
        </p:nvGraphicFramePr>
        <p:xfrm>
          <a:off x="0" y="1412776"/>
          <a:ext cx="543609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359027"/>
              </p:ext>
            </p:extLst>
          </p:nvPr>
        </p:nvGraphicFramePr>
        <p:xfrm>
          <a:off x="4418759" y="4189963"/>
          <a:ext cx="4691521" cy="18389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63129"/>
                <a:gridCol w="594488"/>
                <a:gridCol w="768655"/>
                <a:gridCol w="768655"/>
                <a:gridCol w="698777"/>
                <a:gridCol w="6978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показателя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в том числе: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2426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2433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2434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2484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Родилось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Умерло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5003" y="4437112"/>
            <a:ext cx="3776348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1813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 период с </a:t>
            </a: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2017 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2020 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годы произошло снижение численности населения на </a:t>
            </a: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58 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человека,  по отношению к периоду </a:t>
            </a: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2014-2017 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данный показатель уменьшился на </a:t>
            </a: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60%, </a:t>
            </a:r>
            <a:r>
              <a:rPr lang="ru-RU" sz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характеризует о начале положительной тенденции роста населения в районе</a:t>
            </a:r>
            <a:r>
              <a:rPr lang="ru-RU" sz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484784"/>
            <a:ext cx="3923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Несомненным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социально - экономического развития района является рост жизненного уровня населения. Основным источником реальных доходов работающего населения является заработная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Система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расселения и жизненный уклад коренных малочисленных народов проживающих в Соболевском районе является естественной и приемлемой для традиционного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60906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жизни населения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94018403"/>
              </p:ext>
            </p:extLst>
          </p:nvPr>
        </p:nvGraphicFramePr>
        <p:xfrm>
          <a:off x="5516445" y="633413"/>
          <a:ext cx="360040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638909823"/>
              </p:ext>
            </p:extLst>
          </p:nvPr>
        </p:nvGraphicFramePr>
        <p:xfrm>
          <a:off x="109237" y="4049733"/>
          <a:ext cx="4716016" cy="2648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29273" y="548680"/>
            <a:ext cx="49320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динамике за последние годы наблюдается рост среднемесячной заработной платы как работников крупных и средних предприятий и некоммерческих организаций, так и работников учреждений образования, здравоохранения и культуры, осуществляющих деятельность на территории района. В 2019 году средняя заработная плата работников бюджетной сферы района составила:</a:t>
            </a:r>
          </a:p>
          <a:p>
            <a:pPr indent="446088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муниципальных дошкольных образовательных учреждений – 52 173,2 рублей, что на 11 процентов выше уровня 2018 года; </a:t>
            </a:r>
          </a:p>
          <a:p>
            <a:pPr indent="446088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муниципальных общеобразовательных учреждений – 62 244,5 рублей, что на 8 процентов выше уровня 2018 года;</a:t>
            </a:r>
          </a:p>
          <a:p>
            <a:pPr indent="446088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учителей муниципальных общеобразовательных учреждений – 76 923,34 рублей, на 5,5 процента ниже, уровня 2018 году;</a:t>
            </a:r>
          </a:p>
          <a:p>
            <a:pPr indent="446088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муниципальных учреждений культуры и искусства – 76401,7 рубль, что выше уровня 2018 года на 9,5 процента.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02767" y="3429000"/>
            <a:ext cx="41399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года  к разным видам общественных работ было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привлечено 23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(12 человек в 2018 году), что составляет 191,7 %, показатель выше норматива на 460 %. Основными видами общественных работ на рынке труда муниципального образования являются: уборка производственных помещений, сторож (вахтер), уборка территорий, работа по благоустройству, работа помощником воспитателя.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временных работах приняли участие 50  несовершеннолетних граждан  (48 человека в 2018 году), это составляет 104 %, показатель выше норматива на 111 %.</a:t>
            </a:r>
          </a:p>
        </p:txBody>
      </p:sp>
    </p:spTree>
    <p:extLst>
      <p:ext uri="{BB962C8B-B14F-4D97-AF65-F5344CB8AC3E}">
        <p14:creationId xmlns:p14="http://schemas.microsoft.com/office/powerpoint/2010/main" val="30480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" y="2673"/>
            <a:ext cx="9139211" cy="6307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финансы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33412"/>
            <a:ext cx="9144000" cy="6224587"/>
          </a:xfrm>
        </p:spPr>
        <p:txBody>
          <a:bodyPr>
            <a:normAutofit fontScale="77500" lnSpcReduction="20000"/>
          </a:bodyPr>
          <a:lstStyle/>
          <a:p>
            <a:pPr marL="44450" indent="487363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развития Соболевского муниципального района является обеспечение экономической и социальной стабильности, направленной на повышение уровня жизни населения района.</a:t>
            </a:r>
          </a:p>
          <a:p>
            <a:pPr marL="44450" indent="487363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развитию Соболевского района администрация применяет комплексный подход, направленный на обеспечение строительства инфраструктурных объектов, создающий базу для развития, обрабатывающих производств, торговли, социально-экономической сферы. Основными направлениями развития района являются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4450" indent="498475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базовой инфраструктуры промышленных инвестиционных площадок района, для повышения инвестиционной привлекательности;</a:t>
            </a:r>
          </a:p>
          <a:p>
            <a:pPr marL="44450" indent="227013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модернизация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портопунктов и аэропортов местных воздушных линий;</a:t>
            </a:r>
          </a:p>
          <a:p>
            <a:pPr marL="44450" indent="227013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проектирование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строительство  и реконструкция  автодорог с  асфальтобетонным покрытием местного и регионального значения;</a:t>
            </a:r>
          </a:p>
          <a:p>
            <a:pPr marL="44450" indent="227013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проектирование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инженерных комплексов (строительство водопровода, полигона ТБО, завода по переработке ЖБО);</a:t>
            </a:r>
          </a:p>
          <a:p>
            <a:pPr marL="44450" indent="227013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традиционной хозяйственной деятельности КМНС.</a:t>
            </a:r>
          </a:p>
          <a:p>
            <a:pPr marL="44450" indent="227013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малого и среднего предпринимательства.</a:t>
            </a:r>
          </a:p>
          <a:p>
            <a:pPr marL="44450" indent="227013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жилищно-коммунального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комплекса;</a:t>
            </a:r>
          </a:p>
          <a:p>
            <a:pPr marL="44450" indent="227013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туризма.</a:t>
            </a:r>
          </a:p>
          <a:p>
            <a:pPr marL="44450" indent="487363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Территориального органа федеральной службы государственной статистики по Камчатскому краю (далее - Камчатстат), число хозяйствующих субъектов по Соболевскому муниципальному району по состоянию на 01.01.20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г. составило  87 единиц, в том числе по формам собственности: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lvl="0" indent="314325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государственная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включая муниципальную -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единиц;</a:t>
            </a:r>
          </a:p>
          <a:p>
            <a:pPr marL="44450" lvl="0" indent="314325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частная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единиц;</a:t>
            </a:r>
          </a:p>
          <a:p>
            <a:pPr marL="44450" lvl="0" indent="314325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другие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собственности -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единица.</a:t>
            </a:r>
          </a:p>
          <a:p>
            <a:pPr marL="44450" indent="487363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индивидуальных предпринимателей, прошедших  государственную регистрацию в органах федеральной налоговой службы составило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единица.</a:t>
            </a:r>
          </a:p>
          <a:p>
            <a:pPr marL="44450" indent="487363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капитал предприятий и организаций Соболевского муниципального района за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составили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2 516,697млн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 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82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финансы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46657"/>
            <a:ext cx="9144000" cy="334071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экономические показатели Соболевского муниципального района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317302"/>
              </p:ext>
            </p:extLst>
          </p:nvPr>
        </p:nvGraphicFramePr>
        <p:xfrm>
          <a:off x="17919" y="1161936"/>
          <a:ext cx="9014682" cy="38455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118138"/>
                <a:gridCol w="576064"/>
                <a:gridCol w="864096"/>
                <a:gridCol w="864096"/>
                <a:gridCol w="864096"/>
                <a:gridCol w="864096"/>
                <a:gridCol w="8640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Сальдированный финансовый результат (прибыль(+), минус (-)) деятельности организаций, не являющихся субъектами малого предпринимательства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301,6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2832,7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4304,6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Удельный вес прибыльных организаций в  процентах от общего числа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организаций, не относящихся к субъектам малого предпринимательства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90,091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490,703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223,653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266,201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2516,697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ts val="1370"/>
                        </a:lnSpc>
                        <a:spcBef>
                          <a:spcPts val="3540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Среднесписочная численность работников по организациям, не являющимся субъектами малого предпринимательства</a:t>
                      </a:r>
                      <a:endParaRPr lang="ru-RU" sz="1400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35400"/>
                        </a:spcBef>
                        <a:spcAft>
                          <a:spcPts val="0"/>
                        </a:spcAft>
                      </a:pPr>
                      <a:r>
                        <a:rPr lang="ru-RU" sz="1200" b="1" u="none" strike="noStrike" spc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 Unicode MS"/>
                          <a:cs typeface="Times New Roman"/>
                        </a:rPr>
                        <a:t>чел.</a:t>
                      </a:r>
                      <a:endParaRPr lang="ru-RU" sz="1400" b="1" dirty="0">
                        <a:effectLst/>
                        <a:latin typeface="Times New Roman"/>
                        <a:ea typeface="Arial Unicode MS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1276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 (без выплат социального характера) по организациям, не являющимся субъектами малого предпринимательства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83976,9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79686,1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97102,0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101296,2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120549,9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Отгружено товаров собственного производства, выполнено работ и услуг собственными силами по организациям, не относящимся к субъектам малого предпринимательства (в действующих ценах)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Млн.руб.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2847,982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2443,601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5369,945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6000,205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13308,308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5085184"/>
            <a:ext cx="84152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Кредитные организации, работающие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Соболевского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563603"/>
              </p:ext>
            </p:extLst>
          </p:nvPr>
        </p:nvGraphicFramePr>
        <p:xfrm>
          <a:off x="7991" y="5926633"/>
          <a:ext cx="8956496" cy="65887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39124"/>
                <a:gridCol w="2239124"/>
                <a:gridCol w="2239124"/>
                <a:gridCol w="2239124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Дополнительный офис 8556/0120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Сбербанка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России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с.Соболево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, ул.Советская, 25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Экрот Н.В.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8-800-707-00-70 (5311126)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6350" marR="63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41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финансы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648653"/>
            <a:ext cx="6624736" cy="692115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Тарифы</a:t>
            </a:r>
          </a:p>
          <a:p>
            <a:pPr marL="4572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Лизинговых и аудиторских компаний в районе нет.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370393"/>
              </p:ext>
            </p:extLst>
          </p:nvPr>
        </p:nvGraphicFramePr>
        <p:xfrm>
          <a:off x="107504" y="1397000"/>
          <a:ext cx="8928992" cy="512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968"/>
                <a:gridCol w="2179360"/>
                <a:gridCol w="2405068"/>
                <a:gridCol w="1785798"/>
                <a:gridCol w="178579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предприятия, оказывающего коммунальные услуги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коммунальной услуги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тарифа на 2021 год (руб.)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Соболевское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поселение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«Стимул»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теплоснабжение, за 1 Гкал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4873,22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«ЮЭСК»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электроснабжение, за 1 Квт/ч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ПАО «Газпром»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газ, за 1 м. куб.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Устьевое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сельское поселение</a:t>
                      </a:r>
                    </a:p>
                    <a:p>
                      <a:endParaRPr lang="ru-RU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 «Корякэнерго»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водоснабжение, за 1 куб. м.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339,34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 «Корякэнерго»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теплоснабжение, за 1 Гкал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21360,0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«ЮЭСК»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электроснабжение, за 1 Квт/ч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Крутогоровское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поселение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 «Корякэнерго»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водоснабжение, за 1 куб. м.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391,3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 «Корякэнерго»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теплоснабжение, за 1 Гкал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13004,4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 «Корякэнерго»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электроснабжение, за 1 Квт/ч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Поселок Ичинский</a:t>
                      </a:r>
                    </a:p>
                    <a:p>
                      <a:pPr algn="ctr"/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 «Корякэнерго»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электроснабжение, за 1 Квт/ч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0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795" y="633412"/>
            <a:ext cx="8965283" cy="3371652"/>
          </a:xfrm>
        </p:spPr>
        <p:txBody>
          <a:bodyPr>
            <a:normAutofit fontScale="92500"/>
          </a:bodyPr>
          <a:lstStyle/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приоритетным направлением, предпринимательской деятельности на территории района, освоенным в лучшей степени, является розничная торговля. 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Соболевского района по состоянию на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01.01.2021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зарегистрировано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предпринимателя 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малых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средних предприятия, из них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заняты в рыбодобывающей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отросли.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ряда лет Администрация Соболевского муниципального района в рамках реализации муниципальных программ и подпрограмм «Развитие и поддержка субъектов малого и среднего предпринимательства» оказывает муниципальную поддержку субъектам малого и среднего предпринимательства района (далее -  СМСП).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данных программ ежегодно предусматриваются следующие формы муниципальной и государственной поддержки СМСП:</a:t>
            </a:r>
          </a:p>
          <a:p>
            <a:pPr marL="4572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консультационная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СМСП;</a:t>
            </a:r>
          </a:p>
          <a:p>
            <a:pPr marL="4572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имущественная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СМСП;</a:t>
            </a:r>
          </a:p>
          <a:p>
            <a:pPr marL="4572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финансовая поддержка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СМСП (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грантов начинающим субъектам малого и среднего предпринимательства на создание собственного бизнеса и предоставление грантов субъектам малого и среднего предпринимательства на развитие собственного бизнеса).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" y="-1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144000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33413"/>
            <a:ext cx="9144000" cy="6224587"/>
          </a:xfrm>
        </p:spPr>
        <p:txBody>
          <a:bodyPr>
            <a:normAutofit/>
          </a:bodyPr>
          <a:lstStyle/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оборот крупных и средних предприятий составил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13 306,5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на 145,5%  что выше  на 221,9% по отношению к 2019 году.</a:t>
            </a:r>
          </a:p>
          <a:p>
            <a:pPr marL="44450" indent="487363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в Соболевском районе основной деятельностью является рыбодобывающая промышленность. Основными рыбопромышленными предприятием района являются: ООО «Витязь-Авто», ОАО "Колхоз Октябрь", ООО "Кристалл", ООО "Скит", ООО "Камбер", ООО "РК Крутогоровское",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"Заря", ООО "Камчатморепродукт", ООО "Ича-Фиш", ООО "Колпаковский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рыбокомбинат",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"Западный берег"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которыми закреплены рыболовные участки. Предприятия имеют собственные базы переработки, позволяющие обработать добытое сырье самостоятельно.</a:t>
            </a:r>
          </a:p>
          <a:p>
            <a:pPr marL="44450" indent="487363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предприятиям обрабатывающего производства за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составил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306,8 %  к уровню 2019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промышленного производства вызвано ростом производства пищевых продуктов, основу которого составляет рыбоперерабатывающая промышленность, что обусловлено увеличением объемов выловов водных биологических ресурсов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отчетном году. Увеличение показателя вылова обусловлено, прежде всего, результатами «лососевой» путины, увеличен объем вылова тихоокеанских лососей.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полезных ископаемых обеспечена добычей природного газа в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к уровню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2019года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связи с выходом на проектную мощность магистрального газопровода Соболево – Петропавловск-Камчатский).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87363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виду экономической деятельности «Добыча полезных ископаемых» запланировано дальнейшее развитие производства. 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Соболевского муниципального района представлено личными подсобными хозяйствами и крестьянскими фермерскими хозяйствами, в которых содержатся сельскохозяйственные животные только для личного потребления.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реальные трудности в развитии сельскохозяйственного животноводства и растениеводства, связанные с географическим положением района и суровыми климатическими условиями. 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поддержки крестьянских фермерских хозяйств, граждан, ведущих личные подсобные хозяйства на территории Соболевского муниципального района предоставляются субсидии.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2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инфраструктура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59224" y="645763"/>
            <a:ext cx="6984776" cy="1512168"/>
          </a:xfrm>
        </p:spPr>
        <p:txBody>
          <a:bodyPr>
            <a:normAutofit/>
          </a:bodyPr>
          <a:lstStyle/>
          <a:p>
            <a:pPr marL="0" indent="531813" algn="ctr">
              <a:buNone/>
            </a:pPr>
            <a:r>
              <a:rPr lang="ru-RU" sz="1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  <a:endParaRPr lang="ru-RU" sz="1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87363">
              <a:buNone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четырех сельских поселений района только п.Крутогоровский и с.Устьевое имеет централизованную систему водоснабжения, вода подается населению круглосуточно без водоподготовки. В с.Соболево и п.Ичинский источниками водоснабжения для питьевых и хозяйственно-бытовых целей служат как поверхностные, так и подземные воды, источники водоснабжения выполнены из шахтных и трубных колодцев, и индивидуальных скважин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75" y="2009984"/>
            <a:ext cx="6768752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Водоотведение</a:t>
            </a:r>
          </a:p>
          <a:p>
            <a:pPr indent="531813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Соболевского района отсутствуют централизованная система канализации, нет канализационных очистных сооружений. Канализационная система представлена большим количеством выгребов и локальных  септиков. Сельскими поселениями совместно с районом ежегодно проводятся посильные мероприятия по ремонту существующих систем канализации, строятся новые септики, ремонтируются канализационные общедомовые сети. Но данных мероприятий недостаточно и вопрос по проведению текущих и капитальных ремонтов существующих систем канализации остается открытым. </a:t>
            </a:r>
          </a:p>
          <a:p>
            <a:pPr indent="531813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каждое сельское поселение приобретены вакуумные машины, что позволило в какой-то степени решить проблему своевременной откачки и вывоза жидких бытовых отходов.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" y="1124744"/>
            <a:ext cx="2189061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4293096"/>
            <a:ext cx="7075140" cy="226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  <a:buClr>
                <a:srgbClr val="000000"/>
              </a:buClr>
              <a:buSzPts val="1200"/>
              <a:tabLst>
                <a:tab pos="270510" algn="l"/>
              </a:tabLst>
            </a:pPr>
            <a:r>
              <a:rPr lang="ru-RU" sz="16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Теплоснабжение</a:t>
            </a:r>
          </a:p>
          <a:p>
            <a:pPr indent="482600" algn="just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Соболевском районе в настоящее время работает 11 котельных, обслуживающих жилье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социальную сферу. В с.Соболево все котельные работают на  газовом топливе, теплоснабжающая организация ООО «Стимул».  В с.Устьевое котельные работают на дизельном топливе, п.Крутогоровский теплоснабжение обеспечивают котельные работающие на газообразном и на дизельном топливе.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82600" algn="just"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Услуги по теплоснабжению в населенных пунктах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с.Устьевое, 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Крутоговский, п.Ичинский осуществляет АО «Корякэнерго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endParaRPr lang="ru-RU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82600" algn="just"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Общая протяженность тепловых сетей Соболевского района составляет 10,65 км.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Централизованная система теплоснабжения в п.Ичинский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отсутствует.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8" y="5085656"/>
            <a:ext cx="1947438" cy="5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37" y="2132856"/>
            <a:ext cx="2563763" cy="2160240"/>
          </a:xfrm>
          <a:prstGeom prst="rect">
            <a:avLst/>
          </a:prstGeom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" y="5805263"/>
            <a:ext cx="1920835" cy="69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5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75856" y="634414"/>
            <a:ext cx="5652309" cy="5575124"/>
          </a:xfrm>
          <a:noFill/>
          <a:effectLst/>
        </p:spPr>
        <p:txBody>
          <a:bodyPr/>
          <a:lstStyle/>
          <a:p>
            <a:pPr marL="0" indent="534988" algn="l">
              <a:buNone/>
            </a:pP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имени администрации Соболевского муниципального района приветствую</a:t>
            </a: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Вас на страницах Инвестиционного паспорта Соболевского муниципального района.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Инвестиционный паспорт </a:t>
            </a: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экономическую характеристику района и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</a:t>
            </a: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 инвестиционной деятельности.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Соболевский </a:t>
            </a: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 богат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ресурсами</a:t>
            </a: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Экологически чистый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</a:t>
            </a: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комплекс, прибрежная полоса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Охотского</a:t>
            </a: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моря </a:t>
            </a: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большое количество рек создают условия для организации туристических маршрутов. Развитие охотничьего хозяйства может служить положительным фактором по привлечению туристов, увлекающихся охотой и рыболовством.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Администрация </a:t>
            </a: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района, предприятия и организации находящиеся на нашей территории открыты для сотрудничества с потенциальными партнерами. В данном документе представлена не только информация по инвестиционным проектам и свободным индустриальным площадкам, но и нормативно-правовые акты регламентирующие инвестиционную деятельность в районе и справочная информация для инвесторов. Надеюсь, что предложенная информация позволит инвесторам найти перспективные объекты для приложения своего капитала и менеджерского таланта. В нашем районе Вы всегда найдете поддержку и понимание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Добро </a:t>
            </a:r>
            <a:r>
              <a:rPr lang="ru-RU" sz="14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пожаловать в Соболевский муниципальный район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 useBgFill="1"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0"/>
            <a:ext cx="9144000" cy="63441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Приветствие Главы Соболевского муниципального района</a:t>
            </a: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endPara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0" y="4005064"/>
            <a:ext cx="3131840" cy="163225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КУРКИН ВАСИЛИЙ ИВАНОВИЧ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Соболевского муниципального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4055" cy="634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" y="1268760"/>
            <a:ext cx="3113843" cy="2520280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  <a:outerShdw blurRad="50800" dist="50800" dir="5400000" algn="ctr" rotWithShape="0">
              <a:schemeClr val="tx1"/>
            </a:outerShdw>
          </a:effectLst>
          <a:scene3d>
            <a:camera prst="obliqueTopRight"/>
            <a:lightRig rig="threePt" dir="t"/>
          </a:scene3d>
          <a:sp3d>
            <a:bevelT w="0" h="0"/>
            <a:bevelB w="0" h="0"/>
          </a:sp3d>
        </p:spPr>
      </p:pic>
    </p:spTree>
    <p:extLst>
      <p:ext uri="{BB962C8B-B14F-4D97-AF65-F5344CB8AC3E}">
        <p14:creationId xmlns:p14="http://schemas.microsoft.com/office/powerpoint/2010/main" val="13366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инфраструктура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87824" y="1082025"/>
            <a:ext cx="5832648" cy="1728192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Электроснабжение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Электроснабжение в селах Соболево и Устьевое обеспечивается газодизельной электростанцией ГДЭС-7 мощностью 4,3 МВт компании  АО «Южные электрические сети Камчатки». Электроснабжение  п.Крутогоровский   обеспечивается газодизельной электростанцией ГДЭС-21, которая обслуживается   АО «Корякэнерго». В поселке Ичинский услуги  по электроснабжению оказывает АО «Корякэнерго».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381" y="3472070"/>
            <a:ext cx="5760640" cy="2836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000"/>
              </a:spcAft>
              <a:buClr>
                <a:srgbClr val="000000"/>
              </a:buClr>
              <a:buSzPts val="1200"/>
            </a:pP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Газоснабжение</a:t>
            </a:r>
          </a:p>
          <a:p>
            <a:pPr indent="531813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территории Соболевского района в настоящее время централизованная система газоснабжения населения осуществляется только в селе Соболево. Жителями с.Соболево газ используется для обогрева помещения и приготовления пищи. Поставку газа потребителям  осуществляет ООО «Газпром межрегионгаз Дальний Восток». Ремонтно-эксплуатационные работы связные с газоснабжением осуществляет Соболевский ремонтно-эксплуатационный участок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ООО «Газпром межрегионгаз Дальний Восток», расположенный по адресу: с.Соболево, ул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Комсомольская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д.66, телефон диспетчера – 04.  В остальных населенных  пунктах района централизованное газоснабжение отсутствует.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7" y="1124744"/>
            <a:ext cx="1957393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7" y="1946121"/>
            <a:ext cx="195739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3016"/>
            <a:ext cx="2232247" cy="178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2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023"/>
            <a:ext cx="9144000" cy="62566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Связи и телекоммуникации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2763" y="2075113"/>
            <a:ext cx="8451725" cy="3096344"/>
          </a:xfrm>
        </p:spPr>
        <p:txBody>
          <a:bodyPr>
            <a:normAutofit/>
          </a:bodyPr>
          <a:lstStyle/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Соболевского муниципального района, услуги связи представлены компанией ПАО «Ростелеком» - это услуги по системам электросвязи, IP-TV, сотовой связи.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стационарных телефонных аппаратов сети общего пользования не снижается и этот показатель составляет около 600  абонентов.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продолжают действовать 4 компании сотовой связи: Мегафон, МТС,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Билайн, Теле-2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Конкуренция компаний сотовой связи между собой предоставляет населению больший выбор услуг и тарифных планов сотовой связи.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Продолжается тенденция снижения радиотрансляционных точек, что связано с применением новых технологий в системе проводного вещания.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Телевизионным вещанием охвачено все население Соболевского муниципального района.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Почтовую связь обеспечивают отделения ФГУП «Почта России».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5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5" y="908720"/>
            <a:ext cx="1962672" cy="98262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85000"/>
              </a:schemeClr>
            </a:glo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5475262"/>
            <a:ext cx="2232249" cy="90606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lumMod val="85000"/>
              </a:schemeClr>
            </a:glo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31" y="5620871"/>
            <a:ext cx="1838559" cy="730553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50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373216"/>
            <a:ext cx="2156408" cy="1042502"/>
          </a:xfrm>
          <a:prstGeom prst="rect">
            <a:avLst/>
          </a:prstGeom>
          <a:noFill/>
          <a:ln>
            <a:noFill/>
          </a:ln>
          <a:effectLst>
            <a:glow rad="101600">
              <a:schemeClr val="tx2">
                <a:lumMod val="40000"/>
                <a:lumOff val="60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786" y="834774"/>
            <a:ext cx="1589330" cy="97706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8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40901"/>
            <a:ext cx="2160240" cy="819305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8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инфраструктура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835696" y="908720"/>
            <a:ext cx="6264696" cy="3024336"/>
          </a:xfrm>
        </p:spPr>
        <p:txBody>
          <a:bodyPr>
            <a:normAutofit lnSpcReduction="10000"/>
          </a:bodyPr>
          <a:lstStyle/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 местного значения по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району составляет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26,84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 На территории Соболевского сельского поселении имеется автозаправочная станция (АЗС) на которой предоставляется следующее топливное сырье: бензин 80А; бензин 92А; дизельное топливо.</a:t>
            </a:r>
          </a:p>
          <a:p>
            <a:pPr marL="0" indent="53181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Грузовые перевозки и пассажирские перевозки осуществляются транспортными компаниями  и индивидуальными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предпринимателями.  </a:t>
            </a:r>
          </a:p>
          <a:p>
            <a:pPr marL="0" indent="531813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между поселениями района и краевым центром осуществляется круглогодично по технологическому проезду магистрального  газопровода, обслуживание которого осуществляет ООО «Газпром Трансгаз Томск». Разрешение на передвижение по технологическому проезду магистрального газопроводы выдается по адресу: г. Петропавловск-Камчатский, ул. Вулканная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д.63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9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421953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1048"/>
            <a:ext cx="3602774" cy="23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8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039" y="885"/>
            <a:ext cx="9144000" cy="627113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0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" y="627113"/>
            <a:ext cx="3346560" cy="2821051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lumMod val="5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3262946" y="773778"/>
            <a:ext cx="5841994" cy="3111404"/>
          </a:xfrm>
        </p:spPr>
        <p:txBody>
          <a:bodyPr>
            <a:normAutofit lnSpcReduction="10000"/>
          </a:bodyPr>
          <a:lstStyle/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Соболевского муниципального района функционируют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образовательных учреждения (далее - ДОУ): МДОКУ «Детский сад «Солнышко»», МДОКУ «Детский сад «Чайка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»». 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ДОУ работает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работников. В рамках выездных курсов все педагогические работники и младшие воспитатели прошли курсы повышения квалификации по теме «Деятельность педагогических работников в условиях введения ФГОС ДО». Доля детей дошкольного возраста , охваченных дошкольным образованием в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составила 80 %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детей  в возрасте от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7 лет проживающих на территории района. Очередь в детские сады отсутствует, все дети, желающие посещать детский сад обеспечены местами. Воспитанники и педагоги ДОУ и ОУ принимают активное участие в различных районных, краевых и федеральных конкурсах педагогического мастерства и творческих возможностей детей, занимают в них призовые места.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6855" y="2924944"/>
            <a:ext cx="2882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МДОКУ «Детский сад «Чайка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»»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с.Устьевое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15" y="3573018"/>
            <a:ext cx="5165285" cy="3284983"/>
          </a:xfrm>
          <a:prstGeom prst="rect">
            <a:avLst/>
          </a:prstGeom>
          <a:effectLst>
            <a:glow rad="63500">
              <a:srgbClr val="0070C0">
                <a:alpha val="4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7"/>
            <a:ext cx="3921036" cy="3284984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943089" y="6519446"/>
            <a:ext cx="43261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«Солнышко»» </a:t>
            </a:r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Соболево</a:t>
            </a:r>
          </a:p>
        </p:txBody>
      </p:sp>
    </p:spTree>
    <p:extLst>
      <p:ext uri="{BB962C8B-B14F-4D97-AF65-F5344CB8AC3E}">
        <p14:creationId xmlns:p14="http://schemas.microsoft.com/office/powerpoint/2010/main" val="34153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022"/>
            <a:ext cx="9144000" cy="60766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11960" y="633413"/>
            <a:ext cx="4862314" cy="4104456"/>
          </a:xfrm>
        </p:spPr>
        <p:txBody>
          <a:bodyPr>
            <a:normAutofit fontScale="62500" lnSpcReduction="20000"/>
          </a:bodyPr>
          <a:lstStyle/>
          <a:p>
            <a:pPr marL="44450" indent="487363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ДОУ успешно внедряют федеральный образовательный стандарт дошкольного образования.</a:t>
            </a:r>
          </a:p>
          <a:p>
            <a:pPr marL="44450" indent="487363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инфраструктура Соболевского муниципального района представлена 3 образовательными организациями в статусе самостоятельных юридических лиц: МОКУ «Соболевская средняя школа», МОКУ «Устьевая школа основного общего образования», МОКУ «Крутогоровская школа основного общего образования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 уровнем дошкольного образования,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которых реализуются основные образовательные программы среднего (полного) общего образования, 1 начального общего образования. В общеобразовательных учреждениях района работают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работника. Традиционно педагоги СМР повышают квалификацию на базе КГАУ ДПО «Камчатский ИРО». Предпочтительные формы повышения квалификации: очные (в объёме 134 ч), краткосрочные (в объёме 72 часов), модульные (в объёме 36 часов), дистанционные курсы (в объёме 24 часов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2020 год в связи со сложной эпидемиологической ситуацией 34 педагогических работника повышали свою квалификацию заочно (дистанционно).</a:t>
            </a:r>
          </a:p>
          <a:p>
            <a:pPr marL="4572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" y="637042"/>
            <a:ext cx="4211960" cy="2943209"/>
          </a:xfrm>
          <a:prstGeom prst="rect">
            <a:avLst/>
          </a:prstGeom>
          <a:effectLst>
            <a:glow rad="63500">
              <a:schemeClr val="accent4">
                <a:lumMod val="50000"/>
                <a:alpha val="40000"/>
              </a:schemeClr>
            </a:glo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4" y="3699913"/>
            <a:ext cx="4211960" cy="3158087"/>
          </a:xfrm>
          <a:prstGeom prst="rect">
            <a:avLst/>
          </a:prstGeom>
          <a:noFill/>
          <a:ln>
            <a:noFill/>
          </a:ln>
          <a:effectLst>
            <a:glow rad="63500">
              <a:srgbClr val="0070C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195" y="2996952"/>
            <a:ext cx="3485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МОКУ «Соболевская средняя школа»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383841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МОКУ «Устьевая школа основного общего образования»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26" y="4365104"/>
            <a:ext cx="4900159" cy="249289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4239427" y="6577670"/>
            <a:ext cx="49364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МОКУ «Крутогоровская школа основного общего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41412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07904" y="633412"/>
            <a:ext cx="5328592" cy="6107956"/>
          </a:xfrm>
        </p:spPr>
        <p:txBody>
          <a:bodyPr>
            <a:normAutofit lnSpcReduction="10000"/>
          </a:bodyPr>
          <a:lstStyle/>
          <a:p>
            <a:pPr marL="44450" indent="487363">
              <a:buNone/>
            </a:pPr>
            <a:endPara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87363">
              <a:buNone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Соболевском районе функционируют 2 учреждения дополнительного образования детей: МКОУДО «Центр внешкольной  работы  «Ровесник»»  и  МКУДО «Детская музыкальная школа с.Соболево».</a:t>
            </a:r>
          </a:p>
          <a:p>
            <a:pPr marL="44450" indent="487363">
              <a:buNone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МКОУДО «Центр внешкольной работы «Ровесник»» посещает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 Обучение ведется по дополнительным общеразвивающим программам по 6 направленностям: художественная, техническая, физкультурно-спортивная, естественно-научная, туристско-краеведческая, социально-педагогическая. Учреждение организовало содержательный  досуг детей в свободное от учебы время. </a:t>
            </a:r>
          </a:p>
          <a:p>
            <a:pPr marL="44450" indent="487363">
              <a:buNone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МКУДО  «Детская музыкальная школа  с.Соболево» обучается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детей. В учреждении реализуются образовательные программы дополнительного образования детей, дополнительные предпрофессиональные программы, общеразвивающие дополнительные программы в области музыкального искусства.</a:t>
            </a:r>
          </a:p>
          <a:p>
            <a:pPr marL="44450" indent="487363">
              <a:buNone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летних и осенних каникул на базе общеобразовательных учреждений организовываются оздоровительные лагеря с дневным пребыванием детей. </a:t>
            </a:r>
          </a:p>
          <a:p>
            <a:pPr marL="44450" indent="487363">
              <a:buNone/>
              <a:tabLst>
                <a:tab pos="3681413" algn="l"/>
              </a:tabLst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основных направлений развития сферы физкультуры и спорта в Соболевском районе это обеспечение спортивным инвентарем и оборудованием общеобразовательных и детско-юношеских спортивных школ, создание условий для физического и спортивного совершенствования, укрепление материально-технической базы массового спорта и создание спортивной инфраструктуры. Для обеспечения условий физического и спортивного совершенствования граждан для создание спортивной инфраструктуры в шаговой доступности от мест проживания и учебы планируется привлечение инвестиций в основной капитал из внебюджетных источников финансирования на реализацию проекта по устройству освещенной  лыжной трассы протяженностью около 1 км.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000"/>
            <a:ext cx="3779912" cy="2990024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1048"/>
            <a:ext cx="3779913" cy="2996952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6550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МКОУДО «Центр внешкольной работы «Ровесник»»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1" y="3865885"/>
            <a:ext cx="37730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МКУДО  «Детская музыкальная школа  с.Соболево»</a:t>
            </a:r>
          </a:p>
        </p:txBody>
      </p:sp>
    </p:spTree>
    <p:extLst>
      <p:ext uri="{BB962C8B-B14F-4D97-AF65-F5344CB8AC3E}">
        <p14:creationId xmlns:p14="http://schemas.microsoft.com/office/powerpoint/2010/main" val="57308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633413"/>
            <a:ext cx="8928992" cy="2651571"/>
          </a:xfrm>
        </p:spPr>
        <p:txBody>
          <a:bodyPr>
            <a:normAutofit/>
          </a:bodyPr>
          <a:lstStyle/>
          <a:p>
            <a:pPr marL="44450" indent="487363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 муниципальном образовании района действует библиотека, поэтому в соответствии с Методикой определения нормативной потребности субъектов Российской Федерации в объектах социальной инфраструктуры, уровень фактической обеспеченности в библиотеках по Соболевскому району составляет 100%.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Соболевского района осуществляют свою деятельность 3 учреждения клубного типа, в Соболевском сельском поселении - МКУК «Культурно-досуговый центр «Родник», в Устьевом сельском поселении - МКУК «Культурно-досуговый центр «Прибой», в Крутогоровском сельском поселении - 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МКУК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досуга п.Крутогоровский».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Методикой определения нормативной потребности субъектов Российской Федерации в объектах социальной инфраструктуры, утвержденной распоряжением Правительства РФ от 19 октября 1999 № 1683-р, уровень фактической обеспеченности клубами и учреждениями клубного типа от нормативной потребности в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 100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9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2" y="3730364"/>
            <a:ext cx="4120184" cy="2786747"/>
          </a:xfrm>
          <a:prstGeom prst="rect">
            <a:avLst/>
          </a:prstGeom>
          <a:effectLst>
            <a:glow rad="63500">
              <a:srgbClr val="0070C0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30363"/>
            <a:ext cx="3967041" cy="2786747"/>
          </a:xfrm>
          <a:prstGeom prst="rect">
            <a:avLst/>
          </a:prstGeom>
          <a:effectLst>
            <a:glow rad="63500">
              <a:srgbClr val="0070C0">
                <a:alpha val="40000"/>
              </a:srgb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760" y="6505893"/>
            <a:ext cx="3870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МКУК «Культурно-досуговый центр «Родник»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24488" y="6544080"/>
            <a:ext cx="3870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МКУК «Культурно-досуговый центр «Прибой»</a:t>
            </a:r>
          </a:p>
        </p:txBody>
      </p:sp>
    </p:spTree>
    <p:extLst>
      <p:ext uri="{BB962C8B-B14F-4D97-AF65-F5344CB8AC3E}">
        <p14:creationId xmlns:p14="http://schemas.microsoft.com/office/powerpoint/2010/main" val="90814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33413"/>
            <a:ext cx="9144000" cy="3083619"/>
          </a:xfrm>
        </p:spPr>
        <p:txBody>
          <a:bodyPr>
            <a:normAutofit/>
          </a:bodyPr>
          <a:lstStyle/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Соболевского района в с.Соболево расположен 1 Краеведческий музей, который соответствует всем стандартам. В числе основных фондов музея находятся предметы по следующим видам: - живопись; - графика; -скульптуры; - предметы прикладного искусства, быта и этнографии; - предметы нумизматики; - редкие книги; – предметы минералогической коллекции и др. За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МКУК «Соболевский районный историко-краеведческий музей» посетило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7 402 человека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организовано и проведено: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массовых мероприятий.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зарегистрировано 511 единица музейных предмета, из них экспонировалось в течение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- 500 экземпляров, предметов научно - вспомогательного фонда  - 4813 единиц.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Соболевском районе медицинское обслуживание населения обеспечивается: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ГБУЗ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 «Соболевская районная больница». В которой работают высококвалифицированные специалисты.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медицинские учреждения ориентировано на результат и применяет стандарты оказания медицинской помощи согласно Территориальной программе государственных гарантий бесплатного оказания гражданам медицинской помощи на территории Камчатского края.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2"/>
            <a:ext cx="4355976" cy="3140968"/>
          </a:xfrm>
          <a:prstGeom prst="rect">
            <a:avLst/>
          </a:prstGeom>
          <a:effectLst>
            <a:glow rad="63500">
              <a:srgbClr val="002060">
                <a:alpha val="40000"/>
              </a:srgb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4572000" cy="3140968"/>
          </a:xfrm>
          <a:prstGeom prst="rect">
            <a:avLst/>
          </a:prstGeom>
          <a:effectLst>
            <a:glow rad="63500">
              <a:srgbClr val="00206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9946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43484" y="633413"/>
            <a:ext cx="6140883" cy="3724011"/>
          </a:xfrm>
        </p:spPr>
        <p:txBody>
          <a:bodyPr>
            <a:normAutofit lnSpcReduction="10000"/>
          </a:bodyPr>
          <a:lstStyle/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Соболевском районе получила свое развитие спортивная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рыбалка. Объектами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рыболовства является чавыча, кижуч, микижа, хариус и голец.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все основные реки Соболевского района пользуются спросом как у российских туристов- рыболовов так и у иностранных.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Перспективными видами туризма являются: экологический туризм, научный туризм (орнитология, ботаника, зоология), рыболовные туры (как летний, так и зимний), экстремальные виды туризма, охотничьи туры. Участников туров ждет первозданная природа Соболевского района со своей необычной флорой и фауной.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селе Соболево имеются организации предоставляющие гостиничные услуги, это: </a:t>
            </a:r>
          </a:p>
          <a:p>
            <a:pPr marL="4572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Гостевой дом «АМТО», с.Соболево, ул.Набережная,д.33, тел.89245850036;</a:t>
            </a:r>
          </a:p>
          <a:p>
            <a:pPr marL="4572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«Сельский Домик», с.Соболево, ул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Энергетиков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д.16, кв.2, тел.89622154287, стационарный тел. 8(41536) 32-094.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361">
            <a:off x="7199031" y="3375445"/>
            <a:ext cx="1804594" cy="1010137"/>
          </a:xfrm>
          <a:prstGeom prst="rect">
            <a:avLst/>
          </a:prstGeom>
          <a:effectLst>
            <a:glow rad="63500">
              <a:schemeClr val="accent4">
                <a:lumMod val="50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716">
            <a:off x="180043" y="3173366"/>
            <a:ext cx="1486579" cy="991052"/>
          </a:xfrm>
          <a:prstGeom prst="rect">
            <a:avLst/>
          </a:prstGeom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879">
            <a:off x="6817193" y="4974579"/>
            <a:ext cx="1990500" cy="1352918"/>
          </a:xfrm>
          <a:prstGeom prst="rect">
            <a:avLst/>
          </a:prstGeom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283">
            <a:off x="195839" y="973837"/>
            <a:ext cx="1548557" cy="1143351"/>
          </a:xfrm>
          <a:prstGeom prst="rect">
            <a:avLst/>
          </a:prstGeom>
          <a:effectLst>
            <a:glow rad="63500">
              <a:srgbClr val="00B050">
                <a:alpha val="40000"/>
              </a:srgb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278272"/>
            <a:ext cx="3672408" cy="2579728"/>
          </a:xfrm>
          <a:prstGeom prst="rect">
            <a:avLst/>
          </a:prstGeom>
          <a:effectLst>
            <a:glow rad="101600">
              <a:schemeClr val="tx1">
                <a:lumMod val="50000"/>
                <a:lumOff val="50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3471">
            <a:off x="7505881" y="1004770"/>
            <a:ext cx="1495928" cy="996901"/>
          </a:xfrm>
          <a:prstGeom prst="rect">
            <a:avLst/>
          </a:prstGeom>
          <a:effectLst>
            <a:glow rad="63500">
              <a:schemeClr val="accent4">
                <a:lumMod val="50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7850">
            <a:off x="336336" y="4965812"/>
            <a:ext cx="2047079" cy="1358997"/>
          </a:xfrm>
          <a:prstGeom prst="rect">
            <a:avLst/>
          </a:prstGeom>
          <a:effectLst>
            <a:glow rad="63500">
              <a:schemeClr val="tx1">
                <a:lumMod val="75000"/>
                <a:lumOff val="2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862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48"/>
            <a:ext cx="9143999" cy="61924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риска возникновения чрезвычайных ситуаций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0211" y="980728"/>
            <a:ext cx="7200800" cy="2058710"/>
          </a:xfrm>
        </p:spPr>
        <p:txBody>
          <a:bodyPr>
            <a:normAutofit/>
          </a:bodyPr>
          <a:lstStyle/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вероятность возникновения чрезвычайных ситуаций, обусловленных комплексом сложных гидрометеорологических явлений: сильные ветра, сильные осадки, налипание мокрого снега на провода, гололедные явления, опасные гидрологические явления. Естественными причинами возникновения их являются: выпадение затяжных дождей и ливней, интенсивное снеготаяние во время оттепелей. 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87363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выпадения обильных осадков наиболее вероятно возникновение чрезвычайных ситуаций связанных с поднятием уровней воды в реках в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весенне-осенний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14" y="3053268"/>
            <a:ext cx="4261172" cy="2679988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3053268"/>
            <a:ext cx="4036127" cy="2679988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020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33413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 о Соболевском районе</a:t>
            </a:r>
            <a:endParaRPr lang="ru-RU" sz="240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227934" y="652988"/>
            <a:ext cx="4916066" cy="6205011"/>
          </a:xfrm>
          <a:effectLst/>
        </p:spPr>
        <p:txBody>
          <a:bodyPr/>
          <a:lstStyle/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Соболевский -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территориальная единица в составе Камчатского края, образован 1 апреля 1946 года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Указом Президиума Верховного Совета РСФСР с целью разукрупнения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 - Большерецкого района. 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Район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 обширную территорию западного побережья Камчатского края общей площадью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20,9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кв. км. 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Соболевского муниципального района входят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муниципальных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образований: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Соболевское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поселение;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Устьевое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поселение;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Крутогоровское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поселение, 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1 населенный пункт, расположенный на межселенной территории: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поселок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Ичинский.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Статус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границы сельских поселений установлены Законом Камчатской области от 22 октября 2004 года № 224 «Об установлении границ муниципальных образований, расположенных на территории Соболевского района Камчатской области, и о наделении их статусом муниципального района, сельского поселения".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«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территориального планирования Соболевского муниципального района Камчатского края»  утверждена решением Думы Соболевского муниципального района  №37 от 25.02.2011 года.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412"/>
            <a:ext cx="4227934" cy="6224588"/>
          </a:xfrm>
          <a:prstGeom prst="rect">
            <a:avLst/>
          </a:prstGeom>
          <a:effectLst>
            <a:glow rad="63500">
              <a:schemeClr val="bg2">
                <a:lumMod val="9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30986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Конкурентные преимущества (основные направления и приоритеты развития Соболевского муниципального района, цели)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8928992" cy="5832648"/>
          </a:xfrm>
        </p:spPr>
        <p:txBody>
          <a:bodyPr>
            <a:normAutofit/>
          </a:bodyPr>
          <a:lstStyle/>
          <a:p>
            <a:pPr marL="44450" indent="487363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конкурентными преимуществами Соболевского района можно назвать:</a:t>
            </a:r>
          </a:p>
          <a:p>
            <a:pPr marL="4572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выгодное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положение;</a:t>
            </a:r>
          </a:p>
          <a:p>
            <a:pPr marL="4572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высокий природно-ресурсный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потенциал;</a:t>
            </a:r>
          </a:p>
          <a:p>
            <a:pPr marL="4572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наличие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поддержки предпринимательства (выдача субсидий на возмещение части затрат; предоставление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грантов, субсидий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сельскохозяйственным	товаропроизводителям,	 начинающим предпринимателям; работа консультационных пунктов для СМСП);</a:t>
            </a:r>
          </a:p>
          <a:p>
            <a:pPr marL="4572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наличие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свободных земельных участков.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государственного учета земель земельный фонд Соболевского муниципального  района на 1 января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составил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2087,72 тыс. гектаров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двух третей – 1934,176  тыс. га или 95,9 % от площади района составляют земли лесного фонда, земли сельскохозяйственного назначения – 11,2 тыс. га.</a:t>
            </a:r>
          </a:p>
          <a:p>
            <a:pPr marL="44450" indent="487363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Федерального Закона от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02.05.2016 №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 «Об особенностях предоставления гражданам земельных участков, находящихся в государственной или муниципальной собственности и расположенных на территориях субъектов Российской Федерации, входящих в состав Дальневосточного федерального округа, и о внесении изменений в отдельные законодательные акты Российской Федерации», позволяет любому гражданину России единожды бесплатно получить 1 га на Дальнем Востоке под жилое строительство, фермерское хозяйство или предпринимательскую деятельность. </a:t>
            </a:r>
            <a:r>
              <a:rPr lang="ru-RU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«дальневосточный гектар» с 1 февраля 2017 года возникает для всех граждан России.</a:t>
            </a:r>
          </a:p>
          <a:p>
            <a:pPr marL="44450" indent="487363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перспективе реализация данного закона позволит значительно расширить направления сельскохозяйственной отрасли, а также повлияет на увеличение миграционного потока в районе.</a:t>
            </a:r>
          </a:p>
          <a:p>
            <a:pPr marL="44450" indent="487363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имеются обширные болота, которые являются ядром экологического каркаса, где осуществляется воспроизводство охотничьей дичи.</a:t>
            </a:r>
          </a:p>
          <a:p>
            <a:pPr marL="44450" indent="487363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Рыбные ресурсы района сосредоточены, в основном, в пределах территорий водного фонда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5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6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Конкурентные преимущества (основные направления и приоритеты развития Соболевского муниципального района, цели)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6381" y="764703"/>
            <a:ext cx="8636099" cy="1534735"/>
          </a:xfrm>
        </p:spPr>
        <p:txBody>
          <a:bodyPr>
            <a:normAutofit fontScale="92500" lnSpcReduction="10000"/>
          </a:bodyPr>
          <a:lstStyle/>
          <a:p>
            <a:pPr marL="44450" indent="487363"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вероятным сценарием использования естественной фауны является создание сети охотничьих и рыболовных баз с сопутствующей инфраструктурой для организации охоты и рыбалки на коммерческой основе.</a:t>
            </a:r>
          </a:p>
          <a:p>
            <a:pPr marL="44450" indent="487363"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импульс развитию туристической деятельности на территории Соболевского района даст реализация такого проекта как строительство этнографической деревни в с.Соболево. Этно-деревня расскажет и покажет посетителям о традициях и быте коренных народов. Также на территории этно-деревни разместится площадка для проведения концертов и массовых гуляний.          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76872"/>
            <a:ext cx="2736304" cy="1780366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2299438"/>
            <a:ext cx="2855392" cy="1780366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788"/>
            <a:ext cx="9144000" cy="2589212"/>
          </a:xfrm>
          <a:prstGeom prst="rect">
            <a:avLst/>
          </a:prstGeom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2983196" cy="1780367"/>
          </a:xfrm>
          <a:prstGeom prst="rect">
            <a:avLst/>
          </a:prstGeom>
          <a:effectLst>
            <a:glow rad="63500">
              <a:schemeClr val="accent4"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4009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Конкурентные преимущества (основные направления и приоритеты развития Соболевского муниципального района, цели)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64704"/>
            <a:ext cx="8568952" cy="1944216"/>
          </a:xfrm>
        </p:spPr>
        <p:txBody>
          <a:bodyPr>
            <a:normAutofit/>
          </a:bodyPr>
          <a:lstStyle/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администрацией Соболевского муниципального района оказывается финансовая поддержка субъектам малого и среднего предпринимательства. Предоставляются гранты на развитие животноводства, на развитие пищевой и перерабатывающей промышленности, на развитие растениеводства, на создание собственного бизнеса начинающим субъектам малого предпринимательства и предоставление грантов субъектам малого и среднего предпринимательства на развитие собственного бизнеса. </a:t>
            </a:r>
          </a:p>
          <a:p>
            <a:pPr marL="44450" indent="48736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на территории Соболевского района имеются следующие неиспользуемые земельные участки, пригодные для строительства производственных помещений, развития сельского хозяйства, в целях последующего предложения инвесторам: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379899"/>
              </p:ext>
            </p:extLst>
          </p:nvPr>
        </p:nvGraphicFramePr>
        <p:xfrm>
          <a:off x="1619672" y="3068960"/>
          <a:ext cx="6400800" cy="309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3716"/>
                <a:gridCol w="2621402"/>
                <a:gridCol w="1558275"/>
                <a:gridCol w="1717407"/>
              </a:tblGrid>
              <a:tr h="4180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Местоположение земельного участка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(кв.м.)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Территориальная зона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</a:tr>
              <a:tr h="616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 Камчатский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р-н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Соболевский, с.Соболево, ул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Строительная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3948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Ж/1</a:t>
                      </a:r>
                      <a:endParaRPr lang="ru-RU" sz="12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</a:tr>
              <a:tr h="616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 Камчатский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р-н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Соболевский, с.Соболево, ул.Советская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1426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Ж/1</a:t>
                      </a:r>
                      <a:endParaRPr lang="ru-RU" sz="12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</a:tr>
              <a:tr h="616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 Камчатский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р-н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Соболевский, с.Соболево, ул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Энергетиков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2760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Ж/1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</a:tr>
              <a:tr h="411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 Камчатский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р-н </a:t>
                      </a: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Соболевский,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с.Соболево 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19200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СХ-П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</a:tr>
              <a:tr h="411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 Камчатский,р-н Соболевский, с.Соболево</a:t>
                      </a:r>
                      <a:endParaRPr lang="ru-RU" sz="1200" b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12000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Ж/1</a:t>
                      </a:r>
                      <a:endParaRPr lang="ru-RU" sz="1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101" marR="6610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5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64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Инвестиционные </a:t>
            </a: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Соболевского муниципального района(паспорта инвестиционных проектов)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908720"/>
            <a:ext cx="6409903" cy="72008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инвестиционного проекта </a:t>
            </a:r>
          </a:p>
          <a:p>
            <a:pPr marL="4572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детского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 на 150 мест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с.Соболево</a:t>
            </a: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5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502774"/>
              </p:ext>
            </p:extLst>
          </p:nvPr>
        </p:nvGraphicFramePr>
        <p:xfrm>
          <a:off x="240357" y="1700808"/>
          <a:ext cx="5339755" cy="456607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81615"/>
                <a:gridCol w="3358140"/>
              </a:tblGrid>
              <a:tr h="373829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детского сада в с.Соболево</a:t>
                      </a:r>
                    </a:p>
                  </a:txBody>
                  <a:tcPr anchor="ctr"/>
                </a:tc>
              </a:tr>
              <a:tr h="41242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Соболевского муниципального района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1242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Отраслевая принадлежность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298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Соболевский район, с. Соболево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298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298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инвестиций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310,5 млн. рублей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298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 описание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образования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0733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проекта (модернизация, новое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 подготовка площадок под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застройку и т.п.)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Новое строительство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7739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ресурсов и инфраструктуры для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проекта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Газ, водоснабжение, электроснабжение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0722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Планируемая продукция (вводимые мощности)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сад на 150 мест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5757" y="2019911"/>
            <a:ext cx="3217099" cy="3384377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55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Инвестиционные </a:t>
            </a:r>
            <a:r>
              <a:rPr lang="ru-RU" sz="1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Соболевского муниципального района(паспорта инвестиционных проектов)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2763" y="908720"/>
            <a:ext cx="79476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инвестиционного проекта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общеобразовательной школы на 250 мест в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с.Соболево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207631"/>
              </p:ext>
            </p:extLst>
          </p:nvPr>
        </p:nvGraphicFramePr>
        <p:xfrm>
          <a:off x="261367" y="1556792"/>
          <a:ext cx="5339755" cy="456607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81615"/>
                <a:gridCol w="3358140"/>
              </a:tblGrid>
              <a:tr h="373829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общеобразовательной школы в с.Соболево</a:t>
                      </a:r>
                    </a:p>
                  </a:txBody>
                  <a:tcPr anchor="ctr"/>
                </a:tc>
              </a:tr>
              <a:tr h="41242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Соболевского муниципального района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1242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Отраслевая принадлежность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298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Соболевский район, с. Соболево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298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298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инвестиций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482,6 млн. рублей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298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 описание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образования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0733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проекта (модернизация, новое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 подготовка площадок под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застройку и т.п.)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Новое строительство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7739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ресурсов и инфраструктуры для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проекта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Газ, водоснабжение, электроснабжение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50722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Планируемая продукция (вводимые мощности)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на 250 мест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6847" y="1610588"/>
            <a:ext cx="2969694" cy="3439148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2469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Инвестиционные </a:t>
            </a:r>
            <a:r>
              <a:rPr lang="ru-RU" sz="1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Соболевского муниципального района(паспорта инвестиционных проектов)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7093" y="633413"/>
            <a:ext cx="41240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инвестиционного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объекта 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одоснабжение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с.Соболево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792421"/>
              </p:ext>
            </p:extLst>
          </p:nvPr>
        </p:nvGraphicFramePr>
        <p:xfrm>
          <a:off x="261367" y="1556792"/>
          <a:ext cx="5339755" cy="482453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81615"/>
                <a:gridCol w="3358140"/>
              </a:tblGrid>
              <a:tr h="381644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объекта Водоснабжение с.Соболево </a:t>
                      </a:r>
                    </a:p>
                  </a:txBody>
                  <a:tcPr anchor="ctr"/>
                </a:tc>
              </a:tr>
              <a:tr h="42104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Соболевского муниципального района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2104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Отраслевая принадлежность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 – коммунальное хозяйство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994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Соболевский район, с. Соболево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994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994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инвестиций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550,0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04523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 описание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условий жизни населения с. Соболево, улучшение санитарно- эпидемиологической обстановки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71280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проекта (модернизация, новое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 подготовка площадок под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застройку и т.п.)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Новое строительство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946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ресурсов и инфраструктуры для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проекта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1569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Планируемая продукция (вводимые мощности)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протяженность сетей водоснабжения — 14000 метров;</a:t>
                      </a:r>
                    </a:p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стройство павильонов над 3-мя артезианскими  скважинами;</a:t>
                      </a:r>
                    </a:p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</a:t>
                      </a:r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становка водонапорной башни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88840"/>
            <a:ext cx="3419872" cy="3456384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820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Инвестиционные </a:t>
            </a:r>
            <a:r>
              <a:rPr lang="ru-RU" sz="1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Соболевского муниципального района(паспорта инвестиционных проектов)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07704" y="637337"/>
            <a:ext cx="5184576" cy="631423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быстровозводимого физкультурно-оздоровительного комплекса в с.Соболево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057400"/>
              </p:ext>
            </p:extLst>
          </p:nvPr>
        </p:nvGraphicFramePr>
        <p:xfrm>
          <a:off x="261367" y="1556792"/>
          <a:ext cx="5339755" cy="498325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81615"/>
                <a:gridCol w="3358140"/>
              </a:tblGrid>
              <a:tr h="381644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быстровозводимого физкультурно-оздоровительного комплекса </a:t>
                      </a:r>
                    </a:p>
                  </a:txBody>
                  <a:tcPr anchor="ctr"/>
                </a:tc>
              </a:tr>
              <a:tr h="42104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Соболевского муниципального района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2104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Отраслевая принадлежность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994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Соболевский район, с. Соболево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994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994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инвестиций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737,7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04523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 описание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массовой физической культуры и детско-юношеского спорта, создание доступных условий для занятий массовыми видами спорта 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71280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проекта (модернизация, новое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 подготовка площадок под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застройку и т.п.)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Новое строительство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8946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ресурсов и инфраструктуры для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проекта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Газ, водоснабжение, электроснабжение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71569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Планируемая продукция (вводимые мощности)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Быстровозводимый физкультурно-оздоровительный комплекс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72" y="2259143"/>
            <a:ext cx="3491879" cy="2664296"/>
          </a:xfrm>
          <a:prstGeom prst="rect">
            <a:avLst/>
          </a:prstGeom>
          <a:effectLst>
            <a:glow rad="63500">
              <a:schemeClr val="bg2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356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Инвестиционные </a:t>
            </a:r>
            <a:r>
              <a:rPr lang="ru-RU" sz="1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Соболевского муниципального района(паспорта инвестиционных проектов)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633413"/>
            <a:ext cx="5996136" cy="491331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инвестиционного проекта</a:t>
            </a:r>
          </a:p>
          <a:p>
            <a:pPr marL="4572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2-х 12-ти квартирных жилых домов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с.Соболево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683682"/>
              </p:ext>
            </p:extLst>
          </p:nvPr>
        </p:nvGraphicFramePr>
        <p:xfrm>
          <a:off x="22437" y="1555451"/>
          <a:ext cx="5148064" cy="496855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59023"/>
                <a:gridCol w="3289041"/>
              </a:tblGrid>
              <a:tr h="445609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2-х 12-ти квартирных жилых домов в с.Соболево</a:t>
                      </a:r>
                    </a:p>
                  </a:txBody>
                  <a:tcPr anchor="ctr"/>
                </a:tc>
              </a:tr>
              <a:tr h="47350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Соболевского муниципального района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2301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Соболевский район, с. Соболево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2301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  года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2301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инвестиций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4924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 описание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жизни населения с.Соболево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7983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проекта (модернизация, новое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 подготовка площадок под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застройку и т.п.)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Новое строительство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62908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ресурсов и инфраструктуры для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проекта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Газ, водоснабжение, электроснабжение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0486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Планируемая продукция (вводимые мощности)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12-ти квартирный жилой дом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07" y="1556791"/>
            <a:ext cx="3923928" cy="248293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4077072"/>
            <a:ext cx="3923928" cy="2780928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78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i="1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Инвестиционные </a:t>
            </a:r>
            <a:r>
              <a:rPr lang="ru-RU" sz="1800" i="1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Соболевского муниципального района(паспорта инвестиционных проектов)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633413"/>
            <a:ext cx="5996136" cy="491331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инвестиционного проекта</a:t>
            </a:r>
          </a:p>
          <a:p>
            <a:pPr marL="4572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по очистке сточных вод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с.Соболево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319668"/>
              </p:ext>
            </p:extLst>
          </p:nvPr>
        </p:nvGraphicFramePr>
        <p:xfrm>
          <a:off x="22437" y="1555451"/>
          <a:ext cx="5148064" cy="496855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13259"/>
                <a:gridCol w="3334805"/>
              </a:tblGrid>
              <a:tr h="445609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комплекса по очистке сточных вод в с.Соболево </a:t>
                      </a:r>
                    </a:p>
                  </a:txBody>
                  <a:tcPr anchor="ctr"/>
                </a:tc>
              </a:tr>
              <a:tr h="473505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Соболевского муниципального района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2301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Соболевский район, с. Соболево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2301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2024  года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82301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инвестиций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4924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 описание проекта</a:t>
                      </a:r>
                      <a:endParaRPr lang="ru-RU" sz="1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жизни населения с.Соболево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7983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проекта (модернизация, новое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строительство, подготовка площадок под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застройку и т.п.)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Новое строительство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62908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ресурсов и инфраструктуры для</a:t>
                      </a:r>
                    </a:p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проекта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</a:t>
                      </a:r>
                      <a:endParaRPr lang="ru-RU" sz="1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804866">
                <a:tc>
                  <a:txBody>
                    <a:bodyPr/>
                    <a:lstStyle/>
                    <a:p>
                      <a:pPr algn="l"/>
                      <a:r>
                        <a:rPr lang="ru-RU" sz="1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Планируемая продукция (вводимые мощности)</a:t>
                      </a:r>
                    </a:p>
                  </a:txBody>
                  <a:tcPr anchor="ctr">
                    <a:blipFill dpi="0" rotWithShape="1">
                      <a:blip r:embed="rId3">
                        <a:alphaModFix amt="20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м3/</a:t>
                      </a:r>
                      <a:r>
                        <a:rPr lang="ru-RU" sz="1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сутки</a:t>
                      </a:r>
                      <a:endParaRPr lang="ru-RU" sz="1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56792"/>
            <a:ext cx="3923928" cy="2448272"/>
          </a:xfrm>
          <a:prstGeom prst="rect">
            <a:avLst/>
          </a:prstGeom>
          <a:effectLst>
            <a:outerShdw blurRad="63500" sx="102000" sy="102000" algn="ctr" rotWithShape="0">
              <a:schemeClr val="bg2">
                <a:lumMod val="90000"/>
                <a:alpha val="40000"/>
              </a:scheme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77072"/>
            <a:ext cx="3923928" cy="2448272"/>
          </a:xfrm>
          <a:prstGeom prst="rect">
            <a:avLst/>
          </a:prstGeom>
          <a:effectLst>
            <a:outerShdw blurRad="63500" sx="102000" sy="102000" algn="ctr" rotWithShape="0">
              <a:schemeClr val="bg2">
                <a:lumMod val="9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56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       Механизм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действий при реализации инвестиционных проектов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764704"/>
            <a:ext cx="8928992" cy="5976664"/>
          </a:xfrm>
          <a:noFill/>
        </p:spPr>
        <p:txBody>
          <a:bodyPr>
            <a:normAutofit fontScale="92500" lnSpcReduction="10000"/>
          </a:bodyPr>
          <a:lstStyle/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регламентации инвестиционного процесса, определения порядка, сроков и последовательности действий (административных процедур) разработан ряд нормативных правовых актов в области инвестиционной деятельности: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Постановление	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Соболевского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Камчатского края от 29.09.2014 № 214 «Об утверждении Положения о муниципальной поддержке инвестиционной деятельности на территории Соболевского муниципального района»;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Постановление	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Соболевского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от 25.08.2016 № 166 «О создании инвестиционного совета в Соболевском  муниципальном районе»;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Распоряжение Администрации Соболевского муниципального района от 11.08.2016 № 363-р «Об утверждении Положения и создании рабочей группы по внедрению успешных практик, направленных на развитие и поддержку малого и среднего предпринимательства и снятие административных барьеров в Соболевском муниципального района».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Постановление	Администрации Соболевского муниципального района от 25.08.2016 № 167 «Об утверждения Положения по сопровождению инвестиционных проектов по принципу «одного окна».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поддержка инвестиционной деятельности на территории Соболевского района предоставляется инвесторам, реализующим инвестиционные проекты на территории Соболевского района, получившим положительные решения Инвестиционного совета в Соболевском муниципальном районе и заключившим инвестиционное соглашение с Администрацией Соболевского муниципального района.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инвестиционных проектов инвестор обращается в Администрацию Соболевского муниципального района с заявлением о сопровождении инвестиционного проекта.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принятия положительного решения о сопровождении инвестиционного проекта, выносится решение о назначении куратора, который в рамках сопровождения инвестиционного проекта:</a:t>
            </a:r>
          </a:p>
          <a:p>
            <a:pPr marL="44450" indent="490538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оказывает организационно -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методическую и консультационно - информационную поддержку инициатору проекта;</a:t>
            </a:r>
          </a:p>
          <a:p>
            <a:pPr marL="44450" indent="490538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способствует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преодолению административных барьеров, возникающих при реализации инвестиционных проектов;</a:t>
            </a:r>
          </a:p>
          <a:p>
            <a:pPr marL="44450" indent="490538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готовит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в План формирования инвестиционных объектов и инфраструктуры;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оказание иных мер поддержки в соответствии с законодательством Камчатского края и правовыми актами Администрации Соболевского муниципального района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9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95936" y="548681"/>
            <a:ext cx="5137549" cy="2954251"/>
          </a:xfrm>
        </p:spPr>
        <p:txBody>
          <a:bodyPr/>
          <a:lstStyle/>
          <a:p>
            <a:pPr indent="538163" algn="l"/>
            <a:r>
              <a:rPr lang="ru-RU" sz="1400" b="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Соболево - село, административный </a:t>
            </a:r>
            <a:r>
              <a:rPr lang="ru-RU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центр. Первое </a:t>
            </a:r>
            <a:r>
              <a:rPr lang="ru-RU" sz="1400" b="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официальное историческое упоминание  о селе Соболево отмечено в 1875 году в труде великого русского путешественника и ученого С.П. </a:t>
            </a:r>
            <a:r>
              <a:rPr lang="ru-RU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Крашенинникова </a:t>
            </a:r>
            <a:r>
              <a:rPr lang="ru-RU" sz="1400" b="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«Описание земли Камчатки»: </a:t>
            </a:r>
            <a:r>
              <a:rPr lang="ru-RU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село </a:t>
            </a:r>
            <a:r>
              <a:rPr lang="ru-RU" sz="1400" b="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существовало до 1700 года. На Гыг - реке проживал ительменский род </a:t>
            </a:r>
            <a:r>
              <a:rPr lang="ru-RU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тнумен, село </a:t>
            </a:r>
            <a:r>
              <a:rPr lang="ru-RU" sz="1400" b="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называлось Алгу. </a:t>
            </a:r>
            <a:r>
              <a:rPr lang="ru-RU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Алгу </a:t>
            </a:r>
            <a:r>
              <a:rPr lang="ru-RU" sz="1400" b="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– одно из самых старинных сел Камчатки. </a:t>
            </a:r>
          </a:p>
          <a:p>
            <a:pPr indent="538163" algn="l"/>
            <a:r>
              <a:rPr lang="ru-RU" sz="1400" b="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Оно славилось еще и тем, что здесь не признавали ничьей власти, ничьей силы. И когда русские казаки после заключения дружественного союза с верховным вождем - тойоном Камчатки Иваром Азидамом прибыли на Гыг-реку, </a:t>
            </a:r>
            <a:endParaRPr lang="ru-RU" sz="1400" b="0" dirty="0">
              <a:solidFill>
                <a:schemeClr val="tx1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 useBgFill="1"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33413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 с. Соболево</a:t>
            </a:r>
            <a:endParaRPr lang="ru-RU" sz="240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84"/>
            <a:ext cx="3923928" cy="2858023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3502932"/>
            <a:ext cx="9144000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8163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их встретили здесь вооруженные, закаленные в боях алгунские воины. И разбойными, воровскими, прозвали казаки тогда эти места. Поэтому и Гыг-река стала с тех пор называться Воровской и село с 1701 года более двух  веков  носило имя Воровское. В 1914 с. Воровское переименовали в честь последнего губернатора Камчатки Мономахова. Но недолго существовало оно на карте Камчатки. В 1918 его переименовали, на этот раз в Соболево.</a:t>
            </a:r>
          </a:p>
          <a:p>
            <a:pPr lvl="0" indent="538163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Село Соболево находится в 255 км к югу - востоку от краевого центра Петропавловска-Камчатского и расположен на западном побережье Камчатки .</a:t>
            </a:r>
          </a:p>
          <a:p>
            <a:pPr lvl="0" indent="542925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Общая площадь земель Соболевского сельского поселения составляет 3289,4 га. Численность населения по состоянию на 01.01.2021 г. составляет 1 559 человека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.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24-х километрах восточнее от  административного центра муниципального района с. Соболево проходит инфраструктурный коридор в виде технологического проезда по обслуживанию линии газопровода, идущий от газовых месторождений к населенным пунктам Крутогоровский, Соболево и к границе с Усть-Большерецким районом по которому происходит сообщение  между Соболевским района и г.  Петропавловск - Камчатский. Данный проезд обслуживается предприятием ООО «Газпром Трансгаз Томск».  Расстояние от краевого центра г. Петропавловска – Камчатского  до районного центра с.Соболево  через технологический проезд составляет 414 км. </a:t>
            </a:r>
          </a:p>
          <a:p>
            <a:pPr lvl="0" indent="538163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999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6926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Нормативно-правовая </a:t>
            </a:r>
            <a:r>
              <a:rPr lang="ru-RU" sz="20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база, регулирующая вопросы, связанные с обеспечением функционирования инвестиционного процесса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268760"/>
            <a:ext cx="8928992" cy="5184576"/>
          </a:xfrm>
        </p:spPr>
        <p:txBody>
          <a:bodyPr>
            <a:normAutofit/>
          </a:bodyPr>
          <a:lstStyle/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25.02.1999 № 39-ФЗ «Об инвестиционной деятельности в Российской Федерации, осуществляемой в форме капитальных вложений».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21.07.2005 № 115-ФЗ «О концессионных соглашениях».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13.07.2015 № 224-ФЗ «О государственно - частном партнерстве, муниципально-частном партнерстве в Российской Федерации и внесение изменений в отдельные законодательные акты Российской Федерации» (с изменениями и дополнениями».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Камчатского края от 22.09.2008 № 129 «О государственной поддержке инвестиционной деятельности в Камчатском крае».</a:t>
            </a:r>
          </a:p>
          <a:p>
            <a:pPr marL="44450" indent="490538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Губернатора Камчатского края от 20.04.2010 № 241-Р «О формировании и ведении баз данных инвестиционных проектов, инвестиционных идей и инвестиционных площадок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44450" lvl="0" indent="490538">
              <a:buClr>
                <a:srgbClr val="F14124">
                  <a:lumMod val="75000"/>
                </a:srgbClr>
              </a:buClr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Соболевского муниципального района от 14.10.2013 № 329 «Об утверждении  Муниципальной программы Соболевского муниципального района Камчатского края «Развитие экономики, промышленности Соболевского муниципального района Камчатского края, повышение их конкурентоспособности».</a:t>
            </a:r>
          </a:p>
          <a:p>
            <a:pPr marL="44450" indent="490538">
              <a:buNone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0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78"/>
            <a:ext cx="9144000" cy="6284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Контактная информация</a:t>
            </a: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662137"/>
            <a:ext cx="6400800" cy="46523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Администрации Соболевского муниципального района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6" name="Прямоугольник 5"/>
          <p:cNvSpPr/>
          <p:nvPr/>
        </p:nvSpPr>
        <p:spPr>
          <a:xfrm>
            <a:off x="0" y="1124744"/>
            <a:ext cx="9144000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Соболевского муниципального района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-617066" y="3653502"/>
            <a:ext cx="278287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централизованного учета и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-1135909" y="3746685"/>
            <a:ext cx="2784579" cy="2769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 главы Соболевского МР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6200000">
            <a:off x="162964" y="4669686"/>
            <a:ext cx="2736304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Консультант, ответственный секретарь комиссии по делам несовершеннолетних и защите их интересов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09388" y="3339832"/>
            <a:ext cx="99463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делами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1660903" y="5289304"/>
            <a:ext cx="136815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по социальным вопросам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13723" y="1705435"/>
            <a:ext cx="3096344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Соболевского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 по экономике,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ТЭК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ЖКХ и управлению муниципальным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63165" y="1706239"/>
            <a:ext cx="231198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Соболевского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>
            <a:endCxn id="15" idx="3"/>
          </p:cNvCxnSpPr>
          <p:nvPr/>
        </p:nvCxnSpPr>
        <p:spPr>
          <a:xfrm>
            <a:off x="1531116" y="2352570"/>
            <a:ext cx="0" cy="13644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 contourW="6350">
            <a:bevelT w="0" h="0"/>
            <a:bevelB w="0" h="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278" y="1432520"/>
            <a:ext cx="12858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 rot="16200000">
            <a:off x="7383887" y="4030380"/>
            <a:ext cx="261475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Специалист-эксперт по вопросам ГО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ЧС (переданные полномочия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76135" y="5834881"/>
            <a:ext cx="226786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дежурно-диспетчерская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(ЕДДС)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6200000">
            <a:off x="6851838" y="4030379"/>
            <a:ext cx="261475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Консультант по мобилизационной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одготовке, ГО и ЧС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37112" y="3339832"/>
            <a:ext cx="154705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бюджету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финансам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28184" y="3339832"/>
            <a:ext cx="165618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по экономике,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ТЭК, ЖКХ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управлению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259997" y="3339832"/>
            <a:ext cx="109222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9036496" y="1432521"/>
            <a:ext cx="0" cy="3940695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24" idx="3"/>
          </p:cNvCxnSpPr>
          <p:nvPr/>
        </p:nvCxnSpPr>
        <p:spPr>
          <a:xfrm>
            <a:off x="8691264" y="1449140"/>
            <a:ext cx="1" cy="1504695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8159216" y="1449140"/>
            <a:ext cx="0" cy="1504695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189571" y="2352570"/>
            <a:ext cx="0" cy="25696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2809759" y="2352570"/>
            <a:ext cx="0" cy="987260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endCxn id="16" idx="0"/>
          </p:cNvCxnSpPr>
          <p:nvPr/>
        </p:nvCxnSpPr>
        <p:spPr>
          <a:xfrm>
            <a:off x="3906703" y="1432521"/>
            <a:ext cx="1" cy="1907311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4875928" y="1432521"/>
            <a:ext cx="0" cy="1907309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26" idx="1"/>
          </p:cNvCxnSpPr>
          <p:nvPr/>
        </p:nvCxnSpPr>
        <p:spPr>
          <a:xfrm>
            <a:off x="8159216" y="5568589"/>
            <a:ext cx="0" cy="266292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endCxn id="18" idx="0"/>
          </p:cNvCxnSpPr>
          <p:nvPr/>
        </p:nvCxnSpPr>
        <p:spPr>
          <a:xfrm>
            <a:off x="6461895" y="1449140"/>
            <a:ext cx="0" cy="256295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endCxn id="11" idx="3"/>
          </p:cNvCxnSpPr>
          <p:nvPr/>
        </p:nvCxnSpPr>
        <p:spPr>
          <a:xfrm>
            <a:off x="774373" y="1449140"/>
            <a:ext cx="1" cy="1043755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endCxn id="12" idx="3"/>
          </p:cNvCxnSpPr>
          <p:nvPr/>
        </p:nvCxnSpPr>
        <p:spPr>
          <a:xfrm>
            <a:off x="256380" y="1432520"/>
            <a:ext cx="1" cy="1060375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endCxn id="28" idx="0"/>
          </p:cNvCxnSpPr>
          <p:nvPr/>
        </p:nvCxnSpPr>
        <p:spPr>
          <a:xfrm>
            <a:off x="7056276" y="2721098"/>
            <a:ext cx="0" cy="618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 contour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18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64" y="0"/>
            <a:ext cx="9110436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 Контактная 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информация структурных подразделений администрации Соболевского  муниципального района</a:t>
            </a:r>
            <a:endParaRPr lang="ru-RU" sz="20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633413"/>
            <a:ext cx="9143999" cy="851371"/>
          </a:xfrm>
          <a:noFill/>
          <a:ln>
            <a:noFill/>
          </a:ln>
        </p:spPr>
        <p:txBody>
          <a:bodyPr>
            <a:noAutofit/>
          </a:bodyPr>
          <a:lstStyle/>
          <a:p>
            <a:pPr marL="44450" indent="492125" algn="just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684200,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Камчатский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край, Соболевский район,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с.Соболево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ул.Советская д.23 Администрация Соболевского  </a:t>
            </a:r>
          </a:p>
          <a:p>
            <a:pPr marL="538163" indent="-1588" algn="just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района. Тел.8(41536)32-3-01. Официальный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www.sobolevomr.ru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055376"/>
              </p:ext>
            </p:extLst>
          </p:nvPr>
        </p:nvGraphicFramePr>
        <p:xfrm>
          <a:off x="0" y="1196752"/>
          <a:ext cx="9144001" cy="5745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2944"/>
                <a:gridCol w="1913327"/>
                <a:gridCol w="5329317"/>
                <a:gridCol w="1238413"/>
              </a:tblGrid>
              <a:tr h="419600"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Ф. И. О.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Занимаемая  должность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2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телефона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</a:tr>
              <a:tr h="4099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Куркин Василий Иванович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Глава Соболевского муниципального района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32-4-54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52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Дранивская Анна Евстахиевна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управления делами администрации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32-2-98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867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экономике, ТЭК и управлению муниципальным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имуществом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</a:tr>
              <a:tr h="664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Колмаков Анатолий Викторович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главы администрации, руководитель комитета по экономике, ТЭК, ЖКХ и управлению муниципальным имуществом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32-6-63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Сысоев Олег Николаевич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по управлению муниципальным имуществом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32-0-38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0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Борисова Татьяна Михайловна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 по экономике, ЖКХ,ТЭК в составе комитета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32-3-81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53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бюджету и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финансам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5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21730" marR="21730" marT="21730" marB="21730" anchor="ctr"/>
                </a:tc>
              </a:tr>
              <a:tr h="4483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Спешнева Светлана Валентиновна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Руководитель комитета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32-0-34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3407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</a:tr>
              <a:tr h="4252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Куркина Нина  Николаевна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управления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32-4-73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53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по социальным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</a:tr>
              <a:tr h="4366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Сысоева Ольга Геннадьевна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отдела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32-4-62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730" marR="21730" marT="21730" marB="21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5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 с. Устьевое</a:t>
            </a: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99165" y="836712"/>
            <a:ext cx="4320480" cy="4811811"/>
          </a:xfrm>
        </p:spPr>
        <p:txBody>
          <a:bodyPr>
            <a:normAutofit/>
          </a:bodyPr>
          <a:lstStyle/>
          <a:p>
            <a:pPr marL="44450" indent="493713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93713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Устьевое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село- территория села начала осваиваться в начале 50-х годов 20 века,  на которой располагались рыбодобывающие базы с небольшим населением, сезонного характера.</a:t>
            </a:r>
          </a:p>
          <a:p>
            <a:pPr marL="44450" indent="49371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Село получило название – Устьевое, т.к. располагается в бассейне лимана, соединяющегося с устьем реки Воровская впадающей в Охотское море, оно отдалено от районного центра и других населенных пунктов района окружающими его реками и лиманами, с ноября 1987 года установлено автомобильное сообщение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Соболево. Общая площадь земель Устьевого сельского поселения  составляет 395,4 га. Численность населения по состоянию на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01.01.2021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составляет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marL="44450" indent="493713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административного центра поселения до г. Петропавловска-Камчатского воздушным путем  250 км., расстояние до районного центра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Соболево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20 км.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4" y="0"/>
            <a:ext cx="5064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4716016" cy="4032448"/>
          </a:xfrm>
          <a:prstGeom prst="rect">
            <a:avLst/>
          </a:prstGeom>
          <a:effectLst>
            <a:glow rad="63500">
              <a:schemeClr val="bg2">
                <a:lumMod val="9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79338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 п. Крутогоровский</a:t>
            </a:r>
            <a:endParaRPr lang="ru-RU" sz="240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95936" y="651604"/>
            <a:ext cx="5148064" cy="3484665"/>
          </a:xfrm>
        </p:spPr>
        <p:txBody>
          <a:bodyPr>
            <a:normAutofit/>
          </a:bodyPr>
          <a:lstStyle/>
          <a:p>
            <a:pPr marL="0" indent="538163"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Крутогоровский поселок - в 20-е годы сезонные лососевые рыбалки были реорганизованы в Крутогоровский рыбокомбинат с центральной базой в селе Крутогорово. В 1960 годах было укрупнение сельских поселений, в итоге слияния сельских Советов (Облуковинский, Колпаковский С/Совет № 2)  появился Крутогоровский Сельский Совет № 1. В 1993 году после упразднения Сельских Советов произошло переименование в Административно - территориальное объединение – Администрацию п. Крутогоровский. В 2004 году Администрация поселка Крутогоровский была реорганизована в Крутогоровское сельское 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93713">
              <a:buNone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административного центра поселения до г. Петропавловска-Камчатского воздушным путем 300 км. Расстояние от административного центра поселения до административного центра муниципального района 105 км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964" cy="6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5"/>
            <a:ext cx="5220072" cy="2852936"/>
          </a:xfrm>
          <a:prstGeom prst="rect">
            <a:avLst/>
          </a:prstGeom>
          <a:effectLst>
            <a:glow rad="63500">
              <a:schemeClr val="tx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5292080" y="4077072"/>
            <a:ext cx="3825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земель Крутогоровского сельского  поселения составляет 798,4 га. Численность населения по состоянию на 01.01.2021 г. составляет 356 человек.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3995936" cy="2894503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5513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39952" y="609766"/>
            <a:ext cx="5004048" cy="3179276"/>
          </a:xfrm>
        </p:spPr>
        <p:txBody>
          <a:bodyPr>
            <a:normAutofit fontScale="47500" lnSpcReduction="20000"/>
          </a:bodyPr>
          <a:lstStyle/>
          <a:p>
            <a:pPr marL="44450" indent="493713">
              <a:buNone/>
            </a:pP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Ичинский  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-  расположен на межселенной территории на расстоянии от поселка до г. Петропавловска-Камчатского воздушным путем 300 км. Возник в 1929—1930 годах. Назван по расположению около устья реки Ича[3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93713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посёлке действовали: восьмилетняя школа на 233 места, интернат, детский сад на 50 мест, больница на 20 коек, отделение связи, клуб, 4 магазина, столовая[4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93713">
              <a:buNone/>
            </a:pP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июле 2012 года состоялся сход граждан Ичинского, на котором принято решение об упразднении Ичинского сельского поселения. На его основании Постановлением Законодательного Собрания Камчатского края 24 июля 2012 года № 174 он был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упразднён.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" indent="493713">
              <a:buNone/>
            </a:pP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административного центра поселения до административного центра муниципального района 192 км. Численность населения по состоянию на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01.01.2021 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составляет </a:t>
            </a:r>
            <a:r>
              <a:rPr lang="ru-RU" sz="2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marL="44450" indent="493713">
              <a:buNone/>
            </a:pPr>
            <a:endParaRPr lang="ru-RU" dirty="0"/>
          </a:p>
        </p:txBody>
      </p:sp>
      <p:sp useBgFill="1"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" y="4285"/>
            <a:ext cx="9144000" cy="605479"/>
          </a:xfrm>
          <a:effectLst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п. Ичинский</a:t>
            </a:r>
            <a:endParaRPr lang="ru-RU" i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"/>
            <a:ext cx="5064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699"/>
            <a:ext cx="4139952" cy="2935317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45024"/>
            <a:ext cx="4932040" cy="3212975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" y="3645024"/>
            <a:ext cx="4139921" cy="3233787"/>
          </a:xfrm>
          <a:prstGeom prst="rect">
            <a:avLst/>
          </a:prstGeom>
          <a:effectLst>
            <a:glow rad="63500">
              <a:schemeClr val="bg1">
                <a:lumMod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6469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</a:t>
            </a:r>
            <a:endParaRPr lang="ru-RU" sz="240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47864" y="633413"/>
            <a:ext cx="5796136" cy="6224587"/>
          </a:xfrm>
        </p:spPr>
        <p:txBody>
          <a:bodyPr>
            <a:normAutofit fontScale="25000" lnSpcReduction="20000"/>
          </a:bodyPr>
          <a:lstStyle/>
          <a:p>
            <a:pPr marL="44450" indent="493713">
              <a:buNone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Соболевский район Камчатского края расположен на западном побережье Охотского моря и граничит на севере с Тигильским районом, северо-востоке с Быстринским районом, на востоке с Мильковским районом, на юге-востоке – с Елизовским районом, на юге с Усть-Большерецким районом. </a:t>
            </a:r>
          </a:p>
          <a:p>
            <a:pPr marL="44450" indent="493713">
              <a:buNone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района имеет разнообразный рельеф, с преобладанием низкогорий с абсолютными высотами 20-200 м. на западе района и гористой местности с высотами до 1500 м на востоке. Топографически территория района делится на заболоченную равнинную часть долин рек Ича, Крутогорова, Колпакова, Большая Воровская, </a:t>
            </a:r>
            <a:r>
              <a:rPr lang="ru-RU" sz="5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Коль, Пымта, </a:t>
            </a: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части района и сильнорасчленный Срединный и Малкинский хребты в восточной части района, где находится высшая точка района - вулкан Хангар (высота - 1976 м., местоположение – Срединный хребет). Район в значительной степени залесен, особенно западной и центральной части. </a:t>
            </a:r>
          </a:p>
          <a:p>
            <a:pPr marL="44450" indent="493713">
              <a:buNone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 территории района расположена в пределах Западно-Камчатской низменности. Открытые тундровые участки чередуются с лесными массивами, в которых преобладает каменная береза. Для животного мира характерны соболь, лиса, выдра, норка, бурый медведь, в горных районах -снежный баран. Одно из основных естественных богатств района - нерестилища рыбы лососевых пород, таких как чавыча, кижуч,  речная     нерка,  кета,  горбуша, а также микижа, голец, кунжа. Кроме того, в Соболевском районе, одни из немногих на Камчатке, нерестилища семги, занесенной в Красную книгу.</a:t>
            </a:r>
          </a:p>
          <a:p>
            <a:pPr marL="44450" indent="493713">
              <a:buNone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Соболевского района протекают такие, сравнительно крупные, реки, как Ича, Облуковина,  Крутогорова,  Колпакова,  Большая Воровская,  Коль. </a:t>
            </a:r>
          </a:p>
          <a:p>
            <a:pPr marL="44450" indent="493713">
              <a:buNone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расположены два  лососевых заказника «Облуковинский»  и   «Река Коль». </a:t>
            </a:r>
          </a:p>
          <a:p>
            <a:pPr marL="44450" indent="493713">
              <a:buNone/>
            </a:pPr>
            <a:r>
              <a:rPr lang="ru-RU" sz="5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района можно охарактеризовать как морской холодный. Лето влажное и прохладное. Зима продолжительная — от 4,5 до 6,5 месяцев, со средней температурой около минус 10 °С. Для зимы характерны метели. Лето длится от 2 до 4 месяцев: прохладное, с температурой 8–9 °С. Часты туманы, большая облачность, высокая влажность. Осадков за год выпадает от 300 до 500 мм.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2" y="0"/>
            <a:ext cx="5064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"/>
            <a:ext cx="3379206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356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413"/>
          </a:xfrm>
          <a:effectLst/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Природно-ресурсный потенциал </a:t>
            </a:r>
            <a:endParaRPr lang="ru-RU" sz="240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15816" y="633414"/>
            <a:ext cx="6207924" cy="6224586"/>
          </a:xfrm>
        </p:spPr>
        <p:txBody>
          <a:bodyPr>
            <a:normAutofit fontScale="92500"/>
          </a:bodyPr>
          <a:lstStyle/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Соболевский район обладает огромным потенциалом освоения полезных ископаемых. Интерес для промышленного освоения представляют многочисленные месторождения и проявления горючих полезных ископаемых.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западной части Соболевского района выявлены месторождения и проявления нефти, горючего газа и конденсата, каменного и бурого угля, торфа.  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извлекаемые прогнозные ресурсы углеводородов, подсчитанные для территории Соболевского района, составляют по категориям С3+Д1+Д2 - 236 млн. т, в том числе по категориям (млн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С3 - 27.1, Д1 - 57.5, Д2 - 151.9 млн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отношении углеводородного сырья следует отметить высокие перспективы на нефть и газ прилегающего к Соболевскому району шельфа Охотского моря, протягивающегося вдоль данного административного образования на расстояние 260 км.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расположены следующие газоконденсатные месторождения:</a:t>
            </a:r>
          </a:p>
          <a:p>
            <a:pPr marL="4572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Средне-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Кунжикское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(Свободный газ АВС1-0,723 млрд. куб.м,С2-0,075 млрд. куб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конденсат АВС1-0,021 млн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С2-0,002 млн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  </a:t>
            </a:r>
          </a:p>
          <a:p>
            <a:pPr marL="4572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Кшукское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(Свободный газ ABC1 – 3,399 млрд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куб. 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С2-0,78 млрд.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куб. м, конденсат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АВС1 - 0,027млн. т, С2 - 0,016 млн. т);   </a:t>
            </a:r>
          </a:p>
          <a:p>
            <a:pPr marL="4572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Нижне-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Квакчикское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(Свободный газ АВС1– 10,25 млрд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куб. 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конденсат АВС1 - 0,425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т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 </a:t>
            </a:r>
          </a:p>
          <a:p>
            <a:pPr marL="45720" indent="0"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Северо-Колпаковское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(Свободный газ АВС1-1,563 млрд. куб. м, С2-5,778млрд.куб.м, конденсат АВС1-0,046млн. т,С2-0,177млн. т).</a:t>
            </a:r>
          </a:p>
          <a:p>
            <a:pPr marL="44450" indent="490538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Месторождение Кшукское было запущено в опытно-промышленную эксплуатацию в 1999 году. Природный газ в объеме 9 млн. куб. м в год подается в поселки Соболево и Устьевое. На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месторождении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Нижне-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Квакчикское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первая эксплуатационная скважина введена в действие в июле 2009 года. Ввод месторождения в промышленную эксплуатацию запланирован на октябрь 2010 года. </a:t>
            </a:r>
          </a:p>
          <a:p>
            <a:pPr marL="45720" indent="0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0"/>
            <a:ext cx="51276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4" y="633413"/>
            <a:ext cx="2924200" cy="6224587"/>
          </a:xfrm>
          <a:prstGeom prst="rect">
            <a:avLst/>
          </a:prstGeom>
          <a:effectLst>
            <a:glow rad="63500">
              <a:schemeClr val="accent1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08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5255</TotalTime>
  <Words>6289</Words>
  <Application>Microsoft Office PowerPoint</Application>
  <PresentationFormat>Экран (4:3)</PresentationFormat>
  <Paragraphs>640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Воздушный поток</vt:lpstr>
      <vt:lpstr>Инвестиционный паспорт </vt:lpstr>
      <vt:lpstr>От имени администрации Соболевского муниципального района приветствую Вас на страницах Инвестиционного паспорта Соболевского муниципального района.             Инвестиционный паспорт содержит экономическую характеристику района и информацию об инвестиционной деятельности.              Соболевский район богат природными ресурсами. Экологически чистый природный комплекс, прибрежная полоса Охотского моря и большое количество рек создают условия для организации туристических маршрутов. Развитие охотничьего хозяйства может служить положительным фактором по привлечению туристов, увлекающихся охотой и рыболовством.              Администрация района, предприятия и организации находящиеся на нашей территории открыты для сотрудничества с потенциальными партнерами. В данном документе представлена не только информация по инвестиционным проектам и свободным индустриальным площадкам, но и нормативно-правовые акты регламентирующие инвестиционную деятельность в районе и справочная информация для инвесторов. Надеюсь, что предложенная информация позволит инвесторам найти перспективные объекты для приложения своего капитала и менеджерского таланта. В нашем районе Вы всегда найдете поддержку и понимание.                                           Добро пожаловать в Соболевский муниципальный район!</vt:lpstr>
      <vt:lpstr>Общая информация о Соболевском районе</vt:lpstr>
      <vt:lpstr>         Историческая справка с. Соболево</vt:lpstr>
      <vt:lpstr>      Историческая справка с. Устьевое</vt:lpstr>
      <vt:lpstr>          Историческая справка п. Крутогоровский</vt:lpstr>
      <vt:lpstr>       Историческая справка п. Ичинский</vt:lpstr>
      <vt:lpstr>        Географическое положение</vt:lpstr>
      <vt:lpstr>        Природно-ресурсный потенциал </vt:lpstr>
      <vt:lpstr>         Природно-ресурсный потенциал </vt:lpstr>
      <vt:lpstr>          Природно-ресурсный потенциал</vt:lpstr>
      <vt:lpstr>  Демографическая ситуация</vt:lpstr>
      <vt:lpstr>   Уровень жизни населения</vt:lpstr>
      <vt:lpstr>        Экономика и финансы</vt:lpstr>
      <vt:lpstr>Экономика и финансы</vt:lpstr>
      <vt:lpstr>Экономика и финансы</vt:lpstr>
      <vt:lpstr>Малое и среднее предпринимательство</vt:lpstr>
      <vt:lpstr>Малое и среднее предпринимательство</vt:lpstr>
      <vt:lpstr>Инженерная инфраструктура</vt:lpstr>
      <vt:lpstr>Инженерная инфраструктура</vt:lpstr>
      <vt:lpstr>Связи и телекоммуникации</vt:lpstr>
      <vt:lpstr>Транспортная инфраструктура</vt:lpstr>
      <vt:lpstr>Социальная сфера</vt:lpstr>
      <vt:lpstr>Социальная сфера </vt:lpstr>
      <vt:lpstr>Социальная сфера</vt:lpstr>
      <vt:lpstr>Социальная сфера</vt:lpstr>
      <vt:lpstr>Социальная сфера</vt:lpstr>
      <vt:lpstr>Туризм</vt:lpstr>
      <vt:lpstr>Оценка риска возникновения чрезвычайных ситуаций</vt:lpstr>
      <vt:lpstr>Конкурентные преимущества (основные направления и приоритеты развития Соболевского муниципального района, цели)</vt:lpstr>
      <vt:lpstr>Конкурентные преимущества (основные направления и приоритеты развития Соболевского муниципального района, цели)</vt:lpstr>
      <vt:lpstr>Конкурентные преимущества (основные направления и приоритеты развития Соболевского муниципального района, цели)</vt:lpstr>
      <vt:lpstr>  Инвестиционные предложения Соболевского муниципального района(паспорта инвестиционных проектов)</vt:lpstr>
      <vt:lpstr>  Инвестиционные предложения Соболевского муниципального района(паспорта инвестиционных проектов)</vt:lpstr>
      <vt:lpstr>  Инвестиционные предложения Соболевского муниципального района(паспорта инвестиционных проектов)</vt:lpstr>
      <vt:lpstr>        Инвестиционные предложения Соболевского муниципального района(паспорта инвестиционных проектов)</vt:lpstr>
      <vt:lpstr>     Инвестиционные предложения Соболевского муниципального района(паспорта инвестиционных проектов)</vt:lpstr>
      <vt:lpstr>     Инвестиционные предложения Соболевского муниципального района(паспорта инвестиционных проектов)</vt:lpstr>
      <vt:lpstr>        Механизм действий при реализации инвестиционных проектов</vt:lpstr>
      <vt:lpstr>  Нормативно-правовая база, регулирующая вопросы, связанные с обеспечением функционирования инвестиционного процесса</vt:lpstr>
      <vt:lpstr>Контактная информация</vt:lpstr>
      <vt:lpstr>  Контактная информация структурных подразделений администрации Соболевского  муниципального района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Соболевского муниципального района</dc:title>
  <dc:creator>GSEconom2</dc:creator>
  <cp:lastModifiedBy>GSEconom2</cp:lastModifiedBy>
  <cp:revision>245</cp:revision>
  <cp:lastPrinted>2021-04-27T03:16:05Z</cp:lastPrinted>
  <dcterms:created xsi:type="dcterms:W3CDTF">2021-04-07T02:13:52Z</dcterms:created>
  <dcterms:modified xsi:type="dcterms:W3CDTF">2021-12-16T23:32:59Z</dcterms:modified>
</cp:coreProperties>
</file>