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41"/>
  </p:notesMasterIdLst>
  <p:handoutMasterIdLst>
    <p:handoutMasterId r:id="rId42"/>
  </p:handoutMasterIdLst>
  <p:sldIdLst>
    <p:sldId id="256" r:id="rId2"/>
    <p:sldId id="323" r:id="rId3"/>
    <p:sldId id="324" r:id="rId4"/>
    <p:sldId id="326" r:id="rId5"/>
    <p:sldId id="327" r:id="rId6"/>
    <p:sldId id="328" r:id="rId7"/>
    <p:sldId id="329" r:id="rId8"/>
    <p:sldId id="330" r:id="rId9"/>
    <p:sldId id="331" r:id="rId10"/>
    <p:sldId id="332" r:id="rId11"/>
    <p:sldId id="333" r:id="rId12"/>
    <p:sldId id="299" r:id="rId13"/>
    <p:sldId id="302" r:id="rId14"/>
    <p:sldId id="335" r:id="rId15"/>
    <p:sldId id="307" r:id="rId16"/>
    <p:sldId id="336" r:id="rId17"/>
    <p:sldId id="337" r:id="rId18"/>
    <p:sldId id="338" r:id="rId19"/>
    <p:sldId id="339" r:id="rId20"/>
    <p:sldId id="340" r:id="rId21"/>
    <p:sldId id="341" r:id="rId22"/>
    <p:sldId id="342" r:id="rId23"/>
    <p:sldId id="343" r:id="rId24"/>
    <p:sldId id="344" r:id="rId25"/>
    <p:sldId id="353" r:id="rId26"/>
    <p:sldId id="354" r:id="rId27"/>
    <p:sldId id="308" r:id="rId28"/>
    <p:sldId id="311" r:id="rId29"/>
    <p:sldId id="259" r:id="rId30"/>
    <p:sldId id="345" r:id="rId31"/>
    <p:sldId id="346" r:id="rId32"/>
    <p:sldId id="261" r:id="rId33"/>
    <p:sldId id="347" r:id="rId34"/>
    <p:sldId id="348" r:id="rId35"/>
    <p:sldId id="349" r:id="rId36"/>
    <p:sldId id="350" r:id="rId37"/>
    <p:sldId id="351" r:id="rId38"/>
    <p:sldId id="352" r:id="rId39"/>
    <p:sldId id="289" r:id="rId40"/>
  </p:sldIdLst>
  <p:sldSz cx="9906000" cy="6858000" type="A4"/>
  <p:notesSz cx="9928225" cy="6797675"/>
  <p:defaultTextStyle>
    <a:defPPr>
      <a:defRPr lang="ru-RU"/>
    </a:defPPr>
    <a:lvl1pPr marL="0" algn="l" defTabSz="963856" rtl="0" eaLnBrk="1" latinLnBrk="0" hangingPunct="1">
      <a:defRPr sz="1900" kern="1200">
        <a:solidFill>
          <a:schemeClr val="tx1"/>
        </a:solidFill>
        <a:latin typeface="+mn-lt"/>
        <a:ea typeface="+mn-ea"/>
        <a:cs typeface="+mn-cs"/>
      </a:defRPr>
    </a:lvl1pPr>
    <a:lvl2pPr marL="481928" algn="l" defTabSz="963856" rtl="0" eaLnBrk="1" latinLnBrk="0" hangingPunct="1">
      <a:defRPr sz="1900" kern="1200">
        <a:solidFill>
          <a:schemeClr val="tx1"/>
        </a:solidFill>
        <a:latin typeface="+mn-lt"/>
        <a:ea typeface="+mn-ea"/>
        <a:cs typeface="+mn-cs"/>
      </a:defRPr>
    </a:lvl2pPr>
    <a:lvl3pPr marL="963856" algn="l" defTabSz="963856" rtl="0" eaLnBrk="1" latinLnBrk="0" hangingPunct="1">
      <a:defRPr sz="1900" kern="1200">
        <a:solidFill>
          <a:schemeClr val="tx1"/>
        </a:solidFill>
        <a:latin typeface="+mn-lt"/>
        <a:ea typeface="+mn-ea"/>
        <a:cs typeface="+mn-cs"/>
      </a:defRPr>
    </a:lvl3pPr>
    <a:lvl4pPr marL="1445784" algn="l" defTabSz="963856" rtl="0" eaLnBrk="1" latinLnBrk="0" hangingPunct="1">
      <a:defRPr sz="1900" kern="1200">
        <a:solidFill>
          <a:schemeClr val="tx1"/>
        </a:solidFill>
        <a:latin typeface="+mn-lt"/>
        <a:ea typeface="+mn-ea"/>
        <a:cs typeface="+mn-cs"/>
      </a:defRPr>
    </a:lvl4pPr>
    <a:lvl5pPr marL="1927713" algn="l" defTabSz="963856" rtl="0" eaLnBrk="1" latinLnBrk="0" hangingPunct="1">
      <a:defRPr sz="1900" kern="1200">
        <a:solidFill>
          <a:schemeClr val="tx1"/>
        </a:solidFill>
        <a:latin typeface="+mn-lt"/>
        <a:ea typeface="+mn-ea"/>
        <a:cs typeface="+mn-cs"/>
      </a:defRPr>
    </a:lvl5pPr>
    <a:lvl6pPr marL="2409640" algn="l" defTabSz="963856" rtl="0" eaLnBrk="1" latinLnBrk="0" hangingPunct="1">
      <a:defRPr sz="1900" kern="1200">
        <a:solidFill>
          <a:schemeClr val="tx1"/>
        </a:solidFill>
        <a:latin typeface="+mn-lt"/>
        <a:ea typeface="+mn-ea"/>
        <a:cs typeface="+mn-cs"/>
      </a:defRPr>
    </a:lvl6pPr>
    <a:lvl7pPr marL="2891568" algn="l" defTabSz="963856" rtl="0" eaLnBrk="1" latinLnBrk="0" hangingPunct="1">
      <a:defRPr sz="1900" kern="1200">
        <a:solidFill>
          <a:schemeClr val="tx1"/>
        </a:solidFill>
        <a:latin typeface="+mn-lt"/>
        <a:ea typeface="+mn-ea"/>
        <a:cs typeface="+mn-cs"/>
      </a:defRPr>
    </a:lvl7pPr>
    <a:lvl8pPr marL="3373497" algn="l" defTabSz="963856" rtl="0" eaLnBrk="1" latinLnBrk="0" hangingPunct="1">
      <a:defRPr sz="1900" kern="1200">
        <a:solidFill>
          <a:schemeClr val="tx1"/>
        </a:solidFill>
        <a:latin typeface="+mn-lt"/>
        <a:ea typeface="+mn-ea"/>
        <a:cs typeface="+mn-cs"/>
      </a:defRPr>
    </a:lvl8pPr>
    <a:lvl9pPr marL="3855424" algn="l" defTabSz="96385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9DB4"/>
    <a:srgbClr val="18FCD6"/>
    <a:srgbClr val="224AC8"/>
    <a:srgbClr val="37897B"/>
    <a:srgbClr val="769E86"/>
    <a:srgbClr val="E04728"/>
    <a:srgbClr val="996633"/>
    <a:srgbClr val="858C24"/>
    <a:srgbClr val="F4C79E"/>
    <a:srgbClr val="D09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6914" autoAdjust="0"/>
  </p:normalViewPr>
  <p:slideViewPr>
    <p:cSldViewPr snapToGrid="0">
      <p:cViewPr>
        <p:scale>
          <a:sx n="100" d="100"/>
          <a:sy n="100" d="100"/>
        </p:scale>
        <p:origin x="-1644" y="-384"/>
      </p:cViewPr>
      <p:guideLst>
        <p:guide orient="horz" pos="2160"/>
        <p:guide pos="3120"/>
      </p:guideLst>
    </p:cSldViewPr>
  </p:slideViewPr>
  <p:outlineViewPr>
    <p:cViewPr>
      <p:scale>
        <a:sx n="33" d="100"/>
        <a:sy n="33" d="100"/>
      </p:scale>
      <p:origin x="0" y="294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972" y="-102"/>
      </p:cViewPr>
      <p:guideLst>
        <p:guide orient="horz" pos="2142"/>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Excel11.xlsx"/></Relationships>
</file>

<file path=ppt/charts/_rels/chart2.xml.rels><?xml version="1.0" encoding="UTF-8" standalone="yes"?>
<Relationships xmlns="http://schemas.openxmlformats.org/package/2006/relationships"><Relationship Id="rId2" Type="http://schemas.openxmlformats.org/officeDocument/2006/relationships/package" Target="../embeddings/_____Microsoft_Excel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437007874015745E-2"/>
          <c:y val="5.5190242955201627E-2"/>
          <c:w val="0.74368079951544519"/>
          <c:h val="0.90571698516421573"/>
        </c:manualLayout>
      </c:layout>
      <c:lineChart>
        <c:grouping val="standard"/>
        <c:varyColors val="0"/>
        <c:ser>
          <c:idx val="0"/>
          <c:order val="0"/>
          <c:tx>
            <c:strRef>
              <c:f>Лист1!$B$1</c:f>
              <c:strCache>
                <c:ptCount val="1"/>
                <c:pt idx="0">
                  <c:v>Рождаемость</c:v>
                </c:pt>
              </c:strCache>
            </c:strRef>
          </c:tx>
          <c:cat>
            <c:strRef>
              <c:f>Лист1!$A$2:$A$5</c:f>
              <c:strCache>
                <c:ptCount val="4"/>
                <c:pt idx="0">
                  <c:v>2016 оценка</c:v>
                </c:pt>
                <c:pt idx="1">
                  <c:v>2017 прогноз</c:v>
                </c:pt>
                <c:pt idx="2">
                  <c:v>2018 прогноз</c:v>
                </c:pt>
                <c:pt idx="3">
                  <c:v>2019 прогноз</c:v>
                </c:pt>
              </c:strCache>
            </c:strRef>
          </c:cat>
          <c:val>
            <c:numRef>
              <c:f>Лист1!$B$2:$B$5</c:f>
              <c:numCache>
                <c:formatCode>General</c:formatCode>
                <c:ptCount val="4"/>
                <c:pt idx="0">
                  <c:v>8.3000000000000007</c:v>
                </c:pt>
                <c:pt idx="1">
                  <c:v>8.43</c:v>
                </c:pt>
                <c:pt idx="2">
                  <c:v>8.39</c:v>
                </c:pt>
                <c:pt idx="3">
                  <c:v>8.42</c:v>
                </c:pt>
              </c:numCache>
            </c:numRef>
          </c:val>
          <c:smooth val="0"/>
        </c:ser>
        <c:ser>
          <c:idx val="1"/>
          <c:order val="1"/>
          <c:tx>
            <c:strRef>
              <c:f>Лист1!$C$1</c:f>
              <c:strCache>
                <c:ptCount val="1"/>
                <c:pt idx="0">
                  <c:v>Смертность</c:v>
                </c:pt>
              </c:strCache>
            </c:strRef>
          </c:tx>
          <c:spPr>
            <a:ln>
              <a:solidFill>
                <a:schemeClr val="accent4"/>
              </a:solidFill>
            </a:ln>
          </c:spPr>
          <c:marker>
            <c:spPr>
              <a:ln>
                <a:solidFill>
                  <a:schemeClr val="accent4"/>
                </a:solidFill>
              </a:ln>
            </c:spPr>
          </c:marker>
          <c:cat>
            <c:strRef>
              <c:f>Лист1!$A$2:$A$5</c:f>
              <c:strCache>
                <c:ptCount val="4"/>
                <c:pt idx="0">
                  <c:v>2016 оценка</c:v>
                </c:pt>
                <c:pt idx="1">
                  <c:v>2017 прогноз</c:v>
                </c:pt>
                <c:pt idx="2">
                  <c:v>2018 прогноз</c:v>
                </c:pt>
                <c:pt idx="3">
                  <c:v>2019 прогноз</c:v>
                </c:pt>
              </c:strCache>
            </c:strRef>
          </c:cat>
          <c:val>
            <c:numRef>
              <c:f>Лист1!$C$2:$C$5</c:f>
              <c:numCache>
                <c:formatCode>General</c:formatCode>
                <c:ptCount val="4"/>
                <c:pt idx="0">
                  <c:v>10.09</c:v>
                </c:pt>
                <c:pt idx="1">
                  <c:v>9.6</c:v>
                </c:pt>
                <c:pt idx="2">
                  <c:v>9.86</c:v>
                </c:pt>
                <c:pt idx="3">
                  <c:v>9.85</c:v>
                </c:pt>
              </c:numCache>
            </c:numRef>
          </c:val>
          <c:smooth val="0"/>
        </c:ser>
        <c:ser>
          <c:idx val="2"/>
          <c:order val="2"/>
          <c:tx>
            <c:strRef>
              <c:f>Лист1!$D$1</c:f>
              <c:strCache>
                <c:ptCount val="1"/>
                <c:pt idx="0">
                  <c:v>Естественный прирост (убыль)</c:v>
                </c:pt>
              </c:strCache>
            </c:strRef>
          </c:tx>
          <c:cat>
            <c:strRef>
              <c:f>Лист1!$A$2:$A$5</c:f>
              <c:strCache>
                <c:ptCount val="4"/>
                <c:pt idx="0">
                  <c:v>2016 оценка</c:v>
                </c:pt>
                <c:pt idx="1">
                  <c:v>2017 прогноз</c:v>
                </c:pt>
                <c:pt idx="2">
                  <c:v>2018 прогноз</c:v>
                </c:pt>
                <c:pt idx="3">
                  <c:v>2019 прогноз</c:v>
                </c:pt>
              </c:strCache>
            </c:strRef>
          </c:cat>
          <c:val>
            <c:numRef>
              <c:f>Лист1!$D$2:$D$5</c:f>
              <c:numCache>
                <c:formatCode>General</c:formatCode>
                <c:ptCount val="4"/>
                <c:pt idx="0">
                  <c:v>-1.7899999999999991</c:v>
                </c:pt>
                <c:pt idx="1">
                  <c:v>-1.17</c:v>
                </c:pt>
                <c:pt idx="2">
                  <c:v>-1.4699999999999989</c:v>
                </c:pt>
                <c:pt idx="3">
                  <c:v>-1.4299999999999997</c:v>
                </c:pt>
              </c:numCache>
            </c:numRef>
          </c:val>
          <c:smooth val="0"/>
        </c:ser>
        <c:ser>
          <c:idx val="3"/>
          <c:order val="3"/>
          <c:tx>
            <c:strRef>
              <c:f>Лист1!$E$1</c:f>
              <c:strCache>
                <c:ptCount val="1"/>
                <c:pt idx="0">
                  <c:v>Численность населения</c:v>
                </c:pt>
              </c:strCache>
            </c:strRef>
          </c:tx>
          <c:cat>
            <c:strRef>
              <c:f>Лист1!$A$2:$A$5</c:f>
              <c:strCache>
                <c:ptCount val="4"/>
                <c:pt idx="0">
                  <c:v>2016 оценка</c:v>
                </c:pt>
                <c:pt idx="1">
                  <c:v>2017 прогноз</c:v>
                </c:pt>
                <c:pt idx="2">
                  <c:v>2018 прогноз</c:v>
                </c:pt>
                <c:pt idx="3">
                  <c:v>2019 прогноз</c:v>
                </c:pt>
              </c:strCache>
            </c:strRef>
          </c:cat>
          <c:val>
            <c:numRef>
              <c:f>Лист1!$E$2:$E$5</c:f>
              <c:numCache>
                <c:formatCode>General</c:formatCode>
                <c:ptCount val="4"/>
                <c:pt idx="0">
                  <c:v>2.484</c:v>
                </c:pt>
                <c:pt idx="1">
                  <c:v>2.4860000000000002</c:v>
                </c:pt>
                <c:pt idx="2">
                  <c:v>2.488</c:v>
                </c:pt>
                <c:pt idx="3">
                  <c:v>2.4900000000000002</c:v>
                </c:pt>
              </c:numCache>
            </c:numRef>
          </c:val>
          <c:smooth val="0"/>
        </c:ser>
        <c:dLbls>
          <c:showLegendKey val="0"/>
          <c:showVal val="0"/>
          <c:showCatName val="0"/>
          <c:showSerName val="0"/>
          <c:showPercent val="0"/>
          <c:showBubbleSize val="0"/>
        </c:dLbls>
        <c:marker val="1"/>
        <c:smooth val="0"/>
        <c:axId val="35299712"/>
        <c:axId val="35301248"/>
      </c:lineChart>
      <c:catAx>
        <c:axId val="35299712"/>
        <c:scaling>
          <c:orientation val="minMax"/>
        </c:scaling>
        <c:delete val="0"/>
        <c:axPos val="b"/>
        <c:majorTickMark val="out"/>
        <c:minorTickMark val="none"/>
        <c:tickLblPos val="low"/>
        <c:txPr>
          <a:bodyPr anchor="b" anchorCtr="0"/>
          <a:lstStyle/>
          <a:p>
            <a:pPr>
              <a:defRPr sz="1100"/>
            </a:pPr>
            <a:endParaRPr lang="ru-RU"/>
          </a:p>
        </c:txPr>
        <c:crossAx val="35301248"/>
        <c:crosses val="autoZero"/>
        <c:auto val="1"/>
        <c:lblAlgn val="ctr"/>
        <c:lblOffset val="100"/>
        <c:noMultiLvlLbl val="0"/>
      </c:catAx>
      <c:valAx>
        <c:axId val="35301248"/>
        <c:scaling>
          <c:orientation val="minMax"/>
        </c:scaling>
        <c:delete val="0"/>
        <c:axPos val="l"/>
        <c:majorGridlines>
          <c:spPr>
            <a:effectLst>
              <a:softEdge rad="0"/>
            </a:effectLst>
          </c:spPr>
        </c:majorGridlines>
        <c:numFmt formatCode="General" sourceLinked="1"/>
        <c:majorTickMark val="out"/>
        <c:minorTickMark val="none"/>
        <c:tickLblPos val="nextTo"/>
        <c:crossAx val="35299712"/>
        <c:crosses val="autoZero"/>
        <c:crossBetween val="between"/>
      </c:valAx>
      <c:spPr>
        <a:ln>
          <a:bevel/>
        </a:ln>
        <a:effectLst>
          <a:outerShdw sx="1000" sy="1000" algn="ctr" rotWithShape="0">
            <a:srgbClr val="000000"/>
          </a:outerShdw>
        </a:effectLst>
      </c:spPr>
    </c:plotArea>
    <c:legend>
      <c:legendPos val="r"/>
      <c:layout>
        <c:manualLayout>
          <c:xMode val="edge"/>
          <c:yMode val="edge"/>
          <c:x val="0.83206652533817893"/>
          <c:y val="0.251961926819122"/>
          <c:w val="0.1602411669695134"/>
          <c:h val="0.48641741021350315"/>
        </c:manualLayout>
      </c:layout>
      <c:overlay val="0"/>
      <c:txPr>
        <a:bodyPr/>
        <a:lstStyle/>
        <a:p>
          <a:pPr>
            <a:defRPr sz="105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solidFill>
                  <a:schemeClr val="tx1"/>
                </a:solidFill>
              </a:rPr>
              <a:t>2019 год</a:t>
            </a:r>
          </a:p>
        </c:rich>
      </c:tx>
      <c:layout>
        <c:manualLayout>
          <c:xMode val="edge"/>
          <c:yMode val="edge"/>
          <c:x val="0.42878838951427539"/>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0117429765723729"/>
          <c:w val="1"/>
          <c:h val="0.7409122625103961"/>
        </c:manualLayout>
      </c:layout>
      <c:pie3DChart>
        <c:varyColors val="1"/>
        <c:ser>
          <c:idx val="0"/>
          <c:order val="0"/>
          <c:tx>
            <c:strRef>
              <c:f>Лист1!$B$1</c:f>
              <c:strCache>
                <c:ptCount val="1"/>
                <c:pt idx="0">
                  <c:v>2019 год</c:v>
                </c:pt>
              </c:strCache>
            </c:strRef>
          </c:tx>
          <c:spPr>
            <a:scene3d>
              <a:camera prst="orthographicFront"/>
              <a:lightRig rig="threePt" dir="t"/>
            </a:scene3d>
            <a:sp3d prstMaterial="metal">
              <a:bevelT w="165100" prst="coolSlant"/>
              <a:contourClr>
                <a:srgbClr val="000000"/>
              </a:contourClr>
            </a:sp3d>
          </c:spPr>
          <c:dPt>
            <c:idx val="0"/>
            <c:bubble3D val="0"/>
            <c:explosion val="5"/>
            <c:spPr>
              <a:solidFill>
                <a:schemeClr val="accent5">
                  <a:lumMod val="60000"/>
                  <a:lumOff val="40000"/>
                </a:schemeClr>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4-EF9D-46CE-B459-E34A0E966DE4}"/>
              </c:ext>
            </c:extLst>
          </c:dPt>
          <c:dPt>
            <c:idx val="1"/>
            <c:bubble3D val="0"/>
            <c:explosion val="4"/>
            <c:spPr>
              <a:solidFill>
                <a:srgbClr val="FFCC00"/>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3-EF9D-46CE-B459-E34A0E966DE4}"/>
              </c:ext>
            </c:extLst>
          </c:dPt>
          <c:dPt>
            <c:idx val="2"/>
            <c:bubble3D val="0"/>
            <c:explosion val="3"/>
            <c:spPr>
              <a:solidFill>
                <a:srgbClr val="C80883"/>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2-EF9D-46CE-B459-E34A0E966DE4}"/>
              </c:ext>
            </c:extLst>
          </c:dPt>
          <c:dLbls>
            <c:dLbl>
              <c:idx val="0"/>
              <c:layout>
                <c:manualLayout>
                  <c:x val="-1.9504843875679783E-2"/>
                  <c:y val="-8.42357668254431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F9D-46CE-B459-E34A0E966DE4}"/>
                </c:ext>
              </c:extLst>
            </c:dLbl>
            <c:dLbl>
              <c:idx val="1"/>
              <c:layout>
                <c:manualLayout>
                  <c:x val="2.3009396816035407E-2"/>
                  <c:y val="9.23659851160579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F9D-46CE-B459-E34A0E966DE4}"/>
                </c:ext>
              </c:extLst>
            </c:dLbl>
            <c:dLbl>
              <c:idx val="2"/>
              <c:layout>
                <c:manualLayout>
                  <c:x val="3.1651820010803987E-2"/>
                  <c:y val="-0.2127889569359385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F9D-46CE-B459-E34A0E966DE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налоговые и неналоговы</c:v>
                </c:pt>
                <c:pt idx="1">
                  <c:v>дотация на выравнивание</c:v>
                </c:pt>
                <c:pt idx="2">
                  <c:v>безвозмездные поступления</c:v>
                </c:pt>
              </c:strCache>
            </c:strRef>
          </c:cat>
          <c:val>
            <c:numRef>
              <c:f>Лист1!$B$2:$B$4</c:f>
              <c:numCache>
                <c:formatCode>0.0%</c:formatCode>
                <c:ptCount val="3"/>
                <c:pt idx="0">
                  <c:v>0.32200000000000001</c:v>
                </c:pt>
                <c:pt idx="1">
                  <c:v>0.186</c:v>
                </c:pt>
                <c:pt idx="2">
                  <c:v>0.49299999999999999</c:v>
                </c:pt>
              </c:numCache>
            </c:numRef>
          </c:val>
          <c:extLst xmlns:c16r2="http://schemas.microsoft.com/office/drawing/2015/06/chart">
            <c:ext xmlns:c16="http://schemas.microsoft.com/office/drawing/2014/chart" uri="{C3380CC4-5D6E-409C-BE32-E72D297353CC}">
              <c16:uniqueId val="{00000000-EF9D-46CE-B459-E34A0E966DE4}"/>
            </c:ext>
          </c:extLst>
        </c:ser>
        <c:ser>
          <c:idx val="1"/>
          <c:order val="1"/>
          <c:tx>
            <c:strRef>
              <c:f>Лист1!$C$1</c:f>
              <c:strCache>
                <c:ptCount val="1"/>
                <c:pt idx="0">
                  <c:v>2020 год</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E446-42C2-8B97-CB255950BFA6}"/>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E446-42C2-8B97-CB255950BFA6}"/>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E446-42C2-8B97-CB255950BFA6}"/>
              </c:ext>
            </c:extLst>
          </c:dPt>
          <c:cat>
            <c:strRef>
              <c:f>Лист1!$A$2:$A$4</c:f>
              <c:strCache>
                <c:ptCount val="3"/>
                <c:pt idx="0">
                  <c:v>налоговые и неналоговы</c:v>
                </c:pt>
                <c:pt idx="1">
                  <c:v>дотация на выравнивание</c:v>
                </c:pt>
                <c:pt idx="2">
                  <c:v>безвозмездные поступления</c:v>
                </c:pt>
              </c:strCache>
            </c:strRef>
          </c:cat>
          <c:val>
            <c:numRef>
              <c:f>Лист1!$C$2:$C$4</c:f>
              <c:numCache>
                <c:formatCode>#,##0</c:formatCode>
                <c:ptCount val="3"/>
                <c:pt idx="0">
                  <c:v>115182.262</c:v>
                </c:pt>
                <c:pt idx="1">
                  <c:v>66600</c:v>
                </c:pt>
                <c:pt idx="2">
                  <c:v>176468.5</c:v>
                </c:pt>
              </c:numCache>
            </c:numRef>
          </c:val>
          <c:extLst xmlns:c16r2="http://schemas.microsoft.com/office/drawing/2015/06/chart">
            <c:ext xmlns:c16="http://schemas.microsoft.com/office/drawing/2014/chart" uri="{C3380CC4-5D6E-409C-BE32-E72D297353CC}">
              <c16:uniqueId val="{00000001-EF9D-46CE-B459-E34A0E966DE4}"/>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2016 год</c:v>
                </c:pt>
              </c:strCache>
            </c:strRef>
          </c:tx>
          <c:spPr>
            <a:solidFill>
              <a:srgbClr val="00B050"/>
            </a:solidFill>
          </c:spPr>
          <c:invertIfNegative val="0"/>
          <c:cat>
            <c:strRef>
              <c:f>Лист1!$A$2:$A$3</c:f>
              <c:strCache>
                <c:ptCount val="2"/>
                <c:pt idx="0">
                  <c:v>Программные расходы</c:v>
                </c:pt>
                <c:pt idx="1">
                  <c:v>Непрограммные расходы</c:v>
                </c:pt>
              </c:strCache>
            </c:strRef>
          </c:cat>
          <c:val>
            <c:numRef>
              <c:f>Лист1!$B$2:$B$3</c:f>
              <c:numCache>
                <c:formatCode>General</c:formatCode>
                <c:ptCount val="2"/>
                <c:pt idx="0">
                  <c:v>365157.12225000001</c:v>
                </c:pt>
                <c:pt idx="1">
                  <c:v>45748.090389999998</c:v>
                </c:pt>
              </c:numCache>
            </c:numRef>
          </c:val>
        </c:ser>
        <c:ser>
          <c:idx val="1"/>
          <c:order val="1"/>
          <c:tx>
            <c:strRef>
              <c:f>Лист1!$C$1</c:f>
              <c:strCache>
                <c:ptCount val="1"/>
                <c:pt idx="0">
                  <c:v>2017 год</c:v>
                </c:pt>
              </c:strCache>
            </c:strRef>
          </c:tx>
          <c:spPr>
            <a:solidFill>
              <a:srgbClr val="FFFF00"/>
            </a:solidFill>
          </c:spPr>
          <c:invertIfNegative val="0"/>
          <c:cat>
            <c:strRef>
              <c:f>Лист1!$A$2:$A$3</c:f>
              <c:strCache>
                <c:ptCount val="2"/>
                <c:pt idx="0">
                  <c:v>Программные расходы</c:v>
                </c:pt>
                <c:pt idx="1">
                  <c:v>Непрограммные расходы</c:v>
                </c:pt>
              </c:strCache>
            </c:strRef>
          </c:cat>
          <c:val>
            <c:numRef>
              <c:f>Лист1!$C$2:$C$3</c:f>
              <c:numCache>
                <c:formatCode>General</c:formatCode>
                <c:ptCount val="2"/>
                <c:pt idx="0">
                  <c:v>333432.038</c:v>
                </c:pt>
                <c:pt idx="1">
                  <c:v>41197.114999999998</c:v>
                </c:pt>
              </c:numCache>
            </c:numRef>
          </c:val>
        </c:ser>
        <c:ser>
          <c:idx val="2"/>
          <c:order val="2"/>
          <c:tx>
            <c:strRef>
              <c:f>Лист1!$D$1</c:f>
              <c:strCache>
                <c:ptCount val="1"/>
                <c:pt idx="0">
                  <c:v>2018 год </c:v>
                </c:pt>
              </c:strCache>
            </c:strRef>
          </c:tx>
          <c:spPr>
            <a:solidFill>
              <a:srgbClr val="FFC000"/>
            </a:solidFill>
          </c:spPr>
          <c:invertIfNegative val="0"/>
          <c:cat>
            <c:strRef>
              <c:f>Лист1!$A$2:$A$3</c:f>
              <c:strCache>
                <c:ptCount val="2"/>
                <c:pt idx="0">
                  <c:v>Программные расходы</c:v>
                </c:pt>
                <c:pt idx="1">
                  <c:v>Непрограммные расходы</c:v>
                </c:pt>
              </c:strCache>
            </c:strRef>
          </c:cat>
          <c:val>
            <c:numRef>
              <c:f>Лист1!$D$2:$D$3</c:f>
              <c:numCache>
                <c:formatCode>General</c:formatCode>
                <c:ptCount val="2"/>
                <c:pt idx="0">
                  <c:v>315296.94900000002</c:v>
                </c:pt>
                <c:pt idx="1">
                  <c:v>39989.625</c:v>
                </c:pt>
              </c:numCache>
            </c:numRef>
          </c:val>
        </c:ser>
        <c:ser>
          <c:idx val="3"/>
          <c:order val="3"/>
          <c:tx>
            <c:strRef>
              <c:f>Лист1!$E$1</c:f>
              <c:strCache>
                <c:ptCount val="1"/>
                <c:pt idx="0">
                  <c:v>2019 год</c:v>
                </c:pt>
              </c:strCache>
            </c:strRef>
          </c:tx>
          <c:spPr>
            <a:solidFill>
              <a:srgbClr val="FD9DB4"/>
            </a:solidFill>
          </c:spPr>
          <c:invertIfNegative val="0"/>
          <c:cat>
            <c:strRef>
              <c:f>Лист1!$A$2:$A$3</c:f>
              <c:strCache>
                <c:ptCount val="2"/>
                <c:pt idx="0">
                  <c:v>Программные расходы</c:v>
                </c:pt>
                <c:pt idx="1">
                  <c:v>Непрограммные расходы</c:v>
                </c:pt>
              </c:strCache>
            </c:strRef>
          </c:cat>
          <c:val>
            <c:numRef>
              <c:f>Лист1!$E$2:$E$3</c:f>
              <c:numCache>
                <c:formatCode>General</c:formatCode>
                <c:ptCount val="2"/>
                <c:pt idx="0">
                  <c:v>318221.04200000002</c:v>
                </c:pt>
                <c:pt idx="1">
                  <c:v>40029.72</c:v>
                </c:pt>
              </c:numCache>
            </c:numRef>
          </c:val>
        </c:ser>
        <c:dLbls>
          <c:showLegendKey val="0"/>
          <c:showVal val="0"/>
          <c:showCatName val="0"/>
          <c:showSerName val="0"/>
          <c:showPercent val="0"/>
          <c:showBubbleSize val="0"/>
        </c:dLbls>
        <c:gapWidth val="150"/>
        <c:shape val="cylinder"/>
        <c:axId val="115517312"/>
        <c:axId val="115518848"/>
        <c:axId val="0"/>
      </c:bar3DChart>
      <c:catAx>
        <c:axId val="115517312"/>
        <c:scaling>
          <c:orientation val="minMax"/>
        </c:scaling>
        <c:delete val="0"/>
        <c:axPos val="b"/>
        <c:majorTickMark val="out"/>
        <c:minorTickMark val="none"/>
        <c:tickLblPos val="nextTo"/>
        <c:txPr>
          <a:bodyPr/>
          <a:lstStyle/>
          <a:p>
            <a:pPr>
              <a:defRPr sz="1050"/>
            </a:pPr>
            <a:endParaRPr lang="ru-RU"/>
          </a:p>
        </c:txPr>
        <c:crossAx val="115518848"/>
        <c:crosses val="autoZero"/>
        <c:auto val="1"/>
        <c:lblAlgn val="ctr"/>
        <c:lblOffset val="100"/>
        <c:noMultiLvlLbl val="0"/>
      </c:catAx>
      <c:valAx>
        <c:axId val="115518848"/>
        <c:scaling>
          <c:orientation val="minMax"/>
        </c:scaling>
        <c:delete val="0"/>
        <c:axPos val="l"/>
        <c:majorGridlines/>
        <c:numFmt formatCode="General" sourceLinked="1"/>
        <c:majorTickMark val="out"/>
        <c:minorTickMark val="none"/>
        <c:tickLblPos val="nextTo"/>
        <c:crossAx val="115517312"/>
        <c:crosses val="autoZero"/>
        <c:crossBetween val="between"/>
      </c:valAx>
    </c:plotArea>
    <c:legend>
      <c:legendPos val="r"/>
      <c:layout/>
      <c:overlay val="0"/>
      <c:txPr>
        <a:bodyPr/>
        <a:lstStyle/>
        <a:p>
          <a:pPr>
            <a:defRPr sz="11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994428447218055E-2"/>
          <c:y val="0.10135053095867266"/>
          <c:w val="0.90910629708730406"/>
          <c:h val="0.50533559530055183"/>
        </c:manualLayout>
      </c:layout>
      <c:barChart>
        <c:barDir val="col"/>
        <c:grouping val="clustered"/>
        <c:varyColors val="0"/>
        <c:ser>
          <c:idx val="0"/>
          <c:order val="0"/>
          <c:tx>
            <c:strRef>
              <c:f>Лист1!$A$4:$C$4</c:f>
              <c:strCache>
                <c:ptCount val="1"/>
                <c:pt idx="0">
                  <c:v>Величина прожиточного минимума (в среднем на душу населения)</c:v>
                </c:pt>
              </c:strCache>
            </c:strRef>
          </c:tx>
          <c:spPr>
            <a:solidFill>
              <a:srgbClr val="00B0F0"/>
            </a:solidFill>
            <a:ln w="12700"/>
          </c:spPr>
          <c:invertIfNegative val="0"/>
          <c:dLbls>
            <c:dLbl>
              <c:idx val="0"/>
              <c:layout>
                <c:manualLayout>
                  <c:x val="-4.8883869869900841E-3"/>
                  <c:y val="9.0018598393085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4893388817556946E-4"/>
                  <c:y val="9.378892032618463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697930685972701E-4"/>
                  <c:y val="9.315389899346930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4242893017547658E-3"/>
                  <c:y val="9.344129460154755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00357536488947E-3"/>
                  <c:y val="0.3329127577433520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2774003300158169E-3"/>
                  <c:y val="0.2512125111741996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9.7000643108723858E-17"/>
                  <c:y val="0.4448300735683968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7.9522846224939873E-3"/>
                  <c:y val="0.2486209489567516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 sourceLinked="0"/>
            <c:spPr>
              <a:solidFill>
                <a:schemeClr val="accent5">
                  <a:lumMod val="20000"/>
                  <a:lumOff val="80000"/>
                </a:schemeClr>
              </a:solidFill>
            </c:spPr>
            <c:txPr>
              <a:bodyPr/>
              <a:lstStyle/>
              <a:p>
                <a:pPr>
                  <a:defRPr sz="2000" b="1">
                    <a:latin typeface="Times New Roman" pitchFamily="18" charset="0"/>
                    <a:cs typeface="Times New Roman" pitchFamily="18" charset="0"/>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Лист1!$H$2:$M$3</c:f>
              <c:strCache>
                <c:ptCount val="4"/>
                <c:pt idx="0">
                  <c:v>2016 оценка</c:v>
                </c:pt>
                <c:pt idx="1">
                  <c:v>2017 прогноз</c:v>
                </c:pt>
                <c:pt idx="2">
                  <c:v>2018 прогноз</c:v>
                </c:pt>
                <c:pt idx="3">
                  <c:v>2019 прогноз</c:v>
                </c:pt>
              </c:strCache>
            </c:strRef>
          </c:cat>
          <c:val>
            <c:numRef>
              <c:f>Лист1!$H$4:$M$4</c:f>
              <c:numCache>
                <c:formatCode>#,##0</c:formatCode>
                <c:ptCount val="4"/>
                <c:pt idx="0">
                  <c:v>16400</c:v>
                </c:pt>
                <c:pt idx="1">
                  <c:v>16400</c:v>
                </c:pt>
                <c:pt idx="2" formatCode="General">
                  <c:v>16400</c:v>
                </c:pt>
                <c:pt idx="3" formatCode="General">
                  <c:v>16400</c:v>
                </c:pt>
              </c:numCache>
            </c:numRef>
          </c:val>
        </c:ser>
        <c:dLbls>
          <c:showLegendKey val="0"/>
          <c:showVal val="0"/>
          <c:showCatName val="0"/>
          <c:showSerName val="0"/>
          <c:showPercent val="0"/>
          <c:showBubbleSize val="0"/>
        </c:dLbls>
        <c:gapWidth val="75"/>
        <c:overlap val="-25"/>
        <c:axId val="35351552"/>
        <c:axId val="35377920"/>
      </c:barChart>
      <c:lineChart>
        <c:grouping val="standard"/>
        <c:varyColors val="0"/>
        <c:ser>
          <c:idx val="1"/>
          <c:order val="1"/>
          <c:tx>
            <c:strRef>
              <c:f>Лист1!$A$5:$C$5</c:f>
              <c:strCache>
                <c:ptCount val="1"/>
                <c:pt idx="0">
                  <c:v>% к предыдущему году</c:v>
                </c:pt>
              </c:strCache>
            </c:strRef>
          </c:tx>
          <c:spPr>
            <a:ln w="38100">
              <a:solidFill>
                <a:srgbClr val="FF00FF"/>
              </a:solidFill>
              <a:prstDash val="solid"/>
            </a:ln>
          </c:spPr>
          <c:marker>
            <c:spPr>
              <a:solidFill>
                <a:srgbClr val="FF00FF"/>
              </a:solidFill>
              <a:ln w="38100">
                <a:solidFill>
                  <a:srgbClr val="FF00FF"/>
                </a:solidFill>
                <a:prstDash val="solid"/>
              </a:ln>
            </c:spPr>
          </c:marker>
          <c:dLbls>
            <c:dLbl>
              <c:idx val="2"/>
              <c:layout/>
              <c:tx>
                <c:rich>
                  <a:bodyPr/>
                  <a:lstStyle/>
                  <a:p>
                    <a:r>
                      <a:rPr lang="en-US"/>
                      <a:t>97,6</a:t>
                    </a:r>
                  </a:p>
                </c:rich>
              </c:tx>
              <c:dLblPos val="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6216931216931235E-2"/>
                  <c:y val="-9.05892951029564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886243386243379E-2"/>
                  <c:y val="-0.10466141861409527"/>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2000" b="1">
                    <a:latin typeface="Times New Roman" pitchFamily="18" charset="0"/>
                    <a:cs typeface="Times New Roman" pitchFamily="18" charset="0"/>
                  </a:defRPr>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Лист1!$H$2:$M$3</c:f>
              <c:strCache>
                <c:ptCount val="4"/>
                <c:pt idx="0">
                  <c:v>2016 оценка</c:v>
                </c:pt>
                <c:pt idx="1">
                  <c:v>2017 прогноз</c:v>
                </c:pt>
                <c:pt idx="2">
                  <c:v>2018 прогноз</c:v>
                </c:pt>
                <c:pt idx="3">
                  <c:v>2019 прогноз</c:v>
                </c:pt>
              </c:strCache>
            </c:strRef>
          </c:cat>
          <c:val>
            <c:numRef>
              <c:f>Лист1!$H$5:$M$5</c:f>
              <c:numCache>
                <c:formatCode>#,##0.00</c:formatCode>
                <c:ptCount val="4"/>
                <c:pt idx="0">
                  <c:v>92.550790067720101</c:v>
                </c:pt>
                <c:pt idx="1">
                  <c:v>86.497890295358658</c:v>
                </c:pt>
                <c:pt idx="2">
                  <c:v>81.369387248821624</c:v>
                </c:pt>
                <c:pt idx="3">
                  <c:v>77.420573101071611</c:v>
                </c:pt>
              </c:numCache>
            </c:numRef>
          </c:val>
          <c:smooth val="0"/>
        </c:ser>
        <c:dLbls>
          <c:showLegendKey val="0"/>
          <c:showVal val="0"/>
          <c:showCatName val="0"/>
          <c:showSerName val="0"/>
          <c:showPercent val="0"/>
          <c:showBubbleSize val="0"/>
        </c:dLbls>
        <c:marker val="1"/>
        <c:smooth val="0"/>
        <c:axId val="37888000"/>
        <c:axId val="35379456"/>
      </c:lineChart>
      <c:catAx>
        <c:axId val="35351552"/>
        <c:scaling>
          <c:orientation val="minMax"/>
        </c:scaling>
        <c:delete val="0"/>
        <c:axPos val="b"/>
        <c:numFmt formatCode="General" sourceLinked="0"/>
        <c:majorTickMark val="none"/>
        <c:minorTickMark val="none"/>
        <c:tickLblPos val="nextTo"/>
        <c:txPr>
          <a:bodyPr/>
          <a:lstStyle/>
          <a:p>
            <a:pPr>
              <a:defRPr sz="2400" b="0">
                <a:latin typeface="Times New Roman" pitchFamily="18" charset="0"/>
                <a:cs typeface="Times New Roman" pitchFamily="18" charset="0"/>
              </a:defRPr>
            </a:pPr>
            <a:endParaRPr lang="ru-RU"/>
          </a:p>
        </c:txPr>
        <c:crossAx val="35377920"/>
        <c:crosses val="autoZero"/>
        <c:auto val="1"/>
        <c:lblAlgn val="ctr"/>
        <c:lblOffset val="100"/>
        <c:noMultiLvlLbl val="0"/>
      </c:catAx>
      <c:valAx>
        <c:axId val="35377920"/>
        <c:scaling>
          <c:orientation val="minMax"/>
          <c:max val="75000"/>
          <c:min val="0"/>
        </c:scaling>
        <c:delete val="0"/>
        <c:axPos val="l"/>
        <c:majorGridlines/>
        <c:numFmt formatCode="#,##0" sourceLinked="1"/>
        <c:majorTickMark val="none"/>
        <c:minorTickMark val="none"/>
        <c:tickLblPos val="nextTo"/>
        <c:spPr>
          <a:ln w="9525">
            <a:noFill/>
          </a:ln>
        </c:spPr>
        <c:txPr>
          <a:bodyPr/>
          <a:lstStyle/>
          <a:p>
            <a:pPr>
              <a:defRPr sz="1600">
                <a:latin typeface="Times New Roman" pitchFamily="18" charset="0"/>
                <a:cs typeface="Times New Roman" pitchFamily="18" charset="0"/>
              </a:defRPr>
            </a:pPr>
            <a:endParaRPr lang="ru-RU"/>
          </a:p>
        </c:txPr>
        <c:crossAx val="35351552"/>
        <c:crosses val="autoZero"/>
        <c:crossBetween val="between"/>
        <c:majorUnit val="15000"/>
        <c:minorUnit val="5000"/>
      </c:valAx>
      <c:valAx>
        <c:axId val="35379456"/>
        <c:scaling>
          <c:orientation val="minMax"/>
          <c:max val="115"/>
          <c:min val="0"/>
        </c:scaling>
        <c:delete val="0"/>
        <c:axPos val="r"/>
        <c:numFmt formatCode="0" sourceLinked="0"/>
        <c:majorTickMark val="out"/>
        <c:minorTickMark val="none"/>
        <c:tickLblPos val="nextTo"/>
        <c:txPr>
          <a:bodyPr/>
          <a:lstStyle/>
          <a:p>
            <a:pPr>
              <a:defRPr sz="1800">
                <a:latin typeface="Times New Roman" pitchFamily="18" charset="0"/>
                <a:cs typeface="Times New Roman" pitchFamily="18" charset="0"/>
              </a:defRPr>
            </a:pPr>
            <a:endParaRPr lang="ru-RU"/>
          </a:p>
        </c:txPr>
        <c:crossAx val="37888000"/>
        <c:crosses val="max"/>
        <c:crossBetween val="between"/>
        <c:majorUnit val="10"/>
        <c:minorUnit val="0.2"/>
      </c:valAx>
      <c:catAx>
        <c:axId val="37888000"/>
        <c:scaling>
          <c:orientation val="minMax"/>
        </c:scaling>
        <c:delete val="1"/>
        <c:axPos val="b"/>
        <c:numFmt formatCode="General" sourceLinked="1"/>
        <c:majorTickMark val="out"/>
        <c:minorTickMark val="none"/>
        <c:tickLblPos val="none"/>
        <c:crossAx val="35379456"/>
        <c:crosses val="autoZero"/>
        <c:auto val="1"/>
        <c:lblAlgn val="ctr"/>
        <c:lblOffset val="100"/>
        <c:noMultiLvlLbl val="0"/>
      </c:catAx>
      <c:spPr>
        <a:ln>
          <a:noFill/>
        </a:ln>
      </c:spPr>
    </c:plotArea>
    <c:legend>
      <c:legendPos val="b"/>
      <c:layout>
        <c:manualLayout>
          <c:xMode val="edge"/>
          <c:yMode val="edge"/>
          <c:x val="0"/>
          <c:y val="0.80877424760584182"/>
          <c:w val="1"/>
          <c:h val="0.1912257523941584"/>
        </c:manualLayout>
      </c:layout>
      <c:overlay val="0"/>
      <c:txPr>
        <a:bodyPr/>
        <a:lstStyle/>
        <a:p>
          <a:pPr>
            <a:defRPr sz="2000">
              <a:latin typeface="Times New Roman" pitchFamily="18" charset="0"/>
              <a:cs typeface="Times New Roman" pitchFamily="18" charset="0"/>
            </a:defRPr>
          </a:pPr>
          <a:endParaRPr lang="ru-RU"/>
        </a:p>
      </c:txPr>
    </c:legend>
    <c:plotVisOnly val="1"/>
    <c:dispBlanksAs val="gap"/>
    <c:showDLblsOverMax val="0"/>
  </c:chart>
  <c:spPr>
    <a:ln w="12700">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4.2994428447218055E-2"/>
          <c:y val="0.10135053095867266"/>
          <c:w val="0.90910629708730406"/>
          <c:h val="0.50533559530055183"/>
        </c:manualLayout>
      </c:layout>
      <c:barChart>
        <c:barDir val="col"/>
        <c:grouping val="clustered"/>
        <c:varyColors val="0"/>
        <c:ser>
          <c:idx val="0"/>
          <c:order val="0"/>
          <c:tx>
            <c:strRef>
              <c:f>Лист1!$A$4:$C$4</c:f>
              <c:strCache>
                <c:ptCount val="1"/>
                <c:pt idx="0">
                  <c:v>Безработные по метологии МОТ</c:v>
                </c:pt>
              </c:strCache>
            </c:strRef>
          </c:tx>
          <c:spPr>
            <a:solidFill>
              <a:srgbClr val="E04728"/>
            </a:solidFill>
          </c:spPr>
          <c:invertIfNegative val="0"/>
          <c:dLbls>
            <c:dLbl>
              <c:idx val="0"/>
              <c:layout>
                <c:manualLayout>
                  <c:x val="-4.8883869869900841E-3"/>
                  <c:y val="9.00185983930855E-2"/>
                </c:manualLayout>
              </c:layout>
              <c:tx>
                <c:rich>
                  <a:bodyPr/>
                  <a:lstStyle/>
                  <a:p>
                    <a:r>
                      <a:rPr lang="en-US" dirty="0" smtClean="0"/>
                      <a:t>0</a:t>
                    </a:r>
                    <a:r>
                      <a:rPr lang="ru-RU" dirty="0" smtClean="0"/>
                      <a:t>,08</a:t>
                    </a:r>
                    <a:endParaRPr lang="en-US" dirty="0"/>
                  </a:p>
                </c:rich>
              </c:tx>
              <c:dLblPos val="outEnd"/>
              <c:showLegendKey val="0"/>
              <c:showVal val="1"/>
              <c:showCatName val="0"/>
              <c:showSerName val="0"/>
              <c:showPercent val="0"/>
              <c:showBubbleSize val="0"/>
            </c:dLbl>
            <c:dLbl>
              <c:idx val="1"/>
              <c:layout>
                <c:manualLayout>
                  <c:x val="7.4893388817556946E-4"/>
                  <c:y val="9.3788920326184633E-2"/>
                </c:manualLayout>
              </c:layout>
              <c:tx>
                <c:rich>
                  <a:bodyPr/>
                  <a:lstStyle/>
                  <a:p>
                    <a:r>
                      <a:rPr lang="en-US" dirty="0" smtClean="0"/>
                      <a:t>0</a:t>
                    </a:r>
                    <a:r>
                      <a:rPr lang="ru-RU" dirty="0" smtClean="0"/>
                      <a:t>,08</a:t>
                    </a:r>
                    <a:endParaRPr lang="en-US" dirty="0"/>
                  </a:p>
                </c:rich>
              </c:tx>
              <c:dLblPos val="outEnd"/>
              <c:showLegendKey val="0"/>
              <c:showVal val="1"/>
              <c:showCatName val="0"/>
              <c:showSerName val="0"/>
              <c:showPercent val="0"/>
              <c:showBubbleSize val="0"/>
            </c:dLbl>
            <c:dLbl>
              <c:idx val="2"/>
              <c:layout>
                <c:manualLayout>
                  <c:x val="-1.9697930685972701E-4"/>
                  <c:y val="9.3153898993469306E-2"/>
                </c:manualLayout>
              </c:layout>
              <c:tx>
                <c:rich>
                  <a:bodyPr/>
                  <a:lstStyle/>
                  <a:p>
                    <a:r>
                      <a:rPr lang="en-US" dirty="0" smtClean="0"/>
                      <a:t>0</a:t>
                    </a:r>
                    <a:r>
                      <a:rPr lang="ru-RU" dirty="0" smtClean="0"/>
                      <a:t>,08</a:t>
                    </a:r>
                    <a:endParaRPr lang="en-US" dirty="0"/>
                  </a:p>
                </c:rich>
              </c:tx>
              <c:dLblPos val="outEnd"/>
              <c:showLegendKey val="0"/>
              <c:showVal val="1"/>
              <c:showCatName val="0"/>
              <c:showSerName val="0"/>
              <c:showPercent val="0"/>
              <c:showBubbleSize val="0"/>
            </c:dLbl>
            <c:dLbl>
              <c:idx val="3"/>
              <c:layout>
                <c:manualLayout>
                  <c:x val="2.4242893017547658E-3"/>
                  <c:y val="9.3441294601547556E-2"/>
                </c:manualLayout>
              </c:layout>
              <c:tx>
                <c:rich>
                  <a:bodyPr/>
                  <a:lstStyle/>
                  <a:p>
                    <a:r>
                      <a:rPr lang="en-US" dirty="0" smtClean="0"/>
                      <a:t>0</a:t>
                    </a:r>
                    <a:r>
                      <a:rPr lang="ru-RU" dirty="0" smtClean="0"/>
                      <a:t>,08</a:t>
                    </a:r>
                  </a:p>
                </c:rich>
              </c:tx>
              <c:dLblPos val="outEnd"/>
              <c:showLegendKey val="0"/>
              <c:showVal val="1"/>
              <c:showCatName val="0"/>
              <c:showSerName val="0"/>
              <c:showPercent val="0"/>
              <c:showBubbleSize val="0"/>
            </c:dLbl>
            <c:dLbl>
              <c:idx val="4"/>
              <c:layout>
                <c:manualLayout>
                  <c:x val="-1.1300357536488947E-3"/>
                  <c:y val="0.33291275774335205"/>
                </c:manualLayout>
              </c:layout>
              <c:dLblPos val="outEnd"/>
              <c:showLegendKey val="0"/>
              <c:showVal val="1"/>
              <c:showCatName val="0"/>
              <c:showSerName val="0"/>
              <c:showPercent val="0"/>
              <c:showBubbleSize val="0"/>
            </c:dLbl>
            <c:dLbl>
              <c:idx val="5"/>
              <c:layout>
                <c:manualLayout>
                  <c:x val="2.2774003300158169E-3"/>
                  <c:y val="0.25121251117419968"/>
                </c:manualLayout>
              </c:layout>
              <c:dLblPos val="outEnd"/>
              <c:showLegendKey val="0"/>
              <c:showVal val="1"/>
              <c:showCatName val="0"/>
              <c:showSerName val="0"/>
              <c:showPercent val="0"/>
              <c:showBubbleSize val="0"/>
            </c:dLbl>
            <c:dLbl>
              <c:idx val="6"/>
              <c:layout>
                <c:manualLayout>
                  <c:x val="9.7000643108723858E-17"/>
                  <c:y val="0.44483007356839682"/>
                </c:manualLayout>
              </c:layout>
              <c:dLblPos val="outEnd"/>
              <c:showLegendKey val="0"/>
              <c:showVal val="1"/>
              <c:showCatName val="0"/>
              <c:showSerName val="0"/>
              <c:showPercent val="0"/>
              <c:showBubbleSize val="0"/>
            </c:dLbl>
            <c:dLbl>
              <c:idx val="7"/>
              <c:layout>
                <c:manualLayout>
                  <c:x val="-7.9522846224939873E-3"/>
                  <c:y val="0.24862094895675163"/>
                </c:manualLayout>
              </c:layout>
              <c:dLblPos val="outEnd"/>
              <c:showLegendKey val="0"/>
              <c:showVal val="1"/>
              <c:showCatName val="0"/>
              <c:showSerName val="0"/>
              <c:showPercent val="0"/>
              <c:showBubbleSize val="0"/>
            </c:dLbl>
            <c:numFmt formatCode="#,##0" sourceLinked="0"/>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Лист1!$H$2:$M$3</c:f>
              <c:strCache>
                <c:ptCount val="4"/>
                <c:pt idx="0">
                  <c:v>2016     оценка</c:v>
                </c:pt>
                <c:pt idx="1">
                  <c:v>2017 прогноз</c:v>
                </c:pt>
                <c:pt idx="2">
                  <c:v>2018 прогноз</c:v>
                </c:pt>
                <c:pt idx="3">
                  <c:v>2019 рогноз</c:v>
                </c:pt>
              </c:strCache>
            </c:strRef>
          </c:cat>
          <c:val>
            <c:numRef>
              <c:f>Лист1!$H$4:$M$4</c:f>
              <c:numCache>
                <c:formatCode>#,##0.00</c:formatCode>
                <c:ptCount val="4"/>
                <c:pt idx="0">
                  <c:v>0.08</c:v>
                </c:pt>
                <c:pt idx="1">
                  <c:v>0.08</c:v>
                </c:pt>
                <c:pt idx="2">
                  <c:v>0.08</c:v>
                </c:pt>
                <c:pt idx="3">
                  <c:v>0.08</c:v>
                </c:pt>
              </c:numCache>
            </c:numRef>
          </c:val>
        </c:ser>
        <c:dLbls>
          <c:showLegendKey val="0"/>
          <c:showVal val="0"/>
          <c:showCatName val="0"/>
          <c:showSerName val="0"/>
          <c:showPercent val="0"/>
          <c:showBubbleSize val="0"/>
        </c:dLbls>
        <c:gapWidth val="75"/>
        <c:overlap val="-25"/>
        <c:axId val="62861312"/>
        <c:axId val="62862848"/>
      </c:barChart>
      <c:lineChart>
        <c:grouping val="standard"/>
        <c:varyColors val="0"/>
        <c:ser>
          <c:idx val="1"/>
          <c:order val="1"/>
          <c:tx>
            <c:strRef>
              <c:f>Лист1!$A$5:$C$5</c:f>
              <c:strCache>
                <c:ptCount val="1"/>
                <c:pt idx="0">
                  <c:v>Уровень зарегистрированной безработицы в % </c:v>
                </c:pt>
              </c:strCache>
            </c:strRef>
          </c:tx>
          <c:dLbls>
            <c:dLbl>
              <c:idx val="2"/>
              <c:layout/>
              <c:tx>
                <c:rich>
                  <a:bodyPr/>
                  <a:lstStyle/>
                  <a:p>
                    <a:r>
                      <a:rPr lang="ru-RU" dirty="0" smtClean="0"/>
                      <a:t>4,9</a:t>
                    </a:r>
                    <a:endParaRPr lang="en-US" dirty="0"/>
                  </a:p>
                </c:rich>
              </c:tx>
              <c:dLblPos val="t"/>
              <c:showLegendKey val="0"/>
              <c:showVal val="1"/>
              <c:showCatName val="0"/>
              <c:showSerName val="0"/>
              <c:showPercent val="0"/>
              <c:showBubbleSize val="0"/>
            </c:dLbl>
            <c:dLbl>
              <c:idx val="5"/>
              <c:layout>
                <c:manualLayout>
                  <c:x val="-5.6216931216931235E-2"/>
                  <c:y val="-9.0589295102956435E-2"/>
                </c:manualLayout>
              </c:layout>
              <c:dLblPos val="r"/>
              <c:showLegendKey val="0"/>
              <c:showVal val="1"/>
              <c:showCatName val="0"/>
              <c:showSerName val="0"/>
              <c:showPercent val="0"/>
              <c:showBubbleSize val="0"/>
            </c:dLbl>
            <c:dLbl>
              <c:idx val="6"/>
              <c:layout>
                <c:manualLayout>
                  <c:x val="-5.886243386243379E-2"/>
                  <c:y val="-0.10466141861409527"/>
                </c:manualLayout>
              </c:layout>
              <c:dLblPos val="r"/>
              <c:showLegendKey val="0"/>
              <c:showVal val="1"/>
              <c:showCatName val="0"/>
              <c:showSerName val="0"/>
              <c:showPercent val="0"/>
              <c:showBubbleSize val="0"/>
            </c:dLbl>
            <c:numFmt formatCode="#,##0.0" sourceLinked="0"/>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Лист1!$H$2:$M$3</c:f>
              <c:strCache>
                <c:ptCount val="4"/>
                <c:pt idx="0">
                  <c:v>2016     оценка</c:v>
                </c:pt>
                <c:pt idx="1">
                  <c:v>2017 прогноз</c:v>
                </c:pt>
                <c:pt idx="2">
                  <c:v>2018 прогноз</c:v>
                </c:pt>
                <c:pt idx="3">
                  <c:v>2019 рогноз</c:v>
                </c:pt>
              </c:strCache>
            </c:strRef>
          </c:cat>
          <c:val>
            <c:numRef>
              <c:f>Лист1!$H$5:$M$5</c:f>
              <c:numCache>
                <c:formatCode>#,##0.00</c:formatCode>
                <c:ptCount val="4"/>
                <c:pt idx="0">
                  <c:v>4.5999999999999996</c:v>
                </c:pt>
                <c:pt idx="1">
                  <c:v>4.9000000000000004</c:v>
                </c:pt>
                <c:pt idx="2">
                  <c:v>4.9000000000000004</c:v>
                </c:pt>
                <c:pt idx="3">
                  <c:v>4.9000000000000004</c:v>
                </c:pt>
              </c:numCache>
            </c:numRef>
          </c:val>
          <c:smooth val="0"/>
        </c:ser>
        <c:dLbls>
          <c:showLegendKey val="0"/>
          <c:showVal val="0"/>
          <c:showCatName val="0"/>
          <c:showSerName val="0"/>
          <c:showPercent val="0"/>
          <c:showBubbleSize val="0"/>
        </c:dLbls>
        <c:marker val="1"/>
        <c:smooth val="0"/>
        <c:axId val="62878464"/>
        <c:axId val="62864384"/>
      </c:lineChart>
      <c:catAx>
        <c:axId val="62861312"/>
        <c:scaling>
          <c:orientation val="minMax"/>
        </c:scaling>
        <c:delete val="0"/>
        <c:axPos val="b"/>
        <c:numFmt formatCode="General" sourceLinked="0"/>
        <c:majorTickMark val="none"/>
        <c:minorTickMark val="none"/>
        <c:tickLblPos val="nextTo"/>
        <c:crossAx val="62862848"/>
        <c:crosses val="autoZero"/>
        <c:auto val="1"/>
        <c:lblAlgn val="ctr"/>
        <c:lblOffset val="100"/>
        <c:noMultiLvlLbl val="0"/>
      </c:catAx>
      <c:valAx>
        <c:axId val="62862848"/>
        <c:scaling>
          <c:orientation val="minMax"/>
        </c:scaling>
        <c:delete val="0"/>
        <c:axPos val="l"/>
        <c:majorGridlines/>
        <c:numFmt formatCode="#,##0.00" sourceLinked="1"/>
        <c:majorTickMark val="none"/>
        <c:minorTickMark val="none"/>
        <c:tickLblPos val="nextTo"/>
        <c:crossAx val="62861312"/>
        <c:crosses val="autoZero"/>
        <c:crossBetween val="between"/>
      </c:valAx>
      <c:valAx>
        <c:axId val="62864384"/>
        <c:scaling>
          <c:orientation val="minMax"/>
        </c:scaling>
        <c:delete val="0"/>
        <c:axPos val="r"/>
        <c:numFmt formatCode="0" sourceLinked="0"/>
        <c:majorTickMark val="out"/>
        <c:minorTickMark val="none"/>
        <c:tickLblPos val="nextTo"/>
        <c:crossAx val="62878464"/>
        <c:crosses val="max"/>
        <c:crossBetween val="between"/>
      </c:valAx>
      <c:catAx>
        <c:axId val="62878464"/>
        <c:scaling>
          <c:orientation val="minMax"/>
        </c:scaling>
        <c:delete val="1"/>
        <c:axPos val="b"/>
        <c:numFmt formatCode="General" sourceLinked="1"/>
        <c:majorTickMark val="out"/>
        <c:minorTickMark val="none"/>
        <c:tickLblPos val="none"/>
        <c:crossAx val="62864384"/>
        <c:crosses val="autoZero"/>
        <c:auto val="1"/>
        <c:lblAlgn val="ctr"/>
        <c:lblOffset val="100"/>
        <c:noMultiLvlLbl val="0"/>
      </c:catAx>
    </c:plotArea>
    <c:legend>
      <c:legendPos val="b"/>
      <c:layout>
        <c:manualLayout>
          <c:xMode val="edge"/>
          <c:yMode val="edge"/>
          <c:x val="0.17026850032743943"/>
          <c:y val="0.79022716754864286"/>
          <c:w val="0.55635237638517188"/>
          <c:h val="0.12073002053004246"/>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4.2994428447218055E-2"/>
          <c:y val="0.10135053095867266"/>
          <c:w val="0.90910629708730406"/>
          <c:h val="0.50533559530055183"/>
        </c:manualLayout>
      </c:layout>
      <c:barChart>
        <c:barDir val="col"/>
        <c:grouping val="clustered"/>
        <c:varyColors val="0"/>
        <c:ser>
          <c:idx val="0"/>
          <c:order val="0"/>
          <c:tx>
            <c:strRef>
              <c:f>Лист1!$A$4:$C$4</c:f>
              <c:strCache>
                <c:ptCount val="1"/>
                <c:pt idx="0">
                  <c:v>Объём промышленного производства, млн. руб.</c:v>
                </c:pt>
              </c:strCache>
            </c:strRef>
          </c:tx>
          <c:invertIfNegative val="0"/>
          <c:dLbls>
            <c:dLbl>
              <c:idx val="0"/>
              <c:layout>
                <c:manualLayout>
                  <c:x val="-4.8883869869900841E-3"/>
                  <c:y val="9.00185983930855E-2"/>
                </c:manualLayout>
              </c:layout>
              <c:tx>
                <c:rich>
                  <a:bodyPr/>
                  <a:lstStyle/>
                  <a:p>
                    <a:r>
                      <a:rPr lang="ru-RU" dirty="0" smtClean="0"/>
                      <a:t>2 200,8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4893388817561738E-4"/>
                  <c:y val="0.14118720503885002"/>
                </c:manualLayout>
              </c:layout>
              <c:tx>
                <c:rich>
                  <a:bodyPr/>
                  <a:lstStyle/>
                  <a:p>
                    <a:r>
                      <a:rPr lang="ru-RU" dirty="0" smtClean="0"/>
                      <a:t>2</a:t>
                    </a:r>
                    <a:r>
                      <a:rPr lang="ru-RU" baseline="0" dirty="0" smtClean="0"/>
                      <a:t> 478,3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127783879667302E-3"/>
                  <c:y val="7.2545919986707078E-2"/>
                </c:manualLayout>
              </c:layout>
              <c:tx>
                <c:rich>
                  <a:bodyPr/>
                  <a:lstStyle/>
                  <a:p>
                    <a:r>
                      <a:rPr lang="ru-RU" dirty="0" smtClean="0"/>
                      <a:t>2 558,3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1244991723775196E-3"/>
                  <c:y val="7.4894088217521096E-2"/>
                </c:manualLayout>
              </c:layout>
              <c:tx>
                <c:rich>
                  <a:bodyPr/>
                  <a:lstStyle/>
                  <a:p>
                    <a:r>
                      <a:rPr lang="ru-RU" dirty="0" smtClean="0"/>
                      <a:t>2 683,3</a:t>
                    </a:r>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00357536488947E-3"/>
                  <c:y val="0.3329127577433520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2774003300158169E-3"/>
                  <c:y val="0.2512125111741996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9.7000643108723858E-17"/>
                  <c:y val="0.4448300735683968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7.9522846224939873E-3"/>
                  <c:y val="0.2486209489567516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 sourceLinked="0"/>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Лист1!$H$2:$M$3</c:f>
              <c:strCache>
                <c:ptCount val="4"/>
                <c:pt idx="0">
                  <c:v>2016     оценка</c:v>
                </c:pt>
                <c:pt idx="1">
                  <c:v>2017 прогноз</c:v>
                </c:pt>
                <c:pt idx="2">
                  <c:v>2018 прогноз</c:v>
                </c:pt>
                <c:pt idx="3">
                  <c:v>2019 рогноз</c:v>
                </c:pt>
              </c:strCache>
            </c:strRef>
          </c:cat>
          <c:val>
            <c:numRef>
              <c:f>Лист1!$H$4:$M$4</c:f>
              <c:numCache>
                <c:formatCode>#,##0.00</c:formatCode>
                <c:ptCount val="4"/>
                <c:pt idx="0">
                  <c:v>2200.79</c:v>
                </c:pt>
                <c:pt idx="1">
                  <c:v>2478.31</c:v>
                </c:pt>
                <c:pt idx="2">
                  <c:v>2558.34</c:v>
                </c:pt>
                <c:pt idx="3">
                  <c:v>2683.27</c:v>
                </c:pt>
              </c:numCache>
            </c:numRef>
          </c:val>
        </c:ser>
        <c:dLbls>
          <c:showLegendKey val="0"/>
          <c:showVal val="0"/>
          <c:showCatName val="0"/>
          <c:showSerName val="0"/>
          <c:showPercent val="0"/>
          <c:showBubbleSize val="0"/>
        </c:dLbls>
        <c:gapWidth val="75"/>
        <c:overlap val="-25"/>
        <c:axId val="90469120"/>
        <c:axId val="90470656"/>
      </c:barChart>
      <c:lineChart>
        <c:grouping val="standard"/>
        <c:varyColors val="0"/>
        <c:ser>
          <c:idx val="1"/>
          <c:order val="1"/>
          <c:tx>
            <c:strRef>
              <c:f>Лист1!$A$5:$C$5</c:f>
              <c:strCache>
                <c:ptCount val="1"/>
                <c:pt idx="0">
                  <c:v>Индекс производства, % к предыдущему году</c:v>
                </c:pt>
              </c:strCache>
            </c:strRef>
          </c:tx>
          <c:dLbls>
            <c:dLbl>
              <c:idx val="2"/>
              <c:layout>
                <c:manualLayout>
                  <c:x val="-2.7177472167648986E-2"/>
                  <c:y val="4.5043743983944638E-2"/>
                </c:manualLayout>
              </c:layout>
              <c:tx>
                <c:rich>
                  <a:bodyPr/>
                  <a:lstStyle/>
                  <a:p>
                    <a:r>
                      <a:rPr lang="ru-RU" dirty="0" smtClean="0"/>
                      <a:t>92</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7000654878847315E-2"/>
                  <c:y val="5.1226123197130595E-2"/>
                </c:manualLayout>
              </c:layout>
              <c:dLblPos val="r"/>
              <c:showLegendKey val="0"/>
              <c:showVal val="1"/>
              <c:showCatName val="0"/>
              <c:showSerName val="0"/>
              <c:showPercent val="0"/>
              <c:showBubbleSize val="0"/>
            </c:dLbl>
            <c:dLbl>
              <c:idx val="5"/>
              <c:layout>
                <c:manualLayout>
                  <c:x val="-5.6216931216931235E-2"/>
                  <c:y val="-9.05892951029564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886243386243379E-2"/>
                  <c:y val="-0.10466141861409527"/>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0" sourceLinked="0"/>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Лист1!$H$2:$M$3</c:f>
              <c:strCache>
                <c:ptCount val="4"/>
                <c:pt idx="0">
                  <c:v>2016     оценка</c:v>
                </c:pt>
                <c:pt idx="1">
                  <c:v>2017 прогноз</c:v>
                </c:pt>
                <c:pt idx="2">
                  <c:v>2018 прогноз</c:v>
                </c:pt>
                <c:pt idx="3">
                  <c:v>2019 рогноз</c:v>
                </c:pt>
              </c:strCache>
            </c:strRef>
          </c:cat>
          <c:val>
            <c:numRef>
              <c:f>Лист1!$H$5:$M$5</c:f>
              <c:numCache>
                <c:formatCode>#,##0.00</c:formatCode>
                <c:ptCount val="4"/>
                <c:pt idx="0">
                  <c:v>124</c:v>
                </c:pt>
                <c:pt idx="1">
                  <c:v>104.7</c:v>
                </c:pt>
                <c:pt idx="2">
                  <c:v>92</c:v>
                </c:pt>
                <c:pt idx="3">
                  <c:v>86.7</c:v>
                </c:pt>
              </c:numCache>
            </c:numRef>
          </c:val>
          <c:smooth val="0"/>
        </c:ser>
        <c:dLbls>
          <c:showLegendKey val="0"/>
          <c:showVal val="0"/>
          <c:showCatName val="0"/>
          <c:showSerName val="0"/>
          <c:showPercent val="0"/>
          <c:showBubbleSize val="0"/>
        </c:dLbls>
        <c:marker val="1"/>
        <c:smooth val="0"/>
        <c:axId val="90490368"/>
        <c:axId val="90488832"/>
      </c:lineChart>
      <c:catAx>
        <c:axId val="90469120"/>
        <c:scaling>
          <c:orientation val="minMax"/>
        </c:scaling>
        <c:delete val="0"/>
        <c:axPos val="b"/>
        <c:numFmt formatCode="General" sourceLinked="0"/>
        <c:majorTickMark val="none"/>
        <c:minorTickMark val="none"/>
        <c:tickLblPos val="nextTo"/>
        <c:crossAx val="90470656"/>
        <c:crosses val="autoZero"/>
        <c:auto val="1"/>
        <c:lblAlgn val="ctr"/>
        <c:lblOffset val="100"/>
        <c:noMultiLvlLbl val="0"/>
      </c:catAx>
      <c:valAx>
        <c:axId val="90470656"/>
        <c:scaling>
          <c:orientation val="minMax"/>
        </c:scaling>
        <c:delete val="0"/>
        <c:axPos val="l"/>
        <c:majorGridlines/>
        <c:numFmt formatCode="#,##0.00" sourceLinked="1"/>
        <c:majorTickMark val="none"/>
        <c:minorTickMark val="none"/>
        <c:tickLblPos val="nextTo"/>
        <c:crossAx val="90469120"/>
        <c:crosses val="autoZero"/>
        <c:crossBetween val="between"/>
      </c:valAx>
      <c:valAx>
        <c:axId val="90488832"/>
        <c:scaling>
          <c:orientation val="minMax"/>
        </c:scaling>
        <c:delete val="0"/>
        <c:axPos val="r"/>
        <c:numFmt formatCode="0" sourceLinked="0"/>
        <c:majorTickMark val="out"/>
        <c:minorTickMark val="none"/>
        <c:tickLblPos val="nextTo"/>
        <c:crossAx val="90490368"/>
        <c:crosses val="max"/>
        <c:crossBetween val="between"/>
      </c:valAx>
      <c:catAx>
        <c:axId val="90490368"/>
        <c:scaling>
          <c:orientation val="minMax"/>
        </c:scaling>
        <c:delete val="1"/>
        <c:axPos val="b"/>
        <c:numFmt formatCode="General" sourceLinked="1"/>
        <c:majorTickMark val="out"/>
        <c:minorTickMark val="none"/>
        <c:tickLblPos val="none"/>
        <c:crossAx val="90488832"/>
        <c:crosses val="autoZero"/>
        <c:auto val="1"/>
        <c:lblAlgn val="ctr"/>
        <c:lblOffset val="100"/>
        <c:noMultiLvlLbl val="0"/>
      </c:catAx>
    </c:plotArea>
    <c:legend>
      <c:legendPos val="b"/>
      <c:layout>
        <c:manualLayout>
          <c:xMode val="edge"/>
          <c:yMode val="edge"/>
          <c:x val="0"/>
          <c:y val="0.75107209919846507"/>
          <c:w val="1"/>
          <c:h val="0.191225752394158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Лист1!$B$1</c:f>
              <c:strCache>
                <c:ptCount val="1"/>
                <c:pt idx="0">
                  <c:v>1 вариант</c:v>
                </c:pt>
              </c:strCache>
            </c:strRef>
          </c:tx>
          <c:spPr>
            <a:solidFill>
              <a:schemeClr val="accent5">
                <a:lumMod val="40000"/>
                <a:lumOff val="60000"/>
              </a:schemeClr>
            </a:solidFill>
          </c:spPr>
          <c:invertIfNegative val="0"/>
          <c:dLbls>
            <c:dLbl>
              <c:idx val="0"/>
              <c:layout>
                <c:manualLayout>
                  <c:x val="1.0426849136526556E-2"/>
                  <c:y val="9.2680358083201728E-2"/>
                </c:manualLayout>
              </c:layout>
              <c:showLegendKey val="0"/>
              <c:showVal val="1"/>
              <c:showCatName val="0"/>
              <c:showSerName val="0"/>
              <c:showPercent val="0"/>
              <c:showBubbleSize val="0"/>
            </c:dLbl>
            <c:dLbl>
              <c:idx val="1"/>
              <c:layout>
                <c:manualLayout>
                  <c:x val="1.1730205278592375E-2"/>
                  <c:y val="9.2680358083201644E-2"/>
                </c:manualLayout>
              </c:layout>
              <c:showLegendKey val="0"/>
              <c:showVal val="1"/>
              <c:showCatName val="0"/>
              <c:showSerName val="0"/>
              <c:showPercent val="0"/>
              <c:showBubbleSize val="0"/>
            </c:dLbl>
            <c:dLbl>
              <c:idx val="2"/>
              <c:layout>
                <c:manualLayout>
                  <c:x val="2.0853698273053112E-2"/>
                  <c:y val="9.8999473407056379E-2"/>
                </c:manualLayout>
              </c:layout>
              <c:showLegendKey val="0"/>
              <c:showVal val="1"/>
              <c:showCatName val="0"/>
              <c:showSerName val="0"/>
              <c:showPercent val="0"/>
              <c:showBubbleSize val="0"/>
            </c:dLbl>
            <c:dLbl>
              <c:idx val="3"/>
              <c:layout>
                <c:manualLayout>
                  <c:x val="1.9550342130987195E-2"/>
                  <c:y val="0.10110584518167456"/>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Лист1!$A$2:$A$5</c:f>
              <c:strCache>
                <c:ptCount val="4"/>
                <c:pt idx="0">
                  <c:v>2016 оценка</c:v>
                </c:pt>
                <c:pt idx="1">
                  <c:v>2017</c:v>
                </c:pt>
                <c:pt idx="2">
                  <c:v>2018</c:v>
                </c:pt>
                <c:pt idx="3">
                  <c:v>2019</c:v>
                </c:pt>
              </c:strCache>
            </c:strRef>
          </c:cat>
          <c:val>
            <c:numRef>
              <c:f>Лист1!$B$2:$B$5</c:f>
              <c:numCache>
                <c:formatCode>General</c:formatCode>
                <c:ptCount val="4"/>
                <c:pt idx="0">
                  <c:v>217.39</c:v>
                </c:pt>
                <c:pt idx="1">
                  <c:v>232.61</c:v>
                </c:pt>
                <c:pt idx="2">
                  <c:v>248.21</c:v>
                </c:pt>
                <c:pt idx="3">
                  <c:v>264.98</c:v>
                </c:pt>
              </c:numCache>
            </c:numRef>
          </c:val>
        </c:ser>
        <c:ser>
          <c:idx val="1"/>
          <c:order val="1"/>
          <c:tx>
            <c:strRef>
              <c:f>Лист1!$C$1</c:f>
              <c:strCache>
                <c:ptCount val="1"/>
                <c:pt idx="0">
                  <c:v>2 вариант</c:v>
                </c:pt>
              </c:strCache>
            </c:strRef>
          </c:tx>
          <c:spPr>
            <a:solidFill>
              <a:srgbClr val="00B0F0"/>
            </a:solidFill>
          </c:spPr>
          <c:invertIfNegative val="0"/>
          <c:cat>
            <c:strRef>
              <c:f>Лист1!$A$2:$A$5</c:f>
              <c:strCache>
                <c:ptCount val="4"/>
                <c:pt idx="0">
                  <c:v>2016 оценка</c:v>
                </c:pt>
                <c:pt idx="1">
                  <c:v>2017</c:v>
                </c:pt>
                <c:pt idx="2">
                  <c:v>2018</c:v>
                </c:pt>
                <c:pt idx="3">
                  <c:v>2019</c:v>
                </c:pt>
              </c:strCache>
            </c:strRef>
          </c:cat>
          <c:val>
            <c:numRef>
              <c:f>Лист1!$C$2:$C$5</c:f>
              <c:numCache>
                <c:formatCode>General</c:formatCode>
                <c:ptCount val="4"/>
                <c:pt idx="1">
                  <c:v>232.86</c:v>
                </c:pt>
                <c:pt idx="2">
                  <c:v>248.83</c:v>
                </c:pt>
                <c:pt idx="3">
                  <c:v>266.7</c:v>
                </c:pt>
              </c:numCache>
            </c:numRef>
          </c:val>
        </c:ser>
        <c:dLbls>
          <c:showLegendKey val="0"/>
          <c:showVal val="1"/>
          <c:showCatName val="0"/>
          <c:showSerName val="0"/>
          <c:showPercent val="0"/>
          <c:showBubbleSize val="0"/>
        </c:dLbls>
        <c:gapWidth val="75"/>
        <c:shape val="cylinder"/>
        <c:axId val="38003072"/>
        <c:axId val="38004608"/>
        <c:axId val="35375744"/>
      </c:bar3DChart>
      <c:catAx>
        <c:axId val="38003072"/>
        <c:scaling>
          <c:orientation val="minMax"/>
        </c:scaling>
        <c:delete val="0"/>
        <c:axPos val="b"/>
        <c:majorTickMark val="none"/>
        <c:minorTickMark val="none"/>
        <c:tickLblPos val="nextTo"/>
        <c:crossAx val="38004608"/>
        <c:crosses val="autoZero"/>
        <c:auto val="1"/>
        <c:lblAlgn val="ctr"/>
        <c:lblOffset val="100"/>
        <c:noMultiLvlLbl val="0"/>
      </c:catAx>
      <c:valAx>
        <c:axId val="38004608"/>
        <c:scaling>
          <c:orientation val="minMax"/>
        </c:scaling>
        <c:delete val="0"/>
        <c:axPos val="l"/>
        <c:majorGridlines/>
        <c:numFmt formatCode="General" sourceLinked="1"/>
        <c:majorTickMark val="none"/>
        <c:minorTickMark val="none"/>
        <c:tickLblPos val="nextTo"/>
        <c:crossAx val="38003072"/>
        <c:crosses val="autoZero"/>
        <c:crossBetween val="between"/>
      </c:valAx>
      <c:serAx>
        <c:axId val="35375744"/>
        <c:scaling>
          <c:orientation val="minMax"/>
        </c:scaling>
        <c:delete val="1"/>
        <c:axPos val="b"/>
        <c:majorTickMark val="out"/>
        <c:minorTickMark val="none"/>
        <c:tickLblPos val="nextTo"/>
        <c:crossAx val="38004608"/>
        <c:crosses val="autoZero"/>
      </c:serAx>
    </c:plotArea>
    <c:legend>
      <c:legendPos val="b"/>
      <c:layout>
        <c:manualLayout>
          <c:xMode val="edge"/>
          <c:yMode val="edge"/>
          <c:x val="0.11206410049183735"/>
          <c:y val="0.86720984521484579"/>
          <c:w val="0.32230386157742014"/>
          <c:h val="6.3279886222752962E-2"/>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30"/>
    </c:view3D>
    <c:floor>
      <c:thickness val="0"/>
    </c:floor>
    <c:sideWall>
      <c:thickness val="0"/>
    </c:sideWall>
    <c:backWall>
      <c:thickness val="0"/>
    </c:backWall>
    <c:plotArea>
      <c:layout>
        <c:manualLayout>
          <c:layoutTarget val="inner"/>
          <c:xMode val="edge"/>
          <c:yMode val="edge"/>
          <c:x val="1.4336917562724014E-2"/>
          <c:y val="8.3523090019153007E-2"/>
          <c:w val="0.97093731318775767"/>
          <c:h val="0.76407444846421224"/>
        </c:manualLayout>
      </c:layout>
      <c:bar3DChart>
        <c:barDir val="col"/>
        <c:grouping val="standard"/>
        <c:varyColors val="0"/>
        <c:ser>
          <c:idx val="0"/>
          <c:order val="0"/>
          <c:tx>
            <c:strRef>
              <c:f>Лист1!$B$1</c:f>
              <c:strCache>
                <c:ptCount val="1"/>
                <c:pt idx="0">
                  <c:v>Объём инвестиций в основной капитал за счет всех источников финансирования, млн. руб.</c:v>
                </c:pt>
              </c:strCache>
            </c:strRef>
          </c:tx>
          <c:spPr>
            <a:solidFill>
              <a:schemeClr val="accent5">
                <a:lumMod val="40000"/>
                <a:lumOff val="60000"/>
              </a:schemeClr>
            </a:solidFill>
          </c:spPr>
          <c:invertIfNegative val="0"/>
          <c:cat>
            <c:strRef>
              <c:f>Лист1!$A$2:$A$8</c:f>
              <c:strCache>
                <c:ptCount val="7"/>
                <c:pt idx="0">
                  <c:v>2016 оценка</c:v>
                </c:pt>
                <c:pt idx="1">
                  <c:v>1 вариант 2017</c:v>
                </c:pt>
                <c:pt idx="2">
                  <c:v>2 вариант 2017 </c:v>
                </c:pt>
                <c:pt idx="3">
                  <c:v>1 вариант 2018</c:v>
                </c:pt>
                <c:pt idx="4">
                  <c:v>2 вариант 2018</c:v>
                </c:pt>
                <c:pt idx="5">
                  <c:v>1 вариант 2019</c:v>
                </c:pt>
                <c:pt idx="6">
                  <c:v>2 вариант 2019</c:v>
                </c:pt>
              </c:strCache>
            </c:strRef>
          </c:cat>
          <c:val>
            <c:numRef>
              <c:f>Лист1!$B$2:$B$8</c:f>
              <c:numCache>
                <c:formatCode>General</c:formatCode>
                <c:ptCount val="7"/>
                <c:pt idx="0">
                  <c:v>241.79</c:v>
                </c:pt>
                <c:pt idx="1">
                  <c:v>249.34</c:v>
                </c:pt>
                <c:pt idx="2">
                  <c:v>320.3</c:v>
                </c:pt>
                <c:pt idx="3">
                  <c:v>254.93</c:v>
                </c:pt>
                <c:pt idx="4">
                  <c:v>359.04</c:v>
                </c:pt>
                <c:pt idx="5">
                  <c:v>263.14</c:v>
                </c:pt>
                <c:pt idx="6">
                  <c:v>391.81</c:v>
                </c:pt>
              </c:numCache>
            </c:numRef>
          </c:val>
        </c:ser>
        <c:dLbls>
          <c:showLegendKey val="0"/>
          <c:showVal val="1"/>
          <c:showCatName val="0"/>
          <c:showSerName val="0"/>
          <c:showPercent val="0"/>
          <c:showBubbleSize val="0"/>
        </c:dLbls>
        <c:gapWidth val="150"/>
        <c:shape val="cylinder"/>
        <c:axId val="91140864"/>
        <c:axId val="91142400"/>
        <c:axId val="35254272"/>
      </c:bar3DChart>
      <c:catAx>
        <c:axId val="91140864"/>
        <c:scaling>
          <c:orientation val="minMax"/>
        </c:scaling>
        <c:delete val="0"/>
        <c:axPos val="b"/>
        <c:majorTickMark val="none"/>
        <c:minorTickMark val="none"/>
        <c:tickLblPos val="nextTo"/>
        <c:crossAx val="91142400"/>
        <c:crosses val="autoZero"/>
        <c:auto val="1"/>
        <c:lblAlgn val="ctr"/>
        <c:lblOffset val="100"/>
        <c:noMultiLvlLbl val="0"/>
      </c:catAx>
      <c:valAx>
        <c:axId val="91142400"/>
        <c:scaling>
          <c:orientation val="minMax"/>
        </c:scaling>
        <c:delete val="0"/>
        <c:axPos val="l"/>
        <c:majorGridlines/>
        <c:numFmt formatCode="General" sourceLinked="1"/>
        <c:majorTickMark val="out"/>
        <c:minorTickMark val="none"/>
        <c:tickLblPos val="nextTo"/>
        <c:crossAx val="91140864"/>
        <c:crosses val="autoZero"/>
        <c:crossBetween val="between"/>
      </c:valAx>
      <c:serAx>
        <c:axId val="35254272"/>
        <c:scaling>
          <c:orientation val="minMax"/>
        </c:scaling>
        <c:delete val="1"/>
        <c:axPos val="b"/>
        <c:majorTickMark val="out"/>
        <c:minorTickMark val="none"/>
        <c:tickLblPos val="nextTo"/>
        <c:crossAx val="91142400"/>
        <c:crosses val="autoZero"/>
      </c:serAx>
    </c:plotArea>
    <c:legend>
      <c:legendPos val="t"/>
      <c:layout/>
      <c:overlay val="0"/>
    </c:legend>
    <c:plotVisOnly val="1"/>
    <c:dispBlanksAs val="gap"/>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Доход</c:v>
                </c:pt>
              </c:strCache>
            </c:strRef>
          </c:tx>
          <c:spPr>
            <a:solidFill>
              <a:srgbClr val="FD9DB4"/>
            </a:solidFill>
            <a:scene3d>
              <a:camera prst="orthographicFront"/>
              <a:lightRig rig="threePt" dir="t"/>
            </a:scene3d>
            <a:sp3d>
              <a:bevelT w="114300" prst="artDeco"/>
              <a:bevelB w="114300" prst="artDeco"/>
            </a:sp3d>
          </c:spPr>
          <c:invertIfNegative val="0"/>
          <c:dLbls>
            <c:dLbl>
              <c:idx val="0"/>
              <c:layout>
                <c:manualLayout>
                  <c:x val="1.6326530612244899E-2"/>
                  <c:y val="0"/>
                </c:manualLayout>
              </c:layout>
              <c:showLegendKey val="0"/>
              <c:showVal val="1"/>
              <c:showCatName val="0"/>
              <c:showSerName val="0"/>
              <c:showPercent val="0"/>
              <c:showBubbleSize val="0"/>
            </c:dLbl>
            <c:dLbl>
              <c:idx val="1"/>
              <c:layout>
                <c:manualLayout>
                  <c:x val="2.0408163265306173E-2"/>
                  <c:y val="8.6026518637963263E-17"/>
                </c:manualLayout>
              </c:layout>
              <c:showLegendKey val="0"/>
              <c:showVal val="1"/>
              <c:showCatName val="0"/>
              <c:showSerName val="0"/>
              <c:showPercent val="0"/>
              <c:showBubbleSize val="0"/>
            </c:dLbl>
            <c:dLbl>
              <c:idx val="2"/>
              <c:layout>
                <c:manualLayout>
                  <c:x val="1.2244897959183673E-2"/>
                  <c:y val="-2.3462048842812955E-3"/>
                </c:manualLayout>
              </c:layout>
              <c:showLegendKey val="0"/>
              <c:showVal val="1"/>
              <c:showCatName val="0"/>
              <c:showSerName val="0"/>
              <c:showPercent val="0"/>
              <c:showBubbleSize val="0"/>
            </c:dLbl>
            <c:dLbl>
              <c:idx val="3"/>
              <c:layout>
                <c:manualLayout>
                  <c:x val="1.6326530612244899E-2"/>
                  <c:y val="0"/>
                </c:manualLayout>
              </c:layout>
              <c:showLegendKey val="0"/>
              <c:showVal val="1"/>
              <c:showCatName val="0"/>
              <c:showSerName val="0"/>
              <c:showPercent val="0"/>
              <c:showBubbleSize val="0"/>
            </c:dLbl>
            <c:numFmt formatCode="#,##0.0" sourceLinked="0"/>
            <c:spPr>
              <a:noFill/>
              <a:ln>
                <a:noFill/>
              </a:ln>
              <a:effectLst/>
            </c:spPr>
            <c:txPr>
              <a:bodyPr/>
              <a:lstStyle/>
              <a:p>
                <a:pPr>
                  <a:defRPr sz="1400" b="1"/>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Лист1!$A$2:$A$5</c:f>
              <c:strCache>
                <c:ptCount val="4"/>
                <c:pt idx="0">
                  <c:v>2016 год</c:v>
                </c:pt>
                <c:pt idx="1">
                  <c:v>2017 год</c:v>
                </c:pt>
                <c:pt idx="2">
                  <c:v>2018 год</c:v>
                </c:pt>
                <c:pt idx="3">
                  <c:v>2019 год</c:v>
                </c:pt>
              </c:strCache>
            </c:strRef>
          </c:cat>
          <c:val>
            <c:numRef>
              <c:f>Лист1!$B$2:$B$5</c:f>
              <c:numCache>
                <c:formatCode>General</c:formatCode>
                <c:ptCount val="4"/>
                <c:pt idx="0">
                  <c:v>380053.76699999999</c:v>
                </c:pt>
                <c:pt idx="1">
                  <c:v>374629.15299999999</c:v>
                </c:pt>
                <c:pt idx="2">
                  <c:v>355286.57400000002</c:v>
                </c:pt>
                <c:pt idx="3">
                  <c:v>358250.76199999999</c:v>
                </c:pt>
              </c:numCache>
            </c:numRef>
          </c:val>
          <c:extLst xmlns:c16r2="http://schemas.microsoft.com/office/drawing/2015/06/chart">
            <c:ext xmlns:c16="http://schemas.microsoft.com/office/drawing/2014/chart" uri="{C3380CC4-5D6E-409C-BE32-E72D297353CC}">
              <c16:uniqueId val="{00000000-8276-446F-BF42-05371B18C9C0}"/>
            </c:ext>
          </c:extLst>
        </c:ser>
        <c:ser>
          <c:idx val="1"/>
          <c:order val="1"/>
          <c:tx>
            <c:strRef>
              <c:f>Лист1!$C$1</c:f>
              <c:strCache>
                <c:ptCount val="1"/>
                <c:pt idx="0">
                  <c:v>Расход</c:v>
                </c:pt>
              </c:strCache>
            </c:strRef>
          </c:tx>
          <c:spPr>
            <a:solidFill>
              <a:srgbClr val="92D050"/>
            </a:solidFill>
            <a:scene3d>
              <a:camera prst="orthographicFront"/>
              <a:lightRig rig="threePt" dir="t"/>
            </a:scene3d>
            <a:sp3d>
              <a:bevelT w="114300" prst="artDeco"/>
              <a:bevelB w="114300" prst="artDeco"/>
            </a:sp3d>
          </c:spPr>
          <c:invertIfNegative val="0"/>
          <c:dLbls>
            <c:dLbl>
              <c:idx val="0"/>
              <c:layout>
                <c:manualLayout>
                  <c:x val="1.7687074829931974E-2"/>
                  <c:y val="-4.6924097685625485E-3"/>
                </c:manualLayout>
              </c:layout>
              <c:showLegendKey val="0"/>
              <c:showVal val="1"/>
              <c:showCatName val="0"/>
              <c:showSerName val="0"/>
              <c:showPercent val="0"/>
              <c:showBubbleSize val="0"/>
            </c:dLbl>
            <c:dLbl>
              <c:idx val="1"/>
              <c:layout>
                <c:manualLayout>
                  <c:x val="2.0408163265306173E-2"/>
                  <c:y val="-4.692409768562591E-3"/>
                </c:manualLayout>
              </c:layout>
              <c:showLegendKey val="0"/>
              <c:showVal val="1"/>
              <c:showCatName val="0"/>
              <c:showSerName val="0"/>
              <c:showPercent val="0"/>
              <c:showBubbleSize val="0"/>
            </c:dLbl>
            <c:dLbl>
              <c:idx val="2"/>
              <c:layout>
                <c:manualLayout>
                  <c:x val="1.2244897959183673E-2"/>
                  <c:y val="4.3013259318981631E-17"/>
                </c:manualLayout>
              </c:layout>
              <c:showLegendKey val="0"/>
              <c:showVal val="1"/>
              <c:showCatName val="0"/>
              <c:showSerName val="0"/>
              <c:showPercent val="0"/>
              <c:showBubbleSize val="0"/>
            </c:dLbl>
            <c:dLbl>
              <c:idx val="3"/>
              <c:layout>
                <c:manualLayout>
                  <c:x val="1.9047619047619049E-2"/>
                  <c:y val="0"/>
                </c:manualLayout>
              </c:layout>
              <c:showLegendKey val="0"/>
              <c:showVal val="1"/>
              <c:showCatName val="0"/>
              <c:showSerName val="0"/>
              <c:showPercent val="0"/>
              <c:showBubbleSize val="0"/>
            </c:dLbl>
            <c:numFmt formatCode="#,##0.0" sourceLinked="0"/>
            <c:spPr>
              <a:noFill/>
              <a:ln>
                <a:noFill/>
              </a:ln>
              <a:effectLst/>
            </c:spPr>
            <c:txPr>
              <a:bodyPr/>
              <a:lstStyle/>
              <a:p>
                <a:pPr>
                  <a:defRPr sz="1400" b="1"/>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Лист1!$A$2:$A$5</c:f>
              <c:strCache>
                <c:ptCount val="4"/>
                <c:pt idx="0">
                  <c:v>2016 год</c:v>
                </c:pt>
                <c:pt idx="1">
                  <c:v>2017 год</c:v>
                </c:pt>
                <c:pt idx="2">
                  <c:v>2018 год</c:v>
                </c:pt>
                <c:pt idx="3">
                  <c:v>2019 год</c:v>
                </c:pt>
              </c:strCache>
            </c:strRef>
          </c:cat>
          <c:val>
            <c:numRef>
              <c:f>Лист1!$C$2:$C$5</c:f>
              <c:numCache>
                <c:formatCode>General</c:formatCode>
                <c:ptCount val="4"/>
                <c:pt idx="0">
                  <c:v>410905.21263999998</c:v>
                </c:pt>
                <c:pt idx="1">
                  <c:v>374629.15299999999</c:v>
                </c:pt>
                <c:pt idx="2">
                  <c:v>355286.57400000002</c:v>
                </c:pt>
                <c:pt idx="3">
                  <c:v>358250.76199999999</c:v>
                </c:pt>
              </c:numCache>
            </c:numRef>
          </c:val>
          <c:extLst xmlns:c16r2="http://schemas.microsoft.com/office/drawing/2015/06/chart">
            <c:ext xmlns:c16="http://schemas.microsoft.com/office/drawing/2014/chart" uri="{C3380CC4-5D6E-409C-BE32-E72D297353CC}">
              <c16:uniqueId val="{00000005-8276-446F-BF42-05371B18C9C0}"/>
            </c:ext>
          </c:extLst>
        </c:ser>
        <c:ser>
          <c:idx val="2"/>
          <c:order val="2"/>
          <c:tx>
            <c:strRef>
              <c:f>Лист1!$D$1</c:f>
              <c:strCache>
                <c:ptCount val="1"/>
                <c:pt idx="0">
                  <c:v>Дефицит</c:v>
                </c:pt>
              </c:strCache>
            </c:strRef>
          </c:tx>
          <c:spPr>
            <a:solidFill>
              <a:srgbClr val="FFFF00"/>
            </a:solidFill>
            <a:scene3d>
              <a:camera prst="orthographicFront"/>
              <a:lightRig rig="threePt" dir="t"/>
            </a:scene3d>
            <a:sp3d>
              <a:bevelT prst="convex"/>
            </a:sp3d>
          </c:spPr>
          <c:invertIfNegative val="0"/>
          <c:dLbls>
            <c:dLbl>
              <c:idx val="0"/>
              <c:layout>
                <c:manualLayout>
                  <c:x val="1.6326530612244924E-2"/>
                  <c:y val="-5.6308917222751095E-2"/>
                </c:manualLayout>
              </c:layout>
              <c:showLegendKey val="0"/>
              <c:showVal val="1"/>
              <c:showCatName val="0"/>
              <c:showSerName val="0"/>
              <c:showPercent val="0"/>
              <c:showBubbleSize val="0"/>
            </c:dLbl>
            <c:dLbl>
              <c:idx val="1"/>
              <c:layout>
                <c:manualLayout>
                  <c:x val="1.7687074829932023E-2"/>
                  <c:y val="-4.9270302569907207E-2"/>
                </c:manualLayout>
              </c:layout>
              <c:showLegendKey val="0"/>
              <c:showVal val="1"/>
              <c:showCatName val="0"/>
              <c:showSerName val="0"/>
              <c:showPercent val="0"/>
              <c:showBubbleSize val="0"/>
            </c:dLbl>
            <c:dLbl>
              <c:idx val="2"/>
              <c:layout>
                <c:manualLayout>
                  <c:x val="1.2244897959183673E-2"/>
                  <c:y val="-5.3962712338469797E-2"/>
                </c:manualLayout>
              </c:layout>
              <c:showLegendKey val="0"/>
              <c:showVal val="1"/>
              <c:showCatName val="0"/>
              <c:showSerName val="0"/>
              <c:showPercent val="0"/>
              <c:showBubbleSize val="0"/>
            </c:dLbl>
            <c:dLbl>
              <c:idx val="3"/>
              <c:layout>
                <c:manualLayout>
                  <c:x val="2.0408163265306121E-2"/>
                  <c:y val="-4.927030256990720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Лист1!$A$2:$A$5</c:f>
              <c:strCache>
                <c:ptCount val="4"/>
                <c:pt idx="0">
                  <c:v>2016 год</c:v>
                </c:pt>
                <c:pt idx="1">
                  <c:v>2017 год</c:v>
                </c:pt>
                <c:pt idx="2">
                  <c:v>2018 год</c:v>
                </c:pt>
                <c:pt idx="3">
                  <c:v>2019 год</c:v>
                </c:pt>
              </c:strCache>
            </c:strRef>
          </c:cat>
          <c:val>
            <c:numRef>
              <c:f>Лист1!$D$2:$D$5</c:f>
              <c:numCache>
                <c:formatCode>General</c:formatCode>
                <c:ptCount val="4"/>
                <c:pt idx="0" formatCode="#,##0.00">
                  <c:v>30851.445639999991</c:v>
                </c:pt>
                <c:pt idx="1">
                  <c:v>0</c:v>
                </c:pt>
                <c:pt idx="2">
                  <c:v>0</c:v>
                </c:pt>
                <c:pt idx="3">
                  <c:v>0</c:v>
                </c:pt>
              </c:numCache>
            </c:numRef>
          </c:val>
        </c:ser>
        <c:dLbls>
          <c:showLegendKey val="0"/>
          <c:showVal val="1"/>
          <c:showCatName val="0"/>
          <c:showSerName val="0"/>
          <c:showPercent val="0"/>
          <c:showBubbleSize val="0"/>
        </c:dLbls>
        <c:gapWidth val="75"/>
        <c:shape val="cylinder"/>
        <c:axId val="114438912"/>
        <c:axId val="114440448"/>
        <c:axId val="0"/>
      </c:bar3DChart>
      <c:catAx>
        <c:axId val="114438912"/>
        <c:scaling>
          <c:orientation val="minMax"/>
        </c:scaling>
        <c:delete val="0"/>
        <c:axPos val="b"/>
        <c:numFmt formatCode="General" sourceLinked="0"/>
        <c:majorTickMark val="none"/>
        <c:minorTickMark val="none"/>
        <c:tickLblPos val="nextTo"/>
        <c:crossAx val="114440448"/>
        <c:crosses val="autoZero"/>
        <c:auto val="1"/>
        <c:lblAlgn val="ctr"/>
        <c:lblOffset val="100"/>
        <c:noMultiLvlLbl val="0"/>
      </c:catAx>
      <c:valAx>
        <c:axId val="114440448"/>
        <c:scaling>
          <c:orientation val="minMax"/>
        </c:scaling>
        <c:delete val="0"/>
        <c:axPos val="l"/>
        <c:numFmt formatCode="#,##0" sourceLinked="0"/>
        <c:majorTickMark val="none"/>
        <c:minorTickMark val="none"/>
        <c:tickLblPos val="nextTo"/>
        <c:crossAx val="114438912"/>
        <c:crosses val="autoZero"/>
        <c:crossBetween val="between"/>
      </c:valAx>
    </c:plotArea>
    <c:legend>
      <c:legendPos val="b"/>
      <c:layout/>
      <c:overlay val="0"/>
      <c:txPr>
        <a:bodyPr/>
        <a:lstStyle/>
        <a:p>
          <a:pPr>
            <a:defRPr sz="1600"/>
          </a:pPr>
          <a:endParaRPr lang="ru-RU"/>
        </a:p>
      </c:txPr>
    </c:legend>
    <c:plotVisOnly val="1"/>
    <c:dispBlanksAs val="gap"/>
    <c:showDLblsOverMax val="0"/>
  </c:chart>
  <c:spPr>
    <a:noFill/>
  </c:spPr>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solidFill>
                  <a:schemeClr val="tx1"/>
                </a:solidFill>
              </a:rPr>
              <a:t>2017 год</a:t>
            </a:r>
          </a:p>
        </c:rich>
      </c:tx>
      <c:layout>
        <c:manualLayout>
          <c:xMode val="edge"/>
          <c:yMode val="edge"/>
          <c:x val="0.43865758672057886"/>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103426260906567E-2"/>
          <c:y val="0.17884597102527539"/>
          <c:w val="0.93389657373909341"/>
          <c:h val="0.70999855333044004"/>
        </c:manualLayout>
      </c:layout>
      <c:pie3DChart>
        <c:varyColors val="1"/>
        <c:ser>
          <c:idx val="0"/>
          <c:order val="0"/>
          <c:tx>
            <c:strRef>
              <c:f>Лист1!$B$1</c:f>
              <c:strCache>
                <c:ptCount val="1"/>
                <c:pt idx="0">
                  <c:v>2017 год</c:v>
                </c:pt>
              </c:strCache>
            </c:strRef>
          </c:tx>
          <c:spPr>
            <a:scene3d>
              <a:camera prst="orthographicFront"/>
              <a:lightRig rig="threePt" dir="t"/>
            </a:scene3d>
            <a:sp3d prstMaterial="metal">
              <a:bevelT w="165100" prst="coolSlant"/>
              <a:contourClr>
                <a:srgbClr val="000000"/>
              </a:contourClr>
            </a:sp3d>
          </c:spPr>
          <c:dPt>
            <c:idx val="0"/>
            <c:bubble3D val="0"/>
            <c:explosion val="7"/>
            <c:spPr>
              <a:solidFill>
                <a:schemeClr val="accent5">
                  <a:lumMod val="60000"/>
                  <a:lumOff val="40000"/>
                </a:schemeClr>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4-4AD0-4A62-A387-E4B1673F95BD}"/>
              </c:ext>
            </c:extLst>
          </c:dPt>
          <c:dPt>
            <c:idx val="1"/>
            <c:bubble3D val="0"/>
            <c:explosion val="4"/>
            <c:spPr>
              <a:solidFill>
                <a:srgbClr val="FFCC00"/>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2-4AD0-4A62-A387-E4B1673F95BD}"/>
              </c:ext>
            </c:extLst>
          </c:dPt>
          <c:dPt>
            <c:idx val="2"/>
            <c:bubble3D val="0"/>
            <c:explosion val="3"/>
            <c:spPr>
              <a:solidFill>
                <a:srgbClr val="C80883"/>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3-4AD0-4A62-A387-E4B1673F95BD}"/>
              </c:ext>
            </c:extLst>
          </c:dPt>
          <c:dLbls>
            <c:dLbl>
              <c:idx val="0"/>
              <c:layout>
                <c:manualLayout>
                  <c:x val="3.998063960145911E-2"/>
                  <c:y val="-3.745505550263548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AD0-4A62-A387-E4B1673F95BD}"/>
                </c:ext>
              </c:extLst>
            </c:dLbl>
            <c:dLbl>
              <c:idx val="1"/>
              <c:layout>
                <c:manualLayout>
                  <c:x val="-4.8911399588564941E-2"/>
                  <c:y val="6.755797500621064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accent6">
                          <a:lumMod val="50000"/>
                        </a:schemeClr>
                      </a:solidFill>
                      <a:latin typeface="+mn-lt"/>
                      <a:ea typeface="+mn-ea"/>
                      <a:cs typeface="+mn-cs"/>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0.15653951287177187"/>
                      <c:h val="0.16176680249599149"/>
                    </c:manualLayout>
                  </c15:layout>
                </c:ext>
                <c:ext xmlns:c16="http://schemas.microsoft.com/office/drawing/2014/chart" uri="{C3380CC4-5D6E-409C-BE32-E72D297353CC}">
                  <c16:uniqueId val="{00000002-4AD0-4A62-A387-E4B1673F95BD}"/>
                </c:ext>
              </c:extLst>
            </c:dLbl>
            <c:dLbl>
              <c:idx val="2"/>
              <c:layout>
                <c:manualLayout>
                  <c:x val="-7.870190888807567E-2"/>
                  <c:y val="-4.001658718639850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AD0-4A62-A387-E4B1673F95B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6">
                        <a:lumMod val="50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налоговые и неналоговые поступления</c:v>
                </c:pt>
                <c:pt idx="1">
                  <c:v>дотация на выравнивание</c:v>
                </c:pt>
                <c:pt idx="2">
                  <c:v>безвозмездные поступления</c:v>
                </c:pt>
              </c:strCache>
            </c:strRef>
          </c:cat>
          <c:val>
            <c:numRef>
              <c:f>Лист1!$B$2:$B$4</c:f>
              <c:numCache>
                <c:formatCode>0.0%</c:formatCode>
                <c:ptCount val="3"/>
                <c:pt idx="0">
                  <c:v>0.28899999999999998</c:v>
                </c:pt>
                <c:pt idx="1">
                  <c:v>0.23400000000000001</c:v>
                </c:pt>
                <c:pt idx="2">
                  <c:v>0.47699999999999998</c:v>
                </c:pt>
              </c:numCache>
            </c:numRef>
          </c:val>
          <c:extLst xmlns:c16r2="http://schemas.microsoft.com/office/drawing/2015/06/chart">
            <c:ext xmlns:c16="http://schemas.microsoft.com/office/drawing/2014/chart" uri="{C3380CC4-5D6E-409C-BE32-E72D297353CC}">
              <c16:uniqueId val="{00000000-4AD0-4A62-A387-E4B1673F95BD}"/>
            </c:ext>
          </c:extLst>
        </c:ser>
        <c:ser>
          <c:idx val="1"/>
          <c:order val="1"/>
          <c:tx>
            <c:strRef>
              <c:f>Лист1!$C$1</c:f>
              <c:strCache>
                <c:ptCount val="1"/>
                <c:pt idx="0">
                  <c:v>Столбец1</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DDBD-454A-B4D6-1DFADE6FC26B}"/>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DDBD-454A-B4D6-1DFADE6FC26B}"/>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DDBD-454A-B4D6-1DFADE6FC26B}"/>
              </c:ext>
            </c:extLst>
          </c:dPt>
          <c:cat>
            <c:strRef>
              <c:f>Лист1!$A$2:$A$4</c:f>
              <c:strCache>
                <c:ptCount val="3"/>
                <c:pt idx="0">
                  <c:v>налоговые и неналоговые поступления</c:v>
                </c:pt>
                <c:pt idx="1">
                  <c:v>дотация на выравнивание</c:v>
                </c:pt>
                <c:pt idx="2">
                  <c:v>безвозмездные поступления</c:v>
                </c:pt>
              </c:strCache>
            </c:strRef>
          </c:cat>
          <c:val>
            <c:numRef>
              <c:f>Лист1!$C$2:$C$4</c:f>
              <c:numCache>
                <c:formatCode>#,##0</c:formatCode>
                <c:ptCount val="3"/>
                <c:pt idx="0">
                  <c:v>108137.204</c:v>
                </c:pt>
                <c:pt idx="1">
                  <c:v>87685</c:v>
                </c:pt>
                <c:pt idx="2">
                  <c:v>178806.94899999999</c:v>
                </c:pt>
              </c:numCache>
            </c:numRef>
          </c:val>
          <c:extLst xmlns:c16r2="http://schemas.microsoft.com/office/drawing/2015/06/chart">
            <c:ext xmlns:c16="http://schemas.microsoft.com/office/drawing/2014/chart" uri="{C3380CC4-5D6E-409C-BE32-E72D297353CC}">
              <c16:uniqueId val="{00000001-4AD0-4A62-A387-E4B1673F95BD}"/>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solidFill>
                  <a:schemeClr val="tx1"/>
                </a:solidFill>
              </a:rPr>
              <a:t>2018 год</a:t>
            </a:r>
          </a:p>
        </c:rich>
      </c:tx>
      <c:layout>
        <c:manualLayout>
          <c:xMode val="edge"/>
          <c:yMode val="edge"/>
          <c:x val="0.37739650212201109"/>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2396408281345816E-2"/>
          <c:y val="0.107865132243085"/>
          <c:w val="0.98760359171865419"/>
          <c:h val="0.49004724409448819"/>
        </c:manualLayout>
      </c:layout>
      <c:pie3DChart>
        <c:varyColors val="1"/>
        <c:ser>
          <c:idx val="0"/>
          <c:order val="0"/>
          <c:tx>
            <c:strRef>
              <c:f>Лист1!$B$1</c:f>
              <c:strCache>
                <c:ptCount val="1"/>
                <c:pt idx="0">
                  <c:v>2018 год</c:v>
                </c:pt>
              </c:strCache>
            </c:strRef>
          </c:tx>
          <c:spPr>
            <a:scene3d>
              <a:camera prst="orthographicFront"/>
              <a:lightRig rig="threePt" dir="t"/>
            </a:scene3d>
            <a:sp3d prstMaterial="metal">
              <a:bevelT w="165100" prst="coolSlant"/>
              <a:contourClr>
                <a:srgbClr val="000000"/>
              </a:contourClr>
            </a:sp3d>
          </c:spPr>
          <c:dPt>
            <c:idx val="0"/>
            <c:bubble3D val="0"/>
            <c:explosion val="4"/>
            <c:spPr>
              <a:solidFill>
                <a:schemeClr val="accent5">
                  <a:lumMod val="60000"/>
                  <a:lumOff val="40000"/>
                </a:schemeClr>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4-2096-4A8C-AD9A-A6BD324298BB}"/>
              </c:ext>
            </c:extLst>
          </c:dPt>
          <c:dPt>
            <c:idx val="1"/>
            <c:bubble3D val="0"/>
            <c:explosion val="4"/>
            <c:spPr>
              <a:solidFill>
                <a:srgbClr val="FFCC00"/>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2-2096-4A8C-AD9A-A6BD324298BB}"/>
              </c:ext>
            </c:extLst>
          </c:dPt>
          <c:dPt>
            <c:idx val="2"/>
            <c:bubble3D val="0"/>
            <c:explosion val="5"/>
            <c:spPr>
              <a:solidFill>
                <a:srgbClr val="C80883"/>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3-2096-4A8C-AD9A-A6BD324298BB}"/>
              </c:ext>
            </c:extLst>
          </c:dPt>
          <c:dLbls>
            <c:dLbl>
              <c:idx val="0"/>
              <c:layout>
                <c:manualLayout>
                  <c:x val="2.084925279158607E-2"/>
                  <c:y val="-3.008718896945269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2096-4A8C-AD9A-A6BD324298BB}"/>
                </c:ext>
              </c:extLst>
            </c:dLbl>
            <c:dLbl>
              <c:idx val="1"/>
              <c:layout>
                <c:manualLayout>
                  <c:x val="-1.8322758509538621E-2"/>
                  <c:y val="6.021676050388160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096-4A8C-AD9A-A6BD324298BB}"/>
                </c:ext>
              </c:extLst>
            </c:dLbl>
            <c:dLbl>
              <c:idx val="2"/>
              <c:layout>
                <c:manualLayout>
                  <c:x val="3.9215686274509803E-2"/>
                  <c:y val="-0.17216878659398344"/>
                </c:manualLayout>
              </c:layout>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Налоговые и неналоговые доходы</c:v>
                </c:pt>
                <c:pt idx="1">
                  <c:v>Дотация на выравнивание бюджетной обеспеченности</c:v>
                </c:pt>
                <c:pt idx="2">
                  <c:v>Безвозмездные поступления (за искл. дотации на выравнивание)</c:v>
                </c:pt>
              </c:strCache>
            </c:strRef>
          </c:cat>
          <c:val>
            <c:numRef>
              <c:f>Лист1!$B$2:$B$4</c:f>
              <c:numCache>
                <c:formatCode>0.0%</c:formatCode>
                <c:ptCount val="3"/>
                <c:pt idx="0">
                  <c:v>0.315</c:v>
                </c:pt>
                <c:pt idx="1">
                  <c:v>0.187</c:v>
                </c:pt>
                <c:pt idx="2">
                  <c:v>0.498</c:v>
                </c:pt>
              </c:numCache>
            </c:numRef>
          </c:val>
          <c:extLst xmlns:c16r2="http://schemas.microsoft.com/office/drawing/2015/06/chart">
            <c:ext xmlns:c16="http://schemas.microsoft.com/office/drawing/2014/chart" uri="{C3380CC4-5D6E-409C-BE32-E72D297353CC}">
              <c16:uniqueId val="{00000000-2096-4A8C-AD9A-A6BD324298BB}"/>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accent6">
                    <a:lumMod val="50000"/>
                  </a:schemeClr>
                </a:solidFill>
                <a:latin typeface="+mn-lt"/>
                <a:ea typeface="+mn-ea"/>
                <a:cs typeface="+mn-cs"/>
              </a:defRPr>
            </a:pPr>
            <a:endParaRPr lang="ru-RU"/>
          </a:p>
        </c:txPr>
      </c:legendEntry>
      <c:legendEntry>
        <c:idx val="1"/>
        <c:txPr>
          <a:bodyPr rot="0" spcFirstLastPara="1" vertOverflow="ellipsis" vert="horz" wrap="square" anchor="ctr" anchorCtr="1"/>
          <a:lstStyle/>
          <a:p>
            <a:pPr>
              <a:defRPr sz="1197" b="0" i="0" u="none" strike="noStrike" kern="1200" baseline="0">
                <a:solidFill>
                  <a:schemeClr val="accent6">
                    <a:lumMod val="50000"/>
                  </a:schemeClr>
                </a:solidFill>
                <a:latin typeface="+mn-lt"/>
                <a:ea typeface="+mn-ea"/>
                <a:cs typeface="+mn-cs"/>
              </a:defRPr>
            </a:pPr>
            <a:endParaRPr lang="ru-RU"/>
          </a:p>
        </c:txPr>
      </c:legendEntry>
      <c:legendEntry>
        <c:idx val="2"/>
        <c:txPr>
          <a:bodyPr rot="0" spcFirstLastPara="1" vertOverflow="ellipsis" vert="horz" wrap="square" anchor="ctr" anchorCtr="1"/>
          <a:lstStyle/>
          <a:p>
            <a:pPr>
              <a:defRPr sz="1197" b="0" i="0" u="none" strike="noStrike" kern="1200" baseline="0">
                <a:solidFill>
                  <a:schemeClr val="accent6">
                    <a:lumMod val="50000"/>
                  </a:schemeClr>
                </a:solidFill>
                <a:latin typeface="+mn-lt"/>
                <a:ea typeface="+mn-ea"/>
                <a:cs typeface="+mn-cs"/>
              </a:defRPr>
            </a:pPr>
            <a:endParaRPr lang="ru-RU"/>
          </a:p>
        </c:txPr>
      </c:legendEntry>
      <c:layout>
        <c:manualLayout>
          <c:xMode val="edge"/>
          <c:yMode val="edge"/>
          <c:x val="0"/>
          <c:y val="0.66357132631148374"/>
          <c:w val="1"/>
          <c:h val="0.33642854907915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1AA26-6509-4E91-863F-58603B918F87}" type="doc">
      <dgm:prSet loTypeId="urn:microsoft.com/office/officeart/2005/8/layout/chevron2" loCatId="list" qsTypeId="urn:microsoft.com/office/officeart/2005/8/quickstyle/3d3" qsCatId="3D" csTypeId="urn:microsoft.com/office/officeart/2005/8/colors/colorful2" csCatId="colorful" phldr="1"/>
      <dgm:spPr/>
      <dgm:t>
        <a:bodyPr/>
        <a:lstStyle/>
        <a:p>
          <a:endParaRPr lang="ru-RU"/>
        </a:p>
      </dgm:t>
    </dgm:pt>
    <dgm:pt modelId="{371F37E3-8A8F-4FAF-BD27-79A6BCBC904C}">
      <dgm:prSet phldrT="[Текст]" custT="1"/>
      <dgm:spPr>
        <a:solidFill>
          <a:schemeClr val="bg1">
            <a:lumMod val="95000"/>
          </a:schemeClr>
        </a:solidFill>
        <a:ln>
          <a:noFill/>
        </a:ln>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ru-RU" sz="2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ru-RU" sz="1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Основными направлениями бюджетной политики на 2017 год и плановый период 2018 2019 годов являются:</a:t>
          </a:r>
          <a:endParaRPr lang="ru-RU" sz="1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AF0279B4-4F6A-4B69-9275-95E146F90B72}" type="parTrans" cxnId="{06E59F4F-1229-4146-AFCB-B7E0329C2C2C}">
      <dgm:prSet/>
      <dgm:spPr/>
      <dgm:t>
        <a:bodyPr/>
        <a:lstStyle/>
        <a:p>
          <a:endParaRPr lang="ru-RU"/>
        </a:p>
      </dgm:t>
    </dgm:pt>
    <dgm:pt modelId="{89317408-53DC-4AC7-948C-3F7A3E717828}" type="sibTrans" cxnId="{06E59F4F-1229-4146-AFCB-B7E0329C2C2C}">
      <dgm:prSet/>
      <dgm:spPr/>
      <dgm:t>
        <a:bodyPr/>
        <a:lstStyle/>
        <a:p>
          <a:endParaRPr lang="ru-RU"/>
        </a:p>
      </dgm:t>
    </dgm:pt>
    <dgm:pt modelId="{85BFADA1-F06E-47E3-9566-5648ECC21681}">
      <dgm:prSet phldrT="[Текст]" custT="1"/>
      <dgm:spPr/>
      <dgm:t>
        <a:bodyPr/>
        <a:lstStyle/>
        <a:p>
          <a:r>
            <a:rPr lang="ru-RU" sz="1400" dirty="0" smtClean="0">
              <a:effectLst/>
              <a:latin typeface="Times New Roman"/>
              <a:ea typeface="Times New Roman"/>
            </a:rPr>
            <a:t>Обеспечение долгосрочной сбалансированности и устойчивости бюджетной системы Соболевского муниципального района , главным образом, за счет повышения достоверности бюджетных проектировок, своевременности внесения изменений в районный бюджет по результатам исполнения, создания резервов для финансового обеспечения непредвиденных расходов.</a:t>
          </a:r>
          <a:endParaRPr lang="ru-RU" sz="1400" dirty="0"/>
        </a:p>
      </dgm:t>
    </dgm:pt>
    <dgm:pt modelId="{3615A2E9-D575-4258-8667-139018F1AB46}" type="parTrans" cxnId="{0521386D-D975-4AE3-84BC-A48ED20C6108}">
      <dgm:prSet/>
      <dgm:spPr/>
      <dgm:t>
        <a:bodyPr/>
        <a:lstStyle/>
        <a:p>
          <a:endParaRPr lang="ru-RU"/>
        </a:p>
      </dgm:t>
    </dgm:pt>
    <dgm:pt modelId="{04093291-0882-481C-8920-B6A1626020D7}" type="sibTrans" cxnId="{0521386D-D975-4AE3-84BC-A48ED20C6108}">
      <dgm:prSet/>
      <dgm:spPr/>
      <dgm:t>
        <a:bodyPr/>
        <a:lstStyle/>
        <a:p>
          <a:endParaRPr lang="ru-RU"/>
        </a:p>
      </dgm:t>
    </dgm:pt>
    <dgm:pt modelId="{2B5F0447-6F21-4161-8480-3EDDF4EFE2A9}">
      <dgm:prSet phldrT="[Текст]" custT="1"/>
      <dgm:spPr/>
      <dgm:t>
        <a:bodyPr/>
        <a:lstStyle/>
        <a:p>
          <a:r>
            <a:rPr lang="ru-RU" sz="1400" dirty="0" smtClean="0">
              <a:effectLst/>
              <a:latin typeface="Times New Roman"/>
              <a:ea typeface="Times New Roman"/>
            </a:rPr>
            <a:t>Развитие программно-целевых методов управления, обеспечение нацеленности бюджетной системы на достижение запланированных результатов.</a:t>
          </a:r>
          <a:endParaRPr lang="ru-RU" sz="1400" dirty="0"/>
        </a:p>
      </dgm:t>
    </dgm:pt>
    <dgm:pt modelId="{3688562F-669F-461C-AD0D-34DE671C3524}" type="parTrans" cxnId="{4D221B68-6370-44AC-AF64-02E5F48D4175}">
      <dgm:prSet/>
      <dgm:spPr/>
      <dgm:t>
        <a:bodyPr/>
        <a:lstStyle/>
        <a:p>
          <a:endParaRPr lang="ru-RU"/>
        </a:p>
      </dgm:t>
    </dgm:pt>
    <dgm:pt modelId="{EE0209D8-F2C2-495E-BE97-29EF11CE2A01}" type="sibTrans" cxnId="{4D221B68-6370-44AC-AF64-02E5F48D4175}">
      <dgm:prSet/>
      <dgm:spPr/>
      <dgm:t>
        <a:bodyPr/>
        <a:lstStyle/>
        <a:p>
          <a:endParaRPr lang="ru-RU"/>
        </a:p>
      </dgm:t>
    </dgm:pt>
    <dgm:pt modelId="{44B35025-2AE8-4D77-A08B-D1E54132517A}">
      <dgm:prSet phldrT="[Текст]" custT="1"/>
      <dgm:spPr/>
      <dgm:t>
        <a:bodyPr/>
        <a:lstStyle/>
        <a:p>
          <a:r>
            <a:rPr lang="ru-RU" sz="1400" dirty="0" smtClean="0">
              <a:effectLst/>
              <a:latin typeface="Times New Roman"/>
              <a:ea typeface="Times New Roman"/>
            </a:rPr>
            <a:t>Обеспечение ассигнованиями в полном объеме и финансирование в первоочередном порядке приоритетных расходных обязательств Соболевского муниципального района  (оплата труда и начисления на выплаты по оплате труда, социальное обеспечение, оплата коммунальных услуг, межбюджетные трансферты).</a:t>
          </a:r>
          <a:endParaRPr lang="ru-RU" sz="1400" dirty="0"/>
        </a:p>
      </dgm:t>
    </dgm:pt>
    <dgm:pt modelId="{3E904D8B-A411-4EE7-B72F-B325E8A840CE}" type="parTrans" cxnId="{2C006108-A5B9-4F4B-8FC9-6223E5AC7459}">
      <dgm:prSet/>
      <dgm:spPr/>
      <dgm:t>
        <a:bodyPr/>
        <a:lstStyle/>
        <a:p>
          <a:endParaRPr lang="ru-RU"/>
        </a:p>
      </dgm:t>
    </dgm:pt>
    <dgm:pt modelId="{4F86CA61-C88B-4B33-9CB6-B73084DAD827}" type="sibTrans" cxnId="{2C006108-A5B9-4F4B-8FC9-6223E5AC7459}">
      <dgm:prSet/>
      <dgm:spPr/>
      <dgm:t>
        <a:bodyPr/>
        <a:lstStyle/>
        <a:p>
          <a:endParaRPr lang="ru-RU"/>
        </a:p>
      </dgm:t>
    </dgm:pt>
    <dgm:pt modelId="{45AA4687-410A-4790-B943-AF15A09612E8}">
      <dgm:prSet phldrT="[Текст]" custT="1"/>
      <dgm:spPr/>
      <dgm:t>
        <a:bodyPr/>
        <a:lstStyle/>
        <a:p>
          <a:endParaRPr lang="ru-RU" sz="1400" dirty="0"/>
        </a:p>
      </dgm:t>
    </dgm:pt>
    <dgm:pt modelId="{4C235D1F-2DB9-4FC3-B367-4B86579343D7}" type="parTrans" cxnId="{5067D76C-BA36-4D4F-BEA4-718106B1A377}">
      <dgm:prSet/>
      <dgm:spPr/>
      <dgm:t>
        <a:bodyPr/>
        <a:lstStyle/>
        <a:p>
          <a:endParaRPr lang="ru-RU"/>
        </a:p>
      </dgm:t>
    </dgm:pt>
    <dgm:pt modelId="{70A92B9F-5CDC-4E23-8BEE-1124F29FED19}" type="sibTrans" cxnId="{5067D76C-BA36-4D4F-BEA4-718106B1A377}">
      <dgm:prSet/>
      <dgm:spPr/>
      <dgm:t>
        <a:bodyPr/>
        <a:lstStyle/>
        <a:p>
          <a:endParaRPr lang="ru-RU"/>
        </a:p>
      </dgm:t>
    </dgm:pt>
    <dgm:pt modelId="{38A06093-6F97-4DE4-BB15-F1BF815BB89F}">
      <dgm:prSet phldrT="[Текст]" custT="1"/>
      <dgm:spPr/>
      <dgm:t>
        <a:bodyPr/>
        <a:lstStyle/>
        <a:p>
          <a:endParaRPr lang="ru-RU" sz="1400" dirty="0"/>
        </a:p>
      </dgm:t>
    </dgm:pt>
    <dgm:pt modelId="{449002F4-3887-40BE-A33C-612FE1CE80B7}" type="parTrans" cxnId="{48D942AE-2C90-4127-8257-C1F69498E77D}">
      <dgm:prSet/>
      <dgm:spPr/>
      <dgm:t>
        <a:bodyPr/>
        <a:lstStyle/>
        <a:p>
          <a:endParaRPr lang="ru-RU"/>
        </a:p>
      </dgm:t>
    </dgm:pt>
    <dgm:pt modelId="{0B3361F0-0C97-4A3A-92F3-3160649C4DFE}" type="sibTrans" cxnId="{48D942AE-2C90-4127-8257-C1F69498E77D}">
      <dgm:prSet/>
      <dgm:spPr/>
      <dgm:t>
        <a:bodyPr/>
        <a:lstStyle/>
        <a:p>
          <a:endParaRPr lang="ru-RU"/>
        </a:p>
      </dgm:t>
    </dgm:pt>
    <dgm:pt modelId="{B286B0B0-34CA-48CE-B90E-5DF95EF4511C}">
      <dgm:prSet phldrT="[Текст]" custT="1"/>
      <dgm:spPr/>
      <dgm:t>
        <a:bodyPr/>
        <a:lstStyle/>
        <a:p>
          <a:r>
            <a:rPr lang="ru-RU" sz="1400" dirty="0" smtClean="0">
              <a:latin typeface="Times New Roman" pitchFamily="18" charset="0"/>
              <a:cs typeface="Times New Roman" pitchFamily="18" charset="0"/>
            </a:rPr>
            <a:t> Пересмотр мер социальной поддержки на основе принципов адресности и нуждаемости.</a:t>
          </a:r>
          <a:endParaRPr lang="ru-RU" sz="1400" dirty="0">
            <a:latin typeface="Times New Roman" pitchFamily="18" charset="0"/>
            <a:cs typeface="Times New Roman" pitchFamily="18" charset="0"/>
          </a:endParaRPr>
        </a:p>
      </dgm:t>
    </dgm:pt>
    <dgm:pt modelId="{395C7223-D59E-41B9-A421-462366E5D59E}" type="parTrans" cxnId="{273DD060-5BAA-45A0-BA2D-A778E8DD7302}">
      <dgm:prSet/>
      <dgm:spPr/>
      <dgm:t>
        <a:bodyPr/>
        <a:lstStyle/>
        <a:p>
          <a:endParaRPr lang="ru-RU"/>
        </a:p>
      </dgm:t>
    </dgm:pt>
    <dgm:pt modelId="{9FED1996-0697-4FED-817F-9BFCEF984565}" type="sibTrans" cxnId="{273DD060-5BAA-45A0-BA2D-A778E8DD7302}">
      <dgm:prSet/>
      <dgm:spPr/>
      <dgm:t>
        <a:bodyPr/>
        <a:lstStyle/>
        <a:p>
          <a:endParaRPr lang="ru-RU"/>
        </a:p>
      </dgm:t>
    </dgm:pt>
    <dgm:pt modelId="{433BA5E0-F20C-4110-9D6E-0AA7CDF703FD}">
      <dgm:prSet phldrT="[Текст]" custT="1"/>
      <dgm:spPr/>
      <dgm:t>
        <a:bodyPr/>
        <a:lstStyle/>
        <a:p>
          <a:r>
            <a:rPr lang="ru-RU" sz="1400" dirty="0" smtClean="0">
              <a:effectLst/>
              <a:latin typeface="Times New Roman"/>
              <a:ea typeface="Times New Roman"/>
            </a:rPr>
            <a:t> Максимальное ограничение принимаемых расходных обязательств, сдерживание роста действующих расходных обязательств Соболевского муниципального района , режим «жесткой» экономии бюджетных средств.</a:t>
          </a:r>
          <a:endParaRPr lang="ru-RU" sz="1400" dirty="0">
            <a:latin typeface="Times New Roman" pitchFamily="18" charset="0"/>
            <a:cs typeface="Times New Roman" pitchFamily="18" charset="0"/>
          </a:endParaRPr>
        </a:p>
      </dgm:t>
    </dgm:pt>
    <dgm:pt modelId="{6D910FCD-E6B0-43E1-99B8-BDD507094840}" type="parTrans" cxnId="{CCBE9E5C-0759-472A-8F75-F2188B4EA406}">
      <dgm:prSet/>
      <dgm:spPr/>
      <dgm:t>
        <a:bodyPr/>
        <a:lstStyle/>
        <a:p>
          <a:endParaRPr lang="ru-RU"/>
        </a:p>
      </dgm:t>
    </dgm:pt>
    <dgm:pt modelId="{1CB18622-38A3-449D-AAD9-14BF2B9A933F}" type="sibTrans" cxnId="{CCBE9E5C-0759-472A-8F75-F2188B4EA406}">
      <dgm:prSet/>
      <dgm:spPr/>
      <dgm:t>
        <a:bodyPr/>
        <a:lstStyle/>
        <a:p>
          <a:endParaRPr lang="ru-RU"/>
        </a:p>
      </dgm:t>
    </dgm:pt>
    <dgm:pt modelId="{0C308F3E-AC3B-48D7-9EE1-8A4B1F9F586A}">
      <dgm:prSet phldrT="[Текст]" custT="1"/>
      <dgm:spPr/>
      <dgm:t>
        <a:bodyPr/>
        <a:lstStyle/>
        <a:p>
          <a:r>
            <a:rPr lang="ru-RU" sz="1400" dirty="0" smtClean="0">
              <a:effectLst/>
              <a:latin typeface="Times New Roman"/>
              <a:ea typeface="Times New Roman"/>
            </a:rPr>
            <a:t>Оптимизация расходов на оплату труда работников  органов местного самоуправления Соболевского муниципального района.</a:t>
          </a:r>
          <a:endParaRPr lang="ru-RU" sz="1400" dirty="0">
            <a:latin typeface="Times New Roman" pitchFamily="18" charset="0"/>
            <a:cs typeface="Times New Roman" pitchFamily="18" charset="0"/>
          </a:endParaRPr>
        </a:p>
      </dgm:t>
    </dgm:pt>
    <dgm:pt modelId="{175656BB-185D-4677-94C2-5D62BF057851}" type="parTrans" cxnId="{B7545473-AEA1-4CC5-A8CB-7BFDEF211E7B}">
      <dgm:prSet/>
      <dgm:spPr/>
      <dgm:t>
        <a:bodyPr/>
        <a:lstStyle/>
        <a:p>
          <a:endParaRPr lang="ru-RU"/>
        </a:p>
      </dgm:t>
    </dgm:pt>
    <dgm:pt modelId="{645D8B16-F10A-4B7D-BF31-06A26CB4466E}" type="sibTrans" cxnId="{B7545473-AEA1-4CC5-A8CB-7BFDEF211E7B}">
      <dgm:prSet/>
      <dgm:spPr/>
      <dgm:t>
        <a:bodyPr/>
        <a:lstStyle/>
        <a:p>
          <a:endParaRPr lang="ru-RU"/>
        </a:p>
      </dgm:t>
    </dgm:pt>
    <dgm:pt modelId="{33522A67-82B7-4F39-8A3D-9B561496BAC0}">
      <dgm:prSet phldrT="[Текст]" custT="1"/>
      <dgm:spPr/>
      <dgm:t>
        <a:bodyPr/>
        <a:lstStyle/>
        <a:p>
          <a:r>
            <a:rPr lang="ru-RU" sz="1400" dirty="0" smtClean="0">
              <a:effectLst/>
              <a:latin typeface="Times New Roman"/>
              <a:ea typeface="Times New Roman"/>
            </a:rPr>
            <a:t>Повышение ответственности главных распорядителей средств районного бюджета и органов местного самоуправления муниципальных образований за качество бюджетного планирования, результативность бюджетных расходов и повышение качества  муниципальных услуг. </a:t>
          </a:r>
          <a:endParaRPr lang="ru-RU" sz="1400" dirty="0">
            <a:latin typeface="Times New Roman" pitchFamily="18" charset="0"/>
            <a:cs typeface="Times New Roman" pitchFamily="18" charset="0"/>
          </a:endParaRPr>
        </a:p>
      </dgm:t>
    </dgm:pt>
    <dgm:pt modelId="{7D697DF4-C305-434F-A6CF-12743BE1CC33}" type="parTrans" cxnId="{960013EB-5D3A-4558-BB97-CD29B0D59812}">
      <dgm:prSet/>
      <dgm:spPr/>
      <dgm:t>
        <a:bodyPr/>
        <a:lstStyle/>
        <a:p>
          <a:endParaRPr lang="ru-RU"/>
        </a:p>
      </dgm:t>
    </dgm:pt>
    <dgm:pt modelId="{4CF3B3AD-8287-4DDE-A383-4A59355B7171}" type="sibTrans" cxnId="{960013EB-5D3A-4558-BB97-CD29B0D59812}">
      <dgm:prSet/>
      <dgm:spPr/>
      <dgm:t>
        <a:bodyPr/>
        <a:lstStyle/>
        <a:p>
          <a:endParaRPr lang="ru-RU"/>
        </a:p>
      </dgm:t>
    </dgm:pt>
    <dgm:pt modelId="{5361D86D-8021-4096-872A-9CAED7C2CF51}">
      <dgm:prSet phldrT="[Текст]" custT="1"/>
      <dgm:spPr/>
      <dgm:t>
        <a:bodyPr/>
        <a:lstStyle/>
        <a:p>
          <a:r>
            <a:rPr lang="ru-RU" sz="1400" dirty="0" smtClean="0">
              <a:effectLst/>
              <a:latin typeface="Times New Roman"/>
              <a:ea typeface="Times New Roman"/>
            </a:rPr>
            <a:t>Повышение прозрачности, открытости и доступа для граждан к информации о бюджетном процессе, в том числе в рамках создаваемой на федеральном уровне государственной интегрированной информационной системы управления общественными финансами «Электронный бюджет», автоматизация бюджетного процесса.</a:t>
          </a:r>
          <a:endParaRPr lang="ru-RU" sz="1400" dirty="0">
            <a:latin typeface="Times New Roman" pitchFamily="18" charset="0"/>
            <a:cs typeface="Times New Roman" pitchFamily="18" charset="0"/>
          </a:endParaRPr>
        </a:p>
      </dgm:t>
    </dgm:pt>
    <dgm:pt modelId="{6FA602D7-6C97-4E2A-B653-600AA7A7A9CC}" type="parTrans" cxnId="{6C9789D6-3B69-4AA5-99D5-DE97BA6E98AC}">
      <dgm:prSet/>
      <dgm:spPr/>
      <dgm:t>
        <a:bodyPr/>
        <a:lstStyle/>
        <a:p>
          <a:endParaRPr lang="ru-RU"/>
        </a:p>
      </dgm:t>
    </dgm:pt>
    <dgm:pt modelId="{C97B3911-EEAB-49B1-BE7E-9018DEDEC893}" type="sibTrans" cxnId="{6C9789D6-3B69-4AA5-99D5-DE97BA6E98AC}">
      <dgm:prSet/>
      <dgm:spPr/>
      <dgm:t>
        <a:bodyPr/>
        <a:lstStyle/>
        <a:p>
          <a:endParaRPr lang="ru-RU"/>
        </a:p>
      </dgm:t>
    </dgm:pt>
    <dgm:pt modelId="{811F64E0-5BC6-4692-B01F-0DF0F3080ACB}" type="pres">
      <dgm:prSet presAssocID="{5601AA26-6509-4E91-863F-58603B918F87}" presName="linearFlow" presStyleCnt="0">
        <dgm:presLayoutVars>
          <dgm:dir/>
          <dgm:animLvl val="lvl"/>
          <dgm:resizeHandles val="exact"/>
        </dgm:presLayoutVars>
      </dgm:prSet>
      <dgm:spPr/>
      <dgm:t>
        <a:bodyPr/>
        <a:lstStyle/>
        <a:p>
          <a:endParaRPr lang="ru-RU"/>
        </a:p>
      </dgm:t>
    </dgm:pt>
    <dgm:pt modelId="{9F1F0F06-17A4-4299-AB1C-018F107DA0C5}" type="pres">
      <dgm:prSet presAssocID="{371F37E3-8A8F-4FAF-BD27-79A6BCBC904C}" presName="composite" presStyleCnt="0"/>
      <dgm:spPr/>
    </dgm:pt>
    <dgm:pt modelId="{0521AC8E-FB50-4ED0-A9CD-85D61C30BFFC}" type="pres">
      <dgm:prSet presAssocID="{371F37E3-8A8F-4FAF-BD27-79A6BCBC904C}" presName="parentText" presStyleLbl="alignNode1" presStyleIdx="0" presStyleCnt="1" custLinFactNeighborY="-15577">
        <dgm:presLayoutVars>
          <dgm:chMax val="1"/>
          <dgm:bulletEnabled val="1"/>
        </dgm:presLayoutVars>
      </dgm:prSet>
      <dgm:spPr/>
      <dgm:t>
        <a:bodyPr/>
        <a:lstStyle/>
        <a:p>
          <a:endParaRPr lang="ru-RU"/>
        </a:p>
      </dgm:t>
    </dgm:pt>
    <dgm:pt modelId="{1D77034A-2FA9-4C63-968F-574988E6F0C2}" type="pres">
      <dgm:prSet presAssocID="{371F37E3-8A8F-4FAF-BD27-79A6BCBC904C}" presName="descendantText" presStyleLbl="alignAcc1" presStyleIdx="0" presStyleCnt="1" custScaleY="200515" custLinFactNeighborX="0" custLinFactNeighborY="3071">
        <dgm:presLayoutVars>
          <dgm:bulletEnabled val="1"/>
        </dgm:presLayoutVars>
      </dgm:prSet>
      <dgm:spPr/>
      <dgm:t>
        <a:bodyPr/>
        <a:lstStyle/>
        <a:p>
          <a:endParaRPr lang="ru-RU"/>
        </a:p>
      </dgm:t>
    </dgm:pt>
  </dgm:ptLst>
  <dgm:cxnLst>
    <dgm:cxn modelId="{4D221B68-6370-44AC-AF64-02E5F48D4175}" srcId="{371F37E3-8A8F-4FAF-BD27-79A6BCBC904C}" destId="{2B5F0447-6F21-4161-8480-3EDDF4EFE2A9}" srcOrd="1" destOrd="0" parTransId="{3688562F-669F-461C-AD0D-34DE671C3524}" sibTransId="{EE0209D8-F2C2-495E-BE97-29EF11CE2A01}"/>
    <dgm:cxn modelId="{9170171B-9C5C-4CE7-9BFB-D9351D793646}" type="presOf" srcId="{5601AA26-6509-4E91-863F-58603B918F87}" destId="{811F64E0-5BC6-4692-B01F-0DF0F3080ACB}" srcOrd="0" destOrd="0" presId="urn:microsoft.com/office/officeart/2005/8/layout/chevron2"/>
    <dgm:cxn modelId="{0521386D-D975-4AE3-84BC-A48ED20C6108}" srcId="{371F37E3-8A8F-4FAF-BD27-79A6BCBC904C}" destId="{85BFADA1-F06E-47E3-9566-5648ECC21681}" srcOrd="0" destOrd="0" parTransId="{3615A2E9-D575-4258-8667-139018F1AB46}" sibTransId="{04093291-0882-481C-8920-B6A1626020D7}"/>
    <dgm:cxn modelId="{FE8F9807-9FB1-4ED2-9F70-8CDF5CD56DAA}" type="presOf" srcId="{85BFADA1-F06E-47E3-9566-5648ECC21681}" destId="{1D77034A-2FA9-4C63-968F-574988E6F0C2}" srcOrd="0" destOrd="0" presId="urn:microsoft.com/office/officeart/2005/8/layout/chevron2"/>
    <dgm:cxn modelId="{6EAC082B-609E-4BB7-A46C-FECE4A721A1C}" type="presOf" srcId="{33522A67-82B7-4F39-8A3D-9B561496BAC0}" destId="{1D77034A-2FA9-4C63-968F-574988E6F0C2}" srcOrd="0" destOrd="6" presId="urn:microsoft.com/office/officeart/2005/8/layout/chevron2"/>
    <dgm:cxn modelId="{5067D76C-BA36-4D4F-BEA4-718106B1A377}" srcId="{371F37E3-8A8F-4FAF-BD27-79A6BCBC904C}" destId="{45AA4687-410A-4790-B943-AF15A09612E8}" srcOrd="9" destOrd="0" parTransId="{4C235D1F-2DB9-4FC3-B367-4B86579343D7}" sibTransId="{70A92B9F-5CDC-4E23-8BEE-1124F29FED19}"/>
    <dgm:cxn modelId="{8C9F50E1-28DB-4462-A926-6AAA3CEE19A6}" type="presOf" srcId="{371F37E3-8A8F-4FAF-BD27-79A6BCBC904C}" destId="{0521AC8E-FB50-4ED0-A9CD-85D61C30BFFC}" srcOrd="0" destOrd="0" presId="urn:microsoft.com/office/officeart/2005/8/layout/chevron2"/>
    <dgm:cxn modelId="{DDA72C81-68EE-4CF5-A7DD-C125A2A85FA0}" type="presOf" srcId="{2B5F0447-6F21-4161-8480-3EDDF4EFE2A9}" destId="{1D77034A-2FA9-4C63-968F-574988E6F0C2}" srcOrd="0" destOrd="1" presId="urn:microsoft.com/office/officeart/2005/8/layout/chevron2"/>
    <dgm:cxn modelId="{66DE2089-C188-4363-91C1-F51E96EBCF35}" type="presOf" srcId="{433BA5E0-F20C-4110-9D6E-0AA7CDF703FD}" destId="{1D77034A-2FA9-4C63-968F-574988E6F0C2}" srcOrd="0" destOrd="4" presId="urn:microsoft.com/office/officeart/2005/8/layout/chevron2"/>
    <dgm:cxn modelId="{2C006108-A5B9-4F4B-8FC9-6223E5AC7459}" srcId="{371F37E3-8A8F-4FAF-BD27-79A6BCBC904C}" destId="{44B35025-2AE8-4D77-A08B-D1E54132517A}" srcOrd="2" destOrd="0" parTransId="{3E904D8B-A411-4EE7-B72F-B325E8A840CE}" sibTransId="{4F86CA61-C88B-4B33-9CB6-B73084DAD827}"/>
    <dgm:cxn modelId="{CCBE9E5C-0759-472A-8F75-F2188B4EA406}" srcId="{371F37E3-8A8F-4FAF-BD27-79A6BCBC904C}" destId="{433BA5E0-F20C-4110-9D6E-0AA7CDF703FD}" srcOrd="4" destOrd="0" parTransId="{6D910FCD-E6B0-43E1-99B8-BDD507094840}" sibTransId="{1CB18622-38A3-449D-AAD9-14BF2B9A933F}"/>
    <dgm:cxn modelId="{B7545473-AEA1-4CC5-A8CB-7BFDEF211E7B}" srcId="{371F37E3-8A8F-4FAF-BD27-79A6BCBC904C}" destId="{0C308F3E-AC3B-48D7-9EE1-8A4B1F9F586A}" srcOrd="5" destOrd="0" parTransId="{175656BB-185D-4677-94C2-5D62BF057851}" sibTransId="{645D8B16-F10A-4B7D-BF31-06A26CB4466E}"/>
    <dgm:cxn modelId="{6C9789D6-3B69-4AA5-99D5-DE97BA6E98AC}" srcId="{371F37E3-8A8F-4FAF-BD27-79A6BCBC904C}" destId="{5361D86D-8021-4096-872A-9CAED7C2CF51}" srcOrd="7" destOrd="0" parTransId="{6FA602D7-6C97-4E2A-B653-600AA7A7A9CC}" sibTransId="{C97B3911-EEAB-49B1-BE7E-9018DEDEC893}"/>
    <dgm:cxn modelId="{7D4F43C6-A847-464A-9A05-29BAAC6781B9}" type="presOf" srcId="{0C308F3E-AC3B-48D7-9EE1-8A4B1F9F586A}" destId="{1D77034A-2FA9-4C63-968F-574988E6F0C2}" srcOrd="0" destOrd="5" presId="urn:microsoft.com/office/officeart/2005/8/layout/chevron2"/>
    <dgm:cxn modelId="{9613735A-E959-48C5-A683-F9B4601C6239}" type="presOf" srcId="{45AA4687-410A-4790-B943-AF15A09612E8}" destId="{1D77034A-2FA9-4C63-968F-574988E6F0C2}" srcOrd="0" destOrd="9" presId="urn:microsoft.com/office/officeart/2005/8/layout/chevron2"/>
    <dgm:cxn modelId="{06E59F4F-1229-4146-AFCB-B7E0329C2C2C}" srcId="{5601AA26-6509-4E91-863F-58603B918F87}" destId="{371F37E3-8A8F-4FAF-BD27-79A6BCBC904C}" srcOrd="0" destOrd="0" parTransId="{AF0279B4-4F6A-4B69-9275-95E146F90B72}" sibTransId="{89317408-53DC-4AC7-948C-3F7A3E717828}"/>
    <dgm:cxn modelId="{960013EB-5D3A-4558-BB97-CD29B0D59812}" srcId="{371F37E3-8A8F-4FAF-BD27-79A6BCBC904C}" destId="{33522A67-82B7-4F39-8A3D-9B561496BAC0}" srcOrd="6" destOrd="0" parTransId="{7D697DF4-C305-434F-A6CF-12743BE1CC33}" sibTransId="{4CF3B3AD-8287-4DDE-A383-4A59355B7171}"/>
    <dgm:cxn modelId="{EFAC4D23-6EB2-4A24-80CA-9C54BE5A984C}" type="presOf" srcId="{B286B0B0-34CA-48CE-B90E-5DF95EF4511C}" destId="{1D77034A-2FA9-4C63-968F-574988E6F0C2}" srcOrd="0" destOrd="3" presId="urn:microsoft.com/office/officeart/2005/8/layout/chevron2"/>
    <dgm:cxn modelId="{48D942AE-2C90-4127-8257-C1F69498E77D}" srcId="{371F37E3-8A8F-4FAF-BD27-79A6BCBC904C}" destId="{38A06093-6F97-4DE4-BB15-F1BF815BB89F}" srcOrd="8" destOrd="0" parTransId="{449002F4-3887-40BE-A33C-612FE1CE80B7}" sibTransId="{0B3361F0-0C97-4A3A-92F3-3160649C4DFE}"/>
    <dgm:cxn modelId="{E24EF325-D1B5-440F-827B-D61D28AA53F4}" type="presOf" srcId="{44B35025-2AE8-4D77-A08B-D1E54132517A}" destId="{1D77034A-2FA9-4C63-968F-574988E6F0C2}" srcOrd="0" destOrd="2" presId="urn:microsoft.com/office/officeart/2005/8/layout/chevron2"/>
    <dgm:cxn modelId="{273DD060-5BAA-45A0-BA2D-A778E8DD7302}" srcId="{371F37E3-8A8F-4FAF-BD27-79A6BCBC904C}" destId="{B286B0B0-34CA-48CE-B90E-5DF95EF4511C}" srcOrd="3" destOrd="0" parTransId="{395C7223-D59E-41B9-A421-462366E5D59E}" sibTransId="{9FED1996-0697-4FED-817F-9BFCEF984565}"/>
    <dgm:cxn modelId="{A933D442-66F6-48BB-8E0D-FD971DB37820}" type="presOf" srcId="{38A06093-6F97-4DE4-BB15-F1BF815BB89F}" destId="{1D77034A-2FA9-4C63-968F-574988E6F0C2}" srcOrd="0" destOrd="8" presId="urn:microsoft.com/office/officeart/2005/8/layout/chevron2"/>
    <dgm:cxn modelId="{055B7B07-AD8E-4576-9DA0-9C34EADB7A9C}" type="presOf" srcId="{5361D86D-8021-4096-872A-9CAED7C2CF51}" destId="{1D77034A-2FA9-4C63-968F-574988E6F0C2}" srcOrd="0" destOrd="7" presId="urn:microsoft.com/office/officeart/2005/8/layout/chevron2"/>
    <dgm:cxn modelId="{61E94CAB-16D4-4B2B-BA2B-7467708D5BEC}" type="presParOf" srcId="{811F64E0-5BC6-4692-B01F-0DF0F3080ACB}" destId="{9F1F0F06-17A4-4299-AB1C-018F107DA0C5}" srcOrd="0" destOrd="0" presId="urn:microsoft.com/office/officeart/2005/8/layout/chevron2"/>
    <dgm:cxn modelId="{1A3DD568-9F09-4BD3-B695-3DCA1383BB58}" type="presParOf" srcId="{9F1F0F06-17A4-4299-AB1C-018F107DA0C5}" destId="{0521AC8E-FB50-4ED0-A9CD-85D61C30BFFC}" srcOrd="0" destOrd="0" presId="urn:microsoft.com/office/officeart/2005/8/layout/chevron2"/>
    <dgm:cxn modelId="{23F97B10-B01E-40BB-A8D1-2A20B9933B8D}" type="presParOf" srcId="{9F1F0F06-17A4-4299-AB1C-018F107DA0C5}" destId="{1D77034A-2FA9-4C63-968F-574988E6F0C2}"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7898DD-FACD-49F7-A5DD-7697A82F5420}" type="doc">
      <dgm:prSet loTypeId="urn:microsoft.com/office/officeart/2008/layout/PictureAccentList" loCatId="list" qsTypeId="urn:microsoft.com/office/officeart/2005/8/quickstyle/simple3" qsCatId="simple" csTypeId="urn:microsoft.com/office/officeart/2005/8/colors/accent1_2" csCatId="accent1" phldr="1"/>
      <dgm:spPr/>
      <dgm:t>
        <a:bodyPr/>
        <a:lstStyle/>
        <a:p>
          <a:endParaRPr lang="ru-RU"/>
        </a:p>
      </dgm:t>
    </dgm:pt>
    <dgm:pt modelId="{61720CCC-599D-4381-9CE6-B43A0D363F97}">
      <dgm:prSet phldrT="[Текст]" custT="1"/>
      <dgm:spPr/>
      <dgm:t>
        <a:bodyPr/>
        <a:lstStyle/>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ctr"/>
          <a:r>
            <a:rPr lang="ru-RU" sz="1400" b="1" cap="all" spc="0" dirty="0" smtClean="0">
              <a:ln w="0"/>
              <a:effectLst>
                <a:reflection blurRad="12700" stA="50000" endPos="50000" dist="5000" dir="5400000" sy="-100000" rotWithShape="0"/>
              </a:effectLst>
              <a:latin typeface="Times New Roman" pitchFamily="18" charset="0"/>
              <a:cs typeface="Times New Roman" pitchFamily="18" charset="0"/>
            </a:rPr>
            <a:t>Целями налоговой политики являются обеспечение стабильности поступления доходов в бюджет, сохранение бюджетной устойчивости и обеспечение бюджетной сбалансированности, поддержка предпринимательской и инвестиционной активности на территории муниципального района</a:t>
          </a: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smtClean="0">
            <a:ln w="0"/>
            <a:effectLst>
              <a:reflection blurRad="12700" stA="50000" endPos="50000" dist="5000" dir="5400000" sy="-100000" rotWithShape="0"/>
            </a:effectLst>
            <a:latin typeface="Times New Roman" pitchFamily="18" charset="0"/>
            <a:cs typeface="Times New Roman" pitchFamily="18" charset="0"/>
          </a:endParaRPr>
        </a:p>
        <a:p>
          <a:pPr algn="l"/>
          <a:endParaRPr lang="ru-RU" sz="1400" b="1" cap="all" spc="0" dirty="0">
            <a:ln w="0"/>
            <a:effectLst>
              <a:reflection blurRad="12700" stA="50000" endPos="50000" dist="5000" dir="5400000" sy="-100000" rotWithShape="0"/>
            </a:effectLst>
            <a:latin typeface="Times New Roman" pitchFamily="18" charset="0"/>
            <a:cs typeface="Times New Roman" pitchFamily="18" charset="0"/>
          </a:endParaRPr>
        </a:p>
      </dgm:t>
    </dgm:pt>
    <dgm:pt modelId="{E79223DA-00CA-4DBA-9540-22D5623EDB9C}" type="parTrans" cxnId="{98064051-CB53-4AAF-9F62-DDBF5FC3A58E}">
      <dgm:prSet/>
      <dgm:spPr/>
      <dgm:t>
        <a:bodyPr/>
        <a:lstStyle/>
        <a:p>
          <a:endParaRPr lang="ru-RU"/>
        </a:p>
      </dgm:t>
    </dgm:pt>
    <dgm:pt modelId="{CA257584-AEC4-4512-89DE-79913545E587}" type="sibTrans" cxnId="{98064051-CB53-4AAF-9F62-DDBF5FC3A58E}">
      <dgm:prSet/>
      <dgm:spPr/>
      <dgm:t>
        <a:bodyPr/>
        <a:lstStyle/>
        <a:p>
          <a:endParaRPr lang="ru-RU"/>
        </a:p>
      </dgm:t>
    </dgm:pt>
    <dgm:pt modelId="{7B68CFE0-51E6-44D8-AA0E-1A2639A34006}" type="pres">
      <dgm:prSet presAssocID="{617898DD-FACD-49F7-A5DD-7697A82F5420}" presName="layout" presStyleCnt="0">
        <dgm:presLayoutVars>
          <dgm:chMax/>
          <dgm:chPref/>
          <dgm:dir/>
          <dgm:animOne val="branch"/>
          <dgm:animLvl val="lvl"/>
          <dgm:resizeHandles/>
        </dgm:presLayoutVars>
      </dgm:prSet>
      <dgm:spPr/>
      <dgm:t>
        <a:bodyPr/>
        <a:lstStyle/>
        <a:p>
          <a:endParaRPr lang="ru-RU"/>
        </a:p>
      </dgm:t>
    </dgm:pt>
    <dgm:pt modelId="{891D1482-8CCD-4052-B94A-B581B7CC17BE}" type="pres">
      <dgm:prSet presAssocID="{61720CCC-599D-4381-9CE6-B43A0D363F97}" presName="root" presStyleCnt="0">
        <dgm:presLayoutVars>
          <dgm:chMax/>
          <dgm:chPref val="4"/>
        </dgm:presLayoutVars>
      </dgm:prSet>
      <dgm:spPr/>
    </dgm:pt>
    <dgm:pt modelId="{A5E887DA-7C16-4695-A26E-25C4503368C0}" type="pres">
      <dgm:prSet presAssocID="{61720CCC-599D-4381-9CE6-B43A0D363F97}" presName="rootComposite" presStyleCnt="0">
        <dgm:presLayoutVars/>
      </dgm:prSet>
      <dgm:spPr/>
    </dgm:pt>
    <dgm:pt modelId="{67B94754-740A-46FF-B2E7-43483A3DB16E}" type="pres">
      <dgm:prSet presAssocID="{61720CCC-599D-4381-9CE6-B43A0D363F97}" presName="rootText" presStyleLbl="node0" presStyleIdx="0" presStyleCnt="1" custScaleX="320000" custScaleY="1280000" custLinFactY="-254568" custLinFactNeighborY="-300000">
        <dgm:presLayoutVars>
          <dgm:chMax/>
          <dgm:chPref val="4"/>
        </dgm:presLayoutVars>
      </dgm:prSet>
      <dgm:spPr/>
      <dgm:t>
        <a:bodyPr/>
        <a:lstStyle/>
        <a:p>
          <a:endParaRPr lang="ru-RU"/>
        </a:p>
      </dgm:t>
    </dgm:pt>
    <dgm:pt modelId="{E083D3D3-90EA-4F1B-81A7-BDD8EA7F296D}" type="pres">
      <dgm:prSet presAssocID="{61720CCC-599D-4381-9CE6-B43A0D363F97}" presName="childShape" presStyleCnt="0">
        <dgm:presLayoutVars>
          <dgm:chMax val="0"/>
          <dgm:chPref val="0"/>
        </dgm:presLayoutVars>
      </dgm:prSet>
      <dgm:spPr/>
    </dgm:pt>
  </dgm:ptLst>
  <dgm:cxnLst>
    <dgm:cxn modelId="{998BFA1B-5295-4ED3-9C64-6DDAD3C72808}" type="presOf" srcId="{61720CCC-599D-4381-9CE6-B43A0D363F97}" destId="{67B94754-740A-46FF-B2E7-43483A3DB16E}" srcOrd="0" destOrd="0" presId="urn:microsoft.com/office/officeart/2008/layout/PictureAccentList"/>
    <dgm:cxn modelId="{707EDA22-28FF-4FE6-9F6F-B7F824A209B8}" type="presOf" srcId="{617898DD-FACD-49F7-A5DD-7697A82F5420}" destId="{7B68CFE0-51E6-44D8-AA0E-1A2639A34006}" srcOrd="0" destOrd="0" presId="urn:microsoft.com/office/officeart/2008/layout/PictureAccentList"/>
    <dgm:cxn modelId="{98064051-CB53-4AAF-9F62-DDBF5FC3A58E}" srcId="{617898DD-FACD-49F7-A5DD-7697A82F5420}" destId="{61720CCC-599D-4381-9CE6-B43A0D363F97}" srcOrd="0" destOrd="0" parTransId="{E79223DA-00CA-4DBA-9540-22D5623EDB9C}" sibTransId="{CA257584-AEC4-4512-89DE-79913545E587}"/>
    <dgm:cxn modelId="{BA1B7612-5BE1-4B3F-9EED-476FFF03A742}" type="presParOf" srcId="{7B68CFE0-51E6-44D8-AA0E-1A2639A34006}" destId="{891D1482-8CCD-4052-B94A-B581B7CC17BE}" srcOrd="0" destOrd="0" presId="urn:microsoft.com/office/officeart/2008/layout/PictureAccentList"/>
    <dgm:cxn modelId="{B2857A69-A827-4445-B39E-9D5E0157348F}" type="presParOf" srcId="{891D1482-8CCD-4052-B94A-B581B7CC17BE}" destId="{A5E887DA-7C16-4695-A26E-25C4503368C0}" srcOrd="0" destOrd="0" presId="urn:microsoft.com/office/officeart/2008/layout/PictureAccentList"/>
    <dgm:cxn modelId="{02CE993D-872C-4BAC-98BE-4C7109A1CBEC}" type="presParOf" srcId="{A5E887DA-7C16-4695-A26E-25C4503368C0}" destId="{67B94754-740A-46FF-B2E7-43483A3DB16E}" srcOrd="0" destOrd="0" presId="urn:microsoft.com/office/officeart/2008/layout/PictureAccentList"/>
    <dgm:cxn modelId="{9A38BF33-8B23-4955-AC84-8047387438B4}" type="presParOf" srcId="{891D1482-8CCD-4052-B94A-B581B7CC17BE}" destId="{E083D3D3-90EA-4F1B-81A7-BDD8EA7F296D}"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1AC8E-FB50-4ED0-A9CD-85D61C30BFFC}">
      <dsp:nvSpPr>
        <dsp:cNvPr id="0" name=""/>
        <dsp:cNvSpPr/>
      </dsp:nvSpPr>
      <dsp:spPr>
        <a:xfrm rot="5400000">
          <a:off x="-711500" y="1738457"/>
          <a:ext cx="4743333" cy="3320333"/>
        </a:xfrm>
        <a:prstGeom prst="chevron">
          <a:avLst/>
        </a:prstGeom>
        <a:solidFill>
          <a:schemeClr val="bg1">
            <a:lumMod val="9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defTabSz="889000">
            <a:lnSpc>
              <a:spcPct val="90000"/>
            </a:lnSpc>
            <a:spcBef>
              <a:spcPct val="0"/>
            </a:spcBef>
            <a:spcAft>
              <a:spcPct val="35000"/>
            </a:spcAft>
          </a:pPr>
          <a:endParaRPr lang="ru-RU" sz="20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lvl="0" algn="ctr" defTabSz="889000">
            <a:lnSpc>
              <a:spcPct val="90000"/>
            </a:lnSpc>
            <a:spcBef>
              <a:spcPct val="0"/>
            </a:spcBef>
            <a:spcAft>
              <a:spcPct val="35000"/>
            </a:spcAft>
          </a:pPr>
          <a:r>
            <a:rPr lang="ru-RU" sz="1800" b="1" kern="1200"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Основными направлениями бюджетной политики на 2017 год и плановый период 2018 2019 годов являются:</a:t>
          </a:r>
          <a:endParaRPr lang="ru-RU" sz="1800" b="1" kern="1200"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sp:txBody>
      <dsp:txXfrm rot="-5400000">
        <a:off x="1" y="2687124"/>
        <a:ext cx="3320333" cy="1423000"/>
      </dsp:txXfrm>
    </dsp:sp>
    <dsp:sp modelId="{1D77034A-2FA9-4C63-968F-574988E6F0C2}">
      <dsp:nvSpPr>
        <dsp:cNvPr id="0" name=""/>
        <dsp:cNvSpPr/>
      </dsp:nvSpPr>
      <dsp:spPr>
        <a:xfrm rot="5400000">
          <a:off x="3520435" y="110121"/>
          <a:ext cx="6185463" cy="658566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effectLst/>
              <a:latin typeface="Times New Roman"/>
              <a:ea typeface="Times New Roman"/>
            </a:rPr>
            <a:t>Обеспечение долгосрочной сбалансированности и устойчивости бюджетной системы Соболевского муниципального района , главным образом, за счет повышения достоверности бюджетных проектировок, своевременности внесения изменений в районный бюджет по результатам исполнения, создания резервов для финансового обеспечения непредвиденных расходов.</a:t>
          </a:r>
          <a:endParaRPr lang="ru-RU" sz="1400" kern="1200" dirty="0"/>
        </a:p>
        <a:p>
          <a:pPr marL="114300" lvl="1" indent="-114300" algn="l" defTabSz="622300">
            <a:lnSpc>
              <a:spcPct val="90000"/>
            </a:lnSpc>
            <a:spcBef>
              <a:spcPct val="0"/>
            </a:spcBef>
            <a:spcAft>
              <a:spcPct val="15000"/>
            </a:spcAft>
            <a:buChar char="••"/>
          </a:pPr>
          <a:r>
            <a:rPr lang="ru-RU" sz="1400" kern="1200" dirty="0" smtClean="0">
              <a:effectLst/>
              <a:latin typeface="Times New Roman"/>
              <a:ea typeface="Times New Roman"/>
            </a:rPr>
            <a:t>Развитие программно-целевых методов управления, обеспечение нацеленности бюджетной системы на достижение запланированных результатов.</a:t>
          </a:r>
          <a:endParaRPr lang="ru-RU" sz="1400" kern="1200" dirty="0"/>
        </a:p>
        <a:p>
          <a:pPr marL="114300" lvl="1" indent="-114300" algn="l" defTabSz="622300">
            <a:lnSpc>
              <a:spcPct val="90000"/>
            </a:lnSpc>
            <a:spcBef>
              <a:spcPct val="0"/>
            </a:spcBef>
            <a:spcAft>
              <a:spcPct val="15000"/>
            </a:spcAft>
            <a:buChar char="••"/>
          </a:pPr>
          <a:r>
            <a:rPr lang="ru-RU" sz="1400" kern="1200" dirty="0" smtClean="0">
              <a:effectLst/>
              <a:latin typeface="Times New Roman"/>
              <a:ea typeface="Times New Roman"/>
            </a:rPr>
            <a:t>Обеспечение ассигнованиями в полном объеме и финансирование в первоочередном порядке приоритетных расходных обязательств Соболевского муниципального района  (оплата труда и начисления на выплаты по оплате труда, социальное обеспечение, оплата коммунальных услуг, межбюджетные трансферты).</a:t>
          </a:r>
          <a:endParaRPr lang="ru-RU" sz="1400" kern="1200" dirty="0"/>
        </a:p>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 Пересмотр мер социальной поддержки на основе принципов адресности и нуждаемости.</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effectLst/>
              <a:latin typeface="Times New Roman"/>
              <a:ea typeface="Times New Roman"/>
            </a:rPr>
            <a:t> Максимальное ограничение принимаемых расходных обязательств, сдерживание роста действующих расходных обязательств Соболевского муниципального района , режим «жесткой» экономии бюджетных средств.</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effectLst/>
              <a:latin typeface="Times New Roman"/>
              <a:ea typeface="Times New Roman"/>
            </a:rPr>
            <a:t>Оптимизация расходов на оплату труда работников  органов местного самоуправления Соболевского муниципального района.</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effectLst/>
              <a:latin typeface="Times New Roman"/>
              <a:ea typeface="Times New Roman"/>
            </a:rPr>
            <a:t>Повышение ответственности главных распорядителей средств районного бюджета и органов местного самоуправления муниципальных образований за качество бюджетного планирования, результативность бюджетных расходов и повышение качества  муниципальных услуг. </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ru-RU" sz="1400" kern="1200" dirty="0" smtClean="0">
              <a:effectLst/>
              <a:latin typeface="Times New Roman"/>
              <a:ea typeface="Times New Roman"/>
            </a:rPr>
            <a:t>Повышение прозрачности, открытости и доступа для граждан к информации о бюджетном процессе, в том числе в рамках создаваемой на федеральном уровне государственной интегрированной информационной системы управления общественными финансами «Электронный бюджет», автоматизация бюджетного процесса.</a:t>
          </a:r>
          <a:endParaRPr lang="ru-RU"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320334" y="612172"/>
        <a:ext cx="6283717" cy="5581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94754-740A-46FF-B2E7-43483A3DB16E}">
      <dsp:nvSpPr>
        <dsp:cNvPr id="0" name=""/>
        <dsp:cNvSpPr/>
      </dsp:nvSpPr>
      <dsp:spPr>
        <a:xfrm>
          <a:off x="0" y="0"/>
          <a:ext cx="9906000" cy="120332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ctr" defTabSz="622300">
            <a:lnSpc>
              <a:spcPct val="90000"/>
            </a:lnSpc>
            <a:spcBef>
              <a:spcPct val="0"/>
            </a:spcBef>
            <a:spcAft>
              <a:spcPct val="35000"/>
            </a:spcAft>
          </a:pPr>
          <a:r>
            <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rPr>
            <a:t>Целями налоговой политики являются обеспечение стабильности поступления доходов в бюджет, сохранение бюджетной устойчивости и обеспечение бюджетной сбалансированности, поддержка предпринимательской и инвестиционной активности на территории муниципального района</a:t>
          </a: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smtClean="0">
            <a:ln w="0"/>
            <a:effectLst>
              <a:reflection blurRad="12700" stA="50000" endPos="50000" dist="5000" dir="5400000" sy="-100000" rotWithShape="0"/>
            </a:effectLst>
            <a:latin typeface="Times New Roman" pitchFamily="18" charset="0"/>
            <a:cs typeface="Times New Roman" pitchFamily="18" charset="0"/>
          </a:endParaRPr>
        </a:p>
        <a:p>
          <a:pPr lvl="0" algn="l" defTabSz="622300">
            <a:lnSpc>
              <a:spcPct val="90000"/>
            </a:lnSpc>
            <a:spcBef>
              <a:spcPct val="0"/>
            </a:spcBef>
            <a:spcAft>
              <a:spcPct val="35000"/>
            </a:spcAft>
          </a:pPr>
          <a:endParaRPr lang="ru-RU" sz="1400" b="1" kern="1200" cap="all" spc="0" dirty="0">
            <a:ln w="0"/>
            <a:effectLst>
              <a:reflection blurRad="12700" stA="50000" endPos="50000" dist="5000" dir="5400000" sy="-100000" rotWithShape="0"/>
            </a:effectLst>
            <a:latin typeface="Times New Roman" pitchFamily="18" charset="0"/>
            <a:cs typeface="Times New Roman" pitchFamily="18" charset="0"/>
          </a:endParaRPr>
        </a:p>
      </dsp:txBody>
      <dsp:txXfrm>
        <a:off x="35244" y="35244"/>
        <a:ext cx="9835512" cy="113283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0"/>
            <a:ext cx="4302231"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23702" y="0"/>
            <a:ext cx="4302231" cy="339884"/>
          </a:xfrm>
          <a:prstGeom prst="rect">
            <a:avLst/>
          </a:prstGeom>
        </p:spPr>
        <p:txBody>
          <a:bodyPr vert="horz" lIns="91440" tIns="45720" rIns="91440" bIns="45720" rtlCol="0"/>
          <a:lstStyle>
            <a:lvl1pPr algn="r">
              <a:defRPr sz="1200"/>
            </a:lvl1pPr>
          </a:lstStyle>
          <a:p>
            <a:fld id="{AF470D56-12EA-44D5-BDBF-4DF61285B8B3}" type="datetimeFigureOut">
              <a:rPr lang="ru-RU" smtClean="0"/>
              <a:pPr/>
              <a:t>31.07.2017</a:t>
            </a:fld>
            <a:endParaRPr lang="ru-RU"/>
          </a:p>
        </p:txBody>
      </p:sp>
      <p:sp>
        <p:nvSpPr>
          <p:cNvPr id="4" name="Нижний колонтитул 3"/>
          <p:cNvSpPr>
            <a:spLocks noGrp="1"/>
          </p:cNvSpPr>
          <p:nvPr>
            <p:ph type="ftr" sz="quarter" idx="2"/>
          </p:nvPr>
        </p:nvSpPr>
        <p:spPr>
          <a:xfrm>
            <a:off x="3" y="6456613"/>
            <a:ext cx="4302231" cy="33988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3702" y="6456613"/>
            <a:ext cx="4302231" cy="339884"/>
          </a:xfrm>
          <a:prstGeom prst="rect">
            <a:avLst/>
          </a:prstGeom>
        </p:spPr>
        <p:txBody>
          <a:bodyPr vert="horz" lIns="91440" tIns="45720" rIns="91440" bIns="45720" rtlCol="0" anchor="b"/>
          <a:lstStyle>
            <a:lvl1pPr algn="r">
              <a:defRPr sz="1200"/>
            </a:lvl1pPr>
          </a:lstStyle>
          <a:p>
            <a:fld id="{038A754C-B024-477D-8029-7016401A8006}" type="slidenum">
              <a:rPr lang="ru-RU" smtClean="0"/>
              <a:pPr/>
              <a:t>‹#›</a:t>
            </a:fld>
            <a:endParaRPr lang="ru-RU"/>
          </a:p>
        </p:txBody>
      </p:sp>
    </p:spTree>
    <p:extLst>
      <p:ext uri="{BB962C8B-B14F-4D97-AF65-F5344CB8AC3E}">
        <p14:creationId xmlns:p14="http://schemas.microsoft.com/office/powerpoint/2010/main" val="12675451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0"/>
            <a:ext cx="4302231"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3702" y="0"/>
            <a:ext cx="4302231" cy="339884"/>
          </a:xfrm>
          <a:prstGeom prst="rect">
            <a:avLst/>
          </a:prstGeom>
        </p:spPr>
        <p:txBody>
          <a:bodyPr vert="horz" lIns="91440" tIns="45720" rIns="91440" bIns="45720" rtlCol="0"/>
          <a:lstStyle>
            <a:lvl1pPr algn="r">
              <a:defRPr sz="1200"/>
            </a:lvl1pPr>
          </a:lstStyle>
          <a:p>
            <a:fld id="{2E93F4A6-7870-47B5-B0C3-603C829A6961}" type="datetimeFigureOut">
              <a:rPr lang="ru-RU" smtClean="0"/>
              <a:pPr/>
              <a:t>31.07.2017</a:t>
            </a:fld>
            <a:endParaRPr lang="ru-RU"/>
          </a:p>
        </p:txBody>
      </p:sp>
      <p:sp>
        <p:nvSpPr>
          <p:cNvPr id="4" name="Образ слайда 3"/>
          <p:cNvSpPr>
            <a:spLocks noGrp="1" noRot="1" noChangeAspect="1"/>
          </p:cNvSpPr>
          <p:nvPr>
            <p:ph type="sldImg" idx="2"/>
          </p:nvPr>
        </p:nvSpPr>
        <p:spPr>
          <a:xfrm>
            <a:off x="3122613" y="509588"/>
            <a:ext cx="3683000" cy="25495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823" y="3228897"/>
            <a:ext cx="7942580" cy="305895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3" y="6456613"/>
            <a:ext cx="4302231" cy="33988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3702" y="6456613"/>
            <a:ext cx="4302231" cy="339884"/>
          </a:xfrm>
          <a:prstGeom prst="rect">
            <a:avLst/>
          </a:prstGeom>
        </p:spPr>
        <p:txBody>
          <a:bodyPr vert="horz" lIns="91440" tIns="45720" rIns="91440" bIns="45720" rtlCol="0" anchor="b"/>
          <a:lstStyle>
            <a:lvl1pPr algn="r">
              <a:defRPr sz="1200"/>
            </a:lvl1pPr>
          </a:lstStyle>
          <a:p>
            <a:fld id="{3F220405-C40C-45C8-9EC5-31C93BD49D68}" type="slidenum">
              <a:rPr lang="ru-RU" smtClean="0"/>
              <a:pPr/>
              <a:t>‹#›</a:t>
            </a:fld>
            <a:endParaRPr lang="ru-RU"/>
          </a:p>
        </p:txBody>
      </p:sp>
    </p:spTree>
    <p:extLst>
      <p:ext uri="{BB962C8B-B14F-4D97-AF65-F5344CB8AC3E}">
        <p14:creationId xmlns:p14="http://schemas.microsoft.com/office/powerpoint/2010/main" val="1479235670"/>
      </p:ext>
    </p:extLst>
  </p:cSld>
  <p:clrMap bg1="lt1" tx1="dk1" bg2="lt2" tx2="dk2" accent1="accent1" accent2="accent2" accent3="accent3" accent4="accent4" accent5="accent5" accent6="accent6" hlink="hlink" folHlink="folHlink"/>
  <p:hf hdr="0" ftr="0" dt="0"/>
  <p:notesStyle>
    <a:lvl1pPr marL="0" algn="l" defTabSz="963856" rtl="0" eaLnBrk="1" latinLnBrk="0" hangingPunct="1">
      <a:defRPr sz="1300" kern="1200">
        <a:solidFill>
          <a:schemeClr val="tx1"/>
        </a:solidFill>
        <a:latin typeface="+mn-lt"/>
        <a:ea typeface="+mn-ea"/>
        <a:cs typeface="+mn-cs"/>
      </a:defRPr>
    </a:lvl1pPr>
    <a:lvl2pPr marL="481928" algn="l" defTabSz="963856" rtl="0" eaLnBrk="1" latinLnBrk="0" hangingPunct="1">
      <a:defRPr sz="1300" kern="1200">
        <a:solidFill>
          <a:schemeClr val="tx1"/>
        </a:solidFill>
        <a:latin typeface="+mn-lt"/>
        <a:ea typeface="+mn-ea"/>
        <a:cs typeface="+mn-cs"/>
      </a:defRPr>
    </a:lvl2pPr>
    <a:lvl3pPr marL="963856" algn="l" defTabSz="963856" rtl="0" eaLnBrk="1" latinLnBrk="0" hangingPunct="1">
      <a:defRPr sz="1300" kern="1200">
        <a:solidFill>
          <a:schemeClr val="tx1"/>
        </a:solidFill>
        <a:latin typeface="+mn-lt"/>
        <a:ea typeface="+mn-ea"/>
        <a:cs typeface="+mn-cs"/>
      </a:defRPr>
    </a:lvl3pPr>
    <a:lvl4pPr marL="1445784" algn="l" defTabSz="963856" rtl="0" eaLnBrk="1" latinLnBrk="0" hangingPunct="1">
      <a:defRPr sz="1300" kern="1200">
        <a:solidFill>
          <a:schemeClr val="tx1"/>
        </a:solidFill>
        <a:latin typeface="+mn-lt"/>
        <a:ea typeface="+mn-ea"/>
        <a:cs typeface="+mn-cs"/>
      </a:defRPr>
    </a:lvl4pPr>
    <a:lvl5pPr marL="1927713" algn="l" defTabSz="963856" rtl="0" eaLnBrk="1" latinLnBrk="0" hangingPunct="1">
      <a:defRPr sz="1300" kern="1200">
        <a:solidFill>
          <a:schemeClr val="tx1"/>
        </a:solidFill>
        <a:latin typeface="+mn-lt"/>
        <a:ea typeface="+mn-ea"/>
        <a:cs typeface="+mn-cs"/>
      </a:defRPr>
    </a:lvl5pPr>
    <a:lvl6pPr marL="2409640" algn="l" defTabSz="963856" rtl="0" eaLnBrk="1" latinLnBrk="0" hangingPunct="1">
      <a:defRPr sz="1300" kern="1200">
        <a:solidFill>
          <a:schemeClr val="tx1"/>
        </a:solidFill>
        <a:latin typeface="+mn-lt"/>
        <a:ea typeface="+mn-ea"/>
        <a:cs typeface="+mn-cs"/>
      </a:defRPr>
    </a:lvl6pPr>
    <a:lvl7pPr marL="2891568" algn="l" defTabSz="963856" rtl="0" eaLnBrk="1" latinLnBrk="0" hangingPunct="1">
      <a:defRPr sz="1300" kern="1200">
        <a:solidFill>
          <a:schemeClr val="tx1"/>
        </a:solidFill>
        <a:latin typeface="+mn-lt"/>
        <a:ea typeface="+mn-ea"/>
        <a:cs typeface="+mn-cs"/>
      </a:defRPr>
    </a:lvl7pPr>
    <a:lvl8pPr marL="3373497" algn="l" defTabSz="963856" rtl="0" eaLnBrk="1" latinLnBrk="0" hangingPunct="1">
      <a:defRPr sz="1300" kern="1200">
        <a:solidFill>
          <a:schemeClr val="tx1"/>
        </a:solidFill>
        <a:latin typeface="+mn-lt"/>
        <a:ea typeface="+mn-ea"/>
        <a:cs typeface="+mn-cs"/>
      </a:defRPr>
    </a:lvl8pPr>
    <a:lvl9pPr marL="3855424" algn="l" defTabSz="96385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a:t>
            </a:fld>
            <a:endParaRPr lang="ru-RU"/>
          </a:p>
        </p:txBody>
      </p:sp>
    </p:spTree>
    <p:extLst>
      <p:ext uri="{BB962C8B-B14F-4D97-AF65-F5344CB8AC3E}">
        <p14:creationId xmlns:p14="http://schemas.microsoft.com/office/powerpoint/2010/main" val="3098289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27</a:t>
            </a:fld>
            <a:endParaRPr lang="ru-RU"/>
          </a:p>
        </p:txBody>
      </p:sp>
    </p:spTree>
    <p:extLst>
      <p:ext uri="{BB962C8B-B14F-4D97-AF65-F5344CB8AC3E}">
        <p14:creationId xmlns:p14="http://schemas.microsoft.com/office/powerpoint/2010/main" val="2108920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28</a:t>
            </a:fld>
            <a:endParaRPr lang="ru-RU"/>
          </a:p>
        </p:txBody>
      </p:sp>
    </p:spTree>
    <p:extLst>
      <p:ext uri="{BB962C8B-B14F-4D97-AF65-F5344CB8AC3E}">
        <p14:creationId xmlns:p14="http://schemas.microsoft.com/office/powerpoint/2010/main" val="604252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29</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30</a:t>
            </a:fld>
            <a:endParaRPr lang="ru-RU"/>
          </a:p>
        </p:txBody>
      </p:sp>
    </p:spTree>
    <p:extLst>
      <p:ext uri="{BB962C8B-B14F-4D97-AF65-F5344CB8AC3E}">
        <p14:creationId xmlns:p14="http://schemas.microsoft.com/office/powerpoint/2010/main" val="3363006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32</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34</a:t>
            </a:fld>
            <a:endParaRPr lang="ru-RU"/>
          </a:p>
        </p:txBody>
      </p:sp>
    </p:spTree>
    <p:extLst>
      <p:ext uri="{BB962C8B-B14F-4D97-AF65-F5344CB8AC3E}">
        <p14:creationId xmlns:p14="http://schemas.microsoft.com/office/powerpoint/2010/main" val="593725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3</a:t>
            </a:fld>
            <a:endParaRPr lang="ru-RU"/>
          </a:p>
        </p:txBody>
      </p:sp>
    </p:spTree>
    <p:extLst>
      <p:ext uri="{BB962C8B-B14F-4D97-AF65-F5344CB8AC3E}">
        <p14:creationId xmlns:p14="http://schemas.microsoft.com/office/powerpoint/2010/main" val="3813006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6</a:t>
            </a:fld>
            <a:endParaRPr lang="ru-RU"/>
          </a:p>
        </p:txBody>
      </p:sp>
    </p:spTree>
    <p:extLst>
      <p:ext uri="{BB962C8B-B14F-4D97-AF65-F5344CB8AC3E}">
        <p14:creationId xmlns:p14="http://schemas.microsoft.com/office/powerpoint/2010/main" val="2431830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11</a:t>
            </a:fld>
            <a:endParaRPr lang="ru-RU"/>
          </a:p>
        </p:txBody>
      </p:sp>
    </p:spTree>
    <p:extLst>
      <p:ext uri="{BB962C8B-B14F-4D97-AF65-F5344CB8AC3E}">
        <p14:creationId xmlns:p14="http://schemas.microsoft.com/office/powerpoint/2010/main" val="201832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13</a:t>
            </a:fld>
            <a:endParaRPr lang="ru-RU"/>
          </a:p>
        </p:txBody>
      </p:sp>
    </p:spTree>
    <p:extLst>
      <p:ext uri="{BB962C8B-B14F-4D97-AF65-F5344CB8AC3E}">
        <p14:creationId xmlns:p14="http://schemas.microsoft.com/office/powerpoint/2010/main" val="365615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14</a:t>
            </a:fld>
            <a:endParaRPr lang="ru-RU"/>
          </a:p>
        </p:txBody>
      </p:sp>
    </p:spTree>
    <p:extLst>
      <p:ext uri="{BB962C8B-B14F-4D97-AF65-F5344CB8AC3E}">
        <p14:creationId xmlns:p14="http://schemas.microsoft.com/office/powerpoint/2010/main" val="2833427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15</a:t>
            </a:fld>
            <a:endParaRPr lang="ru-RU"/>
          </a:p>
        </p:txBody>
      </p:sp>
    </p:spTree>
    <p:extLst>
      <p:ext uri="{BB962C8B-B14F-4D97-AF65-F5344CB8AC3E}">
        <p14:creationId xmlns:p14="http://schemas.microsoft.com/office/powerpoint/2010/main" val="2699494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18</a:t>
            </a:fld>
            <a:endParaRPr lang="ru-RU"/>
          </a:p>
        </p:txBody>
      </p:sp>
    </p:spTree>
    <p:extLst>
      <p:ext uri="{BB962C8B-B14F-4D97-AF65-F5344CB8AC3E}">
        <p14:creationId xmlns:p14="http://schemas.microsoft.com/office/powerpoint/2010/main" val="1547792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19</a:t>
            </a:fld>
            <a:endParaRPr lang="ru-RU"/>
          </a:p>
        </p:txBody>
      </p:sp>
    </p:spTree>
    <p:extLst>
      <p:ext uri="{BB962C8B-B14F-4D97-AF65-F5344CB8AC3E}">
        <p14:creationId xmlns:p14="http://schemas.microsoft.com/office/powerpoint/2010/main" val="357852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1" cy="4267200"/>
          </a:xfrm>
        </p:spPr>
        <p:txBody>
          <a:bodyPr anchor="b">
            <a:noAutofit/>
          </a:bodyPr>
          <a:lstStyle>
            <a:lvl1pPr>
              <a:lnSpc>
                <a:spcPct val="100000"/>
              </a:lnSpc>
              <a:defRPr sz="8400"/>
            </a:lvl1pPr>
          </a:lstStyle>
          <a:p>
            <a:r>
              <a:rPr lang="ru-RU" smtClean="0"/>
              <a:t>Образец заголовка</a:t>
            </a:r>
            <a:endParaRPr lang="en-US" dirty="0"/>
          </a:p>
        </p:txBody>
      </p:sp>
      <p:sp>
        <p:nvSpPr>
          <p:cNvPr id="3" name="Subtitle 2"/>
          <p:cNvSpPr>
            <a:spLocks noGrp="1"/>
          </p:cNvSpPr>
          <p:nvPr>
            <p:ph type="subTitle" idx="1"/>
          </p:nvPr>
        </p:nvSpPr>
        <p:spPr>
          <a:xfrm>
            <a:off x="1485900" y="4953001"/>
            <a:ext cx="6934200" cy="1219200"/>
          </a:xfrm>
        </p:spPr>
        <p:txBody>
          <a:bodyPr>
            <a:normAutofit/>
          </a:bodyPr>
          <a:lstStyle>
            <a:lvl1pPr marL="0" indent="0" algn="ctr">
              <a:buNone/>
              <a:defRPr sz="2500">
                <a:solidFill>
                  <a:schemeClr val="tx1">
                    <a:tint val="75000"/>
                  </a:schemeClr>
                </a:solidFill>
              </a:defRPr>
            </a:lvl1pPr>
            <a:lvl2pPr marL="481928" indent="0" algn="ctr">
              <a:buNone/>
              <a:defRPr>
                <a:solidFill>
                  <a:schemeClr val="tx1">
                    <a:tint val="75000"/>
                  </a:schemeClr>
                </a:solidFill>
              </a:defRPr>
            </a:lvl2pPr>
            <a:lvl3pPr marL="963856" indent="0" algn="ctr">
              <a:buNone/>
              <a:defRPr>
                <a:solidFill>
                  <a:schemeClr val="tx1">
                    <a:tint val="75000"/>
                  </a:schemeClr>
                </a:solidFill>
              </a:defRPr>
            </a:lvl3pPr>
            <a:lvl4pPr marL="1445784" indent="0" algn="ctr">
              <a:buNone/>
              <a:defRPr>
                <a:solidFill>
                  <a:schemeClr val="tx1">
                    <a:tint val="75000"/>
                  </a:schemeClr>
                </a:solidFill>
              </a:defRPr>
            </a:lvl4pPr>
            <a:lvl5pPr marL="1927713" indent="0" algn="ctr">
              <a:buNone/>
              <a:defRPr>
                <a:solidFill>
                  <a:schemeClr val="tx1">
                    <a:tint val="75000"/>
                  </a:schemeClr>
                </a:solidFill>
              </a:defRPr>
            </a:lvl5pPr>
            <a:lvl6pPr marL="2409640" indent="0" algn="ctr">
              <a:buNone/>
              <a:defRPr>
                <a:solidFill>
                  <a:schemeClr val="tx1">
                    <a:tint val="75000"/>
                  </a:schemeClr>
                </a:solidFill>
              </a:defRPr>
            </a:lvl6pPr>
            <a:lvl7pPr marL="2891568" indent="0" algn="ctr">
              <a:buNone/>
              <a:defRPr>
                <a:solidFill>
                  <a:schemeClr val="tx1">
                    <a:tint val="75000"/>
                  </a:schemeClr>
                </a:solidFill>
              </a:defRPr>
            </a:lvl7pPr>
            <a:lvl8pPr marL="3373497" indent="0" algn="ctr">
              <a:buNone/>
              <a:defRPr>
                <a:solidFill>
                  <a:schemeClr val="tx1">
                    <a:tint val="75000"/>
                  </a:schemeClr>
                </a:solidFill>
              </a:defRPr>
            </a:lvl8pPr>
            <a:lvl9pPr marL="3855424"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5644F5BF-B498-4DA9-904F-31B46DA67C2A}" type="datetime1">
              <a:rPr lang="ru-RU" smtClean="0"/>
              <a:pPr/>
              <a:t>31.07.2017</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pPr/>
              <a:t>‹#›</a:t>
            </a:fld>
            <a:endParaRPr lang="ru-RU"/>
          </a:p>
        </p:txBody>
      </p:sp>
      <p:sp>
        <p:nvSpPr>
          <p:cNvPr id="9" name="Footer Placeholder 8"/>
          <p:cNvSpPr>
            <a:spLocks noGrp="1"/>
          </p:cNvSpPr>
          <p:nvPr>
            <p:ph type="ftr" sz="quarter" idx="12"/>
          </p:nvPr>
        </p:nvSpPr>
        <p:spPr/>
        <p:txBody>
          <a:bodyPr/>
          <a:lstStyle/>
          <a:p>
            <a:r>
              <a:rPr lang="ru-RU" smtClean="0"/>
              <a:t>Министерство финансов Камчатского края</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C1EFE3D-3B50-418D-ACA2-A5292DAEE13C}" type="datetime1">
              <a:rPr lang="ru-RU" smtClean="0"/>
              <a:pPr/>
              <a:t>31.07.2017</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1" y="274639"/>
            <a:ext cx="222885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95302"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BC3260-2B65-4EE1-847F-9681385B1D00}" type="datetime1">
              <a:rPr lang="ru-RU" smtClean="0"/>
              <a:pPr/>
              <a:t>31.07.2017</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4E879770-8B25-48A9-8D80-1C625658F992}" type="datetime1">
              <a:rPr lang="ru-RU" smtClean="0"/>
              <a:pPr/>
              <a:t>31.07.2017</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82505" y="1371601"/>
            <a:ext cx="8420101" cy="2505074"/>
          </a:xfrm>
        </p:spPr>
        <p:txBody>
          <a:bodyPr anchor="b"/>
          <a:lstStyle>
            <a:lvl1pPr algn="ctr" defTabSz="963856" rtl="0" eaLnBrk="1" latinLnBrk="0" hangingPunct="1">
              <a:lnSpc>
                <a:spcPct val="100000"/>
              </a:lnSpc>
              <a:spcBef>
                <a:spcPct val="0"/>
              </a:spcBef>
              <a:buNone/>
              <a:defRPr lang="en-US" sz="51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82505" y="4068766"/>
            <a:ext cx="8420101" cy="1131887"/>
          </a:xfrm>
        </p:spPr>
        <p:txBody>
          <a:bodyPr anchor="t"/>
          <a:lstStyle>
            <a:lvl1pPr marL="0" indent="0" algn="ctr">
              <a:buNone/>
              <a:defRPr sz="2100">
                <a:solidFill>
                  <a:schemeClr val="tx1">
                    <a:tint val="75000"/>
                  </a:schemeClr>
                </a:solidFill>
              </a:defRPr>
            </a:lvl1pPr>
            <a:lvl2pPr marL="481928" indent="0">
              <a:buNone/>
              <a:defRPr sz="1900">
                <a:solidFill>
                  <a:schemeClr val="tx1">
                    <a:tint val="75000"/>
                  </a:schemeClr>
                </a:solidFill>
              </a:defRPr>
            </a:lvl2pPr>
            <a:lvl3pPr marL="963856" indent="0">
              <a:buNone/>
              <a:defRPr sz="1700">
                <a:solidFill>
                  <a:schemeClr val="tx1">
                    <a:tint val="75000"/>
                  </a:schemeClr>
                </a:solidFill>
              </a:defRPr>
            </a:lvl3pPr>
            <a:lvl4pPr marL="1445784" indent="0">
              <a:buNone/>
              <a:defRPr sz="1500">
                <a:solidFill>
                  <a:schemeClr val="tx1">
                    <a:tint val="75000"/>
                  </a:schemeClr>
                </a:solidFill>
              </a:defRPr>
            </a:lvl4pPr>
            <a:lvl5pPr marL="1927713" indent="0">
              <a:buNone/>
              <a:defRPr sz="1500">
                <a:solidFill>
                  <a:schemeClr val="tx1">
                    <a:tint val="75000"/>
                  </a:schemeClr>
                </a:solidFill>
              </a:defRPr>
            </a:lvl5pPr>
            <a:lvl6pPr marL="2409640" indent="0">
              <a:buNone/>
              <a:defRPr sz="1500">
                <a:solidFill>
                  <a:schemeClr val="tx1">
                    <a:tint val="75000"/>
                  </a:schemeClr>
                </a:solidFill>
              </a:defRPr>
            </a:lvl6pPr>
            <a:lvl7pPr marL="2891568" indent="0">
              <a:buNone/>
              <a:defRPr sz="1500">
                <a:solidFill>
                  <a:schemeClr val="tx1">
                    <a:tint val="75000"/>
                  </a:schemeClr>
                </a:solidFill>
              </a:defRPr>
            </a:lvl7pPr>
            <a:lvl8pPr marL="3373497" indent="0">
              <a:buNone/>
              <a:defRPr sz="1500">
                <a:solidFill>
                  <a:schemeClr val="tx1">
                    <a:tint val="75000"/>
                  </a:schemeClr>
                </a:solidFill>
              </a:defRPr>
            </a:lvl8pPr>
            <a:lvl9pPr marL="3855424" indent="0">
              <a:buNone/>
              <a:defRPr sz="15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172B202-A276-46E1-ACFB-56DAA25CB9A4}" type="datetime1">
              <a:rPr lang="ru-RU" smtClean="0"/>
              <a:pPr/>
              <a:t>31.07.2017</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Oval 6"/>
          <p:cNvSpPr/>
          <p:nvPr/>
        </p:nvSpPr>
        <p:spPr>
          <a:xfrm>
            <a:off x="4870452" y="3924302"/>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
        <p:nvSpPr>
          <p:cNvPr id="8" name="Oval 7"/>
          <p:cNvSpPr/>
          <p:nvPr/>
        </p:nvSpPr>
        <p:spPr>
          <a:xfrm>
            <a:off x="5087146" y="3924302"/>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
        <p:nvSpPr>
          <p:cNvPr id="9" name="Oval 8"/>
          <p:cNvSpPr/>
          <p:nvPr/>
        </p:nvSpPr>
        <p:spPr>
          <a:xfrm>
            <a:off x="4654791" y="3924302"/>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5035550" y="1600202"/>
            <a:ext cx="4375150" cy="4525963"/>
          </a:xfrm>
        </p:spPr>
        <p:txBody>
          <a:bodyPr/>
          <a:lstStyle>
            <a:lvl1pPr>
              <a:defRPr sz="2500"/>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F1196D73-80E7-4DC9-B5CB-FDBDFCFF70B3}" type="datetime1">
              <a:rPr lang="ru-RU" smtClean="0"/>
              <a:pPr/>
              <a:t>31.07.2017</a:t>
            </a:fld>
            <a:endParaRPr lang="ru-RU"/>
          </a:p>
        </p:txBody>
      </p:sp>
      <p:sp>
        <p:nvSpPr>
          <p:cNvPr id="6" name="Footer Placeholder 5"/>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96240" y="1600199"/>
            <a:ext cx="4378453" cy="45262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95301" y="1600201"/>
            <a:ext cx="4376870" cy="609600"/>
          </a:xfrm>
        </p:spPr>
        <p:txBody>
          <a:bodyPr anchor="b">
            <a:noAutofit/>
          </a:bodyPr>
          <a:lstStyle>
            <a:lvl1pPr marL="0" indent="0" algn="ctr">
              <a:buNone/>
              <a:defRPr sz="2500" b="0"/>
            </a:lvl1pPr>
            <a:lvl2pPr marL="481928" indent="0">
              <a:buNone/>
              <a:defRPr sz="2100" b="1"/>
            </a:lvl2pPr>
            <a:lvl3pPr marL="963856" indent="0">
              <a:buNone/>
              <a:defRPr sz="1900" b="1"/>
            </a:lvl3pPr>
            <a:lvl4pPr marL="1445784" indent="0">
              <a:buNone/>
              <a:defRPr sz="1700" b="1"/>
            </a:lvl4pPr>
            <a:lvl5pPr marL="1927713" indent="0">
              <a:buNone/>
              <a:defRPr sz="1700" b="1"/>
            </a:lvl5pPr>
            <a:lvl6pPr marL="2409640" indent="0">
              <a:buNone/>
              <a:defRPr sz="1700" b="1"/>
            </a:lvl6pPr>
            <a:lvl7pPr marL="2891568" indent="0">
              <a:buNone/>
              <a:defRPr sz="1700" b="1"/>
            </a:lvl7pPr>
            <a:lvl8pPr marL="3373497" indent="0">
              <a:buNone/>
              <a:defRPr sz="1700" b="1"/>
            </a:lvl8pPr>
            <a:lvl9pPr marL="3855424" indent="0">
              <a:buNone/>
              <a:defRPr sz="1700" b="1"/>
            </a:lvl9pPr>
          </a:lstStyle>
          <a:p>
            <a:pPr lvl="0"/>
            <a:r>
              <a:rPr lang="ru-RU" smtClean="0"/>
              <a:t>Образец текста</a:t>
            </a:r>
          </a:p>
        </p:txBody>
      </p:sp>
      <p:sp>
        <p:nvSpPr>
          <p:cNvPr id="5" name="Text Placeholder 4"/>
          <p:cNvSpPr>
            <a:spLocks noGrp="1"/>
          </p:cNvSpPr>
          <p:nvPr>
            <p:ph type="body" sz="quarter" idx="3"/>
          </p:nvPr>
        </p:nvSpPr>
        <p:spPr>
          <a:xfrm>
            <a:off x="5035550" y="1600201"/>
            <a:ext cx="4378589" cy="609600"/>
          </a:xfrm>
        </p:spPr>
        <p:txBody>
          <a:bodyPr anchor="b">
            <a:noAutofit/>
          </a:bodyPr>
          <a:lstStyle>
            <a:lvl1pPr marL="0" indent="0" algn="ctr">
              <a:buNone/>
              <a:defRPr sz="2500" b="0"/>
            </a:lvl1pPr>
            <a:lvl2pPr marL="481928" indent="0">
              <a:buNone/>
              <a:defRPr sz="2100" b="1"/>
            </a:lvl2pPr>
            <a:lvl3pPr marL="963856" indent="0">
              <a:buNone/>
              <a:defRPr sz="1900" b="1"/>
            </a:lvl3pPr>
            <a:lvl4pPr marL="1445784" indent="0">
              <a:buNone/>
              <a:defRPr sz="1700" b="1"/>
            </a:lvl4pPr>
            <a:lvl5pPr marL="1927713" indent="0">
              <a:buNone/>
              <a:defRPr sz="1700" b="1"/>
            </a:lvl5pPr>
            <a:lvl6pPr marL="2409640" indent="0">
              <a:buNone/>
              <a:defRPr sz="1700" b="1"/>
            </a:lvl6pPr>
            <a:lvl7pPr marL="2891568" indent="0">
              <a:buNone/>
              <a:defRPr sz="1700" b="1"/>
            </a:lvl7pPr>
            <a:lvl8pPr marL="3373497" indent="0">
              <a:buNone/>
              <a:defRPr sz="1700" b="1"/>
            </a:lvl8pPr>
            <a:lvl9pPr marL="3855424" indent="0">
              <a:buNone/>
              <a:defRPr sz="17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54FD624C-E105-4FD5-B71E-13D41A312511}" type="datetime1">
              <a:rPr lang="ru-RU" smtClean="0"/>
              <a:pPr/>
              <a:t>31.07.2017</a:t>
            </a:fld>
            <a:endParaRPr lang="ru-RU"/>
          </a:p>
        </p:txBody>
      </p:sp>
      <p:sp>
        <p:nvSpPr>
          <p:cNvPr id="8" name="Footer Placeholder 7"/>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1" name="Content Placeholder 10"/>
          <p:cNvSpPr>
            <a:spLocks noGrp="1"/>
          </p:cNvSpPr>
          <p:nvPr>
            <p:ph sz="quarter" idx="13"/>
          </p:nvPr>
        </p:nvSpPr>
        <p:spPr>
          <a:xfrm>
            <a:off x="495302" y="2212850"/>
            <a:ext cx="4378453"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5061968" y="2212852"/>
            <a:ext cx="4378453"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4A43402-E74C-4B55-8718-791863C2DEA3}" type="datetime1">
              <a:rPr lang="ru-RU" smtClean="0"/>
              <a:pPr/>
              <a:t>31.07.2017</a:t>
            </a:fld>
            <a:endParaRPr lang="ru-RU"/>
          </a:p>
        </p:txBody>
      </p:sp>
      <p:sp>
        <p:nvSpPr>
          <p:cNvPr id="4" name="Footer Placeholder 3"/>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8E86D-3F55-4F1A-93B3-BC79EA9218EF}" type="datetime1">
              <a:rPr lang="ru-RU" smtClean="0"/>
              <a:pPr/>
              <a:t>31.07.2017</a:t>
            </a:fld>
            <a:endParaRPr lang="ru-RU"/>
          </a:p>
        </p:txBody>
      </p:sp>
      <p:sp>
        <p:nvSpPr>
          <p:cNvPr id="3" name="Footer Placeholder 2"/>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2"/>
            <a:ext cx="3259006" cy="2095500"/>
          </a:xfrm>
        </p:spPr>
        <p:txBody>
          <a:bodyPr anchor="b"/>
          <a:lstStyle>
            <a:lvl1pPr algn="ctr">
              <a:lnSpc>
                <a:spcPct val="100000"/>
              </a:lnSpc>
              <a:defRPr sz="30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79065" y="273053"/>
            <a:ext cx="5412185" cy="5853114"/>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99345" y="2438403"/>
            <a:ext cx="3259006" cy="3687763"/>
          </a:xfrm>
        </p:spPr>
        <p:txBody>
          <a:bodyPr>
            <a:normAutofit/>
          </a:bodyPr>
          <a:lstStyle>
            <a:lvl1pPr marL="0" indent="0" algn="ctr">
              <a:lnSpc>
                <a:spcPct val="125000"/>
              </a:lnSpc>
              <a:buNone/>
              <a:defRPr sz="1700"/>
            </a:lvl1pPr>
            <a:lvl2pPr marL="481928" indent="0">
              <a:buNone/>
              <a:defRPr sz="1300"/>
            </a:lvl2pPr>
            <a:lvl3pPr marL="963856" indent="0">
              <a:buNone/>
              <a:defRPr sz="1100"/>
            </a:lvl3pPr>
            <a:lvl4pPr marL="1445784" indent="0">
              <a:buNone/>
              <a:defRPr sz="900"/>
            </a:lvl4pPr>
            <a:lvl5pPr marL="1927713" indent="0">
              <a:buNone/>
              <a:defRPr sz="900"/>
            </a:lvl5pPr>
            <a:lvl6pPr marL="2409640" indent="0">
              <a:buNone/>
              <a:defRPr sz="900"/>
            </a:lvl6pPr>
            <a:lvl7pPr marL="2891568" indent="0">
              <a:buNone/>
              <a:defRPr sz="900"/>
            </a:lvl7pPr>
            <a:lvl8pPr marL="3373497" indent="0">
              <a:buNone/>
              <a:defRPr sz="900"/>
            </a:lvl8pPr>
            <a:lvl9pPr marL="3855424"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80DA7C-6F70-4FF2-87D1-4C9DC19E32CF}" type="datetime1">
              <a:rPr lang="ru-RU" smtClean="0"/>
              <a:pPr/>
              <a:t>31.07.2017</a:t>
            </a:fld>
            <a:endParaRPr lang="ru-RU"/>
          </a:p>
        </p:txBody>
      </p:sp>
      <p:sp>
        <p:nvSpPr>
          <p:cNvPr id="6" name="Footer Placeholder 5"/>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819542" y="228603"/>
            <a:ext cx="6187809" cy="895351"/>
          </a:xfrm>
        </p:spPr>
        <p:txBody>
          <a:bodyPr anchor="b"/>
          <a:lstStyle>
            <a:lvl1pPr algn="ctr">
              <a:lnSpc>
                <a:spcPct val="100000"/>
              </a:lnSpc>
              <a:defRPr sz="3000" b="0"/>
            </a:lvl1pPr>
          </a:lstStyle>
          <a:p>
            <a:r>
              <a:rPr lang="ru-RU" smtClean="0"/>
              <a:t>Образец заголовка</a:t>
            </a:r>
            <a:endParaRPr lang="en-US" dirty="0"/>
          </a:p>
        </p:txBody>
      </p:sp>
      <p:sp>
        <p:nvSpPr>
          <p:cNvPr id="3" name="Picture Placeholder 2"/>
          <p:cNvSpPr>
            <a:spLocks noGrp="1"/>
          </p:cNvSpPr>
          <p:nvPr>
            <p:ph type="pic" idx="1"/>
          </p:nvPr>
        </p:nvSpPr>
        <p:spPr>
          <a:xfrm>
            <a:off x="1633804" y="1143001"/>
            <a:ext cx="655928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400"/>
            </a:lvl1pPr>
            <a:lvl2pPr marL="481928" indent="0">
              <a:buNone/>
              <a:defRPr sz="3000"/>
            </a:lvl2pPr>
            <a:lvl3pPr marL="963856" indent="0">
              <a:buNone/>
              <a:defRPr sz="2500"/>
            </a:lvl3pPr>
            <a:lvl4pPr marL="1445784" indent="0">
              <a:buNone/>
              <a:defRPr sz="2100"/>
            </a:lvl4pPr>
            <a:lvl5pPr marL="1927713" indent="0">
              <a:buNone/>
              <a:defRPr sz="2100"/>
            </a:lvl5pPr>
            <a:lvl6pPr marL="2409640" indent="0">
              <a:buNone/>
              <a:defRPr sz="2100"/>
            </a:lvl6pPr>
            <a:lvl7pPr marL="2891568" indent="0">
              <a:buNone/>
              <a:defRPr sz="2100"/>
            </a:lvl7pPr>
            <a:lvl8pPr marL="3373497" indent="0">
              <a:buNone/>
              <a:defRPr sz="2100"/>
            </a:lvl8pPr>
            <a:lvl9pPr marL="3855424" indent="0">
              <a:buNone/>
              <a:defRPr sz="2100"/>
            </a:lvl9pPr>
          </a:lstStyle>
          <a:p>
            <a:r>
              <a:rPr lang="ru-RU" smtClean="0"/>
              <a:t>Вставка рисунка</a:t>
            </a:r>
            <a:endParaRPr lang="en-US" dirty="0"/>
          </a:p>
        </p:txBody>
      </p:sp>
      <p:sp>
        <p:nvSpPr>
          <p:cNvPr id="4" name="Text Placeholder 3"/>
          <p:cNvSpPr>
            <a:spLocks noGrp="1"/>
          </p:cNvSpPr>
          <p:nvPr>
            <p:ph type="body" sz="half" idx="2"/>
          </p:nvPr>
        </p:nvSpPr>
        <p:spPr>
          <a:xfrm>
            <a:off x="1819542" y="5810252"/>
            <a:ext cx="6187809" cy="533401"/>
          </a:xfrm>
        </p:spPr>
        <p:txBody>
          <a:bodyPr>
            <a:normAutofit/>
          </a:bodyPr>
          <a:lstStyle>
            <a:lvl1pPr marL="0" indent="0" algn="ctr">
              <a:buNone/>
              <a:defRPr sz="1700"/>
            </a:lvl1pPr>
            <a:lvl2pPr marL="481928" indent="0">
              <a:buNone/>
              <a:defRPr sz="1300"/>
            </a:lvl2pPr>
            <a:lvl3pPr marL="963856" indent="0">
              <a:buNone/>
              <a:defRPr sz="1100"/>
            </a:lvl3pPr>
            <a:lvl4pPr marL="1445784" indent="0">
              <a:buNone/>
              <a:defRPr sz="900"/>
            </a:lvl4pPr>
            <a:lvl5pPr marL="1927713" indent="0">
              <a:buNone/>
              <a:defRPr sz="900"/>
            </a:lvl5pPr>
            <a:lvl6pPr marL="2409640" indent="0">
              <a:buNone/>
              <a:defRPr sz="900"/>
            </a:lvl6pPr>
            <a:lvl7pPr marL="2891568" indent="0">
              <a:buNone/>
              <a:defRPr sz="900"/>
            </a:lvl7pPr>
            <a:lvl8pPr marL="3373497" indent="0">
              <a:buNone/>
              <a:defRPr sz="900"/>
            </a:lvl8pPr>
            <a:lvl9pPr marL="3855424"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18FE17-B529-4E5F-9993-031915297309}" type="datetime1">
              <a:rPr lang="ru-RU" smtClean="0"/>
              <a:pPr/>
              <a:t>31.07.2017</a:t>
            </a:fld>
            <a:endParaRPr lang="ru-RU"/>
          </a:p>
        </p:txBody>
      </p:sp>
      <p:sp>
        <p:nvSpPr>
          <p:cNvPr id="6" name="Footer Placeholder 5"/>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2" y="0"/>
            <a:ext cx="8915400" cy="1600201"/>
          </a:xfrm>
          <a:prstGeom prst="rect">
            <a:avLst/>
          </a:prstGeom>
        </p:spPr>
        <p:txBody>
          <a:bodyPr vert="horz" lIns="96385" tIns="48193" rIns="96385" bIns="48193"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95302" y="1600202"/>
            <a:ext cx="8915400" cy="4525963"/>
          </a:xfrm>
          <a:prstGeom prst="rect">
            <a:avLst/>
          </a:prstGeom>
        </p:spPr>
        <p:txBody>
          <a:bodyPr vert="horz" lIns="96385" tIns="48193" rIns="96385" bIns="4819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893629" y="6356351"/>
            <a:ext cx="2259806" cy="365125"/>
          </a:xfrm>
          <a:prstGeom prst="rect">
            <a:avLst/>
          </a:prstGeom>
        </p:spPr>
        <p:txBody>
          <a:bodyPr vert="horz" lIns="96385" tIns="48193" rIns="48193" bIns="48193" rtlCol="0" anchor="ctr"/>
          <a:lstStyle>
            <a:lvl1pPr algn="r">
              <a:defRPr sz="1300">
                <a:solidFill>
                  <a:schemeClr val="tx1">
                    <a:lumMod val="65000"/>
                    <a:lumOff val="35000"/>
                  </a:schemeClr>
                </a:solidFill>
                <a:latin typeface="Century Gothic" pitchFamily="34" charset="0"/>
              </a:defRPr>
            </a:lvl1pPr>
          </a:lstStyle>
          <a:p>
            <a:fld id="{DEEA1C52-4493-4B0F-A909-157E4FEC9C8E}" type="datetime1">
              <a:rPr lang="ru-RU" smtClean="0"/>
              <a:pPr/>
              <a:t>31.07.2017</a:t>
            </a:fld>
            <a:endParaRPr lang="ru-RU"/>
          </a:p>
        </p:txBody>
      </p:sp>
      <p:sp>
        <p:nvSpPr>
          <p:cNvPr id="5" name="Footer Placeholder 4"/>
          <p:cNvSpPr>
            <a:spLocks noGrp="1"/>
          </p:cNvSpPr>
          <p:nvPr>
            <p:ph type="ftr" sz="quarter" idx="3"/>
          </p:nvPr>
        </p:nvSpPr>
        <p:spPr>
          <a:xfrm>
            <a:off x="714097" y="6356351"/>
            <a:ext cx="3085307" cy="365125"/>
          </a:xfrm>
          <a:prstGeom prst="rect">
            <a:avLst/>
          </a:prstGeom>
        </p:spPr>
        <p:txBody>
          <a:bodyPr vert="horz" lIns="48193" tIns="48193" rIns="96385" bIns="48193" rtlCol="0" anchor="ctr"/>
          <a:lstStyle>
            <a:lvl1pPr algn="l">
              <a:defRPr sz="1300">
                <a:solidFill>
                  <a:schemeClr val="tx1">
                    <a:lumMod val="65000"/>
                    <a:lumOff val="35000"/>
                  </a:schemeClr>
                </a:solidFill>
                <a:latin typeface="Century Gothic" pitchFamily="34" charset="0"/>
              </a:defRPr>
            </a:lvl1p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8916" tIns="48193" rIns="48193" bIns="48193" rtlCol="0" anchor="ctr"/>
          <a:lstStyle>
            <a:lvl1pPr algn="l">
              <a:defRPr sz="1300">
                <a:solidFill>
                  <a:schemeClr val="tx1">
                    <a:lumMod val="65000"/>
                    <a:lumOff val="35000"/>
                  </a:schemeClr>
                </a:solidFill>
                <a:latin typeface="Century Gothic" pitchFamily="34" charset="0"/>
              </a:defRPr>
            </a:lvl1pPr>
          </a:lstStyle>
          <a:p>
            <a:fld id="{B19B0651-EE4F-4900-A07F-96A6BFA9D0F0}" type="slidenum">
              <a:rPr lang="ru-RU" smtClean="0"/>
              <a:pPr/>
              <a:t>‹#›</a:t>
            </a:fld>
            <a:endParaRPr lang="ru-RU"/>
          </a:p>
        </p:txBody>
      </p:sp>
      <p:sp>
        <p:nvSpPr>
          <p:cNvPr id="7" name="Oval 6"/>
          <p:cNvSpPr/>
          <p:nvPr/>
        </p:nvSpPr>
        <p:spPr>
          <a:xfrm>
            <a:off x="9162575"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marL="0" algn="ctr" defTabSz="963856" rtl="0" eaLnBrk="1" latinLnBrk="0" hangingPunct="1"/>
            <a:endParaRPr lang="en-US" sz="1900" kern="1200">
              <a:solidFill>
                <a:schemeClr val="lt1"/>
              </a:solidFill>
              <a:latin typeface="+mn-lt"/>
              <a:ea typeface="+mn-ea"/>
              <a:cs typeface="+mn-cs"/>
            </a:endParaRPr>
          </a:p>
        </p:txBody>
      </p:sp>
      <p:sp>
        <p:nvSpPr>
          <p:cNvPr id="8" name="Oval 7"/>
          <p:cNvSpPr/>
          <p:nvPr/>
        </p:nvSpPr>
        <p:spPr>
          <a:xfrm>
            <a:off x="616548"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61446" indent="-361446" algn="l" defTabSz="963856" rtl="0" eaLnBrk="1" latinLnBrk="0" hangingPunct="1">
        <a:spcBef>
          <a:spcPct val="20000"/>
        </a:spcBef>
        <a:buFont typeface="Arial" pitchFamily="34" charset="0"/>
        <a:buChar char="•"/>
        <a:defRPr sz="2500" kern="1200">
          <a:solidFill>
            <a:schemeClr val="tx1">
              <a:lumMod val="50000"/>
              <a:lumOff val="50000"/>
            </a:schemeClr>
          </a:solidFill>
          <a:latin typeface="+mj-lt"/>
          <a:ea typeface="+mn-ea"/>
          <a:cs typeface="+mn-cs"/>
        </a:defRPr>
      </a:lvl1pPr>
      <a:lvl2pPr marL="783133" indent="-301206"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2pPr>
      <a:lvl3pPr marL="1204821"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3pPr>
      <a:lvl4pPr marL="1686748" indent="-240964"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4pPr>
      <a:lvl5pPr marL="2168676"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5pPr>
      <a:lvl6pPr marL="2650604" indent="-240964"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6pPr>
      <a:lvl7pPr marL="3132533"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7pPr>
      <a:lvl8pPr marL="3614461" indent="-240964"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8pPr>
      <a:lvl9pPr marL="4096388"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9pPr>
    </p:bodyStyle>
    <p:otherStyle>
      <a:defPPr>
        <a:defRPr lang="en-US"/>
      </a:defPPr>
      <a:lvl1pPr marL="0" algn="l" defTabSz="963856" rtl="0" eaLnBrk="1" latinLnBrk="0" hangingPunct="1">
        <a:defRPr sz="1900" kern="1200">
          <a:solidFill>
            <a:schemeClr val="tx1"/>
          </a:solidFill>
          <a:latin typeface="+mn-lt"/>
          <a:ea typeface="+mn-ea"/>
          <a:cs typeface="+mn-cs"/>
        </a:defRPr>
      </a:lvl1pPr>
      <a:lvl2pPr marL="481928" algn="l" defTabSz="963856" rtl="0" eaLnBrk="1" latinLnBrk="0" hangingPunct="1">
        <a:defRPr sz="1900" kern="1200">
          <a:solidFill>
            <a:schemeClr val="tx1"/>
          </a:solidFill>
          <a:latin typeface="+mn-lt"/>
          <a:ea typeface="+mn-ea"/>
          <a:cs typeface="+mn-cs"/>
        </a:defRPr>
      </a:lvl2pPr>
      <a:lvl3pPr marL="963856" algn="l" defTabSz="963856" rtl="0" eaLnBrk="1" latinLnBrk="0" hangingPunct="1">
        <a:defRPr sz="1900" kern="1200">
          <a:solidFill>
            <a:schemeClr val="tx1"/>
          </a:solidFill>
          <a:latin typeface="+mn-lt"/>
          <a:ea typeface="+mn-ea"/>
          <a:cs typeface="+mn-cs"/>
        </a:defRPr>
      </a:lvl3pPr>
      <a:lvl4pPr marL="1445784" algn="l" defTabSz="963856" rtl="0" eaLnBrk="1" latinLnBrk="0" hangingPunct="1">
        <a:defRPr sz="1900" kern="1200">
          <a:solidFill>
            <a:schemeClr val="tx1"/>
          </a:solidFill>
          <a:latin typeface="+mn-lt"/>
          <a:ea typeface="+mn-ea"/>
          <a:cs typeface="+mn-cs"/>
        </a:defRPr>
      </a:lvl4pPr>
      <a:lvl5pPr marL="1927713" algn="l" defTabSz="963856" rtl="0" eaLnBrk="1" latinLnBrk="0" hangingPunct="1">
        <a:defRPr sz="1900" kern="1200">
          <a:solidFill>
            <a:schemeClr val="tx1"/>
          </a:solidFill>
          <a:latin typeface="+mn-lt"/>
          <a:ea typeface="+mn-ea"/>
          <a:cs typeface="+mn-cs"/>
        </a:defRPr>
      </a:lvl5pPr>
      <a:lvl6pPr marL="2409640" algn="l" defTabSz="963856" rtl="0" eaLnBrk="1" latinLnBrk="0" hangingPunct="1">
        <a:defRPr sz="1900" kern="1200">
          <a:solidFill>
            <a:schemeClr val="tx1"/>
          </a:solidFill>
          <a:latin typeface="+mn-lt"/>
          <a:ea typeface="+mn-ea"/>
          <a:cs typeface="+mn-cs"/>
        </a:defRPr>
      </a:lvl6pPr>
      <a:lvl7pPr marL="2891568" algn="l" defTabSz="963856" rtl="0" eaLnBrk="1" latinLnBrk="0" hangingPunct="1">
        <a:defRPr sz="1900" kern="1200">
          <a:solidFill>
            <a:schemeClr val="tx1"/>
          </a:solidFill>
          <a:latin typeface="+mn-lt"/>
          <a:ea typeface="+mn-ea"/>
          <a:cs typeface="+mn-cs"/>
        </a:defRPr>
      </a:lvl7pPr>
      <a:lvl8pPr marL="3373497" algn="l" defTabSz="963856" rtl="0" eaLnBrk="1" latinLnBrk="0" hangingPunct="1">
        <a:defRPr sz="1900" kern="1200">
          <a:solidFill>
            <a:schemeClr val="tx1"/>
          </a:solidFill>
          <a:latin typeface="+mn-lt"/>
          <a:ea typeface="+mn-ea"/>
          <a:cs typeface="+mn-cs"/>
        </a:defRPr>
      </a:lvl8pPr>
      <a:lvl9pPr marL="3855424" algn="l" defTabSz="96385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jpeg"/><Relationship Id="rId7" Type="http://schemas.openxmlformats.org/officeDocument/2006/relationships/diagramColors" Target="../diagrams/colors1.xml"/><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diagramLayout" Target="../diagrams/layout2.xml"/><Relationship Id="rId7" Type="http://schemas.openxmlformats.org/officeDocument/2006/relationships/image" Target="../media/image13.jpe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srmo-fin@yandex.ru" TargetMode="External"/><Relationship Id="rId2" Type="http://schemas.openxmlformats.org/officeDocument/2006/relationships/hyperlink" Target="mailto:srmo@rambler.r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 y="2"/>
            <a:ext cx="9906000" cy="6858000"/>
          </a:xfrm>
        </p:spPr>
        <p:style>
          <a:lnRef idx="0">
            <a:scrgbClr r="0" g="0" b="0"/>
          </a:lnRef>
          <a:fillRef idx="1002">
            <a:schemeClr val="lt2"/>
          </a:fillRef>
          <a:effectRef idx="0">
            <a:scrgbClr r="0" g="0" b="0"/>
          </a:effectRef>
          <a:fontRef idx="major"/>
        </p:style>
        <p:txBody>
          <a:bodyPr>
            <a:normAutofit/>
          </a:bodyPr>
          <a:lstStyle/>
          <a:p>
            <a:pPr>
              <a:defRPr/>
            </a:pPr>
            <a:r>
              <a:rPr lang="ru-RU" sz="1700" i="1" dirty="0">
                <a:solidFill>
                  <a:srgbClr val="0051A2"/>
                </a:solidFill>
                <a:latin typeface="Times New Roman" pitchFamily="18" charset="0"/>
                <a:cs typeface="Times New Roman" pitchFamily="18" charset="0"/>
              </a:rPr>
              <a:t>Комитет по бюджету и финансам администрации Соболевского муниципального </a:t>
            </a:r>
          </a:p>
          <a:p>
            <a:pPr>
              <a:defRPr/>
            </a:pPr>
            <a:r>
              <a:rPr lang="ru-RU" sz="1700" i="1" dirty="0">
                <a:solidFill>
                  <a:srgbClr val="0051A2"/>
                </a:solidFill>
                <a:latin typeface="Times New Roman" pitchFamily="18" charset="0"/>
                <a:cs typeface="Times New Roman" pitchFamily="18" charset="0"/>
              </a:rPr>
              <a:t>района Камчатского края</a:t>
            </a:r>
          </a:p>
          <a:p>
            <a:pPr algn="ctr">
              <a:defRPr/>
            </a:pPr>
            <a:endParaRPr lang="ru-RU" sz="3800" b="1" i="1" dirty="0">
              <a:solidFill>
                <a:schemeClr val="tx2">
                  <a:lumMod val="50000"/>
                </a:schemeClr>
              </a:solidFill>
              <a:latin typeface="Times New Roman" pitchFamily="18" charset="0"/>
              <a:cs typeface="Times New Roman" pitchFamily="18" charset="0"/>
            </a:endParaRPr>
          </a:p>
          <a:p>
            <a:pPr algn="ctr">
              <a:defRPr/>
            </a:pPr>
            <a:r>
              <a:rPr lang="ru-RU" sz="4800" b="1" i="1" dirty="0" smtClean="0">
                <a:solidFill>
                  <a:schemeClr val="tx2">
                    <a:lumMod val="50000"/>
                  </a:schemeClr>
                </a:solidFill>
                <a:latin typeface="Times New Roman" pitchFamily="18" charset="0"/>
                <a:cs typeface="Times New Roman" pitchFamily="18" charset="0"/>
              </a:rPr>
              <a:t>БЮДЖЕТ ДЛЯ ГРАЖДАН</a:t>
            </a:r>
            <a:endParaRPr lang="ru-RU" sz="3800" b="1" i="1" dirty="0">
              <a:solidFill>
                <a:schemeClr val="tx2">
                  <a:lumMod val="50000"/>
                </a:schemeClr>
              </a:solidFill>
              <a:latin typeface="Times New Roman" pitchFamily="18" charset="0"/>
              <a:cs typeface="Times New Roman" pitchFamily="18" charset="0"/>
            </a:endParaRPr>
          </a:p>
          <a:p>
            <a:pPr algn="ctr">
              <a:defRPr/>
            </a:pPr>
            <a:r>
              <a:rPr lang="ru-RU" sz="3200" b="1" i="1" dirty="0" smtClean="0">
                <a:solidFill>
                  <a:schemeClr val="tx2">
                    <a:lumMod val="50000"/>
                  </a:schemeClr>
                </a:solidFill>
                <a:latin typeface="Times New Roman" pitchFamily="18" charset="0"/>
                <a:cs typeface="Times New Roman" pitchFamily="18" charset="0"/>
              </a:rPr>
              <a:t>к Решению Думы Соболевского муниципального района от 28.12.2016 г. № 457   </a:t>
            </a:r>
            <a:endParaRPr lang="ru-RU" sz="3200" b="1" i="1" dirty="0">
              <a:solidFill>
                <a:schemeClr val="tx2">
                  <a:lumMod val="50000"/>
                </a:schemeClr>
              </a:solidFill>
              <a:latin typeface="Times New Roman" pitchFamily="18" charset="0"/>
              <a:cs typeface="Times New Roman" pitchFamily="18" charset="0"/>
            </a:endParaRPr>
          </a:p>
          <a:p>
            <a:pPr>
              <a:defRPr/>
            </a:pPr>
            <a:r>
              <a:rPr lang="ru-RU" sz="3500" i="1" dirty="0" smtClean="0">
                <a:solidFill>
                  <a:schemeClr val="tx2">
                    <a:lumMod val="50000"/>
                  </a:schemeClr>
                </a:solidFill>
                <a:effectLst>
                  <a:outerShdw blurRad="38100" dist="38100" dir="2700000" algn="tl">
                    <a:srgbClr val="000000">
                      <a:alpha val="43137"/>
                    </a:srgbClr>
                  </a:outerShdw>
                </a:effectLst>
              </a:rPr>
              <a:t>«О бюджете Соболевского муниципального района на 2017 год и </a:t>
            </a:r>
          </a:p>
          <a:p>
            <a:pPr>
              <a:defRPr/>
            </a:pPr>
            <a:r>
              <a:rPr lang="ru-RU" sz="3500" i="1" dirty="0" smtClean="0">
                <a:solidFill>
                  <a:schemeClr val="tx2">
                    <a:lumMod val="50000"/>
                  </a:schemeClr>
                </a:solidFill>
                <a:effectLst>
                  <a:outerShdw blurRad="38100" dist="38100" dir="2700000" algn="tl">
                    <a:srgbClr val="000000">
                      <a:alpha val="43137"/>
                    </a:srgbClr>
                  </a:outerShdw>
                </a:effectLst>
              </a:rPr>
              <a:t>на плановый период 2018 и 2019 годов»</a:t>
            </a:r>
          </a:p>
        </p:txBody>
      </p:sp>
      <p:pic>
        <p:nvPicPr>
          <p:cNvPr id="4" name="Picture 5" descr="Соболевского муниципального район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
            <a:ext cx="804863" cy="771526"/>
          </a:xfrm>
          <a:prstGeom prst="rect">
            <a:avLst/>
          </a:prstGeom>
          <a:ln>
            <a:noFill/>
          </a:ln>
          <a:effectLst>
            <a:softEdge rad="112500"/>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350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но 1 1"/>
          <p:cNvSpPr/>
          <p:nvPr/>
        </p:nvSpPr>
        <p:spPr>
          <a:xfrm>
            <a:off x="-1" y="452113"/>
            <a:ext cx="2962275" cy="2821019"/>
          </a:xfrm>
          <a:prstGeom prst="irregularSeal1">
            <a:avLst/>
          </a:prstGeom>
          <a:solidFill>
            <a:srgbClr val="FFFF00"/>
          </a:solidFill>
          <a:ln>
            <a:solidFill>
              <a:srgbClr val="FFFF00"/>
            </a:solidFill>
          </a:ln>
          <a:effectLst/>
          <a:scene3d>
            <a:camera prst="perspectiveContrasting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smtClean="0">
                <a:ln/>
                <a:solidFill>
                  <a:schemeClr val="accent3"/>
                </a:solidFill>
              </a:rPr>
              <a:t>Р</a:t>
            </a:r>
            <a:endParaRPr lang="ru-RU" sz="9600" b="1" dirty="0">
              <a:ln/>
              <a:solidFill>
                <a:schemeClr val="accent3"/>
              </a:solidFill>
            </a:endParaRPr>
          </a:p>
        </p:txBody>
      </p:sp>
      <p:sp>
        <p:nvSpPr>
          <p:cNvPr id="3" name="Горизонтальный свиток 2"/>
          <p:cNvSpPr/>
          <p:nvPr/>
        </p:nvSpPr>
        <p:spPr>
          <a:xfrm>
            <a:off x="2324099" y="2920707"/>
            <a:ext cx="4895850" cy="1304061"/>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Расходные обязательства</a:t>
            </a:r>
          </a:p>
        </p:txBody>
      </p:sp>
      <p:sp>
        <p:nvSpPr>
          <p:cNvPr id="4" name="Прямоугольник 3"/>
          <p:cNvSpPr/>
          <p:nvPr/>
        </p:nvSpPr>
        <p:spPr>
          <a:xfrm>
            <a:off x="2114546" y="1762988"/>
            <a:ext cx="7572375" cy="877163"/>
          </a:xfrm>
          <a:prstGeom prst="rect">
            <a:avLst/>
          </a:prstGeom>
        </p:spPr>
        <p:txBody>
          <a:bodyPr wrap="square">
            <a:spAutoFit/>
          </a:bodyPr>
          <a:lstStyle/>
          <a:p>
            <a:pPr algn="ctr"/>
            <a:r>
              <a:rPr lang="ru-RU" sz="1700" dirty="0">
                <a:solidFill>
                  <a:srgbClr val="26282F"/>
                </a:solidFill>
              </a:rPr>
              <a:t>выплачиваемые из бюджета денежные средства, за исключением средств, являющихся в соответствии с настоящим Кодексом источниками финансирования дефицита бюджета</a:t>
            </a:r>
            <a:endParaRPr lang="ru-RU" dirty="0"/>
          </a:p>
        </p:txBody>
      </p:sp>
      <p:sp>
        <p:nvSpPr>
          <p:cNvPr id="5" name="Горизонтальный свиток 4"/>
          <p:cNvSpPr/>
          <p:nvPr/>
        </p:nvSpPr>
        <p:spPr>
          <a:xfrm>
            <a:off x="3452808" y="537838"/>
            <a:ext cx="4895850" cy="1071887"/>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Расходы бюджета</a:t>
            </a:r>
          </a:p>
        </p:txBody>
      </p:sp>
      <p:sp>
        <p:nvSpPr>
          <p:cNvPr id="6" name="Прямоугольник 5"/>
          <p:cNvSpPr/>
          <p:nvPr/>
        </p:nvSpPr>
        <p:spPr>
          <a:xfrm>
            <a:off x="171451" y="4343399"/>
            <a:ext cx="9601198" cy="1323439"/>
          </a:xfrm>
          <a:prstGeom prst="rect">
            <a:avLst/>
          </a:prstGeom>
        </p:spPr>
        <p:txBody>
          <a:bodyPr wrap="square">
            <a:spAutoFit/>
          </a:bodyPr>
          <a:lstStyle/>
          <a:p>
            <a:pPr algn="ctr"/>
            <a:r>
              <a:rPr lang="ru-RU" sz="1600" dirty="0">
                <a:solidFill>
                  <a:prstClr val="black">
                    <a:lumMod val="85000"/>
                    <a:lumOff val="15000"/>
                  </a:prstClr>
                </a:solidFill>
              </a:rPr>
              <a:t>обусловленные законом, иным нормативным правовым актом, договором или соглашением обязанности публично-правового образования (Российской Федерации, субъекта Российской Федерации, муниципального образования) или действующего от его имени казенного учреждения предоставить физическому или юридическому лицу, иному публично-правовому образованию, субъекту международного права средства из соответствующего бюджета</a:t>
            </a:r>
            <a:endParaRPr lang="ru-RU" dirty="0"/>
          </a:p>
        </p:txBody>
      </p:sp>
    </p:spTree>
    <p:extLst>
      <p:ext uri="{BB962C8B-B14F-4D97-AF65-F5344CB8AC3E}">
        <p14:creationId xmlns:p14="http://schemas.microsoft.com/office/powerpoint/2010/main" val="3298530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но 1 1"/>
          <p:cNvSpPr/>
          <p:nvPr/>
        </p:nvSpPr>
        <p:spPr>
          <a:xfrm>
            <a:off x="6677025" y="84475"/>
            <a:ext cx="2962274" cy="2705815"/>
          </a:xfrm>
          <a:prstGeom prst="irregularSeal1">
            <a:avLst/>
          </a:prstGeom>
          <a:solidFill>
            <a:srgbClr val="FFFF00"/>
          </a:solidFill>
          <a:ln>
            <a:solidFill>
              <a:srgbClr val="FFFF00"/>
            </a:solidFill>
          </a:ln>
          <a:effectLst/>
          <a:scene3d>
            <a:camera prst="isometricOffAxis2Lef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a:ln/>
                <a:solidFill>
                  <a:schemeClr val="accent3"/>
                </a:solidFill>
              </a:rPr>
              <a:t>С</a:t>
            </a:r>
          </a:p>
        </p:txBody>
      </p:sp>
      <p:sp>
        <p:nvSpPr>
          <p:cNvPr id="3" name="Горизонтальный свиток 2"/>
          <p:cNvSpPr/>
          <p:nvPr/>
        </p:nvSpPr>
        <p:spPr>
          <a:xfrm>
            <a:off x="1081083" y="84475"/>
            <a:ext cx="4895850" cy="919487"/>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Субсидии</a:t>
            </a:r>
          </a:p>
        </p:txBody>
      </p:sp>
      <p:sp>
        <p:nvSpPr>
          <p:cNvPr id="4" name="Прямоугольник 3"/>
          <p:cNvSpPr/>
          <p:nvPr/>
        </p:nvSpPr>
        <p:spPr>
          <a:xfrm>
            <a:off x="123825" y="978095"/>
            <a:ext cx="6705600" cy="830997"/>
          </a:xfrm>
          <a:prstGeom prst="rect">
            <a:avLst/>
          </a:prstGeom>
        </p:spPr>
        <p:txBody>
          <a:bodyPr wrap="square">
            <a:spAutoFit/>
          </a:bodyPr>
          <a:lstStyle/>
          <a:p>
            <a:pPr algn="ctr"/>
            <a:r>
              <a:rPr lang="ru-RU" sz="1600" dirty="0">
                <a:solidFill>
                  <a:srgbClr val="26282F"/>
                </a:solidFill>
              </a:rPr>
              <a:t>денежные средства, предоставляемые на условиях долевого финансирования нижестоящим бюджетам для осуществления их расходных обязательств по вопросам местного значения</a:t>
            </a:r>
            <a:endParaRPr lang="ru-RU" dirty="0"/>
          </a:p>
        </p:txBody>
      </p:sp>
      <p:sp>
        <p:nvSpPr>
          <p:cNvPr id="5" name="Горизонтальный свиток 4"/>
          <p:cNvSpPr/>
          <p:nvPr/>
        </p:nvSpPr>
        <p:spPr>
          <a:xfrm>
            <a:off x="1509708" y="1801626"/>
            <a:ext cx="4895850" cy="919487"/>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Субвенции</a:t>
            </a:r>
          </a:p>
        </p:txBody>
      </p:sp>
      <p:sp>
        <p:nvSpPr>
          <p:cNvPr id="6" name="Прямоугольник 5"/>
          <p:cNvSpPr/>
          <p:nvPr/>
        </p:nvSpPr>
        <p:spPr>
          <a:xfrm>
            <a:off x="123825" y="2699027"/>
            <a:ext cx="9515474" cy="584775"/>
          </a:xfrm>
          <a:prstGeom prst="rect">
            <a:avLst/>
          </a:prstGeom>
        </p:spPr>
        <p:txBody>
          <a:bodyPr wrap="square">
            <a:spAutoFit/>
          </a:bodyPr>
          <a:lstStyle/>
          <a:p>
            <a:pPr algn="ctr"/>
            <a:r>
              <a:rPr lang="ru-RU" sz="1600" dirty="0">
                <a:solidFill>
                  <a:srgbClr val="26282F"/>
                </a:solidFill>
              </a:rPr>
              <a:t>денежные средства, предоставляемые местным бюджетам на выполнение переданных полномочий государственных органов власти</a:t>
            </a:r>
            <a:endParaRPr lang="ru-RU" dirty="0"/>
          </a:p>
        </p:txBody>
      </p:sp>
      <p:sp>
        <p:nvSpPr>
          <p:cNvPr id="7" name="Пятно 1 6"/>
          <p:cNvSpPr/>
          <p:nvPr/>
        </p:nvSpPr>
        <p:spPr>
          <a:xfrm>
            <a:off x="-57150" y="3490588"/>
            <a:ext cx="2962275" cy="2821019"/>
          </a:xfrm>
          <a:prstGeom prst="irregularSeal1">
            <a:avLst/>
          </a:prstGeom>
          <a:solidFill>
            <a:srgbClr val="FFFF00"/>
          </a:solidFill>
          <a:ln>
            <a:solidFill>
              <a:srgbClr val="FFFF00"/>
            </a:solidFill>
          </a:ln>
          <a:effectLst/>
          <a:scene3d>
            <a:camera prst="perspectiveContrasting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smtClean="0">
                <a:ln/>
                <a:solidFill>
                  <a:schemeClr val="accent3"/>
                </a:solidFill>
              </a:rPr>
              <a:t>У</a:t>
            </a:r>
            <a:endParaRPr lang="ru-RU" sz="9600" b="1" dirty="0">
              <a:ln/>
              <a:solidFill>
                <a:schemeClr val="accent3"/>
              </a:solidFill>
            </a:endParaRPr>
          </a:p>
        </p:txBody>
      </p:sp>
      <p:sp>
        <p:nvSpPr>
          <p:cNvPr id="8" name="Горизонтальный свиток 7"/>
          <p:cNvSpPr/>
          <p:nvPr/>
        </p:nvSpPr>
        <p:spPr>
          <a:xfrm>
            <a:off x="2905125" y="3192095"/>
            <a:ext cx="6505575" cy="1302820"/>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Условно утвержденные расходы</a:t>
            </a:r>
          </a:p>
        </p:txBody>
      </p:sp>
      <p:sp>
        <p:nvSpPr>
          <p:cNvPr id="9" name="Прямоугольник 8"/>
          <p:cNvSpPr/>
          <p:nvPr/>
        </p:nvSpPr>
        <p:spPr>
          <a:xfrm>
            <a:off x="2219325" y="4474980"/>
            <a:ext cx="7600949" cy="1815882"/>
          </a:xfrm>
          <a:prstGeom prst="rect">
            <a:avLst/>
          </a:prstGeom>
        </p:spPr>
        <p:txBody>
          <a:bodyPr wrap="square">
            <a:spAutoFit/>
          </a:bodyPr>
          <a:lstStyle/>
          <a:p>
            <a:pPr algn="ctr"/>
            <a:r>
              <a:rPr lang="ru-RU" sz="1600" dirty="0">
                <a:solidFill>
                  <a:prstClr val="black">
                    <a:lumMod val="85000"/>
                    <a:lumOff val="15000"/>
                  </a:prstClr>
                </a:solidFill>
              </a:rPr>
              <a:t>не распределенные в плановом периоде в соответствии с классификацией расходов бюджетов бюджетные ассигнования </a:t>
            </a:r>
            <a:r>
              <a:rPr lang="ru-RU" sz="1600" dirty="0" smtClean="0">
                <a:solidFill>
                  <a:prstClr val="black">
                    <a:lumMod val="85000"/>
                    <a:lumOff val="15000"/>
                  </a:prstClr>
                </a:solidFill>
              </a:rPr>
              <a:t>(согласно </a:t>
            </a:r>
            <a:r>
              <a:rPr lang="ru-RU" sz="1600" dirty="0">
                <a:solidFill>
                  <a:prstClr val="black">
                    <a:lumMod val="85000"/>
                    <a:lumOff val="15000"/>
                  </a:prstClr>
                </a:solidFill>
              </a:rPr>
              <a:t>статье 184.1 БК РФ общий объем условно утвержденных расходов на первый год планового периода должен составлять не менее 2,5%, на второй год планового периода - не менее 5% общего объема расходов бюджета (без учета расходов бюджета, предусмотренных за счет межбюджетных трансфертов из других бюджетов бюджетной системы Российской Федерации, имеющих целевое назначение</a:t>
            </a:r>
            <a:r>
              <a:rPr lang="ru-RU" sz="1600" dirty="0" smtClean="0">
                <a:solidFill>
                  <a:prstClr val="black">
                    <a:lumMod val="85000"/>
                    <a:lumOff val="15000"/>
                  </a:prstClr>
                </a:solidFill>
              </a:rPr>
              <a:t>)</a:t>
            </a:r>
            <a:endParaRPr lang="ru-RU" dirty="0"/>
          </a:p>
        </p:txBody>
      </p:sp>
    </p:spTree>
    <p:extLst>
      <p:ext uri="{BB962C8B-B14F-4D97-AF65-F5344CB8AC3E}">
        <p14:creationId xmlns:p14="http://schemas.microsoft.com/office/powerpoint/2010/main" val="3292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90974" y="55723"/>
            <a:ext cx="4673443" cy="512826"/>
          </a:xfrm>
          <a:prstGeom prst="rect">
            <a:avLst/>
          </a:prstGeom>
        </p:spPr>
        <p:txBody>
          <a:bodyPr wrap="none" lIns="96385" tIns="48193" rIns="96385" bIns="48193">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Бюджетная система</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546895" y="717441"/>
            <a:ext cx="9028908" cy="358937"/>
          </a:xfrm>
          <a:prstGeom prst="rect">
            <a:avLst/>
          </a:prstGeom>
          <a:ln>
            <a:noFill/>
          </a:ln>
          <a:effectLst>
            <a:outerShdw blurRad="76200" dist="12700" dir="8100000" sy="-23000" kx="800400" algn="br" rotWithShape="0">
              <a:prstClr val="black">
                <a:alpha val="20000"/>
              </a:prstClr>
            </a:outerShdw>
          </a:effectLst>
        </p:spPr>
        <p:style>
          <a:lnRef idx="1">
            <a:schemeClr val="accent3"/>
          </a:lnRef>
          <a:fillRef idx="2">
            <a:schemeClr val="accent3"/>
          </a:fillRef>
          <a:effectRef idx="1">
            <a:schemeClr val="accent3"/>
          </a:effectRef>
          <a:fontRef idx="minor">
            <a:schemeClr val="dk1"/>
          </a:fontRef>
        </p:style>
        <p:txBody>
          <a:bodyPr wrap="square" lIns="96385" tIns="48193" rIns="96385" bIns="48193">
            <a:spAutoFit/>
          </a:bodyPr>
          <a:lstStyle/>
          <a:p>
            <a:pPr lvl="0" algn="ctr"/>
            <a:r>
              <a:rPr lang="ru-RU" sz="1700" dirty="0">
                <a:solidFill>
                  <a:prstClr val="black">
                    <a:lumMod val="65000"/>
                    <a:lumOff val="35000"/>
                  </a:prstClr>
                </a:solidFill>
              </a:rPr>
              <a:t>Бюджетная система Российской Федерации – совокупность бюджетов всех уровней</a:t>
            </a:r>
          </a:p>
        </p:txBody>
      </p:sp>
      <p:grpSp>
        <p:nvGrpSpPr>
          <p:cNvPr id="4" name="Группа 3"/>
          <p:cNvGrpSpPr/>
          <p:nvPr/>
        </p:nvGrpSpPr>
        <p:grpSpPr>
          <a:xfrm>
            <a:off x="6934070" y="2830862"/>
            <a:ext cx="391985" cy="447675"/>
            <a:chOff x="3019031" y="-1"/>
            <a:chExt cx="1264140" cy="1453035"/>
          </a:xfrm>
          <a:solidFill>
            <a:schemeClr val="accent3">
              <a:lumMod val="20000"/>
              <a:lumOff val="80000"/>
            </a:schemeClr>
          </a:solidFill>
        </p:grpSpPr>
        <p:sp>
          <p:nvSpPr>
            <p:cNvPr id="5" name="Шестиугольник 4"/>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Шестиугольник 4"/>
            <p:cNvSpPr/>
            <p:nvPr/>
          </p:nvSpPr>
          <p:spPr>
            <a:xfrm>
              <a:off x="3216024" y="502968"/>
              <a:ext cx="870150" cy="72363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7" name="Группа 6"/>
          <p:cNvGrpSpPr/>
          <p:nvPr/>
        </p:nvGrpSpPr>
        <p:grpSpPr>
          <a:xfrm>
            <a:off x="6150102" y="1426225"/>
            <a:ext cx="391983" cy="447675"/>
            <a:chOff x="3019031" y="-1"/>
            <a:chExt cx="1264140" cy="1453035"/>
          </a:xfrm>
        </p:grpSpPr>
        <p:sp>
          <p:nvSpPr>
            <p:cNvPr id="8" name="Шестиугольник 7"/>
            <p:cNvSpPr/>
            <p:nvPr/>
          </p:nvSpPr>
          <p:spPr>
            <a:xfrm rot="5400000">
              <a:off x="2924583" y="94447"/>
              <a:ext cx="1453035" cy="1264140"/>
            </a:xfrm>
            <a:prstGeom prst="hexagon">
              <a:avLst>
                <a:gd name="adj" fmla="val 25000"/>
                <a:gd name="vf" fmla="val 115470"/>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Шестиугольник 4"/>
            <p:cNvSpPr/>
            <p:nvPr/>
          </p:nvSpPr>
          <p:spPr>
            <a:xfrm>
              <a:off x="3216025" y="226431"/>
              <a:ext cx="870150" cy="10001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0" name="Группа 9"/>
          <p:cNvGrpSpPr/>
          <p:nvPr/>
        </p:nvGrpSpPr>
        <p:grpSpPr>
          <a:xfrm>
            <a:off x="4916152" y="2433171"/>
            <a:ext cx="1369484" cy="1453035"/>
            <a:chOff x="3019031" y="-1"/>
            <a:chExt cx="1264140" cy="1453035"/>
          </a:xfrm>
          <a:solidFill>
            <a:srgbClr val="FFFF00"/>
          </a:solidFill>
        </p:grpSpPr>
        <p:sp>
          <p:nvSpPr>
            <p:cNvPr id="11" name="Шестиугольник 10"/>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Шестиугольник 4"/>
            <p:cNvSpPr/>
            <p:nvPr/>
          </p:nvSpPr>
          <p:spPr>
            <a:xfrm>
              <a:off x="3216025" y="226431"/>
              <a:ext cx="870150" cy="10001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3" name="Группа 12"/>
          <p:cNvGrpSpPr/>
          <p:nvPr/>
        </p:nvGrpSpPr>
        <p:grpSpPr>
          <a:xfrm>
            <a:off x="3246699" y="2433170"/>
            <a:ext cx="1369484" cy="1453035"/>
            <a:chOff x="3019031" y="-1"/>
            <a:chExt cx="1264140" cy="1453035"/>
          </a:xfrm>
          <a:solidFill>
            <a:srgbClr val="FFFF00"/>
          </a:solidFill>
        </p:grpSpPr>
        <p:sp>
          <p:nvSpPr>
            <p:cNvPr id="14" name="Шестиугольник 13"/>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Шестиугольник 4"/>
            <p:cNvSpPr/>
            <p:nvPr/>
          </p:nvSpPr>
          <p:spPr>
            <a:xfrm>
              <a:off x="3216025" y="226432"/>
              <a:ext cx="870150" cy="10001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6" name="Группа 15"/>
          <p:cNvGrpSpPr/>
          <p:nvPr/>
        </p:nvGrpSpPr>
        <p:grpSpPr>
          <a:xfrm>
            <a:off x="1530502" y="2433169"/>
            <a:ext cx="1369484" cy="1453035"/>
            <a:chOff x="3019031" y="-1"/>
            <a:chExt cx="1264140" cy="1453035"/>
          </a:xfrm>
          <a:solidFill>
            <a:srgbClr val="FFFF00"/>
          </a:solidFill>
        </p:grpSpPr>
        <p:sp>
          <p:nvSpPr>
            <p:cNvPr id="17" name="Шестиугольник 16"/>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Шестиугольник 4"/>
            <p:cNvSpPr/>
            <p:nvPr/>
          </p:nvSpPr>
          <p:spPr>
            <a:xfrm>
              <a:off x="3216025" y="226431"/>
              <a:ext cx="870150" cy="10001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9" name="Группа 18"/>
          <p:cNvGrpSpPr/>
          <p:nvPr/>
        </p:nvGrpSpPr>
        <p:grpSpPr>
          <a:xfrm>
            <a:off x="2441839" y="1206563"/>
            <a:ext cx="1369484" cy="1453035"/>
            <a:chOff x="3019031" y="-1"/>
            <a:chExt cx="1264140" cy="1453035"/>
          </a:xfrm>
        </p:grpSpPr>
        <p:sp>
          <p:nvSpPr>
            <p:cNvPr id="20" name="Шестиугольник 19"/>
            <p:cNvSpPr/>
            <p:nvPr/>
          </p:nvSpPr>
          <p:spPr>
            <a:xfrm rot="5400000">
              <a:off x="2924583" y="94447"/>
              <a:ext cx="1453035" cy="1264140"/>
            </a:xfrm>
            <a:prstGeom prst="hexagon">
              <a:avLst>
                <a:gd name="adj" fmla="val 25000"/>
                <a:gd name="vf" fmla="val 115470"/>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Шестиугольник 4"/>
            <p:cNvSpPr/>
            <p:nvPr/>
          </p:nvSpPr>
          <p:spPr>
            <a:xfrm>
              <a:off x="3216025" y="226431"/>
              <a:ext cx="870150" cy="10001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22" name="Группа 21"/>
          <p:cNvGrpSpPr/>
          <p:nvPr/>
        </p:nvGrpSpPr>
        <p:grpSpPr>
          <a:xfrm>
            <a:off x="625740" y="1206563"/>
            <a:ext cx="1369484" cy="1453035"/>
            <a:chOff x="3019031" y="-1"/>
            <a:chExt cx="1264140" cy="1453035"/>
          </a:xfrm>
        </p:grpSpPr>
        <p:sp>
          <p:nvSpPr>
            <p:cNvPr id="23" name="Шестиугольник 22"/>
            <p:cNvSpPr/>
            <p:nvPr/>
          </p:nvSpPr>
          <p:spPr>
            <a:xfrm rot="5400000">
              <a:off x="2924583" y="94447"/>
              <a:ext cx="1453035" cy="1264140"/>
            </a:xfrm>
            <a:prstGeom prst="hexagon">
              <a:avLst>
                <a:gd name="adj" fmla="val 25000"/>
                <a:gd name="vf" fmla="val 115470"/>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Шестиугольник 4"/>
            <p:cNvSpPr/>
            <p:nvPr/>
          </p:nvSpPr>
          <p:spPr>
            <a:xfrm>
              <a:off x="3216025" y="226431"/>
              <a:ext cx="870150" cy="10001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25" name="Группа 24"/>
          <p:cNvGrpSpPr/>
          <p:nvPr/>
        </p:nvGrpSpPr>
        <p:grpSpPr>
          <a:xfrm>
            <a:off x="4072199" y="3670633"/>
            <a:ext cx="1369484" cy="1453035"/>
            <a:chOff x="3019031" y="-1"/>
            <a:chExt cx="1264140" cy="1453035"/>
          </a:xfrm>
          <a:solidFill>
            <a:schemeClr val="accent3">
              <a:lumMod val="20000"/>
              <a:lumOff val="80000"/>
            </a:schemeClr>
          </a:solidFill>
        </p:grpSpPr>
        <p:sp>
          <p:nvSpPr>
            <p:cNvPr id="26" name="Шестиугольник 25"/>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Шестиугольник 4"/>
            <p:cNvSpPr/>
            <p:nvPr/>
          </p:nvSpPr>
          <p:spPr>
            <a:xfrm>
              <a:off x="3216025" y="248149"/>
              <a:ext cx="870150" cy="9784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28" name="Группа 27"/>
          <p:cNvGrpSpPr/>
          <p:nvPr/>
        </p:nvGrpSpPr>
        <p:grpSpPr>
          <a:xfrm>
            <a:off x="2306231" y="3659773"/>
            <a:ext cx="1369484" cy="1453035"/>
            <a:chOff x="3019031" y="-1"/>
            <a:chExt cx="1264140" cy="1453035"/>
          </a:xfrm>
          <a:solidFill>
            <a:schemeClr val="accent3">
              <a:lumMod val="20000"/>
              <a:lumOff val="80000"/>
            </a:schemeClr>
          </a:solidFill>
        </p:grpSpPr>
        <p:sp>
          <p:nvSpPr>
            <p:cNvPr id="29" name="Шестиугольник 28"/>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Шестиугольник 4"/>
            <p:cNvSpPr/>
            <p:nvPr/>
          </p:nvSpPr>
          <p:spPr>
            <a:xfrm>
              <a:off x="3216025" y="248149"/>
              <a:ext cx="870150" cy="9784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31" name="Группа 30"/>
          <p:cNvGrpSpPr/>
          <p:nvPr/>
        </p:nvGrpSpPr>
        <p:grpSpPr>
          <a:xfrm>
            <a:off x="625740" y="3681491"/>
            <a:ext cx="1369484" cy="1453035"/>
            <a:chOff x="3019031" y="-1"/>
            <a:chExt cx="1264140" cy="1453035"/>
          </a:xfrm>
          <a:solidFill>
            <a:schemeClr val="accent3">
              <a:lumMod val="20000"/>
              <a:lumOff val="80000"/>
            </a:schemeClr>
          </a:solidFill>
        </p:grpSpPr>
        <p:sp>
          <p:nvSpPr>
            <p:cNvPr id="32" name="Шестиугольник 31"/>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Шестиугольник 4"/>
            <p:cNvSpPr/>
            <p:nvPr/>
          </p:nvSpPr>
          <p:spPr>
            <a:xfrm>
              <a:off x="3216025" y="299960"/>
              <a:ext cx="870150" cy="92664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34" name="Группа 33"/>
          <p:cNvGrpSpPr/>
          <p:nvPr/>
        </p:nvGrpSpPr>
        <p:grpSpPr>
          <a:xfrm>
            <a:off x="3126582" y="4908096"/>
            <a:ext cx="1369484" cy="1453035"/>
            <a:chOff x="3019031" y="-1"/>
            <a:chExt cx="1264140" cy="1453035"/>
          </a:xfrm>
          <a:solidFill>
            <a:schemeClr val="accent3">
              <a:lumMod val="20000"/>
              <a:lumOff val="80000"/>
            </a:schemeClr>
          </a:solidFill>
        </p:grpSpPr>
        <p:sp>
          <p:nvSpPr>
            <p:cNvPr id="35" name="Шестиугольник 34"/>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Шестиугольник 4"/>
            <p:cNvSpPr/>
            <p:nvPr/>
          </p:nvSpPr>
          <p:spPr>
            <a:xfrm>
              <a:off x="3216025" y="302080"/>
              <a:ext cx="870150" cy="92452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37" name="Группа 36"/>
          <p:cNvGrpSpPr/>
          <p:nvPr/>
        </p:nvGrpSpPr>
        <p:grpSpPr>
          <a:xfrm>
            <a:off x="4916151" y="4908095"/>
            <a:ext cx="1369484" cy="1453035"/>
            <a:chOff x="3019031" y="-1"/>
            <a:chExt cx="1264140" cy="1453035"/>
          </a:xfrm>
          <a:solidFill>
            <a:schemeClr val="accent3">
              <a:lumMod val="20000"/>
              <a:lumOff val="80000"/>
            </a:schemeClr>
          </a:solidFill>
        </p:grpSpPr>
        <p:sp>
          <p:nvSpPr>
            <p:cNvPr id="38" name="Шестиугольник 37"/>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9" name="Шестиугольник 4"/>
            <p:cNvSpPr/>
            <p:nvPr/>
          </p:nvSpPr>
          <p:spPr>
            <a:xfrm>
              <a:off x="3216025" y="302081"/>
              <a:ext cx="870150" cy="92452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40" name="Группа 39"/>
          <p:cNvGrpSpPr/>
          <p:nvPr/>
        </p:nvGrpSpPr>
        <p:grpSpPr>
          <a:xfrm>
            <a:off x="6542085" y="2105213"/>
            <a:ext cx="391986" cy="447675"/>
            <a:chOff x="3019031" y="-1"/>
            <a:chExt cx="1264140" cy="1453035"/>
          </a:xfrm>
          <a:solidFill>
            <a:srgbClr val="FFFF00"/>
          </a:solidFill>
        </p:grpSpPr>
        <p:sp>
          <p:nvSpPr>
            <p:cNvPr id="41" name="Шестиугольник 40"/>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2" name="Шестиугольник 4"/>
            <p:cNvSpPr/>
            <p:nvPr/>
          </p:nvSpPr>
          <p:spPr>
            <a:xfrm>
              <a:off x="3216025" y="226431"/>
              <a:ext cx="870150" cy="10001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sp>
        <p:nvSpPr>
          <p:cNvPr id="46" name="Прямоугольник 45"/>
          <p:cNvSpPr/>
          <p:nvPr/>
        </p:nvSpPr>
        <p:spPr>
          <a:xfrm>
            <a:off x="6624446" y="1496362"/>
            <a:ext cx="2172758" cy="328160"/>
          </a:xfrm>
          <a:prstGeom prst="rect">
            <a:avLst/>
          </a:prstGeom>
        </p:spPr>
        <p:txBody>
          <a:bodyPr wrap="none" lIns="96385" tIns="48193" rIns="96385" bIns="48193">
            <a:spAutoFit/>
          </a:bodyPr>
          <a:lstStyle/>
          <a:p>
            <a:pPr lvl="0"/>
            <a:r>
              <a:rPr lang="ru-RU" sz="1500" dirty="0">
                <a:solidFill>
                  <a:prstClr val="black"/>
                </a:solidFill>
              </a:rPr>
              <a:t>Федеральный уровень</a:t>
            </a:r>
          </a:p>
        </p:txBody>
      </p:sp>
      <p:sp>
        <p:nvSpPr>
          <p:cNvPr id="47" name="Прямоугольник 46"/>
          <p:cNvSpPr/>
          <p:nvPr/>
        </p:nvSpPr>
        <p:spPr>
          <a:xfrm>
            <a:off x="7361262" y="2900813"/>
            <a:ext cx="2506183" cy="328160"/>
          </a:xfrm>
          <a:prstGeom prst="rect">
            <a:avLst/>
          </a:prstGeom>
        </p:spPr>
        <p:txBody>
          <a:bodyPr wrap="none" lIns="96385" tIns="48193" rIns="96385" bIns="48193">
            <a:spAutoFit/>
          </a:bodyPr>
          <a:lstStyle/>
          <a:p>
            <a:pPr lvl="0"/>
            <a:r>
              <a:rPr lang="ru-RU" sz="1500" dirty="0">
                <a:solidFill>
                  <a:prstClr val="black"/>
                </a:solidFill>
              </a:rPr>
              <a:t>Муниципальный уровень</a:t>
            </a:r>
          </a:p>
        </p:txBody>
      </p:sp>
      <p:sp>
        <p:nvSpPr>
          <p:cNvPr id="48" name="Прямоугольник 47"/>
          <p:cNvSpPr/>
          <p:nvPr/>
        </p:nvSpPr>
        <p:spPr>
          <a:xfrm>
            <a:off x="7026750" y="2175350"/>
            <a:ext cx="2249702" cy="328160"/>
          </a:xfrm>
          <a:prstGeom prst="rect">
            <a:avLst/>
          </a:prstGeom>
        </p:spPr>
        <p:txBody>
          <a:bodyPr wrap="none" lIns="96385" tIns="48193" rIns="96385" bIns="48193">
            <a:spAutoFit/>
          </a:bodyPr>
          <a:lstStyle/>
          <a:p>
            <a:pPr lvl="0"/>
            <a:r>
              <a:rPr lang="ru-RU" sz="1500" dirty="0">
                <a:solidFill>
                  <a:prstClr val="black"/>
                </a:solidFill>
              </a:rPr>
              <a:t>Региональный уровень</a:t>
            </a:r>
          </a:p>
        </p:txBody>
      </p:sp>
      <p:sp>
        <p:nvSpPr>
          <p:cNvPr id="49" name="Прямоугольник 48"/>
          <p:cNvSpPr/>
          <p:nvPr/>
        </p:nvSpPr>
        <p:spPr>
          <a:xfrm>
            <a:off x="625740" y="1725331"/>
            <a:ext cx="1369485" cy="435881"/>
          </a:xfrm>
          <a:prstGeom prst="rect">
            <a:avLst/>
          </a:prstGeom>
        </p:spPr>
        <p:txBody>
          <a:bodyPr wrap="square" lIns="96385" tIns="48193" rIns="96385" bIns="48193">
            <a:spAutoFit/>
          </a:bodyPr>
          <a:lstStyle/>
          <a:p>
            <a:pPr lvl="0" algn="ctr"/>
            <a:r>
              <a:rPr lang="ru-RU" sz="1100" b="1" dirty="0">
                <a:solidFill>
                  <a:prstClr val="black"/>
                </a:solidFill>
              </a:rPr>
              <a:t>Федеральный бюджет</a:t>
            </a:r>
          </a:p>
        </p:txBody>
      </p:sp>
      <p:sp>
        <p:nvSpPr>
          <p:cNvPr id="50" name="Прямоугольник 49"/>
          <p:cNvSpPr/>
          <p:nvPr/>
        </p:nvSpPr>
        <p:spPr>
          <a:xfrm>
            <a:off x="2306228" y="1563747"/>
            <a:ext cx="1625211" cy="774436"/>
          </a:xfrm>
          <a:prstGeom prst="rect">
            <a:avLst/>
          </a:prstGeom>
        </p:spPr>
        <p:txBody>
          <a:bodyPr wrap="square" lIns="96385" tIns="48193" rIns="96385" bIns="48193">
            <a:spAutoFit/>
          </a:bodyPr>
          <a:lstStyle/>
          <a:p>
            <a:pPr lvl="0" algn="ctr"/>
            <a:r>
              <a:rPr lang="ru-RU" sz="1100" b="1" dirty="0">
                <a:solidFill>
                  <a:prstClr val="black"/>
                </a:solidFill>
              </a:rPr>
              <a:t>Бюджеты государственных внебюджетных фондов РФ</a:t>
            </a:r>
          </a:p>
        </p:txBody>
      </p:sp>
      <p:sp>
        <p:nvSpPr>
          <p:cNvPr id="51" name="Прямоугольник 50"/>
          <p:cNvSpPr/>
          <p:nvPr/>
        </p:nvSpPr>
        <p:spPr>
          <a:xfrm>
            <a:off x="1530502" y="2951937"/>
            <a:ext cx="1369484" cy="435881"/>
          </a:xfrm>
          <a:prstGeom prst="rect">
            <a:avLst/>
          </a:prstGeom>
        </p:spPr>
        <p:txBody>
          <a:bodyPr wrap="square" lIns="96385" tIns="48193" rIns="96385" bIns="48193">
            <a:spAutoFit/>
          </a:bodyPr>
          <a:lstStyle/>
          <a:p>
            <a:pPr lvl="0" algn="ctr"/>
            <a:r>
              <a:rPr lang="ru-RU" sz="1100" b="1" dirty="0"/>
              <a:t>Бюджеты субъектов РФ</a:t>
            </a:r>
          </a:p>
        </p:txBody>
      </p:sp>
      <p:sp>
        <p:nvSpPr>
          <p:cNvPr id="44" name="Прямоугольник 43"/>
          <p:cNvSpPr/>
          <p:nvPr/>
        </p:nvSpPr>
        <p:spPr>
          <a:xfrm>
            <a:off x="3126580" y="2709564"/>
            <a:ext cx="1630361" cy="943713"/>
          </a:xfrm>
          <a:prstGeom prst="rect">
            <a:avLst/>
          </a:prstGeom>
        </p:spPr>
        <p:txBody>
          <a:bodyPr wrap="square" lIns="96385" tIns="48193" rIns="96385" bIns="48193">
            <a:spAutoFit/>
          </a:bodyPr>
          <a:lstStyle/>
          <a:p>
            <a:pPr lvl="0" algn="ctr"/>
            <a:r>
              <a:rPr lang="ru-RU" sz="1100" b="1" dirty="0">
                <a:solidFill>
                  <a:prstClr val="black"/>
                </a:solidFill>
              </a:rPr>
              <a:t>Бюджеты территориальных  государственных внебюджетных фондов РФ</a:t>
            </a:r>
          </a:p>
        </p:txBody>
      </p:sp>
      <p:sp>
        <p:nvSpPr>
          <p:cNvPr id="45" name="Прямоугольник 44"/>
          <p:cNvSpPr/>
          <p:nvPr/>
        </p:nvSpPr>
        <p:spPr>
          <a:xfrm>
            <a:off x="4903579" y="2821338"/>
            <a:ext cx="1394630" cy="774436"/>
          </a:xfrm>
          <a:prstGeom prst="rect">
            <a:avLst/>
          </a:prstGeom>
        </p:spPr>
        <p:txBody>
          <a:bodyPr wrap="square" lIns="96385" tIns="48193" rIns="96385" bIns="48193">
            <a:spAutoFit/>
          </a:bodyPr>
          <a:lstStyle/>
          <a:p>
            <a:pPr lvl="0" algn="ctr"/>
            <a:r>
              <a:rPr lang="ru-RU" sz="1100" b="1" dirty="0">
                <a:solidFill>
                  <a:prstClr val="black"/>
                </a:solidFill>
              </a:rPr>
              <a:t>Бюджеты городов федерального значения</a:t>
            </a:r>
          </a:p>
        </p:txBody>
      </p:sp>
      <p:sp>
        <p:nvSpPr>
          <p:cNvPr id="52" name="Прямоугольник 51"/>
          <p:cNvSpPr/>
          <p:nvPr/>
        </p:nvSpPr>
        <p:spPr>
          <a:xfrm>
            <a:off x="546896" y="4040709"/>
            <a:ext cx="1589086" cy="605159"/>
          </a:xfrm>
          <a:prstGeom prst="rect">
            <a:avLst/>
          </a:prstGeom>
        </p:spPr>
        <p:txBody>
          <a:bodyPr wrap="square" lIns="96385" tIns="48193" rIns="96385" bIns="48193">
            <a:spAutoFit/>
          </a:bodyPr>
          <a:lstStyle/>
          <a:p>
            <a:pPr lvl="0" algn="ctr"/>
            <a:r>
              <a:rPr lang="ru-RU" sz="1100" b="1" dirty="0">
                <a:solidFill>
                  <a:prstClr val="black"/>
                </a:solidFill>
              </a:rPr>
              <a:t>Бюджеты муниципальных районов</a:t>
            </a:r>
          </a:p>
        </p:txBody>
      </p:sp>
      <p:sp>
        <p:nvSpPr>
          <p:cNvPr id="53" name="Прямоугольник 52"/>
          <p:cNvSpPr/>
          <p:nvPr/>
        </p:nvSpPr>
        <p:spPr>
          <a:xfrm>
            <a:off x="2306229" y="4119470"/>
            <a:ext cx="1369485" cy="605159"/>
          </a:xfrm>
          <a:prstGeom prst="rect">
            <a:avLst/>
          </a:prstGeom>
        </p:spPr>
        <p:txBody>
          <a:bodyPr wrap="square" lIns="96385" tIns="48193" rIns="96385" bIns="48193">
            <a:spAutoFit/>
          </a:bodyPr>
          <a:lstStyle/>
          <a:p>
            <a:pPr lvl="0" algn="ctr"/>
            <a:r>
              <a:rPr lang="ru-RU" sz="1100" b="1" dirty="0"/>
              <a:t>Бюджеты городских округов</a:t>
            </a:r>
          </a:p>
        </p:txBody>
      </p:sp>
      <p:sp>
        <p:nvSpPr>
          <p:cNvPr id="54" name="Прямоугольник 53"/>
          <p:cNvSpPr/>
          <p:nvPr/>
        </p:nvSpPr>
        <p:spPr>
          <a:xfrm>
            <a:off x="4072200" y="3877093"/>
            <a:ext cx="1369485" cy="1112990"/>
          </a:xfrm>
          <a:prstGeom prst="rect">
            <a:avLst/>
          </a:prstGeom>
        </p:spPr>
        <p:txBody>
          <a:bodyPr wrap="square" lIns="96385" tIns="48193" rIns="96385" bIns="48193">
            <a:spAutoFit/>
          </a:bodyPr>
          <a:lstStyle/>
          <a:p>
            <a:pPr lvl="0" algn="ctr"/>
            <a:r>
              <a:rPr lang="ru-RU" sz="1100" b="1" dirty="0">
                <a:solidFill>
                  <a:prstClr val="black"/>
                </a:solidFill>
              </a:rPr>
              <a:t>Бюджеты городских округов с внутритерри-ториальным делением</a:t>
            </a:r>
          </a:p>
        </p:txBody>
      </p:sp>
      <p:sp>
        <p:nvSpPr>
          <p:cNvPr id="55" name="Прямоугольник 54"/>
          <p:cNvSpPr/>
          <p:nvPr/>
        </p:nvSpPr>
        <p:spPr>
          <a:xfrm>
            <a:off x="3126581" y="5303105"/>
            <a:ext cx="1369485" cy="774436"/>
          </a:xfrm>
          <a:prstGeom prst="rect">
            <a:avLst/>
          </a:prstGeom>
        </p:spPr>
        <p:txBody>
          <a:bodyPr wrap="square" lIns="96385" tIns="48193" rIns="96385" bIns="48193">
            <a:spAutoFit/>
          </a:bodyPr>
          <a:lstStyle/>
          <a:p>
            <a:pPr lvl="0" algn="ctr"/>
            <a:r>
              <a:rPr lang="ru-RU" sz="1100" b="1" dirty="0"/>
              <a:t>Бюджеты городских и сельских поселений</a:t>
            </a:r>
          </a:p>
        </p:txBody>
      </p:sp>
      <p:sp>
        <p:nvSpPr>
          <p:cNvPr id="56" name="Прямоугольник 55"/>
          <p:cNvSpPr/>
          <p:nvPr/>
        </p:nvSpPr>
        <p:spPr>
          <a:xfrm>
            <a:off x="4903578" y="5346073"/>
            <a:ext cx="1369483" cy="605159"/>
          </a:xfrm>
          <a:prstGeom prst="rect">
            <a:avLst/>
          </a:prstGeom>
        </p:spPr>
        <p:txBody>
          <a:bodyPr wrap="square" lIns="96385" tIns="48193" rIns="96385" bIns="48193">
            <a:spAutoFit/>
          </a:bodyPr>
          <a:lstStyle/>
          <a:p>
            <a:pPr lvl="0" algn="ctr"/>
            <a:r>
              <a:rPr lang="ru-RU" sz="1100" b="1" dirty="0">
                <a:solidFill>
                  <a:prstClr val="black"/>
                </a:solidFill>
              </a:rPr>
              <a:t>Бюджеты внутригород-ских районов</a:t>
            </a:r>
          </a:p>
        </p:txBody>
      </p:sp>
    </p:spTree>
    <p:extLst>
      <p:ext uri="{BB962C8B-B14F-4D97-AF65-F5344CB8AC3E}">
        <p14:creationId xmlns:p14="http://schemas.microsoft.com/office/powerpoint/2010/main" val="3761868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83125" y="87155"/>
            <a:ext cx="4713518" cy="512826"/>
          </a:xfrm>
          <a:prstGeom prst="rect">
            <a:avLst/>
          </a:prstGeom>
        </p:spPr>
        <p:txBody>
          <a:bodyPr wrap="none" lIns="96385" tIns="48193" rIns="96385" bIns="48193">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Бюджетный процесс</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2" y="619664"/>
            <a:ext cx="9906000" cy="6351347"/>
          </a:xfrm>
          <a:prstGeom prst="rect">
            <a:avLst/>
          </a:prstGeom>
        </p:spPr>
        <p:txBody>
          <a:bodyPr wrap="square" lIns="96385" tIns="48193" rIns="96385" bIns="48193">
            <a:spAutoFit/>
          </a:bodyPr>
          <a:lstStyle/>
          <a:p>
            <a:pPr lvl="0" algn="just">
              <a:spcBef>
                <a:spcPct val="20000"/>
              </a:spcBef>
            </a:pPr>
            <a:r>
              <a:rPr lang="ru-RU" sz="1600" b="1" dirty="0">
                <a:solidFill>
                  <a:srgbClr val="858C24"/>
                </a:solidFill>
                <a:cs typeface="Times New Roman" panose="02020603050405020304" pitchFamily="18" charset="0"/>
              </a:rPr>
              <a:t>Бюджетный процесс</a:t>
            </a:r>
            <a:r>
              <a:rPr lang="ru-RU" sz="1600" b="1" dirty="0">
                <a:solidFill>
                  <a:prstClr val="black"/>
                </a:solidFill>
                <a:cs typeface="Times New Roman" panose="02020603050405020304" pitchFamily="18" charset="0"/>
              </a:rPr>
              <a:t> </a:t>
            </a:r>
            <a:r>
              <a:rPr lang="ru-RU" sz="1600" dirty="0">
                <a:solidFill>
                  <a:prstClr val="black"/>
                </a:solidFill>
                <a:cs typeface="Times New Roman" panose="02020603050405020304" pitchFamily="18" charset="0"/>
              </a:rPr>
              <a:t>- деятельность органов государственной власти, органов местного самоуправления и иных участников бюджетного процесса по составлению и рассмотрению проектов бюджетов, утверждению и исполнению бюджетов, контролю за их исполнением, осуществлению бюджетного учета, составлению, внешней проверке, рассмотрению и утверждению бюджетной отчетности.</a:t>
            </a: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p:txBody>
      </p:sp>
      <p:sp>
        <p:nvSpPr>
          <p:cNvPr id="6" name="Скругленный прямоугольник 5"/>
          <p:cNvSpPr/>
          <p:nvPr/>
        </p:nvSpPr>
        <p:spPr>
          <a:xfrm>
            <a:off x="1697432" y="4876800"/>
            <a:ext cx="1430339" cy="885827"/>
          </a:xfrm>
          <a:prstGeom prst="roundRect">
            <a:avLst/>
          </a:prstGeom>
          <a:solidFill>
            <a:schemeClr val="accent3">
              <a:lumMod val="40000"/>
              <a:lumOff val="60000"/>
              <a:alpha val="45000"/>
            </a:schemeClr>
          </a:solidFill>
          <a:ln>
            <a:solidFill>
              <a:schemeClr val="accent5">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r>
              <a:rPr lang="ru-RU" sz="1300" dirty="0">
                <a:solidFill>
                  <a:prstClr val="black"/>
                </a:solidFill>
              </a:rPr>
              <a:t>Рассмотрение проекта бюджета</a:t>
            </a:r>
          </a:p>
        </p:txBody>
      </p:sp>
      <p:sp>
        <p:nvSpPr>
          <p:cNvPr id="8" name="Скругленный прямоугольник 7"/>
          <p:cNvSpPr/>
          <p:nvPr/>
        </p:nvSpPr>
        <p:spPr>
          <a:xfrm>
            <a:off x="3433361" y="4876798"/>
            <a:ext cx="1367237" cy="885827"/>
          </a:xfrm>
          <a:prstGeom prst="roundRect">
            <a:avLst/>
          </a:prstGeom>
          <a:solidFill>
            <a:schemeClr val="accent3">
              <a:lumMod val="40000"/>
              <a:lumOff val="60000"/>
              <a:alpha val="45000"/>
            </a:schemeClr>
          </a:solidFill>
          <a:ln>
            <a:solidFill>
              <a:schemeClr val="accent5">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r>
              <a:rPr lang="ru-RU" sz="1300" dirty="0">
                <a:solidFill>
                  <a:prstClr val="black"/>
                </a:solidFill>
              </a:rPr>
              <a:t>Утверждение проекта бюджета</a:t>
            </a:r>
          </a:p>
        </p:txBody>
      </p:sp>
      <p:sp>
        <p:nvSpPr>
          <p:cNvPr id="9" name="Скругленный прямоугольник 8"/>
          <p:cNvSpPr/>
          <p:nvPr/>
        </p:nvSpPr>
        <p:spPr>
          <a:xfrm>
            <a:off x="6682977" y="4876800"/>
            <a:ext cx="1304134" cy="885826"/>
          </a:xfrm>
          <a:prstGeom prst="roundRect">
            <a:avLst/>
          </a:prstGeom>
          <a:solidFill>
            <a:schemeClr val="accent3">
              <a:lumMod val="40000"/>
              <a:lumOff val="60000"/>
              <a:alpha val="45000"/>
            </a:schemeClr>
          </a:solidFill>
          <a:ln>
            <a:solidFill>
              <a:schemeClr val="accent5">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r>
              <a:rPr lang="ru-RU" sz="1300" dirty="0">
                <a:solidFill>
                  <a:prstClr val="black"/>
                </a:solidFill>
              </a:rPr>
              <a:t>Составление отчета об исполнении бюджета</a:t>
            </a:r>
          </a:p>
        </p:txBody>
      </p:sp>
      <p:sp>
        <p:nvSpPr>
          <p:cNvPr id="10" name="Скругленный прямоугольник 9"/>
          <p:cNvSpPr/>
          <p:nvPr/>
        </p:nvSpPr>
        <p:spPr>
          <a:xfrm>
            <a:off x="8277224" y="4876800"/>
            <a:ext cx="1381125" cy="885825"/>
          </a:xfrm>
          <a:prstGeom prst="roundRect">
            <a:avLst/>
          </a:prstGeom>
          <a:solidFill>
            <a:schemeClr val="accent3">
              <a:lumMod val="40000"/>
              <a:lumOff val="60000"/>
              <a:alpha val="45000"/>
            </a:schemeClr>
          </a:solidFill>
          <a:ln>
            <a:solidFill>
              <a:schemeClr val="accent5">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lvl="0" algn="ctr"/>
            <a:r>
              <a:rPr lang="ru-RU" sz="1300" dirty="0">
                <a:solidFill>
                  <a:srgbClr val="000000"/>
                </a:solidFill>
              </a:rPr>
              <a:t>Утверждение отчета об исполнении бюджета</a:t>
            </a:r>
            <a:endParaRPr lang="ru-RU" sz="1300" dirty="0">
              <a:solidFill>
                <a:prstClr val="white"/>
              </a:solidFill>
            </a:endParaRPr>
          </a:p>
        </p:txBody>
      </p:sp>
      <p:sp>
        <p:nvSpPr>
          <p:cNvPr id="11" name="Скругленный прямоугольник 10"/>
          <p:cNvSpPr/>
          <p:nvPr/>
        </p:nvSpPr>
        <p:spPr>
          <a:xfrm>
            <a:off x="5087145" y="4876798"/>
            <a:ext cx="1304134" cy="885827"/>
          </a:xfrm>
          <a:prstGeom prst="roundRect">
            <a:avLst/>
          </a:prstGeom>
          <a:solidFill>
            <a:schemeClr val="accent3">
              <a:lumMod val="40000"/>
              <a:lumOff val="60000"/>
              <a:alpha val="45000"/>
            </a:schemeClr>
          </a:solidFill>
          <a:ln>
            <a:solidFill>
              <a:schemeClr val="accent5">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lvl="0" algn="ctr"/>
            <a:r>
              <a:rPr lang="ru-RU" sz="1300" dirty="0">
                <a:solidFill>
                  <a:prstClr val="black"/>
                </a:solidFill>
              </a:rPr>
              <a:t>Исполнение бюджета</a:t>
            </a:r>
          </a:p>
        </p:txBody>
      </p:sp>
      <p:sp>
        <p:nvSpPr>
          <p:cNvPr id="12" name="Скругленный прямоугольник 11"/>
          <p:cNvSpPr/>
          <p:nvPr/>
        </p:nvSpPr>
        <p:spPr>
          <a:xfrm>
            <a:off x="114300" y="4876800"/>
            <a:ext cx="1304133" cy="885826"/>
          </a:xfrm>
          <a:prstGeom prst="roundRect">
            <a:avLst/>
          </a:prstGeom>
          <a:solidFill>
            <a:schemeClr val="accent3">
              <a:lumMod val="40000"/>
              <a:lumOff val="60000"/>
              <a:alpha val="45000"/>
            </a:schemeClr>
          </a:solidFill>
          <a:ln>
            <a:solidFill>
              <a:schemeClr val="accent5">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lvl="0" algn="ctr"/>
            <a:r>
              <a:rPr lang="ru-RU" sz="1300" dirty="0">
                <a:solidFill>
                  <a:prstClr val="black"/>
                </a:solidFill>
              </a:rPr>
              <a:t>Составление проекта бюджета</a:t>
            </a:r>
          </a:p>
        </p:txBody>
      </p:sp>
      <p:sp>
        <p:nvSpPr>
          <p:cNvPr id="4" name="Стрелка вправо 3"/>
          <p:cNvSpPr/>
          <p:nvPr/>
        </p:nvSpPr>
        <p:spPr>
          <a:xfrm>
            <a:off x="1460105" y="5157786"/>
            <a:ext cx="237327" cy="323850"/>
          </a:xfrm>
          <a:prstGeom prst="rightArrow">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2476500"/>
            <a:ext cx="9658350" cy="1876425"/>
          </a:xfrm>
          <a:prstGeom prst="rect">
            <a:avLst/>
          </a:prstGeom>
          <a:noFill/>
          <a:ln>
            <a:noFill/>
          </a:ln>
          <a:effectLst/>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2764740" y="2967335"/>
            <a:ext cx="4376519" cy="461665"/>
          </a:xfrm>
          <a:prstGeom prst="rect">
            <a:avLst/>
          </a:prstGeom>
          <a:solidFill>
            <a:schemeClr val="accent3">
              <a:lumMod val="40000"/>
              <a:lumOff val="60000"/>
            </a:schemeClr>
          </a:solidFill>
          <a:ln w="28575">
            <a:solidFill>
              <a:schemeClr val="accent3">
                <a:lumMod val="75000"/>
              </a:schemeClr>
            </a:solidFill>
          </a:ln>
          <a:scene3d>
            <a:camera prst="orthographicFront"/>
            <a:lightRig rig="threePt" dir="t"/>
          </a:scene3d>
          <a:sp3d>
            <a:bevelT w="152400" h="50800" prst="softRound"/>
          </a:sp3d>
        </p:spPr>
        <p:style>
          <a:lnRef idx="1">
            <a:schemeClr val="accent3"/>
          </a:lnRef>
          <a:fillRef idx="2">
            <a:schemeClr val="accent3"/>
          </a:fillRef>
          <a:effectRef idx="1">
            <a:schemeClr val="accent3"/>
          </a:effectRef>
          <a:fontRef idx="minor">
            <a:schemeClr val="dk1"/>
          </a:fontRef>
        </p:style>
        <p:txBody>
          <a:bodyPr wrap="none">
            <a:spAutoFit/>
          </a:bodyPr>
          <a:lstStyle/>
          <a:p>
            <a:pPr lvl="0" algn="ctr" defTabSz="914400"/>
            <a:r>
              <a:rPr lang="ru-RU" sz="2400" dirty="0">
                <a:solidFill>
                  <a:schemeClr val="accent5">
                    <a:lumMod val="75000"/>
                  </a:schemeClr>
                </a:solidFill>
              </a:rPr>
              <a:t>Этапы бюджетного процесса</a:t>
            </a:r>
          </a:p>
        </p:txBody>
      </p:sp>
      <p:sp>
        <p:nvSpPr>
          <p:cNvPr id="18" name="Стрелка вправо 17"/>
          <p:cNvSpPr/>
          <p:nvPr/>
        </p:nvSpPr>
        <p:spPr>
          <a:xfrm>
            <a:off x="3144439" y="5157788"/>
            <a:ext cx="288922" cy="323850"/>
          </a:xfrm>
          <a:prstGeom prst="rightArrow">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
        <p:nvSpPr>
          <p:cNvPr id="20" name="Стрелка вправо 19"/>
          <p:cNvSpPr/>
          <p:nvPr/>
        </p:nvSpPr>
        <p:spPr>
          <a:xfrm>
            <a:off x="4837907" y="5157788"/>
            <a:ext cx="249238" cy="323850"/>
          </a:xfrm>
          <a:prstGeom prst="rightArrow">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
        <p:nvSpPr>
          <p:cNvPr id="21" name="Стрелка вправо 20"/>
          <p:cNvSpPr/>
          <p:nvPr/>
        </p:nvSpPr>
        <p:spPr>
          <a:xfrm>
            <a:off x="8027986" y="5172076"/>
            <a:ext cx="249238" cy="323850"/>
          </a:xfrm>
          <a:prstGeom prst="rightArrow">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
        <p:nvSpPr>
          <p:cNvPr id="22" name="Стрелка вправо 21"/>
          <p:cNvSpPr/>
          <p:nvPr/>
        </p:nvSpPr>
        <p:spPr>
          <a:xfrm>
            <a:off x="6433739" y="5157788"/>
            <a:ext cx="249238" cy="323850"/>
          </a:xfrm>
          <a:prstGeom prst="rightArrow">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Tree>
    <p:extLst>
      <p:ext uri="{BB962C8B-B14F-4D97-AF65-F5344CB8AC3E}">
        <p14:creationId xmlns:p14="http://schemas.microsoft.com/office/powerpoint/2010/main" val="3931947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250" y="0"/>
            <a:ext cx="9756566" cy="482048"/>
          </a:xfrm>
          <a:prstGeom prst="rect">
            <a:avLst/>
          </a:prstGeom>
        </p:spPr>
        <p:txBody>
          <a:bodyPr wrap="none" lIns="96385" tIns="48193" rIns="96385" bIns="48193">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5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Гражданин, его Участие в Бюджетном процессе</a:t>
            </a:r>
            <a:endParaRPr lang="ru-RU" sz="2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08" y="3092769"/>
            <a:ext cx="2228843" cy="1847850"/>
          </a:xfrm>
          <a:prstGeom prst="rect">
            <a:avLst/>
          </a:prstGeom>
          <a:solidFill>
            <a:schemeClr val="bg1">
              <a:lumMod val="95000"/>
            </a:schemeClr>
          </a:solidFill>
          <a:ln>
            <a:noFill/>
          </a:ln>
          <a:effectLst>
            <a:softEdge rad="112500"/>
          </a:effectLs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9279" y="1292490"/>
            <a:ext cx="2085975" cy="1174485"/>
          </a:xfrm>
          <a:prstGeom prst="rect">
            <a:avLst/>
          </a:prstGeom>
          <a:noFill/>
          <a:ln>
            <a:noFill/>
          </a:ln>
          <a:effectLst/>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Блок-схема: сохраненные данные 6"/>
          <p:cNvSpPr/>
          <p:nvPr/>
        </p:nvSpPr>
        <p:spPr>
          <a:xfrm rot="10800000">
            <a:off x="1752595" y="3469995"/>
            <a:ext cx="2085974" cy="1190327"/>
          </a:xfrm>
          <a:prstGeom prst="flowChartOnlineStorage">
            <a:avLst/>
          </a:prstGeom>
          <a:solidFill>
            <a:schemeClr val="tx2">
              <a:lumMod val="60000"/>
              <a:lumOff val="4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p>
        </p:txBody>
      </p:sp>
      <p:sp>
        <p:nvSpPr>
          <p:cNvPr id="9" name="TextBox 8"/>
          <p:cNvSpPr txBox="1"/>
          <p:nvPr/>
        </p:nvSpPr>
        <p:spPr>
          <a:xfrm>
            <a:off x="2119313" y="3603494"/>
            <a:ext cx="1571624" cy="923330"/>
          </a:xfrm>
          <a:prstGeom prst="rect">
            <a:avLst/>
          </a:prstGeom>
          <a:noFill/>
        </p:spPr>
        <p:txBody>
          <a:bodyPr wrap="square" rtlCol="0">
            <a:spAutoFit/>
          </a:bodyPr>
          <a:lstStyle/>
          <a:p>
            <a:pPr algn="ctr"/>
            <a:r>
              <a:rPr lang="ru-RU" sz="1200" dirty="0" smtClean="0">
                <a:solidFill>
                  <a:schemeClr val="bg1"/>
                </a:solidFill>
              </a:rPr>
              <a:t>УЧАСТИЕ ГРАЖДАНИНА      </a:t>
            </a:r>
          </a:p>
          <a:p>
            <a:pPr algn="ctr"/>
            <a:endParaRPr lang="ru-RU" sz="1200" dirty="0" smtClean="0">
              <a:solidFill>
                <a:schemeClr val="bg1"/>
              </a:solidFill>
            </a:endParaRPr>
          </a:p>
          <a:p>
            <a:pPr algn="ctr"/>
            <a:r>
              <a:rPr lang="ru-RU" sz="900" dirty="0" smtClean="0">
                <a:solidFill>
                  <a:schemeClr val="bg1"/>
                </a:solidFill>
              </a:rPr>
              <a:t>В БЮДЖЕТНОМ ПРОЦЕССЕ</a:t>
            </a:r>
            <a:endParaRPr lang="ru-RU" sz="900" dirty="0">
              <a:solidFill>
                <a:schemeClr val="bg1"/>
              </a:solidFill>
            </a:endParaRPr>
          </a:p>
        </p:txBody>
      </p:sp>
      <p:sp>
        <p:nvSpPr>
          <p:cNvPr id="16" name="Стрелка вверх 15"/>
          <p:cNvSpPr/>
          <p:nvPr/>
        </p:nvSpPr>
        <p:spPr>
          <a:xfrm>
            <a:off x="2721748" y="3077170"/>
            <a:ext cx="242889" cy="319083"/>
          </a:xfrm>
          <a:prstGeom prst="upArrow">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flipH="1">
            <a:off x="2719377" y="4714870"/>
            <a:ext cx="242889" cy="300042"/>
          </a:xfrm>
          <a:prstGeom prst="downArrow">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Блок-схема: перфолента 10"/>
          <p:cNvSpPr/>
          <p:nvPr/>
        </p:nvSpPr>
        <p:spPr>
          <a:xfrm>
            <a:off x="2185984" y="2194057"/>
            <a:ext cx="2105025" cy="819150"/>
          </a:xfrm>
          <a:prstGeom prst="flowChartPunchedTape">
            <a:avLst/>
          </a:prstGeom>
          <a:solidFill>
            <a:srgbClr val="00B050"/>
          </a:solidFill>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200" dirty="0" smtClean="0">
                <a:solidFill>
                  <a:schemeClr val="bg1"/>
                </a:solidFill>
              </a:rPr>
              <a:t>Как налогоплательщик</a:t>
            </a: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594" y="5438625"/>
            <a:ext cx="1585912" cy="104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2334" y="5437714"/>
            <a:ext cx="1443042" cy="1044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Блок-схема: перфолента 18"/>
          <p:cNvSpPr/>
          <p:nvPr/>
        </p:nvSpPr>
        <p:spPr>
          <a:xfrm>
            <a:off x="2185985" y="4919662"/>
            <a:ext cx="2105025" cy="771525"/>
          </a:xfrm>
          <a:prstGeom prst="flowChartPunchedTape">
            <a:avLst/>
          </a:prstGeom>
          <a:solidFill>
            <a:srgbClr val="00B050"/>
          </a:solidFill>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200" dirty="0" smtClean="0">
                <a:solidFill>
                  <a:schemeClr val="bg1"/>
                </a:solidFill>
              </a:rPr>
              <a:t>Как получатель социальных гарантий</a:t>
            </a:r>
            <a:endParaRPr lang="ru-RU" sz="1200" dirty="0">
              <a:solidFill>
                <a:schemeClr val="bg1"/>
              </a:solidFill>
            </a:endParaRP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077" y="5430355"/>
            <a:ext cx="1518517" cy="104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Прямоугольник 21"/>
          <p:cNvSpPr/>
          <p:nvPr/>
        </p:nvSpPr>
        <p:spPr>
          <a:xfrm>
            <a:off x="234077" y="6473671"/>
            <a:ext cx="1518517" cy="266604"/>
          </a:xfrm>
          <a:prstGeom prst="rect">
            <a:avLst/>
          </a:prstGeom>
          <a:solidFill>
            <a:schemeClr val="bg1">
              <a:lumMod val="95000"/>
            </a:schemeClr>
          </a:solidFill>
        </p:spPr>
        <p:txBody>
          <a:bodyPr wrap="square" lIns="96385" tIns="48193" rIns="96385" bIns="48193">
            <a:spAutoFit/>
          </a:bodyPr>
          <a:lstStyle/>
          <a:p>
            <a:pPr algn="ctr"/>
            <a:r>
              <a:rPr lang="ru-RU" sz="1100" dirty="0" smtClean="0">
                <a:ea typeface="+mj-ea"/>
                <a:cs typeface="+mj-cs"/>
              </a:rPr>
              <a:t>ОБРАЗОВАНИЕ</a:t>
            </a:r>
            <a:endParaRPr lang="ru-RU" sz="1100" dirty="0"/>
          </a:p>
        </p:txBody>
      </p:sp>
      <p:sp>
        <p:nvSpPr>
          <p:cNvPr id="23" name="Прямоугольник 22"/>
          <p:cNvSpPr/>
          <p:nvPr/>
        </p:nvSpPr>
        <p:spPr>
          <a:xfrm>
            <a:off x="1752594" y="6473671"/>
            <a:ext cx="1585912" cy="266604"/>
          </a:xfrm>
          <a:prstGeom prst="rect">
            <a:avLst/>
          </a:prstGeom>
          <a:solidFill>
            <a:schemeClr val="bg1">
              <a:lumMod val="95000"/>
            </a:schemeClr>
          </a:solidFill>
        </p:spPr>
        <p:txBody>
          <a:bodyPr wrap="square" lIns="96385" tIns="48193" rIns="96385" bIns="48193">
            <a:spAutoFit/>
          </a:bodyPr>
          <a:lstStyle/>
          <a:p>
            <a:pPr algn="ctr"/>
            <a:r>
              <a:rPr lang="ru-RU" sz="1100" dirty="0" smtClean="0">
                <a:ea typeface="+mj-ea"/>
                <a:cs typeface="+mj-cs"/>
              </a:rPr>
              <a:t>КУЛЬТУРА</a:t>
            </a:r>
            <a:endParaRPr lang="ru-RU" sz="1100" dirty="0"/>
          </a:p>
        </p:txBody>
      </p:sp>
      <p:sp>
        <p:nvSpPr>
          <p:cNvPr id="24" name="Прямоугольник 23"/>
          <p:cNvSpPr/>
          <p:nvPr/>
        </p:nvSpPr>
        <p:spPr>
          <a:xfrm>
            <a:off x="3462332" y="6484719"/>
            <a:ext cx="1443041" cy="266604"/>
          </a:xfrm>
          <a:prstGeom prst="rect">
            <a:avLst/>
          </a:prstGeom>
          <a:solidFill>
            <a:schemeClr val="bg1">
              <a:lumMod val="95000"/>
            </a:schemeClr>
          </a:solidFill>
        </p:spPr>
        <p:txBody>
          <a:bodyPr wrap="square" lIns="96385" tIns="48193" rIns="96385" bIns="48193">
            <a:spAutoFit/>
          </a:bodyPr>
          <a:lstStyle/>
          <a:p>
            <a:pPr algn="ctr"/>
            <a:r>
              <a:rPr lang="ru-RU" sz="1100" dirty="0" smtClean="0">
                <a:ea typeface="+mj-ea"/>
                <a:cs typeface="+mj-cs"/>
              </a:rPr>
              <a:t>ЛЬГОТЫ</a:t>
            </a:r>
            <a:endParaRPr lang="ru-RU" sz="1100" dirty="0"/>
          </a:p>
        </p:txBody>
      </p:sp>
      <p:sp>
        <p:nvSpPr>
          <p:cNvPr id="25" name="Прямоугольник 24"/>
          <p:cNvSpPr/>
          <p:nvPr/>
        </p:nvSpPr>
        <p:spPr>
          <a:xfrm>
            <a:off x="95250" y="482048"/>
            <a:ext cx="9770992" cy="743658"/>
          </a:xfrm>
          <a:prstGeom prst="rect">
            <a:avLst/>
          </a:prstGeom>
        </p:spPr>
        <p:txBody>
          <a:bodyPr wrap="none" lIns="96385" tIns="48193" rIns="96385" bIns="48193">
            <a:spAutoFit/>
          </a:bodyPr>
          <a:lstStyle/>
          <a:p>
            <a:pPr algn="ctr"/>
            <a:r>
              <a:rPr lang="ru-RU" sz="1400" dirty="0" smtClean="0">
                <a:ea typeface="+mj-ea"/>
                <a:cs typeface="+mj-cs"/>
              </a:rPr>
              <a:t>Граждане – и как налогоплательщики, и как потребители общественных услуг – должны быть уверены в том, что </a:t>
            </a:r>
          </a:p>
          <a:p>
            <a:pPr algn="ctr"/>
            <a:r>
              <a:rPr lang="ru-RU" sz="1400" dirty="0" smtClean="0">
                <a:ea typeface="+mj-ea"/>
                <a:cs typeface="+mj-cs"/>
              </a:rPr>
              <a:t>передаваемые ими в распоряжение государства средства используются прозрачно и эффективно, приносят </a:t>
            </a:r>
          </a:p>
          <a:p>
            <a:pPr algn="ctr"/>
            <a:r>
              <a:rPr lang="ru-RU" sz="1400" dirty="0" smtClean="0">
                <a:ea typeface="+mj-ea"/>
                <a:cs typeface="+mj-cs"/>
              </a:rPr>
              <a:t>конкретные результаты как для общества в целом, так и каждой семьи, для каждого человека     </a:t>
            </a:r>
            <a:endParaRPr lang="ru-RU" sz="1400" dirty="0"/>
          </a:p>
        </p:txBody>
      </p:sp>
      <p:sp>
        <p:nvSpPr>
          <p:cNvPr id="28" name="TextBox 27"/>
          <p:cNvSpPr txBox="1"/>
          <p:nvPr/>
        </p:nvSpPr>
        <p:spPr>
          <a:xfrm rot="16200000">
            <a:off x="2691021" y="3878195"/>
            <a:ext cx="5581977" cy="276999"/>
          </a:xfrm>
          <a:prstGeom prst="rect">
            <a:avLst/>
          </a:prstGeom>
          <a:noFill/>
        </p:spPr>
        <p:txBody>
          <a:bodyPr wrap="none" rtlCol="0">
            <a:spAutoFit/>
          </a:bodyPr>
          <a:lstStyle/>
          <a:p>
            <a:r>
              <a:rPr lang="ru-RU" sz="1200" b="1" dirty="0" smtClean="0"/>
              <a:t>ВОЗМОЖНОСТЬ ВЛИЯНИЯ ГРАЖДАНИНА НА СОСТАВ БЮДЖЕТА</a:t>
            </a:r>
            <a:endParaRPr lang="ru-RU" sz="1200" b="1" dirty="0"/>
          </a:p>
        </p:txBody>
      </p:sp>
      <p:sp>
        <p:nvSpPr>
          <p:cNvPr id="3" name="Стрелка вправо 2"/>
          <p:cNvSpPr/>
          <p:nvPr/>
        </p:nvSpPr>
        <p:spPr>
          <a:xfrm>
            <a:off x="3930913" y="3886584"/>
            <a:ext cx="1388255" cy="357149"/>
          </a:xfrm>
          <a:prstGeom prst="rightArrow">
            <a:avLst>
              <a:gd name="adj1" fmla="val 50000"/>
              <a:gd name="adj2" fmla="val 124675"/>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право 3"/>
          <p:cNvSpPr/>
          <p:nvPr/>
        </p:nvSpPr>
        <p:spPr>
          <a:xfrm rot="20172418">
            <a:off x="3837861" y="3298515"/>
            <a:ext cx="1478237" cy="303044"/>
          </a:xfrm>
          <a:prstGeom prst="rightArrow">
            <a:avLst>
              <a:gd name="adj1" fmla="val 50000"/>
              <a:gd name="adj2" fmla="val 155445"/>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p:cNvSpPr/>
          <p:nvPr/>
        </p:nvSpPr>
        <p:spPr>
          <a:xfrm rot="1445509">
            <a:off x="3834584" y="4569994"/>
            <a:ext cx="1449308" cy="289751"/>
          </a:xfrm>
          <a:prstGeom prst="rightArrow">
            <a:avLst>
              <a:gd name="adj1" fmla="val 50000"/>
              <a:gd name="adj2" fmla="val 162693"/>
            </a:avLst>
          </a:prstGeom>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5886450" y="1292490"/>
            <a:ext cx="3238500" cy="1422135"/>
          </a:xfrm>
          <a:prstGeom prst="roundRect">
            <a:avLst/>
          </a:prstGeom>
          <a:solidFill>
            <a:schemeClr val="tx2">
              <a:lumMod val="60000"/>
              <a:lumOff val="40000"/>
            </a:schemeClr>
          </a:solidFill>
          <a:ln>
            <a:solidFill>
              <a:schemeClr val="tx2"/>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Публичные слушания проекта решения о бюджете муниципального образования на очередной финансовый год и плановый период</a:t>
            </a:r>
            <a:endParaRPr lang="ru-RU" sz="1400" dirty="0"/>
          </a:p>
        </p:txBody>
      </p:sp>
      <p:sp>
        <p:nvSpPr>
          <p:cNvPr id="8" name="Скругленный прямоугольник 7"/>
          <p:cNvSpPr/>
          <p:nvPr/>
        </p:nvSpPr>
        <p:spPr>
          <a:xfrm>
            <a:off x="5886450" y="3324119"/>
            <a:ext cx="3238500" cy="1385150"/>
          </a:xfrm>
          <a:prstGeom prst="roundRect">
            <a:avLst/>
          </a:prstGeom>
          <a:solidFill>
            <a:schemeClr val="tx2">
              <a:lumMod val="60000"/>
              <a:lumOff val="4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Публичные слушания об исполнении районного бюджета</a:t>
            </a:r>
            <a:endParaRPr lang="ru-RU" dirty="0"/>
          </a:p>
        </p:txBody>
      </p:sp>
      <p:sp>
        <p:nvSpPr>
          <p:cNvPr id="10" name="Скругленный прямоугольник 9"/>
          <p:cNvSpPr/>
          <p:nvPr/>
        </p:nvSpPr>
        <p:spPr>
          <a:xfrm>
            <a:off x="5886450" y="5142930"/>
            <a:ext cx="3238500" cy="1364853"/>
          </a:xfrm>
          <a:prstGeom prst="roundRect">
            <a:avLst/>
          </a:prstGeom>
          <a:solidFill>
            <a:schemeClr val="tx2">
              <a:lumMod val="60000"/>
              <a:lumOff val="40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Публичные обсуждения муниципальных программ</a:t>
            </a:r>
            <a:endParaRPr lang="ru-RU" dirty="0"/>
          </a:p>
        </p:txBody>
      </p:sp>
    </p:spTree>
    <p:extLst>
      <p:ext uri="{BB962C8B-B14F-4D97-AF65-F5344CB8AC3E}">
        <p14:creationId xmlns:p14="http://schemas.microsoft.com/office/powerpoint/2010/main" val="4230445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2532" y="36672"/>
            <a:ext cx="3823483" cy="492443"/>
          </a:xfrm>
          <a:prstGeom prst="rect">
            <a:avLst/>
          </a:prstGeom>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Times New Roman" panose="02020603050405020304" pitchFamily="18" charset="0"/>
              </a:rPr>
              <a:t>Доходы бюджета</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330201" y="803518"/>
            <a:ext cx="9339384" cy="656493"/>
          </a:xfrm>
          <a:prstGeom prst="rect">
            <a:avLst/>
          </a:prstGeom>
          <a:ln/>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Доходы бюджета </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 поступающие  в бюджет денежные средства</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endParaRPr>
          </a:p>
        </p:txBody>
      </p:sp>
      <p:sp>
        <p:nvSpPr>
          <p:cNvPr id="4" name="Загнутый угол 3"/>
          <p:cNvSpPr/>
          <p:nvPr/>
        </p:nvSpPr>
        <p:spPr>
          <a:xfrm>
            <a:off x="144943" y="2267195"/>
            <a:ext cx="3122839" cy="3727938"/>
          </a:xfrm>
          <a:prstGeom prst="foldedCorner">
            <a:avLst/>
          </a:prstGeom>
          <a:ln w="1270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НАЛОГОВЫЕ </a:t>
            </a:r>
            <a:r>
              <a:rPr lang="ru-RU"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ДОХОДЫ</a:t>
            </a:r>
          </a:p>
          <a:p>
            <a:pPr algn="ctr"/>
            <a:endParaRPr lang="ru-RU" sz="1400" dirty="0">
              <a:solidFill>
                <a:srgbClr val="000000"/>
              </a:solidFill>
              <a:cs typeface="Times New Roman" panose="02020603050405020304" pitchFamily="18" charset="0"/>
            </a:endParaRPr>
          </a:p>
          <a:p>
            <a:pPr algn="ctr"/>
            <a:r>
              <a:rPr lang="ru-RU" sz="1350" dirty="0">
                <a:solidFill>
                  <a:srgbClr val="000000"/>
                </a:solidFill>
                <a:cs typeface="Times New Roman" panose="02020603050405020304" pitchFamily="18" charset="0"/>
              </a:rPr>
              <a:t>доходы от предусмотренных законодательством Российской Федерации о налогах и сборах федеральных налогов и сборов, в том числе от налогов, предусмотренных специальными налоговыми режимами, региональных и местных налогов, а также пеней и штрафов по </a:t>
            </a:r>
            <a:r>
              <a:rPr lang="ru-RU" sz="1350" dirty="0" smtClean="0">
                <a:solidFill>
                  <a:srgbClr val="000000"/>
                </a:solidFill>
                <a:cs typeface="Times New Roman" panose="02020603050405020304" pitchFamily="18" charset="0"/>
              </a:rPr>
              <a:t>ним</a:t>
            </a:r>
            <a:endParaRPr lang="ru-RU" sz="1350" dirty="0">
              <a:cs typeface="Times New Roman" panose="02020603050405020304" pitchFamily="18" charset="0"/>
            </a:endParaRPr>
          </a:p>
        </p:txBody>
      </p:sp>
      <p:sp>
        <p:nvSpPr>
          <p:cNvPr id="5" name="Загнутый угол 4"/>
          <p:cNvSpPr/>
          <p:nvPr/>
        </p:nvSpPr>
        <p:spPr>
          <a:xfrm>
            <a:off x="3419475" y="2267195"/>
            <a:ext cx="3336805" cy="3727938"/>
          </a:xfrm>
          <a:prstGeom prst="foldedCorner">
            <a:avLst/>
          </a:prstGeom>
          <a:ln w="1270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400" b="1" dirty="0" smtClean="0">
              <a:solidFill>
                <a:srgbClr val="000000"/>
              </a:solidFill>
              <a:latin typeface="Times New Roman" panose="02020603050405020304" pitchFamily="18"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cs typeface="Times New Roman" panose="02020603050405020304" pitchFamily="18" charset="0"/>
            </a:endParaRPr>
          </a:p>
          <a:p>
            <a:pPr algn="ctr"/>
            <a:r>
              <a:rPr lang="ru-RU"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НЕНАЛОГОВЫЕ ДОХОДЫ</a:t>
            </a:r>
          </a:p>
          <a:p>
            <a:pPr algn="ctr"/>
            <a:endParaRPr lang="ru-RU" sz="1400" dirty="0">
              <a:solidFill>
                <a:srgbClr val="000000"/>
              </a:solidFill>
              <a:cs typeface="Times New Roman" panose="02020603050405020304" pitchFamily="18" charset="0"/>
            </a:endParaRPr>
          </a:p>
          <a:p>
            <a:pPr algn="ctr"/>
            <a:r>
              <a:rPr lang="ru-RU" sz="1350" dirty="0">
                <a:solidFill>
                  <a:srgbClr val="000000"/>
                </a:solidFill>
                <a:cs typeface="Times New Roman" panose="02020603050405020304" pitchFamily="18" charset="0"/>
              </a:rPr>
              <a:t>доходы от использования имущества, находящегося в государственной или муниципальной собственности; доходы от продажи имущества; доходы от платных услуг, оказываемых казенными учреждениями; средства, полученные в результате применения мер гражданско-правовой, административной и уголовной ответственности; средства самообложения граждан; иные неналоговые доходы</a:t>
            </a:r>
            <a:endParaRPr lang="ru-RU" sz="1350" dirty="0">
              <a:cs typeface="Times New Roman" panose="02020603050405020304" pitchFamily="18" charset="0"/>
            </a:endParaRPr>
          </a:p>
        </p:txBody>
      </p:sp>
      <p:sp>
        <p:nvSpPr>
          <p:cNvPr id="6" name="Загнутый угол 5"/>
          <p:cNvSpPr/>
          <p:nvPr/>
        </p:nvSpPr>
        <p:spPr>
          <a:xfrm>
            <a:off x="6893534" y="2267195"/>
            <a:ext cx="2825995" cy="3727938"/>
          </a:xfrm>
          <a:prstGeom prst="foldedCorner">
            <a:avLst/>
          </a:prstGeom>
          <a:ln w="1270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БЕЗВОЗМЕЗДНЫЕ </a:t>
            </a:r>
            <a:r>
              <a:rPr lang="ru-RU"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ПОСТУПЛЕНИЯ</a:t>
            </a:r>
          </a:p>
          <a:p>
            <a:pPr algn="ctr"/>
            <a:r>
              <a:rPr lang="ru-RU" sz="1400" b="1" dirty="0" smtClean="0">
                <a:solidFill>
                  <a:srgbClr val="000000"/>
                </a:solidFill>
                <a:cs typeface="Times New Roman" panose="02020603050405020304" pitchFamily="18" charset="0"/>
              </a:rPr>
              <a:t> </a:t>
            </a:r>
            <a:endParaRPr lang="ru-RU" sz="1400" dirty="0">
              <a:solidFill>
                <a:srgbClr val="000000"/>
              </a:solidFill>
              <a:cs typeface="Times New Roman" panose="02020603050405020304" pitchFamily="18" charset="0"/>
            </a:endParaRPr>
          </a:p>
          <a:p>
            <a:pPr algn="ctr"/>
            <a:r>
              <a:rPr lang="ru-RU" sz="1350" dirty="0">
                <a:solidFill>
                  <a:srgbClr val="000000"/>
                </a:solidFill>
                <a:cs typeface="Times New Roman" panose="02020603050405020304" pitchFamily="18" charset="0"/>
              </a:rPr>
              <a:t>дотации, субсидии, субвенции, межбюджетные трансферты из бюджетов вышестоящего уровня; безвозмездные поступления от физических и юридических лиц, в том числе добровольные </a:t>
            </a:r>
            <a:r>
              <a:rPr lang="ru-RU" sz="1350" dirty="0" smtClean="0">
                <a:solidFill>
                  <a:srgbClr val="000000"/>
                </a:solidFill>
                <a:cs typeface="Times New Roman" panose="02020603050405020304" pitchFamily="18" charset="0"/>
              </a:rPr>
              <a:t>пожертвования</a:t>
            </a:r>
            <a:endParaRPr lang="ru-RU" sz="1350" dirty="0">
              <a:cs typeface="Times New Roman" panose="02020603050405020304" pitchFamily="18" charset="0"/>
            </a:endParaRPr>
          </a:p>
        </p:txBody>
      </p:sp>
      <p:sp>
        <p:nvSpPr>
          <p:cNvPr id="7" name="Стрелка вниз 6"/>
          <p:cNvSpPr/>
          <p:nvPr/>
        </p:nvSpPr>
        <p:spPr>
          <a:xfrm>
            <a:off x="1464046" y="1490049"/>
            <a:ext cx="484632" cy="664311"/>
          </a:xfrm>
          <a:prstGeom prst="downArrow">
            <a:avLst/>
          </a:prstGeom>
          <a:ln/>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
        <p:nvSpPr>
          <p:cNvPr id="8" name="Стрелка вниз 7"/>
          <p:cNvSpPr/>
          <p:nvPr/>
        </p:nvSpPr>
        <p:spPr>
          <a:xfrm>
            <a:off x="4876045" y="1490050"/>
            <a:ext cx="484632" cy="664309"/>
          </a:xfrm>
          <a:prstGeom prst="downArrow">
            <a:avLst/>
          </a:prstGeom>
          <a:ln/>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
        <p:nvSpPr>
          <p:cNvPr id="9" name="Стрелка вниз 8"/>
          <p:cNvSpPr/>
          <p:nvPr/>
        </p:nvSpPr>
        <p:spPr>
          <a:xfrm>
            <a:off x="8064216" y="1490051"/>
            <a:ext cx="484632" cy="664309"/>
          </a:xfrm>
          <a:prstGeom prst="downArrow">
            <a:avLst/>
          </a:prstGeom>
          <a:ln/>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Tree>
    <p:extLst>
      <p:ext uri="{BB962C8B-B14F-4D97-AF65-F5344CB8AC3E}">
        <p14:creationId xmlns:p14="http://schemas.microsoft.com/office/powerpoint/2010/main" val="3198129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238125" y="0"/>
            <a:ext cx="10458450" cy="548680"/>
          </a:xfrm>
          <a:prstGeom prst="rect">
            <a:avLst/>
          </a:prstGeo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9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ВИДЫ ДОХОДОВ БЮДЖЕТА СОБОЛЕВСКОГО МУНИЦИПАЛЬНОГО РАЙОНА</a:t>
            </a:r>
            <a:endParaRPr lang="ru-RU" sz="19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Нашивка 3"/>
          <p:cNvSpPr/>
          <p:nvPr/>
        </p:nvSpPr>
        <p:spPr>
          <a:xfrm>
            <a:off x="3057525" y="548680"/>
            <a:ext cx="3419476" cy="447675"/>
          </a:xfrm>
          <a:prstGeom prst="chevron">
            <a:avLst/>
          </a:prstGeom>
          <a:scene3d>
            <a:camera prst="orthographicFront"/>
            <a:lightRig rig="threePt" dir="t"/>
          </a:scene3d>
          <a:sp3d>
            <a:bevelT w="152400" h="50800" prst="softRound"/>
          </a:sp3d>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solidFill>
                  <a:schemeClr val="bg1"/>
                </a:solidFill>
              </a:rPr>
              <a:t>Неналоговые доходы</a:t>
            </a:r>
            <a:endParaRPr lang="ru-RU" dirty="0">
              <a:solidFill>
                <a:schemeClr val="bg1"/>
              </a:solidFill>
            </a:endParaRPr>
          </a:p>
        </p:txBody>
      </p:sp>
      <p:sp>
        <p:nvSpPr>
          <p:cNvPr id="5" name="Нашивка 4"/>
          <p:cNvSpPr/>
          <p:nvPr/>
        </p:nvSpPr>
        <p:spPr>
          <a:xfrm>
            <a:off x="6286500" y="548680"/>
            <a:ext cx="3524250" cy="452437"/>
          </a:xfrm>
          <a:prstGeom prst="chevron">
            <a:avLst/>
          </a:prstGeom>
          <a:scene3d>
            <a:camera prst="orthographicFront"/>
            <a:lightRig rig="threePt" dir="t"/>
          </a:scene3d>
          <a:sp3d>
            <a:bevelT w="152400" h="50800" prst="softRound"/>
          </a:sp3d>
        </p:spPr>
        <p:style>
          <a:lnRef idx="3">
            <a:schemeClr val="lt1"/>
          </a:lnRef>
          <a:fillRef idx="1">
            <a:schemeClr val="accent2"/>
          </a:fillRef>
          <a:effectRef idx="1">
            <a:schemeClr val="accent2"/>
          </a:effectRef>
          <a:fontRef idx="minor">
            <a:schemeClr val="lt1"/>
          </a:fontRef>
        </p:style>
        <p:txBody>
          <a:bodyPr rtlCol="0" anchor="ctr"/>
          <a:lstStyle/>
          <a:p>
            <a:pPr algn="ctr"/>
            <a:r>
              <a:rPr lang="ru-RU" sz="1700" dirty="0" smtClean="0">
                <a:solidFill>
                  <a:schemeClr val="bg1"/>
                </a:solidFill>
              </a:rPr>
              <a:t>Безвозмездные поступления</a:t>
            </a:r>
            <a:endParaRPr lang="ru-RU" sz="1700" dirty="0">
              <a:solidFill>
                <a:schemeClr val="bg1"/>
              </a:solidFill>
            </a:endParaRPr>
          </a:p>
        </p:txBody>
      </p:sp>
      <p:sp>
        <p:nvSpPr>
          <p:cNvPr id="3" name="Нашивка 2"/>
          <p:cNvSpPr/>
          <p:nvPr/>
        </p:nvSpPr>
        <p:spPr>
          <a:xfrm>
            <a:off x="133349" y="548680"/>
            <a:ext cx="3209926" cy="447675"/>
          </a:xfrm>
          <a:prstGeom prst="chevron">
            <a:avLst/>
          </a:prstGeom>
          <a:scene3d>
            <a:camera prst="orthographicFront"/>
            <a:lightRig rig="threePt" dir="t"/>
          </a:scene3d>
          <a:sp3d>
            <a:bevelT w="152400" h="50800" prst="softRound"/>
          </a:sp3d>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solidFill>
                  <a:schemeClr val="bg1"/>
                </a:solidFill>
              </a:rPr>
              <a:t>Налоговые доходы</a:t>
            </a:r>
            <a:endParaRPr lang="ru-RU" dirty="0">
              <a:solidFill>
                <a:schemeClr val="bg1"/>
              </a:solidFill>
            </a:endParaRPr>
          </a:p>
        </p:txBody>
      </p:sp>
      <p:cxnSp>
        <p:nvCxnSpPr>
          <p:cNvPr id="9" name="Прямая соединительная линия 8"/>
          <p:cNvCxnSpPr/>
          <p:nvPr/>
        </p:nvCxnSpPr>
        <p:spPr>
          <a:xfrm>
            <a:off x="257175" y="1067792"/>
            <a:ext cx="0" cy="4237633"/>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Прямая соединительная линия 12"/>
          <p:cNvCxnSpPr/>
          <p:nvPr/>
        </p:nvCxnSpPr>
        <p:spPr>
          <a:xfrm>
            <a:off x="3343275" y="1049234"/>
            <a:ext cx="0" cy="5056783"/>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Прямая соединительная линия 14"/>
          <p:cNvCxnSpPr/>
          <p:nvPr/>
        </p:nvCxnSpPr>
        <p:spPr>
          <a:xfrm>
            <a:off x="6600826" y="1049234"/>
            <a:ext cx="0" cy="4428133"/>
          </a:xfrm>
          <a:prstGeom prst="line">
            <a:avLst/>
          </a:prstGeom>
        </p:spPr>
        <p:style>
          <a:lnRef idx="1">
            <a:schemeClr val="accent2"/>
          </a:lnRef>
          <a:fillRef idx="0">
            <a:schemeClr val="accent2"/>
          </a:fillRef>
          <a:effectRef idx="0">
            <a:schemeClr val="accent2"/>
          </a:effectRef>
          <a:fontRef idx="minor">
            <a:schemeClr val="tx1"/>
          </a:fontRef>
        </p:style>
      </p:cxnSp>
      <p:sp>
        <p:nvSpPr>
          <p:cNvPr id="17" name="Скругленный прямоугольник 16"/>
          <p:cNvSpPr/>
          <p:nvPr/>
        </p:nvSpPr>
        <p:spPr>
          <a:xfrm>
            <a:off x="733425" y="1204911"/>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Налог на прибыль</a:t>
            </a:r>
            <a:endParaRPr lang="ru-RU" sz="1400" dirty="0"/>
          </a:p>
        </p:txBody>
      </p:sp>
      <p:sp>
        <p:nvSpPr>
          <p:cNvPr id="18" name="Скругленный прямоугольник 17"/>
          <p:cNvSpPr/>
          <p:nvPr/>
        </p:nvSpPr>
        <p:spPr>
          <a:xfrm>
            <a:off x="733424" y="2009775"/>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Налоги на товары</a:t>
            </a:r>
            <a:endParaRPr lang="ru-RU" sz="1400" dirty="0"/>
          </a:p>
        </p:txBody>
      </p:sp>
      <p:sp>
        <p:nvSpPr>
          <p:cNvPr id="19" name="Скругленный прямоугольник 18"/>
          <p:cNvSpPr/>
          <p:nvPr/>
        </p:nvSpPr>
        <p:spPr>
          <a:xfrm>
            <a:off x="733423" y="2914649"/>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Налоги на совокупный доход</a:t>
            </a:r>
            <a:endParaRPr lang="ru-RU" sz="1400" dirty="0"/>
          </a:p>
        </p:txBody>
      </p:sp>
      <p:sp>
        <p:nvSpPr>
          <p:cNvPr id="20" name="Скругленный прямоугольник 19"/>
          <p:cNvSpPr/>
          <p:nvPr/>
        </p:nvSpPr>
        <p:spPr>
          <a:xfrm>
            <a:off x="733422" y="3867149"/>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Налоги на имущество</a:t>
            </a:r>
            <a:endParaRPr lang="ru-RU" sz="1400" dirty="0"/>
          </a:p>
        </p:txBody>
      </p:sp>
      <p:sp>
        <p:nvSpPr>
          <p:cNvPr id="21" name="Скругленный прямоугольник 20"/>
          <p:cNvSpPr/>
          <p:nvPr/>
        </p:nvSpPr>
        <p:spPr>
          <a:xfrm>
            <a:off x="7200899" y="1204911"/>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solidFill>
                  <a:schemeClr val="tx1"/>
                </a:solidFill>
              </a:rPr>
              <a:t>Дотации</a:t>
            </a:r>
            <a:endParaRPr lang="ru-RU" sz="1400" dirty="0">
              <a:solidFill>
                <a:schemeClr val="tx1"/>
              </a:solidFill>
            </a:endParaRPr>
          </a:p>
        </p:txBody>
      </p:sp>
      <p:sp>
        <p:nvSpPr>
          <p:cNvPr id="22" name="Скругленный прямоугольник 21"/>
          <p:cNvSpPr/>
          <p:nvPr/>
        </p:nvSpPr>
        <p:spPr>
          <a:xfrm>
            <a:off x="7200897" y="4943475"/>
            <a:ext cx="2428875" cy="933450"/>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Иные межбюджетные трансферты</a:t>
            </a:r>
            <a:endParaRPr lang="ru-RU" sz="1400" dirty="0"/>
          </a:p>
        </p:txBody>
      </p:sp>
      <p:sp>
        <p:nvSpPr>
          <p:cNvPr id="23" name="Скругленный прямоугольник 22"/>
          <p:cNvSpPr/>
          <p:nvPr/>
        </p:nvSpPr>
        <p:spPr>
          <a:xfrm>
            <a:off x="7200898" y="3639042"/>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Субвенции</a:t>
            </a:r>
            <a:endParaRPr lang="ru-RU" sz="1400" dirty="0"/>
          </a:p>
        </p:txBody>
      </p:sp>
      <p:sp>
        <p:nvSpPr>
          <p:cNvPr id="24" name="Скругленный прямоугольник 23"/>
          <p:cNvSpPr/>
          <p:nvPr/>
        </p:nvSpPr>
        <p:spPr>
          <a:xfrm>
            <a:off x="7200900" y="2319337"/>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Субсидии</a:t>
            </a:r>
            <a:endParaRPr lang="ru-RU" sz="1400" dirty="0"/>
          </a:p>
        </p:txBody>
      </p:sp>
      <p:cxnSp>
        <p:nvCxnSpPr>
          <p:cNvPr id="26" name="Прямая со стрелкой 25"/>
          <p:cNvCxnSpPr/>
          <p:nvPr/>
        </p:nvCxnSpPr>
        <p:spPr>
          <a:xfrm>
            <a:off x="6743697" y="1514474"/>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8" name="Прямая со стрелкой 27"/>
          <p:cNvCxnSpPr/>
          <p:nvPr/>
        </p:nvCxnSpPr>
        <p:spPr>
          <a:xfrm>
            <a:off x="6743697" y="2628900"/>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9" name="Прямая со стрелкой 28"/>
          <p:cNvCxnSpPr/>
          <p:nvPr/>
        </p:nvCxnSpPr>
        <p:spPr>
          <a:xfrm>
            <a:off x="6743697" y="3948606"/>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0" name="Прямая со стрелкой 29"/>
          <p:cNvCxnSpPr/>
          <p:nvPr/>
        </p:nvCxnSpPr>
        <p:spPr>
          <a:xfrm>
            <a:off x="6743696" y="5410200"/>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33" name="Скругленный прямоугольник 32"/>
          <p:cNvSpPr/>
          <p:nvPr/>
        </p:nvSpPr>
        <p:spPr>
          <a:xfrm>
            <a:off x="3943350" y="3848095"/>
            <a:ext cx="2419350"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Доходы от оказания платных услуг</a:t>
            </a:r>
            <a:endParaRPr lang="ru-RU" sz="1400" dirty="0"/>
          </a:p>
        </p:txBody>
      </p:sp>
      <p:sp>
        <p:nvSpPr>
          <p:cNvPr id="34" name="Скругленный прямоугольник 33"/>
          <p:cNvSpPr/>
          <p:nvPr/>
        </p:nvSpPr>
        <p:spPr>
          <a:xfrm>
            <a:off x="3943350" y="2936577"/>
            <a:ext cx="2419350" cy="719136"/>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Платежи при пользовании природными ресурсами</a:t>
            </a:r>
            <a:endParaRPr lang="ru-RU" sz="1400" dirty="0"/>
          </a:p>
        </p:txBody>
      </p:sp>
      <p:sp>
        <p:nvSpPr>
          <p:cNvPr id="35" name="Скругленный прямоугольник 34"/>
          <p:cNvSpPr/>
          <p:nvPr/>
        </p:nvSpPr>
        <p:spPr>
          <a:xfrm>
            <a:off x="3943350" y="1162050"/>
            <a:ext cx="2419350" cy="1504949"/>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Доходы от использования имущества, находящегося в государственной и муниципальной собственности</a:t>
            </a:r>
            <a:endParaRPr lang="ru-RU" sz="1400" dirty="0"/>
          </a:p>
        </p:txBody>
      </p:sp>
      <p:sp>
        <p:nvSpPr>
          <p:cNvPr id="45" name="Скругленный прямоугольник 44"/>
          <p:cNvSpPr/>
          <p:nvPr/>
        </p:nvSpPr>
        <p:spPr>
          <a:xfrm>
            <a:off x="733425" y="4862511"/>
            <a:ext cx="2428875" cy="619125"/>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Государственная пошлина</a:t>
            </a:r>
            <a:endParaRPr lang="ru-RU" sz="1400" dirty="0"/>
          </a:p>
        </p:txBody>
      </p:sp>
      <p:sp>
        <p:nvSpPr>
          <p:cNvPr id="46" name="Скругленный прямоугольник 45"/>
          <p:cNvSpPr/>
          <p:nvPr/>
        </p:nvSpPr>
        <p:spPr>
          <a:xfrm>
            <a:off x="3943350" y="4743447"/>
            <a:ext cx="2428875" cy="723900"/>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Доходы от продажи материальных и нематериальных активов</a:t>
            </a:r>
            <a:endParaRPr lang="ru-RU" sz="1400" dirty="0"/>
          </a:p>
        </p:txBody>
      </p:sp>
      <p:cxnSp>
        <p:nvCxnSpPr>
          <p:cNvPr id="48" name="Прямая со стрелкой 47"/>
          <p:cNvCxnSpPr/>
          <p:nvPr/>
        </p:nvCxnSpPr>
        <p:spPr>
          <a:xfrm>
            <a:off x="328610" y="1514472"/>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9" name="Прямая со стрелкой 48"/>
          <p:cNvCxnSpPr/>
          <p:nvPr/>
        </p:nvCxnSpPr>
        <p:spPr>
          <a:xfrm>
            <a:off x="328610" y="2309809"/>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0" name="Прямая со стрелкой 49"/>
          <p:cNvCxnSpPr/>
          <p:nvPr/>
        </p:nvCxnSpPr>
        <p:spPr>
          <a:xfrm>
            <a:off x="328609" y="3229468"/>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1" name="Прямая со стрелкой 50"/>
          <p:cNvCxnSpPr/>
          <p:nvPr/>
        </p:nvCxnSpPr>
        <p:spPr>
          <a:xfrm>
            <a:off x="328608" y="4157658"/>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2" name="Прямая со стрелкой 51"/>
          <p:cNvCxnSpPr/>
          <p:nvPr/>
        </p:nvCxnSpPr>
        <p:spPr>
          <a:xfrm>
            <a:off x="328607" y="5172073"/>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57" name="Скругленный прямоугольник 56"/>
          <p:cNvSpPr/>
          <p:nvPr/>
        </p:nvSpPr>
        <p:spPr>
          <a:xfrm>
            <a:off x="3933825" y="5686425"/>
            <a:ext cx="2428875" cy="723900"/>
          </a:xfrm>
          <a:prstGeom prst="round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dirty="0" smtClean="0"/>
              <a:t>Штрафы, санкции, возмещение ущерба</a:t>
            </a:r>
            <a:endParaRPr lang="ru-RU" sz="1400" dirty="0"/>
          </a:p>
        </p:txBody>
      </p:sp>
      <p:cxnSp>
        <p:nvCxnSpPr>
          <p:cNvPr id="58" name="Прямая со стрелкой 57"/>
          <p:cNvCxnSpPr/>
          <p:nvPr/>
        </p:nvCxnSpPr>
        <p:spPr>
          <a:xfrm>
            <a:off x="3476625" y="1943099"/>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9" name="Прямая со стрелкой 58"/>
          <p:cNvCxnSpPr/>
          <p:nvPr/>
        </p:nvCxnSpPr>
        <p:spPr>
          <a:xfrm>
            <a:off x="3500437" y="3296145"/>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0" name="Прямая со стрелкой 59"/>
          <p:cNvCxnSpPr/>
          <p:nvPr/>
        </p:nvCxnSpPr>
        <p:spPr>
          <a:xfrm>
            <a:off x="3500436" y="4176711"/>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1" name="Прямая со стрелкой 60"/>
          <p:cNvCxnSpPr/>
          <p:nvPr/>
        </p:nvCxnSpPr>
        <p:spPr>
          <a:xfrm>
            <a:off x="3514724" y="5114921"/>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2" name="Прямая со стрелкой 61"/>
          <p:cNvCxnSpPr/>
          <p:nvPr/>
        </p:nvCxnSpPr>
        <p:spPr>
          <a:xfrm>
            <a:off x="3505199" y="6048375"/>
            <a:ext cx="37147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2327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3826" y="112663"/>
            <a:ext cx="9705974" cy="1323439"/>
          </a:xfrm>
          <a:prstGeom prst="rect">
            <a:avLst/>
          </a:prstGeom>
        </p:spPr>
        <p:txBody>
          <a:bodyPr wrap="square">
            <a:spAutoFit/>
          </a:bodyPr>
          <a:lstStyle/>
          <a:p>
            <a:pPr algn="ctr"/>
            <a:r>
              <a:rPr lang="ru-RU" sz="1600" b="1" dirty="0">
                <a:ln w="10541" cmpd="sng">
                  <a:solidFill>
                    <a:schemeClr val="accent1">
                      <a:shade val="88000"/>
                      <a:satMod val="110000"/>
                    </a:schemeClr>
                  </a:solidFill>
                  <a:prstDash val="solid"/>
                </a:ln>
                <a:solidFill>
                  <a:srgbClr val="00B050"/>
                </a:solidFill>
                <a:ea typeface="+mj-ea"/>
                <a:cs typeface="+mj-cs"/>
              </a:rPr>
              <a:t>Налог - обязательный, индивидуально безвозмездный платеж, взимаемый с </a:t>
            </a:r>
            <a:br>
              <a:rPr lang="ru-RU" sz="1600" b="1" dirty="0">
                <a:ln w="10541" cmpd="sng">
                  <a:solidFill>
                    <a:schemeClr val="accent1">
                      <a:shade val="88000"/>
                      <a:satMod val="110000"/>
                    </a:schemeClr>
                  </a:solidFill>
                  <a:prstDash val="solid"/>
                </a:ln>
                <a:solidFill>
                  <a:srgbClr val="00B050"/>
                </a:solidFill>
                <a:ea typeface="+mj-ea"/>
                <a:cs typeface="+mj-cs"/>
              </a:rPr>
            </a:br>
            <a:r>
              <a:rPr lang="ru-RU" sz="1600" b="1" dirty="0">
                <a:ln w="10541" cmpd="sng">
                  <a:solidFill>
                    <a:schemeClr val="accent1">
                      <a:shade val="88000"/>
                      <a:satMod val="110000"/>
                    </a:schemeClr>
                  </a:solidFill>
                  <a:prstDash val="solid"/>
                </a:ln>
                <a:solidFill>
                  <a:srgbClr val="00B050"/>
                </a:solidFill>
                <a:ea typeface="+mj-ea"/>
                <a:cs typeface="+mj-cs"/>
              </a:rPr>
              <a:t>организаций и физических лиц в форме отчуждения принадлежащих им на праве </a:t>
            </a:r>
            <a:br>
              <a:rPr lang="ru-RU" sz="1600" b="1" dirty="0">
                <a:ln w="10541" cmpd="sng">
                  <a:solidFill>
                    <a:schemeClr val="accent1">
                      <a:shade val="88000"/>
                      <a:satMod val="110000"/>
                    </a:schemeClr>
                  </a:solidFill>
                  <a:prstDash val="solid"/>
                </a:ln>
                <a:solidFill>
                  <a:srgbClr val="00B050"/>
                </a:solidFill>
                <a:ea typeface="+mj-ea"/>
                <a:cs typeface="+mj-cs"/>
              </a:rPr>
            </a:br>
            <a:r>
              <a:rPr lang="ru-RU" sz="1600" b="1" dirty="0">
                <a:ln w="10541" cmpd="sng">
                  <a:solidFill>
                    <a:schemeClr val="accent1">
                      <a:shade val="88000"/>
                      <a:satMod val="110000"/>
                    </a:schemeClr>
                  </a:solidFill>
                  <a:prstDash val="solid"/>
                </a:ln>
                <a:solidFill>
                  <a:srgbClr val="00B050"/>
                </a:solidFill>
                <a:ea typeface="+mj-ea"/>
                <a:cs typeface="+mj-cs"/>
              </a:rPr>
              <a:t>собственности, хозяйственного ведения или оперативного управления денежных </a:t>
            </a:r>
            <a:br>
              <a:rPr lang="ru-RU" sz="1600" b="1" dirty="0">
                <a:ln w="10541" cmpd="sng">
                  <a:solidFill>
                    <a:schemeClr val="accent1">
                      <a:shade val="88000"/>
                      <a:satMod val="110000"/>
                    </a:schemeClr>
                  </a:solidFill>
                  <a:prstDash val="solid"/>
                </a:ln>
                <a:solidFill>
                  <a:srgbClr val="00B050"/>
                </a:solidFill>
                <a:ea typeface="+mj-ea"/>
                <a:cs typeface="+mj-cs"/>
              </a:rPr>
            </a:br>
            <a:r>
              <a:rPr lang="ru-RU" sz="1600" b="1" dirty="0">
                <a:ln w="10541" cmpd="sng">
                  <a:solidFill>
                    <a:schemeClr val="accent1">
                      <a:shade val="88000"/>
                      <a:satMod val="110000"/>
                    </a:schemeClr>
                  </a:solidFill>
                  <a:prstDash val="solid"/>
                </a:ln>
                <a:solidFill>
                  <a:srgbClr val="00B050"/>
                </a:solidFill>
                <a:ea typeface="+mj-ea"/>
                <a:cs typeface="+mj-cs"/>
              </a:rPr>
              <a:t>средств в целях финансового обеспечения деятельности государства </a:t>
            </a:r>
            <a:br>
              <a:rPr lang="ru-RU" sz="1600" b="1" dirty="0">
                <a:ln w="10541" cmpd="sng">
                  <a:solidFill>
                    <a:schemeClr val="accent1">
                      <a:shade val="88000"/>
                      <a:satMod val="110000"/>
                    </a:schemeClr>
                  </a:solidFill>
                  <a:prstDash val="solid"/>
                </a:ln>
                <a:solidFill>
                  <a:srgbClr val="00B050"/>
                </a:solidFill>
                <a:ea typeface="+mj-ea"/>
                <a:cs typeface="+mj-cs"/>
              </a:rPr>
            </a:br>
            <a:r>
              <a:rPr lang="ru-RU" sz="1600" b="1" dirty="0">
                <a:ln w="10541" cmpd="sng">
                  <a:solidFill>
                    <a:schemeClr val="accent1">
                      <a:shade val="88000"/>
                      <a:satMod val="110000"/>
                    </a:schemeClr>
                  </a:solidFill>
                  <a:prstDash val="solid"/>
                </a:ln>
                <a:solidFill>
                  <a:srgbClr val="00B050"/>
                </a:solidFill>
                <a:ea typeface="+mj-ea"/>
                <a:cs typeface="+mj-cs"/>
              </a:rPr>
              <a:t>и (или) муниципальных образований</a:t>
            </a:r>
            <a:r>
              <a:rPr lang="ru-RU"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mj-ea"/>
                <a:cs typeface="+mj-cs"/>
              </a:rPr>
              <a:t> </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Скругленный прямоугольник 2"/>
          <p:cNvSpPr/>
          <p:nvPr/>
        </p:nvSpPr>
        <p:spPr>
          <a:xfrm>
            <a:off x="276226" y="1552575"/>
            <a:ext cx="2819399" cy="5133975"/>
          </a:xfrm>
          <a:prstGeom prst="roundRect">
            <a:avLst/>
          </a:prstGeom>
          <a:solidFill>
            <a:srgbClr val="769E86"/>
          </a:solidFill>
          <a:ln>
            <a:solidFill>
              <a:srgbClr val="37897B"/>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rPr>
              <a:t>Федеральные налоги</a:t>
            </a:r>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p:txBody>
      </p:sp>
      <p:sp>
        <p:nvSpPr>
          <p:cNvPr id="4" name="Скругленный прямоугольник 3"/>
          <p:cNvSpPr/>
          <p:nvPr/>
        </p:nvSpPr>
        <p:spPr>
          <a:xfrm>
            <a:off x="3457575" y="1552575"/>
            <a:ext cx="2886075" cy="5133975"/>
          </a:xfrm>
          <a:prstGeom prst="roundRect">
            <a:avLst/>
          </a:prstGeom>
          <a:solidFill>
            <a:srgbClr val="769E86"/>
          </a:solidFill>
          <a:ln>
            <a:solidFill>
              <a:srgbClr val="37897B"/>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Региональные налоги</a:t>
            </a:r>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p:txBody>
      </p:sp>
      <p:sp>
        <p:nvSpPr>
          <p:cNvPr id="5" name="Скругленный прямоугольник 4"/>
          <p:cNvSpPr/>
          <p:nvPr/>
        </p:nvSpPr>
        <p:spPr>
          <a:xfrm>
            <a:off x="6743700" y="1552574"/>
            <a:ext cx="2914651" cy="5133975"/>
          </a:xfrm>
          <a:prstGeom prst="roundRect">
            <a:avLst/>
          </a:prstGeom>
          <a:solidFill>
            <a:srgbClr val="769E86"/>
          </a:solidFill>
          <a:ln>
            <a:solidFill>
              <a:srgbClr val="37897B"/>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Местные налоги </a:t>
            </a:r>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p:txBody>
      </p:sp>
      <p:sp>
        <p:nvSpPr>
          <p:cNvPr id="6" name="Волна 5"/>
          <p:cNvSpPr/>
          <p:nvPr/>
        </p:nvSpPr>
        <p:spPr>
          <a:xfrm>
            <a:off x="276225" y="2152650"/>
            <a:ext cx="9382125" cy="742950"/>
          </a:xfrm>
          <a:prstGeom prst="wave">
            <a:avLst/>
          </a:prstGeom>
          <a:solidFill>
            <a:schemeClr val="accent5">
              <a:lumMod val="20000"/>
              <a:lumOff val="80000"/>
            </a:schemeClr>
          </a:solidFill>
          <a:ln>
            <a:solidFill>
              <a:srgbClr val="37897B"/>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lumMod val="65000"/>
                    <a:lumOff val="35000"/>
                  </a:schemeClr>
                </a:solidFill>
              </a:rPr>
              <a:t>Установлены Налоговым кодексом РФ </a:t>
            </a:r>
            <a:endParaRPr lang="ru-RU" sz="2800" dirty="0">
              <a:solidFill>
                <a:schemeClr val="tx1">
                  <a:lumMod val="65000"/>
                  <a:lumOff val="35000"/>
                </a:schemeClr>
              </a:solidFill>
            </a:endParaRPr>
          </a:p>
        </p:txBody>
      </p:sp>
      <p:sp>
        <p:nvSpPr>
          <p:cNvPr id="7" name="Скругленный прямоугольник 6"/>
          <p:cNvSpPr/>
          <p:nvPr/>
        </p:nvSpPr>
        <p:spPr>
          <a:xfrm>
            <a:off x="423862" y="3014662"/>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Налог на добавленную стоимость</a:t>
            </a:r>
            <a:endParaRPr lang="ru-RU" sz="1050" dirty="0"/>
          </a:p>
        </p:txBody>
      </p:sp>
      <p:sp>
        <p:nvSpPr>
          <p:cNvPr id="8" name="Скругленный прямоугольник 7"/>
          <p:cNvSpPr/>
          <p:nvPr/>
        </p:nvSpPr>
        <p:spPr>
          <a:xfrm>
            <a:off x="423862" y="3600450"/>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Налог на прибыль</a:t>
            </a:r>
            <a:endParaRPr lang="ru-RU" sz="1050" dirty="0"/>
          </a:p>
        </p:txBody>
      </p:sp>
      <p:sp>
        <p:nvSpPr>
          <p:cNvPr id="9" name="Скругленный прямоугольник 8"/>
          <p:cNvSpPr/>
          <p:nvPr/>
        </p:nvSpPr>
        <p:spPr>
          <a:xfrm>
            <a:off x="423858" y="4205286"/>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Акцизы</a:t>
            </a:r>
            <a:endParaRPr lang="ru-RU" sz="1050" dirty="0"/>
          </a:p>
        </p:txBody>
      </p:sp>
      <p:sp>
        <p:nvSpPr>
          <p:cNvPr id="10" name="Скругленный прямоугольник 9"/>
          <p:cNvSpPr/>
          <p:nvPr/>
        </p:nvSpPr>
        <p:spPr>
          <a:xfrm>
            <a:off x="423862" y="4805361"/>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Налог на доходы физических лиц</a:t>
            </a:r>
            <a:endParaRPr lang="ru-RU" sz="1050" dirty="0"/>
          </a:p>
        </p:txBody>
      </p:sp>
      <p:sp>
        <p:nvSpPr>
          <p:cNvPr id="11" name="Скругленный прямоугольник 10"/>
          <p:cNvSpPr/>
          <p:nvPr/>
        </p:nvSpPr>
        <p:spPr>
          <a:xfrm>
            <a:off x="423861" y="5381625"/>
            <a:ext cx="2524125" cy="4095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Налог на добычу полезных ископаемых</a:t>
            </a:r>
            <a:endParaRPr lang="ru-RU" sz="1050" dirty="0"/>
          </a:p>
        </p:txBody>
      </p:sp>
      <p:sp>
        <p:nvSpPr>
          <p:cNvPr id="12" name="Скругленный прямоугольник 11"/>
          <p:cNvSpPr/>
          <p:nvPr/>
        </p:nvSpPr>
        <p:spPr>
          <a:xfrm>
            <a:off x="423862" y="6076950"/>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Водный налог</a:t>
            </a:r>
            <a:endParaRPr lang="ru-RU" sz="1050" dirty="0"/>
          </a:p>
        </p:txBody>
      </p:sp>
      <p:sp>
        <p:nvSpPr>
          <p:cNvPr id="13" name="Скругленный прямоугольник 12"/>
          <p:cNvSpPr/>
          <p:nvPr/>
        </p:nvSpPr>
        <p:spPr>
          <a:xfrm>
            <a:off x="3638549" y="3333749"/>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Налог на имущество организаций</a:t>
            </a:r>
            <a:endParaRPr lang="ru-RU" sz="1050" dirty="0"/>
          </a:p>
        </p:txBody>
      </p:sp>
      <p:sp>
        <p:nvSpPr>
          <p:cNvPr id="14" name="Скругленный прямоугольник 13"/>
          <p:cNvSpPr/>
          <p:nvPr/>
        </p:nvSpPr>
        <p:spPr>
          <a:xfrm>
            <a:off x="3638549" y="4224335"/>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Налог на игорный бизнес</a:t>
            </a:r>
            <a:endParaRPr lang="ru-RU" sz="1050" dirty="0"/>
          </a:p>
        </p:txBody>
      </p:sp>
      <p:sp>
        <p:nvSpPr>
          <p:cNvPr id="15" name="Скругленный прямоугольник 14"/>
          <p:cNvSpPr/>
          <p:nvPr/>
        </p:nvSpPr>
        <p:spPr>
          <a:xfrm>
            <a:off x="3638549" y="5214937"/>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Транспортный налог</a:t>
            </a:r>
            <a:endParaRPr lang="ru-RU" sz="1050" dirty="0"/>
          </a:p>
        </p:txBody>
      </p:sp>
      <p:sp>
        <p:nvSpPr>
          <p:cNvPr id="16" name="Скругленный прямоугольник 15"/>
          <p:cNvSpPr/>
          <p:nvPr/>
        </p:nvSpPr>
        <p:spPr>
          <a:xfrm>
            <a:off x="7010398" y="4667248"/>
            <a:ext cx="2524125" cy="471488"/>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Налог на имущество физических лиц</a:t>
            </a:r>
            <a:endParaRPr lang="ru-RU" sz="1050" dirty="0"/>
          </a:p>
        </p:txBody>
      </p:sp>
      <p:sp>
        <p:nvSpPr>
          <p:cNvPr id="17" name="Скругленный прямоугольник 16"/>
          <p:cNvSpPr/>
          <p:nvPr/>
        </p:nvSpPr>
        <p:spPr>
          <a:xfrm>
            <a:off x="7010397" y="3705223"/>
            <a:ext cx="2524125" cy="333375"/>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50" dirty="0" smtClean="0"/>
              <a:t>Земельный налог</a:t>
            </a:r>
            <a:endParaRPr lang="ru-RU" sz="1050" dirty="0"/>
          </a:p>
        </p:txBody>
      </p:sp>
    </p:spTree>
    <p:extLst>
      <p:ext uri="{BB962C8B-B14F-4D97-AF65-F5344CB8AC3E}">
        <p14:creationId xmlns:p14="http://schemas.microsoft.com/office/powerpoint/2010/main" val="3088674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Похожее изображен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1425" y="670295"/>
            <a:ext cx="1857375" cy="190250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30256" y="0"/>
            <a:ext cx="14792325" cy="64633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1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Какие налоги </a:t>
            </a:r>
            <a:r>
              <a:rPr lang="ru-RU" sz="1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уплачивают жители </a:t>
            </a:r>
            <a:r>
              <a:rPr lang="ru-RU" sz="1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Соболевского района,</a:t>
            </a:r>
          </a:p>
          <a:p>
            <a:pPr algn="ctr"/>
            <a:r>
              <a:rPr lang="ru-RU" sz="1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Куда зачисляются налоги</a:t>
            </a:r>
            <a:endParaRPr lang="ru-RU" sz="1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Скругленный прямоугольник 2"/>
          <p:cNvSpPr/>
          <p:nvPr/>
        </p:nvSpPr>
        <p:spPr>
          <a:xfrm>
            <a:off x="133348" y="590549"/>
            <a:ext cx="3314701" cy="3295651"/>
          </a:xfrm>
          <a:prstGeom prst="roundRect">
            <a:avLst/>
          </a:prstGeom>
          <a:solidFill>
            <a:schemeClr val="bg1">
              <a:lumMod val="65000"/>
            </a:schemeClr>
          </a:solidFill>
          <a:ln>
            <a:solidFill>
              <a:schemeClr val="accent5">
                <a:lumMod val="60000"/>
                <a:lumOff val="40000"/>
              </a:schemeClr>
            </a:solidFill>
          </a:ln>
          <a:scene3d>
            <a:camera prst="orthographicFront"/>
            <a:lightRig rig="threePt" dir="t"/>
          </a:scene3d>
          <a:sp3d>
            <a:bevelT prst="slope"/>
          </a:sp3d>
        </p:spPr>
        <p:style>
          <a:lnRef idx="3">
            <a:schemeClr val="lt1"/>
          </a:lnRef>
          <a:fillRef idx="1">
            <a:schemeClr val="accent3"/>
          </a:fillRef>
          <a:effectRef idx="1">
            <a:schemeClr val="accent3"/>
          </a:effectRef>
          <a:fontRef idx="minor">
            <a:schemeClr val="lt1"/>
          </a:fontRef>
        </p:style>
        <p:txBody>
          <a:bodyPr rtlCol="0" anchor="ctr"/>
          <a:lstStyle/>
          <a:p>
            <a:pPr algn="ctr"/>
            <a:r>
              <a:rPr lang="ru-RU" sz="1400" b="1" u="sng" dirty="0" smtClean="0">
                <a:solidFill>
                  <a:srgbClr val="FFFF00"/>
                </a:solidFill>
              </a:rPr>
              <a:t>Налог на доходы физических лиц</a:t>
            </a:r>
          </a:p>
          <a:p>
            <a:pPr algn="ctr"/>
            <a:r>
              <a:rPr lang="ru-RU" sz="1400" b="1" dirty="0" smtClean="0">
                <a:solidFill>
                  <a:srgbClr val="FFFF00"/>
                </a:solidFill>
              </a:rPr>
              <a:t>Гл. 23 Налогового кодекса РФ</a:t>
            </a:r>
          </a:p>
          <a:p>
            <a:pPr algn="ctr"/>
            <a:r>
              <a:rPr lang="ru-RU" sz="1050" u="sng" dirty="0" smtClean="0"/>
              <a:t>Ставка налога 13% - с дохода каждого работающего гражданина</a:t>
            </a:r>
          </a:p>
          <a:p>
            <a:pPr algn="ctr"/>
            <a:r>
              <a:rPr lang="ru-RU" sz="1050" dirty="0" smtClean="0"/>
              <a:t>В отдельных случаях:</a:t>
            </a:r>
          </a:p>
          <a:p>
            <a:pPr algn="ctr"/>
            <a:r>
              <a:rPr lang="ru-RU" sz="1050" dirty="0" smtClean="0"/>
              <a:t>35% - в отношении стоимости полученных выигрышей и призов;</a:t>
            </a:r>
          </a:p>
          <a:p>
            <a:pPr algn="ctr"/>
            <a:r>
              <a:rPr lang="ru-RU" sz="1050" dirty="0" smtClean="0"/>
              <a:t>30% - в отношении доходов, получаемых физическими лицами, не являющимися налоговыми резидентами РФ</a:t>
            </a:r>
          </a:p>
          <a:p>
            <a:pPr algn="ctr"/>
            <a:r>
              <a:rPr lang="ru-RU" sz="1050" u="sng" dirty="0" smtClean="0"/>
              <a:t>Важно! Налоговым кодексом РФ предусмотрены налоговые вычеты:</a:t>
            </a:r>
          </a:p>
          <a:p>
            <a:pPr algn="ctr"/>
            <a:r>
              <a:rPr lang="ru-RU" sz="1050" dirty="0"/>
              <a:t>с</a:t>
            </a:r>
            <a:r>
              <a:rPr lang="ru-RU" sz="1050" dirty="0" smtClean="0"/>
              <a:t>тандартные (ст. 218)</a:t>
            </a:r>
          </a:p>
          <a:p>
            <a:pPr algn="ctr"/>
            <a:r>
              <a:rPr lang="ru-RU" sz="1050" dirty="0"/>
              <a:t>с</a:t>
            </a:r>
            <a:r>
              <a:rPr lang="ru-RU" sz="1050" dirty="0" smtClean="0"/>
              <a:t>оциальные (ст. 219)</a:t>
            </a:r>
          </a:p>
          <a:p>
            <a:pPr algn="ctr"/>
            <a:r>
              <a:rPr lang="ru-RU" sz="1050" dirty="0"/>
              <a:t>и</a:t>
            </a:r>
            <a:r>
              <a:rPr lang="ru-RU" sz="1050" dirty="0" smtClean="0"/>
              <a:t>мущественные (ст. 220)</a:t>
            </a:r>
          </a:p>
          <a:p>
            <a:pPr algn="ctr"/>
            <a:r>
              <a:rPr lang="ru-RU" sz="1050" dirty="0"/>
              <a:t>п</a:t>
            </a:r>
            <a:r>
              <a:rPr lang="ru-RU" sz="1050" dirty="0" smtClean="0"/>
              <a:t>рофессиональные (ст. 221)</a:t>
            </a:r>
          </a:p>
          <a:p>
            <a:pPr algn="ctr"/>
            <a:r>
              <a:rPr lang="ru-RU" sz="1050" dirty="0"/>
              <a:t>п</a:t>
            </a:r>
            <a:r>
              <a:rPr lang="ru-RU" sz="1050" dirty="0" smtClean="0"/>
              <a:t>рочие (ст. 220.1)</a:t>
            </a:r>
            <a:endParaRPr lang="ru-RU" sz="1300" dirty="0" smtClean="0"/>
          </a:p>
        </p:txBody>
      </p:sp>
      <p:sp>
        <p:nvSpPr>
          <p:cNvPr id="4" name="Скругленный прямоугольник 3"/>
          <p:cNvSpPr/>
          <p:nvPr/>
        </p:nvSpPr>
        <p:spPr>
          <a:xfrm>
            <a:off x="6086475" y="590549"/>
            <a:ext cx="3724275" cy="3295650"/>
          </a:xfrm>
          <a:prstGeom prst="roundRect">
            <a:avLst/>
          </a:prstGeom>
          <a:solidFill>
            <a:schemeClr val="bg1">
              <a:lumMod val="65000"/>
            </a:schemeClr>
          </a:solidFill>
          <a:ln>
            <a:solidFill>
              <a:srgbClr val="FD9DB4"/>
            </a:solidFill>
          </a:ln>
          <a:scene3d>
            <a:camera prst="orthographicFront"/>
            <a:lightRig rig="threePt" dir="t"/>
          </a:scene3d>
          <a:sp3d>
            <a:bevelT prst="slope"/>
          </a:sp3d>
        </p:spPr>
        <p:style>
          <a:lnRef idx="3">
            <a:schemeClr val="lt1"/>
          </a:lnRef>
          <a:fillRef idx="1">
            <a:schemeClr val="accent6"/>
          </a:fillRef>
          <a:effectRef idx="1">
            <a:schemeClr val="accent6"/>
          </a:effectRef>
          <a:fontRef idx="minor">
            <a:schemeClr val="lt1"/>
          </a:fontRef>
        </p:style>
        <p:txBody>
          <a:bodyPr rtlCol="0" anchor="ctr"/>
          <a:lstStyle/>
          <a:p>
            <a:pPr algn="ctr"/>
            <a:r>
              <a:rPr lang="ru-RU" sz="1400" u="sng" dirty="0" smtClean="0">
                <a:solidFill>
                  <a:srgbClr val="FFFF00"/>
                </a:solidFill>
              </a:rPr>
              <a:t>Налог на имущество физических лиц</a:t>
            </a:r>
          </a:p>
          <a:p>
            <a:pPr algn="ctr"/>
            <a:r>
              <a:rPr lang="ru-RU" sz="1400" dirty="0" smtClean="0">
                <a:solidFill>
                  <a:srgbClr val="FFFF00"/>
                </a:solidFill>
              </a:rPr>
              <a:t>Гл. 32 Налогового кодекса РФ</a:t>
            </a:r>
          </a:p>
          <a:p>
            <a:pPr algn="ctr"/>
            <a:r>
              <a:rPr lang="ru-RU" sz="1050" dirty="0" smtClean="0">
                <a:solidFill>
                  <a:schemeClr val="bg1"/>
                </a:solidFill>
              </a:rPr>
              <a:t>В случае определения налоговой базы исходя из кадастровой стоимости объекта налогообложения налоговые ставки устанавливаются в размерах не превышающих:</a:t>
            </a:r>
          </a:p>
          <a:p>
            <a:pPr algn="ctr"/>
            <a:r>
              <a:rPr lang="ru-RU" sz="1050" dirty="0" smtClean="0">
                <a:solidFill>
                  <a:schemeClr val="bg1"/>
                </a:solidFill>
              </a:rPr>
              <a:t>До 0,1% - в отношении жилых и нежилых помещений, объектов незавершенного строительства, гаражей;</a:t>
            </a:r>
          </a:p>
          <a:p>
            <a:pPr algn="ctr"/>
            <a:r>
              <a:rPr lang="ru-RU" sz="1050" dirty="0" smtClean="0">
                <a:solidFill>
                  <a:schemeClr val="bg1"/>
                </a:solidFill>
              </a:rPr>
              <a:t>2% - в отношении объектов налогообложения, кадастровая стоимость каждого из которых превышает 300 млн.руб.;</a:t>
            </a:r>
          </a:p>
          <a:p>
            <a:pPr algn="ctr"/>
            <a:r>
              <a:rPr lang="ru-RU" sz="1050" dirty="0" smtClean="0">
                <a:solidFill>
                  <a:schemeClr val="bg1"/>
                </a:solidFill>
              </a:rPr>
              <a:t>0,5% - в отношении прочих объектов налогообложения</a:t>
            </a:r>
          </a:p>
          <a:p>
            <a:pPr algn="ctr"/>
            <a:r>
              <a:rPr lang="ru-RU" sz="1050" dirty="0" smtClean="0">
                <a:solidFill>
                  <a:schemeClr val="bg1"/>
                </a:solidFill>
              </a:rPr>
              <a:t>До 300 000 руб. – до 0,1%</a:t>
            </a:r>
          </a:p>
          <a:p>
            <a:pPr algn="ctr"/>
            <a:r>
              <a:rPr lang="ru-RU" sz="1050" dirty="0" smtClean="0">
                <a:solidFill>
                  <a:schemeClr val="bg1"/>
                </a:solidFill>
              </a:rPr>
              <a:t>Свыше 300 000 до 500 000 руб. – свыше 0,1 %-0,3%</a:t>
            </a:r>
          </a:p>
          <a:p>
            <a:pPr algn="ctr"/>
            <a:r>
              <a:rPr lang="ru-RU" sz="1050" dirty="0" smtClean="0">
                <a:solidFill>
                  <a:schemeClr val="bg1"/>
                </a:solidFill>
              </a:rPr>
              <a:t>Свыше 500 000 руб. – свыше 0,3%-2,0% </a:t>
            </a:r>
          </a:p>
        </p:txBody>
      </p:sp>
      <p:sp>
        <p:nvSpPr>
          <p:cNvPr id="5" name="Скругленный прямоугольник 4"/>
          <p:cNvSpPr/>
          <p:nvPr/>
        </p:nvSpPr>
        <p:spPr>
          <a:xfrm>
            <a:off x="133347" y="4010025"/>
            <a:ext cx="3314701" cy="2762248"/>
          </a:xfrm>
          <a:prstGeom prst="roundRect">
            <a:avLst/>
          </a:prstGeom>
          <a:solidFill>
            <a:schemeClr val="bg1">
              <a:lumMod val="65000"/>
            </a:schemeClr>
          </a:solidFill>
          <a:ln>
            <a:solidFill>
              <a:srgbClr val="00B0F0"/>
            </a:solidFill>
          </a:ln>
          <a:scene3d>
            <a:camera prst="orthographicFront"/>
            <a:lightRig rig="threePt" dir="t"/>
          </a:scene3d>
          <a:sp3d>
            <a:bevelT prst="slope"/>
          </a:sp3d>
        </p:spPr>
        <p:style>
          <a:lnRef idx="3">
            <a:schemeClr val="lt1"/>
          </a:lnRef>
          <a:fillRef idx="1">
            <a:schemeClr val="accent6"/>
          </a:fillRef>
          <a:effectRef idx="1">
            <a:schemeClr val="accent6"/>
          </a:effectRef>
          <a:fontRef idx="minor">
            <a:schemeClr val="lt1"/>
          </a:fontRef>
        </p:style>
        <p:txBody>
          <a:bodyPr rtlCol="0" anchor="ctr"/>
          <a:lstStyle/>
          <a:p>
            <a:pPr algn="ctr"/>
            <a:endParaRPr lang="ru-RU" sz="1400" u="sng" dirty="0" smtClean="0">
              <a:solidFill>
                <a:srgbClr val="FFFF00"/>
              </a:solidFill>
            </a:endParaRPr>
          </a:p>
          <a:p>
            <a:pPr algn="ctr"/>
            <a:r>
              <a:rPr lang="ru-RU" sz="1400" u="sng" dirty="0" smtClean="0">
                <a:solidFill>
                  <a:srgbClr val="FFFF00"/>
                </a:solidFill>
              </a:rPr>
              <a:t>Земельный налог</a:t>
            </a:r>
          </a:p>
          <a:p>
            <a:pPr algn="ctr"/>
            <a:r>
              <a:rPr lang="ru-RU" sz="1400" dirty="0" smtClean="0">
                <a:solidFill>
                  <a:srgbClr val="FFFF00"/>
                </a:solidFill>
              </a:rPr>
              <a:t>Гл. 31 Налогового кодекса РФ</a:t>
            </a:r>
          </a:p>
          <a:p>
            <a:pPr algn="ctr"/>
            <a:r>
              <a:rPr lang="ru-RU" sz="1200" u="sng" dirty="0" smtClean="0">
                <a:solidFill>
                  <a:schemeClr val="bg1"/>
                </a:solidFill>
              </a:rPr>
              <a:t>Ставка налога </a:t>
            </a:r>
            <a:r>
              <a:rPr lang="ru-RU" sz="1200" u="sng" dirty="0" smtClean="0">
                <a:solidFill>
                  <a:srgbClr val="FFFF00"/>
                </a:solidFill>
              </a:rPr>
              <a:t> </a:t>
            </a:r>
          </a:p>
          <a:p>
            <a:pPr algn="ctr"/>
            <a:r>
              <a:rPr lang="ru-RU" sz="1200" dirty="0" smtClean="0">
                <a:solidFill>
                  <a:schemeClr val="bg1"/>
                </a:solidFill>
              </a:rPr>
              <a:t>От кадастровой стоимости земельных участков:</a:t>
            </a:r>
          </a:p>
          <a:p>
            <a:pPr algn="ctr"/>
            <a:r>
              <a:rPr lang="ru-RU" sz="1200" dirty="0" smtClean="0">
                <a:solidFill>
                  <a:schemeClr val="bg1"/>
                </a:solidFill>
              </a:rPr>
              <a:t>0,3% - занятых жилищным фонтом, личным подсобным хозяйством, садоводства, огородничества, животноводства, дачного хозяйства;</a:t>
            </a:r>
          </a:p>
          <a:p>
            <a:pPr algn="ctr"/>
            <a:r>
              <a:rPr lang="ru-RU" sz="1200" dirty="0" smtClean="0">
                <a:solidFill>
                  <a:schemeClr val="bg1"/>
                </a:solidFill>
              </a:rPr>
              <a:t>1,5% - в отношении других земельных участков</a:t>
            </a:r>
          </a:p>
          <a:p>
            <a:pPr algn="ctr"/>
            <a:endParaRPr lang="ru-RU" sz="1300" dirty="0" smtClean="0">
              <a:solidFill>
                <a:schemeClr val="bg1"/>
              </a:solidFill>
            </a:endParaRPr>
          </a:p>
          <a:p>
            <a:pPr algn="ctr"/>
            <a:endParaRPr lang="ru-RU" sz="1600" dirty="0" smtClean="0">
              <a:solidFill>
                <a:srgbClr val="FFFF00"/>
              </a:solidFill>
            </a:endParaRPr>
          </a:p>
          <a:p>
            <a:pPr algn="ctr"/>
            <a:endParaRPr lang="ru-RU" sz="1600" dirty="0">
              <a:solidFill>
                <a:srgbClr val="FFFF00"/>
              </a:solidFill>
            </a:endParaRPr>
          </a:p>
        </p:txBody>
      </p:sp>
      <p:sp>
        <p:nvSpPr>
          <p:cNvPr id="6" name="Скругленный прямоугольник 5"/>
          <p:cNvSpPr/>
          <p:nvPr/>
        </p:nvSpPr>
        <p:spPr>
          <a:xfrm>
            <a:off x="6086475" y="3971925"/>
            <a:ext cx="3724275" cy="2762249"/>
          </a:xfrm>
          <a:prstGeom prst="roundRect">
            <a:avLst/>
          </a:prstGeom>
          <a:solidFill>
            <a:schemeClr val="bg1">
              <a:lumMod val="65000"/>
            </a:schemeClr>
          </a:solidFill>
          <a:ln>
            <a:solidFill>
              <a:schemeClr val="accent3"/>
            </a:solidFill>
          </a:ln>
          <a:scene3d>
            <a:camera prst="orthographicFront"/>
            <a:lightRig rig="threePt" dir="t"/>
          </a:scene3d>
          <a:sp3d>
            <a:bevelT prst="slope"/>
          </a:sp3d>
        </p:spPr>
        <p:style>
          <a:lnRef idx="3">
            <a:schemeClr val="lt1"/>
          </a:lnRef>
          <a:fillRef idx="1">
            <a:schemeClr val="accent6"/>
          </a:fillRef>
          <a:effectRef idx="1">
            <a:schemeClr val="accent6"/>
          </a:effectRef>
          <a:fontRef idx="minor">
            <a:schemeClr val="lt1"/>
          </a:fontRef>
        </p:style>
        <p:txBody>
          <a:bodyPr rtlCol="0" anchor="ctr"/>
          <a:lstStyle/>
          <a:p>
            <a:pPr algn="ctr"/>
            <a:r>
              <a:rPr lang="ru-RU" sz="1400" u="sng" dirty="0" smtClean="0">
                <a:solidFill>
                  <a:srgbClr val="FFFF00"/>
                </a:solidFill>
              </a:rPr>
              <a:t>Транспортный налог</a:t>
            </a:r>
          </a:p>
          <a:p>
            <a:pPr algn="ctr"/>
            <a:r>
              <a:rPr lang="ru-RU" sz="1400" u="sng" dirty="0" smtClean="0">
                <a:solidFill>
                  <a:srgbClr val="FFFF00"/>
                </a:solidFill>
              </a:rPr>
              <a:t>Гл.28 Налогового кодекса</a:t>
            </a:r>
          </a:p>
          <a:p>
            <a:pPr algn="ctr"/>
            <a:r>
              <a:rPr lang="ru-RU" sz="1100" u="sng" dirty="0" smtClean="0">
                <a:solidFill>
                  <a:schemeClr val="bg1"/>
                </a:solidFill>
              </a:rPr>
              <a:t>Ставка налога</a:t>
            </a:r>
          </a:p>
          <a:p>
            <a:pPr algn="ctr"/>
            <a:r>
              <a:rPr lang="ru-RU" sz="1100" u="sng" dirty="0" smtClean="0">
                <a:solidFill>
                  <a:schemeClr val="bg1"/>
                </a:solidFill>
              </a:rPr>
              <a:t>На автомобили легковые с мощностью двигателя</a:t>
            </a:r>
            <a:r>
              <a:rPr lang="ru-RU" sz="1100" dirty="0" smtClean="0">
                <a:solidFill>
                  <a:schemeClr val="bg1"/>
                </a:solidFill>
              </a:rPr>
              <a:t>:</a:t>
            </a:r>
          </a:p>
          <a:p>
            <a:pPr algn="ctr"/>
            <a:r>
              <a:rPr lang="ru-RU" sz="1100" dirty="0">
                <a:solidFill>
                  <a:schemeClr val="bg1"/>
                </a:solidFill>
              </a:rPr>
              <a:t>д</a:t>
            </a:r>
            <a:r>
              <a:rPr lang="ru-RU" sz="1100" dirty="0" smtClean="0">
                <a:solidFill>
                  <a:schemeClr val="bg1"/>
                </a:solidFill>
              </a:rPr>
              <a:t>о 100 л.с. и свыше 250 л.с. – от 10 до 150 руб.;</a:t>
            </a:r>
          </a:p>
          <a:p>
            <a:pPr algn="ctr"/>
            <a:r>
              <a:rPr lang="ru-RU" sz="1100" u="sng" dirty="0" smtClean="0">
                <a:solidFill>
                  <a:schemeClr val="bg1"/>
                </a:solidFill>
              </a:rPr>
              <a:t>Мотоциклы и мотороллеры</a:t>
            </a:r>
            <a:r>
              <a:rPr lang="ru-RU" sz="1100" dirty="0" smtClean="0">
                <a:solidFill>
                  <a:schemeClr val="bg1"/>
                </a:solidFill>
              </a:rPr>
              <a:t>: </a:t>
            </a:r>
          </a:p>
          <a:p>
            <a:pPr algn="ctr"/>
            <a:r>
              <a:rPr lang="ru-RU" sz="1100" dirty="0" smtClean="0">
                <a:solidFill>
                  <a:schemeClr val="bg1"/>
                </a:solidFill>
              </a:rPr>
              <a:t>до 20 л.с. и свыше 35 л.с. – от 9 до 30 руб.;  </a:t>
            </a:r>
          </a:p>
          <a:p>
            <a:pPr algn="ctr"/>
            <a:r>
              <a:rPr lang="ru-RU" sz="1100" u="sng" dirty="0" smtClean="0">
                <a:solidFill>
                  <a:schemeClr val="bg1"/>
                </a:solidFill>
              </a:rPr>
              <a:t>Автобусы</a:t>
            </a:r>
            <a:r>
              <a:rPr lang="ru-RU" sz="1100" dirty="0" smtClean="0">
                <a:solidFill>
                  <a:schemeClr val="bg1"/>
                </a:solidFill>
              </a:rPr>
              <a:t>: </a:t>
            </a:r>
          </a:p>
          <a:p>
            <a:pPr algn="ctr"/>
            <a:r>
              <a:rPr lang="ru-RU" sz="1100" dirty="0" smtClean="0">
                <a:solidFill>
                  <a:schemeClr val="bg1"/>
                </a:solidFill>
              </a:rPr>
              <a:t>до 200 л.с. свыше 250 л.с. – от 45 до 100 руб.;</a:t>
            </a:r>
          </a:p>
          <a:p>
            <a:pPr algn="ctr"/>
            <a:r>
              <a:rPr lang="ru-RU" sz="1100" u="sng" dirty="0" smtClean="0">
                <a:solidFill>
                  <a:schemeClr val="bg1"/>
                </a:solidFill>
              </a:rPr>
              <a:t>Грузовые автомобили</a:t>
            </a:r>
            <a:r>
              <a:rPr lang="ru-RU" sz="1100" dirty="0" smtClean="0">
                <a:solidFill>
                  <a:schemeClr val="bg1"/>
                </a:solidFill>
              </a:rPr>
              <a:t>: </a:t>
            </a:r>
          </a:p>
          <a:p>
            <a:pPr algn="ctr"/>
            <a:r>
              <a:rPr lang="ru-RU" sz="1100" dirty="0" smtClean="0">
                <a:solidFill>
                  <a:schemeClr val="bg1"/>
                </a:solidFill>
              </a:rPr>
              <a:t>до 100 л.с. свыше 250 л.с. – от 23 до 80 руб.;</a:t>
            </a:r>
          </a:p>
          <a:p>
            <a:pPr algn="ctr"/>
            <a:r>
              <a:rPr lang="ru-RU" sz="1100" u="sng" dirty="0" smtClean="0">
                <a:solidFill>
                  <a:schemeClr val="bg1"/>
                </a:solidFill>
              </a:rPr>
              <a:t>Прочие транспортные средства</a:t>
            </a:r>
            <a:r>
              <a:rPr lang="ru-RU" sz="1100" dirty="0" smtClean="0">
                <a:solidFill>
                  <a:schemeClr val="bg1"/>
                </a:solidFill>
              </a:rPr>
              <a:t>: </a:t>
            </a:r>
          </a:p>
          <a:p>
            <a:pPr algn="ctr"/>
            <a:r>
              <a:rPr lang="ru-RU" sz="1100" dirty="0" smtClean="0">
                <a:solidFill>
                  <a:schemeClr val="bg1"/>
                </a:solidFill>
              </a:rPr>
              <a:t>до 50 л.с. свыше 100 л.с. – от 18 до 1000 руб</a:t>
            </a:r>
            <a:r>
              <a:rPr lang="ru-RU" sz="1200" dirty="0" smtClean="0">
                <a:solidFill>
                  <a:schemeClr val="bg1"/>
                </a:solidFill>
              </a:rPr>
              <a:t>. </a:t>
            </a:r>
          </a:p>
          <a:p>
            <a:pPr algn="ctr"/>
            <a:endParaRPr lang="ru-RU" sz="1300" dirty="0">
              <a:solidFill>
                <a:schemeClr val="bg1"/>
              </a:solidFill>
            </a:endParaRPr>
          </a:p>
        </p:txBody>
      </p:sp>
      <p:sp>
        <p:nvSpPr>
          <p:cNvPr id="12" name="Прямоугольник 11"/>
          <p:cNvSpPr/>
          <p:nvPr/>
        </p:nvSpPr>
        <p:spPr>
          <a:xfrm>
            <a:off x="4303940" y="1656299"/>
            <a:ext cx="1031420" cy="582075"/>
          </a:xfrm>
          <a:prstGeom prst="rect">
            <a:avLst/>
          </a:prstGeom>
        </p:spPr>
        <p:txBody>
          <a:bodyPr wrap="none" lIns="96385" tIns="48193" rIns="96385" bIns="48193">
            <a:spAutoFit/>
          </a:bodyPr>
          <a:lstStyle/>
          <a:p>
            <a:pPr lvl="0" algn="ctr"/>
            <a:r>
              <a:rPr lang="ru-RU" sz="1050" dirty="0" smtClean="0"/>
              <a:t>Бюджет </a:t>
            </a:r>
          </a:p>
          <a:p>
            <a:pPr lvl="0" algn="ctr"/>
            <a:r>
              <a:rPr lang="ru-RU" sz="1050" dirty="0" smtClean="0"/>
              <a:t>Камчатского </a:t>
            </a:r>
          </a:p>
          <a:p>
            <a:pPr lvl="0" algn="ctr"/>
            <a:r>
              <a:rPr lang="ru-RU" sz="1050" dirty="0" smtClean="0"/>
              <a:t>края</a:t>
            </a:r>
            <a:endParaRPr lang="ru-RU" sz="1050" dirty="0"/>
          </a:p>
        </p:txBody>
      </p:sp>
      <p:pic>
        <p:nvPicPr>
          <p:cNvPr id="15" name="Picture 6" descr="Похожее изображен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0962" y="4680810"/>
            <a:ext cx="1857375" cy="190250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Похожее изображен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1436" y="2673629"/>
            <a:ext cx="1857375" cy="1902505"/>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4325708" y="3683384"/>
            <a:ext cx="1047751" cy="577081"/>
          </a:xfrm>
          <a:prstGeom prst="rect">
            <a:avLst/>
          </a:prstGeom>
        </p:spPr>
        <p:txBody>
          <a:bodyPr wrap="square">
            <a:spAutoFit/>
          </a:bodyPr>
          <a:lstStyle/>
          <a:p>
            <a:pPr lvl="0" algn="ctr"/>
            <a:r>
              <a:rPr lang="ru-RU" sz="1050" dirty="0"/>
              <a:t>Бюджет </a:t>
            </a:r>
          </a:p>
          <a:p>
            <a:pPr lvl="0" algn="ctr"/>
            <a:r>
              <a:rPr lang="ru-RU" sz="1050" dirty="0" smtClean="0"/>
              <a:t>Соболевского </a:t>
            </a:r>
          </a:p>
          <a:p>
            <a:pPr lvl="0" algn="ctr"/>
            <a:r>
              <a:rPr lang="ru-RU" sz="1050" dirty="0" smtClean="0"/>
              <a:t>района</a:t>
            </a:r>
            <a:endParaRPr lang="ru-RU" sz="1050" dirty="0"/>
          </a:p>
        </p:txBody>
      </p:sp>
      <p:sp>
        <p:nvSpPr>
          <p:cNvPr id="13" name="Прямоугольник 12"/>
          <p:cNvSpPr/>
          <p:nvPr/>
        </p:nvSpPr>
        <p:spPr>
          <a:xfrm>
            <a:off x="4422315" y="5659482"/>
            <a:ext cx="887184" cy="577081"/>
          </a:xfrm>
          <a:prstGeom prst="rect">
            <a:avLst/>
          </a:prstGeom>
        </p:spPr>
        <p:txBody>
          <a:bodyPr wrap="square">
            <a:spAutoFit/>
          </a:bodyPr>
          <a:lstStyle/>
          <a:p>
            <a:pPr lvl="0" algn="ctr"/>
            <a:r>
              <a:rPr lang="ru-RU" sz="1050" dirty="0"/>
              <a:t>Бюджет </a:t>
            </a:r>
          </a:p>
          <a:p>
            <a:pPr lvl="0" algn="ctr"/>
            <a:r>
              <a:rPr lang="ru-RU" sz="1050" dirty="0"/>
              <a:t>с</a:t>
            </a:r>
            <a:r>
              <a:rPr lang="ru-RU" sz="1050" dirty="0" smtClean="0"/>
              <a:t>ельских </a:t>
            </a:r>
          </a:p>
          <a:p>
            <a:pPr lvl="0" algn="ctr"/>
            <a:r>
              <a:rPr lang="ru-RU" sz="1050" dirty="0" smtClean="0"/>
              <a:t>поселений</a:t>
            </a:r>
            <a:endParaRPr lang="ru-RU" sz="1050" dirty="0"/>
          </a:p>
        </p:txBody>
      </p:sp>
      <p:cxnSp>
        <p:nvCxnSpPr>
          <p:cNvPr id="17" name="Прямая со стрелкой 16"/>
          <p:cNvCxnSpPr/>
          <p:nvPr/>
        </p:nvCxnSpPr>
        <p:spPr>
          <a:xfrm flipH="1" flipV="1">
            <a:off x="5309498" y="2238374"/>
            <a:ext cx="776977" cy="2971803"/>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3448049" y="5632062"/>
            <a:ext cx="752476" cy="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4" idx="1"/>
          </p:cNvCxnSpPr>
          <p:nvPr/>
        </p:nvCxnSpPr>
        <p:spPr>
          <a:xfrm flipH="1">
            <a:off x="5191126" y="2238374"/>
            <a:ext cx="895349" cy="2819401"/>
          </a:xfrm>
          <a:prstGeom prst="straightConnector1">
            <a:avLst/>
          </a:prstGeom>
          <a:ln w="19050">
            <a:solidFill>
              <a:srgbClr val="FD9DB4"/>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3448049" y="1733550"/>
            <a:ext cx="752476" cy="1"/>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025" name="Прямая со стрелкой 1024"/>
          <p:cNvCxnSpPr/>
          <p:nvPr/>
        </p:nvCxnSpPr>
        <p:spPr>
          <a:xfrm>
            <a:off x="3448049" y="1733551"/>
            <a:ext cx="877659" cy="1371599"/>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029" name="Прямая со стрелкой 1028"/>
          <p:cNvCxnSpPr/>
          <p:nvPr/>
        </p:nvCxnSpPr>
        <p:spPr>
          <a:xfrm>
            <a:off x="3448049" y="1733551"/>
            <a:ext cx="877659" cy="3409949"/>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379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4129342451"/>
              </p:ext>
            </p:extLst>
          </p:nvPr>
        </p:nvGraphicFramePr>
        <p:xfrm>
          <a:off x="95253" y="4620471"/>
          <a:ext cx="9744072" cy="2170854"/>
        </p:xfrm>
        <a:graphic>
          <a:graphicData uri="http://schemas.openxmlformats.org/drawingml/2006/table">
            <a:tbl>
              <a:tblPr firstRow="1" bandRow="1">
                <a:tableStyleId>{46F890A9-2807-4EBB-B81D-B2AA78EC7F39}</a:tableStyleId>
              </a:tblPr>
              <a:tblGrid>
                <a:gridCol w="1624012"/>
                <a:gridCol w="1643063"/>
                <a:gridCol w="1604961"/>
                <a:gridCol w="1624012"/>
                <a:gridCol w="1624012"/>
                <a:gridCol w="1624012"/>
              </a:tblGrid>
              <a:tr h="296334">
                <a:tc>
                  <a:txBody>
                    <a:bodyPr/>
                    <a:lstStyle/>
                    <a:p>
                      <a:pPr algn="ctr"/>
                      <a:r>
                        <a:rPr lang="ru-RU" sz="1050" dirty="0" smtClean="0"/>
                        <a:t>Показатель</a:t>
                      </a:r>
                      <a:endParaRPr lang="ru-RU"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050" dirty="0" smtClean="0"/>
                        <a:t>Ед. измерения</a:t>
                      </a:r>
                      <a:endParaRPr lang="ru-RU"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050" dirty="0" smtClean="0"/>
                        <a:t>2016 оценка</a:t>
                      </a:r>
                      <a:endParaRPr lang="ru-RU"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050" dirty="0" smtClean="0"/>
                        <a:t>2017 прогноз</a:t>
                      </a:r>
                      <a:endParaRPr lang="ru-RU"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050" dirty="0" smtClean="0"/>
                        <a:t>2018 прогноз</a:t>
                      </a:r>
                      <a:endParaRPr lang="ru-RU"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050" dirty="0" smtClean="0"/>
                        <a:t>2019 прогноз</a:t>
                      </a:r>
                      <a:endParaRPr lang="ru-RU"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170">
                <a:tc>
                  <a:txBody>
                    <a:bodyPr/>
                    <a:lstStyle/>
                    <a:p>
                      <a:pPr algn="ctr"/>
                      <a:r>
                        <a:rPr lang="ru-RU" sz="900" dirty="0" smtClean="0"/>
                        <a:t>Численность населения</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тыс. руб.</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2,484</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2,486</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2,488</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2,490</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170">
                <a:tc>
                  <a:txBody>
                    <a:bodyPr/>
                    <a:lstStyle/>
                    <a:p>
                      <a:pPr algn="ctr"/>
                      <a:r>
                        <a:rPr lang="ru-RU" sz="900" dirty="0" smtClean="0"/>
                        <a:t>Прибыло</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тыс. чел.</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0,10</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0,14</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0,13</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0,12</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20">
                <a:tc>
                  <a:txBody>
                    <a:bodyPr/>
                    <a:lstStyle/>
                    <a:p>
                      <a:pPr algn="ctr"/>
                      <a:r>
                        <a:rPr lang="ru-RU" sz="900" dirty="0" smtClean="0"/>
                        <a:t>Убыло</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63856"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smtClean="0">
                          <a:ln>
                            <a:noFill/>
                          </a:ln>
                          <a:solidFill>
                            <a:prstClr val="black"/>
                          </a:solidFill>
                          <a:effectLst/>
                          <a:uLnTx/>
                          <a:uFillTx/>
                          <a:latin typeface="+mn-lt"/>
                          <a:ea typeface="+mn-ea"/>
                          <a:cs typeface="+mn-cs"/>
                        </a:rPr>
                        <a:t>тыс. чел.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0,13</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0,16</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0,15</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0,15</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695">
                <a:tc>
                  <a:txBody>
                    <a:bodyPr/>
                    <a:lstStyle/>
                    <a:p>
                      <a:pPr algn="ctr"/>
                      <a:r>
                        <a:rPr lang="ru-RU" sz="900" dirty="0" smtClean="0"/>
                        <a:t>Миграционный прирост</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63856"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smtClean="0">
                          <a:ln>
                            <a:noFill/>
                          </a:ln>
                          <a:solidFill>
                            <a:prstClr val="black"/>
                          </a:solidFill>
                          <a:effectLst/>
                          <a:uLnTx/>
                          <a:uFillTx/>
                          <a:latin typeface="+mn-lt"/>
                          <a:ea typeface="+mn-ea"/>
                          <a:cs typeface="+mn-cs"/>
                        </a:rPr>
                        <a:t>на 10 000 чел-к населения</a:t>
                      </a:r>
                      <a:endParaRPr kumimoji="0" lang="ru-RU" sz="9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-0,03</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-0,02</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-0,02</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-0,03</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130">
                <a:tc>
                  <a:txBody>
                    <a:bodyPr/>
                    <a:lstStyle/>
                    <a:p>
                      <a:pPr algn="ctr"/>
                      <a:r>
                        <a:rPr lang="ru-RU" sz="900" dirty="0" smtClean="0"/>
                        <a:t>Рождаемость</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63856"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smtClean="0">
                          <a:ln>
                            <a:noFill/>
                          </a:ln>
                          <a:solidFill>
                            <a:prstClr val="black"/>
                          </a:solidFill>
                          <a:effectLst/>
                          <a:uLnTx/>
                          <a:uFillTx/>
                          <a:latin typeface="+mn-lt"/>
                          <a:ea typeface="+mn-ea"/>
                          <a:cs typeface="+mn-cs"/>
                        </a:rPr>
                        <a:t>число родившихся на 1000 чел-к населения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8,30</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8,43</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8,39</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8,42</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25">
                <a:tc>
                  <a:txBody>
                    <a:bodyPr/>
                    <a:lstStyle/>
                    <a:p>
                      <a:pPr algn="ctr"/>
                      <a:r>
                        <a:rPr lang="ru-RU" sz="900" dirty="0" smtClean="0"/>
                        <a:t>Смертность</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63856"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smtClean="0">
                          <a:ln>
                            <a:noFill/>
                          </a:ln>
                          <a:solidFill>
                            <a:prstClr val="black"/>
                          </a:solidFill>
                          <a:effectLst/>
                          <a:uLnTx/>
                          <a:uFillTx/>
                          <a:latin typeface="+mn-lt"/>
                          <a:ea typeface="+mn-ea"/>
                          <a:cs typeface="+mn-cs"/>
                        </a:rPr>
                        <a:t>число умерших на 1000 чел-к населения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10,09</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9,60</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9,86</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9,85</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ctr"/>
                      <a:r>
                        <a:rPr lang="ru-RU" sz="900" dirty="0" smtClean="0"/>
                        <a:t>Естественный прирост</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63856" rtl="0" eaLnBrk="1" fontAlgn="auto" latinLnBrk="0" hangingPunct="1">
                        <a:lnSpc>
                          <a:spcPct val="100000"/>
                        </a:lnSpc>
                        <a:spcBef>
                          <a:spcPts val="0"/>
                        </a:spcBef>
                        <a:spcAft>
                          <a:spcPts val="0"/>
                        </a:spcAft>
                        <a:buClrTx/>
                        <a:buSzTx/>
                        <a:buFontTx/>
                        <a:buNone/>
                        <a:tabLst/>
                        <a:defRPr/>
                      </a:pPr>
                      <a:r>
                        <a:rPr kumimoji="0" lang="ru-RU" sz="900" b="0" i="0" u="none" strike="noStrike" kern="1200" cap="none" spc="0" normalizeH="0" baseline="0" noProof="0" dirty="0" smtClean="0">
                          <a:ln>
                            <a:noFill/>
                          </a:ln>
                          <a:solidFill>
                            <a:prstClr val="black"/>
                          </a:solidFill>
                          <a:effectLst/>
                          <a:uLnTx/>
                          <a:uFillTx/>
                          <a:latin typeface="+mn-lt"/>
                          <a:ea typeface="+mn-ea"/>
                          <a:cs typeface="+mn-cs"/>
                        </a:rPr>
                        <a:t>на 1000 человек населения.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-1,79</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-1,17</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-1,47</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900" dirty="0" smtClean="0"/>
                        <a:t>-1,43</a:t>
                      </a:r>
                      <a:endParaRPr lang="ru-RU"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Прямоугольник 7"/>
          <p:cNvSpPr/>
          <p:nvPr/>
        </p:nvSpPr>
        <p:spPr>
          <a:xfrm>
            <a:off x="104775" y="0"/>
            <a:ext cx="9734550" cy="646331"/>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defTabSz="914400" fontAlgn="base">
              <a:spcBef>
                <a:spcPct val="50000"/>
              </a:spcBef>
              <a:spcAft>
                <a:spcPct val="0"/>
              </a:spcAft>
            </a:pPr>
            <a:r>
              <a:rPr lang="ru-RU" altLang="ru-RU" sz="1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ОСНОВНЫЕ ПОКАЗАТЕЛИ СОЦИАЛЬНО-ЭКОНОМИЧЕСКОГО </a:t>
            </a:r>
            <a:r>
              <a:rPr lang="ru-RU" altLang="ru-RU" sz="1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РАЗВИТИЯ соболевского муниципального района</a:t>
            </a:r>
            <a:endParaRPr lang="ru-RU" altLang="ru-RU" sz="1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graphicFrame>
        <p:nvGraphicFramePr>
          <p:cNvPr id="11" name="Диаграмма 10"/>
          <p:cNvGraphicFramePr/>
          <p:nvPr>
            <p:extLst>
              <p:ext uri="{D42A27DB-BD31-4B8C-83A1-F6EECF244321}">
                <p14:modId xmlns:p14="http://schemas.microsoft.com/office/powerpoint/2010/main" val="4241136514"/>
              </p:ext>
            </p:extLst>
          </p:nvPr>
        </p:nvGraphicFramePr>
        <p:xfrm>
          <a:off x="0" y="648000"/>
          <a:ext cx="9839325" cy="3820894"/>
        </p:xfrm>
        <a:graphic>
          <a:graphicData uri="http://schemas.openxmlformats.org/drawingml/2006/chart">
            <c:chart xmlns:c="http://schemas.openxmlformats.org/drawingml/2006/chart" xmlns:r="http://schemas.openxmlformats.org/officeDocument/2006/relationships" r:id="rId3"/>
          </a:graphicData>
        </a:graphic>
      </p:graphicFrame>
      <p:sp>
        <p:nvSpPr>
          <p:cNvPr id="13" name="Прямоугольник 12"/>
          <p:cNvSpPr/>
          <p:nvPr/>
        </p:nvSpPr>
        <p:spPr>
          <a:xfrm>
            <a:off x="7642404" y="769441"/>
            <a:ext cx="1023037" cy="246221"/>
          </a:xfrm>
          <a:prstGeom prst="rect">
            <a:avLst/>
          </a:prstGeom>
        </p:spPr>
        <p:txBody>
          <a:bodyPr wrap="none">
            <a:spAutoFit/>
          </a:bodyPr>
          <a:lstStyle/>
          <a:p>
            <a:pPr lvl="0" algn="ctr">
              <a:defRPr/>
            </a:pPr>
            <a:r>
              <a:rPr lang="ru-RU" sz="1000" dirty="0">
                <a:solidFill>
                  <a:prstClr val="black"/>
                </a:solidFill>
              </a:rPr>
              <a:t>на </a:t>
            </a:r>
            <a:r>
              <a:rPr lang="ru-RU" sz="1000" dirty="0" smtClean="0">
                <a:solidFill>
                  <a:prstClr val="black"/>
                </a:solidFill>
              </a:rPr>
              <a:t>1 000 </a:t>
            </a:r>
            <a:r>
              <a:rPr lang="ru-RU" sz="1000" dirty="0">
                <a:solidFill>
                  <a:prstClr val="black"/>
                </a:solidFill>
              </a:rPr>
              <a:t>чел-к </a:t>
            </a:r>
          </a:p>
        </p:txBody>
      </p:sp>
    </p:spTree>
    <p:extLst>
      <p:ext uri="{BB962C8B-B14F-4D97-AF65-F5344CB8AC3E}">
        <p14:creationId xmlns:p14="http://schemas.microsoft.com/office/powerpoint/2010/main" val="420745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Картинки по запросу бюджет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90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95302" y="581024"/>
            <a:ext cx="8915400" cy="5545141"/>
          </a:xfrm>
        </p:spPr>
        <p:txBody>
          <a:bodyPr>
            <a:normAutofit/>
          </a:bodyPr>
          <a:lstStyle/>
          <a:p>
            <a:pPr marL="0" indent="0" algn="ctr">
              <a:buNone/>
            </a:pPr>
            <a:r>
              <a:rPr lang="ru-RU" sz="2000" b="1" dirty="0" smtClean="0">
                <a:ln w="1905"/>
                <a:solidFill>
                  <a:srgbClr val="224AC8"/>
                </a:solidFill>
                <a:effectLst>
                  <a:innerShdw blurRad="69850" dist="43180" dir="5400000">
                    <a:srgbClr val="000000">
                      <a:alpha val="65000"/>
                    </a:srgbClr>
                  </a:innerShdw>
                </a:effectLst>
                <a:latin typeface="Times New Roman" pitchFamily="18" charset="0"/>
                <a:cs typeface="Times New Roman" pitchFamily="18" charset="0"/>
              </a:rPr>
              <a:t>«Бюджет для граждан» - информационно – аналитический материал, разрабатываемый в целях предоставления гражданам актуальной информации о муниципальном бюджете на 2017 год и на плановый период 2018-2019 годов в объективной, доступной форме, для широкого круга заинтересованных  пользователей. Предоставлено описание доходов, расходов бюджета и их структуры, приоритетные направления расходования бюджетных средств, объёмы бюджетных ассигнований, направляемых на финансирование социально-значимых мероприятий в сфере образования, культуры, социальной политики и в других сферах.</a:t>
            </a:r>
          </a:p>
          <a:p>
            <a:pPr marL="0" indent="0" algn="ctr">
              <a:buNone/>
            </a:pPr>
            <a:r>
              <a:rPr lang="ru-RU" sz="2000" b="1" dirty="0" smtClean="0">
                <a:ln w="1905"/>
                <a:solidFill>
                  <a:srgbClr val="224AC8"/>
                </a:solidFill>
                <a:effectLst>
                  <a:innerShdw blurRad="69850" dist="43180" dir="5400000">
                    <a:srgbClr val="000000">
                      <a:alpha val="65000"/>
                    </a:srgbClr>
                  </a:innerShdw>
                </a:effectLst>
                <a:latin typeface="Times New Roman" pitchFamily="18" charset="0"/>
                <a:cs typeface="Times New Roman" pitchFamily="18" charset="0"/>
              </a:rPr>
              <a:t>Граждане -  как налогоплательщики и как потребители муниципальных услуг - должны быть уверены в том, что передаваемые ими в распоряжение государственные средства, используются прозрачно и эффективно, приносят конкретные результаты, как для общества в целом, так и для каждой семьи, для каждого человека.</a:t>
            </a:r>
          </a:p>
          <a:p>
            <a:pPr marL="0" indent="0" algn="ctr">
              <a:buNone/>
            </a:pPr>
            <a:r>
              <a:rPr lang="ru-RU" sz="2000" b="1" dirty="0" smtClean="0">
                <a:ln w="1905"/>
                <a:solidFill>
                  <a:srgbClr val="224AC8"/>
                </a:solidFill>
                <a:effectLst>
                  <a:innerShdw blurRad="69850" dist="43180" dir="5400000">
                    <a:srgbClr val="000000">
                      <a:alpha val="65000"/>
                    </a:srgbClr>
                  </a:innerShdw>
                </a:effectLst>
                <a:latin typeface="Times New Roman" pitchFamily="18" charset="0"/>
                <a:cs typeface="Times New Roman" pitchFamily="18" charset="0"/>
              </a:rPr>
              <a:t>Мы постарались в доступной и понятной для граждан форме показать основы построения бюджетной системы, а также ознакомить с основными параметрами районного бюджета муниципального района.</a:t>
            </a:r>
          </a:p>
        </p:txBody>
      </p:sp>
    </p:spTree>
    <p:extLst>
      <p:ext uri="{BB962C8B-B14F-4D97-AF65-F5344CB8AC3E}">
        <p14:creationId xmlns:p14="http://schemas.microsoft.com/office/powerpoint/2010/main" val="3789942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1554816886"/>
              </p:ext>
            </p:extLst>
          </p:nvPr>
        </p:nvGraphicFramePr>
        <p:xfrm>
          <a:off x="76200" y="476251"/>
          <a:ext cx="9696450" cy="6381750"/>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66675" y="0"/>
            <a:ext cx="9763125" cy="523220"/>
          </a:xfrm>
          <a:prstGeom prst="rect">
            <a:avLst/>
          </a:prstGeom>
        </p:spPr>
        <p:txBody>
          <a:bodyPr wrap="square">
            <a:spAutoFit/>
          </a:bodyPr>
          <a:lstStyle/>
          <a:p>
            <a:pPr lvl="0" algn="ctr" defTabSz="914400" fontAlgn="base">
              <a:spcBef>
                <a:spcPct val="50000"/>
              </a:spcBef>
              <a:spcAft>
                <a:spcPct val="0"/>
              </a:spcAft>
            </a:pPr>
            <a:r>
              <a:rPr lang="ru-RU" altLang="ru-RU" sz="2800" b="1" cap="all" dirty="0" smtClean="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динамика прожиточного минимума </a:t>
            </a:r>
            <a:endParaRPr lang="ru-RU" altLang="ru-RU" sz="2800" b="1" cap="all" dirty="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Прямоугольник 4"/>
          <p:cNvSpPr/>
          <p:nvPr/>
        </p:nvSpPr>
        <p:spPr>
          <a:xfrm>
            <a:off x="836666" y="3112591"/>
            <a:ext cx="556563" cy="246221"/>
          </a:xfrm>
          <a:prstGeom prst="rect">
            <a:avLst/>
          </a:prstGeom>
        </p:spPr>
        <p:txBody>
          <a:bodyPr wrap="none">
            <a:spAutoFit/>
          </a:bodyPr>
          <a:lstStyle/>
          <a:p>
            <a:pPr lvl="0" algn="ctr">
              <a:defRPr/>
            </a:pPr>
            <a:r>
              <a:rPr lang="ru-RU" sz="1000" dirty="0" smtClean="0">
                <a:solidFill>
                  <a:prstClr val="black"/>
                </a:solidFill>
              </a:rPr>
              <a:t>рубли</a:t>
            </a:r>
            <a:endParaRPr lang="ru-RU" sz="1000" dirty="0">
              <a:solidFill>
                <a:prstClr val="black"/>
              </a:solidFill>
            </a:endParaRPr>
          </a:p>
        </p:txBody>
      </p:sp>
    </p:spTree>
    <p:extLst>
      <p:ext uri="{BB962C8B-B14F-4D97-AF65-F5344CB8AC3E}">
        <p14:creationId xmlns:p14="http://schemas.microsoft.com/office/powerpoint/2010/main" val="991859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3545545538"/>
              </p:ext>
            </p:extLst>
          </p:nvPr>
        </p:nvGraphicFramePr>
        <p:xfrm>
          <a:off x="76200" y="695325"/>
          <a:ext cx="9696450" cy="6162676"/>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66675" y="0"/>
            <a:ext cx="9763125" cy="523220"/>
          </a:xfrm>
          <a:prstGeom prst="rect">
            <a:avLst/>
          </a:prstGeom>
        </p:spPr>
        <p:txBody>
          <a:bodyPr wrap="square">
            <a:spAutoFit/>
          </a:bodyPr>
          <a:lstStyle/>
          <a:p>
            <a:pPr lvl="0" algn="ctr" defTabSz="914400" fontAlgn="base">
              <a:spcBef>
                <a:spcPct val="50000"/>
              </a:spcBef>
              <a:spcAft>
                <a:spcPct val="0"/>
              </a:spcAft>
            </a:pPr>
            <a:r>
              <a:rPr lang="ru-RU" altLang="ru-RU" sz="2800" b="1" cap="all" dirty="0" smtClean="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динамика численности безработных</a:t>
            </a:r>
            <a:endParaRPr lang="ru-RU" altLang="ru-RU" sz="2800" b="1" cap="all" dirty="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4" name="Прямоугольник 3"/>
          <p:cNvSpPr/>
          <p:nvPr/>
        </p:nvSpPr>
        <p:spPr>
          <a:xfrm>
            <a:off x="990219" y="999974"/>
            <a:ext cx="899605" cy="307777"/>
          </a:xfrm>
          <a:prstGeom prst="rect">
            <a:avLst/>
          </a:prstGeom>
        </p:spPr>
        <p:txBody>
          <a:bodyPr wrap="none">
            <a:spAutoFit/>
          </a:bodyPr>
          <a:lstStyle/>
          <a:p>
            <a:pPr algn="r"/>
            <a:r>
              <a:rPr lang="ru-RU" sz="1400" dirty="0" smtClean="0"/>
              <a:t>тыс. чел.</a:t>
            </a:r>
            <a:endParaRPr lang="ru-RU" sz="1400" dirty="0"/>
          </a:p>
        </p:txBody>
      </p:sp>
    </p:spTree>
    <p:extLst>
      <p:ext uri="{BB962C8B-B14F-4D97-AF65-F5344CB8AC3E}">
        <p14:creationId xmlns:p14="http://schemas.microsoft.com/office/powerpoint/2010/main" val="1880909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p:cNvGraphicFramePr/>
          <p:nvPr>
            <p:extLst>
              <p:ext uri="{D42A27DB-BD31-4B8C-83A1-F6EECF244321}">
                <p14:modId xmlns:p14="http://schemas.microsoft.com/office/powerpoint/2010/main" val="3351482064"/>
              </p:ext>
            </p:extLst>
          </p:nvPr>
        </p:nvGraphicFramePr>
        <p:xfrm>
          <a:off x="76200" y="695325"/>
          <a:ext cx="9696450" cy="6162676"/>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66675" y="0"/>
            <a:ext cx="9763125" cy="523220"/>
          </a:xfrm>
          <a:prstGeom prst="rect">
            <a:avLst/>
          </a:prstGeom>
        </p:spPr>
        <p:txBody>
          <a:bodyPr wrap="square">
            <a:spAutoFit/>
          </a:bodyPr>
          <a:lstStyle/>
          <a:p>
            <a:pPr lvl="0" algn="ctr" defTabSz="914400" fontAlgn="base">
              <a:spcBef>
                <a:spcPct val="50000"/>
              </a:spcBef>
              <a:spcAft>
                <a:spcPct val="0"/>
              </a:spcAft>
            </a:pPr>
            <a:r>
              <a:rPr lang="ru-RU" altLang="ru-RU" sz="2800" b="1" cap="all" dirty="0" smtClean="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динамика промышленного производства</a:t>
            </a:r>
            <a:endParaRPr lang="ru-RU" altLang="ru-RU" sz="2800" b="1" cap="all" dirty="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649661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p:cNvGraphicFramePr/>
          <p:nvPr>
            <p:extLst>
              <p:ext uri="{D42A27DB-BD31-4B8C-83A1-F6EECF244321}">
                <p14:modId xmlns:p14="http://schemas.microsoft.com/office/powerpoint/2010/main" val="1362597403"/>
              </p:ext>
            </p:extLst>
          </p:nvPr>
        </p:nvGraphicFramePr>
        <p:xfrm>
          <a:off x="76199" y="657225"/>
          <a:ext cx="9744075" cy="6029325"/>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66675" y="0"/>
            <a:ext cx="9763125" cy="523220"/>
          </a:xfrm>
          <a:prstGeom prst="rect">
            <a:avLst/>
          </a:prstGeom>
        </p:spPr>
        <p:txBody>
          <a:bodyPr wrap="square">
            <a:spAutoFit/>
          </a:bodyPr>
          <a:lstStyle/>
          <a:p>
            <a:pPr lvl="0" algn="ctr" defTabSz="914400" fontAlgn="base">
              <a:spcBef>
                <a:spcPct val="50000"/>
              </a:spcBef>
              <a:spcAft>
                <a:spcPct val="0"/>
              </a:spcAft>
            </a:pPr>
            <a:r>
              <a:rPr lang="ru-RU" altLang="ru-RU" sz="2800" b="1" cap="all" dirty="0" smtClean="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Оборот розничной торговли, </a:t>
            </a:r>
            <a:r>
              <a:rPr lang="ru-RU" altLang="ru-RU" sz="2000" b="1" cap="all" dirty="0" smtClean="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млн. руб.</a:t>
            </a:r>
            <a:endParaRPr lang="ru-RU" altLang="ru-RU" sz="2000" b="1" cap="all" dirty="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1796302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2869411051"/>
              </p:ext>
            </p:extLst>
          </p:nvPr>
        </p:nvGraphicFramePr>
        <p:xfrm>
          <a:off x="76199" y="1047750"/>
          <a:ext cx="9744075"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390525" y="0"/>
            <a:ext cx="10496550" cy="938719"/>
          </a:xfrm>
          <a:prstGeom prst="rect">
            <a:avLst/>
          </a:prstGeom>
        </p:spPr>
        <p:txBody>
          <a:bodyPr wrap="square">
            <a:spAutoFit/>
          </a:bodyPr>
          <a:lstStyle/>
          <a:p>
            <a:pPr lvl="0" algn="ctr" defTabSz="914400" fontAlgn="base">
              <a:spcBef>
                <a:spcPct val="50000"/>
              </a:spcBef>
              <a:spcAft>
                <a:spcPct val="0"/>
              </a:spcAft>
            </a:pPr>
            <a:r>
              <a:rPr lang="ru-RU" altLang="ru-RU" sz="2600" b="1" cap="all" dirty="0" smtClean="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Инвестиции в основной капитал организаций </a:t>
            </a:r>
          </a:p>
          <a:p>
            <a:pPr lvl="0" algn="ctr" defTabSz="914400" fontAlgn="base">
              <a:spcBef>
                <a:spcPct val="50000"/>
              </a:spcBef>
              <a:spcAft>
                <a:spcPct val="0"/>
              </a:spcAft>
            </a:pPr>
            <a:r>
              <a:rPr lang="ru-RU" altLang="ru-RU" sz="1800" b="1" cap="all" dirty="0" smtClean="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(без субъектов малого предпринимательства)</a:t>
            </a:r>
            <a:endParaRPr lang="ru-RU" altLang="ru-RU" sz="1800" b="1" cap="all" dirty="0">
              <a:ln w="0"/>
              <a:gradFill flip="none">
                <a:gsLst>
                  <a:gs pos="0">
                    <a:srgbClr val="6076B4">
                      <a:tint val="75000"/>
                      <a:shade val="75000"/>
                      <a:satMod val="170000"/>
                    </a:srgbClr>
                  </a:gs>
                  <a:gs pos="49000">
                    <a:srgbClr val="6076B4">
                      <a:tint val="88000"/>
                      <a:shade val="65000"/>
                      <a:satMod val="172000"/>
                    </a:srgbClr>
                  </a:gs>
                  <a:gs pos="50000">
                    <a:srgbClr val="6076B4">
                      <a:shade val="65000"/>
                      <a:satMod val="130000"/>
                    </a:srgbClr>
                  </a:gs>
                  <a:gs pos="92000">
                    <a:srgbClr val="6076B4">
                      <a:shade val="50000"/>
                      <a:satMod val="120000"/>
                    </a:srgbClr>
                  </a:gs>
                  <a:gs pos="100000">
                    <a:srgbClr val="6076B4">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1390543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838700"/>
            <a:ext cx="3267074" cy="20193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7937"/>
            <a:ext cx="3267074" cy="172561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Схема 5"/>
          <p:cNvGraphicFramePr/>
          <p:nvPr>
            <p:extLst>
              <p:ext uri="{D42A27DB-BD31-4B8C-83A1-F6EECF244321}">
                <p14:modId xmlns:p14="http://schemas.microsoft.com/office/powerpoint/2010/main" val="2627794249"/>
              </p:ext>
            </p:extLst>
          </p:nvPr>
        </p:nvGraphicFramePr>
        <p:xfrm>
          <a:off x="0" y="0"/>
          <a:ext cx="9906000" cy="67246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AutoShape 2" descr="Картинки по запросу картинки, бюджетная политик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474667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Объект 13"/>
          <p:cNvSpPr>
            <a:spLocks noGrp="1"/>
          </p:cNvSpPr>
          <p:nvPr>
            <p:ph idx="1"/>
          </p:nvPr>
        </p:nvSpPr>
        <p:spPr>
          <a:xfrm>
            <a:off x="0" y="1123950"/>
            <a:ext cx="3190876" cy="5734049"/>
          </a:xfrm>
          <a:solidFill>
            <a:schemeClr val="accent2">
              <a:lumMod val="20000"/>
              <a:lumOff val="80000"/>
            </a:schemeClr>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endParaRPr lang="ru-RU" sz="18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0" indent="0" algn="ctr">
              <a:buNone/>
            </a:pPr>
            <a:endParaRPr lang="ru-RU" sz="18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0" indent="0" algn="ctr">
              <a:buNone/>
            </a:pPr>
            <a:endParaRPr lang="ru-RU" sz="18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0" indent="0" algn="ctr">
              <a:buNone/>
            </a:pPr>
            <a:endParaRPr lang="ru-RU" sz="18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0" indent="0" algn="ctr">
              <a:buNone/>
            </a:pPr>
            <a:r>
              <a:rPr lang="ru-RU" sz="18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Налоговая </a:t>
            </a:r>
            <a:r>
              <a:rPr lang="ru-RU" sz="18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политика Соболевского муниципального района  в 2017 году и плановом периоде 2018 и 2019 годов предусматривает реализацию следующих мер:</a:t>
            </a:r>
          </a:p>
          <a:p>
            <a:pPr marL="0" indent="0">
              <a:buNone/>
            </a:pPr>
            <a:endParaRPr lang="ru-RU" sz="1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 name="AutoShape 2" descr="Картинки по запросу картинки, налоговая политик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AutoShape 4" descr="Картинки по запросу картинки, налоговая политик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6" descr="Картинки по запросу картинки, налоговая политика"/>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aphicFrame>
        <p:nvGraphicFramePr>
          <p:cNvPr id="6" name="Схема 5"/>
          <p:cNvGraphicFramePr/>
          <p:nvPr>
            <p:extLst>
              <p:ext uri="{D42A27DB-BD31-4B8C-83A1-F6EECF244321}">
                <p14:modId xmlns:p14="http://schemas.microsoft.com/office/powerpoint/2010/main" val="2738503660"/>
              </p:ext>
            </p:extLst>
          </p:nvPr>
        </p:nvGraphicFramePr>
        <p:xfrm>
          <a:off x="0" y="7938"/>
          <a:ext cx="9906000" cy="1203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37" name="Picture 13" descr="Картинки по запросу картинки,  исполнение доходной части бюджета"/>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975" y="4959350"/>
            <a:ext cx="2619375" cy="17430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9" name="Picture 15" descr="Картинки по запросу картинки,  исполнение доходной части бюджета"/>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976" y="1320799"/>
            <a:ext cx="2619374" cy="11525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3" name="Заголовок 12"/>
          <p:cNvSpPr>
            <a:spLocks noGrp="1"/>
          </p:cNvSpPr>
          <p:nvPr>
            <p:ph type="title"/>
          </p:nvPr>
        </p:nvSpPr>
        <p:spPr>
          <a:xfrm>
            <a:off x="3209923" y="1304925"/>
            <a:ext cx="6619877" cy="752476"/>
          </a:xfrm>
          <a:ln/>
        </p:spPr>
        <p:style>
          <a:lnRef idx="2">
            <a:schemeClr val="accent2"/>
          </a:lnRef>
          <a:fillRef idx="1">
            <a:schemeClr val="lt1"/>
          </a:fillRef>
          <a:effectRef idx="0">
            <a:schemeClr val="accent2"/>
          </a:effectRef>
          <a:fontRef idx="minor">
            <a:schemeClr val="dk1"/>
          </a:fontRef>
        </p:style>
        <p:txBody>
          <a:bodyPr/>
          <a:lstStyle/>
          <a:p>
            <a:pPr algn="l"/>
            <a:r>
              <a:rPr lang="ru-RU" sz="1400" dirty="0" smtClean="0">
                <a:effectLst/>
                <a:latin typeface="Times New Roman"/>
                <a:ea typeface="Times New Roman"/>
              </a:rPr>
              <a:t>Совершенствование </a:t>
            </a:r>
            <a:r>
              <a:rPr lang="ru-RU" sz="1400" dirty="0">
                <a:effectLst/>
                <a:latin typeface="Times New Roman"/>
                <a:ea typeface="Times New Roman"/>
              </a:rPr>
              <a:t>нормативного правового регулирования в сфере полномочий муниципального района  и проведение политики обоснованности и эффективности применения налоговых льгот</a:t>
            </a:r>
            <a:endParaRPr lang="ru-RU" sz="1400" dirty="0">
              <a:latin typeface="Times New Roman" pitchFamily="18" charset="0"/>
              <a:cs typeface="Times New Roman" pitchFamily="18" charset="0"/>
            </a:endParaRPr>
          </a:p>
        </p:txBody>
      </p:sp>
      <p:sp>
        <p:nvSpPr>
          <p:cNvPr id="15" name="Текст 14"/>
          <p:cNvSpPr>
            <a:spLocks noGrp="1"/>
          </p:cNvSpPr>
          <p:nvPr>
            <p:ph type="body" sz="half" idx="2"/>
          </p:nvPr>
        </p:nvSpPr>
        <p:spPr>
          <a:xfrm>
            <a:off x="3209924" y="2159001"/>
            <a:ext cx="6629401" cy="628647"/>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l"/>
            <a:r>
              <a:rPr lang="ru-RU" sz="1400" dirty="0" smtClean="0">
                <a:solidFill>
                  <a:schemeClr val="tx1"/>
                </a:solidFill>
                <a:latin typeface="Times New Roman"/>
                <a:ea typeface="Times New Roman"/>
              </a:rPr>
              <a:t>Обеспечение </a:t>
            </a:r>
            <a:r>
              <a:rPr lang="ru-RU" sz="1400" dirty="0">
                <a:solidFill>
                  <a:schemeClr val="tx1"/>
                </a:solidFill>
                <a:latin typeface="Times New Roman"/>
                <a:ea typeface="Times New Roman"/>
              </a:rPr>
              <a:t>реалистичности планирования, исполнения и контроля за исполнением доходной части бюджета муниципального района </a:t>
            </a:r>
            <a:endParaRPr lang="ru-RU" sz="1400" dirty="0">
              <a:solidFill>
                <a:schemeClr val="tx1"/>
              </a:solidFill>
              <a:latin typeface="Times New Roman" pitchFamily="18" charset="0"/>
              <a:cs typeface="Times New Roman" pitchFamily="18" charset="0"/>
            </a:endParaRPr>
          </a:p>
        </p:txBody>
      </p:sp>
      <p:sp>
        <p:nvSpPr>
          <p:cNvPr id="21" name="Текст 14"/>
          <p:cNvSpPr txBox="1">
            <a:spLocks/>
          </p:cNvSpPr>
          <p:nvPr/>
        </p:nvSpPr>
        <p:spPr>
          <a:xfrm>
            <a:off x="3228972" y="2905127"/>
            <a:ext cx="6619876" cy="1419223"/>
          </a:xfrm>
          <a:prstGeom prst="rect">
            <a:avLst/>
          </a:prstGeom>
        </p:spPr>
        <p:style>
          <a:lnRef idx="2">
            <a:schemeClr val="accent2"/>
          </a:lnRef>
          <a:fillRef idx="1">
            <a:schemeClr val="lt1"/>
          </a:fillRef>
          <a:effectRef idx="0">
            <a:schemeClr val="accent2"/>
          </a:effectRef>
          <a:fontRef idx="minor">
            <a:schemeClr val="dk1"/>
          </a:fontRef>
        </p:style>
        <p:txBody>
          <a:bodyPr vert="horz" lIns="96385" tIns="48193" rIns="96385" bIns="48193" rtlCol="0">
            <a:noAutofit/>
          </a:bodyPr>
          <a:lstStyle>
            <a:lvl1pPr marL="0" indent="0" algn="ctr" defTabSz="963856" rtl="0" eaLnBrk="1" latinLnBrk="0" hangingPunct="1">
              <a:lnSpc>
                <a:spcPct val="125000"/>
              </a:lnSpc>
              <a:spcBef>
                <a:spcPct val="20000"/>
              </a:spcBef>
              <a:buFont typeface="Arial" pitchFamily="34" charset="0"/>
              <a:buNone/>
              <a:defRPr sz="1700" kern="1200">
                <a:solidFill>
                  <a:schemeClr val="tx1">
                    <a:lumMod val="50000"/>
                    <a:lumOff val="50000"/>
                  </a:schemeClr>
                </a:solidFill>
                <a:latin typeface="+mj-lt"/>
                <a:ea typeface="+mn-ea"/>
                <a:cs typeface="+mn-cs"/>
              </a:defRPr>
            </a:lvl1pPr>
            <a:lvl2pPr marL="481928" indent="0" algn="l" defTabSz="963856" rtl="0" eaLnBrk="1" latinLnBrk="0" hangingPunct="1">
              <a:spcBef>
                <a:spcPct val="20000"/>
              </a:spcBef>
              <a:buFont typeface="Courier New" pitchFamily="49" charset="0"/>
              <a:buNone/>
              <a:defRPr sz="1300" kern="1200">
                <a:solidFill>
                  <a:schemeClr val="tx1">
                    <a:lumMod val="50000"/>
                    <a:lumOff val="50000"/>
                  </a:schemeClr>
                </a:solidFill>
                <a:latin typeface="+mj-lt"/>
                <a:ea typeface="+mn-ea"/>
                <a:cs typeface="+mn-cs"/>
              </a:defRPr>
            </a:lvl2pPr>
            <a:lvl3pPr marL="963856" indent="0" algn="l" defTabSz="963856" rtl="0" eaLnBrk="1" latinLnBrk="0" hangingPunct="1">
              <a:spcBef>
                <a:spcPct val="20000"/>
              </a:spcBef>
              <a:buFont typeface="Arial" pitchFamily="34" charset="0"/>
              <a:buNone/>
              <a:defRPr sz="1100" kern="1200">
                <a:solidFill>
                  <a:schemeClr val="tx1">
                    <a:lumMod val="50000"/>
                    <a:lumOff val="50000"/>
                  </a:schemeClr>
                </a:solidFill>
                <a:latin typeface="+mj-lt"/>
                <a:ea typeface="+mn-ea"/>
                <a:cs typeface="+mn-cs"/>
              </a:defRPr>
            </a:lvl3pPr>
            <a:lvl4pPr marL="1445784"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4pPr>
            <a:lvl5pPr marL="1927713"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5pPr>
            <a:lvl6pPr marL="2409640"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6pPr>
            <a:lvl7pPr marL="2891568"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7pPr>
            <a:lvl8pPr marL="3373497"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8pPr>
            <a:lvl9pPr marL="3855424"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9pPr>
          </a:lstStyle>
          <a:p>
            <a:pPr algn="l"/>
            <a:r>
              <a:rPr lang="ru-RU" sz="1400" dirty="0" smtClean="0">
                <a:solidFill>
                  <a:schemeClr val="tx1"/>
                </a:solidFill>
                <a:latin typeface="Times New Roman"/>
                <a:ea typeface="Times New Roman"/>
              </a:rPr>
              <a:t>Выявление </a:t>
            </a:r>
            <a:r>
              <a:rPr lang="ru-RU" sz="1400" dirty="0">
                <a:solidFill>
                  <a:schemeClr val="tx1"/>
                </a:solidFill>
                <a:latin typeface="Times New Roman"/>
                <a:ea typeface="Times New Roman"/>
              </a:rPr>
              <a:t>резервов по увеличению доходов бюджета и реализация комплекса мер по обеспечению положительной динамики поступлений налоговых и неналоговых доходов бюджета в бюджет муниципального района , в том числе за счет сокращения задолженности по налоговым и неналоговым доходам и активизации претензионно-исковой работы</a:t>
            </a:r>
            <a:endParaRPr lang="ru-RU" sz="1400" dirty="0">
              <a:solidFill>
                <a:schemeClr val="tx1"/>
              </a:solidFill>
              <a:latin typeface="Times New Roman" pitchFamily="18" charset="0"/>
              <a:cs typeface="Times New Roman" pitchFamily="18" charset="0"/>
            </a:endParaRPr>
          </a:p>
        </p:txBody>
      </p:sp>
      <p:sp>
        <p:nvSpPr>
          <p:cNvPr id="22" name="Текст 14"/>
          <p:cNvSpPr txBox="1">
            <a:spLocks/>
          </p:cNvSpPr>
          <p:nvPr/>
        </p:nvSpPr>
        <p:spPr>
          <a:xfrm>
            <a:off x="3209924" y="4422777"/>
            <a:ext cx="6610352" cy="1130298"/>
          </a:xfrm>
          <a:prstGeom prst="rect">
            <a:avLst/>
          </a:prstGeom>
        </p:spPr>
        <p:style>
          <a:lnRef idx="2">
            <a:schemeClr val="accent2"/>
          </a:lnRef>
          <a:fillRef idx="1">
            <a:schemeClr val="lt1"/>
          </a:fillRef>
          <a:effectRef idx="0">
            <a:schemeClr val="accent2"/>
          </a:effectRef>
          <a:fontRef idx="minor">
            <a:schemeClr val="dk1"/>
          </a:fontRef>
        </p:style>
        <p:txBody>
          <a:bodyPr vert="horz" lIns="96385" tIns="48193" rIns="96385" bIns="48193" rtlCol="0">
            <a:noAutofit/>
          </a:bodyPr>
          <a:lstStyle>
            <a:lvl1pPr marL="0" indent="0" algn="ctr" defTabSz="963856" rtl="0" eaLnBrk="1" latinLnBrk="0" hangingPunct="1">
              <a:lnSpc>
                <a:spcPct val="125000"/>
              </a:lnSpc>
              <a:spcBef>
                <a:spcPct val="20000"/>
              </a:spcBef>
              <a:buFont typeface="Arial" pitchFamily="34" charset="0"/>
              <a:buNone/>
              <a:defRPr sz="1700" kern="1200">
                <a:solidFill>
                  <a:schemeClr val="tx1">
                    <a:lumMod val="50000"/>
                    <a:lumOff val="50000"/>
                  </a:schemeClr>
                </a:solidFill>
                <a:latin typeface="+mj-lt"/>
                <a:ea typeface="+mn-ea"/>
                <a:cs typeface="+mn-cs"/>
              </a:defRPr>
            </a:lvl1pPr>
            <a:lvl2pPr marL="481928" indent="0" algn="l" defTabSz="963856" rtl="0" eaLnBrk="1" latinLnBrk="0" hangingPunct="1">
              <a:spcBef>
                <a:spcPct val="20000"/>
              </a:spcBef>
              <a:buFont typeface="Courier New" pitchFamily="49" charset="0"/>
              <a:buNone/>
              <a:defRPr sz="1300" kern="1200">
                <a:solidFill>
                  <a:schemeClr val="tx1">
                    <a:lumMod val="50000"/>
                    <a:lumOff val="50000"/>
                  </a:schemeClr>
                </a:solidFill>
                <a:latin typeface="+mj-lt"/>
                <a:ea typeface="+mn-ea"/>
                <a:cs typeface="+mn-cs"/>
              </a:defRPr>
            </a:lvl2pPr>
            <a:lvl3pPr marL="963856" indent="0" algn="l" defTabSz="963856" rtl="0" eaLnBrk="1" latinLnBrk="0" hangingPunct="1">
              <a:spcBef>
                <a:spcPct val="20000"/>
              </a:spcBef>
              <a:buFont typeface="Arial" pitchFamily="34" charset="0"/>
              <a:buNone/>
              <a:defRPr sz="1100" kern="1200">
                <a:solidFill>
                  <a:schemeClr val="tx1">
                    <a:lumMod val="50000"/>
                    <a:lumOff val="50000"/>
                  </a:schemeClr>
                </a:solidFill>
                <a:latin typeface="+mj-lt"/>
                <a:ea typeface="+mn-ea"/>
                <a:cs typeface="+mn-cs"/>
              </a:defRPr>
            </a:lvl3pPr>
            <a:lvl4pPr marL="1445784"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4pPr>
            <a:lvl5pPr marL="1927713"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5pPr>
            <a:lvl6pPr marL="2409640"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6pPr>
            <a:lvl7pPr marL="2891568"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7pPr>
            <a:lvl8pPr marL="3373497"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8pPr>
            <a:lvl9pPr marL="3855424"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9pPr>
          </a:lstStyle>
          <a:p>
            <a:pPr algn="l"/>
            <a:r>
              <a:rPr lang="ru-RU" sz="1400" dirty="0" smtClean="0">
                <a:solidFill>
                  <a:schemeClr val="tx1"/>
                </a:solidFill>
                <a:latin typeface="Times New Roman"/>
                <a:ea typeface="Times New Roman"/>
              </a:rPr>
              <a:t>Совершенствование </a:t>
            </a:r>
            <a:r>
              <a:rPr lang="ru-RU" sz="1400" dirty="0">
                <a:solidFill>
                  <a:schemeClr val="tx1"/>
                </a:solidFill>
                <a:latin typeface="Times New Roman"/>
                <a:ea typeface="Times New Roman"/>
              </a:rPr>
              <a:t>механизмов взаимодействия органов местного самоуправления и территориальных органов федеральных органов государственной власти в части качественного администрирования доходных источников бюджета муниципального района  и повышения уровня их собираемости</a:t>
            </a:r>
            <a:endParaRPr lang="ru-RU" sz="1400" dirty="0">
              <a:solidFill>
                <a:schemeClr val="tx1"/>
              </a:solidFill>
              <a:latin typeface="Times New Roman" pitchFamily="18" charset="0"/>
              <a:cs typeface="Times New Roman" pitchFamily="18" charset="0"/>
            </a:endParaRPr>
          </a:p>
        </p:txBody>
      </p:sp>
      <p:sp>
        <p:nvSpPr>
          <p:cNvPr id="23" name="Текст 14"/>
          <p:cNvSpPr txBox="1">
            <a:spLocks/>
          </p:cNvSpPr>
          <p:nvPr/>
        </p:nvSpPr>
        <p:spPr>
          <a:xfrm>
            <a:off x="3219448" y="6350003"/>
            <a:ext cx="6610352" cy="352423"/>
          </a:xfrm>
          <a:prstGeom prst="rect">
            <a:avLst/>
          </a:prstGeom>
        </p:spPr>
        <p:style>
          <a:lnRef idx="2">
            <a:schemeClr val="accent2"/>
          </a:lnRef>
          <a:fillRef idx="1">
            <a:schemeClr val="lt1"/>
          </a:fillRef>
          <a:effectRef idx="0">
            <a:schemeClr val="accent2"/>
          </a:effectRef>
          <a:fontRef idx="minor">
            <a:schemeClr val="dk1"/>
          </a:fontRef>
        </p:style>
        <p:txBody>
          <a:bodyPr vert="horz" lIns="96385" tIns="48193" rIns="96385" bIns="48193" rtlCol="0">
            <a:normAutofit lnSpcReduction="10000"/>
          </a:bodyPr>
          <a:lstStyle>
            <a:lvl1pPr marL="0" indent="0" algn="ctr" defTabSz="963856" rtl="0" eaLnBrk="1" latinLnBrk="0" hangingPunct="1">
              <a:lnSpc>
                <a:spcPct val="125000"/>
              </a:lnSpc>
              <a:spcBef>
                <a:spcPct val="20000"/>
              </a:spcBef>
              <a:buFont typeface="Arial" pitchFamily="34" charset="0"/>
              <a:buNone/>
              <a:defRPr sz="1700" kern="1200">
                <a:solidFill>
                  <a:schemeClr val="tx1">
                    <a:lumMod val="50000"/>
                    <a:lumOff val="50000"/>
                  </a:schemeClr>
                </a:solidFill>
                <a:latin typeface="+mj-lt"/>
                <a:ea typeface="+mn-ea"/>
                <a:cs typeface="+mn-cs"/>
              </a:defRPr>
            </a:lvl1pPr>
            <a:lvl2pPr marL="481928" indent="0" algn="l" defTabSz="963856" rtl="0" eaLnBrk="1" latinLnBrk="0" hangingPunct="1">
              <a:spcBef>
                <a:spcPct val="20000"/>
              </a:spcBef>
              <a:buFont typeface="Courier New" pitchFamily="49" charset="0"/>
              <a:buNone/>
              <a:defRPr sz="1300" kern="1200">
                <a:solidFill>
                  <a:schemeClr val="tx1">
                    <a:lumMod val="50000"/>
                    <a:lumOff val="50000"/>
                  </a:schemeClr>
                </a:solidFill>
                <a:latin typeface="+mj-lt"/>
                <a:ea typeface="+mn-ea"/>
                <a:cs typeface="+mn-cs"/>
              </a:defRPr>
            </a:lvl2pPr>
            <a:lvl3pPr marL="963856" indent="0" algn="l" defTabSz="963856" rtl="0" eaLnBrk="1" latinLnBrk="0" hangingPunct="1">
              <a:spcBef>
                <a:spcPct val="20000"/>
              </a:spcBef>
              <a:buFont typeface="Arial" pitchFamily="34" charset="0"/>
              <a:buNone/>
              <a:defRPr sz="1100" kern="1200">
                <a:solidFill>
                  <a:schemeClr val="tx1">
                    <a:lumMod val="50000"/>
                    <a:lumOff val="50000"/>
                  </a:schemeClr>
                </a:solidFill>
                <a:latin typeface="+mj-lt"/>
                <a:ea typeface="+mn-ea"/>
                <a:cs typeface="+mn-cs"/>
              </a:defRPr>
            </a:lvl3pPr>
            <a:lvl4pPr marL="1445784"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4pPr>
            <a:lvl5pPr marL="1927713"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5pPr>
            <a:lvl6pPr marL="2409640"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6pPr>
            <a:lvl7pPr marL="2891568"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7pPr>
            <a:lvl8pPr marL="3373497"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8pPr>
            <a:lvl9pPr marL="3855424"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9pPr>
          </a:lstStyle>
          <a:p>
            <a:pPr algn="l"/>
            <a:r>
              <a:rPr lang="ru-RU" sz="1400" dirty="0" smtClean="0">
                <a:solidFill>
                  <a:schemeClr val="tx1"/>
                </a:solidFill>
                <a:latin typeface="Times New Roman"/>
                <a:ea typeface="Times New Roman"/>
              </a:rPr>
              <a:t>Повышение </a:t>
            </a:r>
            <a:r>
              <a:rPr lang="ru-RU" sz="1400" dirty="0">
                <a:solidFill>
                  <a:schemeClr val="tx1"/>
                </a:solidFill>
                <a:latin typeface="Times New Roman"/>
                <a:ea typeface="Times New Roman"/>
              </a:rPr>
              <a:t>эффективности управления муниципальной собственностью</a:t>
            </a:r>
            <a:endParaRPr lang="ru-RU" sz="1400" dirty="0">
              <a:solidFill>
                <a:schemeClr val="tx1"/>
              </a:solidFill>
              <a:latin typeface="Times New Roman" pitchFamily="18" charset="0"/>
              <a:cs typeface="Times New Roman" pitchFamily="18" charset="0"/>
            </a:endParaRPr>
          </a:p>
        </p:txBody>
      </p:sp>
      <p:sp>
        <p:nvSpPr>
          <p:cNvPr id="24" name="Текст 14"/>
          <p:cNvSpPr txBox="1">
            <a:spLocks/>
          </p:cNvSpPr>
          <p:nvPr/>
        </p:nvSpPr>
        <p:spPr>
          <a:xfrm>
            <a:off x="3228972" y="5654690"/>
            <a:ext cx="6600828" cy="603246"/>
          </a:xfrm>
          <a:prstGeom prst="rect">
            <a:avLst/>
          </a:prstGeom>
        </p:spPr>
        <p:style>
          <a:lnRef idx="2">
            <a:schemeClr val="accent2"/>
          </a:lnRef>
          <a:fillRef idx="1">
            <a:schemeClr val="lt1"/>
          </a:fillRef>
          <a:effectRef idx="0">
            <a:schemeClr val="accent2"/>
          </a:effectRef>
          <a:fontRef idx="minor">
            <a:schemeClr val="dk1"/>
          </a:fontRef>
        </p:style>
        <p:txBody>
          <a:bodyPr vert="horz" lIns="96385" tIns="48193" rIns="96385" bIns="48193" rtlCol="0">
            <a:normAutofit lnSpcReduction="10000"/>
          </a:bodyPr>
          <a:lstStyle>
            <a:lvl1pPr marL="0" indent="0" algn="ctr" defTabSz="963856" rtl="0" eaLnBrk="1" latinLnBrk="0" hangingPunct="1">
              <a:lnSpc>
                <a:spcPct val="125000"/>
              </a:lnSpc>
              <a:spcBef>
                <a:spcPct val="20000"/>
              </a:spcBef>
              <a:buFont typeface="Arial" pitchFamily="34" charset="0"/>
              <a:buNone/>
              <a:defRPr sz="1700" kern="1200">
                <a:solidFill>
                  <a:schemeClr val="tx1">
                    <a:lumMod val="50000"/>
                    <a:lumOff val="50000"/>
                  </a:schemeClr>
                </a:solidFill>
                <a:latin typeface="+mj-lt"/>
                <a:ea typeface="+mn-ea"/>
                <a:cs typeface="+mn-cs"/>
              </a:defRPr>
            </a:lvl1pPr>
            <a:lvl2pPr marL="481928" indent="0" algn="l" defTabSz="963856" rtl="0" eaLnBrk="1" latinLnBrk="0" hangingPunct="1">
              <a:spcBef>
                <a:spcPct val="20000"/>
              </a:spcBef>
              <a:buFont typeface="Courier New" pitchFamily="49" charset="0"/>
              <a:buNone/>
              <a:defRPr sz="1300" kern="1200">
                <a:solidFill>
                  <a:schemeClr val="tx1">
                    <a:lumMod val="50000"/>
                    <a:lumOff val="50000"/>
                  </a:schemeClr>
                </a:solidFill>
                <a:latin typeface="+mj-lt"/>
                <a:ea typeface="+mn-ea"/>
                <a:cs typeface="+mn-cs"/>
              </a:defRPr>
            </a:lvl2pPr>
            <a:lvl3pPr marL="963856" indent="0" algn="l" defTabSz="963856" rtl="0" eaLnBrk="1" latinLnBrk="0" hangingPunct="1">
              <a:spcBef>
                <a:spcPct val="20000"/>
              </a:spcBef>
              <a:buFont typeface="Arial" pitchFamily="34" charset="0"/>
              <a:buNone/>
              <a:defRPr sz="1100" kern="1200">
                <a:solidFill>
                  <a:schemeClr val="tx1">
                    <a:lumMod val="50000"/>
                    <a:lumOff val="50000"/>
                  </a:schemeClr>
                </a:solidFill>
                <a:latin typeface="+mj-lt"/>
                <a:ea typeface="+mn-ea"/>
                <a:cs typeface="+mn-cs"/>
              </a:defRPr>
            </a:lvl3pPr>
            <a:lvl4pPr marL="1445784"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4pPr>
            <a:lvl5pPr marL="1927713"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5pPr>
            <a:lvl6pPr marL="2409640"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6pPr>
            <a:lvl7pPr marL="2891568"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7pPr>
            <a:lvl8pPr marL="3373497" indent="0" algn="l" defTabSz="963856"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8pPr>
            <a:lvl9pPr marL="3855424" indent="0" algn="l" defTabSz="963856"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9pPr>
          </a:lstStyle>
          <a:p>
            <a:pPr algn="l"/>
            <a:r>
              <a:rPr lang="ru-RU" sz="1400" dirty="0" smtClean="0">
                <a:solidFill>
                  <a:schemeClr val="tx1"/>
                </a:solidFill>
                <a:latin typeface="Times New Roman"/>
                <a:ea typeface="Times New Roman"/>
              </a:rPr>
              <a:t>Обеспечение </a:t>
            </a:r>
            <a:r>
              <a:rPr lang="ru-RU" sz="1400" dirty="0">
                <a:solidFill>
                  <a:schemeClr val="tx1"/>
                </a:solidFill>
                <a:latin typeface="Times New Roman"/>
                <a:ea typeface="Times New Roman"/>
              </a:rPr>
              <a:t>прироста налоговой базы за счет ее легализации, в том числе за счет легализации «теневой» заработной платы</a:t>
            </a:r>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72116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906000" cy="830997"/>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Основные параметры соболевского районного </a:t>
            </a:r>
            <a:r>
              <a:rPr lang="ru-RU"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бюджета </a:t>
            </a: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в 2016-2019 </a:t>
            </a:r>
            <a:r>
              <a:rPr lang="ru-RU"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годах</a:t>
            </a:r>
            <a:endParaRPr lang="ru-RU"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3" name="Объект 6" title="млн. руб."/>
          <p:cNvGraphicFramePr>
            <a:graphicFrameLocks/>
          </p:cNvGraphicFramePr>
          <p:nvPr>
            <p:extLst>
              <p:ext uri="{D42A27DB-BD31-4B8C-83A1-F6EECF244321}">
                <p14:modId xmlns:p14="http://schemas.microsoft.com/office/powerpoint/2010/main" val="4253798749"/>
              </p:ext>
            </p:extLst>
          </p:nvPr>
        </p:nvGraphicFramePr>
        <p:xfrm>
          <a:off x="266700" y="892552"/>
          <a:ext cx="9334500" cy="5412997"/>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6191377" y="1085699"/>
            <a:ext cx="1175322" cy="307777"/>
          </a:xfrm>
          <a:prstGeom prst="rect">
            <a:avLst/>
          </a:prstGeom>
        </p:spPr>
        <p:txBody>
          <a:bodyPr wrap="none">
            <a:spAutoFit/>
          </a:bodyPr>
          <a:lstStyle/>
          <a:p>
            <a:pPr algn="r"/>
            <a:r>
              <a:rPr lang="ru-RU" sz="1400" dirty="0" smtClean="0"/>
              <a:t>тыс. </a:t>
            </a:r>
            <a:r>
              <a:rPr lang="ru-RU" sz="1400" dirty="0"/>
              <a:t>рублей</a:t>
            </a:r>
          </a:p>
        </p:txBody>
      </p:sp>
    </p:spTree>
    <p:extLst>
      <p:ext uri="{BB962C8B-B14F-4D97-AF65-F5344CB8AC3E}">
        <p14:creationId xmlns:p14="http://schemas.microsoft.com/office/powerpoint/2010/main" val="2812951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6167"/>
            <a:ext cx="9906000" cy="492443"/>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mj-ea"/>
                <a:cs typeface="+mj-cs"/>
              </a:rPr>
              <a:t>Структура доходов районного бюджета</a:t>
            </a: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3" name="Объект 3"/>
          <p:cNvGraphicFramePr>
            <a:graphicFrameLocks/>
          </p:cNvGraphicFramePr>
          <p:nvPr>
            <p:extLst>
              <p:ext uri="{D42A27DB-BD31-4B8C-83A1-F6EECF244321}">
                <p14:modId xmlns:p14="http://schemas.microsoft.com/office/powerpoint/2010/main" val="3669249486"/>
              </p:ext>
            </p:extLst>
          </p:nvPr>
        </p:nvGraphicFramePr>
        <p:xfrm>
          <a:off x="76199" y="781052"/>
          <a:ext cx="9744075" cy="6010272"/>
        </p:xfrm>
        <a:graphic>
          <a:graphicData uri="http://schemas.openxmlformats.org/drawingml/2006/table">
            <a:tbl>
              <a:tblPr firstRow="1" bandRow="1">
                <a:tableStyleId>{7DF18680-E054-41AD-8BC1-D1AEF772440D}</a:tableStyleId>
              </a:tblPr>
              <a:tblGrid>
                <a:gridCol w="4420898">
                  <a:extLst>
                    <a:ext uri="{9D8B030D-6E8A-4147-A177-3AD203B41FA5}">
                      <a16:colId xmlns="" xmlns:a16="http://schemas.microsoft.com/office/drawing/2014/main" val="20000"/>
                    </a:ext>
                  </a:extLst>
                </a:gridCol>
                <a:gridCol w="1425546">
                  <a:extLst>
                    <a:ext uri="{9D8B030D-6E8A-4147-A177-3AD203B41FA5}">
                      <a16:colId xmlns="" xmlns:a16="http://schemas.microsoft.com/office/drawing/2014/main" val="20001"/>
                    </a:ext>
                  </a:extLst>
                </a:gridCol>
                <a:gridCol w="1339811">
                  <a:extLst>
                    <a:ext uri="{9D8B030D-6E8A-4147-A177-3AD203B41FA5}">
                      <a16:colId xmlns="" xmlns:a16="http://schemas.microsoft.com/office/drawing/2014/main" val="20002"/>
                    </a:ext>
                  </a:extLst>
                </a:gridCol>
                <a:gridCol w="1236748">
                  <a:extLst>
                    <a:ext uri="{9D8B030D-6E8A-4147-A177-3AD203B41FA5}">
                      <a16:colId xmlns="" xmlns:a16="http://schemas.microsoft.com/office/drawing/2014/main" val="20003"/>
                    </a:ext>
                  </a:extLst>
                </a:gridCol>
                <a:gridCol w="1321072">
                  <a:extLst>
                    <a:ext uri="{9D8B030D-6E8A-4147-A177-3AD203B41FA5}">
                      <a16:colId xmlns="" xmlns:a16="http://schemas.microsoft.com/office/drawing/2014/main" val="20004"/>
                    </a:ext>
                  </a:extLst>
                </a:gridCol>
              </a:tblGrid>
              <a:tr h="611663">
                <a:tc>
                  <a:txBody>
                    <a:bodyPr/>
                    <a:lstStyle/>
                    <a:p>
                      <a:pPr algn="ctr"/>
                      <a:r>
                        <a:rPr lang="ru-RU" sz="1200" dirty="0" smtClean="0"/>
                        <a:t>Наименование показателя</a:t>
                      </a:r>
                      <a:endParaRPr lang="ru-RU" sz="1200" dirty="0">
                        <a:latin typeface="+mn-lt"/>
                      </a:endParaRPr>
                    </a:p>
                  </a:txBody>
                  <a:tcPr anchor="ctr"/>
                </a:tc>
                <a:tc>
                  <a:txBody>
                    <a:bodyPr/>
                    <a:lstStyle/>
                    <a:p>
                      <a:pPr algn="ctr"/>
                      <a:r>
                        <a:rPr lang="ru-RU" sz="1200" dirty="0" smtClean="0"/>
                        <a:t>2016 год</a:t>
                      </a:r>
                      <a:endParaRPr lang="ru-RU" sz="1200" b="1" dirty="0">
                        <a:solidFill>
                          <a:schemeClr val="bg1"/>
                        </a:solidFill>
                      </a:endParaRPr>
                    </a:p>
                  </a:txBody>
                  <a:tcPr anchor="ctr"/>
                </a:tc>
                <a:tc>
                  <a:txBody>
                    <a:bodyPr/>
                    <a:lstStyle/>
                    <a:p>
                      <a:pPr algn="ctr"/>
                      <a:r>
                        <a:rPr lang="ru-RU" sz="1200" dirty="0" smtClean="0"/>
                        <a:t>2017 год </a:t>
                      </a:r>
                      <a:endParaRPr lang="ru-RU" sz="1200" b="1" dirty="0" smtClean="0">
                        <a:solidFill>
                          <a:schemeClr val="bg1"/>
                        </a:solidFill>
                      </a:endParaRPr>
                    </a:p>
                  </a:txBody>
                  <a:tcPr anchor="ctr"/>
                </a:tc>
                <a:tc>
                  <a:txBody>
                    <a:bodyPr/>
                    <a:lstStyle/>
                    <a:p>
                      <a:pPr algn="ctr"/>
                      <a:r>
                        <a:rPr lang="ru-RU" sz="1200" dirty="0" smtClean="0"/>
                        <a:t>2018 год </a:t>
                      </a:r>
                      <a:endParaRPr lang="ru-RU" sz="1200" b="1" dirty="0" smtClean="0">
                        <a:solidFill>
                          <a:schemeClr val="bg1"/>
                        </a:solidFill>
                      </a:endParaRPr>
                    </a:p>
                  </a:txBody>
                  <a:tcPr anchor="ctr"/>
                </a:tc>
                <a:tc>
                  <a:txBody>
                    <a:bodyPr/>
                    <a:lstStyle/>
                    <a:p>
                      <a:pPr algn="ctr"/>
                      <a:r>
                        <a:rPr lang="ru-RU" sz="1200" dirty="0" smtClean="0"/>
                        <a:t>2019 год </a:t>
                      </a:r>
                      <a:endParaRPr lang="ru-RU" sz="1200" b="1" dirty="0" smtClean="0">
                        <a:solidFill>
                          <a:schemeClr val="bg1"/>
                        </a:solidFill>
                      </a:endParaRPr>
                    </a:p>
                  </a:txBody>
                  <a:tcPr anchor="ctr"/>
                </a:tc>
                <a:extLst>
                  <a:ext uri="{0D108BD9-81ED-4DB2-BD59-A6C34878D82A}">
                    <a16:rowId xmlns="" xmlns:a16="http://schemas.microsoft.com/office/drawing/2014/main" val="10000"/>
                  </a:ext>
                </a:extLst>
              </a:tr>
              <a:tr h="440760">
                <a:tc>
                  <a:txBody>
                    <a:bodyPr/>
                    <a:lstStyle/>
                    <a:p>
                      <a:pPr algn="l"/>
                      <a:r>
                        <a:rPr lang="ru-RU" sz="1000" b="1" u="none" strike="noStrike" baseline="0" dirty="0" smtClean="0"/>
                        <a:t>НАЛОГОВЫЕ ДОХОДЫ - всего,</a:t>
                      </a:r>
                    </a:p>
                    <a:p>
                      <a:pPr algn="l"/>
                      <a:r>
                        <a:rPr lang="ru-RU" sz="1000" b="1" u="none" strike="noStrike" baseline="0" dirty="0" smtClean="0"/>
                        <a:t>в том числе:</a:t>
                      </a:r>
                      <a:endParaRPr lang="ru-RU" sz="1000" b="1" dirty="0">
                        <a:solidFill>
                          <a:schemeClr val="tx1"/>
                        </a:solidFill>
                        <a:latin typeface="+mn-lt"/>
                      </a:endParaRPr>
                    </a:p>
                  </a:txBody>
                  <a:tcPr anchor="ctr"/>
                </a:tc>
                <a:tc>
                  <a:txBody>
                    <a:bodyPr/>
                    <a:lstStyle/>
                    <a:p>
                      <a:pPr algn="ctr"/>
                      <a:r>
                        <a:rPr lang="ru-RU" sz="1000" b="1" dirty="0" smtClean="0"/>
                        <a:t>55 773,5</a:t>
                      </a:r>
                    </a:p>
                    <a:p>
                      <a:pPr algn="ctr"/>
                      <a:endParaRPr lang="ru-RU" sz="1000" b="1" dirty="0">
                        <a:latin typeface="+mn-lt"/>
                      </a:endParaRPr>
                    </a:p>
                  </a:txBody>
                  <a:tcPr anchor="ctr"/>
                </a:tc>
                <a:tc>
                  <a:txBody>
                    <a:bodyPr/>
                    <a:lstStyle/>
                    <a:p>
                      <a:pPr algn="ctr"/>
                      <a:r>
                        <a:rPr lang="ru-RU" sz="1000" b="1" dirty="0" smtClean="0"/>
                        <a:t>94 971,6</a:t>
                      </a:r>
                    </a:p>
                    <a:p>
                      <a:pPr algn="ctr"/>
                      <a:endParaRPr lang="ru-RU" sz="1000" b="1" dirty="0">
                        <a:latin typeface="+mn-lt"/>
                      </a:endParaRPr>
                    </a:p>
                  </a:txBody>
                  <a:tcPr anchor="ctr"/>
                </a:tc>
                <a:tc>
                  <a:txBody>
                    <a:bodyPr/>
                    <a:lstStyle/>
                    <a:p>
                      <a:pPr algn="ctr"/>
                      <a:r>
                        <a:rPr lang="ru-RU" sz="1000" b="1" dirty="0" smtClean="0"/>
                        <a:t>99 451,6</a:t>
                      </a:r>
                    </a:p>
                    <a:p>
                      <a:pPr algn="ctr"/>
                      <a:endParaRPr lang="ru-RU" sz="1000" b="1" dirty="0">
                        <a:latin typeface="+mn-lt"/>
                      </a:endParaRPr>
                    </a:p>
                  </a:txBody>
                  <a:tcPr anchor="ctr"/>
                </a:tc>
                <a:tc>
                  <a:txBody>
                    <a:bodyPr/>
                    <a:lstStyle/>
                    <a:p>
                      <a:pPr algn="ctr"/>
                      <a:r>
                        <a:rPr lang="ru-RU" sz="1000" b="1" dirty="0" smtClean="0"/>
                        <a:t>102 561,6</a:t>
                      </a:r>
                    </a:p>
                    <a:p>
                      <a:pPr algn="ctr"/>
                      <a:endParaRPr lang="ru-RU" sz="1000" b="1" dirty="0">
                        <a:latin typeface="+mn-lt"/>
                      </a:endParaRPr>
                    </a:p>
                  </a:txBody>
                  <a:tcPr anchor="ctr"/>
                </a:tc>
                <a:extLst>
                  <a:ext uri="{0D108BD9-81ED-4DB2-BD59-A6C34878D82A}">
                    <a16:rowId xmlns="" xmlns:a16="http://schemas.microsoft.com/office/drawing/2014/main" val="10001"/>
                  </a:ext>
                </a:extLst>
              </a:tr>
              <a:tr h="266753">
                <a:tc>
                  <a:txBody>
                    <a:bodyPr/>
                    <a:lstStyle/>
                    <a:p>
                      <a:r>
                        <a:rPr lang="ru-RU" sz="1000" i="1" u="none" dirty="0" smtClean="0"/>
                        <a:t>НАЛОГ НА ПРИБЫЛЬ ОРГАНИЗАЦИЙ</a:t>
                      </a:r>
                      <a:endParaRPr lang="ru-RU" sz="1000" i="1" u="none" dirty="0">
                        <a:latin typeface="+mn-lt"/>
                      </a:endParaRPr>
                    </a:p>
                  </a:txBody>
                  <a:tcPr anchor="ctr"/>
                </a:tc>
                <a:tc>
                  <a:txBody>
                    <a:bodyPr/>
                    <a:lstStyle/>
                    <a:p>
                      <a:pPr algn="ctr"/>
                      <a:r>
                        <a:rPr lang="ru-RU" sz="1000" dirty="0" smtClean="0"/>
                        <a:t>198,0</a:t>
                      </a:r>
                      <a:endParaRPr lang="ru-RU" sz="1000" dirty="0" smtClean="0">
                        <a:latin typeface="+mn-lt"/>
                      </a:endParaRPr>
                    </a:p>
                  </a:txBody>
                  <a:tcPr anchor="ctr"/>
                </a:tc>
                <a:tc>
                  <a:txBody>
                    <a:bodyPr/>
                    <a:lstStyle/>
                    <a:p>
                      <a:pPr algn="ctr"/>
                      <a:r>
                        <a:rPr lang="ru-RU" sz="1000" dirty="0" smtClean="0"/>
                        <a:t>1 000,0</a:t>
                      </a:r>
                      <a:endParaRPr lang="ru-RU" sz="1000" dirty="0" smtClean="0">
                        <a:latin typeface="+mn-lt"/>
                      </a:endParaRPr>
                    </a:p>
                  </a:txBody>
                  <a:tcPr anchor="ctr"/>
                </a:tc>
                <a:tc>
                  <a:txBody>
                    <a:bodyPr/>
                    <a:lstStyle/>
                    <a:p>
                      <a:pPr algn="ctr"/>
                      <a:r>
                        <a:rPr lang="ru-RU" sz="1000" dirty="0" smtClean="0"/>
                        <a:t>1 000,0</a:t>
                      </a:r>
                      <a:endParaRPr lang="ru-RU" sz="1000" dirty="0" smtClean="0">
                        <a:latin typeface="+mn-lt"/>
                      </a:endParaRPr>
                    </a:p>
                  </a:txBody>
                  <a:tcPr anchor="ctr"/>
                </a:tc>
                <a:tc>
                  <a:txBody>
                    <a:bodyPr/>
                    <a:lstStyle/>
                    <a:p>
                      <a:pPr algn="ctr"/>
                      <a:r>
                        <a:rPr lang="ru-RU" sz="1000" dirty="0" smtClean="0"/>
                        <a:t>1 000,0</a:t>
                      </a:r>
                      <a:endParaRPr lang="ru-RU" sz="1000" dirty="0" smtClean="0">
                        <a:latin typeface="+mn-lt"/>
                      </a:endParaRPr>
                    </a:p>
                  </a:txBody>
                  <a:tcPr anchor="ctr"/>
                </a:tc>
                <a:extLst>
                  <a:ext uri="{0D108BD9-81ED-4DB2-BD59-A6C34878D82A}">
                    <a16:rowId xmlns="" xmlns:a16="http://schemas.microsoft.com/office/drawing/2014/main" val="10002"/>
                  </a:ext>
                </a:extLst>
              </a:tr>
              <a:tr h="312601">
                <a:tc>
                  <a:txBody>
                    <a:bodyPr/>
                    <a:lstStyle/>
                    <a:p>
                      <a:r>
                        <a:rPr lang="ru-RU" sz="1000" i="1" u="none" dirty="0" smtClean="0"/>
                        <a:t>НАЛОГ НА ДОХОДЫ ФИЗИЧЕСКИХ</a:t>
                      </a:r>
                      <a:r>
                        <a:rPr lang="ru-RU" sz="1000" i="1" u="none" baseline="0" dirty="0" smtClean="0"/>
                        <a:t> ЛИЦ</a:t>
                      </a:r>
                      <a:endParaRPr lang="ru-RU" sz="1000" i="1" u="none" dirty="0">
                        <a:latin typeface="+mn-lt"/>
                      </a:endParaRPr>
                    </a:p>
                  </a:txBody>
                  <a:tcPr anchor="ctr"/>
                </a:tc>
                <a:tc>
                  <a:txBody>
                    <a:bodyPr/>
                    <a:lstStyle/>
                    <a:p>
                      <a:pPr algn="ctr"/>
                      <a:r>
                        <a:rPr lang="ru-RU" sz="1000" dirty="0" smtClean="0"/>
                        <a:t>44 274,0</a:t>
                      </a:r>
                      <a:endParaRPr lang="ru-RU" sz="1000" dirty="0" smtClean="0">
                        <a:latin typeface="+mn-lt"/>
                      </a:endParaRPr>
                    </a:p>
                  </a:txBody>
                  <a:tcPr anchor="ctr"/>
                </a:tc>
                <a:tc>
                  <a:txBody>
                    <a:bodyPr/>
                    <a:lstStyle/>
                    <a:p>
                      <a:pPr algn="ctr"/>
                      <a:r>
                        <a:rPr lang="ru-RU" sz="1000" dirty="0" smtClean="0"/>
                        <a:t>46 000,0</a:t>
                      </a:r>
                      <a:endParaRPr lang="ru-RU" sz="1000" dirty="0" smtClean="0">
                        <a:latin typeface="+mn-lt"/>
                      </a:endParaRPr>
                    </a:p>
                  </a:txBody>
                  <a:tcPr anchor="ctr"/>
                </a:tc>
                <a:tc>
                  <a:txBody>
                    <a:bodyPr/>
                    <a:lstStyle/>
                    <a:p>
                      <a:pPr algn="ctr"/>
                      <a:r>
                        <a:rPr lang="ru-RU" sz="1000" dirty="0" smtClean="0"/>
                        <a:t>48 380,0</a:t>
                      </a:r>
                      <a:endParaRPr lang="ru-RU" sz="1000" dirty="0" smtClean="0">
                        <a:latin typeface="+mn-lt"/>
                      </a:endParaRPr>
                    </a:p>
                  </a:txBody>
                  <a:tcPr anchor="ctr"/>
                </a:tc>
                <a:tc>
                  <a:txBody>
                    <a:bodyPr/>
                    <a:lstStyle/>
                    <a:p>
                      <a:pPr algn="ctr"/>
                      <a:r>
                        <a:rPr lang="ru-RU" sz="1000" dirty="0" smtClean="0"/>
                        <a:t>51 390,0</a:t>
                      </a:r>
                      <a:endParaRPr lang="ru-RU" sz="1000" dirty="0" smtClean="0">
                        <a:latin typeface="+mn-lt"/>
                      </a:endParaRPr>
                    </a:p>
                  </a:txBody>
                  <a:tcPr anchor="ctr"/>
                </a:tc>
                <a:extLst>
                  <a:ext uri="{0D108BD9-81ED-4DB2-BD59-A6C34878D82A}">
                    <a16:rowId xmlns="" xmlns:a16="http://schemas.microsoft.com/office/drawing/2014/main" val="10003"/>
                  </a:ext>
                </a:extLst>
              </a:tr>
              <a:tr h="433474">
                <a:tc>
                  <a:txBody>
                    <a:bodyPr/>
                    <a:lstStyle/>
                    <a:p>
                      <a:r>
                        <a:rPr lang="ru-RU" sz="1000" i="1" u="none" dirty="0" smtClean="0"/>
                        <a:t>НАЛОГИ НА ТОВАРЫ (РАБОТЫ, УСЛУГИ), РЕАЛИЗУЕМЫЕ НА ТЕРРИТОРИИ РОССИЙСКОЙ ФЕДЕРАЦИИ</a:t>
                      </a:r>
                      <a:endParaRPr lang="ru-RU" sz="1000" i="1" u="none" dirty="0">
                        <a:latin typeface="+mn-lt"/>
                      </a:endParaRPr>
                    </a:p>
                  </a:txBody>
                  <a:tcPr anchor="ctr"/>
                </a:tc>
                <a:tc>
                  <a:txBody>
                    <a:bodyPr/>
                    <a:lstStyle/>
                    <a:p>
                      <a:pPr algn="ctr"/>
                      <a:r>
                        <a:rPr lang="ru-RU" sz="1000" dirty="0" smtClean="0"/>
                        <a:t>261,5</a:t>
                      </a:r>
                      <a:endParaRPr lang="ru-RU" sz="1000" dirty="0" smtClean="0">
                        <a:latin typeface="+mn-lt"/>
                      </a:endParaRPr>
                    </a:p>
                  </a:txBody>
                  <a:tcPr anchor="ctr"/>
                </a:tc>
                <a:tc>
                  <a:txBody>
                    <a:bodyPr/>
                    <a:lstStyle/>
                    <a:p>
                      <a:pPr algn="ctr"/>
                      <a:r>
                        <a:rPr lang="ru-RU" sz="1000" dirty="0" smtClean="0"/>
                        <a:t>211,6</a:t>
                      </a:r>
                      <a:endParaRPr lang="ru-RU" sz="1000" dirty="0" smtClean="0">
                        <a:latin typeface="+mn-lt"/>
                      </a:endParaRPr>
                    </a:p>
                  </a:txBody>
                  <a:tcPr anchor="ctr"/>
                </a:tc>
                <a:tc>
                  <a:txBody>
                    <a:bodyPr/>
                    <a:lstStyle/>
                    <a:p>
                      <a:pPr algn="ctr"/>
                      <a:r>
                        <a:rPr lang="ru-RU" sz="1000" dirty="0" smtClean="0"/>
                        <a:t>211,6</a:t>
                      </a:r>
                      <a:endParaRPr lang="ru-RU" sz="1000" dirty="0" smtClean="0">
                        <a:latin typeface="+mn-lt"/>
                      </a:endParaRPr>
                    </a:p>
                  </a:txBody>
                  <a:tcPr anchor="ctr"/>
                </a:tc>
                <a:tc>
                  <a:txBody>
                    <a:bodyPr/>
                    <a:lstStyle/>
                    <a:p>
                      <a:pPr algn="ctr"/>
                      <a:r>
                        <a:rPr lang="ru-RU" sz="1000" dirty="0" smtClean="0"/>
                        <a:t>211,6</a:t>
                      </a:r>
                      <a:endParaRPr lang="ru-RU" sz="1000" dirty="0" smtClean="0">
                        <a:latin typeface="+mn-lt"/>
                      </a:endParaRPr>
                    </a:p>
                  </a:txBody>
                  <a:tcPr anchor="ctr"/>
                </a:tc>
                <a:extLst>
                  <a:ext uri="{0D108BD9-81ED-4DB2-BD59-A6C34878D82A}">
                    <a16:rowId xmlns="" xmlns:a16="http://schemas.microsoft.com/office/drawing/2014/main" val="10005"/>
                  </a:ext>
                </a:extLst>
              </a:tr>
              <a:tr h="268837">
                <a:tc>
                  <a:txBody>
                    <a:bodyPr/>
                    <a:lstStyle/>
                    <a:p>
                      <a:r>
                        <a:rPr lang="ru-RU" sz="1000" i="1" u="none" dirty="0" smtClean="0"/>
                        <a:t>НАЛОГ НА СОВОКУПНЫЙ ДОХОД</a:t>
                      </a:r>
                      <a:endParaRPr lang="ru-RU" sz="1000" i="1" u="none" dirty="0">
                        <a:latin typeface="+mn-lt"/>
                      </a:endParaRPr>
                    </a:p>
                  </a:txBody>
                  <a:tcPr anchor="ctr"/>
                </a:tc>
                <a:tc>
                  <a:txBody>
                    <a:bodyPr/>
                    <a:lstStyle/>
                    <a:p>
                      <a:pPr algn="ctr"/>
                      <a:r>
                        <a:rPr lang="ru-RU" sz="1000" dirty="0" smtClean="0"/>
                        <a:t>10 780,0</a:t>
                      </a:r>
                      <a:endParaRPr lang="ru-RU" sz="1000" dirty="0" smtClean="0">
                        <a:latin typeface="+mn-lt"/>
                      </a:endParaRPr>
                    </a:p>
                  </a:txBody>
                  <a:tcPr anchor="ctr"/>
                </a:tc>
                <a:tc>
                  <a:txBody>
                    <a:bodyPr/>
                    <a:lstStyle/>
                    <a:p>
                      <a:pPr algn="ctr"/>
                      <a:r>
                        <a:rPr lang="ru-RU" sz="1000" dirty="0" smtClean="0"/>
                        <a:t>11 500,0</a:t>
                      </a:r>
                      <a:endParaRPr lang="ru-RU" sz="1000" dirty="0" smtClean="0">
                        <a:latin typeface="+mn-lt"/>
                      </a:endParaRPr>
                    </a:p>
                  </a:txBody>
                  <a:tcPr anchor="ctr"/>
                </a:tc>
                <a:tc>
                  <a:txBody>
                    <a:bodyPr/>
                    <a:lstStyle/>
                    <a:p>
                      <a:pPr algn="ctr"/>
                      <a:r>
                        <a:rPr lang="ru-RU" sz="1000" dirty="0" smtClean="0"/>
                        <a:t>11 600,0</a:t>
                      </a:r>
                      <a:endParaRPr lang="ru-RU" sz="1000" dirty="0" smtClean="0">
                        <a:latin typeface="+mn-lt"/>
                      </a:endParaRPr>
                    </a:p>
                  </a:txBody>
                  <a:tcPr anchor="ctr"/>
                </a:tc>
                <a:tc>
                  <a:txBody>
                    <a:bodyPr/>
                    <a:lstStyle/>
                    <a:p>
                      <a:pPr algn="ctr"/>
                      <a:r>
                        <a:rPr lang="ru-RU" sz="1000" dirty="0" smtClean="0"/>
                        <a:t>11 700,0</a:t>
                      </a:r>
                      <a:endParaRPr lang="ru-RU" sz="1000" dirty="0" smtClean="0">
                        <a:latin typeface="+mn-lt"/>
                      </a:endParaRPr>
                    </a:p>
                  </a:txBody>
                  <a:tcPr anchor="ctr"/>
                </a:tc>
                <a:extLst>
                  <a:ext uri="{0D108BD9-81ED-4DB2-BD59-A6C34878D82A}">
                    <a16:rowId xmlns="" xmlns:a16="http://schemas.microsoft.com/office/drawing/2014/main" val="10006"/>
                  </a:ext>
                </a:extLst>
              </a:tr>
              <a:tr h="266753">
                <a:tc>
                  <a:txBody>
                    <a:bodyPr/>
                    <a:lstStyle/>
                    <a:p>
                      <a:pPr marL="0" marR="0" lvl="0" indent="0" algn="l" defTabSz="963856" rtl="0" eaLnBrk="1" fontAlgn="auto" latinLnBrk="0" hangingPunct="1">
                        <a:lnSpc>
                          <a:spcPct val="100000"/>
                        </a:lnSpc>
                        <a:spcBef>
                          <a:spcPts val="0"/>
                        </a:spcBef>
                        <a:spcAft>
                          <a:spcPts val="0"/>
                        </a:spcAft>
                        <a:buClrTx/>
                        <a:buSzTx/>
                        <a:buFontTx/>
                        <a:buNone/>
                        <a:tabLst/>
                        <a:defRPr/>
                      </a:pPr>
                      <a:r>
                        <a:rPr kumimoji="0" lang="ru-RU" sz="1000" i="1" u="none" strike="noStrike" kern="1200" cap="none" spc="0" normalizeH="0" baseline="0" noProof="0" dirty="0" smtClean="0">
                          <a:ln>
                            <a:noFill/>
                          </a:ln>
                          <a:effectLst/>
                          <a:uLnTx/>
                          <a:uFillTx/>
                        </a:rPr>
                        <a:t>НАЛОГ НА ИМУЩЕСТВО</a:t>
                      </a:r>
                      <a:endParaRPr kumimoji="0" lang="ru-RU" sz="1000" b="0" i="1"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algn="ctr"/>
                      <a:r>
                        <a:rPr lang="ru-RU" sz="1000" dirty="0" smtClean="0"/>
                        <a:t>60,0</a:t>
                      </a:r>
                      <a:endParaRPr lang="ru-RU" sz="1000" dirty="0" smtClean="0">
                        <a:latin typeface="+mn-lt"/>
                      </a:endParaRPr>
                    </a:p>
                  </a:txBody>
                  <a:tcPr anchor="ctr"/>
                </a:tc>
                <a:tc>
                  <a:txBody>
                    <a:bodyPr/>
                    <a:lstStyle/>
                    <a:p>
                      <a:pPr algn="ctr"/>
                      <a:r>
                        <a:rPr lang="ru-RU" sz="1000" dirty="0" smtClean="0"/>
                        <a:t>36 060,0</a:t>
                      </a:r>
                      <a:endParaRPr lang="ru-RU" sz="1000" dirty="0" smtClean="0">
                        <a:latin typeface="+mn-lt"/>
                      </a:endParaRPr>
                    </a:p>
                  </a:txBody>
                  <a:tcPr anchor="ctr"/>
                </a:tc>
                <a:tc>
                  <a:txBody>
                    <a:bodyPr/>
                    <a:lstStyle/>
                    <a:p>
                      <a:pPr algn="ctr"/>
                      <a:r>
                        <a:rPr lang="ru-RU" sz="1000" dirty="0" smtClean="0"/>
                        <a:t>38 060,0</a:t>
                      </a:r>
                      <a:endParaRPr lang="ru-RU" sz="1000" dirty="0" smtClean="0">
                        <a:latin typeface="+mn-lt"/>
                      </a:endParaRPr>
                    </a:p>
                  </a:txBody>
                  <a:tcPr anchor="ctr"/>
                </a:tc>
                <a:tc>
                  <a:txBody>
                    <a:bodyPr/>
                    <a:lstStyle/>
                    <a:p>
                      <a:pPr algn="ctr"/>
                      <a:r>
                        <a:rPr lang="ru-RU" sz="1000" dirty="0" smtClean="0"/>
                        <a:t>38 060,0</a:t>
                      </a:r>
                      <a:endParaRPr lang="ru-RU" sz="1000" dirty="0" smtClean="0">
                        <a:latin typeface="+mn-lt"/>
                      </a:endParaRPr>
                    </a:p>
                  </a:txBody>
                  <a:tcPr anchor="ctr"/>
                </a:tc>
                <a:extLst>
                  <a:ext uri="{0D108BD9-81ED-4DB2-BD59-A6C34878D82A}">
                    <a16:rowId xmlns="" xmlns:a16="http://schemas.microsoft.com/office/drawing/2014/main" val="10007"/>
                  </a:ext>
                </a:extLst>
              </a:tr>
              <a:tr h="295928">
                <a:tc>
                  <a:txBody>
                    <a:bodyPr/>
                    <a:lstStyle/>
                    <a:p>
                      <a:r>
                        <a:rPr lang="ru-RU" sz="1000" i="1" u="none" dirty="0" smtClean="0"/>
                        <a:t>ГОСУДАРСТВЕННАЯ ПОШЛИНА</a:t>
                      </a:r>
                      <a:endParaRPr lang="ru-RU" sz="1000" i="1" u="none" dirty="0">
                        <a:latin typeface="+mn-lt"/>
                      </a:endParaRPr>
                    </a:p>
                  </a:txBody>
                  <a:tcPr anchor="ctr"/>
                </a:tc>
                <a:tc>
                  <a:txBody>
                    <a:bodyPr/>
                    <a:lstStyle/>
                    <a:p>
                      <a:pPr algn="ctr"/>
                      <a:r>
                        <a:rPr lang="ru-RU" sz="1000" dirty="0" smtClean="0"/>
                        <a:t>200,0</a:t>
                      </a:r>
                      <a:endParaRPr lang="ru-RU" sz="1000" dirty="0" smtClean="0">
                        <a:latin typeface="+mn-lt"/>
                      </a:endParaRPr>
                    </a:p>
                  </a:txBody>
                  <a:tcPr anchor="ctr"/>
                </a:tc>
                <a:tc>
                  <a:txBody>
                    <a:bodyPr/>
                    <a:lstStyle/>
                    <a:p>
                      <a:pPr algn="ctr"/>
                      <a:r>
                        <a:rPr lang="ru-RU" sz="1000" dirty="0" smtClean="0"/>
                        <a:t>200,0</a:t>
                      </a:r>
                      <a:endParaRPr lang="ru-RU" sz="1000" dirty="0" smtClean="0">
                        <a:latin typeface="+mn-lt"/>
                      </a:endParaRPr>
                    </a:p>
                  </a:txBody>
                  <a:tcPr anchor="ctr"/>
                </a:tc>
                <a:tc>
                  <a:txBody>
                    <a:bodyPr/>
                    <a:lstStyle/>
                    <a:p>
                      <a:pPr algn="ctr"/>
                      <a:r>
                        <a:rPr lang="ru-RU" sz="1000" dirty="0" smtClean="0"/>
                        <a:t>200,0</a:t>
                      </a:r>
                      <a:endParaRPr lang="ru-RU" sz="1000" dirty="0" smtClean="0">
                        <a:latin typeface="+mn-lt"/>
                      </a:endParaRPr>
                    </a:p>
                  </a:txBody>
                  <a:tcPr anchor="ctr"/>
                </a:tc>
                <a:tc>
                  <a:txBody>
                    <a:bodyPr/>
                    <a:lstStyle/>
                    <a:p>
                      <a:pPr algn="ctr"/>
                      <a:r>
                        <a:rPr lang="ru-RU" sz="1000" dirty="0" smtClean="0"/>
                        <a:t>200,0</a:t>
                      </a:r>
                      <a:endParaRPr lang="ru-RU" sz="1000" dirty="0" smtClean="0">
                        <a:latin typeface="+mn-lt"/>
                      </a:endParaRPr>
                    </a:p>
                  </a:txBody>
                  <a:tcPr anchor="ctr"/>
                </a:tc>
                <a:extLst>
                  <a:ext uri="{0D108BD9-81ED-4DB2-BD59-A6C34878D82A}">
                    <a16:rowId xmlns="" xmlns:a16="http://schemas.microsoft.com/office/drawing/2014/main" val="10013"/>
                  </a:ext>
                </a:extLst>
              </a:tr>
              <a:tr h="295928">
                <a:tc>
                  <a:txBody>
                    <a:bodyPr/>
                    <a:lstStyle/>
                    <a:p>
                      <a:r>
                        <a:rPr lang="ru-RU" sz="1000" b="1" dirty="0" smtClean="0"/>
                        <a:t>НЕНАЛОГОВЫЕ ДОХОДЫ - всего, в том числе:</a:t>
                      </a:r>
                      <a:endParaRPr lang="ru-RU" sz="1000" b="1" dirty="0"/>
                    </a:p>
                  </a:txBody>
                  <a:tcPr anchor="ctr"/>
                </a:tc>
                <a:tc>
                  <a:txBody>
                    <a:bodyPr/>
                    <a:lstStyle/>
                    <a:p>
                      <a:pPr algn="ctr"/>
                      <a:r>
                        <a:rPr lang="ru-RU" sz="1000" b="1" dirty="0" smtClean="0"/>
                        <a:t>13 028,9</a:t>
                      </a:r>
                      <a:endParaRPr lang="ru-RU" sz="1000" b="1" dirty="0"/>
                    </a:p>
                  </a:txBody>
                  <a:tcPr anchor="ctr"/>
                </a:tc>
                <a:tc>
                  <a:txBody>
                    <a:bodyPr/>
                    <a:lstStyle/>
                    <a:p>
                      <a:pPr algn="ctr"/>
                      <a:r>
                        <a:rPr lang="ru-RU" sz="1000" b="1" dirty="0" smtClean="0"/>
                        <a:t>13 165,7</a:t>
                      </a:r>
                      <a:endParaRPr lang="ru-RU" sz="1000" b="1" dirty="0"/>
                    </a:p>
                  </a:txBody>
                  <a:tcPr anchor="ctr"/>
                </a:tc>
                <a:tc>
                  <a:txBody>
                    <a:bodyPr/>
                    <a:lstStyle/>
                    <a:p>
                      <a:pPr algn="ctr"/>
                      <a:r>
                        <a:rPr lang="ru-RU" sz="1000" b="1" dirty="0" smtClean="0"/>
                        <a:t>12 331,1</a:t>
                      </a:r>
                      <a:endParaRPr lang="ru-RU" sz="1000" b="1" dirty="0"/>
                    </a:p>
                  </a:txBody>
                  <a:tcPr anchor="ctr"/>
                </a:tc>
                <a:tc>
                  <a:txBody>
                    <a:bodyPr/>
                    <a:lstStyle/>
                    <a:p>
                      <a:pPr algn="ctr"/>
                      <a:r>
                        <a:rPr lang="ru-RU" sz="1000" b="1" dirty="0" smtClean="0"/>
                        <a:t>12 620,7</a:t>
                      </a:r>
                      <a:endParaRPr lang="ru-RU" sz="1000" b="1" dirty="0"/>
                    </a:p>
                  </a:txBody>
                  <a:tcPr anchor="ctr"/>
                </a:tc>
              </a:tr>
              <a:tr h="433474">
                <a:tc>
                  <a:txBody>
                    <a:bodyPr/>
                    <a:lstStyle/>
                    <a:p>
                      <a:r>
                        <a:rPr lang="ru-RU" sz="1000" i="1" dirty="0" smtClean="0"/>
                        <a:t>ДОХОДЫ ОТ ИСПОЛЬЗОВАНИЯ ИМУЩЕСТВА, НАХОДЯЩЕГОСЯ В ГОСУДАРСТВЕННОЙ И МУНИЦИПАЛЬНОЙ СОБСТВЕННОСТИ</a:t>
                      </a:r>
                      <a:endParaRPr lang="ru-RU" sz="1000" i="1" dirty="0"/>
                    </a:p>
                  </a:txBody>
                  <a:tcPr anchor="ctr"/>
                </a:tc>
                <a:tc>
                  <a:txBody>
                    <a:bodyPr/>
                    <a:lstStyle/>
                    <a:p>
                      <a:pPr algn="ctr"/>
                      <a:r>
                        <a:rPr lang="ru-RU" sz="1000" dirty="0" smtClean="0"/>
                        <a:t>5 777,2</a:t>
                      </a:r>
                      <a:endParaRPr lang="ru-RU" sz="1000" dirty="0"/>
                    </a:p>
                  </a:txBody>
                  <a:tcPr anchor="ctr"/>
                </a:tc>
                <a:tc>
                  <a:txBody>
                    <a:bodyPr/>
                    <a:lstStyle/>
                    <a:p>
                      <a:pPr algn="ctr"/>
                      <a:r>
                        <a:rPr lang="ru-RU" sz="1000" dirty="0" smtClean="0"/>
                        <a:t>6 066,2</a:t>
                      </a:r>
                      <a:endParaRPr lang="ru-RU" sz="1000" dirty="0"/>
                    </a:p>
                  </a:txBody>
                  <a:tcPr anchor="ctr"/>
                </a:tc>
                <a:tc>
                  <a:txBody>
                    <a:bodyPr/>
                    <a:lstStyle/>
                    <a:p>
                      <a:pPr algn="ctr"/>
                      <a:r>
                        <a:rPr lang="ru-RU" sz="1000" dirty="0" smtClean="0"/>
                        <a:t>4 826,4</a:t>
                      </a:r>
                      <a:endParaRPr lang="ru-RU" sz="1000" dirty="0"/>
                    </a:p>
                  </a:txBody>
                  <a:tcPr anchor="ctr"/>
                </a:tc>
                <a:tc>
                  <a:txBody>
                    <a:bodyPr/>
                    <a:lstStyle/>
                    <a:p>
                      <a:pPr algn="ctr"/>
                      <a:r>
                        <a:rPr lang="ru-RU" sz="1000" dirty="0" smtClean="0"/>
                        <a:t>4 901,4</a:t>
                      </a:r>
                      <a:endParaRPr lang="ru-RU" sz="1000" dirty="0"/>
                    </a:p>
                  </a:txBody>
                  <a:tcPr anchor="ctr"/>
                </a:tc>
              </a:tr>
              <a:tr h="295928">
                <a:tc>
                  <a:txBody>
                    <a:bodyPr/>
                    <a:lstStyle/>
                    <a:p>
                      <a:r>
                        <a:rPr lang="ru-RU" sz="1000" i="1" dirty="0" smtClean="0"/>
                        <a:t>ПЛАТЕЖИ ПРИ ПОЛЬЗОВАНИИ ПРИРОДНЫМИ РЕСУРСАМИ</a:t>
                      </a:r>
                      <a:endParaRPr lang="ru-RU" sz="1000" i="1" dirty="0"/>
                    </a:p>
                  </a:txBody>
                  <a:tcPr anchor="ctr"/>
                </a:tc>
                <a:tc>
                  <a:txBody>
                    <a:bodyPr/>
                    <a:lstStyle/>
                    <a:p>
                      <a:pPr algn="ctr"/>
                      <a:r>
                        <a:rPr lang="ru-RU" sz="1000" dirty="0" smtClean="0"/>
                        <a:t>259,4</a:t>
                      </a:r>
                      <a:endParaRPr lang="ru-RU" sz="1000" dirty="0"/>
                    </a:p>
                  </a:txBody>
                  <a:tcPr anchor="ctr"/>
                </a:tc>
                <a:tc>
                  <a:txBody>
                    <a:bodyPr/>
                    <a:lstStyle/>
                    <a:p>
                      <a:pPr algn="ctr"/>
                      <a:r>
                        <a:rPr lang="ru-RU" sz="1000" dirty="0" smtClean="0"/>
                        <a:t>269,5</a:t>
                      </a:r>
                      <a:endParaRPr lang="ru-RU" sz="1000" dirty="0"/>
                    </a:p>
                  </a:txBody>
                  <a:tcPr anchor="ctr"/>
                </a:tc>
                <a:tc>
                  <a:txBody>
                    <a:bodyPr/>
                    <a:lstStyle/>
                    <a:p>
                      <a:pPr algn="ctr"/>
                      <a:r>
                        <a:rPr lang="ru-RU" sz="1000" dirty="0" smtClean="0"/>
                        <a:t>269,5</a:t>
                      </a:r>
                    </a:p>
                  </a:txBody>
                  <a:tcPr anchor="ctr"/>
                </a:tc>
                <a:tc>
                  <a:txBody>
                    <a:bodyPr/>
                    <a:lstStyle/>
                    <a:p>
                      <a:pPr algn="ctr"/>
                      <a:r>
                        <a:rPr lang="ru-RU" sz="1000" dirty="0" smtClean="0"/>
                        <a:t>269,5</a:t>
                      </a:r>
                      <a:endParaRPr lang="ru-RU" sz="1000" dirty="0"/>
                    </a:p>
                  </a:txBody>
                  <a:tcPr anchor="ctr"/>
                </a:tc>
              </a:tr>
              <a:tr h="433474">
                <a:tc>
                  <a:txBody>
                    <a:bodyPr/>
                    <a:lstStyle/>
                    <a:p>
                      <a:r>
                        <a:rPr lang="ru-RU" sz="1000" i="1" dirty="0" smtClean="0"/>
                        <a:t>ДОХОДЫ ОТ ОКАЗАНИЯ ПЛАТНЫХ УСЛУГ (РАБОТ) И КОМПЕНСАЦИИ ЗАТРАТ ГОСУДАРСТВА</a:t>
                      </a:r>
                      <a:endParaRPr lang="ru-RU" sz="1000" i="1" dirty="0"/>
                    </a:p>
                  </a:txBody>
                  <a:tcPr anchor="ctr"/>
                </a:tc>
                <a:tc>
                  <a:txBody>
                    <a:bodyPr/>
                    <a:lstStyle/>
                    <a:p>
                      <a:pPr algn="ctr"/>
                      <a:r>
                        <a:rPr lang="ru-RU" sz="1000" dirty="0" smtClean="0"/>
                        <a:t>4 719,0</a:t>
                      </a:r>
                      <a:endParaRPr lang="ru-RU" sz="1000" dirty="0"/>
                    </a:p>
                  </a:txBody>
                  <a:tcPr anchor="ctr"/>
                </a:tc>
                <a:tc>
                  <a:txBody>
                    <a:bodyPr/>
                    <a:lstStyle/>
                    <a:p>
                      <a:pPr algn="ctr"/>
                      <a:endParaRPr lang="ru-RU" sz="1000" dirty="0" smtClean="0"/>
                    </a:p>
                    <a:p>
                      <a:pPr algn="ctr"/>
                      <a:r>
                        <a:rPr lang="ru-RU" sz="1000" dirty="0" smtClean="0"/>
                        <a:t>5 290,0</a:t>
                      </a:r>
                    </a:p>
                  </a:txBody>
                  <a:tcPr anchor="ctr"/>
                </a:tc>
                <a:tc>
                  <a:txBody>
                    <a:bodyPr/>
                    <a:lstStyle/>
                    <a:p>
                      <a:pPr algn="ctr"/>
                      <a:r>
                        <a:rPr lang="ru-RU" sz="1000" dirty="0" smtClean="0"/>
                        <a:t>5 505,2</a:t>
                      </a:r>
                      <a:endParaRPr lang="ru-RU" sz="1000" dirty="0"/>
                    </a:p>
                  </a:txBody>
                  <a:tcPr anchor="ctr"/>
                </a:tc>
                <a:tc>
                  <a:txBody>
                    <a:bodyPr/>
                    <a:lstStyle/>
                    <a:p>
                      <a:pPr algn="ctr"/>
                      <a:r>
                        <a:rPr lang="ru-RU" sz="1000" dirty="0" smtClean="0"/>
                        <a:t>5 517,8</a:t>
                      </a:r>
                      <a:endParaRPr lang="ru-RU" sz="1000" dirty="0"/>
                    </a:p>
                  </a:txBody>
                  <a:tcPr anchor="ctr"/>
                </a:tc>
              </a:tr>
              <a:tr h="433474">
                <a:tc>
                  <a:txBody>
                    <a:bodyPr/>
                    <a:lstStyle/>
                    <a:p>
                      <a:r>
                        <a:rPr lang="ru-RU" sz="1000" i="1" dirty="0" smtClean="0"/>
                        <a:t>ДОХОДЫ ОТ ПРОДАЖИ МАТЕРИАЛЬНЫХ И НЕМАТЕРИАЛЬНЫХ АКТИВОВ</a:t>
                      </a:r>
                      <a:endParaRPr lang="ru-RU" sz="1000" i="1" dirty="0"/>
                    </a:p>
                  </a:txBody>
                  <a:tcPr anchor="ctr"/>
                </a:tc>
                <a:tc>
                  <a:txBody>
                    <a:bodyPr/>
                    <a:lstStyle/>
                    <a:p>
                      <a:pPr algn="ctr"/>
                      <a:r>
                        <a:rPr lang="ru-RU" sz="1000" dirty="0" smtClean="0"/>
                        <a:t>1 113,3</a:t>
                      </a:r>
                      <a:endParaRPr lang="ru-RU" sz="1000" dirty="0"/>
                    </a:p>
                  </a:txBody>
                  <a:tcPr anchor="ctr"/>
                </a:tc>
                <a:tc>
                  <a:txBody>
                    <a:bodyPr/>
                    <a:lstStyle/>
                    <a:p>
                      <a:pPr algn="ctr"/>
                      <a:r>
                        <a:rPr lang="ru-RU" sz="1000" dirty="0" smtClean="0"/>
                        <a:t>410,0</a:t>
                      </a:r>
                      <a:endParaRPr lang="ru-RU" sz="1000" dirty="0"/>
                    </a:p>
                  </a:txBody>
                  <a:tcPr anchor="ctr"/>
                </a:tc>
                <a:tc>
                  <a:txBody>
                    <a:bodyPr/>
                    <a:lstStyle/>
                    <a:p>
                      <a:pPr algn="ctr"/>
                      <a:r>
                        <a:rPr lang="ru-RU" sz="1000" dirty="0" smtClean="0"/>
                        <a:t>495,0</a:t>
                      </a:r>
                    </a:p>
                  </a:txBody>
                  <a:tcPr anchor="ctr"/>
                </a:tc>
                <a:tc>
                  <a:txBody>
                    <a:bodyPr/>
                    <a:lstStyle/>
                    <a:p>
                      <a:pPr algn="ctr"/>
                      <a:r>
                        <a:rPr lang="ru-RU" sz="1000" dirty="0" smtClean="0"/>
                        <a:t>592,0</a:t>
                      </a:r>
                      <a:endParaRPr lang="ru-RU" sz="1000" dirty="0"/>
                    </a:p>
                  </a:txBody>
                  <a:tcPr anchor="ctr"/>
                </a:tc>
              </a:tr>
              <a:tr h="295928">
                <a:tc>
                  <a:txBody>
                    <a:bodyPr/>
                    <a:lstStyle/>
                    <a:p>
                      <a:r>
                        <a:rPr lang="ru-RU" sz="1000" i="1" dirty="0" smtClean="0"/>
                        <a:t>ШТРАФЫ, САНКЦИИ, ВОЗМЕЩЕНИЕ УЩЕРБА</a:t>
                      </a:r>
                      <a:endParaRPr lang="ru-RU" sz="1000" i="1" dirty="0"/>
                    </a:p>
                  </a:txBody>
                  <a:tcPr anchor="ctr"/>
                </a:tc>
                <a:tc>
                  <a:txBody>
                    <a:bodyPr/>
                    <a:lstStyle/>
                    <a:p>
                      <a:pPr algn="ctr"/>
                      <a:r>
                        <a:rPr lang="ru-RU" sz="1000" dirty="0" smtClean="0"/>
                        <a:t>1 160,0</a:t>
                      </a:r>
                      <a:endParaRPr lang="ru-RU" sz="1000" dirty="0"/>
                    </a:p>
                  </a:txBody>
                  <a:tcPr anchor="ctr"/>
                </a:tc>
                <a:tc>
                  <a:txBody>
                    <a:bodyPr/>
                    <a:lstStyle/>
                    <a:p>
                      <a:pPr algn="ctr"/>
                      <a:r>
                        <a:rPr lang="ru-RU" sz="1000" dirty="0" smtClean="0"/>
                        <a:t>1 130,0</a:t>
                      </a:r>
                      <a:endParaRPr lang="ru-RU" sz="1000" dirty="0"/>
                    </a:p>
                  </a:txBody>
                  <a:tcPr anchor="ctr"/>
                </a:tc>
                <a:tc>
                  <a:txBody>
                    <a:bodyPr/>
                    <a:lstStyle/>
                    <a:p>
                      <a:pPr algn="ctr"/>
                      <a:r>
                        <a:rPr lang="ru-RU" sz="1000" dirty="0" smtClean="0"/>
                        <a:t>1 235,0</a:t>
                      </a:r>
                    </a:p>
                  </a:txBody>
                  <a:tcPr anchor="ctr"/>
                </a:tc>
                <a:tc>
                  <a:txBody>
                    <a:bodyPr/>
                    <a:lstStyle/>
                    <a:p>
                      <a:pPr algn="ctr"/>
                      <a:r>
                        <a:rPr lang="ru-RU" sz="1000" dirty="0" smtClean="0"/>
                        <a:t>1 340,0</a:t>
                      </a:r>
                      <a:endParaRPr lang="ru-RU" sz="1000" dirty="0"/>
                    </a:p>
                  </a:txBody>
                  <a:tcPr anchor="ctr"/>
                </a:tc>
              </a:tr>
              <a:tr h="295928">
                <a:tc>
                  <a:txBody>
                    <a:bodyPr/>
                    <a:lstStyle/>
                    <a:p>
                      <a:r>
                        <a:rPr lang="ru-RU" sz="1000" i="1" dirty="0" smtClean="0"/>
                        <a:t>ПРОЧИЕ НЕНАЛОГОВЫЕ ДОХОДЫ</a:t>
                      </a:r>
                      <a:endParaRPr lang="ru-RU" sz="1000" i="1" dirty="0"/>
                    </a:p>
                  </a:txBody>
                  <a:tcPr anchor="ctr"/>
                </a:tc>
                <a:tc>
                  <a:txBody>
                    <a:bodyPr/>
                    <a:lstStyle/>
                    <a:p>
                      <a:pPr algn="ctr"/>
                      <a:r>
                        <a:rPr lang="ru-RU" sz="1000" dirty="0" smtClean="0"/>
                        <a:t>-</a:t>
                      </a:r>
                      <a:endParaRPr lang="ru-RU" sz="1000" dirty="0"/>
                    </a:p>
                  </a:txBody>
                  <a:tcPr anchor="ctr"/>
                </a:tc>
                <a:tc>
                  <a:txBody>
                    <a:bodyPr/>
                    <a:lstStyle/>
                    <a:p>
                      <a:pPr algn="ctr"/>
                      <a:r>
                        <a:rPr lang="ru-RU" sz="1000" dirty="0" smtClean="0"/>
                        <a:t>-</a:t>
                      </a:r>
                      <a:endParaRPr lang="ru-RU" sz="1000" dirty="0"/>
                    </a:p>
                  </a:txBody>
                  <a:tcPr anchor="ctr"/>
                </a:tc>
                <a:tc>
                  <a:txBody>
                    <a:bodyPr/>
                    <a:lstStyle/>
                    <a:p>
                      <a:pPr algn="ctr"/>
                      <a:r>
                        <a:rPr lang="ru-RU" sz="1000" dirty="0" smtClean="0"/>
                        <a:t>-</a:t>
                      </a:r>
                      <a:endParaRPr lang="ru-RU" sz="1000" dirty="0"/>
                    </a:p>
                  </a:txBody>
                  <a:tcPr anchor="ctr"/>
                </a:tc>
                <a:tc>
                  <a:txBody>
                    <a:bodyPr/>
                    <a:lstStyle/>
                    <a:p>
                      <a:pPr algn="ctr"/>
                      <a:r>
                        <a:rPr lang="ru-RU" sz="1000" dirty="0" smtClean="0"/>
                        <a:t>-</a:t>
                      </a:r>
                      <a:endParaRPr lang="ru-RU" sz="1000" dirty="0"/>
                    </a:p>
                  </a:txBody>
                  <a:tcPr anchor="ctr"/>
                </a:tc>
              </a:tr>
              <a:tr h="295928">
                <a:tc>
                  <a:txBody>
                    <a:bodyPr/>
                    <a:lstStyle/>
                    <a:p>
                      <a:r>
                        <a:rPr lang="ru-RU" sz="1000" b="1" i="0" u="none" dirty="0" smtClean="0">
                          <a:latin typeface="+mn-lt"/>
                        </a:rPr>
                        <a:t>БЕЗВОЗМЕЗДНЫЕ ПОСТУПЛЕНИЯ</a:t>
                      </a:r>
                      <a:endParaRPr lang="ru-RU" sz="1000" b="1" i="0" u="none" dirty="0">
                        <a:latin typeface="+mn-lt"/>
                      </a:endParaRPr>
                    </a:p>
                  </a:txBody>
                  <a:tcPr anchor="ctr"/>
                </a:tc>
                <a:tc>
                  <a:txBody>
                    <a:bodyPr/>
                    <a:lstStyle/>
                    <a:p>
                      <a:pPr algn="ctr"/>
                      <a:r>
                        <a:rPr lang="ru-RU" sz="1000" b="1" i="0" dirty="0" smtClean="0">
                          <a:latin typeface="+mn-lt"/>
                        </a:rPr>
                        <a:t>311 251,3</a:t>
                      </a:r>
                    </a:p>
                  </a:txBody>
                  <a:tcPr anchor="ctr"/>
                </a:tc>
                <a:tc>
                  <a:txBody>
                    <a:bodyPr/>
                    <a:lstStyle/>
                    <a:p>
                      <a:pPr algn="ctr"/>
                      <a:r>
                        <a:rPr lang="ru-RU" sz="1000" b="1" i="0" dirty="0" smtClean="0">
                          <a:latin typeface="+mn-lt"/>
                        </a:rPr>
                        <a:t>266 491,9</a:t>
                      </a:r>
                    </a:p>
                  </a:txBody>
                  <a:tcPr anchor="ctr"/>
                </a:tc>
                <a:tc>
                  <a:txBody>
                    <a:bodyPr/>
                    <a:lstStyle/>
                    <a:p>
                      <a:pPr algn="ctr"/>
                      <a:r>
                        <a:rPr lang="ru-RU" sz="1000" b="1" i="0" dirty="0" smtClean="0">
                          <a:latin typeface="+mn-lt"/>
                        </a:rPr>
                        <a:t>243 504,0</a:t>
                      </a:r>
                    </a:p>
                  </a:txBody>
                  <a:tcPr anchor="ctr"/>
                </a:tc>
                <a:tc>
                  <a:txBody>
                    <a:bodyPr/>
                    <a:lstStyle/>
                    <a:p>
                      <a:pPr algn="ctr"/>
                      <a:r>
                        <a:rPr lang="ru-RU" sz="1000" b="1" i="0" dirty="0" smtClean="0">
                          <a:latin typeface="+mn-lt"/>
                        </a:rPr>
                        <a:t>243 068,5</a:t>
                      </a:r>
                    </a:p>
                  </a:txBody>
                  <a:tcPr anchor="ctr"/>
                </a:tc>
              </a:tr>
              <a:tr h="333441">
                <a:tc>
                  <a:txBody>
                    <a:bodyPr/>
                    <a:lstStyle/>
                    <a:p>
                      <a:r>
                        <a:rPr lang="ru-RU" sz="1400" b="1" i="0" u="none" dirty="0" smtClean="0">
                          <a:latin typeface="+mn-lt"/>
                        </a:rPr>
                        <a:t>ВСЕГО ДОХОДОВ</a:t>
                      </a:r>
                      <a:endParaRPr lang="ru-RU" sz="1400" b="1" i="0" u="none" dirty="0">
                        <a:latin typeface="+mn-lt"/>
                      </a:endParaRPr>
                    </a:p>
                  </a:txBody>
                  <a:tcPr anchor="ctr"/>
                </a:tc>
                <a:tc>
                  <a:txBody>
                    <a:bodyPr/>
                    <a:lstStyle/>
                    <a:p>
                      <a:pPr algn="ctr"/>
                      <a:r>
                        <a:rPr lang="ru-RU" sz="1400" b="1" i="0" dirty="0" smtClean="0">
                          <a:latin typeface="+mn-lt"/>
                        </a:rPr>
                        <a:t>380 053,8</a:t>
                      </a:r>
                    </a:p>
                  </a:txBody>
                  <a:tcPr anchor="ctr"/>
                </a:tc>
                <a:tc>
                  <a:txBody>
                    <a:bodyPr/>
                    <a:lstStyle/>
                    <a:p>
                      <a:pPr algn="ctr"/>
                      <a:r>
                        <a:rPr lang="ru-RU" sz="1400" b="1" i="0" dirty="0" smtClean="0">
                          <a:latin typeface="+mn-lt"/>
                        </a:rPr>
                        <a:t>374 629,2</a:t>
                      </a:r>
                    </a:p>
                  </a:txBody>
                  <a:tcPr anchor="ctr"/>
                </a:tc>
                <a:tc>
                  <a:txBody>
                    <a:bodyPr/>
                    <a:lstStyle/>
                    <a:p>
                      <a:pPr algn="ctr"/>
                      <a:r>
                        <a:rPr lang="ru-RU" sz="1400" b="1" i="0" dirty="0" smtClean="0">
                          <a:latin typeface="+mn-lt"/>
                        </a:rPr>
                        <a:t>355 286,6</a:t>
                      </a:r>
                    </a:p>
                  </a:txBody>
                  <a:tcPr anchor="ctr"/>
                </a:tc>
                <a:tc>
                  <a:txBody>
                    <a:bodyPr/>
                    <a:lstStyle/>
                    <a:p>
                      <a:pPr algn="ctr"/>
                      <a:r>
                        <a:rPr lang="ru-RU" sz="1400" b="1" i="0" dirty="0" smtClean="0">
                          <a:latin typeface="+mn-lt"/>
                        </a:rPr>
                        <a:t>358 250,8</a:t>
                      </a:r>
                    </a:p>
                  </a:txBody>
                  <a:tcPr anchor="ctr"/>
                </a:tc>
              </a:tr>
            </a:tbl>
          </a:graphicData>
        </a:graphic>
      </p:graphicFrame>
      <p:sp>
        <p:nvSpPr>
          <p:cNvPr id="4" name="Прямоугольник 3"/>
          <p:cNvSpPr/>
          <p:nvPr/>
        </p:nvSpPr>
        <p:spPr>
          <a:xfrm>
            <a:off x="8593581" y="515184"/>
            <a:ext cx="1175322" cy="307777"/>
          </a:xfrm>
          <a:prstGeom prst="rect">
            <a:avLst/>
          </a:prstGeom>
        </p:spPr>
        <p:txBody>
          <a:bodyPr wrap="none">
            <a:spAutoFit/>
          </a:bodyPr>
          <a:lstStyle/>
          <a:p>
            <a:pPr lvl="0" algn="r"/>
            <a:r>
              <a:rPr lang="ru-RU" sz="1400" dirty="0">
                <a:solidFill>
                  <a:prstClr val="black"/>
                </a:solidFill>
              </a:rPr>
              <a:t>тыс. рублей</a:t>
            </a:r>
          </a:p>
        </p:txBody>
      </p:sp>
    </p:spTree>
    <p:extLst>
      <p:ext uri="{BB962C8B-B14F-4D97-AF65-F5344CB8AC3E}">
        <p14:creationId xmlns:p14="http://schemas.microsoft.com/office/powerpoint/2010/main" val="1659533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71475"/>
            <a:ext cx="9906000" cy="1323976"/>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nSpc>
                <a:spcPct val="100000"/>
              </a:lnSpc>
            </a:pPr>
            <a: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ru-RU" sz="24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Структура доходов районного </a:t>
            </a:r>
            <a:r>
              <a:rPr lang="ru-RU"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бюджета</a:t>
            </a:r>
            <a:r>
              <a:rPr lang="ru-RU" sz="24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24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ru-RU" sz="24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на </a:t>
            </a:r>
            <a:r>
              <a:rPr lang="ru-RU"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2017 год и плановый период 2018 и 2019 годов</a:t>
            </a:r>
            <a:r>
              <a:rPr lang="ru-RU" sz="3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sz="1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(по долям</a:t>
            </a:r>
            <a:r>
              <a:rPr lang="ru-RU" sz="17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1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graphicFrame>
        <p:nvGraphicFramePr>
          <p:cNvPr id="8" name="Диаграмма 7"/>
          <p:cNvGraphicFramePr/>
          <p:nvPr>
            <p:extLst>
              <p:ext uri="{D42A27DB-BD31-4B8C-83A1-F6EECF244321}">
                <p14:modId xmlns:p14="http://schemas.microsoft.com/office/powerpoint/2010/main" val="4268469310"/>
              </p:ext>
            </p:extLst>
          </p:nvPr>
        </p:nvGraphicFramePr>
        <p:xfrm>
          <a:off x="85725" y="1228725"/>
          <a:ext cx="3524250" cy="2419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p:nvPr>
            <p:extLst>
              <p:ext uri="{D42A27DB-BD31-4B8C-83A1-F6EECF244321}">
                <p14:modId xmlns:p14="http://schemas.microsoft.com/office/powerpoint/2010/main" val="1009793748"/>
              </p:ext>
            </p:extLst>
          </p:nvPr>
        </p:nvGraphicFramePr>
        <p:xfrm>
          <a:off x="3181350" y="2371725"/>
          <a:ext cx="3771899" cy="37147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Диаграмма 9"/>
          <p:cNvGraphicFramePr/>
          <p:nvPr>
            <p:extLst>
              <p:ext uri="{D42A27DB-BD31-4B8C-83A1-F6EECF244321}">
                <p14:modId xmlns:p14="http://schemas.microsoft.com/office/powerpoint/2010/main" val="4267715569"/>
              </p:ext>
            </p:extLst>
          </p:nvPr>
        </p:nvGraphicFramePr>
        <p:xfrm>
          <a:off x="6591299" y="1295399"/>
          <a:ext cx="3209926" cy="23145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3438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Горизонтальный свиток 2"/>
          <p:cNvSpPr/>
          <p:nvPr/>
        </p:nvSpPr>
        <p:spPr>
          <a:xfrm>
            <a:off x="4024310" y="1184851"/>
            <a:ext cx="4895850" cy="796349"/>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Бюджет</a:t>
            </a:r>
            <a:endPar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Прямоугольник 3"/>
          <p:cNvSpPr/>
          <p:nvPr/>
        </p:nvSpPr>
        <p:spPr>
          <a:xfrm>
            <a:off x="3171822" y="2049363"/>
            <a:ext cx="6600825" cy="830997"/>
          </a:xfrm>
          <a:prstGeom prst="rect">
            <a:avLst/>
          </a:prstGeom>
        </p:spPr>
        <p:txBody>
          <a:bodyPr wrap="square">
            <a:spAutoFit/>
          </a:bodyPr>
          <a:lstStyle/>
          <a:p>
            <a:pPr algn="ctr"/>
            <a:r>
              <a:rPr lang="ru-RU" sz="1600" dirty="0">
                <a:solidFill>
                  <a:srgbClr val="26282F"/>
                </a:solidFill>
              </a:rPr>
              <a:t>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endParaRPr lang="ru-RU" dirty="0"/>
          </a:p>
        </p:txBody>
      </p:sp>
      <p:sp>
        <p:nvSpPr>
          <p:cNvPr id="5" name="Пятно 1 4"/>
          <p:cNvSpPr/>
          <p:nvPr/>
        </p:nvSpPr>
        <p:spPr>
          <a:xfrm>
            <a:off x="409575" y="731308"/>
            <a:ext cx="2085972" cy="2250018"/>
          </a:xfrm>
          <a:prstGeom prst="irregularSeal1">
            <a:avLst/>
          </a:prstGeom>
          <a:solidFill>
            <a:srgbClr val="FFFF00"/>
          </a:solidFill>
          <a:ln>
            <a:solidFill>
              <a:srgbClr val="FFFF00"/>
            </a:solidFill>
          </a:ln>
          <a:effectLst/>
          <a:scene3d>
            <a:camera prst="isometricOffAxis1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a:ln/>
                <a:solidFill>
                  <a:schemeClr val="accent3"/>
                </a:solidFill>
              </a:rPr>
              <a:t>Б</a:t>
            </a:r>
          </a:p>
        </p:txBody>
      </p:sp>
      <p:sp>
        <p:nvSpPr>
          <p:cNvPr id="7" name="Прямоугольник 6"/>
          <p:cNvSpPr/>
          <p:nvPr/>
        </p:nvSpPr>
        <p:spPr>
          <a:xfrm>
            <a:off x="0" y="15300"/>
            <a:ext cx="9906000" cy="1169551"/>
          </a:xfrm>
          <a:prstGeom prst="rect">
            <a:avLst/>
          </a:prstGeom>
        </p:spPr>
        <p:txBody>
          <a:bodyPr wrap="square">
            <a:spAutoFit/>
          </a:bodyPr>
          <a:lstStyle/>
          <a:p>
            <a:pPr algn="ctr"/>
            <a:r>
              <a:rPr lang="ru-RU" sz="70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j-ea"/>
                <a:cs typeface="+mj-cs"/>
              </a:rPr>
              <a:t>Глоссарий</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Горизонтальный свиток 8"/>
          <p:cNvSpPr/>
          <p:nvPr/>
        </p:nvSpPr>
        <p:spPr>
          <a:xfrm>
            <a:off x="2019299" y="2771775"/>
            <a:ext cx="5600701" cy="1221043"/>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2798102" y="2844251"/>
            <a:ext cx="4043094" cy="954107"/>
          </a:xfrm>
          <a:prstGeom prst="rect">
            <a:avLst/>
          </a:prstGeom>
        </p:spPr>
        <p:txBody>
          <a:bodyPr wrap="none">
            <a:spAutoFit/>
          </a:bodyPr>
          <a:lstStyle/>
          <a:p>
            <a:pPr algn="ctr"/>
            <a:r>
              <a:rPr lang="ru-RU" sz="28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Бюджетная система </a:t>
            </a:r>
            <a:endParaRPr lang="ru-RU" sz="28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r>
              <a:rPr lang="ru-RU" sz="28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Российской </a:t>
            </a:r>
            <a:r>
              <a:rPr lang="ru-RU" sz="28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Федерации</a:t>
            </a:r>
          </a:p>
        </p:txBody>
      </p:sp>
      <p:sp>
        <p:nvSpPr>
          <p:cNvPr id="12" name="Прямоугольник 11"/>
          <p:cNvSpPr/>
          <p:nvPr/>
        </p:nvSpPr>
        <p:spPr>
          <a:xfrm>
            <a:off x="628650" y="3964243"/>
            <a:ext cx="8858250" cy="1077218"/>
          </a:xfrm>
          <a:prstGeom prst="rect">
            <a:avLst/>
          </a:prstGeom>
        </p:spPr>
        <p:txBody>
          <a:bodyPr wrap="square">
            <a:spAutoFit/>
          </a:bodyPr>
          <a:lstStyle/>
          <a:p>
            <a:pPr algn="ctr"/>
            <a:r>
              <a:rPr lang="ru-RU" sz="1600" dirty="0">
                <a:solidFill>
                  <a:srgbClr val="26282F"/>
                </a:solidFill>
              </a:rPr>
              <a:t>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endParaRPr lang="ru-RU" dirty="0"/>
          </a:p>
        </p:txBody>
      </p:sp>
      <p:sp>
        <p:nvSpPr>
          <p:cNvPr id="11" name="Горизонтальный свиток 10"/>
          <p:cNvSpPr/>
          <p:nvPr/>
        </p:nvSpPr>
        <p:spPr>
          <a:xfrm>
            <a:off x="1945346" y="4989163"/>
            <a:ext cx="4895850" cy="804773"/>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Бюджетный процесс</a:t>
            </a:r>
            <a:endParaRPr lang="ru-RU" sz="30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3" name="Прямоугольник 12"/>
          <p:cNvSpPr/>
          <p:nvPr/>
        </p:nvSpPr>
        <p:spPr>
          <a:xfrm>
            <a:off x="176212" y="5905500"/>
            <a:ext cx="9553575" cy="830997"/>
          </a:xfrm>
          <a:prstGeom prst="rect">
            <a:avLst/>
          </a:prstGeom>
        </p:spPr>
        <p:txBody>
          <a:bodyPr wrap="square">
            <a:spAutoFit/>
          </a:bodyPr>
          <a:lstStyle/>
          <a:p>
            <a:pPr algn="ctr"/>
            <a:r>
              <a:rPr lang="ru-RU" sz="1600" dirty="0" smtClean="0">
                <a:solidFill>
                  <a:schemeClr val="tx1">
                    <a:lumMod val="85000"/>
                    <a:lumOff val="15000"/>
                  </a:schemeClr>
                </a:solidFill>
              </a:rPr>
              <a:t>деятельность </a:t>
            </a:r>
            <a:r>
              <a:rPr lang="ru-RU" sz="1600" dirty="0">
                <a:solidFill>
                  <a:schemeClr val="tx1">
                    <a:lumMod val="85000"/>
                    <a:lumOff val="15000"/>
                  </a:schemeClr>
                </a:solidFill>
              </a:rPr>
              <a:t>по подготовке проектов бюджетов, утверждению и </a:t>
            </a:r>
            <a:r>
              <a:rPr lang="ru-RU" sz="1600" dirty="0" smtClean="0">
                <a:solidFill>
                  <a:schemeClr val="tx1">
                    <a:lumMod val="85000"/>
                    <a:lumOff val="15000"/>
                  </a:schemeClr>
                </a:solidFill>
              </a:rPr>
              <a:t>исполнению </a:t>
            </a:r>
            <a:r>
              <a:rPr lang="ru-RU" sz="1600" dirty="0">
                <a:solidFill>
                  <a:schemeClr val="tx1">
                    <a:lumMod val="85000"/>
                    <a:lumOff val="15000"/>
                  </a:schemeClr>
                </a:solidFill>
              </a:rPr>
              <a:t>бюджетов, контролю за их исполнением, </a:t>
            </a:r>
            <a:r>
              <a:rPr lang="ru-RU" sz="1600" dirty="0" smtClean="0">
                <a:solidFill>
                  <a:schemeClr val="tx1">
                    <a:lumMod val="85000"/>
                    <a:lumOff val="15000"/>
                  </a:schemeClr>
                </a:solidFill>
              </a:rPr>
              <a:t>осуществлению </a:t>
            </a:r>
            <a:r>
              <a:rPr lang="ru-RU" sz="1600" dirty="0">
                <a:solidFill>
                  <a:schemeClr val="tx1">
                    <a:lumMod val="85000"/>
                    <a:lumOff val="15000"/>
                  </a:schemeClr>
                </a:solidFill>
              </a:rPr>
              <a:t>бюджетного учета, составлению, внешней проверке, </a:t>
            </a:r>
            <a:r>
              <a:rPr lang="ru-RU" sz="1600" dirty="0" smtClean="0">
                <a:solidFill>
                  <a:schemeClr val="tx1">
                    <a:lumMod val="85000"/>
                    <a:lumOff val="15000"/>
                  </a:schemeClr>
                </a:solidFill>
              </a:rPr>
              <a:t>рассмотрению </a:t>
            </a:r>
            <a:r>
              <a:rPr lang="ru-RU" sz="1600" dirty="0">
                <a:solidFill>
                  <a:schemeClr val="tx1">
                    <a:lumMod val="85000"/>
                    <a:lumOff val="15000"/>
                  </a:schemeClr>
                </a:solidFill>
              </a:rPr>
              <a:t>и утверждению бюджетной отчетности</a:t>
            </a:r>
          </a:p>
        </p:txBody>
      </p:sp>
    </p:spTree>
    <p:extLst>
      <p:ext uri="{BB962C8B-B14F-4D97-AF65-F5344CB8AC3E}">
        <p14:creationId xmlns:p14="http://schemas.microsoft.com/office/powerpoint/2010/main" val="2862597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39552" y="260648"/>
            <a:ext cx="8229600" cy="476672"/>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nSpc>
                <a:spcPct val="100000"/>
              </a:lnSpc>
            </a:pPr>
            <a:r>
              <a:rPr lang="ru-RU"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Безвозмездные поступления в бюджет Соболевского муниципального района, тыс.руб.</a:t>
            </a:r>
            <a:endParaRPr lang="ru-RU"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5" name="Объект 3"/>
          <p:cNvGraphicFramePr>
            <a:graphicFrameLocks noGrp="1"/>
          </p:cNvGraphicFramePr>
          <p:nvPr>
            <p:ph idx="1"/>
            <p:extLst>
              <p:ext uri="{D42A27DB-BD31-4B8C-83A1-F6EECF244321}">
                <p14:modId xmlns:p14="http://schemas.microsoft.com/office/powerpoint/2010/main" val="1422742423"/>
              </p:ext>
            </p:extLst>
          </p:nvPr>
        </p:nvGraphicFramePr>
        <p:xfrm>
          <a:off x="104776" y="764702"/>
          <a:ext cx="9686924" cy="5978368"/>
        </p:xfrm>
        <a:graphic>
          <a:graphicData uri="http://schemas.openxmlformats.org/drawingml/2006/table">
            <a:tbl>
              <a:tblPr firstRow="1" bandRow="1">
                <a:tableStyleId>{5C22544A-7EE6-4342-B048-85BDC9FD1C3A}</a:tableStyleId>
              </a:tblPr>
              <a:tblGrid>
                <a:gridCol w="2741800"/>
                <a:gridCol w="1370898"/>
                <a:gridCol w="1370898"/>
                <a:gridCol w="1430503"/>
                <a:gridCol w="1430503"/>
                <a:gridCol w="1342322"/>
              </a:tblGrid>
              <a:tr h="1088914">
                <a:tc>
                  <a:txBody>
                    <a:bodyPr/>
                    <a:lstStyle/>
                    <a:p>
                      <a:pPr algn="ctr"/>
                      <a:endParaRPr lang="ru-RU" sz="1400" dirty="0" smtClean="0"/>
                    </a:p>
                    <a:p>
                      <a:pPr algn="ctr"/>
                      <a:endParaRPr lang="ru-RU" sz="1400" dirty="0" smtClean="0"/>
                    </a:p>
                    <a:p>
                      <a:pPr algn="ctr"/>
                      <a:r>
                        <a:rPr lang="ru-RU" sz="1400" dirty="0" smtClean="0"/>
                        <a:t>Наименование показателя</a:t>
                      </a:r>
                      <a:endParaRPr lang="ru-RU" sz="1400" dirty="0"/>
                    </a:p>
                  </a:txBody>
                  <a:tcPr/>
                </a:tc>
                <a:tc>
                  <a:txBody>
                    <a:bodyPr/>
                    <a:lstStyle/>
                    <a:p>
                      <a:pPr algn="ctr"/>
                      <a:endParaRPr lang="ru-RU" sz="1400" dirty="0" smtClean="0"/>
                    </a:p>
                    <a:p>
                      <a:pPr algn="ctr"/>
                      <a:r>
                        <a:rPr lang="ru-RU" sz="1400" dirty="0" smtClean="0"/>
                        <a:t>2016 год </a:t>
                      </a:r>
                      <a:r>
                        <a:rPr lang="ru-RU" sz="1200" dirty="0" smtClean="0"/>
                        <a:t>(первон. утв.)</a:t>
                      </a:r>
                      <a:endParaRPr lang="ru-RU" sz="1200" dirty="0"/>
                    </a:p>
                  </a:txBody>
                  <a:tcPr/>
                </a:tc>
                <a:tc>
                  <a:txBody>
                    <a:bodyPr/>
                    <a:lstStyle/>
                    <a:p>
                      <a:pPr algn="ctr"/>
                      <a:endParaRPr lang="ru-RU" sz="1400" dirty="0" smtClean="0"/>
                    </a:p>
                    <a:p>
                      <a:pPr algn="ctr"/>
                      <a:r>
                        <a:rPr lang="ru-RU" sz="1400" dirty="0" smtClean="0"/>
                        <a:t>2017 год </a:t>
                      </a:r>
                      <a:endParaRPr lang="ru-RU" sz="1400" dirty="0"/>
                    </a:p>
                  </a:txBody>
                  <a:tcPr/>
                </a:tc>
                <a:tc>
                  <a:txBody>
                    <a:bodyPr/>
                    <a:lstStyle/>
                    <a:p>
                      <a:pPr algn="ctr"/>
                      <a:endParaRPr lang="ru-RU" sz="1400" dirty="0" smtClean="0"/>
                    </a:p>
                    <a:p>
                      <a:pPr algn="ctr"/>
                      <a:r>
                        <a:rPr lang="ru-RU" sz="1400" dirty="0" smtClean="0"/>
                        <a:t>2017г.</a:t>
                      </a:r>
                      <a:r>
                        <a:rPr lang="ru-RU" sz="1400" baseline="0" dirty="0" smtClean="0"/>
                        <a:t> </a:t>
                      </a:r>
                    </a:p>
                    <a:p>
                      <a:pPr algn="ctr"/>
                      <a:r>
                        <a:rPr lang="ru-RU" sz="1200" baseline="0" dirty="0" smtClean="0"/>
                        <a:t>к первон. утвер.</a:t>
                      </a:r>
                      <a:r>
                        <a:rPr lang="ru-RU" sz="1400" baseline="0" dirty="0" smtClean="0"/>
                        <a:t> 2016г., %</a:t>
                      </a:r>
                      <a:endParaRPr lang="ru-RU" sz="1400" dirty="0"/>
                    </a:p>
                  </a:txBody>
                  <a:tcPr/>
                </a:tc>
                <a:tc>
                  <a:txBody>
                    <a:bodyPr/>
                    <a:lstStyle/>
                    <a:p>
                      <a:pPr algn="ctr"/>
                      <a:endParaRPr lang="ru-RU" sz="1400" dirty="0" smtClean="0"/>
                    </a:p>
                    <a:p>
                      <a:pPr algn="ctr"/>
                      <a:r>
                        <a:rPr lang="ru-RU" sz="1400" dirty="0" smtClean="0"/>
                        <a:t>2018 год </a:t>
                      </a:r>
                      <a:endParaRPr lang="ru-RU" sz="1400" dirty="0"/>
                    </a:p>
                  </a:txBody>
                  <a:tcPr/>
                </a:tc>
                <a:tc>
                  <a:txBody>
                    <a:bodyPr/>
                    <a:lstStyle/>
                    <a:p>
                      <a:pPr algn="ctr"/>
                      <a:endParaRPr lang="ru-RU" sz="1400" dirty="0" smtClean="0"/>
                    </a:p>
                    <a:p>
                      <a:pPr algn="ctr"/>
                      <a:r>
                        <a:rPr lang="ru-RU" sz="1400" dirty="0" smtClean="0"/>
                        <a:t>2019 год </a:t>
                      </a:r>
                      <a:endParaRPr lang="ru-RU" sz="1400" dirty="0"/>
                    </a:p>
                  </a:txBody>
                  <a:tcPr/>
                </a:tc>
              </a:tr>
              <a:tr h="362971">
                <a:tc>
                  <a:txBody>
                    <a:bodyPr/>
                    <a:lstStyle/>
                    <a:p>
                      <a:pPr algn="l"/>
                      <a:r>
                        <a:rPr lang="ru-RU" sz="800" b="1" dirty="0" smtClean="0">
                          <a:latin typeface="+mn-lt"/>
                        </a:rPr>
                        <a:t>БЕЗВОЗМЕЗДНЫЕ ПОСТУПЛЕНИЯ</a:t>
                      </a:r>
                      <a:endParaRPr lang="ru-RU" sz="800" b="1" dirty="0">
                        <a:latin typeface="+mn-lt"/>
                      </a:endParaRPr>
                    </a:p>
                  </a:txBody>
                  <a:tcPr/>
                </a:tc>
                <a:tc>
                  <a:txBody>
                    <a:bodyPr/>
                    <a:lstStyle/>
                    <a:p>
                      <a:pPr algn="ctr"/>
                      <a:r>
                        <a:rPr lang="ru-RU" sz="1000" dirty="0" smtClean="0"/>
                        <a:t>281 421,5</a:t>
                      </a:r>
                      <a:endParaRPr lang="ru-RU" sz="1000" dirty="0"/>
                    </a:p>
                  </a:txBody>
                  <a:tcPr/>
                </a:tc>
                <a:tc>
                  <a:txBody>
                    <a:bodyPr/>
                    <a:lstStyle/>
                    <a:p>
                      <a:pPr algn="ctr"/>
                      <a:r>
                        <a:rPr lang="ru-RU" sz="1000" dirty="0" smtClean="0"/>
                        <a:t>266 491,9</a:t>
                      </a:r>
                      <a:endParaRPr lang="ru-RU" sz="1000" dirty="0"/>
                    </a:p>
                  </a:txBody>
                  <a:tcPr/>
                </a:tc>
                <a:tc>
                  <a:txBody>
                    <a:bodyPr/>
                    <a:lstStyle/>
                    <a:p>
                      <a:pPr algn="ctr"/>
                      <a:r>
                        <a:rPr lang="ru-RU" sz="1000" dirty="0" smtClean="0"/>
                        <a:t>94,7</a:t>
                      </a:r>
                      <a:endParaRPr lang="ru-RU" sz="1000" dirty="0"/>
                    </a:p>
                  </a:txBody>
                  <a:tcPr/>
                </a:tc>
                <a:tc>
                  <a:txBody>
                    <a:bodyPr/>
                    <a:lstStyle/>
                    <a:p>
                      <a:pPr algn="ctr"/>
                      <a:r>
                        <a:rPr lang="ru-RU" sz="1000" dirty="0" smtClean="0"/>
                        <a:t>243 504,0</a:t>
                      </a:r>
                      <a:endParaRPr lang="ru-RU" sz="1000" dirty="0"/>
                    </a:p>
                  </a:txBody>
                  <a:tcPr/>
                </a:tc>
                <a:tc>
                  <a:txBody>
                    <a:bodyPr/>
                    <a:lstStyle/>
                    <a:p>
                      <a:pPr algn="ctr"/>
                      <a:r>
                        <a:rPr lang="ru-RU" sz="1000" dirty="0" smtClean="0"/>
                        <a:t>243 068,5</a:t>
                      </a:r>
                      <a:endParaRPr lang="ru-RU" sz="1000" dirty="0"/>
                    </a:p>
                  </a:txBody>
                  <a:tcPr/>
                </a:tc>
              </a:tr>
              <a:tr h="499086">
                <a:tc>
                  <a:txBody>
                    <a:bodyPr/>
                    <a:lstStyle/>
                    <a:p>
                      <a:pPr algn="l"/>
                      <a:endParaRPr lang="ru-RU" sz="800" b="1" dirty="0" smtClean="0">
                        <a:latin typeface="+mn-lt"/>
                      </a:endParaRPr>
                    </a:p>
                    <a:p>
                      <a:pPr algn="l"/>
                      <a:r>
                        <a:rPr lang="ru-RU" sz="800" b="1" dirty="0" smtClean="0">
                          <a:latin typeface="+mn-lt"/>
                        </a:rPr>
                        <a:t>БЕЗВОЗМЕЗДНЫЕ ПОСТУПЛЕНИЯ ОТ ДРУГИХ</a:t>
                      </a:r>
                      <a:r>
                        <a:rPr lang="ru-RU" sz="800" b="1" baseline="0" dirty="0" smtClean="0">
                          <a:latin typeface="+mn-lt"/>
                        </a:rPr>
                        <a:t> БЮДЖЕТОВ БЮДЖЕТНОЙ СИСТЕМЫ РФ</a:t>
                      </a:r>
                      <a:endParaRPr lang="ru-RU" sz="800" dirty="0">
                        <a:latin typeface="+mn-lt"/>
                      </a:endParaRPr>
                    </a:p>
                  </a:txBody>
                  <a:tcPr/>
                </a:tc>
                <a:tc>
                  <a:txBody>
                    <a:bodyPr/>
                    <a:lstStyle/>
                    <a:p>
                      <a:pPr algn="ctr"/>
                      <a:endParaRPr lang="ru-RU" sz="1000" dirty="0" smtClean="0"/>
                    </a:p>
                    <a:p>
                      <a:pPr algn="ctr"/>
                      <a:r>
                        <a:rPr lang="ru-RU" sz="1000" dirty="0" smtClean="0"/>
                        <a:t>281 421,5</a:t>
                      </a:r>
                      <a:endParaRPr lang="ru-RU" sz="1000" dirty="0"/>
                    </a:p>
                  </a:txBody>
                  <a:tcPr/>
                </a:tc>
                <a:tc>
                  <a:txBody>
                    <a:bodyPr/>
                    <a:lstStyle/>
                    <a:p>
                      <a:pPr algn="ctr"/>
                      <a:endParaRPr lang="ru-RU" sz="1000" dirty="0" smtClean="0"/>
                    </a:p>
                    <a:p>
                      <a:pPr algn="ctr"/>
                      <a:r>
                        <a:rPr lang="ru-RU" sz="1000" dirty="0" smtClean="0"/>
                        <a:t>266 491,9</a:t>
                      </a:r>
                      <a:endParaRPr lang="ru-RU" sz="1000" dirty="0"/>
                    </a:p>
                  </a:txBody>
                  <a:tcPr/>
                </a:tc>
                <a:tc>
                  <a:txBody>
                    <a:bodyPr/>
                    <a:lstStyle/>
                    <a:p>
                      <a:pPr algn="ctr"/>
                      <a:endParaRPr lang="ru-RU" sz="1000" dirty="0" smtClean="0"/>
                    </a:p>
                    <a:p>
                      <a:pPr algn="ctr"/>
                      <a:r>
                        <a:rPr lang="ru-RU" sz="1000" dirty="0" smtClean="0"/>
                        <a:t>94,7</a:t>
                      </a:r>
                      <a:endParaRPr lang="ru-RU" sz="1000" dirty="0"/>
                    </a:p>
                  </a:txBody>
                  <a:tcPr/>
                </a:tc>
                <a:tc>
                  <a:txBody>
                    <a:bodyPr/>
                    <a:lstStyle/>
                    <a:p>
                      <a:pPr algn="ctr"/>
                      <a:endParaRPr lang="ru-RU" sz="1000" dirty="0" smtClean="0"/>
                    </a:p>
                    <a:p>
                      <a:pPr algn="ctr"/>
                      <a:r>
                        <a:rPr lang="ru-RU" sz="1000" dirty="0" smtClean="0"/>
                        <a:t>243 504,0</a:t>
                      </a:r>
                      <a:endParaRPr lang="ru-RU" sz="1000" dirty="0"/>
                    </a:p>
                  </a:txBody>
                  <a:tcPr/>
                </a:tc>
                <a:tc>
                  <a:txBody>
                    <a:bodyPr/>
                    <a:lstStyle/>
                    <a:p>
                      <a:pPr algn="ctr"/>
                      <a:endParaRPr lang="ru-RU" sz="1000" dirty="0" smtClean="0"/>
                    </a:p>
                    <a:p>
                      <a:pPr algn="ctr"/>
                      <a:r>
                        <a:rPr lang="ru-RU" sz="1000" dirty="0" smtClean="0"/>
                        <a:t>243 068,5</a:t>
                      </a:r>
                      <a:endParaRPr lang="ru-RU" sz="1000" dirty="0"/>
                    </a:p>
                  </a:txBody>
                  <a:tcPr/>
                </a:tc>
              </a:tr>
              <a:tr h="362971">
                <a:tc>
                  <a:txBody>
                    <a:bodyPr/>
                    <a:lstStyle/>
                    <a:p>
                      <a:pPr algn="r"/>
                      <a:r>
                        <a:rPr lang="ru-RU" sz="800" i="1" dirty="0" smtClean="0">
                          <a:latin typeface="+mn-lt"/>
                        </a:rPr>
                        <a:t>доля в общем объёме безвозмездных поступлений,</a:t>
                      </a:r>
                      <a:r>
                        <a:rPr lang="ru-RU" sz="800" i="1" baseline="0" dirty="0" smtClean="0">
                          <a:latin typeface="+mn-lt"/>
                        </a:rPr>
                        <a:t> %</a:t>
                      </a:r>
                      <a:endParaRPr lang="ru-RU" sz="800" i="1" dirty="0">
                        <a:latin typeface="+mn-lt"/>
                      </a:endParaRPr>
                    </a:p>
                  </a:txBody>
                  <a:tcPr/>
                </a:tc>
                <a:tc>
                  <a:txBody>
                    <a:bodyPr/>
                    <a:lstStyle/>
                    <a:p>
                      <a:pPr algn="ctr"/>
                      <a:r>
                        <a:rPr lang="ru-RU" sz="1000" dirty="0" smtClean="0"/>
                        <a:t>100,0</a:t>
                      </a:r>
                      <a:endParaRPr lang="ru-RU" sz="1000" dirty="0"/>
                    </a:p>
                  </a:txBody>
                  <a:tcPr/>
                </a:tc>
                <a:tc>
                  <a:txBody>
                    <a:bodyPr/>
                    <a:lstStyle/>
                    <a:p>
                      <a:pPr algn="ctr"/>
                      <a:r>
                        <a:rPr lang="ru-RU" sz="1000" dirty="0" smtClean="0"/>
                        <a:t>100,0</a:t>
                      </a:r>
                      <a:endParaRPr lang="ru-RU" sz="1000" dirty="0"/>
                    </a:p>
                  </a:txBody>
                  <a:tcPr/>
                </a:tc>
                <a:tc>
                  <a:txBody>
                    <a:bodyPr/>
                    <a:lstStyle/>
                    <a:p>
                      <a:pPr algn="ctr"/>
                      <a:r>
                        <a:rPr lang="ru-RU" sz="1000" dirty="0" smtClean="0"/>
                        <a:t>-</a:t>
                      </a:r>
                      <a:endParaRPr lang="ru-RU" sz="1000" dirty="0"/>
                    </a:p>
                  </a:txBody>
                  <a:tcPr/>
                </a:tc>
                <a:tc>
                  <a:txBody>
                    <a:bodyPr/>
                    <a:lstStyle/>
                    <a:p>
                      <a:pPr algn="ctr"/>
                      <a:r>
                        <a:rPr lang="ru-RU" sz="1000" dirty="0" smtClean="0"/>
                        <a:t>100,0</a:t>
                      </a:r>
                      <a:endParaRPr lang="ru-RU" sz="1000" dirty="0"/>
                    </a:p>
                  </a:txBody>
                  <a:tcPr/>
                </a:tc>
                <a:tc>
                  <a:txBody>
                    <a:bodyPr/>
                    <a:lstStyle/>
                    <a:p>
                      <a:pPr algn="ctr"/>
                      <a:r>
                        <a:rPr lang="ru-RU" sz="1000" dirty="0" smtClean="0"/>
                        <a:t>100,0</a:t>
                      </a:r>
                      <a:endParaRPr lang="ru-RU" sz="1000" dirty="0"/>
                    </a:p>
                  </a:txBody>
                  <a:tcPr/>
                </a:tc>
              </a:tr>
              <a:tr h="595795">
                <a:tc>
                  <a:txBody>
                    <a:bodyPr/>
                    <a:lstStyle/>
                    <a:p>
                      <a:pPr algn="l"/>
                      <a:endParaRPr lang="ru-RU" sz="800" dirty="0" smtClean="0">
                        <a:latin typeface="+mn-lt"/>
                      </a:endParaRPr>
                    </a:p>
                    <a:p>
                      <a:pPr algn="l"/>
                      <a:r>
                        <a:rPr lang="ru-RU" sz="800" dirty="0" smtClean="0">
                          <a:latin typeface="+mn-lt"/>
                        </a:rPr>
                        <a:t>ДОТАЦИИ БЮДЖЕТАМ МУНИЦИПАЛЬНЫМ</a:t>
                      </a:r>
                      <a:r>
                        <a:rPr lang="ru-RU" sz="800" baseline="0" dirty="0" smtClean="0">
                          <a:latin typeface="+mn-lt"/>
                        </a:rPr>
                        <a:t> ОБРАЗОВАНИЙ</a:t>
                      </a:r>
                      <a:endParaRPr lang="ru-RU" sz="800" dirty="0">
                        <a:latin typeface="+mn-lt"/>
                      </a:endParaRPr>
                    </a:p>
                  </a:txBody>
                  <a:tcPr/>
                </a:tc>
                <a:tc>
                  <a:txBody>
                    <a:bodyPr/>
                    <a:lstStyle/>
                    <a:p>
                      <a:pPr algn="ctr"/>
                      <a:endParaRPr lang="ru-RU" sz="1000" dirty="0" smtClean="0"/>
                    </a:p>
                    <a:p>
                      <a:pPr algn="ctr"/>
                      <a:r>
                        <a:rPr lang="ru-RU" sz="1000" dirty="0" smtClean="0"/>
                        <a:t>95 567,0</a:t>
                      </a:r>
                      <a:endParaRPr lang="ru-RU" sz="1000" dirty="0"/>
                    </a:p>
                  </a:txBody>
                  <a:tcPr/>
                </a:tc>
                <a:tc>
                  <a:txBody>
                    <a:bodyPr/>
                    <a:lstStyle/>
                    <a:p>
                      <a:pPr algn="ctr"/>
                      <a:endParaRPr lang="ru-RU" sz="1000" dirty="0" smtClean="0"/>
                    </a:p>
                    <a:p>
                      <a:pPr algn="ctr"/>
                      <a:r>
                        <a:rPr lang="ru-RU" sz="1000" dirty="0" smtClean="0"/>
                        <a:t>87 685,0</a:t>
                      </a:r>
                      <a:endParaRPr lang="ru-RU" sz="1000" dirty="0"/>
                    </a:p>
                  </a:txBody>
                  <a:tcPr/>
                </a:tc>
                <a:tc>
                  <a:txBody>
                    <a:bodyPr/>
                    <a:lstStyle/>
                    <a:p>
                      <a:pPr algn="ctr"/>
                      <a:endParaRPr lang="ru-RU" sz="1000" dirty="0" smtClean="0"/>
                    </a:p>
                    <a:p>
                      <a:pPr algn="ctr"/>
                      <a:r>
                        <a:rPr lang="ru-RU" sz="1000" dirty="0" smtClean="0"/>
                        <a:t>91,8</a:t>
                      </a:r>
                      <a:endParaRPr lang="ru-RU" sz="1000" dirty="0"/>
                    </a:p>
                  </a:txBody>
                  <a:tcPr/>
                </a:tc>
                <a:tc>
                  <a:txBody>
                    <a:bodyPr/>
                    <a:lstStyle/>
                    <a:p>
                      <a:pPr algn="ctr"/>
                      <a:endParaRPr lang="ru-RU" sz="1000" dirty="0" smtClean="0"/>
                    </a:p>
                    <a:p>
                      <a:pPr algn="ctr"/>
                      <a:r>
                        <a:rPr lang="ru-RU" sz="1000" dirty="0" smtClean="0"/>
                        <a:t>66 600,0</a:t>
                      </a:r>
                      <a:endParaRPr lang="ru-RU" sz="1000" dirty="0"/>
                    </a:p>
                  </a:txBody>
                  <a:tcPr/>
                </a:tc>
                <a:tc>
                  <a:txBody>
                    <a:bodyPr/>
                    <a:lstStyle/>
                    <a:p>
                      <a:pPr algn="ctr"/>
                      <a:endParaRPr lang="ru-RU" sz="1000" dirty="0" smtClean="0"/>
                    </a:p>
                    <a:p>
                      <a:pPr algn="ctr"/>
                      <a:r>
                        <a:rPr lang="ru-RU" sz="1000" dirty="0" smtClean="0"/>
                        <a:t>66 600,0</a:t>
                      </a:r>
                      <a:endParaRPr lang="ru-RU" sz="1000" dirty="0"/>
                    </a:p>
                  </a:txBody>
                  <a:tcPr/>
                </a:tc>
              </a:tr>
              <a:tr h="362971">
                <a:tc>
                  <a:txBody>
                    <a:bodyPr/>
                    <a:lstStyle/>
                    <a:p>
                      <a:pPr algn="r"/>
                      <a:r>
                        <a:rPr lang="ru-RU" sz="800" i="1" dirty="0" smtClean="0">
                          <a:latin typeface="+mn-lt"/>
                        </a:rPr>
                        <a:t>доля, %</a:t>
                      </a:r>
                      <a:endParaRPr lang="ru-RU" sz="800" i="1" dirty="0">
                        <a:latin typeface="+mn-lt"/>
                      </a:endParaRPr>
                    </a:p>
                  </a:txBody>
                  <a:tcPr/>
                </a:tc>
                <a:tc>
                  <a:txBody>
                    <a:bodyPr/>
                    <a:lstStyle/>
                    <a:p>
                      <a:pPr algn="ctr"/>
                      <a:r>
                        <a:rPr lang="ru-RU" sz="1000" dirty="0" smtClean="0"/>
                        <a:t>34,0</a:t>
                      </a:r>
                      <a:endParaRPr lang="ru-RU" sz="1000" dirty="0"/>
                    </a:p>
                  </a:txBody>
                  <a:tcPr/>
                </a:tc>
                <a:tc>
                  <a:txBody>
                    <a:bodyPr/>
                    <a:lstStyle/>
                    <a:p>
                      <a:pPr algn="ctr"/>
                      <a:r>
                        <a:rPr lang="ru-RU" sz="1000" dirty="0" smtClean="0"/>
                        <a:t>32,9</a:t>
                      </a:r>
                      <a:endParaRPr lang="ru-RU" sz="1000" dirty="0"/>
                    </a:p>
                  </a:txBody>
                  <a:tcPr/>
                </a:tc>
                <a:tc>
                  <a:txBody>
                    <a:bodyPr/>
                    <a:lstStyle/>
                    <a:p>
                      <a:pPr algn="ctr"/>
                      <a:r>
                        <a:rPr lang="ru-RU" sz="1000" dirty="0" smtClean="0"/>
                        <a:t>-</a:t>
                      </a:r>
                      <a:endParaRPr lang="ru-RU" sz="1000" dirty="0"/>
                    </a:p>
                  </a:txBody>
                  <a:tcPr/>
                </a:tc>
                <a:tc>
                  <a:txBody>
                    <a:bodyPr/>
                    <a:lstStyle/>
                    <a:p>
                      <a:pPr algn="ctr"/>
                      <a:r>
                        <a:rPr lang="ru-RU" sz="1000" dirty="0" smtClean="0"/>
                        <a:t>27,4</a:t>
                      </a:r>
                      <a:endParaRPr lang="ru-RU" sz="1000" dirty="0"/>
                    </a:p>
                  </a:txBody>
                  <a:tcPr/>
                </a:tc>
                <a:tc>
                  <a:txBody>
                    <a:bodyPr/>
                    <a:lstStyle/>
                    <a:p>
                      <a:pPr algn="ctr"/>
                      <a:r>
                        <a:rPr lang="ru-RU" sz="1000" dirty="0" smtClean="0"/>
                        <a:t>27,4</a:t>
                      </a:r>
                      <a:endParaRPr lang="ru-RU" sz="1000" dirty="0"/>
                    </a:p>
                  </a:txBody>
                  <a:tcPr/>
                </a:tc>
              </a:tr>
              <a:tr h="601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8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800" dirty="0" smtClean="0">
                          <a:latin typeface="+mn-lt"/>
                        </a:rPr>
                        <a:t>СУБСИДИИ БЮДЖЕТАМ МУНИЦИПАЛЬНЫМ</a:t>
                      </a:r>
                      <a:r>
                        <a:rPr lang="ru-RU" sz="800" baseline="0" dirty="0" smtClean="0">
                          <a:latin typeface="+mn-lt"/>
                        </a:rPr>
                        <a:t> ОБРАЗОВАНИЙ</a:t>
                      </a:r>
                      <a:endParaRPr lang="ru-RU" sz="800" dirty="0">
                        <a:latin typeface="+mn-lt"/>
                      </a:endParaRPr>
                    </a:p>
                  </a:txBody>
                  <a:tcPr/>
                </a:tc>
                <a:tc>
                  <a:txBody>
                    <a:bodyPr/>
                    <a:lstStyle/>
                    <a:p>
                      <a:pPr algn="ctr"/>
                      <a:endParaRPr lang="ru-RU" sz="1000" dirty="0" smtClean="0"/>
                    </a:p>
                    <a:p>
                      <a:pPr algn="ctr"/>
                      <a:r>
                        <a:rPr lang="ru-RU" sz="1000" dirty="0" smtClean="0"/>
                        <a:t>66</a:t>
                      </a:r>
                      <a:r>
                        <a:rPr lang="ru-RU" sz="1000" baseline="0" dirty="0" smtClean="0"/>
                        <a:t> 21</a:t>
                      </a:r>
                      <a:r>
                        <a:rPr lang="ru-RU" sz="1000" dirty="0" smtClean="0"/>
                        <a:t>8,0</a:t>
                      </a:r>
                      <a:endParaRPr lang="ru-RU" sz="1000" dirty="0"/>
                    </a:p>
                  </a:txBody>
                  <a:tcPr/>
                </a:tc>
                <a:tc>
                  <a:txBody>
                    <a:bodyPr/>
                    <a:lstStyle/>
                    <a:p>
                      <a:pPr algn="ctr"/>
                      <a:endParaRPr lang="ru-RU" sz="1000" dirty="0" smtClean="0"/>
                    </a:p>
                    <a:p>
                      <a:pPr algn="ctr"/>
                      <a:r>
                        <a:rPr lang="ru-RU" sz="1000" dirty="0" smtClean="0"/>
                        <a:t>55 278,0</a:t>
                      </a:r>
                      <a:endParaRPr lang="ru-RU" sz="1000" dirty="0"/>
                    </a:p>
                  </a:txBody>
                  <a:tcPr/>
                </a:tc>
                <a:tc>
                  <a:txBody>
                    <a:bodyPr/>
                    <a:lstStyle/>
                    <a:p>
                      <a:pPr algn="ctr"/>
                      <a:endParaRPr lang="ru-RU" sz="1000" dirty="0" smtClean="0"/>
                    </a:p>
                    <a:p>
                      <a:pPr algn="ctr"/>
                      <a:r>
                        <a:rPr lang="ru-RU" sz="1000" dirty="0" smtClean="0"/>
                        <a:t>83,5</a:t>
                      </a:r>
                      <a:endParaRPr lang="ru-RU" sz="1000" dirty="0"/>
                    </a:p>
                  </a:txBody>
                  <a:tcPr/>
                </a:tc>
                <a:tc>
                  <a:txBody>
                    <a:bodyPr/>
                    <a:lstStyle/>
                    <a:p>
                      <a:pPr algn="ctr"/>
                      <a:endParaRPr lang="ru-RU" sz="1000" dirty="0" smtClean="0"/>
                    </a:p>
                    <a:p>
                      <a:pPr algn="ctr"/>
                      <a:r>
                        <a:rPr lang="ru-RU" sz="1000" dirty="0" smtClean="0"/>
                        <a:t>55 278,0</a:t>
                      </a:r>
                      <a:endParaRPr lang="ru-RU" sz="1000" dirty="0"/>
                    </a:p>
                  </a:txBody>
                  <a:tcPr/>
                </a:tc>
                <a:tc>
                  <a:txBody>
                    <a:bodyPr/>
                    <a:lstStyle/>
                    <a:p>
                      <a:pPr algn="ctr"/>
                      <a:endParaRPr lang="ru-RU" sz="1000" dirty="0" smtClean="0"/>
                    </a:p>
                    <a:p>
                      <a:pPr algn="ctr"/>
                      <a:r>
                        <a:rPr lang="ru-RU" sz="1000" dirty="0" smtClean="0"/>
                        <a:t>55 278,0</a:t>
                      </a:r>
                      <a:endParaRPr lang="ru-RU" sz="1000" dirty="0"/>
                    </a:p>
                  </a:txBody>
                  <a:tcPr/>
                </a:tc>
              </a:tr>
              <a:tr h="36297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800" i="1" dirty="0" smtClean="0">
                          <a:latin typeface="+mn-lt"/>
                        </a:rPr>
                        <a:t>доля, %</a:t>
                      </a:r>
                      <a:endParaRPr lang="ru-RU" sz="800" dirty="0">
                        <a:latin typeface="+mn-lt"/>
                      </a:endParaRPr>
                    </a:p>
                  </a:txBody>
                  <a:tcPr/>
                </a:tc>
                <a:tc>
                  <a:txBody>
                    <a:bodyPr/>
                    <a:lstStyle/>
                    <a:p>
                      <a:pPr algn="ctr"/>
                      <a:r>
                        <a:rPr lang="ru-RU" sz="1000" dirty="0" smtClean="0"/>
                        <a:t>23,5</a:t>
                      </a:r>
                      <a:endParaRPr lang="ru-RU" sz="1000" dirty="0"/>
                    </a:p>
                  </a:txBody>
                  <a:tcPr/>
                </a:tc>
                <a:tc>
                  <a:txBody>
                    <a:bodyPr/>
                    <a:lstStyle/>
                    <a:p>
                      <a:pPr algn="ctr"/>
                      <a:r>
                        <a:rPr lang="ru-RU" sz="1000" dirty="0" smtClean="0"/>
                        <a:t>20,7</a:t>
                      </a:r>
                      <a:endParaRPr lang="ru-RU" sz="1000" dirty="0"/>
                    </a:p>
                  </a:txBody>
                  <a:tcPr/>
                </a:tc>
                <a:tc>
                  <a:txBody>
                    <a:bodyPr/>
                    <a:lstStyle/>
                    <a:p>
                      <a:pPr algn="ctr"/>
                      <a:r>
                        <a:rPr lang="ru-RU" sz="1000" dirty="0" smtClean="0"/>
                        <a:t>-</a:t>
                      </a:r>
                      <a:endParaRPr lang="ru-RU" sz="1000" dirty="0"/>
                    </a:p>
                  </a:txBody>
                  <a:tcPr/>
                </a:tc>
                <a:tc>
                  <a:txBody>
                    <a:bodyPr/>
                    <a:lstStyle/>
                    <a:p>
                      <a:pPr algn="ctr"/>
                      <a:r>
                        <a:rPr lang="ru-RU" sz="1000" dirty="0" smtClean="0"/>
                        <a:t>22,7</a:t>
                      </a:r>
                      <a:endParaRPr lang="ru-RU" sz="1000" dirty="0"/>
                    </a:p>
                  </a:txBody>
                  <a:tcPr/>
                </a:tc>
                <a:tc>
                  <a:txBody>
                    <a:bodyPr/>
                    <a:lstStyle/>
                    <a:p>
                      <a:pPr algn="ctr"/>
                      <a:r>
                        <a:rPr lang="ru-RU" sz="1000" dirty="0" smtClean="0"/>
                        <a:t>22,7</a:t>
                      </a:r>
                      <a:endParaRPr lang="ru-RU" sz="1000" dirty="0"/>
                    </a:p>
                  </a:txBody>
                  <a:tcPr/>
                </a:tc>
              </a:tr>
              <a:tr h="499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8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800" dirty="0" smtClean="0">
                          <a:latin typeface="+mn-lt"/>
                        </a:rPr>
                        <a:t>СУБВЕНЦИИ БЮДЖЕТАМ МУНИЦИПАЛЬНЫМ</a:t>
                      </a:r>
                      <a:r>
                        <a:rPr lang="ru-RU" sz="800" baseline="0" dirty="0" smtClean="0">
                          <a:latin typeface="+mn-lt"/>
                        </a:rPr>
                        <a:t> ОБРАЗОВАНИЙ</a:t>
                      </a:r>
                      <a:endParaRPr lang="ru-RU" sz="800" dirty="0"/>
                    </a:p>
                  </a:txBody>
                  <a:tcPr/>
                </a:tc>
                <a:tc>
                  <a:txBody>
                    <a:bodyPr/>
                    <a:lstStyle/>
                    <a:p>
                      <a:pPr algn="ctr"/>
                      <a:endParaRPr lang="ru-RU" sz="1000" dirty="0" smtClean="0"/>
                    </a:p>
                    <a:p>
                      <a:pPr algn="ctr"/>
                      <a:r>
                        <a:rPr lang="ru-RU" sz="1000" dirty="0" smtClean="0"/>
                        <a:t>117 840,6</a:t>
                      </a:r>
                      <a:endParaRPr lang="ru-RU" sz="1000" dirty="0"/>
                    </a:p>
                  </a:txBody>
                  <a:tcPr/>
                </a:tc>
                <a:tc>
                  <a:txBody>
                    <a:bodyPr/>
                    <a:lstStyle/>
                    <a:p>
                      <a:pPr algn="ctr"/>
                      <a:endParaRPr lang="ru-RU" sz="1000" dirty="0" smtClean="0"/>
                    </a:p>
                    <a:p>
                      <a:pPr algn="ctr"/>
                      <a:r>
                        <a:rPr lang="ru-RU" sz="1000" dirty="0" smtClean="0"/>
                        <a:t>121</a:t>
                      </a:r>
                      <a:r>
                        <a:rPr lang="ru-RU" sz="1000" baseline="0" dirty="0" smtClean="0"/>
                        <a:t> 190,6</a:t>
                      </a:r>
                      <a:endParaRPr lang="ru-RU" sz="1000" dirty="0"/>
                    </a:p>
                  </a:txBody>
                  <a:tcPr/>
                </a:tc>
                <a:tc>
                  <a:txBody>
                    <a:bodyPr/>
                    <a:lstStyle/>
                    <a:p>
                      <a:pPr algn="ctr"/>
                      <a:endParaRPr lang="ru-RU" sz="1000" dirty="0" smtClean="0"/>
                    </a:p>
                    <a:p>
                      <a:pPr algn="ctr"/>
                      <a:r>
                        <a:rPr lang="ru-RU" sz="1000" dirty="0" smtClean="0"/>
                        <a:t>102,8</a:t>
                      </a:r>
                      <a:endParaRPr lang="ru-RU" sz="1000" dirty="0"/>
                    </a:p>
                  </a:txBody>
                  <a:tcPr/>
                </a:tc>
                <a:tc>
                  <a:txBody>
                    <a:bodyPr/>
                    <a:lstStyle/>
                    <a:p>
                      <a:pPr algn="ctr"/>
                      <a:endParaRPr lang="ru-RU" sz="1000" dirty="0" smtClean="0"/>
                    </a:p>
                    <a:p>
                      <a:pPr algn="ctr"/>
                      <a:r>
                        <a:rPr lang="ru-RU" sz="1000" dirty="0" smtClean="0"/>
                        <a:t>121 626,0</a:t>
                      </a:r>
                      <a:endParaRPr lang="ru-RU" sz="1000" dirty="0"/>
                    </a:p>
                  </a:txBody>
                  <a:tcPr/>
                </a:tc>
                <a:tc>
                  <a:txBody>
                    <a:bodyPr/>
                    <a:lstStyle/>
                    <a:p>
                      <a:pPr algn="ctr"/>
                      <a:endParaRPr lang="ru-RU" sz="1000" dirty="0" smtClean="0"/>
                    </a:p>
                    <a:p>
                      <a:pPr algn="ctr"/>
                      <a:r>
                        <a:rPr lang="ru-RU" sz="1000" dirty="0" smtClean="0"/>
                        <a:t>121 190,5</a:t>
                      </a:r>
                      <a:endParaRPr lang="ru-RU" sz="1000" dirty="0"/>
                    </a:p>
                  </a:txBody>
                  <a:tcPr/>
                </a:tc>
              </a:tr>
              <a:tr h="36297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800" i="1" dirty="0" smtClean="0">
                          <a:latin typeface="+mn-lt"/>
                        </a:rPr>
                        <a:t>доля, %</a:t>
                      </a:r>
                      <a:endParaRPr lang="ru-RU" sz="800" dirty="0"/>
                    </a:p>
                  </a:txBody>
                  <a:tcPr/>
                </a:tc>
                <a:tc>
                  <a:txBody>
                    <a:bodyPr/>
                    <a:lstStyle/>
                    <a:p>
                      <a:pPr algn="ctr"/>
                      <a:r>
                        <a:rPr lang="ru-RU" sz="1000" dirty="0" smtClean="0"/>
                        <a:t>41,9</a:t>
                      </a:r>
                      <a:endParaRPr lang="ru-RU" sz="1000" dirty="0"/>
                    </a:p>
                  </a:txBody>
                  <a:tcPr/>
                </a:tc>
                <a:tc>
                  <a:txBody>
                    <a:bodyPr/>
                    <a:lstStyle/>
                    <a:p>
                      <a:pPr algn="ctr"/>
                      <a:r>
                        <a:rPr lang="ru-RU" sz="1000" dirty="0" smtClean="0"/>
                        <a:t>45,5</a:t>
                      </a:r>
                      <a:endParaRPr lang="ru-RU" sz="1000" dirty="0"/>
                    </a:p>
                  </a:txBody>
                  <a:tcPr/>
                </a:tc>
                <a:tc>
                  <a:txBody>
                    <a:bodyPr/>
                    <a:lstStyle/>
                    <a:p>
                      <a:pPr algn="ctr"/>
                      <a:r>
                        <a:rPr lang="ru-RU" sz="1000" dirty="0" smtClean="0"/>
                        <a:t>-</a:t>
                      </a:r>
                      <a:endParaRPr lang="ru-RU" sz="1000" dirty="0"/>
                    </a:p>
                  </a:txBody>
                  <a:tcPr/>
                </a:tc>
                <a:tc>
                  <a:txBody>
                    <a:bodyPr/>
                    <a:lstStyle/>
                    <a:p>
                      <a:pPr algn="ctr"/>
                      <a:r>
                        <a:rPr lang="ru-RU" sz="1000" dirty="0" smtClean="0"/>
                        <a:t>49,9</a:t>
                      </a:r>
                      <a:endParaRPr lang="ru-RU" sz="1000" dirty="0"/>
                    </a:p>
                  </a:txBody>
                  <a:tcPr/>
                </a:tc>
                <a:tc>
                  <a:txBody>
                    <a:bodyPr/>
                    <a:lstStyle/>
                    <a:p>
                      <a:pPr algn="ctr"/>
                      <a:r>
                        <a:rPr lang="ru-RU" sz="1000" dirty="0" smtClean="0"/>
                        <a:t>49,9</a:t>
                      </a:r>
                      <a:endParaRPr lang="ru-RU" sz="1000" dirty="0"/>
                    </a:p>
                  </a:txBody>
                  <a:tcPr/>
                </a:tc>
              </a:tr>
              <a:tr h="516396">
                <a:tc>
                  <a:txBody>
                    <a:bodyPr/>
                    <a:lstStyle/>
                    <a:p>
                      <a:pPr algn="l"/>
                      <a:endParaRPr lang="ru-RU" sz="800" dirty="0" smtClean="0"/>
                    </a:p>
                    <a:p>
                      <a:pPr algn="l"/>
                      <a:r>
                        <a:rPr lang="ru-RU" sz="800" dirty="0" smtClean="0"/>
                        <a:t>ИНЫЕ МЕЖБЮДЖЕТНЫЕ ТРАНСФЕРТЫ</a:t>
                      </a:r>
                      <a:endParaRPr lang="ru-RU" sz="800" dirty="0"/>
                    </a:p>
                  </a:txBody>
                  <a:tcPr/>
                </a:tc>
                <a:tc>
                  <a:txBody>
                    <a:bodyPr/>
                    <a:lstStyle/>
                    <a:p>
                      <a:pPr algn="ctr"/>
                      <a:endParaRPr lang="ru-RU" sz="1000" dirty="0" smtClean="0"/>
                    </a:p>
                    <a:p>
                      <a:pPr algn="ctr"/>
                      <a:r>
                        <a:rPr lang="ru-RU" sz="1000" dirty="0" smtClean="0"/>
                        <a:t>1 795,9</a:t>
                      </a:r>
                      <a:endParaRPr lang="ru-RU" sz="1000" dirty="0"/>
                    </a:p>
                  </a:txBody>
                  <a:tcPr/>
                </a:tc>
                <a:tc>
                  <a:txBody>
                    <a:bodyPr/>
                    <a:lstStyle/>
                    <a:p>
                      <a:pPr algn="ctr"/>
                      <a:endParaRPr lang="ru-RU" sz="1000" dirty="0" smtClean="0"/>
                    </a:p>
                    <a:p>
                      <a:pPr algn="ctr"/>
                      <a:r>
                        <a:rPr lang="ru-RU" sz="1000" dirty="0" smtClean="0"/>
                        <a:t>2 338,3</a:t>
                      </a:r>
                      <a:endParaRPr lang="ru-RU" sz="1000" dirty="0"/>
                    </a:p>
                  </a:txBody>
                  <a:tcPr/>
                </a:tc>
                <a:tc>
                  <a:txBody>
                    <a:bodyPr/>
                    <a:lstStyle/>
                    <a:p>
                      <a:pPr algn="ctr"/>
                      <a:endParaRPr lang="ru-RU" sz="1000" dirty="0" smtClean="0"/>
                    </a:p>
                    <a:p>
                      <a:pPr algn="ctr"/>
                      <a:r>
                        <a:rPr lang="ru-RU" sz="1000" dirty="0" smtClean="0"/>
                        <a:t>130,2</a:t>
                      </a:r>
                      <a:endParaRPr lang="ru-RU" sz="1000" dirty="0"/>
                    </a:p>
                  </a:txBody>
                  <a:tcPr/>
                </a:tc>
                <a:tc>
                  <a:txBody>
                    <a:bodyPr/>
                    <a:lstStyle/>
                    <a:p>
                      <a:pPr algn="ctr"/>
                      <a:endParaRPr lang="ru-RU" sz="1000" dirty="0" smtClean="0"/>
                    </a:p>
                    <a:p>
                      <a:pPr algn="ctr"/>
                      <a:r>
                        <a:rPr lang="ru-RU" sz="1000" dirty="0" smtClean="0"/>
                        <a:t>-</a:t>
                      </a:r>
                      <a:endParaRPr lang="ru-RU" sz="1000" dirty="0"/>
                    </a:p>
                  </a:txBody>
                  <a:tcPr/>
                </a:tc>
                <a:tc>
                  <a:txBody>
                    <a:bodyPr/>
                    <a:lstStyle/>
                    <a:p>
                      <a:pPr algn="ctr"/>
                      <a:endParaRPr lang="ru-RU" sz="1000" dirty="0" smtClean="0"/>
                    </a:p>
                    <a:p>
                      <a:pPr algn="ctr"/>
                      <a:r>
                        <a:rPr lang="ru-RU" sz="1000" dirty="0" smtClean="0"/>
                        <a:t>-</a:t>
                      </a:r>
                      <a:endParaRPr lang="ru-RU" sz="1000" dirty="0"/>
                    </a:p>
                  </a:txBody>
                  <a:tcPr/>
                </a:tc>
              </a:tr>
              <a:tr h="36297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ru-RU" sz="800" i="1" dirty="0" smtClean="0">
                          <a:latin typeface="+mn-lt"/>
                        </a:rPr>
                        <a:t>доля, %</a:t>
                      </a:r>
                      <a:endParaRPr lang="ru-RU" sz="800" dirty="0"/>
                    </a:p>
                  </a:txBody>
                  <a:tcPr/>
                </a:tc>
                <a:tc>
                  <a:txBody>
                    <a:bodyPr/>
                    <a:lstStyle/>
                    <a:p>
                      <a:pPr algn="ctr"/>
                      <a:r>
                        <a:rPr lang="ru-RU" sz="1000" dirty="0" smtClean="0"/>
                        <a:t>0,6</a:t>
                      </a:r>
                      <a:endParaRPr lang="ru-RU" sz="1000" dirty="0"/>
                    </a:p>
                  </a:txBody>
                  <a:tcPr/>
                </a:tc>
                <a:tc>
                  <a:txBody>
                    <a:bodyPr/>
                    <a:lstStyle/>
                    <a:p>
                      <a:pPr algn="ctr"/>
                      <a:r>
                        <a:rPr lang="ru-RU" sz="1000" dirty="0" smtClean="0"/>
                        <a:t>0,9</a:t>
                      </a:r>
                      <a:endParaRPr lang="ru-RU" sz="1000" dirty="0"/>
                    </a:p>
                  </a:txBody>
                  <a:tcPr/>
                </a:tc>
                <a:tc>
                  <a:txBody>
                    <a:bodyPr/>
                    <a:lstStyle/>
                    <a:p>
                      <a:pPr algn="ctr"/>
                      <a:r>
                        <a:rPr lang="ru-RU" sz="1000" dirty="0" smtClean="0"/>
                        <a:t>-</a:t>
                      </a:r>
                      <a:endParaRPr lang="ru-RU" sz="1000" dirty="0"/>
                    </a:p>
                  </a:txBody>
                  <a:tcPr/>
                </a:tc>
                <a:tc>
                  <a:txBody>
                    <a:bodyPr/>
                    <a:lstStyle/>
                    <a:p>
                      <a:pPr algn="ctr"/>
                      <a:r>
                        <a:rPr lang="ru-RU" sz="1000" dirty="0" smtClean="0"/>
                        <a:t>-</a:t>
                      </a:r>
                      <a:endParaRPr lang="ru-RU" sz="1000" dirty="0"/>
                    </a:p>
                  </a:txBody>
                  <a:tcPr/>
                </a:tc>
                <a:tc>
                  <a:txBody>
                    <a:bodyPr/>
                    <a:lstStyle/>
                    <a:p>
                      <a:pPr algn="ctr"/>
                      <a:r>
                        <a:rPr lang="ru-RU" sz="1000" dirty="0" smtClean="0"/>
                        <a:t>-</a:t>
                      </a:r>
                      <a:endParaRPr lang="ru-RU" sz="1000" dirty="0"/>
                    </a:p>
                  </a:txBody>
                  <a:tcPr/>
                </a:tc>
              </a:tr>
            </a:tbl>
          </a:graphicData>
        </a:graphic>
      </p:graphicFrame>
    </p:spTree>
    <p:extLst>
      <p:ext uri="{BB962C8B-B14F-4D97-AF65-F5344CB8AC3E}">
        <p14:creationId xmlns:p14="http://schemas.microsoft.com/office/powerpoint/2010/main" val="3471688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0" y="0"/>
            <a:ext cx="9906000" cy="838201"/>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nSpc>
                <a:spcPct val="100000"/>
              </a:lnSpc>
            </a:pPr>
            <a: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2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ru-RU"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как распределяются расходы по основным функциям Соболевского района</a:t>
            </a:r>
            <a:endParaRPr lang="ru-RU" sz="17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Скругленный прямоугольник 5"/>
          <p:cNvSpPr/>
          <p:nvPr/>
        </p:nvSpPr>
        <p:spPr>
          <a:xfrm>
            <a:off x="-1" y="1009650"/>
            <a:ext cx="9906000" cy="1533525"/>
          </a:xfrm>
          <a:prstGeom prst="roundRect">
            <a:avLst/>
          </a:prstGeom>
          <a:solidFill>
            <a:schemeClr val="accent5">
              <a:lumMod val="20000"/>
              <a:lumOff val="80000"/>
            </a:schemeClr>
          </a:solidFill>
          <a:ln>
            <a:solidFill>
              <a:schemeClr val="accent5">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accent2">
                    <a:lumMod val="75000"/>
                  </a:schemeClr>
                </a:solidFill>
                <a:latin typeface="Times New Roman" pitchFamily="18" charset="0"/>
                <a:cs typeface="Times New Roman" pitchFamily="18" charset="0"/>
              </a:rPr>
              <a:t>Расходы районного бюджета </a:t>
            </a:r>
            <a:r>
              <a:rPr lang="ru-RU" sz="1600" i="1" dirty="0" smtClean="0">
                <a:solidFill>
                  <a:schemeClr val="accent2">
                    <a:lumMod val="75000"/>
                  </a:schemeClr>
                </a:solidFill>
                <a:latin typeface="Times New Roman" pitchFamily="18" charset="0"/>
                <a:cs typeface="Times New Roman" pitchFamily="18" charset="0"/>
              </a:rPr>
              <a:t>– выплачиваемые из районного бюджета денежные средства, за исключением средств, являющихся источниками финансирования дефицита районного бюджета.</a:t>
            </a:r>
          </a:p>
          <a:p>
            <a:pPr algn="ctr"/>
            <a:r>
              <a:rPr lang="ru-RU" sz="1600" i="1" dirty="0" smtClean="0">
                <a:solidFill>
                  <a:schemeClr val="accent2">
                    <a:lumMod val="75000"/>
                  </a:schemeClr>
                </a:solidFill>
                <a:latin typeface="Times New Roman" pitchFamily="18" charset="0"/>
                <a:cs typeface="Times New Roman" pitchFamily="18" charset="0"/>
              </a:rPr>
              <a:t>Формирование расходов осуществляется в соответствии с расходными обязательствами, районного бюджета.</a:t>
            </a:r>
          </a:p>
          <a:p>
            <a:pPr algn="ctr"/>
            <a:r>
              <a:rPr lang="ru-RU" sz="1600" i="1" dirty="0" smtClean="0">
                <a:solidFill>
                  <a:schemeClr val="accent2">
                    <a:lumMod val="75000"/>
                  </a:schemeClr>
                </a:solidFill>
                <a:latin typeface="Times New Roman" pitchFamily="18" charset="0"/>
                <a:cs typeface="Times New Roman" pitchFamily="18" charset="0"/>
              </a:rPr>
              <a:t>Принципы формирования расходов районного бюджета: по муниципальным программам, по разделам (подразделам) функциональной структуры, по ведомствам.</a:t>
            </a:r>
            <a:endParaRPr lang="ru-RU" sz="1600" i="1" dirty="0">
              <a:solidFill>
                <a:schemeClr val="accent2">
                  <a:lumMod val="75000"/>
                </a:schemeClr>
              </a:solidFill>
              <a:latin typeface="Times New Roman" pitchFamily="18" charset="0"/>
              <a:cs typeface="Times New Roman" pitchFamily="18" charset="0"/>
            </a:endParaRPr>
          </a:p>
        </p:txBody>
      </p:sp>
      <p:graphicFrame>
        <p:nvGraphicFramePr>
          <p:cNvPr id="9" name="Диаграмма 8"/>
          <p:cNvGraphicFramePr/>
          <p:nvPr>
            <p:extLst>
              <p:ext uri="{D42A27DB-BD31-4B8C-83A1-F6EECF244321}">
                <p14:modId xmlns:p14="http://schemas.microsoft.com/office/powerpoint/2010/main" val="1800316009"/>
              </p:ext>
            </p:extLst>
          </p:nvPr>
        </p:nvGraphicFramePr>
        <p:xfrm>
          <a:off x="85726" y="4438650"/>
          <a:ext cx="9705974" cy="2296583"/>
        </p:xfrm>
        <a:graphic>
          <a:graphicData uri="http://schemas.openxmlformats.org/drawingml/2006/chart">
            <c:chart xmlns:c="http://schemas.openxmlformats.org/drawingml/2006/chart" xmlns:r="http://schemas.openxmlformats.org/officeDocument/2006/relationships" r:id="rId2"/>
          </a:graphicData>
        </a:graphic>
      </p:graphicFrame>
      <p:sp>
        <p:nvSpPr>
          <p:cNvPr id="10" name="Скругленный прямоугольник 9"/>
          <p:cNvSpPr/>
          <p:nvPr/>
        </p:nvSpPr>
        <p:spPr>
          <a:xfrm>
            <a:off x="-1" y="2619375"/>
            <a:ext cx="4953001" cy="1790700"/>
          </a:xfrm>
          <a:prstGeom prst="roundRect">
            <a:avLst/>
          </a:prstGeom>
          <a:solidFill>
            <a:srgbClr val="18FCD6"/>
          </a:solidFill>
          <a:ln>
            <a:solidFill>
              <a:srgbClr val="18FCD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i="1" dirty="0" smtClean="0">
                <a:solidFill>
                  <a:schemeClr val="tx1"/>
                </a:solidFill>
              </a:rPr>
              <a:t>Программные расходы</a:t>
            </a:r>
          </a:p>
          <a:p>
            <a:pPr algn="ctr"/>
            <a:r>
              <a:rPr lang="ru-RU" sz="1400" i="1" dirty="0">
                <a:solidFill>
                  <a:schemeClr val="tx1"/>
                </a:solidFill>
              </a:rPr>
              <a:t>р</a:t>
            </a:r>
            <a:r>
              <a:rPr lang="ru-RU" sz="1400" i="1" dirty="0" smtClean="0">
                <a:solidFill>
                  <a:schemeClr val="tx1"/>
                </a:solidFill>
              </a:rPr>
              <a:t>аспределение расходов  </a:t>
            </a:r>
            <a:r>
              <a:rPr lang="ru-RU" sz="1400" i="1" dirty="0">
                <a:solidFill>
                  <a:schemeClr val="tx1"/>
                </a:solidFill>
              </a:rPr>
              <a:t>осуществляется не по ведомственному принципу, а по </a:t>
            </a:r>
            <a:r>
              <a:rPr lang="ru-RU" sz="1400" i="1" dirty="0" smtClean="0">
                <a:solidFill>
                  <a:schemeClr val="tx1"/>
                </a:solidFill>
              </a:rPr>
              <a:t>программному. Распределены исходя из необходимости достижения запланированных индикаторов и конечных результатов по муниципальным программам Соболевского района</a:t>
            </a:r>
            <a:endParaRPr lang="ru-RU" sz="1400" i="1" dirty="0">
              <a:solidFill>
                <a:schemeClr val="tx1"/>
              </a:solidFill>
            </a:endParaRPr>
          </a:p>
        </p:txBody>
      </p:sp>
      <p:sp>
        <p:nvSpPr>
          <p:cNvPr id="11" name="Скругленный прямоугольник 10"/>
          <p:cNvSpPr/>
          <p:nvPr/>
        </p:nvSpPr>
        <p:spPr>
          <a:xfrm>
            <a:off x="5048249" y="2619375"/>
            <a:ext cx="4857750" cy="1790700"/>
          </a:xfrm>
          <a:prstGeom prst="roundRect">
            <a:avLst/>
          </a:prstGeom>
          <a:solidFill>
            <a:srgbClr val="18FCD6"/>
          </a:solidFill>
          <a:ln>
            <a:solidFill>
              <a:srgbClr val="18FCD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i="1" dirty="0" smtClean="0">
                <a:solidFill>
                  <a:schemeClr val="tx1"/>
                </a:solidFill>
              </a:rPr>
              <a:t>Непрограммные расходы – расходные обязательства не включенные в муниципальные программы</a:t>
            </a:r>
            <a:endParaRPr lang="ru-RU" sz="1400" i="1" dirty="0">
              <a:solidFill>
                <a:schemeClr val="tx1"/>
              </a:solidFill>
            </a:endParaRPr>
          </a:p>
        </p:txBody>
      </p:sp>
    </p:spTree>
    <p:extLst>
      <p:ext uri="{BB962C8B-B14F-4D97-AF65-F5344CB8AC3E}">
        <p14:creationId xmlns:p14="http://schemas.microsoft.com/office/powerpoint/2010/main" val="1091403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774" y="0"/>
            <a:ext cx="10086974" cy="95250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nSpc>
                <a:spcPct val="100000"/>
              </a:lnSpc>
            </a:pPr>
            <a:r>
              <a:rPr lang="ru-RU" sz="27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Структура расходов районного бюджета</a:t>
            </a:r>
            <a:br>
              <a:rPr lang="ru-RU" sz="27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ru-RU" sz="27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 </a:t>
            </a:r>
            <a:r>
              <a:rPr lang="ru-RU" sz="27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2016-2019 годах</a:t>
            </a:r>
            <a:r>
              <a:rPr lang="ru-RU" sz="27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sz="27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sz="1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extBox 5"/>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graphicFrame>
        <p:nvGraphicFramePr>
          <p:cNvPr id="4" name="Таблица 3"/>
          <p:cNvGraphicFramePr>
            <a:graphicFrameLocks noGrp="1"/>
          </p:cNvGraphicFramePr>
          <p:nvPr>
            <p:extLst>
              <p:ext uri="{D42A27DB-BD31-4B8C-83A1-F6EECF244321}">
                <p14:modId xmlns:p14="http://schemas.microsoft.com/office/powerpoint/2010/main" val="1591026252"/>
              </p:ext>
            </p:extLst>
          </p:nvPr>
        </p:nvGraphicFramePr>
        <p:xfrm>
          <a:off x="76199" y="740581"/>
          <a:ext cx="9744075" cy="6031694"/>
        </p:xfrm>
        <a:graphic>
          <a:graphicData uri="http://schemas.openxmlformats.org/drawingml/2006/table">
            <a:tbl>
              <a:tblPr firstRow="1" bandRow="1">
                <a:tableStyleId>{8A107856-5554-42FB-B03E-39F5DBC370BA}</a:tableStyleId>
              </a:tblPr>
              <a:tblGrid>
                <a:gridCol w="3105151"/>
                <a:gridCol w="1685925"/>
                <a:gridCol w="1657350"/>
                <a:gridCol w="1666875"/>
                <a:gridCol w="1628774"/>
              </a:tblGrid>
              <a:tr h="749106">
                <a:tc>
                  <a:txBody>
                    <a:bodyPr/>
                    <a:lstStyle/>
                    <a:p>
                      <a:pPr algn="ctr"/>
                      <a:r>
                        <a:rPr lang="ru-RU" sz="1400" dirty="0" smtClean="0">
                          <a:latin typeface="Times New Roman" pitchFamily="18" charset="0"/>
                          <a:cs typeface="Times New Roman" pitchFamily="18" charset="0"/>
                        </a:rPr>
                        <a:t>Наименование</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2016 год </a:t>
                      </a:r>
                    </a:p>
                  </a:txBody>
                  <a:tcPr/>
                </a:tc>
                <a:tc>
                  <a:txBody>
                    <a:bodyPr/>
                    <a:lstStyle/>
                    <a:p>
                      <a:pPr algn="ctr"/>
                      <a:r>
                        <a:rPr lang="ru-RU" sz="1400" dirty="0" smtClean="0">
                          <a:latin typeface="Times New Roman" pitchFamily="18" charset="0"/>
                          <a:cs typeface="Times New Roman" pitchFamily="18" charset="0"/>
                        </a:rPr>
                        <a:t>2017 год</a:t>
                      </a:r>
                    </a:p>
                    <a:p>
                      <a:pPr algn="ctr"/>
                      <a:r>
                        <a:rPr lang="ru-RU" sz="1400" dirty="0" smtClean="0">
                          <a:latin typeface="Times New Roman" pitchFamily="18" charset="0"/>
                          <a:cs typeface="Times New Roman" pitchFamily="18" charset="0"/>
                        </a:rPr>
                        <a:t>(план)</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2018 год </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2019 год</a:t>
                      </a:r>
                      <a:endParaRPr lang="ru-RU" sz="1400" dirty="0">
                        <a:latin typeface="Times New Roman" pitchFamily="18" charset="0"/>
                        <a:cs typeface="Times New Roman" pitchFamily="18" charset="0"/>
                      </a:endParaRPr>
                    </a:p>
                  </a:txBody>
                  <a:tcPr/>
                </a:tc>
              </a:tr>
              <a:tr h="397491">
                <a:tc>
                  <a:txBody>
                    <a:bodyPr/>
                    <a:lstStyle/>
                    <a:p>
                      <a:r>
                        <a:rPr lang="ru-RU" sz="1100" b="1" dirty="0" smtClean="0">
                          <a:latin typeface="Times New Roman" pitchFamily="18" charset="0"/>
                          <a:cs typeface="Times New Roman" pitchFamily="18" charset="0"/>
                        </a:rPr>
                        <a:t>РАСХОДЫ, ВСЕГО</a:t>
                      </a:r>
                      <a:endParaRPr lang="ru-RU" sz="1100" b="1" dirty="0">
                        <a:latin typeface="Times New Roman" pitchFamily="18" charset="0"/>
                        <a:cs typeface="Times New Roman" pitchFamily="18" charset="0"/>
                      </a:endParaRPr>
                    </a:p>
                  </a:txBody>
                  <a:tcPr/>
                </a:tc>
                <a:tc>
                  <a:txBody>
                    <a:bodyPr/>
                    <a:lstStyle/>
                    <a:p>
                      <a:pPr algn="ctr"/>
                      <a:r>
                        <a:rPr lang="ru-RU" sz="1100" b="1" dirty="0" smtClean="0">
                          <a:latin typeface="Times New Roman" pitchFamily="18" charset="0"/>
                          <a:cs typeface="Times New Roman" pitchFamily="18" charset="0"/>
                        </a:rPr>
                        <a:t>410 905,2</a:t>
                      </a:r>
                      <a:endParaRPr lang="ru-RU" sz="1100" b="1" dirty="0">
                        <a:latin typeface="Times New Roman" pitchFamily="18" charset="0"/>
                        <a:cs typeface="Times New Roman" pitchFamily="18" charset="0"/>
                      </a:endParaRPr>
                    </a:p>
                  </a:txBody>
                  <a:tcPr/>
                </a:tc>
                <a:tc>
                  <a:txBody>
                    <a:bodyPr/>
                    <a:lstStyle/>
                    <a:p>
                      <a:pPr algn="ctr"/>
                      <a:r>
                        <a:rPr lang="ru-RU" sz="1100" b="1" dirty="0" smtClean="0">
                          <a:latin typeface="Times New Roman" pitchFamily="18" charset="0"/>
                          <a:cs typeface="Times New Roman" pitchFamily="18" charset="0"/>
                        </a:rPr>
                        <a:t>374 629,2</a:t>
                      </a:r>
                      <a:endParaRPr lang="ru-RU" sz="1100" b="1" dirty="0">
                        <a:latin typeface="Times New Roman" pitchFamily="18" charset="0"/>
                        <a:cs typeface="Times New Roman" pitchFamily="18" charset="0"/>
                      </a:endParaRPr>
                    </a:p>
                  </a:txBody>
                  <a:tcPr/>
                </a:tc>
                <a:tc>
                  <a:txBody>
                    <a:bodyPr/>
                    <a:lstStyle/>
                    <a:p>
                      <a:pPr algn="ctr"/>
                      <a:r>
                        <a:rPr lang="ru-RU" sz="1100" b="1" dirty="0" smtClean="0">
                          <a:latin typeface="Times New Roman" pitchFamily="18" charset="0"/>
                          <a:cs typeface="Times New Roman" pitchFamily="18" charset="0"/>
                        </a:rPr>
                        <a:t>355 286,5</a:t>
                      </a:r>
                      <a:endParaRPr lang="ru-RU" sz="1100" b="1" dirty="0">
                        <a:latin typeface="Times New Roman" pitchFamily="18" charset="0"/>
                        <a:cs typeface="Times New Roman" pitchFamily="18" charset="0"/>
                      </a:endParaRPr>
                    </a:p>
                  </a:txBody>
                  <a:tcPr/>
                </a:tc>
                <a:tc>
                  <a:txBody>
                    <a:bodyPr/>
                    <a:lstStyle/>
                    <a:p>
                      <a:pPr algn="ctr"/>
                      <a:r>
                        <a:rPr lang="ru-RU" sz="1100" b="1" dirty="0" smtClean="0">
                          <a:latin typeface="Times New Roman" pitchFamily="18" charset="0"/>
                          <a:cs typeface="Times New Roman" pitchFamily="18" charset="0"/>
                        </a:rPr>
                        <a:t>358 250,7</a:t>
                      </a:r>
                      <a:endParaRPr lang="ru-RU" sz="1100" b="1" dirty="0">
                        <a:latin typeface="Times New Roman" pitchFamily="18" charset="0"/>
                        <a:cs typeface="Times New Roman" pitchFamily="18" charset="0"/>
                      </a:endParaRPr>
                    </a:p>
                  </a:txBody>
                  <a:tcPr/>
                </a:tc>
              </a:tr>
              <a:tr h="397491">
                <a:tc>
                  <a:txBody>
                    <a:bodyPr/>
                    <a:lstStyle/>
                    <a:p>
                      <a:r>
                        <a:rPr lang="ru-RU" sz="1100" dirty="0" smtClean="0">
                          <a:latin typeface="Times New Roman" pitchFamily="18" charset="0"/>
                          <a:cs typeface="Times New Roman" pitchFamily="18" charset="0"/>
                        </a:rPr>
                        <a:t>Общегосударственные</a:t>
                      </a:r>
                      <a:r>
                        <a:rPr lang="ru-RU" sz="1100" baseline="0" dirty="0" smtClean="0">
                          <a:latin typeface="Times New Roman" pitchFamily="18" charset="0"/>
                          <a:cs typeface="Times New Roman" pitchFamily="18" charset="0"/>
                        </a:rPr>
                        <a:t> вопросы</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84 807,2</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74 674,7</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52 919,5</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52 922,0</a:t>
                      </a:r>
                      <a:endParaRPr lang="ru-RU" sz="1100" dirty="0">
                        <a:latin typeface="Times New Roman" pitchFamily="18" charset="0"/>
                        <a:cs typeface="Times New Roman" pitchFamily="18" charset="0"/>
                      </a:endParaRPr>
                    </a:p>
                  </a:txBody>
                  <a:tcPr/>
                </a:tc>
              </a:tr>
              <a:tr h="395850">
                <a:tc>
                  <a:txBody>
                    <a:bodyPr/>
                    <a:lstStyle/>
                    <a:p>
                      <a:r>
                        <a:rPr lang="ru-RU" sz="1100" dirty="0" smtClean="0">
                          <a:latin typeface="Times New Roman" pitchFamily="18" charset="0"/>
                          <a:cs typeface="Times New Roman" pitchFamily="18" charset="0"/>
                        </a:rPr>
                        <a:t>Национальная оборона</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271,0</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444,6</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444,6</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444,6</a:t>
                      </a:r>
                      <a:endParaRPr lang="ru-RU" sz="1100" dirty="0">
                        <a:latin typeface="Times New Roman" pitchFamily="18" charset="0"/>
                        <a:cs typeface="Times New Roman" pitchFamily="18" charset="0"/>
                      </a:endParaRPr>
                    </a:p>
                  </a:txBody>
                  <a:tcPr/>
                </a:tc>
              </a:tr>
              <a:tr h="508434">
                <a:tc>
                  <a:txBody>
                    <a:bodyPr/>
                    <a:lstStyle/>
                    <a:p>
                      <a:r>
                        <a:rPr lang="ru-RU" sz="1100" dirty="0" smtClean="0">
                          <a:latin typeface="Times New Roman" pitchFamily="18" charset="0"/>
                          <a:cs typeface="Times New Roman" pitchFamily="18" charset="0"/>
                        </a:rPr>
                        <a:t>Национальная безопасность</a:t>
                      </a:r>
                      <a:r>
                        <a:rPr lang="ru-RU" sz="1100" baseline="0" dirty="0" smtClean="0">
                          <a:latin typeface="Times New Roman" pitchFamily="18" charset="0"/>
                          <a:cs typeface="Times New Roman" pitchFamily="18" charset="0"/>
                        </a:rPr>
                        <a:t> и правоохранительная деятельность</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6 417,2</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8169,3</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5 252,9</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6 650,6</a:t>
                      </a:r>
                      <a:endParaRPr lang="ru-RU" sz="1100" dirty="0">
                        <a:latin typeface="Times New Roman" pitchFamily="18" charset="0"/>
                        <a:cs typeface="Times New Roman" pitchFamily="18" charset="0"/>
                      </a:endParaRPr>
                    </a:p>
                  </a:txBody>
                  <a:tcPr/>
                </a:tc>
              </a:tr>
              <a:tr h="384930">
                <a:tc>
                  <a:txBody>
                    <a:bodyPr/>
                    <a:lstStyle/>
                    <a:p>
                      <a:r>
                        <a:rPr lang="ru-RU" sz="1100" dirty="0" smtClean="0">
                          <a:latin typeface="Times New Roman" pitchFamily="18" charset="0"/>
                          <a:cs typeface="Times New Roman" pitchFamily="18" charset="0"/>
                        </a:rPr>
                        <a:t>Национальная экономика</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8 080,4</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3297,6</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3 403,9</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3 403,9</a:t>
                      </a:r>
                      <a:endParaRPr lang="ru-RU" sz="1100" dirty="0">
                        <a:latin typeface="Times New Roman" pitchFamily="18" charset="0"/>
                        <a:cs typeface="Times New Roman" pitchFamily="18" charset="0"/>
                      </a:endParaRPr>
                    </a:p>
                  </a:txBody>
                  <a:tcPr/>
                </a:tc>
              </a:tr>
              <a:tr h="423150">
                <a:tc>
                  <a:txBody>
                    <a:bodyPr/>
                    <a:lstStyle/>
                    <a:p>
                      <a:r>
                        <a:rPr lang="ru-RU" sz="1100" dirty="0" smtClean="0">
                          <a:latin typeface="Times New Roman" pitchFamily="18" charset="0"/>
                          <a:cs typeface="Times New Roman" pitchFamily="18" charset="0"/>
                        </a:rPr>
                        <a:t>Жилищно-коммунальное хозяйство</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19 148,8</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4745,2</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1 345,5</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1 345,5</a:t>
                      </a:r>
                      <a:endParaRPr lang="ru-RU" sz="1100" dirty="0">
                        <a:latin typeface="Times New Roman" pitchFamily="18" charset="0"/>
                        <a:cs typeface="Times New Roman" pitchFamily="18" charset="0"/>
                      </a:endParaRPr>
                    </a:p>
                  </a:txBody>
                  <a:tcPr/>
                </a:tc>
              </a:tr>
              <a:tr h="371281">
                <a:tc>
                  <a:txBody>
                    <a:bodyPr/>
                    <a:lstStyle/>
                    <a:p>
                      <a:r>
                        <a:rPr lang="ru-RU" sz="1100" dirty="0" smtClean="0">
                          <a:latin typeface="Times New Roman" pitchFamily="18" charset="0"/>
                          <a:cs typeface="Times New Roman" pitchFamily="18" charset="0"/>
                        </a:rPr>
                        <a:t>Охрана окружающей среды</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234,1</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1 000,0</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18 279,3</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12 765,1</a:t>
                      </a:r>
                      <a:endParaRPr lang="ru-RU" sz="1100" dirty="0">
                        <a:latin typeface="Times New Roman" pitchFamily="18" charset="0"/>
                        <a:cs typeface="Times New Roman" pitchFamily="18" charset="0"/>
                      </a:endParaRPr>
                    </a:p>
                  </a:txBody>
                  <a:tcPr/>
                </a:tc>
              </a:tr>
              <a:tr h="406770">
                <a:tc>
                  <a:txBody>
                    <a:bodyPr/>
                    <a:lstStyle/>
                    <a:p>
                      <a:r>
                        <a:rPr lang="ru-RU" sz="1100" dirty="0" smtClean="0">
                          <a:latin typeface="Times New Roman" pitchFamily="18" charset="0"/>
                          <a:cs typeface="Times New Roman" pitchFamily="18" charset="0"/>
                        </a:rPr>
                        <a:t>Образование</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176 612,0</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193 898,9</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194 310,3</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195 807,6</a:t>
                      </a:r>
                      <a:endParaRPr lang="ru-RU" sz="1100" dirty="0">
                        <a:latin typeface="Times New Roman" pitchFamily="18" charset="0"/>
                        <a:cs typeface="Times New Roman" pitchFamily="18" charset="0"/>
                      </a:endParaRPr>
                    </a:p>
                  </a:txBody>
                  <a:tcPr/>
                </a:tc>
              </a:tr>
              <a:tr h="395850">
                <a:tc>
                  <a:txBody>
                    <a:bodyPr/>
                    <a:lstStyle/>
                    <a:p>
                      <a:r>
                        <a:rPr lang="ru-RU" sz="1100" dirty="0" smtClean="0">
                          <a:latin typeface="Times New Roman" pitchFamily="18" charset="0"/>
                          <a:cs typeface="Times New Roman" pitchFamily="18" charset="0"/>
                        </a:rPr>
                        <a:t>Культура, кинематография</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7 890,8</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5 620,9</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5 620,9</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5 620,9</a:t>
                      </a:r>
                      <a:endParaRPr lang="ru-RU" sz="1100" dirty="0">
                        <a:latin typeface="Times New Roman" pitchFamily="18" charset="0"/>
                        <a:cs typeface="Times New Roman" pitchFamily="18" charset="0"/>
                      </a:endParaRPr>
                    </a:p>
                  </a:txBody>
                  <a:tcPr/>
                </a:tc>
              </a:tr>
              <a:tr h="409500">
                <a:tc>
                  <a:txBody>
                    <a:bodyPr/>
                    <a:lstStyle/>
                    <a:p>
                      <a:r>
                        <a:rPr lang="ru-RU" sz="1100" dirty="0" smtClean="0">
                          <a:latin typeface="Times New Roman" pitchFamily="18" charset="0"/>
                          <a:cs typeface="Times New Roman" pitchFamily="18" charset="0"/>
                        </a:rPr>
                        <a:t>Социальная политика</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15 890,7</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16 210,7</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16 650,8</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16 220,1</a:t>
                      </a:r>
                      <a:endParaRPr lang="ru-RU" sz="1100" dirty="0">
                        <a:latin typeface="Times New Roman" pitchFamily="18" charset="0"/>
                        <a:cs typeface="Times New Roman" pitchFamily="18" charset="0"/>
                      </a:endParaRPr>
                    </a:p>
                  </a:txBody>
                  <a:tcPr/>
                </a:tc>
              </a:tr>
              <a:tr h="395850">
                <a:tc>
                  <a:txBody>
                    <a:bodyPr/>
                    <a:lstStyle/>
                    <a:p>
                      <a:r>
                        <a:rPr lang="ru-RU" sz="1100" dirty="0" smtClean="0">
                          <a:latin typeface="Times New Roman" pitchFamily="18" charset="0"/>
                          <a:cs typeface="Times New Roman" pitchFamily="18" charset="0"/>
                        </a:rPr>
                        <a:t>Физическая культура и спорт</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569,8</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450,0</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500,0</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500,0</a:t>
                      </a:r>
                      <a:endParaRPr lang="ru-RU" sz="1100" dirty="0">
                        <a:latin typeface="Times New Roman" pitchFamily="18" charset="0"/>
                        <a:cs typeface="Times New Roman" pitchFamily="18" charset="0"/>
                      </a:endParaRPr>
                    </a:p>
                  </a:txBody>
                  <a:tcPr/>
                </a:tc>
              </a:tr>
              <a:tr h="361154">
                <a:tc>
                  <a:txBody>
                    <a:bodyPr/>
                    <a:lstStyle/>
                    <a:p>
                      <a:r>
                        <a:rPr lang="ru-RU" sz="1100" dirty="0" smtClean="0">
                          <a:latin typeface="Times New Roman" pitchFamily="18" charset="0"/>
                          <a:cs typeface="Times New Roman" pitchFamily="18" charset="0"/>
                        </a:rPr>
                        <a:t>Межбюджетные трансферты общего характера</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90 983,2</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66 117,3</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50 717,3</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50 717,3</a:t>
                      </a:r>
                      <a:endParaRPr lang="ru-RU" sz="1100" dirty="0">
                        <a:latin typeface="Times New Roman" pitchFamily="18" charset="0"/>
                        <a:cs typeface="Times New Roman" pitchFamily="18" charset="0"/>
                      </a:endParaRPr>
                    </a:p>
                  </a:txBody>
                  <a:tcPr/>
                </a:tc>
              </a:tr>
              <a:tr h="434837">
                <a:tc>
                  <a:txBody>
                    <a:bodyPr/>
                    <a:lstStyle/>
                    <a:p>
                      <a:r>
                        <a:rPr lang="ru-RU" sz="1100" dirty="0" smtClean="0">
                          <a:latin typeface="Times New Roman" pitchFamily="18" charset="0"/>
                          <a:cs typeface="Times New Roman" pitchFamily="18" charset="0"/>
                        </a:rPr>
                        <a:t>Условно утвержденные расходы</a:t>
                      </a:r>
                    </a:p>
                    <a:p>
                      <a:r>
                        <a:rPr lang="ru-RU" sz="1100" dirty="0" smtClean="0">
                          <a:latin typeface="Times New Roman" pitchFamily="18" charset="0"/>
                          <a:cs typeface="Times New Roman" pitchFamily="18" charset="0"/>
                        </a:rPr>
                        <a:t> (статья 184.1 БК РФ)</a:t>
                      </a:r>
                      <a:endParaRPr lang="ru-RU" sz="1100" dirty="0">
                        <a:latin typeface="Times New Roman" pitchFamily="18" charset="0"/>
                        <a:cs typeface="Times New Roman" pitchFamily="18" charset="0"/>
                      </a:endParaRPr>
                    </a:p>
                  </a:txBody>
                  <a:tcPr/>
                </a:tc>
                <a:tc>
                  <a:txBody>
                    <a:bodyPr/>
                    <a:lstStyle/>
                    <a:p>
                      <a:pPr algn="ctr"/>
                      <a:endParaRPr lang="ru-RU" sz="1100" dirty="0">
                        <a:latin typeface="Times New Roman" pitchFamily="18" charset="0"/>
                        <a:cs typeface="Times New Roman" pitchFamily="18" charset="0"/>
                      </a:endParaRPr>
                    </a:p>
                  </a:txBody>
                  <a:tcPr/>
                </a:tc>
                <a:tc>
                  <a:txBody>
                    <a:bodyPr/>
                    <a:lstStyle/>
                    <a:p>
                      <a:pPr algn="ct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5 841,5</a:t>
                      </a:r>
                      <a:endParaRPr lang="ru-RU" sz="1100" dirty="0">
                        <a:latin typeface="Times New Roman" pitchFamily="18" charset="0"/>
                        <a:cs typeface="Times New Roman" pitchFamily="18" charset="0"/>
                      </a:endParaRPr>
                    </a:p>
                  </a:txBody>
                  <a:tcPr/>
                </a:tc>
                <a:tc>
                  <a:txBody>
                    <a:bodyPr/>
                    <a:lstStyle/>
                    <a:p>
                      <a:pPr algn="ctr"/>
                      <a:r>
                        <a:rPr lang="ru-RU" sz="1100" dirty="0" smtClean="0">
                          <a:latin typeface="Times New Roman" pitchFamily="18" charset="0"/>
                          <a:cs typeface="Times New Roman" pitchFamily="18" charset="0"/>
                        </a:rPr>
                        <a:t>11 853,0</a:t>
                      </a:r>
                      <a:endParaRPr lang="ru-RU" sz="1100" dirty="0">
                        <a:latin typeface="Times New Roman" pitchFamily="18" charset="0"/>
                        <a:cs typeface="Times New Roman" pitchFamily="18" charset="0"/>
                      </a:endParaRPr>
                    </a:p>
                  </a:txBody>
                  <a:tcPr/>
                </a:tc>
              </a:tr>
            </a:tbl>
          </a:graphicData>
        </a:graphic>
      </p:graphicFrame>
      <p:sp>
        <p:nvSpPr>
          <p:cNvPr id="7" name="TextBox 6"/>
          <p:cNvSpPr txBox="1"/>
          <p:nvPr/>
        </p:nvSpPr>
        <p:spPr>
          <a:xfrm>
            <a:off x="8867774" y="416537"/>
            <a:ext cx="1038225" cy="276999"/>
          </a:xfrm>
          <a:prstGeom prst="rect">
            <a:avLst/>
          </a:prstGeom>
          <a:noFill/>
        </p:spPr>
        <p:txBody>
          <a:bodyPr wrap="square" rtlCol="0">
            <a:spAutoFit/>
          </a:bodyPr>
          <a:lstStyle/>
          <a:p>
            <a:r>
              <a:rPr lang="ru-RU" sz="1200" dirty="0" smtClean="0">
                <a:solidFill>
                  <a:prstClr val="black"/>
                </a:solidFill>
              </a:rPr>
              <a:t>тыс. рублей</a:t>
            </a:r>
            <a:endParaRPr lang="ru-RU" sz="1200" dirty="0">
              <a:solidFill>
                <a:prstClr val="black"/>
              </a:solidFill>
            </a:endParaRPr>
          </a:p>
        </p:txBody>
      </p:sp>
    </p:spTree>
    <p:extLst>
      <p:ext uri="{BB962C8B-B14F-4D97-AF65-F5344CB8AC3E}">
        <p14:creationId xmlns:p14="http://schemas.microsoft.com/office/powerpoint/2010/main" val="2498495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0" y="3243262"/>
            <a:ext cx="9906000" cy="561976"/>
          </a:xfrm>
        </p:spPr>
        <p:txBody>
          <a:bodyPr>
            <a:noAutofit/>
          </a:bodyPr>
          <a:lstStyle/>
          <a:p>
            <a:pPr>
              <a:lnSpc>
                <a:spcPct val="100000"/>
              </a:lnSpc>
            </a:pPr>
            <a:r>
              <a:rPr lang="ru-RU" sz="1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«Социальная поддержка граждан в Соболевском муниципальном районе Камчатского края на 2014-2019 годы»</a:t>
            </a:r>
            <a:endParaRPr lang="ru-RU"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Скругленный прямоугольник 7"/>
          <p:cNvSpPr/>
          <p:nvPr/>
        </p:nvSpPr>
        <p:spPr>
          <a:xfrm>
            <a:off x="8648699" y="1112633"/>
            <a:ext cx="1200150" cy="673896"/>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200 842,1</a:t>
            </a:r>
            <a:endParaRPr lang="ru-RU" sz="1600" dirty="0"/>
          </a:p>
        </p:txBody>
      </p:sp>
      <p:sp>
        <p:nvSpPr>
          <p:cNvPr id="7" name="Блок-схема: узел 6"/>
          <p:cNvSpPr/>
          <p:nvPr/>
        </p:nvSpPr>
        <p:spPr>
          <a:xfrm>
            <a:off x="7986710" y="746518"/>
            <a:ext cx="92392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
        <p:nvSpPr>
          <p:cNvPr id="9" name="Скругленный прямоугольник 8"/>
          <p:cNvSpPr/>
          <p:nvPr/>
        </p:nvSpPr>
        <p:spPr>
          <a:xfrm>
            <a:off x="6700836" y="1122751"/>
            <a:ext cx="1200150" cy="673896"/>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199 306,3</a:t>
            </a:r>
            <a:endParaRPr lang="ru-RU" sz="1600" dirty="0"/>
          </a:p>
        </p:txBody>
      </p:sp>
      <p:sp>
        <p:nvSpPr>
          <p:cNvPr id="10" name="Скругленный прямоугольник 9"/>
          <p:cNvSpPr/>
          <p:nvPr/>
        </p:nvSpPr>
        <p:spPr>
          <a:xfrm>
            <a:off x="4705350" y="1122751"/>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198 707,9</a:t>
            </a:r>
            <a:endParaRPr lang="ru-RU" sz="1600" dirty="0"/>
          </a:p>
        </p:txBody>
      </p:sp>
      <p:pic>
        <p:nvPicPr>
          <p:cNvPr id="1026" name="Picture 2" descr="Картинки по запросу картинки образован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75" y="650080"/>
            <a:ext cx="2644775" cy="13251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Картинки по запросу картинки социальная политик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6" y="3629024"/>
            <a:ext cx="2473324" cy="12477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AutoShape 10" descr="Картинки по запросу картинки физическая культура и спорт"/>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AutoShape 12" descr="Картинки по запросу картинки физическая культура и спорт"/>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AutoShape 14" descr="Картинки по запросу картинки физическая культура и спорт"/>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AutoShape 16" descr="Картинки по запросу картинки физическая культура и спорт"/>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aphicFrame>
        <p:nvGraphicFramePr>
          <p:cNvPr id="15" name="Таблица 14"/>
          <p:cNvGraphicFramePr>
            <a:graphicFrameLocks noGrp="1"/>
          </p:cNvGraphicFramePr>
          <p:nvPr>
            <p:extLst>
              <p:ext uri="{D42A27DB-BD31-4B8C-83A1-F6EECF244321}">
                <p14:modId xmlns:p14="http://schemas.microsoft.com/office/powerpoint/2010/main" val="3913262063"/>
              </p:ext>
            </p:extLst>
          </p:nvPr>
        </p:nvGraphicFramePr>
        <p:xfrm>
          <a:off x="123824" y="1975244"/>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1795862447"/>
              </p:ext>
            </p:extLst>
          </p:nvPr>
        </p:nvGraphicFramePr>
        <p:xfrm>
          <a:off x="123825" y="2255043"/>
          <a:ext cx="9725024" cy="914400"/>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200" b="0" i="1" dirty="0" smtClean="0">
                          <a:solidFill>
                            <a:schemeClr val="tx1">
                              <a:lumMod val="85000"/>
                              <a:lumOff val="15000"/>
                            </a:schemeClr>
                          </a:solidFill>
                          <a:latin typeface="Times New Roman" pitchFamily="18" charset="0"/>
                          <a:cs typeface="Times New Roman" pitchFamily="18" charset="0"/>
                        </a:rPr>
                        <a:t>Развитие дошкольного, общего образования и дополнительного образования детей в</a:t>
                      </a:r>
                      <a:r>
                        <a:rPr lang="ru-RU" sz="1200" b="0" i="1" baseline="0" dirty="0" smtClean="0">
                          <a:solidFill>
                            <a:schemeClr val="tx1">
                              <a:lumMod val="85000"/>
                              <a:lumOff val="15000"/>
                            </a:schemeClr>
                          </a:solidFill>
                          <a:latin typeface="Times New Roman" pitchFamily="18" charset="0"/>
                          <a:cs typeface="Times New Roman" pitchFamily="18" charset="0"/>
                        </a:rPr>
                        <a:t> Соболевском районе</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181 409,6</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182 008,0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183 543,8</a:t>
                      </a:r>
                      <a:endParaRPr lang="ru-RU" sz="1200" b="0" dirty="0">
                        <a:solidFill>
                          <a:schemeClr val="tx1">
                            <a:lumMod val="85000"/>
                            <a:lumOff val="15000"/>
                          </a:schemeClr>
                        </a:solidFill>
                      </a:endParaRPr>
                    </a:p>
                  </a:txBody>
                  <a:tcPr>
                    <a:solidFill>
                      <a:schemeClr val="bg2"/>
                    </a:solidFill>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Обеспечение реализации муниципальной программы и прочие</a:t>
                      </a:r>
                      <a:r>
                        <a:rPr lang="ru-RU" sz="1200" i="1" baseline="0" dirty="0" smtClean="0">
                          <a:solidFill>
                            <a:schemeClr val="tx1">
                              <a:lumMod val="85000"/>
                              <a:lumOff val="15000"/>
                            </a:schemeClr>
                          </a:solidFill>
                          <a:latin typeface="Times New Roman" pitchFamily="18" charset="0"/>
                          <a:cs typeface="Times New Roman" pitchFamily="18" charset="0"/>
                        </a:rPr>
                        <a:t> мероприятие в области образования</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17 298,3</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17 298,3</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17 298,3</a:t>
                      </a:r>
                      <a:endParaRPr lang="ru-RU" sz="1200" dirty="0">
                        <a:solidFill>
                          <a:schemeClr val="tx1">
                            <a:lumMod val="85000"/>
                            <a:lumOff val="15000"/>
                          </a:schemeClr>
                        </a:solidFill>
                      </a:endParaRPr>
                    </a:p>
                  </a:txBody>
                  <a:tcPr/>
                </a:tc>
              </a:tr>
            </a:tbl>
          </a:graphicData>
        </a:graphic>
      </p:graphicFrame>
      <p:sp>
        <p:nvSpPr>
          <p:cNvPr id="4" name="Блок-схема: узел 3"/>
          <p:cNvSpPr/>
          <p:nvPr/>
        </p:nvSpPr>
        <p:spPr>
          <a:xfrm>
            <a:off x="6048375" y="736992"/>
            <a:ext cx="842964" cy="792959"/>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3" name="Блок-схема: узел 2"/>
          <p:cNvSpPr/>
          <p:nvPr/>
        </p:nvSpPr>
        <p:spPr>
          <a:xfrm>
            <a:off x="4038600" y="746518"/>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22" name="Заголовок 1"/>
          <p:cNvSpPr txBox="1">
            <a:spLocks/>
          </p:cNvSpPr>
          <p:nvPr/>
        </p:nvSpPr>
        <p:spPr>
          <a:xfrm>
            <a:off x="0" y="31750"/>
            <a:ext cx="9906000"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«Развитие образования в Соболевском муниципальном районе Камчатского края на 2014-2020 годы»</a:t>
            </a:r>
            <a:endParaRPr lang="ru-RU"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aphicFrame>
        <p:nvGraphicFramePr>
          <p:cNvPr id="23" name="Таблица 22"/>
          <p:cNvGraphicFramePr>
            <a:graphicFrameLocks noGrp="1"/>
          </p:cNvGraphicFramePr>
          <p:nvPr>
            <p:extLst>
              <p:ext uri="{D42A27DB-BD31-4B8C-83A1-F6EECF244321}">
                <p14:modId xmlns:p14="http://schemas.microsoft.com/office/powerpoint/2010/main" val="2430654457"/>
              </p:ext>
            </p:extLst>
          </p:nvPr>
        </p:nvGraphicFramePr>
        <p:xfrm>
          <a:off x="85724" y="5211603"/>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24" name="Таблица 23"/>
          <p:cNvGraphicFramePr>
            <a:graphicFrameLocks noGrp="1"/>
          </p:cNvGraphicFramePr>
          <p:nvPr>
            <p:extLst>
              <p:ext uri="{D42A27DB-BD31-4B8C-83A1-F6EECF244321}">
                <p14:modId xmlns:p14="http://schemas.microsoft.com/office/powerpoint/2010/main" val="2448883855"/>
              </p:ext>
            </p:extLst>
          </p:nvPr>
        </p:nvGraphicFramePr>
        <p:xfrm>
          <a:off x="90488" y="5445918"/>
          <a:ext cx="9725024" cy="1317307"/>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200" b="0" i="1" dirty="0" smtClean="0">
                          <a:solidFill>
                            <a:schemeClr val="tx1">
                              <a:lumMod val="85000"/>
                              <a:lumOff val="15000"/>
                            </a:schemeClr>
                          </a:solidFill>
                          <a:latin typeface="Times New Roman" pitchFamily="18" charset="0"/>
                          <a:cs typeface="Times New Roman" pitchFamily="18" charset="0"/>
                        </a:rPr>
                        <a:t>Предоставление субсидий на оплату жилых помещений и коммунальных услуг</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5 221,0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5 221,0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5 221,0 </a:t>
                      </a:r>
                      <a:endParaRPr lang="ru-RU" sz="1200" b="0" dirty="0">
                        <a:solidFill>
                          <a:schemeClr val="tx1">
                            <a:lumMod val="85000"/>
                            <a:lumOff val="15000"/>
                          </a:schemeClr>
                        </a:solidFill>
                      </a:endParaRPr>
                    </a:p>
                  </a:txBody>
                  <a:tcPr>
                    <a:solidFill>
                      <a:schemeClr val="bg2"/>
                    </a:solidFill>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Меры социальной поддержки отдельных категорий граждан Соболевском районе</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4 570,1</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4 570,1</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4 570,1</a:t>
                      </a:r>
                      <a:endParaRPr lang="ru-RU" sz="1200" dirty="0">
                        <a:solidFill>
                          <a:schemeClr val="tx1">
                            <a:lumMod val="85000"/>
                            <a:lumOff val="15000"/>
                          </a:schemeClr>
                        </a:solidFill>
                      </a:endParaRPr>
                    </a:p>
                  </a:txBody>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Обеспечение реализации</a:t>
                      </a:r>
                      <a:r>
                        <a:rPr lang="ru-RU" sz="1200" i="1" baseline="0" dirty="0" smtClean="0">
                          <a:solidFill>
                            <a:schemeClr val="tx1">
                              <a:lumMod val="85000"/>
                              <a:lumOff val="15000"/>
                            </a:schemeClr>
                          </a:solidFill>
                          <a:latin typeface="Times New Roman" pitchFamily="18" charset="0"/>
                          <a:cs typeface="Times New Roman" pitchFamily="18" charset="0"/>
                        </a:rPr>
                        <a:t> программы</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1 819,2</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1 819,2</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1 819,2</a:t>
                      </a:r>
                      <a:endParaRPr lang="ru-RU" sz="1200" dirty="0">
                        <a:solidFill>
                          <a:schemeClr val="tx1">
                            <a:lumMod val="85000"/>
                            <a:lumOff val="15000"/>
                          </a:schemeClr>
                        </a:solidFill>
                      </a:endParaRPr>
                    </a:p>
                  </a:txBody>
                  <a:tcPr/>
                </a:tc>
              </a:tr>
            </a:tbl>
          </a:graphicData>
        </a:graphic>
      </p:graphicFrame>
      <p:sp>
        <p:nvSpPr>
          <p:cNvPr id="28" name="Скругленный прямоугольник 27"/>
          <p:cNvSpPr/>
          <p:nvPr/>
        </p:nvSpPr>
        <p:spPr>
          <a:xfrm>
            <a:off x="8601073" y="4237430"/>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11 610,3</a:t>
            </a:r>
            <a:endParaRPr lang="ru-RU" sz="1600" dirty="0"/>
          </a:p>
        </p:txBody>
      </p:sp>
      <p:sp>
        <p:nvSpPr>
          <p:cNvPr id="29" name="Скругленный прямоугольник 28"/>
          <p:cNvSpPr/>
          <p:nvPr/>
        </p:nvSpPr>
        <p:spPr>
          <a:xfrm>
            <a:off x="6681786" y="4237429"/>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11 610,3</a:t>
            </a:r>
            <a:endParaRPr lang="ru-RU" sz="1600" dirty="0"/>
          </a:p>
        </p:txBody>
      </p:sp>
      <p:sp>
        <p:nvSpPr>
          <p:cNvPr id="30" name="Скругленный прямоугольник 29"/>
          <p:cNvSpPr/>
          <p:nvPr/>
        </p:nvSpPr>
        <p:spPr>
          <a:xfrm>
            <a:off x="4705350" y="4237429"/>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11 610,3</a:t>
            </a:r>
            <a:endParaRPr lang="ru-RU" sz="1600" dirty="0"/>
          </a:p>
        </p:txBody>
      </p:sp>
      <p:sp>
        <p:nvSpPr>
          <p:cNvPr id="25" name="Блок-схема: узел 24"/>
          <p:cNvSpPr/>
          <p:nvPr/>
        </p:nvSpPr>
        <p:spPr>
          <a:xfrm>
            <a:off x="7986710" y="3889762"/>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
        <p:nvSpPr>
          <p:cNvPr id="26" name="Блок-схема: узел 25"/>
          <p:cNvSpPr/>
          <p:nvPr/>
        </p:nvSpPr>
        <p:spPr>
          <a:xfrm>
            <a:off x="6024564" y="3889761"/>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27" name="Блок-схема: узел 26"/>
          <p:cNvSpPr/>
          <p:nvPr/>
        </p:nvSpPr>
        <p:spPr>
          <a:xfrm>
            <a:off x="4038600" y="388976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Tree>
    <p:extLst>
      <p:ext uri="{BB962C8B-B14F-4D97-AF65-F5344CB8AC3E}">
        <p14:creationId xmlns:p14="http://schemas.microsoft.com/office/powerpoint/2010/main" val="2888483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картинки, расходов на энергоэффективность"/>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5" y="677448"/>
            <a:ext cx="2276475" cy="13350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Картинки по запросу картинки, расходов на профилактика правонарушений"/>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325" y="3971128"/>
            <a:ext cx="2276474" cy="127595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Заголовок 1"/>
          <p:cNvSpPr txBox="1">
            <a:spLocks/>
          </p:cNvSpPr>
          <p:nvPr/>
        </p:nvSpPr>
        <p:spPr>
          <a:xfrm>
            <a:off x="0" y="193675"/>
            <a:ext cx="9906000"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«Энергоэффективность, развитие энергетики и коммунального хозяйства, обеспечение жителей Соболевского муниципального района Камчатского края коммунальными услугами и услугами по благоустройству территорий на 2014-2020 годы»</a:t>
            </a:r>
            <a:endParaRPr lang="ru-RU"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977464838"/>
              </p:ext>
            </p:extLst>
          </p:nvPr>
        </p:nvGraphicFramePr>
        <p:xfrm>
          <a:off x="90487" y="1962618"/>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2987859245"/>
              </p:ext>
            </p:extLst>
          </p:nvPr>
        </p:nvGraphicFramePr>
        <p:xfrm>
          <a:off x="90488" y="2221698"/>
          <a:ext cx="9725024" cy="1280160"/>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100" b="0" i="1" dirty="0" smtClean="0">
                          <a:solidFill>
                            <a:schemeClr val="tx1">
                              <a:lumMod val="85000"/>
                              <a:lumOff val="15000"/>
                            </a:schemeClr>
                          </a:solidFill>
                          <a:latin typeface="Times New Roman" pitchFamily="18" charset="0"/>
                          <a:cs typeface="Times New Roman" pitchFamily="18" charset="0"/>
                        </a:rPr>
                        <a:t>Энергосбережение и повышение энергетической эффективности в Соболевском муниципальном районе Камчатского края</a:t>
                      </a:r>
                      <a:endParaRPr lang="ru-RU" sz="11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50,9</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50,9</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50,9</a:t>
                      </a:r>
                      <a:endParaRPr lang="ru-RU" sz="1200" b="0" dirty="0">
                        <a:solidFill>
                          <a:schemeClr val="tx1">
                            <a:lumMod val="85000"/>
                            <a:lumOff val="15000"/>
                          </a:schemeClr>
                        </a:solidFill>
                      </a:endParaRPr>
                    </a:p>
                  </a:txBody>
                  <a:tcPr>
                    <a:solidFill>
                      <a:schemeClr val="bg2"/>
                    </a:solidFill>
                  </a:tcPr>
                </a:tc>
              </a:tr>
              <a:tr h="366237">
                <a:tc>
                  <a:txBody>
                    <a:bodyPr/>
                    <a:lstStyle/>
                    <a:p>
                      <a:r>
                        <a:rPr lang="ru-RU" sz="1100" i="1" dirty="0" smtClean="0">
                          <a:solidFill>
                            <a:schemeClr val="tx1">
                              <a:lumMod val="85000"/>
                              <a:lumOff val="15000"/>
                            </a:schemeClr>
                          </a:solidFill>
                          <a:latin typeface="Times New Roman" pitchFamily="18" charset="0"/>
                          <a:cs typeface="Times New Roman" pitchFamily="18" charset="0"/>
                        </a:rPr>
                        <a:t>Чистая</a:t>
                      </a:r>
                      <a:r>
                        <a:rPr lang="ru-RU" sz="1100" i="1" baseline="0" dirty="0" smtClean="0">
                          <a:solidFill>
                            <a:schemeClr val="tx1">
                              <a:lumMod val="85000"/>
                              <a:lumOff val="15000"/>
                            </a:schemeClr>
                          </a:solidFill>
                          <a:latin typeface="Times New Roman" pitchFamily="18" charset="0"/>
                          <a:cs typeface="Times New Roman" pitchFamily="18" charset="0"/>
                        </a:rPr>
                        <a:t> вода в</a:t>
                      </a:r>
                      <a:r>
                        <a:rPr lang="ru-RU" sz="1100" i="1" dirty="0" smtClean="0">
                          <a:solidFill>
                            <a:schemeClr val="tx1">
                              <a:lumMod val="85000"/>
                              <a:lumOff val="15000"/>
                            </a:schemeClr>
                          </a:solidFill>
                          <a:latin typeface="Times New Roman" pitchFamily="18" charset="0"/>
                          <a:cs typeface="Times New Roman" pitchFamily="18" charset="0"/>
                        </a:rPr>
                        <a:t> Соболевском муниципальном районе Камчатского края</a:t>
                      </a:r>
                      <a:endParaRPr lang="ru-RU" sz="11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endParaRPr lang="ru-RU" sz="1200" dirty="0">
                        <a:solidFill>
                          <a:schemeClr val="tx1">
                            <a:lumMod val="85000"/>
                            <a:lumOff val="15000"/>
                          </a:schemeClr>
                        </a:solidFill>
                      </a:endParaRPr>
                    </a:p>
                  </a:txBody>
                  <a:tcPr/>
                </a:tc>
                <a:tc>
                  <a:txBody>
                    <a:bodyPr/>
                    <a:lstStyle/>
                    <a:p>
                      <a:pPr algn="ctr"/>
                      <a:endParaRPr lang="ru-RU" sz="1200" dirty="0">
                        <a:solidFill>
                          <a:schemeClr val="tx1">
                            <a:lumMod val="85000"/>
                            <a:lumOff val="15000"/>
                          </a:schemeClr>
                        </a:solidFill>
                      </a:endParaRPr>
                    </a:p>
                  </a:txBody>
                  <a:tcPr/>
                </a:tc>
                <a:tc>
                  <a:txBody>
                    <a:bodyPr/>
                    <a:lstStyle/>
                    <a:p>
                      <a:pPr algn="ctr"/>
                      <a:endParaRPr lang="ru-RU" sz="1200" dirty="0">
                        <a:solidFill>
                          <a:schemeClr val="tx1">
                            <a:lumMod val="85000"/>
                            <a:lumOff val="15000"/>
                          </a:schemeClr>
                        </a:solidFill>
                      </a:endParaRPr>
                    </a:p>
                  </a:txBody>
                  <a:tcPr/>
                </a:tc>
              </a:tr>
              <a:tr h="402907">
                <a:tc>
                  <a:txBody>
                    <a:bodyPr/>
                    <a:lstStyle/>
                    <a:p>
                      <a:r>
                        <a:rPr lang="ru-RU" sz="1100" i="1" dirty="0" smtClean="0">
                          <a:solidFill>
                            <a:schemeClr val="tx1">
                              <a:lumMod val="85000"/>
                              <a:lumOff val="15000"/>
                            </a:schemeClr>
                          </a:solidFill>
                          <a:latin typeface="Times New Roman" pitchFamily="18" charset="0"/>
                          <a:cs typeface="Times New Roman" pitchFamily="18" charset="0"/>
                        </a:rPr>
                        <a:t>Благоустройство территорий</a:t>
                      </a:r>
                      <a:r>
                        <a:rPr lang="ru-RU" sz="1100" i="1" baseline="0" dirty="0" smtClean="0">
                          <a:solidFill>
                            <a:schemeClr val="tx1">
                              <a:lumMod val="85000"/>
                              <a:lumOff val="15000"/>
                            </a:schemeClr>
                          </a:solidFill>
                          <a:latin typeface="Times New Roman" pitchFamily="18" charset="0"/>
                          <a:cs typeface="Times New Roman" pitchFamily="18" charset="0"/>
                        </a:rPr>
                        <a:t> Соболевского муниципального района Камчатского края</a:t>
                      </a:r>
                      <a:endParaRPr lang="ru-RU" sz="11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4 540,3</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540,3</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540,3</a:t>
                      </a:r>
                      <a:endParaRPr lang="ru-RU" sz="1200" dirty="0">
                        <a:solidFill>
                          <a:schemeClr val="tx1">
                            <a:lumMod val="85000"/>
                            <a:lumOff val="15000"/>
                          </a:schemeClr>
                        </a:solidFill>
                      </a:endParaRPr>
                    </a:p>
                  </a:txBody>
                  <a:tcPr/>
                </a:tc>
              </a:tr>
            </a:tbl>
          </a:graphicData>
        </a:graphic>
      </p:graphicFrame>
      <p:sp>
        <p:nvSpPr>
          <p:cNvPr id="15" name="Скругленный прямоугольник 14"/>
          <p:cNvSpPr/>
          <p:nvPr/>
        </p:nvSpPr>
        <p:spPr>
          <a:xfrm>
            <a:off x="4705350" y="1147367"/>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4 591,2</a:t>
            </a:r>
            <a:endParaRPr lang="ru-RU" sz="1600" dirty="0"/>
          </a:p>
        </p:txBody>
      </p:sp>
      <p:sp>
        <p:nvSpPr>
          <p:cNvPr id="16" name="Скругленный прямоугольник 15"/>
          <p:cNvSpPr/>
          <p:nvPr/>
        </p:nvSpPr>
        <p:spPr>
          <a:xfrm>
            <a:off x="6610350" y="1147367"/>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591,2</a:t>
            </a:r>
            <a:endParaRPr lang="ru-RU" sz="1600" dirty="0"/>
          </a:p>
        </p:txBody>
      </p:sp>
      <p:sp>
        <p:nvSpPr>
          <p:cNvPr id="17" name="Скругленный прямоугольник 16"/>
          <p:cNvSpPr/>
          <p:nvPr/>
        </p:nvSpPr>
        <p:spPr>
          <a:xfrm>
            <a:off x="8558212" y="1147365"/>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591,2</a:t>
            </a:r>
            <a:endParaRPr lang="ru-RU" sz="1600" dirty="0"/>
          </a:p>
        </p:txBody>
      </p:sp>
      <p:sp>
        <p:nvSpPr>
          <p:cNvPr id="18" name="Скругленный прямоугольник 17"/>
          <p:cNvSpPr/>
          <p:nvPr/>
        </p:nvSpPr>
        <p:spPr>
          <a:xfrm>
            <a:off x="4629150" y="4430311"/>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1 734,6</a:t>
            </a:r>
            <a:endParaRPr lang="ru-RU" sz="1600" dirty="0"/>
          </a:p>
        </p:txBody>
      </p:sp>
      <p:sp>
        <p:nvSpPr>
          <p:cNvPr id="19" name="Скругленный прямоугольник 18"/>
          <p:cNvSpPr/>
          <p:nvPr/>
        </p:nvSpPr>
        <p:spPr>
          <a:xfrm>
            <a:off x="6657975" y="4430310"/>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1 638,7</a:t>
            </a:r>
            <a:endParaRPr lang="ru-RU" sz="1600" dirty="0"/>
          </a:p>
        </p:txBody>
      </p:sp>
      <p:sp>
        <p:nvSpPr>
          <p:cNvPr id="20" name="Скругленный прямоугольник 19"/>
          <p:cNvSpPr/>
          <p:nvPr/>
        </p:nvSpPr>
        <p:spPr>
          <a:xfrm>
            <a:off x="8558212" y="4430311"/>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1 605,0</a:t>
            </a:r>
            <a:endParaRPr lang="ru-RU" sz="1600" dirty="0"/>
          </a:p>
        </p:txBody>
      </p:sp>
      <p:sp>
        <p:nvSpPr>
          <p:cNvPr id="10" name="Блок-схема: узел 9"/>
          <p:cNvSpPr/>
          <p:nvPr/>
        </p:nvSpPr>
        <p:spPr>
          <a:xfrm>
            <a:off x="7934324" y="755649"/>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
        <p:nvSpPr>
          <p:cNvPr id="11" name="Блок-схема: узел 10"/>
          <p:cNvSpPr/>
          <p:nvPr/>
        </p:nvSpPr>
        <p:spPr>
          <a:xfrm>
            <a:off x="6024562" y="75565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9" name="Блок-схема: узел 8"/>
          <p:cNvSpPr/>
          <p:nvPr/>
        </p:nvSpPr>
        <p:spPr>
          <a:xfrm>
            <a:off x="4038598" y="755651"/>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21" name="Заголовок 1"/>
          <p:cNvSpPr>
            <a:spLocks noGrp="1"/>
          </p:cNvSpPr>
          <p:nvPr>
            <p:ph type="title"/>
          </p:nvPr>
        </p:nvSpPr>
        <p:spPr>
          <a:xfrm>
            <a:off x="0" y="3437325"/>
            <a:ext cx="9906000" cy="561976"/>
          </a:xfrm>
        </p:spPr>
        <p:txBody>
          <a:bodyPr>
            <a:noAutofit/>
          </a:bodyPr>
          <a:lstStyle/>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«Профилактика правонарушений, терроризма, экстремизма, наркомании и алкоголизма в Соболевском муниципальном районе Камчатского края на 2014-2019 годы»</a:t>
            </a:r>
            <a:endParaRPr lang="ru-RU" sz="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Блок-схема: узел 11"/>
          <p:cNvSpPr/>
          <p:nvPr/>
        </p:nvSpPr>
        <p:spPr>
          <a:xfrm>
            <a:off x="4038598" y="4126701"/>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14" name="Блок-схема: узел 13"/>
          <p:cNvSpPr/>
          <p:nvPr/>
        </p:nvSpPr>
        <p:spPr>
          <a:xfrm>
            <a:off x="6024562" y="4126701"/>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13" name="Блок-схема: узел 12"/>
          <p:cNvSpPr/>
          <p:nvPr/>
        </p:nvSpPr>
        <p:spPr>
          <a:xfrm>
            <a:off x="7934324" y="412670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graphicFrame>
        <p:nvGraphicFramePr>
          <p:cNvPr id="22" name="Таблица 21"/>
          <p:cNvGraphicFramePr>
            <a:graphicFrameLocks noGrp="1"/>
          </p:cNvGraphicFramePr>
          <p:nvPr>
            <p:extLst>
              <p:ext uri="{D42A27DB-BD31-4B8C-83A1-F6EECF244321}">
                <p14:modId xmlns:p14="http://schemas.microsoft.com/office/powerpoint/2010/main" val="2059042020"/>
              </p:ext>
            </p:extLst>
          </p:nvPr>
        </p:nvGraphicFramePr>
        <p:xfrm>
          <a:off x="90488" y="5445918"/>
          <a:ext cx="9725024" cy="1371600"/>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200" b="0" i="1" dirty="0" smtClean="0">
                          <a:solidFill>
                            <a:schemeClr val="tx1">
                              <a:lumMod val="85000"/>
                              <a:lumOff val="15000"/>
                            </a:schemeClr>
                          </a:solidFill>
                          <a:latin typeface="Times New Roman" pitchFamily="18" charset="0"/>
                          <a:cs typeface="Times New Roman" pitchFamily="18" charset="0"/>
                        </a:rPr>
                        <a:t>Профилактика правонарушений,</a:t>
                      </a:r>
                      <a:r>
                        <a:rPr lang="ru-RU" sz="1200" b="0" i="1" baseline="0" dirty="0" smtClean="0">
                          <a:solidFill>
                            <a:schemeClr val="tx1">
                              <a:lumMod val="85000"/>
                              <a:lumOff val="15000"/>
                            </a:schemeClr>
                          </a:solidFill>
                          <a:latin typeface="Times New Roman" pitchFamily="18" charset="0"/>
                          <a:cs typeface="Times New Roman" pitchFamily="18" charset="0"/>
                        </a:rPr>
                        <a:t> преступлений и повышение безопасности дорожного движения в Соболевском районе </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1 164,1</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1 057,1</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1 057,1</a:t>
                      </a:r>
                      <a:endParaRPr lang="ru-RU" sz="1200" b="0" dirty="0">
                        <a:solidFill>
                          <a:schemeClr val="tx1">
                            <a:lumMod val="85000"/>
                            <a:lumOff val="15000"/>
                          </a:schemeClr>
                        </a:solidFill>
                      </a:endParaRPr>
                    </a:p>
                  </a:txBody>
                  <a:tcPr>
                    <a:solidFill>
                      <a:schemeClr val="bg2"/>
                    </a:solidFill>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Профилактика терроризма и экстремизма в Соболевском муниципальном районе Камчатского края</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514,5</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571,6</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537,9</a:t>
                      </a:r>
                      <a:endParaRPr lang="ru-RU" sz="1200" dirty="0">
                        <a:solidFill>
                          <a:schemeClr val="tx1">
                            <a:lumMod val="85000"/>
                            <a:lumOff val="15000"/>
                          </a:schemeClr>
                        </a:solidFill>
                      </a:endParaRPr>
                    </a:p>
                  </a:txBody>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Профилактика наркомании и алкоголизма в Соболевском муниципальном районе Камчатского края</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56,0</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10,0</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10,0</a:t>
                      </a:r>
                      <a:endParaRPr lang="ru-RU" sz="1200" dirty="0">
                        <a:solidFill>
                          <a:schemeClr val="tx1">
                            <a:lumMod val="85000"/>
                            <a:lumOff val="15000"/>
                          </a:schemeClr>
                        </a:solidFill>
                      </a:endParaRPr>
                    </a:p>
                  </a:txBody>
                  <a:tcPr/>
                </a:tc>
              </a:tr>
            </a:tbl>
          </a:graphicData>
        </a:graphic>
      </p:graphicFrame>
      <p:graphicFrame>
        <p:nvGraphicFramePr>
          <p:cNvPr id="23" name="Таблица 22"/>
          <p:cNvGraphicFramePr>
            <a:graphicFrameLocks noGrp="1"/>
          </p:cNvGraphicFramePr>
          <p:nvPr>
            <p:extLst>
              <p:ext uri="{D42A27DB-BD31-4B8C-83A1-F6EECF244321}">
                <p14:modId xmlns:p14="http://schemas.microsoft.com/office/powerpoint/2010/main" val="330703343"/>
              </p:ext>
            </p:extLst>
          </p:nvPr>
        </p:nvGraphicFramePr>
        <p:xfrm>
          <a:off x="85724" y="5211603"/>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spTree>
    <p:extLst>
      <p:ext uri="{BB962C8B-B14F-4D97-AF65-F5344CB8AC3E}">
        <p14:creationId xmlns:p14="http://schemas.microsoft.com/office/powerpoint/2010/main" val="3635772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Картинки по запросу картинки культур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1" y="4891289"/>
            <a:ext cx="2333624" cy="136723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4" name="Picture 2" descr="Картинки по запросу картинки, расходов на защита населени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1" y="801689"/>
            <a:ext cx="2333624" cy="14716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238126" y="239713"/>
            <a:ext cx="10372725"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«Защита населения, территорий от чрезвычайных ситуаций, обеспечение пожарной безопасности, развитие гражданской обороны и поддержка российского казачества на 2014-2018 годы на территории Соболевского муниципального района Камчатского края»</a:t>
            </a:r>
            <a:endParaRPr lang="ru-RU"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Скругленный прямоугольник 11"/>
          <p:cNvSpPr/>
          <p:nvPr/>
        </p:nvSpPr>
        <p:spPr>
          <a:xfrm>
            <a:off x="6610348" y="5492355"/>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5 620,9</a:t>
            </a:r>
            <a:endParaRPr lang="ru-RU" sz="1600" dirty="0"/>
          </a:p>
        </p:txBody>
      </p:sp>
      <p:sp>
        <p:nvSpPr>
          <p:cNvPr id="13" name="Скругленный прямоугольник 12"/>
          <p:cNvSpPr/>
          <p:nvPr/>
        </p:nvSpPr>
        <p:spPr>
          <a:xfrm>
            <a:off x="8582023" y="5492355"/>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5 620,9</a:t>
            </a:r>
            <a:endParaRPr lang="ru-RU" sz="1600" dirty="0"/>
          </a:p>
        </p:txBody>
      </p:sp>
      <p:sp>
        <p:nvSpPr>
          <p:cNvPr id="14" name="Скругленный прямоугольник 13"/>
          <p:cNvSpPr/>
          <p:nvPr/>
        </p:nvSpPr>
        <p:spPr>
          <a:xfrm>
            <a:off x="4581521" y="5492355"/>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5 620,9</a:t>
            </a:r>
            <a:endParaRPr lang="ru-RU" sz="1600" dirty="0"/>
          </a:p>
        </p:txBody>
      </p:sp>
      <p:sp>
        <p:nvSpPr>
          <p:cNvPr id="15" name="Скругленный прямоугольник 14"/>
          <p:cNvSpPr/>
          <p:nvPr/>
        </p:nvSpPr>
        <p:spPr>
          <a:xfrm>
            <a:off x="8553448" y="1248174"/>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6 003,7</a:t>
            </a:r>
            <a:endParaRPr lang="ru-RU" sz="1600" dirty="0"/>
          </a:p>
        </p:txBody>
      </p:sp>
      <p:sp>
        <p:nvSpPr>
          <p:cNvPr id="16" name="Скругленный прямоугольник 15"/>
          <p:cNvSpPr/>
          <p:nvPr/>
        </p:nvSpPr>
        <p:spPr>
          <a:xfrm>
            <a:off x="6610348" y="1248174"/>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4 652,7</a:t>
            </a:r>
            <a:endParaRPr lang="ru-RU" sz="1600" dirty="0"/>
          </a:p>
        </p:txBody>
      </p:sp>
      <p:sp>
        <p:nvSpPr>
          <p:cNvPr id="17" name="Скругленный прямоугольник 16"/>
          <p:cNvSpPr/>
          <p:nvPr/>
        </p:nvSpPr>
        <p:spPr>
          <a:xfrm>
            <a:off x="4562473" y="1248174"/>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7 533,5</a:t>
            </a:r>
            <a:endParaRPr lang="ru-RU" sz="1600" dirty="0"/>
          </a:p>
        </p:txBody>
      </p:sp>
      <p:graphicFrame>
        <p:nvGraphicFramePr>
          <p:cNvPr id="18" name="Таблица 17"/>
          <p:cNvGraphicFramePr>
            <a:graphicFrameLocks noGrp="1"/>
          </p:cNvGraphicFramePr>
          <p:nvPr>
            <p:extLst>
              <p:ext uri="{D42A27DB-BD31-4B8C-83A1-F6EECF244321}">
                <p14:modId xmlns:p14="http://schemas.microsoft.com/office/powerpoint/2010/main" val="3351584192"/>
              </p:ext>
            </p:extLst>
          </p:nvPr>
        </p:nvGraphicFramePr>
        <p:xfrm>
          <a:off x="85723" y="2246314"/>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3266280714"/>
              </p:ext>
            </p:extLst>
          </p:nvPr>
        </p:nvGraphicFramePr>
        <p:xfrm>
          <a:off x="85724" y="2502693"/>
          <a:ext cx="9725024" cy="1737360"/>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200" b="0" i="1" dirty="0" smtClean="0">
                          <a:solidFill>
                            <a:schemeClr val="tx1">
                              <a:lumMod val="85000"/>
                              <a:lumOff val="15000"/>
                            </a:schemeClr>
                          </a:solidFill>
                          <a:latin typeface="Times New Roman" pitchFamily="18" charset="0"/>
                          <a:cs typeface="Times New Roman" pitchFamily="18" charset="0"/>
                        </a:rPr>
                        <a:t>Снижение рисков и смягчение последствий чрезвычайных ситуаций природного и техногенного</a:t>
                      </a:r>
                      <a:r>
                        <a:rPr lang="ru-RU" sz="1200" b="0" i="1" baseline="0" dirty="0" smtClean="0">
                          <a:solidFill>
                            <a:schemeClr val="tx1">
                              <a:lumMod val="85000"/>
                              <a:lumOff val="15000"/>
                            </a:schemeClr>
                          </a:solidFill>
                          <a:latin typeface="Times New Roman" pitchFamily="18" charset="0"/>
                          <a:cs typeface="Times New Roman" pitchFamily="18" charset="0"/>
                        </a:rPr>
                        <a:t> характера в Соболевском муниципальном районе </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3 203,8</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3 004,5</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3 004,5</a:t>
                      </a:r>
                      <a:endParaRPr lang="ru-RU" sz="1200" b="0" dirty="0">
                        <a:solidFill>
                          <a:schemeClr val="tx1">
                            <a:lumMod val="85000"/>
                            <a:lumOff val="15000"/>
                          </a:schemeClr>
                        </a:solidFill>
                      </a:endParaRPr>
                    </a:p>
                  </a:txBody>
                  <a:tcPr>
                    <a:solidFill>
                      <a:schemeClr val="bg2"/>
                    </a:solidFill>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Обеспечение пожарной безопасности в Соболевском муниципальном районе</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3 452,8</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1 648,2</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2 999,2</a:t>
                      </a:r>
                      <a:endParaRPr lang="ru-RU" sz="1200" dirty="0">
                        <a:solidFill>
                          <a:schemeClr val="tx1">
                            <a:lumMod val="85000"/>
                            <a:lumOff val="15000"/>
                          </a:schemeClr>
                        </a:solidFill>
                      </a:endParaRPr>
                    </a:p>
                  </a:txBody>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Развитие гражданской обороны и обеспечение радиационной, химической и биологической безопасности в Соболевском муниципальном районе</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876,9</a:t>
                      </a:r>
                      <a:endParaRPr lang="ru-RU" sz="1200" dirty="0">
                        <a:solidFill>
                          <a:schemeClr val="tx1">
                            <a:lumMod val="85000"/>
                            <a:lumOff val="15000"/>
                          </a:schemeClr>
                        </a:solidFill>
                      </a:endParaRPr>
                    </a:p>
                  </a:txBody>
                  <a:tcPr/>
                </a:tc>
                <a:tc>
                  <a:txBody>
                    <a:bodyPr/>
                    <a:lstStyle/>
                    <a:p>
                      <a:pPr algn="ctr"/>
                      <a:endParaRPr lang="ru-RU" sz="1200" dirty="0">
                        <a:solidFill>
                          <a:schemeClr val="tx1">
                            <a:lumMod val="85000"/>
                            <a:lumOff val="15000"/>
                          </a:schemeClr>
                        </a:solidFill>
                      </a:endParaRPr>
                    </a:p>
                  </a:txBody>
                  <a:tcPr/>
                </a:tc>
                <a:tc>
                  <a:txBody>
                    <a:bodyPr/>
                    <a:lstStyle/>
                    <a:p>
                      <a:pPr algn="ctr"/>
                      <a:endParaRPr lang="ru-RU" sz="1200" dirty="0">
                        <a:solidFill>
                          <a:schemeClr val="tx1">
                            <a:lumMod val="85000"/>
                            <a:lumOff val="15000"/>
                          </a:schemeClr>
                        </a:solidFill>
                      </a:endParaRPr>
                    </a:p>
                  </a:txBody>
                  <a:tcPr/>
                </a:tc>
              </a:tr>
            </a:tbl>
          </a:graphicData>
        </a:graphic>
      </p:graphicFrame>
      <p:sp>
        <p:nvSpPr>
          <p:cNvPr id="11" name="Блок-схема: узел 10"/>
          <p:cNvSpPr/>
          <p:nvPr/>
        </p:nvSpPr>
        <p:spPr>
          <a:xfrm>
            <a:off x="3962398" y="801689"/>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9" name="Блок-схема: узел 8"/>
          <p:cNvSpPr/>
          <p:nvPr/>
        </p:nvSpPr>
        <p:spPr>
          <a:xfrm>
            <a:off x="5995983" y="801688"/>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10" name="Блок-схема: узел 9"/>
          <p:cNvSpPr/>
          <p:nvPr/>
        </p:nvSpPr>
        <p:spPr>
          <a:xfrm>
            <a:off x="7991471" y="801687"/>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
        <p:nvSpPr>
          <p:cNvPr id="20" name="Заголовок 1"/>
          <p:cNvSpPr>
            <a:spLocks noGrp="1"/>
          </p:cNvSpPr>
          <p:nvPr>
            <p:ph type="title"/>
          </p:nvPr>
        </p:nvSpPr>
        <p:spPr>
          <a:xfrm>
            <a:off x="-4764" y="4329313"/>
            <a:ext cx="9906000" cy="561976"/>
          </a:xfrm>
        </p:spPr>
        <p:txBody>
          <a:bodyPr>
            <a:noAutofit/>
          </a:bodyPr>
          <a:lstStyle/>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«Развитие культуры в Соболевском муниципальном районе Камчатского края на 2014-2020 годы»</a:t>
            </a:r>
            <a:endParaRPr lang="ru-RU" sz="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Блок-схема: узел 7"/>
          <p:cNvSpPr/>
          <p:nvPr/>
        </p:nvSpPr>
        <p:spPr>
          <a:xfrm>
            <a:off x="3962397" y="504587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7" name="Блок-схема: узел 6"/>
          <p:cNvSpPr/>
          <p:nvPr/>
        </p:nvSpPr>
        <p:spPr>
          <a:xfrm>
            <a:off x="5995983" y="504587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6" name="Блок-схема: узел 5"/>
          <p:cNvSpPr/>
          <p:nvPr/>
        </p:nvSpPr>
        <p:spPr>
          <a:xfrm>
            <a:off x="7991470" y="5045869"/>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Tree>
    <p:extLst>
      <p:ext uri="{BB962C8B-B14F-4D97-AF65-F5344CB8AC3E}">
        <p14:creationId xmlns:p14="http://schemas.microsoft.com/office/powerpoint/2010/main" val="2997433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Картинки по запросу картинки, расходы на охрану окружающую сред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874" y="3592512"/>
            <a:ext cx="2187575" cy="126523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74" y="571500"/>
            <a:ext cx="2187576" cy="128111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238127" y="18256"/>
            <a:ext cx="10372725"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«Физическая культура и спорт, молодежная политика, отдых, оздоровление и занятость детей и молодежи в Соболевского муниципального района Камчатского края на 2014-2020 годы»</a:t>
            </a:r>
            <a:endParaRPr lang="ru-RU" sz="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Скругленный прямоугольник 12"/>
          <p:cNvSpPr/>
          <p:nvPr/>
        </p:nvSpPr>
        <p:spPr>
          <a:xfrm>
            <a:off x="6596060" y="4038997"/>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18 279,3</a:t>
            </a:r>
            <a:endParaRPr lang="ru-RU" sz="1600" dirty="0"/>
          </a:p>
        </p:txBody>
      </p:sp>
      <p:sp>
        <p:nvSpPr>
          <p:cNvPr id="14" name="Скругленный прямоугольник 13"/>
          <p:cNvSpPr/>
          <p:nvPr/>
        </p:nvSpPr>
        <p:spPr>
          <a:xfrm>
            <a:off x="4600575" y="4038998"/>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1 000,0</a:t>
            </a:r>
            <a:endParaRPr lang="ru-RU" sz="1600" dirty="0"/>
          </a:p>
        </p:txBody>
      </p:sp>
      <p:sp>
        <p:nvSpPr>
          <p:cNvPr id="16" name="Скругленный прямоугольник 15"/>
          <p:cNvSpPr/>
          <p:nvPr/>
        </p:nvSpPr>
        <p:spPr>
          <a:xfrm>
            <a:off x="6596060" y="1017984"/>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2 104,4</a:t>
            </a:r>
            <a:endParaRPr lang="ru-RU" sz="1600" dirty="0"/>
          </a:p>
        </p:txBody>
      </p:sp>
      <p:sp>
        <p:nvSpPr>
          <p:cNvPr id="17" name="Скругленный прямоугольник 16"/>
          <p:cNvSpPr/>
          <p:nvPr/>
        </p:nvSpPr>
        <p:spPr>
          <a:xfrm>
            <a:off x="4600575" y="1017985"/>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2 140,9</a:t>
            </a:r>
            <a:endParaRPr lang="ru-RU" sz="1600" dirty="0"/>
          </a:p>
        </p:txBody>
      </p:sp>
      <p:graphicFrame>
        <p:nvGraphicFramePr>
          <p:cNvPr id="18" name="Таблица 17"/>
          <p:cNvGraphicFramePr>
            <a:graphicFrameLocks noGrp="1"/>
          </p:cNvGraphicFramePr>
          <p:nvPr>
            <p:extLst>
              <p:ext uri="{D42A27DB-BD31-4B8C-83A1-F6EECF244321}">
                <p14:modId xmlns:p14="http://schemas.microsoft.com/office/powerpoint/2010/main" val="1591667519"/>
              </p:ext>
            </p:extLst>
          </p:nvPr>
        </p:nvGraphicFramePr>
        <p:xfrm>
          <a:off x="85722" y="1852613"/>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3638426188"/>
              </p:ext>
            </p:extLst>
          </p:nvPr>
        </p:nvGraphicFramePr>
        <p:xfrm>
          <a:off x="85722" y="4887118"/>
          <a:ext cx="9725025" cy="259080"/>
        </p:xfrm>
        <a:graphic>
          <a:graphicData uri="http://schemas.openxmlformats.org/drawingml/2006/table">
            <a:tbl>
              <a:tblPr firstRow="1" bandRow="1">
                <a:tableStyleId>{3B4B98B0-60AC-42C2-AFA5-B58CD77FA1E5}</a:tableStyleId>
              </a:tblPr>
              <a:tblGrid>
                <a:gridCol w="9725025"/>
              </a:tblGrid>
              <a:tr h="174624">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20" name="Таблица 19"/>
          <p:cNvGraphicFramePr>
            <a:graphicFrameLocks noGrp="1"/>
          </p:cNvGraphicFramePr>
          <p:nvPr>
            <p:extLst>
              <p:ext uri="{D42A27DB-BD31-4B8C-83A1-F6EECF244321}">
                <p14:modId xmlns:p14="http://schemas.microsoft.com/office/powerpoint/2010/main" val="4091195863"/>
              </p:ext>
            </p:extLst>
          </p:nvPr>
        </p:nvGraphicFramePr>
        <p:xfrm>
          <a:off x="85723" y="2098366"/>
          <a:ext cx="9725024" cy="914400"/>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200" b="0" i="1" dirty="0" smtClean="0">
                          <a:solidFill>
                            <a:schemeClr val="tx1">
                              <a:lumMod val="85000"/>
                              <a:lumOff val="15000"/>
                            </a:schemeClr>
                          </a:solidFill>
                          <a:latin typeface="Times New Roman" pitchFamily="18" charset="0"/>
                          <a:cs typeface="Times New Roman" pitchFamily="18" charset="0"/>
                        </a:rPr>
                        <a:t>Развитие массовой</a:t>
                      </a:r>
                      <a:r>
                        <a:rPr lang="ru-RU" sz="1200" b="0" i="1" baseline="0" dirty="0" smtClean="0">
                          <a:solidFill>
                            <a:schemeClr val="tx1">
                              <a:lumMod val="85000"/>
                              <a:lumOff val="15000"/>
                            </a:schemeClr>
                          </a:solidFill>
                          <a:latin typeface="Times New Roman" pitchFamily="18" charset="0"/>
                          <a:cs typeface="Times New Roman" pitchFamily="18" charset="0"/>
                        </a:rPr>
                        <a:t> физической культуры и спорта в Соболевском муниципальном районе Камчатского края</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450,0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500,0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500,0</a:t>
                      </a:r>
                      <a:endParaRPr lang="ru-RU" sz="1200" b="0" dirty="0">
                        <a:solidFill>
                          <a:schemeClr val="tx1">
                            <a:lumMod val="85000"/>
                            <a:lumOff val="15000"/>
                          </a:schemeClr>
                        </a:solidFill>
                      </a:endParaRPr>
                    </a:p>
                  </a:txBody>
                  <a:tcPr>
                    <a:solidFill>
                      <a:schemeClr val="bg2"/>
                    </a:solidFill>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Организация отдыха и оздоровление детей и молодежи в Соболевском муниципальном районе</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1 690,9</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1 604,4</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1 604,4</a:t>
                      </a:r>
                      <a:endParaRPr lang="ru-RU" sz="1200" dirty="0">
                        <a:solidFill>
                          <a:schemeClr val="tx1">
                            <a:lumMod val="85000"/>
                            <a:lumOff val="15000"/>
                          </a:schemeClr>
                        </a:solidFill>
                      </a:endParaRPr>
                    </a:p>
                  </a:txBody>
                  <a:tcPr/>
                </a:tc>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562620227"/>
              </p:ext>
            </p:extLst>
          </p:nvPr>
        </p:nvGraphicFramePr>
        <p:xfrm>
          <a:off x="85723" y="5132070"/>
          <a:ext cx="9725024" cy="640080"/>
        </p:xfrm>
        <a:graphic>
          <a:graphicData uri="http://schemas.openxmlformats.org/drawingml/2006/table">
            <a:tbl>
              <a:tblPr firstRow="1" bandRow="1">
                <a:tableStyleId>{5C22544A-7EE6-4342-B048-85BDC9FD1C3A}</a:tableStyleId>
              </a:tblPr>
              <a:tblGrid>
                <a:gridCol w="4190999"/>
                <a:gridCol w="1943100"/>
                <a:gridCol w="1809750"/>
                <a:gridCol w="1781175"/>
              </a:tblGrid>
              <a:tr h="609595">
                <a:tc>
                  <a:txBody>
                    <a:bodyPr/>
                    <a:lstStyle/>
                    <a:p>
                      <a:r>
                        <a:rPr lang="ru-RU" sz="1200" b="0" i="1" dirty="0" smtClean="0">
                          <a:solidFill>
                            <a:schemeClr val="tx1">
                              <a:lumMod val="85000"/>
                              <a:lumOff val="15000"/>
                            </a:schemeClr>
                          </a:solidFill>
                          <a:latin typeface="Times New Roman" pitchFamily="18" charset="0"/>
                          <a:cs typeface="Times New Roman" pitchFamily="18" charset="0"/>
                        </a:rPr>
                        <a:t>Охрана окружающей среды и обеспечение экологической</a:t>
                      </a:r>
                      <a:r>
                        <a:rPr lang="ru-RU" sz="1200" b="0" i="1" baseline="0" dirty="0" smtClean="0">
                          <a:solidFill>
                            <a:schemeClr val="tx1">
                              <a:lumMod val="85000"/>
                              <a:lumOff val="15000"/>
                            </a:schemeClr>
                          </a:solidFill>
                          <a:latin typeface="Times New Roman" pitchFamily="18" charset="0"/>
                          <a:cs typeface="Times New Roman" pitchFamily="18" charset="0"/>
                        </a:rPr>
                        <a:t> безопасности в Соболевском муниципальном районе Камчатского края</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1 000,0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18 279,3</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12 765,1</a:t>
                      </a:r>
                      <a:endParaRPr lang="ru-RU" sz="1200" b="0" dirty="0">
                        <a:solidFill>
                          <a:schemeClr val="tx1">
                            <a:lumMod val="85000"/>
                            <a:lumOff val="15000"/>
                          </a:schemeClr>
                        </a:solidFill>
                      </a:endParaRPr>
                    </a:p>
                  </a:txBody>
                  <a:tcPr>
                    <a:solidFill>
                      <a:schemeClr val="bg2"/>
                    </a:solidFill>
                  </a:tcPr>
                </a:tc>
              </a:tr>
            </a:tbl>
          </a:graphicData>
        </a:graphic>
      </p:graphicFrame>
      <p:sp>
        <p:nvSpPr>
          <p:cNvPr id="11" name="Блок-схема: узел 10"/>
          <p:cNvSpPr/>
          <p:nvPr/>
        </p:nvSpPr>
        <p:spPr>
          <a:xfrm>
            <a:off x="4000498" y="57150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10" name="Блок-схема: узел 9"/>
          <p:cNvSpPr/>
          <p:nvPr/>
        </p:nvSpPr>
        <p:spPr>
          <a:xfrm>
            <a:off x="6000748" y="571499"/>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15" name="Скругленный прямоугольник 14"/>
          <p:cNvSpPr/>
          <p:nvPr/>
        </p:nvSpPr>
        <p:spPr>
          <a:xfrm>
            <a:off x="8539158" y="1017985"/>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2 104,4</a:t>
            </a:r>
            <a:endParaRPr lang="ru-RU" sz="1600" dirty="0"/>
          </a:p>
        </p:txBody>
      </p:sp>
      <p:sp>
        <p:nvSpPr>
          <p:cNvPr id="9" name="Блок-схема: узел 8"/>
          <p:cNvSpPr/>
          <p:nvPr/>
        </p:nvSpPr>
        <p:spPr>
          <a:xfrm>
            <a:off x="7996235" y="57150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22" name="Заголовок 1"/>
          <p:cNvSpPr>
            <a:spLocks noGrp="1"/>
          </p:cNvSpPr>
          <p:nvPr>
            <p:ph type="title"/>
          </p:nvPr>
        </p:nvSpPr>
        <p:spPr>
          <a:xfrm>
            <a:off x="-4765" y="3053559"/>
            <a:ext cx="9906000" cy="561976"/>
          </a:xfrm>
        </p:spPr>
        <p:txBody>
          <a:bodyPr>
            <a:noAutofit/>
          </a:bodyPr>
          <a:lstStyle/>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«Охрана окружающей среды, воспроизводство и использование природных ресурсов в Соболевском муниципальном районе Камчатского края на 2014-2020 годы»</a:t>
            </a:r>
            <a:endParaRPr lang="ru-RU" sz="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Блок-схема: узел 7"/>
          <p:cNvSpPr/>
          <p:nvPr/>
        </p:nvSpPr>
        <p:spPr>
          <a:xfrm>
            <a:off x="4000498" y="3697289"/>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7" name="Блок-схема: узел 6"/>
          <p:cNvSpPr/>
          <p:nvPr/>
        </p:nvSpPr>
        <p:spPr>
          <a:xfrm>
            <a:off x="6000748" y="3697289"/>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12" name="Скругленный прямоугольник 11"/>
          <p:cNvSpPr/>
          <p:nvPr/>
        </p:nvSpPr>
        <p:spPr>
          <a:xfrm>
            <a:off x="8539158" y="4038996"/>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12 765,1</a:t>
            </a:r>
            <a:endParaRPr lang="ru-RU" sz="1600" dirty="0"/>
          </a:p>
        </p:txBody>
      </p:sp>
      <p:sp>
        <p:nvSpPr>
          <p:cNvPr id="6" name="Блок-схема: узел 5"/>
          <p:cNvSpPr/>
          <p:nvPr/>
        </p:nvSpPr>
        <p:spPr>
          <a:xfrm>
            <a:off x="7996234" y="3697288"/>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Tree>
    <p:extLst>
      <p:ext uri="{BB962C8B-B14F-4D97-AF65-F5344CB8AC3E}">
        <p14:creationId xmlns:p14="http://schemas.microsoft.com/office/powerpoint/2010/main" val="1650508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238127" y="18256"/>
            <a:ext cx="10372725"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«Развитие экономики, промышленности в Соболевского муниципального района Камчатского края, повышение их конкурентоспособности на 2014-2020 годы»</a:t>
            </a:r>
            <a:endParaRPr lang="ru-RU" sz="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Заголовок 1"/>
          <p:cNvSpPr txBox="1">
            <a:spLocks/>
          </p:cNvSpPr>
          <p:nvPr/>
        </p:nvSpPr>
        <p:spPr>
          <a:xfrm>
            <a:off x="-190502" y="2875755"/>
            <a:ext cx="10372725"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4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«Информационное общество в Соболевском муниципальном районе на 2014-2019 годы»</a:t>
            </a:r>
            <a:endParaRPr lang="ru-RU"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Скругленный прямоугольник 9"/>
          <p:cNvSpPr/>
          <p:nvPr/>
        </p:nvSpPr>
        <p:spPr>
          <a:xfrm>
            <a:off x="8548685" y="3980656"/>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2 192,4</a:t>
            </a:r>
            <a:endParaRPr lang="ru-RU" sz="1600" dirty="0"/>
          </a:p>
        </p:txBody>
      </p:sp>
      <p:sp>
        <p:nvSpPr>
          <p:cNvPr id="11" name="Скругленный прямоугольник 10"/>
          <p:cNvSpPr/>
          <p:nvPr/>
        </p:nvSpPr>
        <p:spPr>
          <a:xfrm>
            <a:off x="6686548" y="3980655"/>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2 192,4</a:t>
            </a:r>
            <a:endParaRPr lang="ru-RU" sz="1600" dirty="0"/>
          </a:p>
        </p:txBody>
      </p:sp>
      <p:sp>
        <p:nvSpPr>
          <p:cNvPr id="12" name="Скругленный прямоугольник 11"/>
          <p:cNvSpPr/>
          <p:nvPr/>
        </p:nvSpPr>
        <p:spPr>
          <a:xfrm>
            <a:off x="4514847" y="3980656"/>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2 086,0</a:t>
            </a:r>
            <a:endParaRPr lang="ru-RU" sz="1600" dirty="0"/>
          </a:p>
        </p:txBody>
      </p:sp>
      <p:sp>
        <p:nvSpPr>
          <p:cNvPr id="13" name="Скругленный прямоугольник 12"/>
          <p:cNvSpPr/>
          <p:nvPr/>
        </p:nvSpPr>
        <p:spPr>
          <a:xfrm>
            <a:off x="8548685" y="1026716"/>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1 846,3</a:t>
            </a:r>
            <a:endParaRPr lang="ru-RU" sz="1600" dirty="0"/>
          </a:p>
        </p:txBody>
      </p:sp>
      <p:sp>
        <p:nvSpPr>
          <p:cNvPr id="14" name="Скругленный прямоугольник 13"/>
          <p:cNvSpPr/>
          <p:nvPr/>
        </p:nvSpPr>
        <p:spPr>
          <a:xfrm>
            <a:off x="6686548" y="1017983"/>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2 272,6</a:t>
            </a:r>
            <a:endParaRPr lang="ru-RU" sz="1600" dirty="0"/>
          </a:p>
        </p:txBody>
      </p:sp>
      <p:sp>
        <p:nvSpPr>
          <p:cNvPr id="15" name="Скругленный прямоугольник 14"/>
          <p:cNvSpPr/>
          <p:nvPr/>
        </p:nvSpPr>
        <p:spPr>
          <a:xfrm>
            <a:off x="4714875" y="1017984"/>
            <a:ext cx="1219200" cy="673895"/>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1 176,1</a:t>
            </a:r>
            <a:endParaRPr lang="ru-RU" sz="1600" dirty="0"/>
          </a:p>
        </p:txBody>
      </p:sp>
      <p:pic>
        <p:nvPicPr>
          <p:cNvPr id="1026" name="Picture 2" descr="Картинки по запросу картинки, расходы развитии малого и среднего предпринимательств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225" y="552253"/>
            <a:ext cx="2324100" cy="12180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Картинки по запросу картинки, расходы информационного обществ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225" y="3437732"/>
            <a:ext cx="2324100" cy="13263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18" name="Таблица 17"/>
          <p:cNvGraphicFramePr>
            <a:graphicFrameLocks noGrp="1"/>
          </p:cNvGraphicFramePr>
          <p:nvPr>
            <p:extLst>
              <p:ext uri="{D42A27DB-BD31-4B8C-83A1-F6EECF244321}">
                <p14:modId xmlns:p14="http://schemas.microsoft.com/office/powerpoint/2010/main" val="931000895"/>
              </p:ext>
            </p:extLst>
          </p:nvPr>
        </p:nvGraphicFramePr>
        <p:xfrm>
          <a:off x="85722" y="1852613"/>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784356195"/>
              </p:ext>
            </p:extLst>
          </p:nvPr>
        </p:nvGraphicFramePr>
        <p:xfrm>
          <a:off x="85722" y="4818936"/>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20" name="Таблица 19"/>
          <p:cNvGraphicFramePr>
            <a:graphicFrameLocks noGrp="1"/>
          </p:cNvGraphicFramePr>
          <p:nvPr>
            <p:extLst>
              <p:ext uri="{D42A27DB-BD31-4B8C-83A1-F6EECF244321}">
                <p14:modId xmlns:p14="http://schemas.microsoft.com/office/powerpoint/2010/main" val="2926471381"/>
              </p:ext>
            </p:extLst>
          </p:nvPr>
        </p:nvGraphicFramePr>
        <p:xfrm>
          <a:off x="85723" y="2098366"/>
          <a:ext cx="9725024" cy="860107"/>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200" b="0" i="1" dirty="0" smtClean="0">
                          <a:solidFill>
                            <a:schemeClr val="tx1">
                              <a:lumMod val="85000"/>
                              <a:lumOff val="15000"/>
                            </a:schemeClr>
                          </a:solidFill>
                          <a:latin typeface="Times New Roman" pitchFamily="18" charset="0"/>
                          <a:cs typeface="Times New Roman" pitchFamily="18" charset="0"/>
                        </a:rPr>
                        <a:t>Развитие малого и среднего предпринимательства</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300,0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300,0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300,0</a:t>
                      </a:r>
                      <a:endParaRPr lang="ru-RU" sz="1200" b="0" dirty="0">
                        <a:solidFill>
                          <a:schemeClr val="tx1">
                            <a:lumMod val="85000"/>
                            <a:lumOff val="15000"/>
                          </a:schemeClr>
                        </a:solidFill>
                      </a:endParaRPr>
                    </a:p>
                  </a:txBody>
                  <a:tcPr>
                    <a:solidFill>
                      <a:schemeClr val="bg2"/>
                    </a:solidFill>
                  </a:tcPr>
                </a:tc>
              </a:tr>
              <a:tr h="402907">
                <a:tc>
                  <a:txBody>
                    <a:bodyPr/>
                    <a:lstStyle/>
                    <a:p>
                      <a:r>
                        <a:rPr lang="ru-RU" sz="1200" i="1" dirty="0" smtClean="0">
                          <a:solidFill>
                            <a:schemeClr val="tx1">
                              <a:lumMod val="85000"/>
                              <a:lumOff val="15000"/>
                            </a:schemeClr>
                          </a:solidFill>
                          <a:latin typeface="Times New Roman" pitchFamily="18" charset="0"/>
                          <a:cs typeface="Times New Roman" pitchFamily="18" charset="0"/>
                        </a:rPr>
                        <a:t>Повышение эффективности управления муниципальным имуществом</a:t>
                      </a:r>
                      <a:endParaRPr lang="ru-RU" sz="12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876,1</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1 972,6</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1 546,3</a:t>
                      </a:r>
                      <a:endParaRPr lang="ru-RU" sz="1200" dirty="0">
                        <a:solidFill>
                          <a:schemeClr val="tx1">
                            <a:lumMod val="85000"/>
                            <a:lumOff val="15000"/>
                          </a:schemeClr>
                        </a:solidFill>
                      </a:endParaRPr>
                    </a:p>
                  </a:txBody>
                  <a:tcPr/>
                </a:tc>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665908801"/>
              </p:ext>
            </p:extLst>
          </p:nvPr>
        </p:nvGraphicFramePr>
        <p:xfrm>
          <a:off x="85723" y="5078016"/>
          <a:ext cx="9725024" cy="457200"/>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200" b="0" i="1" dirty="0" smtClean="0">
                          <a:solidFill>
                            <a:schemeClr val="tx1">
                              <a:lumMod val="85000"/>
                              <a:lumOff val="15000"/>
                            </a:schemeClr>
                          </a:solidFill>
                          <a:latin typeface="Times New Roman" pitchFamily="18" charset="0"/>
                          <a:cs typeface="Times New Roman" pitchFamily="18" charset="0"/>
                        </a:rPr>
                        <a:t>Электронный муниципалитет</a:t>
                      </a:r>
                      <a:r>
                        <a:rPr lang="ru-RU" sz="1200" b="0" i="1" baseline="0" dirty="0" smtClean="0">
                          <a:solidFill>
                            <a:schemeClr val="tx1">
                              <a:lumMod val="85000"/>
                              <a:lumOff val="15000"/>
                            </a:schemeClr>
                          </a:solidFill>
                          <a:latin typeface="Times New Roman" pitchFamily="18" charset="0"/>
                          <a:cs typeface="Times New Roman" pitchFamily="18" charset="0"/>
                        </a:rPr>
                        <a:t> в Соболевском муниципальном районе</a:t>
                      </a:r>
                      <a:endParaRPr lang="ru-RU" sz="12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2 086,0</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2 192,4</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2 192,4</a:t>
                      </a:r>
                      <a:endParaRPr lang="ru-RU" sz="1200" b="0" dirty="0">
                        <a:solidFill>
                          <a:schemeClr val="tx1">
                            <a:lumMod val="85000"/>
                            <a:lumOff val="15000"/>
                          </a:schemeClr>
                        </a:solidFill>
                      </a:endParaRPr>
                    </a:p>
                  </a:txBody>
                  <a:tcPr>
                    <a:solidFill>
                      <a:schemeClr val="bg2"/>
                    </a:solidFill>
                  </a:tcPr>
                </a:tc>
              </a:tr>
            </a:tbl>
          </a:graphicData>
        </a:graphic>
      </p:graphicFrame>
      <p:sp>
        <p:nvSpPr>
          <p:cNvPr id="9" name="Блок-схема: узел 8"/>
          <p:cNvSpPr/>
          <p:nvPr/>
        </p:nvSpPr>
        <p:spPr>
          <a:xfrm>
            <a:off x="4081460" y="580232"/>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8" name="Блок-схема: узел 7"/>
          <p:cNvSpPr/>
          <p:nvPr/>
        </p:nvSpPr>
        <p:spPr>
          <a:xfrm>
            <a:off x="6067423" y="580231"/>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7" name="Блок-схема: узел 6"/>
          <p:cNvSpPr/>
          <p:nvPr/>
        </p:nvSpPr>
        <p:spPr>
          <a:xfrm>
            <a:off x="8043860" y="580232"/>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
        <p:nvSpPr>
          <p:cNvPr id="6" name="Блок-схема: узел 5"/>
          <p:cNvSpPr/>
          <p:nvPr/>
        </p:nvSpPr>
        <p:spPr>
          <a:xfrm>
            <a:off x="4081459" y="3504407"/>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4" name="Блок-схема: узел 3"/>
          <p:cNvSpPr/>
          <p:nvPr/>
        </p:nvSpPr>
        <p:spPr>
          <a:xfrm>
            <a:off x="6067423" y="3504407"/>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5" name="Блок-схема: узел 4"/>
          <p:cNvSpPr/>
          <p:nvPr/>
        </p:nvSpPr>
        <p:spPr>
          <a:xfrm>
            <a:off x="8043859" y="3504407"/>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Tree>
    <p:extLst>
      <p:ext uri="{BB962C8B-B14F-4D97-AF65-F5344CB8AC3E}">
        <p14:creationId xmlns:p14="http://schemas.microsoft.com/office/powerpoint/2010/main" val="2512490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картинки, расходы развитие транспортной систем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74" y="252411"/>
            <a:ext cx="2835275" cy="1371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Картинки по запросу картинки, расходы управление финансам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75" y="3070619"/>
            <a:ext cx="2616200" cy="10334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2" name="Скругленный прямоугольник 11"/>
          <p:cNvSpPr/>
          <p:nvPr/>
        </p:nvSpPr>
        <p:spPr>
          <a:xfrm>
            <a:off x="8582025" y="3569887"/>
            <a:ext cx="1219200" cy="558802"/>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60 275,0</a:t>
            </a:r>
            <a:endParaRPr lang="ru-RU" sz="1600" dirty="0"/>
          </a:p>
        </p:txBody>
      </p:sp>
      <p:sp>
        <p:nvSpPr>
          <p:cNvPr id="13" name="Скругленный прямоугольник 12"/>
          <p:cNvSpPr/>
          <p:nvPr/>
        </p:nvSpPr>
        <p:spPr>
          <a:xfrm>
            <a:off x="6657973" y="3545279"/>
            <a:ext cx="1219200" cy="558802"/>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60 275,0</a:t>
            </a:r>
            <a:endParaRPr lang="ru-RU" sz="1600" dirty="0"/>
          </a:p>
        </p:txBody>
      </p:sp>
      <p:sp>
        <p:nvSpPr>
          <p:cNvPr id="14" name="Скругленный прямоугольник 13"/>
          <p:cNvSpPr/>
          <p:nvPr/>
        </p:nvSpPr>
        <p:spPr>
          <a:xfrm>
            <a:off x="4657725" y="3569886"/>
            <a:ext cx="1219200" cy="558802"/>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96 319,0</a:t>
            </a:r>
            <a:endParaRPr lang="ru-RU" sz="1600" dirty="0"/>
          </a:p>
        </p:txBody>
      </p:sp>
      <p:sp>
        <p:nvSpPr>
          <p:cNvPr id="15" name="Скругленный прямоугольник 14"/>
          <p:cNvSpPr/>
          <p:nvPr/>
        </p:nvSpPr>
        <p:spPr>
          <a:xfrm>
            <a:off x="8582025" y="908444"/>
            <a:ext cx="1219200" cy="577453"/>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911,5</a:t>
            </a:r>
            <a:endParaRPr lang="ru-RU" sz="1600" dirty="0"/>
          </a:p>
        </p:txBody>
      </p:sp>
      <p:sp>
        <p:nvSpPr>
          <p:cNvPr id="16" name="Скругленный прямоугольник 15"/>
          <p:cNvSpPr/>
          <p:nvPr/>
        </p:nvSpPr>
        <p:spPr>
          <a:xfrm>
            <a:off x="6657973" y="908444"/>
            <a:ext cx="1219200" cy="577453"/>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911,5</a:t>
            </a:r>
            <a:endParaRPr lang="ru-RU" sz="1600" dirty="0"/>
          </a:p>
        </p:txBody>
      </p:sp>
      <p:sp>
        <p:nvSpPr>
          <p:cNvPr id="17" name="Скругленный прямоугольник 16"/>
          <p:cNvSpPr/>
          <p:nvPr/>
        </p:nvSpPr>
        <p:spPr>
          <a:xfrm>
            <a:off x="4572000" y="908443"/>
            <a:ext cx="1219200" cy="577454"/>
          </a:xfrm>
          <a:prstGeom prst="roundRect">
            <a:avLst/>
          </a:prstGeom>
          <a:solidFill>
            <a:schemeClr val="accent5">
              <a:lumMod val="60000"/>
              <a:lumOff val="40000"/>
            </a:schemeClr>
          </a:solidFill>
          <a:ln>
            <a:solidFill>
              <a:srgbClr val="769E8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911,5</a:t>
            </a:r>
            <a:endParaRPr lang="ru-RU" sz="1600" dirty="0"/>
          </a:p>
        </p:txBody>
      </p:sp>
      <p:sp>
        <p:nvSpPr>
          <p:cNvPr id="18" name="Заголовок 1"/>
          <p:cNvSpPr txBox="1">
            <a:spLocks/>
          </p:cNvSpPr>
          <p:nvPr/>
        </p:nvSpPr>
        <p:spPr>
          <a:xfrm>
            <a:off x="-176217" y="-15481"/>
            <a:ext cx="10372725"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«Развитие транспортной системы в Соболевского муниципального района Камчатского края на 2014-2020 годы»</a:t>
            </a:r>
            <a:endParaRPr lang="ru-RU" sz="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9" name="Заголовок 1"/>
          <p:cNvSpPr txBox="1">
            <a:spLocks/>
          </p:cNvSpPr>
          <p:nvPr/>
        </p:nvSpPr>
        <p:spPr>
          <a:xfrm>
            <a:off x="-123828" y="2689224"/>
            <a:ext cx="10372725" cy="561976"/>
          </a:xfrm>
          <a:prstGeom prst="rect">
            <a:avLst/>
          </a:prstGeom>
        </p:spPr>
        <p:txBody>
          <a:bodyPr vert="horz" lIns="96385" tIns="48193" rIns="96385" bIns="48193" rtlCol="0" anchor="b">
            <a:noAutofit/>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Муниципальная программа «Управление муниципальными финансами в Соболевского муниципального </a:t>
            </a:r>
          </a:p>
          <a:p>
            <a:pPr>
              <a:lnSpc>
                <a:spcPct val="100000"/>
              </a:lnSpc>
            </a:pPr>
            <a:r>
              <a:rPr lang="ru-RU" sz="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района Камчатского края на 2014-2019 годы»</a:t>
            </a:r>
            <a:endParaRPr lang="ru-RU" sz="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aphicFrame>
        <p:nvGraphicFramePr>
          <p:cNvPr id="20" name="Таблица 19"/>
          <p:cNvGraphicFramePr>
            <a:graphicFrameLocks noGrp="1"/>
          </p:cNvGraphicFramePr>
          <p:nvPr>
            <p:extLst>
              <p:ext uri="{D42A27DB-BD31-4B8C-83A1-F6EECF244321}">
                <p14:modId xmlns:p14="http://schemas.microsoft.com/office/powerpoint/2010/main" val="1883644523"/>
              </p:ext>
            </p:extLst>
          </p:nvPr>
        </p:nvGraphicFramePr>
        <p:xfrm>
          <a:off x="76200" y="1638297"/>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239472159"/>
              </p:ext>
            </p:extLst>
          </p:nvPr>
        </p:nvGraphicFramePr>
        <p:xfrm>
          <a:off x="76200" y="4210045"/>
          <a:ext cx="9725025" cy="259080"/>
        </p:xfrm>
        <a:graphic>
          <a:graphicData uri="http://schemas.openxmlformats.org/drawingml/2006/table">
            <a:tbl>
              <a:tblPr firstRow="1" bandRow="1">
                <a:tableStyleId>{3B4B98B0-60AC-42C2-AFA5-B58CD77FA1E5}</a:tableStyleId>
              </a:tblPr>
              <a:tblGrid>
                <a:gridCol w="9725025"/>
              </a:tblGrid>
              <a:tr h="0">
                <a:tc>
                  <a:txBody>
                    <a:bodyPr/>
                    <a:lstStyle/>
                    <a:p>
                      <a:r>
                        <a:rPr lang="ru-RU" sz="1100" dirty="0" smtClean="0"/>
                        <a:t>в том числе по подпрограммам:</a:t>
                      </a:r>
                      <a:endParaRPr lang="ru-RU" sz="1100" dirty="0"/>
                    </a:p>
                  </a:txBody>
                  <a:tcPr>
                    <a:lnL>
                      <a:noFill/>
                    </a:lnL>
                    <a:lnR>
                      <a:noFill/>
                    </a:lnR>
                    <a:lnT w="12700" cmpd="sng">
                      <a:noFill/>
                    </a:lnT>
                    <a:lnB w="12700" cmpd="sng">
                      <a:noFill/>
                    </a:lnB>
                    <a:lnTlToBr w="12700" cmpd="sng">
                      <a:noFill/>
                      <a:prstDash val="solid"/>
                    </a:lnTlToBr>
                    <a:lnBlToTr w="12700" cmpd="sng">
                      <a:noFill/>
                      <a:prstDash val="solid"/>
                    </a:lnBlToTr>
                    <a:solidFill>
                      <a:srgbClr val="769E86"/>
                    </a:solidFill>
                  </a:tcPr>
                </a:tc>
              </a:tr>
            </a:tbl>
          </a:graphicData>
        </a:graphic>
      </p:graphicFrame>
      <p:graphicFrame>
        <p:nvGraphicFramePr>
          <p:cNvPr id="22" name="Таблица 21"/>
          <p:cNvGraphicFramePr>
            <a:graphicFrameLocks noGrp="1"/>
          </p:cNvGraphicFramePr>
          <p:nvPr>
            <p:extLst>
              <p:ext uri="{D42A27DB-BD31-4B8C-83A1-F6EECF244321}">
                <p14:modId xmlns:p14="http://schemas.microsoft.com/office/powerpoint/2010/main" val="1547761944"/>
              </p:ext>
            </p:extLst>
          </p:nvPr>
        </p:nvGraphicFramePr>
        <p:xfrm>
          <a:off x="76201" y="1869766"/>
          <a:ext cx="9725024" cy="853440"/>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100" b="0" i="1" dirty="0" smtClean="0">
                          <a:solidFill>
                            <a:schemeClr val="tx1">
                              <a:lumMod val="85000"/>
                              <a:lumOff val="15000"/>
                            </a:schemeClr>
                          </a:solidFill>
                          <a:latin typeface="Times New Roman" pitchFamily="18" charset="0"/>
                          <a:cs typeface="Times New Roman" pitchFamily="18" charset="0"/>
                        </a:rPr>
                        <a:t>Развитие дорожного хозяйства</a:t>
                      </a:r>
                      <a:r>
                        <a:rPr lang="ru-RU" sz="1100" b="0" i="1" baseline="0" dirty="0" smtClean="0">
                          <a:solidFill>
                            <a:schemeClr val="tx1">
                              <a:lumMod val="85000"/>
                              <a:lumOff val="15000"/>
                            </a:schemeClr>
                          </a:solidFill>
                          <a:latin typeface="Times New Roman" pitchFamily="18" charset="0"/>
                          <a:cs typeface="Times New Roman" pitchFamily="18" charset="0"/>
                        </a:rPr>
                        <a:t> в Соболевском муниципальном районе</a:t>
                      </a:r>
                      <a:endParaRPr lang="ru-RU" sz="11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r>
                        <a:rPr lang="ru-RU" sz="1200" b="0" dirty="0" smtClean="0">
                          <a:solidFill>
                            <a:schemeClr val="tx1">
                              <a:lumMod val="85000"/>
                              <a:lumOff val="15000"/>
                            </a:schemeClr>
                          </a:solidFill>
                        </a:rPr>
                        <a:t>211,5</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211,5</a:t>
                      </a:r>
                      <a:endParaRPr lang="ru-RU" sz="1200" b="0" dirty="0">
                        <a:solidFill>
                          <a:schemeClr val="tx1">
                            <a:lumMod val="85000"/>
                            <a:lumOff val="15000"/>
                          </a:schemeClr>
                        </a:solidFill>
                      </a:endParaRPr>
                    </a:p>
                  </a:txBody>
                  <a:tcPr>
                    <a:solidFill>
                      <a:schemeClr val="bg2"/>
                    </a:solidFill>
                  </a:tcPr>
                </a:tc>
                <a:tc>
                  <a:txBody>
                    <a:bodyPr/>
                    <a:lstStyle/>
                    <a:p>
                      <a:pPr algn="ctr"/>
                      <a:r>
                        <a:rPr lang="ru-RU" sz="1200" b="0" dirty="0" smtClean="0">
                          <a:solidFill>
                            <a:schemeClr val="tx1">
                              <a:lumMod val="85000"/>
                              <a:lumOff val="15000"/>
                            </a:schemeClr>
                          </a:solidFill>
                        </a:rPr>
                        <a:t>211,5</a:t>
                      </a:r>
                      <a:endParaRPr lang="ru-RU" sz="1200" b="0" dirty="0">
                        <a:solidFill>
                          <a:schemeClr val="tx1">
                            <a:lumMod val="85000"/>
                            <a:lumOff val="15000"/>
                          </a:schemeClr>
                        </a:solidFill>
                      </a:endParaRPr>
                    </a:p>
                  </a:txBody>
                  <a:tcPr>
                    <a:solidFill>
                      <a:schemeClr val="bg2"/>
                    </a:solidFill>
                  </a:tcPr>
                </a:tc>
              </a:tr>
              <a:tr h="402907">
                <a:tc>
                  <a:txBody>
                    <a:bodyPr/>
                    <a:lstStyle/>
                    <a:p>
                      <a:r>
                        <a:rPr lang="ru-RU" sz="1100" i="1" dirty="0" smtClean="0">
                          <a:solidFill>
                            <a:schemeClr val="tx1">
                              <a:lumMod val="85000"/>
                              <a:lumOff val="15000"/>
                            </a:schemeClr>
                          </a:solidFill>
                          <a:latin typeface="Times New Roman" pitchFamily="18" charset="0"/>
                          <a:cs typeface="Times New Roman" pitchFamily="18" charset="0"/>
                        </a:rPr>
                        <a:t>Организация транспортного обслуживания в Соболевском муниципальном районе</a:t>
                      </a:r>
                      <a:endParaRPr lang="ru-RU" sz="11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700,0</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700,0</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700,0</a:t>
                      </a:r>
                      <a:endParaRPr lang="ru-RU" sz="1200" dirty="0">
                        <a:solidFill>
                          <a:schemeClr val="tx1">
                            <a:lumMod val="85000"/>
                            <a:lumOff val="15000"/>
                          </a:schemeClr>
                        </a:solidFill>
                      </a:endParaRPr>
                    </a:p>
                  </a:txBody>
                  <a:tcPr/>
                </a:tc>
              </a:tr>
            </a:tbl>
          </a:graphicData>
        </a:graphic>
      </p:graphicFrame>
      <p:graphicFrame>
        <p:nvGraphicFramePr>
          <p:cNvPr id="23" name="Таблица 22"/>
          <p:cNvGraphicFramePr>
            <a:graphicFrameLocks noGrp="1"/>
          </p:cNvGraphicFramePr>
          <p:nvPr>
            <p:extLst>
              <p:ext uri="{D42A27DB-BD31-4B8C-83A1-F6EECF244321}">
                <p14:modId xmlns:p14="http://schemas.microsoft.com/office/powerpoint/2010/main" val="2741611352"/>
              </p:ext>
            </p:extLst>
          </p:nvPr>
        </p:nvGraphicFramePr>
        <p:xfrm>
          <a:off x="76201" y="4455317"/>
          <a:ext cx="9725024" cy="2402683"/>
        </p:xfrm>
        <a:graphic>
          <a:graphicData uri="http://schemas.openxmlformats.org/drawingml/2006/table">
            <a:tbl>
              <a:tblPr firstRow="1" bandRow="1">
                <a:tableStyleId>{5C22544A-7EE6-4342-B048-85BDC9FD1C3A}</a:tableStyleId>
              </a:tblPr>
              <a:tblGrid>
                <a:gridCol w="4190999"/>
                <a:gridCol w="1943100"/>
                <a:gridCol w="1809750"/>
                <a:gridCol w="1781175"/>
              </a:tblGrid>
              <a:tr h="402907">
                <a:tc>
                  <a:txBody>
                    <a:bodyPr/>
                    <a:lstStyle/>
                    <a:p>
                      <a:r>
                        <a:rPr lang="ru-RU" sz="1100" b="0" i="1" dirty="0" smtClean="0">
                          <a:solidFill>
                            <a:schemeClr val="tx1">
                              <a:lumMod val="85000"/>
                              <a:lumOff val="15000"/>
                            </a:schemeClr>
                          </a:solidFill>
                          <a:latin typeface="Times New Roman" pitchFamily="18" charset="0"/>
                          <a:cs typeface="Times New Roman" pitchFamily="18" charset="0"/>
                        </a:rPr>
                        <a:t>Совершенствование управления муниципальными финансами, повышение открытости и прозрачности бюджетного процесса</a:t>
                      </a:r>
                      <a:r>
                        <a:rPr lang="ru-RU" sz="1100" b="0" i="1" baseline="0" dirty="0" smtClean="0">
                          <a:solidFill>
                            <a:schemeClr val="tx1">
                              <a:lumMod val="85000"/>
                              <a:lumOff val="15000"/>
                            </a:schemeClr>
                          </a:solidFill>
                          <a:latin typeface="Times New Roman" pitchFamily="18" charset="0"/>
                          <a:cs typeface="Times New Roman" pitchFamily="18" charset="0"/>
                        </a:rPr>
                        <a:t> в Соболевском муниципальном районе</a:t>
                      </a:r>
                      <a:endParaRPr lang="ru-RU" sz="1100" b="0" i="1" dirty="0">
                        <a:solidFill>
                          <a:schemeClr val="tx1">
                            <a:lumMod val="85000"/>
                            <a:lumOff val="15000"/>
                          </a:schemeClr>
                        </a:solidFill>
                        <a:latin typeface="Times New Roman" pitchFamily="18" charset="0"/>
                        <a:cs typeface="Times New Roman" pitchFamily="18" charset="0"/>
                      </a:endParaRPr>
                    </a:p>
                  </a:txBody>
                  <a:tcPr>
                    <a:solidFill>
                      <a:schemeClr val="bg2"/>
                    </a:solidFill>
                  </a:tcPr>
                </a:tc>
                <a:tc>
                  <a:txBody>
                    <a:bodyPr/>
                    <a:lstStyle/>
                    <a:p>
                      <a:pPr algn="ctr"/>
                      <a:endParaRPr lang="ru-RU" sz="1200" b="0" dirty="0">
                        <a:solidFill>
                          <a:schemeClr val="tx1">
                            <a:lumMod val="85000"/>
                            <a:lumOff val="15000"/>
                          </a:schemeClr>
                        </a:solidFill>
                      </a:endParaRPr>
                    </a:p>
                  </a:txBody>
                  <a:tcPr>
                    <a:solidFill>
                      <a:schemeClr val="bg2"/>
                    </a:solidFill>
                  </a:tcPr>
                </a:tc>
                <a:tc>
                  <a:txBody>
                    <a:bodyPr/>
                    <a:lstStyle/>
                    <a:p>
                      <a:pPr algn="ctr"/>
                      <a:endParaRPr lang="ru-RU" sz="1200" b="0" dirty="0">
                        <a:solidFill>
                          <a:schemeClr val="tx1">
                            <a:lumMod val="85000"/>
                            <a:lumOff val="15000"/>
                          </a:schemeClr>
                        </a:solidFill>
                      </a:endParaRPr>
                    </a:p>
                  </a:txBody>
                  <a:tcPr>
                    <a:solidFill>
                      <a:schemeClr val="bg2"/>
                    </a:solidFill>
                  </a:tcPr>
                </a:tc>
                <a:tc>
                  <a:txBody>
                    <a:bodyPr/>
                    <a:lstStyle/>
                    <a:p>
                      <a:pPr algn="ctr"/>
                      <a:endParaRPr lang="ru-RU" sz="1200" b="0" dirty="0">
                        <a:solidFill>
                          <a:schemeClr val="tx1">
                            <a:lumMod val="85000"/>
                            <a:lumOff val="15000"/>
                          </a:schemeClr>
                        </a:solidFill>
                      </a:endParaRPr>
                    </a:p>
                  </a:txBody>
                  <a:tcPr>
                    <a:solidFill>
                      <a:schemeClr val="bg2"/>
                    </a:solidFill>
                  </a:tcPr>
                </a:tc>
              </a:tr>
              <a:tr h="402907">
                <a:tc>
                  <a:txBody>
                    <a:bodyPr/>
                    <a:lstStyle/>
                    <a:p>
                      <a:r>
                        <a:rPr lang="ru-RU" sz="1100" i="1" dirty="0" smtClean="0">
                          <a:solidFill>
                            <a:schemeClr val="tx1">
                              <a:lumMod val="85000"/>
                              <a:lumOff val="15000"/>
                            </a:schemeClr>
                          </a:solidFill>
                          <a:latin typeface="Times New Roman" pitchFamily="18" charset="0"/>
                          <a:cs typeface="Times New Roman" pitchFamily="18" charset="0"/>
                        </a:rPr>
                        <a:t>Управление муниципальным долгом в Соболевского муниципального района,</a:t>
                      </a:r>
                      <a:r>
                        <a:rPr lang="ru-RU" sz="1100" i="1" baseline="0" dirty="0" smtClean="0">
                          <a:solidFill>
                            <a:schemeClr val="tx1">
                              <a:lumMod val="85000"/>
                              <a:lumOff val="15000"/>
                            </a:schemeClr>
                          </a:solidFill>
                          <a:latin typeface="Times New Roman" pitchFamily="18" charset="0"/>
                          <a:cs typeface="Times New Roman" pitchFamily="18" charset="0"/>
                        </a:rPr>
                        <a:t> средствами резервного фонда и резервами ассигнований</a:t>
                      </a:r>
                      <a:endParaRPr lang="ru-RU" sz="11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22 001,9</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1 100,0</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1 100,0</a:t>
                      </a:r>
                      <a:endParaRPr lang="ru-RU" sz="1200" dirty="0">
                        <a:solidFill>
                          <a:schemeClr val="tx1">
                            <a:lumMod val="85000"/>
                            <a:lumOff val="15000"/>
                          </a:schemeClr>
                        </a:solidFill>
                      </a:endParaRPr>
                    </a:p>
                  </a:txBody>
                  <a:tcPr/>
                </a:tc>
              </a:tr>
              <a:tr h="402907">
                <a:tc>
                  <a:txBody>
                    <a:bodyPr/>
                    <a:lstStyle/>
                    <a:p>
                      <a:r>
                        <a:rPr lang="ru-RU" sz="1100" i="1" dirty="0" smtClean="0">
                          <a:solidFill>
                            <a:schemeClr val="tx1">
                              <a:lumMod val="85000"/>
                              <a:lumOff val="15000"/>
                            </a:schemeClr>
                          </a:solidFill>
                          <a:latin typeface="Times New Roman" pitchFamily="18" charset="0"/>
                          <a:cs typeface="Times New Roman" pitchFamily="18" charset="0"/>
                        </a:rPr>
                        <a:t>Выравнивание бюджетной обеспеченности бюджетов поселений района. Создание условий для эффективного и ответственного управления муниципальными финансами, повышения устойчивости бюджетов муниципальных образований – сельских поселений в Соболевском муниципальном районе</a:t>
                      </a:r>
                      <a:endParaRPr lang="ru-RU" sz="11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64</a:t>
                      </a:r>
                      <a:r>
                        <a:rPr lang="ru-RU" sz="1200" baseline="0" dirty="0" smtClean="0">
                          <a:solidFill>
                            <a:schemeClr val="tx1">
                              <a:lumMod val="85000"/>
                              <a:lumOff val="15000"/>
                            </a:schemeClr>
                          </a:solidFill>
                        </a:rPr>
                        <a:t> 638,8</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50 778,8</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50 778,8</a:t>
                      </a:r>
                      <a:endParaRPr lang="ru-RU" sz="1200" dirty="0">
                        <a:solidFill>
                          <a:schemeClr val="tx1">
                            <a:lumMod val="85000"/>
                            <a:lumOff val="15000"/>
                          </a:schemeClr>
                        </a:solidFill>
                      </a:endParaRPr>
                    </a:p>
                  </a:txBody>
                  <a:tcPr/>
                </a:tc>
              </a:tr>
              <a:tr h="284323">
                <a:tc>
                  <a:txBody>
                    <a:bodyPr/>
                    <a:lstStyle/>
                    <a:p>
                      <a:r>
                        <a:rPr lang="ru-RU" sz="1100" i="1" dirty="0" smtClean="0">
                          <a:solidFill>
                            <a:schemeClr val="tx1">
                              <a:lumMod val="85000"/>
                              <a:lumOff val="15000"/>
                            </a:schemeClr>
                          </a:solidFill>
                          <a:latin typeface="Times New Roman" pitchFamily="18" charset="0"/>
                          <a:cs typeface="Times New Roman" pitchFamily="18" charset="0"/>
                        </a:rPr>
                        <a:t>Обеспечение реализации муниципальной программы</a:t>
                      </a:r>
                      <a:endParaRPr lang="ru-RU" sz="1100" i="1" dirty="0">
                        <a:solidFill>
                          <a:schemeClr val="tx1">
                            <a:lumMod val="85000"/>
                            <a:lumOff val="15000"/>
                          </a:schemeClr>
                        </a:solidFill>
                        <a:latin typeface="Times New Roman" pitchFamily="18" charset="0"/>
                        <a:cs typeface="Times New Roman" pitchFamily="18" charset="0"/>
                      </a:endParaRPr>
                    </a:p>
                  </a:txBody>
                  <a:tcPr/>
                </a:tc>
                <a:tc>
                  <a:txBody>
                    <a:bodyPr/>
                    <a:lstStyle/>
                    <a:p>
                      <a:pPr algn="ctr"/>
                      <a:r>
                        <a:rPr lang="ru-RU" sz="1200" dirty="0" smtClean="0">
                          <a:solidFill>
                            <a:schemeClr val="tx1">
                              <a:lumMod val="85000"/>
                              <a:lumOff val="15000"/>
                            </a:schemeClr>
                          </a:solidFill>
                        </a:rPr>
                        <a:t>9 678,3</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8 396,2</a:t>
                      </a:r>
                      <a:endParaRPr lang="ru-RU" sz="1200" dirty="0">
                        <a:solidFill>
                          <a:schemeClr val="tx1">
                            <a:lumMod val="85000"/>
                            <a:lumOff val="15000"/>
                          </a:schemeClr>
                        </a:solidFill>
                      </a:endParaRPr>
                    </a:p>
                  </a:txBody>
                  <a:tcPr/>
                </a:tc>
                <a:tc>
                  <a:txBody>
                    <a:bodyPr/>
                    <a:lstStyle/>
                    <a:p>
                      <a:pPr algn="ctr"/>
                      <a:r>
                        <a:rPr lang="ru-RU" sz="1200" dirty="0" smtClean="0">
                          <a:solidFill>
                            <a:schemeClr val="tx1">
                              <a:lumMod val="85000"/>
                              <a:lumOff val="15000"/>
                            </a:schemeClr>
                          </a:solidFill>
                        </a:rPr>
                        <a:t>8 396,2</a:t>
                      </a:r>
                      <a:endParaRPr lang="ru-RU" sz="1200" dirty="0">
                        <a:solidFill>
                          <a:schemeClr val="tx1">
                            <a:lumMod val="85000"/>
                            <a:lumOff val="15000"/>
                          </a:schemeClr>
                        </a:solidFill>
                      </a:endParaRPr>
                    </a:p>
                  </a:txBody>
                  <a:tcPr/>
                </a:tc>
              </a:tr>
            </a:tbl>
          </a:graphicData>
        </a:graphic>
      </p:graphicFrame>
      <p:sp>
        <p:nvSpPr>
          <p:cNvPr id="10" name="Блок-схема: узел 9"/>
          <p:cNvSpPr/>
          <p:nvPr/>
        </p:nvSpPr>
        <p:spPr>
          <a:xfrm>
            <a:off x="4048125" y="516727"/>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9" name="Блок-схема: узел 8"/>
          <p:cNvSpPr/>
          <p:nvPr/>
        </p:nvSpPr>
        <p:spPr>
          <a:xfrm>
            <a:off x="6005506" y="516728"/>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2018 год</a:t>
            </a:r>
            <a:endParaRPr lang="ru-RU" sz="1600" dirty="0"/>
          </a:p>
        </p:txBody>
      </p:sp>
      <p:sp>
        <p:nvSpPr>
          <p:cNvPr id="11" name="Блок-схема: узел 10"/>
          <p:cNvSpPr/>
          <p:nvPr/>
        </p:nvSpPr>
        <p:spPr>
          <a:xfrm>
            <a:off x="7991473" y="546495"/>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2019 год</a:t>
            </a:r>
            <a:endParaRPr lang="ru-RU" sz="1600" dirty="0"/>
          </a:p>
        </p:txBody>
      </p:sp>
      <p:sp>
        <p:nvSpPr>
          <p:cNvPr id="8" name="Блок-схема: узел 7"/>
          <p:cNvSpPr/>
          <p:nvPr/>
        </p:nvSpPr>
        <p:spPr>
          <a:xfrm>
            <a:off x="4048123" y="3257150"/>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6" name="Блок-схема: узел 5"/>
          <p:cNvSpPr/>
          <p:nvPr/>
        </p:nvSpPr>
        <p:spPr>
          <a:xfrm>
            <a:off x="6005505" y="3195633"/>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
        <p:nvSpPr>
          <p:cNvPr id="7" name="Блок-схема: узел 6"/>
          <p:cNvSpPr/>
          <p:nvPr/>
        </p:nvSpPr>
        <p:spPr>
          <a:xfrm>
            <a:off x="7991473" y="3178169"/>
            <a:ext cx="866775" cy="783433"/>
          </a:xfrm>
          <a:prstGeom prst="flowChartConnector">
            <a:avLst/>
          </a:prstGeom>
          <a:solidFill>
            <a:srgbClr val="769E86"/>
          </a:solidFill>
          <a:ln>
            <a:solidFill>
              <a:srgbClr val="769E8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2017 год</a:t>
            </a:r>
            <a:endParaRPr lang="ru-RU" sz="1600" dirty="0"/>
          </a:p>
        </p:txBody>
      </p:sp>
    </p:spTree>
    <p:extLst>
      <p:ext uri="{BB962C8B-B14F-4D97-AF65-F5344CB8AC3E}">
        <p14:creationId xmlns:p14="http://schemas.microsoft.com/office/powerpoint/2010/main" val="3252686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7" y="0"/>
            <a:ext cx="8915400" cy="904875"/>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44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Контактная информация</a:t>
            </a:r>
          </a:p>
        </p:txBody>
      </p:sp>
      <p:sp>
        <p:nvSpPr>
          <p:cNvPr id="4" name="Объект 3"/>
          <p:cNvSpPr>
            <a:spLocks noGrp="1"/>
          </p:cNvSpPr>
          <p:nvPr>
            <p:ph idx="4294967295"/>
          </p:nvPr>
        </p:nvSpPr>
        <p:spPr>
          <a:xfrm>
            <a:off x="247654" y="1266824"/>
            <a:ext cx="9229721" cy="5353053"/>
          </a:xfrm>
          <a:ln/>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ru-RU" b="1" i="1" dirty="0">
                <a:solidFill>
                  <a:schemeClr val="tx1"/>
                </a:solidFill>
                <a:latin typeface="Times New Roman" pitchFamily="18" charset="0"/>
                <a:cs typeface="Arial" charset="0"/>
              </a:rPr>
              <a:t>Администрация </a:t>
            </a:r>
            <a:r>
              <a:rPr lang="ru-RU" b="1" i="1" dirty="0" smtClean="0">
                <a:solidFill>
                  <a:schemeClr val="tx1"/>
                </a:solidFill>
                <a:latin typeface="Times New Roman" pitchFamily="18" charset="0"/>
                <a:cs typeface="Arial" charset="0"/>
              </a:rPr>
              <a:t>Соболевского муниципального </a:t>
            </a:r>
            <a:r>
              <a:rPr lang="ru-RU" b="1" i="1" dirty="0">
                <a:solidFill>
                  <a:schemeClr val="tx1"/>
                </a:solidFill>
                <a:latin typeface="Times New Roman" pitchFamily="18" charset="0"/>
                <a:cs typeface="Arial" charset="0"/>
              </a:rPr>
              <a:t>района</a:t>
            </a:r>
          </a:p>
          <a:p>
            <a:r>
              <a:rPr lang="ru-RU" dirty="0" smtClean="0">
                <a:solidFill>
                  <a:schemeClr val="tx1"/>
                </a:solidFill>
                <a:latin typeface="Times New Roman" pitchFamily="18" charset="0"/>
                <a:cs typeface="Times New Roman" pitchFamily="18" charset="0"/>
              </a:rPr>
              <a:t>684200, Камчатский край, Соболевский район, с.</a:t>
            </a:r>
            <a:r>
              <a:rPr lang="en-US"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Соболево,  </a:t>
            </a:r>
            <a:r>
              <a:rPr lang="en-US"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ул. Советская, 23 </a:t>
            </a:r>
            <a:endParaRPr lang="ru-RU" dirty="0">
              <a:solidFill>
                <a:schemeClr val="tx1"/>
              </a:solidFill>
              <a:latin typeface="Times New Roman" pitchFamily="18" charset="0"/>
              <a:cs typeface="Times New Roman" pitchFamily="18" charset="0"/>
            </a:endParaRPr>
          </a:p>
          <a:p>
            <a:r>
              <a:rPr lang="ru-RU" dirty="0">
                <a:solidFill>
                  <a:schemeClr val="tx1"/>
                </a:solidFill>
                <a:latin typeface="Times New Roman" pitchFamily="18" charset="0"/>
                <a:cs typeface="Times New Roman" pitchFamily="18" charset="0"/>
              </a:rPr>
              <a:t>Электронный </a:t>
            </a:r>
            <a:r>
              <a:rPr lang="ru-RU" dirty="0" smtClean="0">
                <a:solidFill>
                  <a:schemeClr val="tx1"/>
                </a:solidFill>
                <a:latin typeface="Times New Roman" pitchFamily="18" charset="0"/>
                <a:cs typeface="Times New Roman" pitchFamily="18" charset="0"/>
              </a:rPr>
              <a:t>адрес: </a:t>
            </a:r>
            <a:r>
              <a:rPr lang="en-US" b="1" u="sng" dirty="0" smtClean="0">
                <a:solidFill>
                  <a:schemeClr val="tx1"/>
                </a:solidFill>
                <a:latin typeface="Times New Roman" pitchFamily="18" charset="0"/>
                <a:cs typeface="Times New Roman" pitchFamily="18" charset="0"/>
                <a:hlinkClick r:id="rId2"/>
              </a:rPr>
              <a:t>srmo</a:t>
            </a:r>
            <a:r>
              <a:rPr lang="ru-RU" b="1" u="sng" dirty="0" smtClean="0">
                <a:solidFill>
                  <a:schemeClr val="tx1"/>
                </a:solidFill>
                <a:latin typeface="Times New Roman" pitchFamily="18" charset="0"/>
                <a:cs typeface="Times New Roman" pitchFamily="18" charset="0"/>
                <a:hlinkClick r:id="rId2"/>
              </a:rPr>
              <a:t>@</a:t>
            </a:r>
            <a:r>
              <a:rPr lang="en-US" b="1" u="sng" dirty="0" smtClean="0">
                <a:solidFill>
                  <a:schemeClr val="tx1"/>
                </a:solidFill>
                <a:latin typeface="Times New Roman" pitchFamily="18" charset="0"/>
                <a:cs typeface="Times New Roman" pitchFamily="18" charset="0"/>
                <a:hlinkClick r:id="rId2"/>
              </a:rPr>
              <a:t>rambler</a:t>
            </a:r>
            <a:r>
              <a:rPr lang="ru-RU" b="1" u="sng" dirty="0" smtClean="0">
                <a:solidFill>
                  <a:schemeClr val="tx1"/>
                </a:solidFill>
                <a:latin typeface="Times New Roman" pitchFamily="18" charset="0"/>
                <a:cs typeface="Times New Roman" pitchFamily="18" charset="0"/>
                <a:hlinkClick r:id="rId2"/>
              </a:rPr>
              <a:t>.</a:t>
            </a:r>
            <a:r>
              <a:rPr lang="en-US" b="1" u="sng" dirty="0">
                <a:solidFill>
                  <a:schemeClr val="tx1"/>
                </a:solidFill>
                <a:latin typeface="Times New Roman" pitchFamily="18" charset="0"/>
                <a:cs typeface="Times New Roman" pitchFamily="18" charset="0"/>
                <a:hlinkClick r:id="rId2"/>
              </a:rPr>
              <a:t>ru</a:t>
            </a:r>
            <a:endParaRPr lang="ru-RU" b="1" u="sng" dirty="0">
              <a:solidFill>
                <a:schemeClr val="tx1"/>
              </a:solidFill>
              <a:latin typeface="Times New Roman" pitchFamily="18" charset="0"/>
              <a:cs typeface="Times New Roman" pitchFamily="18" charset="0"/>
            </a:endParaRPr>
          </a:p>
          <a:p>
            <a:r>
              <a:rPr lang="ru-RU" dirty="0">
                <a:solidFill>
                  <a:schemeClr val="tx1"/>
                </a:solidFill>
                <a:latin typeface="Times New Roman" pitchFamily="18" charset="0"/>
                <a:cs typeface="Times New Roman" pitchFamily="18" charset="0"/>
              </a:rPr>
              <a:t>Тел. </a:t>
            </a:r>
            <a:r>
              <a:rPr lang="en-US" dirty="0" smtClean="0">
                <a:solidFill>
                  <a:schemeClr val="tx1"/>
                </a:solidFill>
                <a:latin typeface="Times New Roman" pitchFamily="18" charset="0"/>
                <a:cs typeface="Times New Roman" pitchFamily="18" charset="0"/>
              </a:rPr>
              <a:t>8</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415 36</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3</a:t>
            </a:r>
            <a:r>
              <a:rPr lang="ru-RU" dirty="0" smtClean="0">
                <a:solidFill>
                  <a:schemeClr val="tx1"/>
                </a:solidFill>
                <a:latin typeface="Times New Roman" pitchFamily="18" charset="0"/>
                <a:cs typeface="Times New Roman" pitchFamily="18" charset="0"/>
              </a:rPr>
              <a:t>2-</a:t>
            </a:r>
            <a:r>
              <a:rPr lang="en-US" dirty="0" smtClean="0">
                <a:solidFill>
                  <a:schemeClr val="tx1"/>
                </a:solidFill>
                <a:latin typeface="Times New Roman" pitchFamily="18" charset="0"/>
                <a:cs typeface="Times New Roman" pitchFamily="18" charset="0"/>
              </a:rPr>
              <a:t>2</a:t>
            </a:r>
            <a:r>
              <a:rPr lang="ru-RU"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98</a:t>
            </a:r>
            <a:r>
              <a:rPr lang="ru-RU" dirty="0" smtClean="0">
                <a:solidFill>
                  <a:schemeClr val="tx1"/>
                </a:solidFill>
                <a:latin typeface="Times New Roman" pitchFamily="18" charset="0"/>
                <a:cs typeface="Times New Roman" pitchFamily="18" charset="0"/>
              </a:rPr>
              <a:t>, факс</a:t>
            </a:r>
            <a:r>
              <a:rPr lang="en-US" dirty="0">
                <a:solidFill>
                  <a:schemeClr val="tx1"/>
                </a:solidFill>
                <a:latin typeface="Times New Roman" pitchFamily="18" charset="0"/>
                <a:cs typeface="Times New Roman" pitchFamily="18" charset="0"/>
              </a:rPr>
              <a:t>:</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8</a:t>
            </a:r>
            <a:r>
              <a:rPr lang="ru-RU" dirty="0" smtClean="0">
                <a:solidFill>
                  <a:schemeClr val="tx1"/>
                </a:solidFill>
                <a:latin typeface="Times New Roman" pitchFamily="18" charset="0"/>
                <a:cs typeface="Times New Roman" pitchFamily="18" charset="0"/>
              </a:rPr>
              <a:t> (415 36) 32-3-01</a:t>
            </a:r>
          </a:p>
          <a:p>
            <a:pPr marL="0" indent="0">
              <a:buNone/>
            </a:pPr>
            <a:endParaRPr lang="ru-RU" dirty="0" smtClean="0">
              <a:solidFill>
                <a:schemeClr val="tx1"/>
              </a:solidFill>
              <a:latin typeface="Times New Roman" pitchFamily="18" charset="0"/>
              <a:cs typeface="Arial" charset="0"/>
            </a:endParaRPr>
          </a:p>
          <a:p>
            <a:pPr marL="0" indent="0">
              <a:buNone/>
            </a:pPr>
            <a:r>
              <a:rPr lang="ru-RU" b="1" i="1" dirty="0" smtClean="0">
                <a:solidFill>
                  <a:schemeClr val="tx1"/>
                </a:solidFill>
                <a:latin typeface="Times New Roman" pitchFamily="18" charset="0"/>
                <a:cs typeface="Arial" charset="0"/>
              </a:rPr>
              <a:t>Комитет по бюджету и финансам администрации Соболевского </a:t>
            </a:r>
            <a:r>
              <a:rPr lang="ru-RU" b="1" i="1" dirty="0">
                <a:solidFill>
                  <a:schemeClr val="tx1"/>
                </a:solidFill>
                <a:latin typeface="Times New Roman" pitchFamily="18" charset="0"/>
                <a:cs typeface="Arial" charset="0"/>
              </a:rPr>
              <a:t>муниципального </a:t>
            </a:r>
            <a:r>
              <a:rPr lang="ru-RU" b="1" i="1" dirty="0" smtClean="0">
                <a:solidFill>
                  <a:schemeClr val="tx1"/>
                </a:solidFill>
                <a:latin typeface="Times New Roman" pitchFamily="18" charset="0"/>
                <a:cs typeface="Arial" charset="0"/>
              </a:rPr>
              <a:t>района  </a:t>
            </a:r>
            <a:r>
              <a:rPr lang="ru-RU" sz="2300" b="1" i="1" dirty="0">
                <a:solidFill>
                  <a:schemeClr val="tx1"/>
                </a:solidFill>
                <a:latin typeface="Times New Roman" pitchFamily="18" charset="0"/>
                <a:cs typeface="Arial" charset="0"/>
              </a:rPr>
              <a:t>      </a:t>
            </a:r>
            <a:r>
              <a:rPr lang="ru-RU" sz="2300" dirty="0">
                <a:solidFill>
                  <a:schemeClr val="tx1"/>
                </a:solidFill>
                <a:latin typeface="Times New Roman" pitchFamily="18" charset="0"/>
                <a:cs typeface="Arial" charset="0"/>
              </a:rPr>
              <a:t>                   </a:t>
            </a:r>
          </a:p>
          <a:p>
            <a:r>
              <a:rPr lang="ru-RU" dirty="0" smtClean="0">
                <a:solidFill>
                  <a:schemeClr val="tx1"/>
                </a:solidFill>
                <a:latin typeface="Times New Roman" pitchFamily="18" charset="0"/>
                <a:cs typeface="Times New Roman" pitchFamily="18" charset="0"/>
              </a:rPr>
              <a:t>684200, Камчатский край, Соболевский район, с. Соболево, </a:t>
            </a:r>
            <a:r>
              <a:rPr lang="en-US"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ул. Советская, 23</a:t>
            </a:r>
          </a:p>
          <a:p>
            <a:r>
              <a:rPr lang="ru-RU" dirty="0" smtClean="0">
                <a:solidFill>
                  <a:schemeClr val="tx1"/>
                </a:solidFill>
                <a:latin typeface="Times New Roman" pitchFamily="18" charset="0"/>
                <a:cs typeface="Times New Roman" pitchFamily="18" charset="0"/>
              </a:rPr>
              <a:t>Тел. 8 (415 36) 32-0-34;факс:  8 (415 36) 32-4-34</a:t>
            </a:r>
          </a:p>
          <a:p>
            <a:r>
              <a:rPr lang="ru-RU" dirty="0" smtClean="0">
                <a:solidFill>
                  <a:schemeClr val="tx1"/>
                </a:solidFill>
                <a:latin typeface="Times New Roman" pitchFamily="18" charset="0"/>
                <a:cs typeface="Times New Roman" pitchFamily="18" charset="0"/>
              </a:rPr>
              <a:t>Электронный адрес: </a:t>
            </a:r>
            <a:r>
              <a:rPr lang="en-US" b="1" dirty="0" smtClean="0">
                <a:solidFill>
                  <a:schemeClr val="tx1"/>
                </a:solidFill>
                <a:latin typeface="Times New Roman" pitchFamily="18" charset="0"/>
                <a:cs typeface="Times New Roman" pitchFamily="18" charset="0"/>
                <a:hlinkClick r:id="rId3"/>
              </a:rPr>
              <a:t>srmo-fin</a:t>
            </a:r>
            <a:r>
              <a:rPr lang="ru-RU" b="1" dirty="0" smtClean="0">
                <a:solidFill>
                  <a:schemeClr val="tx1"/>
                </a:solidFill>
                <a:latin typeface="Times New Roman" pitchFamily="18" charset="0"/>
                <a:cs typeface="Times New Roman" pitchFamily="18" charset="0"/>
                <a:hlinkClick r:id="rId3"/>
              </a:rPr>
              <a:t>@</a:t>
            </a:r>
            <a:r>
              <a:rPr lang="en-US" b="1" dirty="0" smtClean="0">
                <a:solidFill>
                  <a:schemeClr val="tx1"/>
                </a:solidFill>
                <a:latin typeface="Times New Roman" pitchFamily="18" charset="0"/>
                <a:cs typeface="Times New Roman" pitchFamily="18" charset="0"/>
                <a:hlinkClick r:id="rId3"/>
              </a:rPr>
              <a:t>yandex</a:t>
            </a:r>
            <a:r>
              <a:rPr lang="ru-RU" b="1" dirty="0" smtClean="0">
                <a:solidFill>
                  <a:schemeClr val="tx1"/>
                </a:solidFill>
                <a:latin typeface="Times New Roman" pitchFamily="18" charset="0"/>
                <a:cs typeface="Times New Roman" pitchFamily="18" charset="0"/>
                <a:hlinkClick r:id="rId3"/>
              </a:rPr>
              <a:t>.</a:t>
            </a:r>
            <a:r>
              <a:rPr lang="en-US" b="1" dirty="0" smtClean="0">
                <a:solidFill>
                  <a:schemeClr val="tx1"/>
                </a:solidFill>
                <a:latin typeface="Times New Roman" pitchFamily="18" charset="0"/>
                <a:cs typeface="Times New Roman" pitchFamily="18" charset="0"/>
                <a:hlinkClick r:id="rId3"/>
              </a:rPr>
              <a:t>ru</a:t>
            </a:r>
            <a:r>
              <a:rPr lang="en-US" b="1" dirty="0" smtClean="0">
                <a:solidFill>
                  <a:schemeClr val="tx1"/>
                </a:solidFill>
                <a:latin typeface="Times New Roman" pitchFamily="18" charset="0"/>
                <a:cs typeface="Times New Roman" pitchFamily="18" charset="0"/>
              </a:rPr>
              <a:t> </a:t>
            </a:r>
            <a:endParaRPr lang="ru-RU" b="1" dirty="0" smtClean="0">
              <a:solidFill>
                <a:schemeClr val="tx1"/>
              </a:solidFill>
              <a:latin typeface="Times New Roman" pitchFamily="18" charset="0"/>
              <a:cs typeface="Times New Roman" pitchFamily="18" charset="0"/>
            </a:endParaRPr>
          </a:p>
          <a:p>
            <a:pPr marL="0" indent="0">
              <a:buNone/>
            </a:pP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87287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676274" y="2179291"/>
            <a:ext cx="4895850" cy="1121121"/>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Бюджетные обязательства</a:t>
            </a:r>
          </a:p>
        </p:txBody>
      </p:sp>
      <p:sp>
        <p:nvSpPr>
          <p:cNvPr id="3" name="Прямоугольник 2"/>
          <p:cNvSpPr/>
          <p:nvPr/>
        </p:nvSpPr>
        <p:spPr>
          <a:xfrm>
            <a:off x="1014411" y="1382225"/>
            <a:ext cx="7839075" cy="584775"/>
          </a:xfrm>
          <a:prstGeom prst="rect">
            <a:avLst/>
          </a:prstGeom>
        </p:spPr>
        <p:txBody>
          <a:bodyPr wrap="square">
            <a:spAutoFit/>
          </a:bodyPr>
          <a:lstStyle/>
          <a:p>
            <a:pPr algn="ctr"/>
            <a:r>
              <a:rPr lang="ru-RU" sz="1600" dirty="0">
                <a:solidFill>
                  <a:srgbClr val="26282F"/>
                </a:solidFill>
              </a:rPr>
              <a:t>предельные объемы денежных средств, предусмотренных в соответствующем финансовом году для исполнения бюджетных обязательств</a:t>
            </a:r>
            <a:endParaRPr lang="ru-RU" dirty="0"/>
          </a:p>
        </p:txBody>
      </p:sp>
      <p:sp>
        <p:nvSpPr>
          <p:cNvPr id="4" name="Горизонтальный свиток 3"/>
          <p:cNvSpPr/>
          <p:nvPr/>
        </p:nvSpPr>
        <p:spPr>
          <a:xfrm>
            <a:off x="3562350" y="361950"/>
            <a:ext cx="4895850" cy="1020275"/>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Бюджетные ассигнования</a:t>
            </a:r>
          </a:p>
        </p:txBody>
      </p:sp>
      <p:sp>
        <p:nvSpPr>
          <p:cNvPr id="5" name="Прямоугольник 4"/>
          <p:cNvSpPr/>
          <p:nvPr/>
        </p:nvSpPr>
        <p:spPr>
          <a:xfrm>
            <a:off x="676274" y="3376612"/>
            <a:ext cx="8915400" cy="338554"/>
          </a:xfrm>
          <a:prstGeom prst="rect">
            <a:avLst/>
          </a:prstGeom>
        </p:spPr>
        <p:txBody>
          <a:bodyPr wrap="square">
            <a:spAutoFit/>
          </a:bodyPr>
          <a:lstStyle/>
          <a:p>
            <a:pPr algn="ctr"/>
            <a:r>
              <a:rPr lang="ru-RU" sz="1600" dirty="0">
                <a:solidFill>
                  <a:srgbClr val="26282F"/>
                </a:solidFill>
              </a:rPr>
              <a:t>расходные обязательства, подлежащие исполнению в соответствующем финансовом году</a:t>
            </a:r>
            <a:endParaRPr lang="ru-RU" sz="1600" dirty="0"/>
          </a:p>
        </p:txBody>
      </p:sp>
      <p:sp>
        <p:nvSpPr>
          <p:cNvPr id="6" name="Горизонтальный свиток 5"/>
          <p:cNvSpPr/>
          <p:nvPr/>
        </p:nvSpPr>
        <p:spPr>
          <a:xfrm>
            <a:off x="4200525" y="3990956"/>
            <a:ext cx="4895850" cy="722498"/>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Бюджетная роспись</a:t>
            </a:r>
          </a:p>
        </p:txBody>
      </p:sp>
      <p:sp>
        <p:nvSpPr>
          <p:cNvPr id="7" name="Прямоугольник 6"/>
          <p:cNvSpPr/>
          <p:nvPr/>
        </p:nvSpPr>
        <p:spPr>
          <a:xfrm>
            <a:off x="438148" y="5094474"/>
            <a:ext cx="8991600" cy="830997"/>
          </a:xfrm>
          <a:prstGeom prst="rect">
            <a:avLst/>
          </a:prstGeom>
        </p:spPr>
        <p:txBody>
          <a:bodyPr wrap="square">
            <a:spAutoFit/>
          </a:bodyPr>
          <a:lstStyle/>
          <a:p>
            <a:pPr algn="ctr"/>
            <a:r>
              <a:rPr lang="ru-RU" sz="1600" dirty="0">
                <a:solidFill>
                  <a:prstClr val="black">
                    <a:lumMod val="85000"/>
                    <a:lumOff val="15000"/>
                  </a:prstClr>
                </a:solidFill>
              </a:rPr>
              <a:t>документ, который составляется и ведется главным распорядителем бюджетных средств либо главным администратором источников финансирования дефицита бюджета в целях исполнения бюджета по расходам (источникам финансирования дефицита бюджета</a:t>
            </a:r>
            <a:r>
              <a:rPr lang="ru-RU" sz="1600" dirty="0" smtClean="0">
                <a:solidFill>
                  <a:prstClr val="black">
                    <a:lumMod val="85000"/>
                    <a:lumOff val="15000"/>
                  </a:prstClr>
                </a:solidFill>
              </a:rPr>
              <a:t>)</a:t>
            </a:r>
            <a:endParaRPr lang="ru-RU" dirty="0"/>
          </a:p>
        </p:txBody>
      </p:sp>
    </p:spTree>
    <p:extLst>
      <p:ext uri="{BB962C8B-B14F-4D97-AF65-F5344CB8AC3E}">
        <p14:creationId xmlns:p14="http://schemas.microsoft.com/office/powerpoint/2010/main" val="227597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но 1 1"/>
          <p:cNvSpPr/>
          <p:nvPr/>
        </p:nvSpPr>
        <p:spPr>
          <a:xfrm>
            <a:off x="7096125" y="378882"/>
            <a:ext cx="2695575" cy="2335743"/>
          </a:xfrm>
          <a:prstGeom prst="irregularSeal1">
            <a:avLst/>
          </a:prstGeom>
          <a:solidFill>
            <a:srgbClr val="FFFF00"/>
          </a:solidFill>
          <a:ln>
            <a:solidFill>
              <a:srgbClr val="FFFF00"/>
            </a:solidFill>
          </a:ln>
          <a:effectLst/>
          <a:scene3d>
            <a:camera prst="isometricOffAxis2Lef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smtClean="0">
                <a:ln/>
                <a:solidFill>
                  <a:schemeClr val="accent3"/>
                </a:solidFill>
              </a:rPr>
              <a:t>В</a:t>
            </a:r>
            <a:endParaRPr lang="ru-RU" sz="9600" b="1" dirty="0">
              <a:ln/>
              <a:solidFill>
                <a:schemeClr val="accent3"/>
              </a:solidFill>
            </a:endParaRPr>
          </a:p>
        </p:txBody>
      </p:sp>
      <p:sp>
        <p:nvSpPr>
          <p:cNvPr id="3" name="Горизонтальный свиток 2"/>
          <p:cNvSpPr/>
          <p:nvPr/>
        </p:nvSpPr>
        <p:spPr>
          <a:xfrm>
            <a:off x="3305174" y="3593327"/>
            <a:ext cx="5667375" cy="1301174"/>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Главный распорядитель бюджетных средств (ГРБС)</a:t>
            </a:r>
          </a:p>
        </p:txBody>
      </p:sp>
      <p:sp>
        <p:nvSpPr>
          <p:cNvPr id="4" name="Прямоугольник 3"/>
          <p:cNvSpPr/>
          <p:nvPr/>
        </p:nvSpPr>
        <p:spPr>
          <a:xfrm>
            <a:off x="114300" y="1523420"/>
            <a:ext cx="7067550" cy="2062103"/>
          </a:xfrm>
          <a:prstGeom prst="rect">
            <a:avLst/>
          </a:prstGeom>
        </p:spPr>
        <p:txBody>
          <a:bodyPr wrap="square">
            <a:spAutoFit/>
          </a:bodyPr>
          <a:lstStyle/>
          <a:p>
            <a:pPr algn="ctr"/>
            <a:r>
              <a:rPr lang="ru-RU" sz="1600" dirty="0">
                <a:solidFill>
                  <a:prstClr val="black">
                    <a:lumMod val="85000"/>
                    <a:lumOff val="15000"/>
                  </a:prstClr>
                </a:solidFill>
              </a:rPr>
              <a:t>распределение бюджетных ассигнований, предусмотренных законом (решением) о бюджете, по главным распорядителям бюджетных средств, разделам, подразделам, целевым статьям, группам (группам и подгруппам) видов расходов бюджетов либо по главным распорядителям бюджетных средств, разделам, подразделам и (или) целевым статьям (государственным (муниципальным) программам и непрограммным направлениям деятельности), группам (группам и подгруппам) видов расходов классификации расходов бюджетов</a:t>
            </a:r>
            <a:endParaRPr lang="ru-RU" dirty="0"/>
          </a:p>
        </p:txBody>
      </p:sp>
      <p:sp>
        <p:nvSpPr>
          <p:cNvPr id="5" name="Пятно 1 4"/>
          <p:cNvSpPr/>
          <p:nvPr/>
        </p:nvSpPr>
        <p:spPr>
          <a:xfrm>
            <a:off x="0" y="3676650"/>
            <a:ext cx="2981324" cy="2505075"/>
          </a:xfrm>
          <a:prstGeom prst="irregularSeal1">
            <a:avLst/>
          </a:prstGeom>
          <a:solidFill>
            <a:srgbClr val="FFFF00"/>
          </a:solidFill>
          <a:ln>
            <a:solidFill>
              <a:srgbClr val="FFFF00"/>
            </a:solidFill>
          </a:ln>
          <a:effectLst/>
          <a:scene3d>
            <a:camera prst="perspectiveContrasting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smtClean="0">
                <a:ln/>
                <a:solidFill>
                  <a:schemeClr val="accent3"/>
                </a:solidFill>
              </a:rPr>
              <a:t>Г</a:t>
            </a:r>
            <a:endParaRPr lang="ru-RU" sz="9600" b="1" dirty="0">
              <a:ln/>
              <a:solidFill>
                <a:schemeClr val="accent3"/>
              </a:solidFill>
            </a:endParaRPr>
          </a:p>
        </p:txBody>
      </p:sp>
      <p:sp>
        <p:nvSpPr>
          <p:cNvPr id="6" name="Горизонтальный свиток 5"/>
          <p:cNvSpPr/>
          <p:nvPr/>
        </p:nvSpPr>
        <p:spPr>
          <a:xfrm>
            <a:off x="1104898" y="236007"/>
            <a:ext cx="5667375" cy="1301174"/>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Ведомственная </a:t>
            </a:r>
            <a:r>
              <a:rPr lang="ru-RU" sz="30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структура</a:t>
            </a:r>
          </a:p>
          <a:p>
            <a:pPr algn="ctr"/>
            <a:r>
              <a:rPr lang="ru-RU" sz="3000" b="1" i="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ru-RU" sz="30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расходов бюджета</a:t>
            </a:r>
          </a:p>
        </p:txBody>
      </p:sp>
      <p:sp>
        <p:nvSpPr>
          <p:cNvPr id="7" name="Прямоугольник 6"/>
          <p:cNvSpPr/>
          <p:nvPr/>
        </p:nvSpPr>
        <p:spPr>
          <a:xfrm>
            <a:off x="2590800" y="4917685"/>
            <a:ext cx="7219947" cy="1569660"/>
          </a:xfrm>
          <a:prstGeom prst="rect">
            <a:avLst/>
          </a:prstGeom>
        </p:spPr>
        <p:txBody>
          <a:bodyPr wrap="square">
            <a:spAutoFit/>
          </a:bodyPr>
          <a:lstStyle/>
          <a:p>
            <a:pPr algn="ctr"/>
            <a:r>
              <a:rPr lang="ru-RU" sz="1600" dirty="0">
                <a:solidFill>
                  <a:prstClr val="black">
                    <a:lumMod val="85000"/>
                    <a:lumOff val="15000"/>
                  </a:prstClr>
                </a:solidFill>
              </a:rPr>
              <a:t>орган государственной власти (местного самоуправления), орган управления государственным внебюджетным фондом, или наиболее значимое учреждение науки, образования, культуры и здравоохранения, напрямую получающий(ее) средства из бюджета и наделенный правом распределять их между подведомственными распорядителями и получателями бюджетных средств</a:t>
            </a:r>
            <a:endParaRPr lang="ru-RU" dirty="0"/>
          </a:p>
        </p:txBody>
      </p:sp>
    </p:spTree>
    <p:extLst>
      <p:ext uri="{BB962C8B-B14F-4D97-AF65-F5344CB8AC3E}">
        <p14:creationId xmlns:p14="http://schemas.microsoft.com/office/powerpoint/2010/main" val="402759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2828924" y="70218"/>
            <a:ext cx="5667375" cy="1301174"/>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Главный администратор доходов бюджета</a:t>
            </a:r>
          </a:p>
        </p:txBody>
      </p:sp>
      <p:sp>
        <p:nvSpPr>
          <p:cNvPr id="3" name="Прямоугольник 2"/>
          <p:cNvSpPr/>
          <p:nvPr/>
        </p:nvSpPr>
        <p:spPr>
          <a:xfrm>
            <a:off x="95250" y="1371392"/>
            <a:ext cx="9582149" cy="1323439"/>
          </a:xfrm>
          <a:prstGeom prst="rect">
            <a:avLst/>
          </a:prstGeom>
        </p:spPr>
        <p:txBody>
          <a:bodyPr wrap="square">
            <a:spAutoFit/>
          </a:bodyPr>
          <a:lstStyle/>
          <a:p>
            <a:pPr algn="ctr"/>
            <a:r>
              <a:rPr lang="ru-RU" sz="1600" dirty="0">
                <a:solidFill>
                  <a:srgbClr val="26282F"/>
                </a:solidFill>
              </a:rPr>
              <a:t>определенный законом (решением) о бюджете орган государственной власти (государственный орган), орган местного самоуправления, орган местной администрации, орган управления государственным внебюджетным фондом, Центральный банк Российской Федерации, иная организация, имеющие в своем ведении администраторов доходов бюджета и (или) являющиеся администраторами доходов бюджета, если иное не установлено настоящим Кодексом</a:t>
            </a:r>
            <a:endParaRPr lang="ru-RU" dirty="0"/>
          </a:p>
        </p:txBody>
      </p:sp>
      <p:sp>
        <p:nvSpPr>
          <p:cNvPr id="4" name="Пятно 1 3"/>
          <p:cNvSpPr/>
          <p:nvPr/>
        </p:nvSpPr>
        <p:spPr>
          <a:xfrm>
            <a:off x="6810375" y="2809875"/>
            <a:ext cx="3000372" cy="3009157"/>
          </a:xfrm>
          <a:prstGeom prst="irregularSeal1">
            <a:avLst/>
          </a:prstGeom>
          <a:solidFill>
            <a:srgbClr val="FFFF00"/>
          </a:solidFill>
          <a:ln>
            <a:solidFill>
              <a:srgbClr val="FFFF00"/>
            </a:solidFill>
          </a:ln>
          <a:effectLst/>
          <a:scene3d>
            <a:camera prst="isometricOffAxis2Lef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smtClean="0">
                <a:ln/>
                <a:solidFill>
                  <a:schemeClr val="accent3"/>
                </a:solidFill>
              </a:rPr>
              <a:t>Д</a:t>
            </a:r>
            <a:endParaRPr lang="ru-RU" sz="9600" b="1" dirty="0">
              <a:ln/>
              <a:solidFill>
                <a:schemeClr val="accent3"/>
              </a:solidFill>
            </a:endParaRPr>
          </a:p>
        </p:txBody>
      </p:sp>
      <p:sp>
        <p:nvSpPr>
          <p:cNvPr id="5" name="Горизонтальный свиток 4"/>
          <p:cNvSpPr/>
          <p:nvPr/>
        </p:nvSpPr>
        <p:spPr>
          <a:xfrm>
            <a:off x="1709735" y="4651743"/>
            <a:ext cx="5667375" cy="863232"/>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Дефицит бюджета</a:t>
            </a:r>
          </a:p>
        </p:txBody>
      </p:sp>
      <p:sp>
        <p:nvSpPr>
          <p:cNvPr id="6" name="Прямоугольник 5"/>
          <p:cNvSpPr/>
          <p:nvPr/>
        </p:nvSpPr>
        <p:spPr>
          <a:xfrm>
            <a:off x="176210" y="3619500"/>
            <a:ext cx="6634165" cy="877163"/>
          </a:xfrm>
          <a:prstGeom prst="rect">
            <a:avLst/>
          </a:prstGeom>
        </p:spPr>
        <p:txBody>
          <a:bodyPr wrap="square">
            <a:spAutoFit/>
          </a:bodyPr>
          <a:lstStyle/>
          <a:p>
            <a:pPr algn="ctr"/>
            <a:r>
              <a:rPr lang="ru-RU" sz="1700" dirty="0">
                <a:solidFill>
                  <a:srgbClr val="26282F"/>
                </a:solidFill>
              </a:rPr>
              <a:t>поступающие в бюджет денежные средства, за исключением средств, являющихся в соответствии с настоящим Кодексом источниками финансирования дефицита бюджета</a:t>
            </a:r>
            <a:endParaRPr lang="ru-RU" dirty="0"/>
          </a:p>
        </p:txBody>
      </p:sp>
      <p:sp>
        <p:nvSpPr>
          <p:cNvPr id="7" name="Горизонтальный свиток 6"/>
          <p:cNvSpPr/>
          <p:nvPr/>
        </p:nvSpPr>
        <p:spPr>
          <a:xfrm>
            <a:off x="328608" y="2627785"/>
            <a:ext cx="5667375" cy="991715"/>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Доходы бюджета</a:t>
            </a:r>
          </a:p>
        </p:txBody>
      </p:sp>
      <p:sp>
        <p:nvSpPr>
          <p:cNvPr id="9" name="Прямоугольник 8"/>
          <p:cNvSpPr/>
          <p:nvPr/>
        </p:nvSpPr>
        <p:spPr>
          <a:xfrm>
            <a:off x="2062614" y="5649755"/>
            <a:ext cx="4961615" cy="338554"/>
          </a:xfrm>
          <a:prstGeom prst="rect">
            <a:avLst/>
          </a:prstGeom>
        </p:spPr>
        <p:txBody>
          <a:bodyPr wrap="none">
            <a:spAutoFit/>
          </a:bodyPr>
          <a:lstStyle/>
          <a:p>
            <a:r>
              <a:rPr lang="ru-RU" sz="1600" dirty="0">
                <a:solidFill>
                  <a:srgbClr val="26282F"/>
                </a:solidFill>
              </a:rPr>
              <a:t>превышение расходов бюджета над его доходами</a:t>
            </a:r>
            <a:endParaRPr lang="ru-RU" dirty="0"/>
          </a:p>
        </p:txBody>
      </p:sp>
    </p:spTree>
    <p:extLst>
      <p:ext uri="{BB962C8B-B14F-4D97-AF65-F5344CB8AC3E}">
        <p14:creationId xmlns:p14="http://schemas.microsoft.com/office/powerpoint/2010/main" val="168587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1309685" y="85725"/>
            <a:ext cx="5667375" cy="895350"/>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Дотации</a:t>
            </a:r>
          </a:p>
        </p:txBody>
      </p:sp>
      <p:sp>
        <p:nvSpPr>
          <p:cNvPr id="3" name="Прямоугольник 2"/>
          <p:cNvSpPr/>
          <p:nvPr/>
        </p:nvSpPr>
        <p:spPr>
          <a:xfrm>
            <a:off x="180975" y="1070817"/>
            <a:ext cx="9448800" cy="584775"/>
          </a:xfrm>
          <a:prstGeom prst="rect">
            <a:avLst/>
          </a:prstGeom>
        </p:spPr>
        <p:txBody>
          <a:bodyPr wrap="square">
            <a:spAutoFit/>
          </a:bodyPr>
          <a:lstStyle/>
          <a:p>
            <a:pPr algn="ctr"/>
            <a:r>
              <a:rPr lang="ru-RU" sz="1600" dirty="0">
                <a:solidFill>
                  <a:srgbClr val="26282F"/>
                </a:solidFill>
              </a:rPr>
              <a:t>межбюджетные трансферты, предоставляемые на безвозмездной и безвозвратной основе без установления направлений и (или) условий их использования</a:t>
            </a:r>
            <a:endParaRPr lang="ru-RU" dirty="0"/>
          </a:p>
        </p:txBody>
      </p:sp>
      <p:sp>
        <p:nvSpPr>
          <p:cNvPr id="4" name="Горизонтальный свиток 3"/>
          <p:cNvSpPr/>
          <p:nvPr/>
        </p:nvSpPr>
        <p:spPr>
          <a:xfrm>
            <a:off x="3709984" y="1655592"/>
            <a:ext cx="5667375" cy="1081535"/>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Денежные обязательства</a:t>
            </a:r>
          </a:p>
        </p:txBody>
      </p:sp>
      <p:sp>
        <p:nvSpPr>
          <p:cNvPr id="5" name="Прямоугольник 4"/>
          <p:cNvSpPr/>
          <p:nvPr/>
        </p:nvSpPr>
        <p:spPr>
          <a:xfrm>
            <a:off x="233360" y="2737127"/>
            <a:ext cx="9448800" cy="1323439"/>
          </a:xfrm>
          <a:prstGeom prst="rect">
            <a:avLst/>
          </a:prstGeom>
        </p:spPr>
        <p:txBody>
          <a:bodyPr wrap="square">
            <a:spAutoFit/>
          </a:bodyPr>
          <a:lstStyle/>
          <a:p>
            <a:pPr algn="ctr"/>
            <a:r>
              <a:rPr lang="ru-RU" sz="1600" dirty="0">
                <a:solidFill>
                  <a:srgbClr val="26282F"/>
                </a:solidFill>
              </a:rPr>
              <a:t>обязанность получателя бюджетных средств уплатить бюджету, физическому лицу и юридическому лицу за счет средств бюджета определенные денежные средства в соответствии с выполненными условиями гражданско-правовой сделки, заключенной в рамках его бюджетных полномочий, или в соответствии с положениями закона, иного правового акта, условиями договора или соглашения</a:t>
            </a:r>
            <a:endParaRPr lang="ru-RU" dirty="0"/>
          </a:p>
        </p:txBody>
      </p:sp>
      <p:sp>
        <p:nvSpPr>
          <p:cNvPr id="6" name="Пятно 1 5"/>
          <p:cNvSpPr/>
          <p:nvPr/>
        </p:nvSpPr>
        <p:spPr>
          <a:xfrm>
            <a:off x="0" y="3938140"/>
            <a:ext cx="2809875" cy="2360083"/>
          </a:xfrm>
          <a:prstGeom prst="irregularSeal1">
            <a:avLst/>
          </a:prstGeom>
          <a:solidFill>
            <a:srgbClr val="FFFF00"/>
          </a:solidFill>
          <a:ln>
            <a:solidFill>
              <a:srgbClr val="FFFF00"/>
            </a:solidFill>
          </a:ln>
          <a:effectLst/>
          <a:scene3d>
            <a:camera prst="perspectiveContrasting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smtClean="0">
                <a:ln/>
                <a:solidFill>
                  <a:schemeClr val="accent3"/>
                </a:solidFill>
              </a:rPr>
              <a:t>И</a:t>
            </a:r>
            <a:endParaRPr lang="ru-RU" sz="9600" b="1" dirty="0">
              <a:ln/>
              <a:solidFill>
                <a:schemeClr val="accent3"/>
              </a:solidFill>
            </a:endParaRPr>
          </a:p>
        </p:txBody>
      </p:sp>
      <p:sp>
        <p:nvSpPr>
          <p:cNvPr id="7" name="Горизонтальный свиток 6"/>
          <p:cNvSpPr/>
          <p:nvPr/>
        </p:nvSpPr>
        <p:spPr>
          <a:xfrm>
            <a:off x="2738435" y="3938140"/>
            <a:ext cx="5667375" cy="1301174"/>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Источники финансирования дефицита бюджета</a:t>
            </a:r>
          </a:p>
        </p:txBody>
      </p:sp>
      <p:sp>
        <p:nvSpPr>
          <p:cNvPr id="8" name="Прямоугольник 7"/>
          <p:cNvSpPr/>
          <p:nvPr/>
        </p:nvSpPr>
        <p:spPr>
          <a:xfrm>
            <a:off x="2205035" y="5319500"/>
            <a:ext cx="7277100" cy="830997"/>
          </a:xfrm>
          <a:prstGeom prst="rect">
            <a:avLst/>
          </a:prstGeom>
        </p:spPr>
        <p:txBody>
          <a:bodyPr wrap="square">
            <a:spAutoFit/>
          </a:bodyPr>
          <a:lstStyle/>
          <a:p>
            <a:pPr algn="ctr"/>
            <a:r>
              <a:rPr lang="ru-RU" sz="1600" dirty="0">
                <a:solidFill>
                  <a:prstClr val="black">
                    <a:lumMod val="85000"/>
                    <a:lumOff val="15000"/>
                  </a:prstClr>
                </a:solidFill>
              </a:rPr>
              <a:t>средства, привлекаемые в бюджет для покрытия дефицита (кредиты банков, кредиты от других уровней бюджетов, кредиты финансовых международных организаций, ценные бумаги, иные источники).</a:t>
            </a:r>
            <a:endParaRPr lang="ru-RU" dirty="0"/>
          </a:p>
        </p:txBody>
      </p:sp>
    </p:spTree>
    <p:extLst>
      <p:ext uri="{BB962C8B-B14F-4D97-AF65-F5344CB8AC3E}">
        <p14:creationId xmlns:p14="http://schemas.microsoft.com/office/powerpoint/2010/main" val="298711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но 1 1"/>
          <p:cNvSpPr/>
          <p:nvPr/>
        </p:nvSpPr>
        <p:spPr>
          <a:xfrm>
            <a:off x="6943726" y="0"/>
            <a:ext cx="2962274" cy="2705815"/>
          </a:xfrm>
          <a:prstGeom prst="irregularSeal1">
            <a:avLst/>
          </a:prstGeom>
          <a:solidFill>
            <a:srgbClr val="FFFF00"/>
          </a:solidFill>
          <a:ln>
            <a:solidFill>
              <a:srgbClr val="FFFF00"/>
            </a:solidFill>
          </a:ln>
          <a:effectLst/>
          <a:scene3d>
            <a:camera prst="isometricOffAxis2Lef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a:ln/>
                <a:solidFill>
                  <a:schemeClr val="accent3"/>
                </a:solidFill>
              </a:rPr>
              <a:t>К</a:t>
            </a:r>
          </a:p>
        </p:txBody>
      </p:sp>
      <p:sp>
        <p:nvSpPr>
          <p:cNvPr id="3" name="Горизонтальный свиток 2"/>
          <p:cNvSpPr/>
          <p:nvPr/>
        </p:nvSpPr>
        <p:spPr>
          <a:xfrm>
            <a:off x="1176335" y="75456"/>
            <a:ext cx="5667375" cy="1301174"/>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Консолидированный бюджет</a:t>
            </a:r>
          </a:p>
        </p:txBody>
      </p:sp>
      <p:sp>
        <p:nvSpPr>
          <p:cNvPr id="4" name="Прямоугольник 3"/>
          <p:cNvSpPr/>
          <p:nvPr/>
        </p:nvSpPr>
        <p:spPr>
          <a:xfrm>
            <a:off x="180975" y="1376630"/>
            <a:ext cx="6858000" cy="1077218"/>
          </a:xfrm>
          <a:prstGeom prst="rect">
            <a:avLst/>
          </a:prstGeom>
        </p:spPr>
        <p:txBody>
          <a:bodyPr wrap="square">
            <a:spAutoFit/>
          </a:bodyPr>
          <a:lstStyle/>
          <a:p>
            <a:pPr algn="ctr"/>
            <a:r>
              <a:rPr lang="ru-RU" sz="1600" dirty="0">
                <a:solidFill>
                  <a:srgbClr val="26282F"/>
                </a:solidFill>
              </a:rPr>
              <a:t>свод бюджетов бюджетной системы Российской Федерации на соответствующей территории (за исключением бюджетов государственных внебюджетных фондов) без учета межбюджетных трансфертов между этими бюджетами</a:t>
            </a:r>
            <a:endParaRPr lang="ru-RU" dirty="0"/>
          </a:p>
        </p:txBody>
      </p:sp>
      <p:sp>
        <p:nvSpPr>
          <p:cNvPr id="5" name="Пятно 1 4"/>
          <p:cNvSpPr/>
          <p:nvPr/>
        </p:nvSpPr>
        <p:spPr>
          <a:xfrm>
            <a:off x="-1" y="2453848"/>
            <a:ext cx="2809875" cy="2360083"/>
          </a:xfrm>
          <a:prstGeom prst="irregularSeal1">
            <a:avLst/>
          </a:prstGeom>
          <a:solidFill>
            <a:srgbClr val="FFFF00"/>
          </a:solidFill>
          <a:ln>
            <a:solidFill>
              <a:srgbClr val="FFFF00"/>
            </a:solidFill>
          </a:ln>
          <a:effectLst/>
          <a:scene3d>
            <a:camera prst="perspectiveContrastingRightFacing"/>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a:ln/>
                <a:solidFill>
                  <a:schemeClr val="accent3"/>
                </a:solidFill>
              </a:rPr>
              <a:t>М</a:t>
            </a:r>
          </a:p>
        </p:txBody>
      </p:sp>
      <p:sp>
        <p:nvSpPr>
          <p:cNvPr id="6" name="Горизонтальный свиток 5"/>
          <p:cNvSpPr/>
          <p:nvPr/>
        </p:nvSpPr>
        <p:spPr>
          <a:xfrm>
            <a:off x="2809874" y="2453848"/>
            <a:ext cx="5667375" cy="1278549"/>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Межбюджетные трансферты</a:t>
            </a:r>
          </a:p>
        </p:txBody>
      </p:sp>
      <p:sp>
        <p:nvSpPr>
          <p:cNvPr id="7" name="Прямоугольник 6"/>
          <p:cNvSpPr/>
          <p:nvPr/>
        </p:nvSpPr>
        <p:spPr>
          <a:xfrm>
            <a:off x="2076450" y="3732397"/>
            <a:ext cx="7677150" cy="830997"/>
          </a:xfrm>
          <a:prstGeom prst="rect">
            <a:avLst/>
          </a:prstGeom>
        </p:spPr>
        <p:txBody>
          <a:bodyPr wrap="square">
            <a:spAutoFit/>
          </a:bodyPr>
          <a:lstStyle/>
          <a:p>
            <a:pPr algn="ctr"/>
            <a:r>
              <a:rPr lang="ru-RU" sz="1600" dirty="0">
                <a:solidFill>
                  <a:srgbClr val="26282F"/>
                </a:solidFill>
              </a:rPr>
              <a:t>средства, предоставляемые одним бюджетом бюджетной системы Российской Федерации другому бюджету бюджетной системы Российской Федерации</a:t>
            </a:r>
            <a:endParaRPr lang="ru-RU" dirty="0"/>
          </a:p>
        </p:txBody>
      </p:sp>
      <p:sp>
        <p:nvSpPr>
          <p:cNvPr id="8" name="Горизонтальный свиток 7"/>
          <p:cNvSpPr/>
          <p:nvPr/>
        </p:nvSpPr>
        <p:spPr>
          <a:xfrm>
            <a:off x="1952622" y="4387423"/>
            <a:ext cx="5667375" cy="1156127"/>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Межбюджетные отношения</a:t>
            </a:r>
          </a:p>
        </p:txBody>
      </p:sp>
      <p:sp>
        <p:nvSpPr>
          <p:cNvPr id="9" name="Прямоугольник 8"/>
          <p:cNvSpPr/>
          <p:nvPr/>
        </p:nvSpPr>
        <p:spPr>
          <a:xfrm>
            <a:off x="180975" y="5655347"/>
            <a:ext cx="8934449" cy="830997"/>
          </a:xfrm>
          <a:prstGeom prst="rect">
            <a:avLst/>
          </a:prstGeom>
        </p:spPr>
        <p:txBody>
          <a:bodyPr wrap="square">
            <a:spAutoFit/>
          </a:bodyPr>
          <a:lstStyle/>
          <a:p>
            <a:pPr algn="ctr"/>
            <a:r>
              <a:rPr lang="ru-RU" sz="1600" dirty="0">
                <a:solidFill>
                  <a:srgbClr val="26282F"/>
                </a:solidFill>
              </a:rPr>
              <a:t>взаимоотношения между публично-правовыми образованиями по вопросам регулирования бюджетных правоотношений, организации и осуществления бюджетного процесса</a:t>
            </a:r>
            <a:endParaRPr lang="ru-RU" dirty="0"/>
          </a:p>
        </p:txBody>
      </p:sp>
    </p:spTree>
    <p:extLst>
      <p:ext uri="{BB962C8B-B14F-4D97-AF65-F5344CB8AC3E}">
        <p14:creationId xmlns:p14="http://schemas.microsoft.com/office/powerpoint/2010/main" val="25306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3209922" y="0"/>
            <a:ext cx="5667375" cy="1156127"/>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Муниципальная программа</a:t>
            </a:r>
          </a:p>
        </p:txBody>
      </p:sp>
      <p:sp>
        <p:nvSpPr>
          <p:cNvPr id="3" name="Прямоугольник 2"/>
          <p:cNvSpPr/>
          <p:nvPr/>
        </p:nvSpPr>
        <p:spPr>
          <a:xfrm>
            <a:off x="214311" y="1118027"/>
            <a:ext cx="9629775" cy="1077218"/>
          </a:xfrm>
          <a:prstGeom prst="rect">
            <a:avLst/>
          </a:prstGeom>
        </p:spPr>
        <p:txBody>
          <a:bodyPr wrap="square">
            <a:spAutoFit/>
          </a:bodyPr>
          <a:lstStyle/>
          <a:p>
            <a:pPr algn="ctr"/>
            <a:r>
              <a:rPr lang="ru-RU" sz="1600" dirty="0">
                <a:solidFill>
                  <a:prstClr val="black">
                    <a:lumMod val="85000"/>
                    <a:lumOff val="15000"/>
                  </a:prstClr>
                </a:solidFill>
              </a:rPr>
              <a:t>система мероприятий и инструментов органов местного самоуправления политики, обеспечивающих в рамках реализации ключевых функций достижение приоритетов и целей политики органов местного самоуправления в сфере социально-экономического развития и безопасности</a:t>
            </a:r>
            <a:endParaRPr lang="ru-RU" dirty="0"/>
          </a:p>
        </p:txBody>
      </p:sp>
      <p:sp>
        <p:nvSpPr>
          <p:cNvPr id="4" name="Пятно 1 3"/>
          <p:cNvSpPr/>
          <p:nvPr/>
        </p:nvSpPr>
        <p:spPr>
          <a:xfrm>
            <a:off x="6829425" y="1989475"/>
            <a:ext cx="2962274" cy="2705815"/>
          </a:xfrm>
          <a:prstGeom prst="irregularSeal1">
            <a:avLst/>
          </a:prstGeom>
          <a:solidFill>
            <a:srgbClr val="FFFF00"/>
          </a:solidFill>
          <a:ln>
            <a:solidFill>
              <a:srgbClr val="FFFF00"/>
            </a:solidFill>
          </a:ln>
          <a:effectLst/>
          <a:scene3d>
            <a:camera prst="isometricOffAxis2Lef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Lef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a:r>
              <a:rPr lang="ru-RU" sz="9600" b="1" dirty="0" smtClean="0">
                <a:ln/>
                <a:solidFill>
                  <a:schemeClr val="accent3"/>
                </a:solidFill>
              </a:rPr>
              <a:t>П</a:t>
            </a:r>
            <a:endParaRPr lang="ru-RU" sz="9600" b="1" dirty="0">
              <a:ln/>
              <a:solidFill>
                <a:schemeClr val="accent3"/>
              </a:solidFill>
            </a:endParaRPr>
          </a:p>
        </p:txBody>
      </p:sp>
      <p:sp>
        <p:nvSpPr>
          <p:cNvPr id="5" name="Горизонтальный свиток 4"/>
          <p:cNvSpPr/>
          <p:nvPr/>
        </p:nvSpPr>
        <p:spPr>
          <a:xfrm>
            <a:off x="557209" y="2133065"/>
            <a:ext cx="4895850" cy="1236821"/>
          </a:xfrm>
          <a:prstGeom prst="horizontalScroll">
            <a:avLst/>
          </a:prstGeom>
          <a:no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Профицит бюджета</a:t>
            </a:r>
          </a:p>
        </p:txBody>
      </p:sp>
      <p:sp>
        <p:nvSpPr>
          <p:cNvPr id="6" name="Прямоугольник 5"/>
          <p:cNvSpPr/>
          <p:nvPr/>
        </p:nvSpPr>
        <p:spPr>
          <a:xfrm>
            <a:off x="1114876" y="3200609"/>
            <a:ext cx="4961615" cy="338554"/>
          </a:xfrm>
          <a:prstGeom prst="rect">
            <a:avLst/>
          </a:prstGeom>
        </p:spPr>
        <p:txBody>
          <a:bodyPr wrap="none">
            <a:spAutoFit/>
          </a:bodyPr>
          <a:lstStyle/>
          <a:p>
            <a:r>
              <a:rPr lang="ru-RU" sz="1600" dirty="0">
                <a:solidFill>
                  <a:srgbClr val="26282F"/>
                </a:solidFill>
              </a:rPr>
              <a:t>превышение доходов бюджета над его расходами</a:t>
            </a:r>
            <a:endParaRPr lang="ru-RU" dirty="0"/>
          </a:p>
        </p:txBody>
      </p:sp>
      <p:sp>
        <p:nvSpPr>
          <p:cNvPr id="7" name="Горизонтальный свиток 6"/>
          <p:cNvSpPr/>
          <p:nvPr/>
        </p:nvSpPr>
        <p:spPr>
          <a:xfrm>
            <a:off x="1304918" y="3465731"/>
            <a:ext cx="5667375" cy="1156127"/>
          </a:xfrm>
          <a:prstGeom prst="horizontalScroll">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Публичные нормативные обязательства</a:t>
            </a:r>
          </a:p>
        </p:txBody>
      </p:sp>
      <p:sp>
        <p:nvSpPr>
          <p:cNvPr id="8" name="Прямоугольник 7"/>
          <p:cNvSpPr/>
          <p:nvPr/>
        </p:nvSpPr>
        <p:spPr>
          <a:xfrm>
            <a:off x="0" y="4536133"/>
            <a:ext cx="9844086" cy="2308324"/>
          </a:xfrm>
          <a:prstGeom prst="rect">
            <a:avLst/>
          </a:prstGeom>
        </p:spPr>
        <p:txBody>
          <a:bodyPr wrap="square">
            <a:spAutoFit/>
          </a:bodyPr>
          <a:lstStyle/>
          <a:p>
            <a:pPr algn="ctr"/>
            <a:r>
              <a:rPr lang="ru-RU" sz="1600" dirty="0">
                <a:solidFill>
                  <a:prstClr val="black">
                    <a:lumMod val="85000"/>
                    <a:lumOff val="15000"/>
                  </a:prstClr>
                </a:solidFill>
              </a:rPr>
              <a:t>публичные обязательства перед физическим лицом, подлежащие исполнению в денежной форме в установленном соответствующим законом, иным нормативным правовым актом размере или имеющие установленный порядок его индексации, за исключением выплат физическому лицу, предусмотренных статусом государственных (муниципальных) служащих, а также лиц, замещающих государственные должности Российской Федерации, государственные должности субъектов Российской Федерации, муниципальные должности, работников казенных учреждений, военнослужащих, проходящих военную службу по призыву (обладающих статусом военнослужащих, проходящих военную службу по призыву), лиц, обучающихся (воспитанников) в государственных (муниципальных) образовательных учреждениях</a:t>
            </a:r>
            <a:endParaRPr lang="ru-RU" dirty="0"/>
          </a:p>
        </p:txBody>
      </p:sp>
    </p:spTree>
    <p:extLst>
      <p:ext uri="{BB962C8B-B14F-4D97-AF65-F5344CB8AC3E}">
        <p14:creationId xmlns:p14="http://schemas.microsoft.com/office/powerpoint/2010/main" val="2492169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4140042</TotalTime>
  <Words>4092</Words>
  <Application>Microsoft Office PowerPoint</Application>
  <PresentationFormat>Лист A4 (210x297 мм)</PresentationFormat>
  <Paragraphs>912</Paragraphs>
  <Slides>39</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Исполнительная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Совершенствование нормативного правового регулирования в сфере полномочий муниципального района  и проведение политики обоснованности и эффективности применения налоговых льгот</vt:lpstr>
      <vt:lpstr>Презентация PowerPoint</vt:lpstr>
      <vt:lpstr>Презентация PowerPoint</vt:lpstr>
      <vt:lpstr>  Структура доходов районного бюджета  на 2017 год и плановый период 2018 и 2019 годов (по долям)</vt:lpstr>
      <vt:lpstr>Безвозмездные поступления в бюджет Соболевского муниципального района, тыс.руб.</vt:lpstr>
      <vt:lpstr>  как распределяются расходы по основным функциям Соболевского района</vt:lpstr>
      <vt:lpstr>Структура расходов районного бюджета в 2016-2019 годах </vt:lpstr>
      <vt:lpstr>Муниципальная программа «Социальная поддержка граждан в Соболевском муниципальном районе Камчатского края на 2014-2019 годы»</vt:lpstr>
      <vt:lpstr>Муниципальная программа «Профилактика правонарушений, терроризма, экстремизма, наркомании и алкоголизма в Соболевском муниципальном районе Камчатского края на 2014-2019 годы»</vt:lpstr>
      <vt:lpstr>Муниципальная программа «Развитие культуры в Соболевском муниципальном районе Камчатского края на 2014-2020 годы»</vt:lpstr>
      <vt:lpstr>Муниципальная программа «Охрана окружающей среды, воспроизводство и использование природных ресурсов в Соболевском муниципальном районе Камчатского края на 2014-2020 годы»</vt:lpstr>
      <vt:lpstr>Презентация PowerPoint</vt:lpstr>
      <vt:lpstr>Презентация PowerPoint</vt:lpstr>
      <vt:lpstr>Контактная информация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финансов Камчатского края</dc:title>
  <dc:creator>Кушнирук Екатерина Валерьевна</dc:creator>
  <cp:lastModifiedBy>Фин-06</cp:lastModifiedBy>
  <cp:revision>930</cp:revision>
  <cp:lastPrinted>2013-10-12T05:23:58Z</cp:lastPrinted>
  <dcterms:created xsi:type="dcterms:W3CDTF">2013-09-30T23:11:49Z</dcterms:created>
  <dcterms:modified xsi:type="dcterms:W3CDTF">2017-07-30T22:14:40Z</dcterms:modified>
</cp:coreProperties>
</file>