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9.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10.xml" ContentType="application/vnd.openxmlformats-officedocument.presentationml.notesSlide+xml"/>
  <Override PartName="/ppt/charts/chart7.xml" ContentType="application/vnd.openxmlformats-officedocument.drawingml.chart+xml"/>
  <Override PartName="/ppt/notesSlides/notesSlide11.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drawings/drawing1.xml" ContentType="application/vnd.openxmlformats-officedocument.drawingml.chartshape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1.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33"/>
  </p:notesMasterIdLst>
  <p:handoutMasterIdLst>
    <p:handoutMasterId r:id="rId34"/>
  </p:handoutMasterIdLst>
  <p:sldIdLst>
    <p:sldId id="256" r:id="rId2"/>
    <p:sldId id="290" r:id="rId3"/>
    <p:sldId id="291" r:id="rId4"/>
    <p:sldId id="292" r:id="rId5"/>
    <p:sldId id="301" r:id="rId6"/>
    <p:sldId id="299" r:id="rId7"/>
    <p:sldId id="302" r:id="rId8"/>
    <p:sldId id="303" r:id="rId9"/>
    <p:sldId id="304" r:id="rId10"/>
    <p:sldId id="307" r:id="rId11"/>
    <p:sldId id="308" r:id="rId12"/>
    <p:sldId id="313" r:id="rId13"/>
    <p:sldId id="314" r:id="rId14"/>
    <p:sldId id="309" r:id="rId15"/>
    <p:sldId id="311" r:id="rId16"/>
    <p:sldId id="310" r:id="rId17"/>
    <p:sldId id="312" r:id="rId18"/>
    <p:sldId id="259" r:id="rId19"/>
    <p:sldId id="273" r:id="rId20"/>
    <p:sldId id="261" r:id="rId21"/>
    <p:sldId id="295" r:id="rId22"/>
    <p:sldId id="280" r:id="rId23"/>
    <p:sldId id="274" r:id="rId24"/>
    <p:sldId id="263" r:id="rId25"/>
    <p:sldId id="317" r:id="rId26"/>
    <p:sldId id="318" r:id="rId27"/>
    <p:sldId id="319" r:id="rId28"/>
    <p:sldId id="320" r:id="rId29"/>
    <p:sldId id="321" r:id="rId30"/>
    <p:sldId id="322" r:id="rId31"/>
    <p:sldId id="289" r:id="rId32"/>
  </p:sldIdLst>
  <p:sldSz cx="9906000" cy="6858000" type="A4"/>
  <p:notesSz cx="9928225" cy="6797675"/>
  <p:defaultTextStyle>
    <a:defPPr>
      <a:defRPr lang="ru-RU"/>
    </a:defPPr>
    <a:lvl1pPr marL="0" algn="l" defTabSz="963856" rtl="0" eaLnBrk="1" latinLnBrk="0" hangingPunct="1">
      <a:defRPr sz="1900" kern="1200">
        <a:solidFill>
          <a:schemeClr val="tx1"/>
        </a:solidFill>
        <a:latin typeface="+mn-lt"/>
        <a:ea typeface="+mn-ea"/>
        <a:cs typeface="+mn-cs"/>
      </a:defRPr>
    </a:lvl1pPr>
    <a:lvl2pPr marL="481928" algn="l" defTabSz="963856" rtl="0" eaLnBrk="1" latinLnBrk="0" hangingPunct="1">
      <a:defRPr sz="1900" kern="1200">
        <a:solidFill>
          <a:schemeClr val="tx1"/>
        </a:solidFill>
        <a:latin typeface="+mn-lt"/>
        <a:ea typeface="+mn-ea"/>
        <a:cs typeface="+mn-cs"/>
      </a:defRPr>
    </a:lvl2pPr>
    <a:lvl3pPr marL="963856" algn="l" defTabSz="963856" rtl="0" eaLnBrk="1" latinLnBrk="0" hangingPunct="1">
      <a:defRPr sz="1900" kern="1200">
        <a:solidFill>
          <a:schemeClr val="tx1"/>
        </a:solidFill>
        <a:latin typeface="+mn-lt"/>
        <a:ea typeface="+mn-ea"/>
        <a:cs typeface="+mn-cs"/>
      </a:defRPr>
    </a:lvl3pPr>
    <a:lvl4pPr marL="1445784" algn="l" defTabSz="963856" rtl="0" eaLnBrk="1" latinLnBrk="0" hangingPunct="1">
      <a:defRPr sz="1900" kern="1200">
        <a:solidFill>
          <a:schemeClr val="tx1"/>
        </a:solidFill>
        <a:latin typeface="+mn-lt"/>
        <a:ea typeface="+mn-ea"/>
        <a:cs typeface="+mn-cs"/>
      </a:defRPr>
    </a:lvl4pPr>
    <a:lvl5pPr marL="1927713" algn="l" defTabSz="963856" rtl="0" eaLnBrk="1" latinLnBrk="0" hangingPunct="1">
      <a:defRPr sz="1900" kern="1200">
        <a:solidFill>
          <a:schemeClr val="tx1"/>
        </a:solidFill>
        <a:latin typeface="+mn-lt"/>
        <a:ea typeface="+mn-ea"/>
        <a:cs typeface="+mn-cs"/>
      </a:defRPr>
    </a:lvl5pPr>
    <a:lvl6pPr marL="2409640" algn="l" defTabSz="963856" rtl="0" eaLnBrk="1" latinLnBrk="0" hangingPunct="1">
      <a:defRPr sz="1900" kern="1200">
        <a:solidFill>
          <a:schemeClr val="tx1"/>
        </a:solidFill>
        <a:latin typeface="+mn-lt"/>
        <a:ea typeface="+mn-ea"/>
        <a:cs typeface="+mn-cs"/>
      </a:defRPr>
    </a:lvl6pPr>
    <a:lvl7pPr marL="2891568" algn="l" defTabSz="963856" rtl="0" eaLnBrk="1" latinLnBrk="0" hangingPunct="1">
      <a:defRPr sz="1900" kern="1200">
        <a:solidFill>
          <a:schemeClr val="tx1"/>
        </a:solidFill>
        <a:latin typeface="+mn-lt"/>
        <a:ea typeface="+mn-ea"/>
        <a:cs typeface="+mn-cs"/>
      </a:defRPr>
    </a:lvl7pPr>
    <a:lvl8pPr marL="3373497" algn="l" defTabSz="963856" rtl="0" eaLnBrk="1" latinLnBrk="0" hangingPunct="1">
      <a:defRPr sz="1900" kern="1200">
        <a:solidFill>
          <a:schemeClr val="tx1"/>
        </a:solidFill>
        <a:latin typeface="+mn-lt"/>
        <a:ea typeface="+mn-ea"/>
        <a:cs typeface="+mn-cs"/>
      </a:defRPr>
    </a:lvl8pPr>
    <a:lvl9pPr marL="3855424" algn="l" defTabSz="963856" rtl="0" eaLnBrk="1" latinLnBrk="0" hangingPunct="1">
      <a:defRPr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58C24"/>
    <a:srgbClr val="FD9DB4"/>
    <a:srgbClr val="E04728"/>
    <a:srgbClr val="F4C79E"/>
    <a:srgbClr val="D09A72"/>
    <a:srgbClr val="224AC8"/>
    <a:srgbClr val="777777"/>
    <a:srgbClr val="FFCCCC"/>
    <a:srgbClr val="646B23"/>
    <a:srgbClr val="3789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7657" autoAdjust="0"/>
  </p:normalViewPr>
  <p:slideViewPr>
    <p:cSldViewPr snapToGrid="0">
      <p:cViewPr>
        <p:scale>
          <a:sx n="100" d="100"/>
          <a:sy n="100" d="100"/>
        </p:scale>
        <p:origin x="-1644" y="-13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1" d="100"/>
          <a:sy n="81" d="100"/>
        </p:scale>
        <p:origin x="-3972" y="-102"/>
      </p:cViewPr>
      <p:guideLst>
        <p:guide orient="horz" pos="2142"/>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Excel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_____Microsoft_Excel1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_____Microsoft_Excel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11487787984835229"/>
          <c:y val="4.6227385824451017E-2"/>
          <c:w val="0.66444310780596871"/>
          <c:h val="0.85027049316430925"/>
        </c:manualLayout>
      </c:layout>
      <c:bar3DChart>
        <c:barDir val="col"/>
        <c:grouping val="clustered"/>
        <c:varyColors val="0"/>
        <c:ser>
          <c:idx val="0"/>
          <c:order val="0"/>
          <c:tx>
            <c:strRef>
              <c:f>Лист1!$B$1</c:f>
              <c:strCache>
                <c:ptCount val="1"/>
                <c:pt idx="0">
                  <c:v>Налоговые и неналоговые
доходы</c:v>
                </c:pt>
              </c:strCache>
            </c:strRef>
          </c:tx>
          <c:spPr>
            <a:solidFill>
              <a:srgbClr val="FD9DB4"/>
            </a:solidFill>
            <a:scene3d>
              <a:camera prst="orthographicFront"/>
              <a:lightRig rig="threePt" dir="t"/>
            </a:scene3d>
            <a:sp3d>
              <a:bevelT w="114300" prst="artDeco"/>
              <a:bevelB w="114300" prst="artDeco"/>
            </a:sp3d>
          </c:spPr>
          <c:invertIfNegative val="0"/>
          <c:dLbls>
            <c:numFmt formatCode="#,##0.0" sourceLinked="0"/>
            <c:spPr>
              <a:noFill/>
              <a:ln>
                <a:noFill/>
              </a:ln>
              <a:effectLst/>
            </c:spPr>
            <c:txPr>
              <a:bodyPr/>
              <a:lstStyle/>
              <a:p>
                <a:pPr>
                  <a:defRPr sz="1400" b="1"/>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Лист1!$A$2:$A$5</c:f>
              <c:strCache>
                <c:ptCount val="4"/>
                <c:pt idx="0">
                  <c:v>2016 год</c:v>
                </c:pt>
                <c:pt idx="1">
                  <c:v>2017 год</c:v>
                </c:pt>
                <c:pt idx="2">
                  <c:v>2018 год</c:v>
                </c:pt>
                <c:pt idx="3">
                  <c:v>2019 год</c:v>
                </c:pt>
              </c:strCache>
            </c:strRef>
          </c:cat>
          <c:val>
            <c:numRef>
              <c:f>Лист1!$B$2:$B$5</c:f>
              <c:numCache>
                <c:formatCode>General</c:formatCode>
                <c:ptCount val="4"/>
                <c:pt idx="0">
                  <c:v>62872.90769</c:v>
                </c:pt>
                <c:pt idx="1">
                  <c:v>108137.204</c:v>
                </c:pt>
                <c:pt idx="2">
                  <c:v>111782.57399999999</c:v>
                </c:pt>
                <c:pt idx="3">
                  <c:v>115182.262</c:v>
                </c:pt>
              </c:numCache>
            </c:numRef>
          </c:val>
          <c:extLst xmlns:c16r2="http://schemas.microsoft.com/office/drawing/2015/06/chart">
            <c:ext xmlns:c16="http://schemas.microsoft.com/office/drawing/2014/chart" uri="{C3380CC4-5D6E-409C-BE32-E72D297353CC}">
              <c16:uniqueId val="{00000000-8276-446F-BF42-05371B18C9C0}"/>
            </c:ext>
          </c:extLst>
        </c:ser>
        <c:ser>
          <c:idx val="1"/>
          <c:order val="1"/>
          <c:tx>
            <c:strRef>
              <c:f>Лист1!$C$1</c:f>
              <c:strCache>
                <c:ptCount val="1"/>
                <c:pt idx="0">
                  <c:v>Безвозмездные
поступления</c:v>
                </c:pt>
              </c:strCache>
            </c:strRef>
          </c:tx>
          <c:spPr>
            <a:solidFill>
              <a:srgbClr val="92D050"/>
            </a:solidFill>
            <a:scene3d>
              <a:camera prst="orthographicFront"/>
              <a:lightRig rig="threePt" dir="t"/>
            </a:scene3d>
            <a:sp3d>
              <a:bevelT w="114300" prst="artDeco"/>
              <a:bevelB w="114300" prst="artDeco"/>
            </a:sp3d>
          </c:spPr>
          <c:invertIfNegative val="0"/>
          <c:dLbls>
            <c:dLbl>
              <c:idx val="0"/>
              <c:layout>
                <c:manualLayout>
                  <c:x val="9.2592592592592587E-3"/>
                  <c:y val="-2.4132967541953182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8276-446F-BF42-05371B18C9C0}"/>
                </c:ext>
              </c:extLst>
            </c:dLbl>
            <c:dLbl>
              <c:idx val="1"/>
              <c:layout>
                <c:manualLayout>
                  <c:x val="1.6975308641975308E-2"/>
                  <c:y val="-3.9215686274509803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8276-446F-BF42-05371B18C9C0}"/>
                </c:ext>
              </c:extLst>
            </c:dLbl>
            <c:dLbl>
              <c:idx val="2"/>
              <c:layout>
                <c:manualLayout>
                  <c:x val="9.259259259259316E-3"/>
                  <c:y val="-3.3182503770739058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8276-446F-BF42-05371B18C9C0}"/>
                </c:ext>
              </c:extLst>
            </c:dLbl>
            <c:dLbl>
              <c:idx val="3"/>
              <c:layout>
                <c:manualLayout>
                  <c:x val="1.8518518518518517E-2"/>
                  <c:y val="-2.0747972114345437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8276-446F-BF42-05371B18C9C0}"/>
                </c:ext>
              </c:extLst>
            </c:dLbl>
            <c:numFmt formatCode="#,##0.0" sourceLinked="0"/>
            <c:spPr>
              <a:noFill/>
              <a:ln>
                <a:noFill/>
              </a:ln>
              <a:effectLst/>
            </c:spPr>
            <c:txPr>
              <a:bodyPr/>
              <a:lstStyle/>
              <a:p>
                <a:pPr>
                  <a:defRPr sz="1400" b="1"/>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Лист1!$A$2:$A$5</c:f>
              <c:strCache>
                <c:ptCount val="4"/>
                <c:pt idx="0">
                  <c:v>2016 год</c:v>
                </c:pt>
                <c:pt idx="1">
                  <c:v>2017 год</c:v>
                </c:pt>
                <c:pt idx="2">
                  <c:v>2018 год</c:v>
                </c:pt>
                <c:pt idx="3">
                  <c:v>2019 год</c:v>
                </c:pt>
              </c:strCache>
            </c:strRef>
          </c:cat>
          <c:val>
            <c:numRef>
              <c:f>Лист1!$C$2:$C$5</c:f>
              <c:numCache>
                <c:formatCode>General</c:formatCode>
                <c:ptCount val="4"/>
                <c:pt idx="0" formatCode="0.0">
                  <c:v>313464.76353</c:v>
                </c:pt>
                <c:pt idx="1">
                  <c:v>266491.94900000002</c:v>
                </c:pt>
                <c:pt idx="2">
                  <c:v>243504</c:v>
                </c:pt>
                <c:pt idx="3">
                  <c:v>243068.5</c:v>
                </c:pt>
              </c:numCache>
            </c:numRef>
          </c:val>
          <c:extLst xmlns:c16r2="http://schemas.microsoft.com/office/drawing/2015/06/chart">
            <c:ext xmlns:c16="http://schemas.microsoft.com/office/drawing/2014/chart" uri="{C3380CC4-5D6E-409C-BE32-E72D297353CC}">
              <c16:uniqueId val="{00000005-8276-446F-BF42-05371B18C9C0}"/>
            </c:ext>
          </c:extLst>
        </c:ser>
        <c:dLbls>
          <c:showLegendKey val="0"/>
          <c:showVal val="0"/>
          <c:showCatName val="0"/>
          <c:showSerName val="0"/>
          <c:showPercent val="0"/>
          <c:showBubbleSize val="0"/>
        </c:dLbls>
        <c:gapWidth val="150"/>
        <c:shape val="cylinder"/>
        <c:axId val="35543296"/>
        <c:axId val="35561472"/>
        <c:axId val="0"/>
      </c:bar3DChart>
      <c:catAx>
        <c:axId val="35543296"/>
        <c:scaling>
          <c:orientation val="minMax"/>
        </c:scaling>
        <c:delete val="0"/>
        <c:axPos val="b"/>
        <c:numFmt formatCode="General" sourceLinked="0"/>
        <c:majorTickMark val="out"/>
        <c:minorTickMark val="none"/>
        <c:tickLblPos val="nextTo"/>
        <c:crossAx val="35561472"/>
        <c:crosses val="autoZero"/>
        <c:auto val="1"/>
        <c:lblAlgn val="ctr"/>
        <c:lblOffset val="100"/>
        <c:noMultiLvlLbl val="0"/>
      </c:catAx>
      <c:valAx>
        <c:axId val="35561472"/>
        <c:scaling>
          <c:orientation val="minMax"/>
        </c:scaling>
        <c:delete val="0"/>
        <c:axPos val="l"/>
        <c:majorGridlines>
          <c:spPr>
            <a:ln>
              <a:noFill/>
            </a:ln>
          </c:spPr>
        </c:majorGridlines>
        <c:numFmt formatCode="#,##0" sourceLinked="0"/>
        <c:majorTickMark val="out"/>
        <c:minorTickMark val="none"/>
        <c:tickLblPos val="nextTo"/>
        <c:crossAx val="35543296"/>
        <c:crosses val="autoZero"/>
        <c:crossBetween val="between"/>
      </c:valAx>
    </c:plotArea>
    <c:legend>
      <c:legendPos val="r"/>
      <c:layout>
        <c:manualLayout>
          <c:xMode val="edge"/>
          <c:yMode val="edge"/>
          <c:x val="0.78561486956987514"/>
          <c:y val="8.1988776273107133E-2"/>
          <c:w val="0.21438514630115679"/>
          <c:h val="0.77187444329639787"/>
        </c:manualLayout>
      </c:layout>
      <c:overlay val="0"/>
      <c:txPr>
        <a:bodyPr/>
        <a:lstStyle/>
        <a:p>
          <a:pPr>
            <a:defRPr sz="1600"/>
          </a:pPr>
          <a:endParaRPr lang="ru-RU"/>
        </a:p>
      </c:txPr>
    </c:legend>
    <c:plotVisOnly val="1"/>
    <c:dispBlanksAs val="gap"/>
    <c:showDLblsOverMax val="0"/>
  </c:chart>
  <c:spPr>
    <a:noFill/>
  </c:spPr>
  <c:txPr>
    <a:bodyPr/>
    <a:lstStyle/>
    <a:p>
      <a:pPr>
        <a:defRPr sz="1800"/>
      </a:pPr>
      <a:endParaRPr lang="ru-RU"/>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hPercent val="100"/>
      <c:rotY val="130"/>
      <c:depthPercent val="90"/>
      <c:rAngAx val="1"/>
    </c:view3D>
    <c:floor>
      <c:thickness val="0"/>
    </c:floor>
    <c:sideWall>
      <c:thickness val="0"/>
    </c:sideWall>
    <c:backWall>
      <c:thickness val="0"/>
    </c:backWall>
    <c:plotArea>
      <c:layout>
        <c:manualLayout>
          <c:layoutTarget val="inner"/>
          <c:xMode val="edge"/>
          <c:yMode val="edge"/>
          <c:x val="0"/>
          <c:y val="3.5734455606842248E-2"/>
          <c:w val="0.84823514908629594"/>
          <c:h val="0.81998117476694721"/>
        </c:manualLayout>
      </c:layout>
      <c:pie3DChart>
        <c:varyColors val="1"/>
        <c:ser>
          <c:idx val="0"/>
          <c:order val="0"/>
          <c:tx>
            <c:strRef>
              <c:f>Лист1!$B$1</c:f>
              <c:strCache>
                <c:ptCount val="1"/>
                <c:pt idx="0">
                  <c:v>Продажи</c:v>
                </c:pt>
              </c:strCache>
            </c:strRef>
          </c:tx>
          <c:spPr>
            <a:effectLst>
              <a:glow rad="12700">
                <a:schemeClr val="accent1"/>
              </a:glow>
              <a:outerShdw blurRad="50800" dist="38100" dir="18900000" algn="bl" rotWithShape="0">
                <a:prstClr val="black">
                  <a:alpha val="40000"/>
                </a:prstClr>
              </a:outerShdw>
            </a:effectLst>
            <a:scene3d>
              <a:camera prst="orthographicFront"/>
              <a:lightRig rig="threePt" dir="t"/>
            </a:scene3d>
            <a:sp3d prstMaterial="metal">
              <a:bevelT w="165100" prst="coolSlant"/>
            </a:sp3d>
          </c:spPr>
          <c:dPt>
            <c:idx val="0"/>
            <c:bubble3D val="0"/>
            <c:explosion val="1"/>
            <c:spPr>
              <a:solidFill>
                <a:srgbClr val="7030A0">
                  <a:alpha val="86000"/>
                </a:srgbClr>
              </a:solidFill>
              <a:effectLst>
                <a:glow rad="12700">
                  <a:schemeClr val="accent1"/>
                </a:glow>
                <a:outerShdw blurRad="50800" dist="38100" dir="18900000" algn="bl" rotWithShape="0">
                  <a:prstClr val="black">
                    <a:alpha val="40000"/>
                  </a:prstClr>
                </a:outerShdw>
              </a:effectLst>
              <a:scene3d>
                <a:camera prst="orthographicFront"/>
                <a:lightRig rig="threePt" dir="t"/>
              </a:scene3d>
              <a:sp3d prstMaterial="metal">
                <a:bevelT w="165100" prst="coolSlant"/>
              </a:sp3d>
            </c:spPr>
            <c:extLst xmlns:c16r2="http://schemas.microsoft.com/office/drawing/2015/06/chart">
              <c:ext xmlns:c16="http://schemas.microsoft.com/office/drawing/2014/chart" uri="{C3380CC4-5D6E-409C-BE32-E72D297353CC}">
                <c16:uniqueId val="{00000001-0919-4613-90E1-B51F1328209D}"/>
              </c:ext>
            </c:extLst>
          </c:dPt>
          <c:dPt>
            <c:idx val="1"/>
            <c:bubble3D val="0"/>
            <c:spPr>
              <a:solidFill>
                <a:srgbClr val="FF0000"/>
              </a:solidFill>
              <a:effectLst>
                <a:glow rad="12700">
                  <a:schemeClr val="accent1"/>
                </a:glow>
                <a:outerShdw blurRad="50800" dist="38100" dir="18900000" algn="bl" rotWithShape="0">
                  <a:prstClr val="black">
                    <a:alpha val="40000"/>
                  </a:prstClr>
                </a:outerShdw>
              </a:effectLst>
              <a:scene3d>
                <a:camera prst="orthographicFront"/>
                <a:lightRig rig="threePt" dir="t"/>
              </a:scene3d>
              <a:sp3d prstMaterial="metal">
                <a:bevelT w="165100" prst="coolSlant"/>
              </a:sp3d>
            </c:spPr>
          </c:dPt>
          <c:dPt>
            <c:idx val="2"/>
            <c:bubble3D val="0"/>
            <c:spPr>
              <a:solidFill>
                <a:srgbClr val="00B0F0">
                  <a:alpha val="85000"/>
                </a:srgbClr>
              </a:solidFill>
              <a:effectLst>
                <a:glow rad="12700">
                  <a:schemeClr val="accent1"/>
                </a:glow>
                <a:outerShdw blurRad="50800" dist="38100" dir="18900000" algn="bl" rotWithShape="0">
                  <a:prstClr val="black">
                    <a:alpha val="40000"/>
                  </a:prstClr>
                </a:outerShdw>
              </a:effectLst>
              <a:scene3d>
                <a:camera prst="orthographicFront"/>
                <a:lightRig rig="threePt" dir="t"/>
              </a:scene3d>
              <a:sp3d prstMaterial="metal">
                <a:bevelT w="165100" prst="coolSlant"/>
              </a:sp3d>
            </c:spPr>
            <c:extLst xmlns:c16r2="http://schemas.microsoft.com/office/drawing/2015/06/chart">
              <c:ext xmlns:c16="http://schemas.microsoft.com/office/drawing/2014/chart" uri="{C3380CC4-5D6E-409C-BE32-E72D297353CC}">
                <c16:uniqueId val="{00000003-0919-4613-90E1-B51F1328209D}"/>
              </c:ext>
            </c:extLst>
          </c:dPt>
          <c:dPt>
            <c:idx val="3"/>
            <c:bubble3D val="0"/>
            <c:explosion val="1"/>
            <c:spPr>
              <a:solidFill>
                <a:srgbClr val="FFC000">
                  <a:alpha val="86000"/>
                </a:srgbClr>
              </a:solidFill>
              <a:effectLst>
                <a:glow rad="12700">
                  <a:schemeClr val="accent1"/>
                </a:glow>
                <a:outerShdw blurRad="50800" dist="38100" dir="18900000" algn="bl" rotWithShape="0">
                  <a:prstClr val="black">
                    <a:alpha val="40000"/>
                  </a:prstClr>
                </a:outerShdw>
              </a:effectLst>
              <a:scene3d>
                <a:camera prst="orthographicFront"/>
                <a:lightRig rig="threePt" dir="t"/>
              </a:scene3d>
              <a:sp3d prstMaterial="metal">
                <a:bevelT w="165100" prst="coolSlant"/>
              </a:sp3d>
            </c:spPr>
            <c:extLst xmlns:c16r2="http://schemas.microsoft.com/office/drawing/2015/06/chart">
              <c:ext xmlns:c16="http://schemas.microsoft.com/office/drawing/2014/chart" uri="{C3380CC4-5D6E-409C-BE32-E72D297353CC}">
                <c16:uniqueId val="{00000005-0919-4613-90E1-B51F1328209D}"/>
              </c:ext>
            </c:extLst>
          </c:dPt>
          <c:dPt>
            <c:idx val="4"/>
            <c:bubble3D val="0"/>
            <c:spPr>
              <a:solidFill>
                <a:schemeClr val="accent5">
                  <a:lumMod val="75000"/>
                  <a:alpha val="79000"/>
                </a:schemeClr>
              </a:solidFill>
              <a:effectLst>
                <a:glow rad="12700">
                  <a:schemeClr val="accent1"/>
                </a:glow>
                <a:outerShdw blurRad="50800" dist="38100" dir="18900000" algn="bl" rotWithShape="0">
                  <a:prstClr val="black">
                    <a:alpha val="40000"/>
                  </a:prstClr>
                </a:outerShdw>
              </a:effectLst>
              <a:scene3d>
                <a:camera prst="orthographicFront"/>
                <a:lightRig rig="threePt" dir="t"/>
              </a:scene3d>
              <a:sp3d prstMaterial="metal">
                <a:bevelT w="165100" prst="coolSlant"/>
              </a:sp3d>
            </c:spPr>
            <c:extLst xmlns:c16r2="http://schemas.microsoft.com/office/drawing/2015/06/chart">
              <c:ext xmlns:c16="http://schemas.microsoft.com/office/drawing/2014/chart" uri="{C3380CC4-5D6E-409C-BE32-E72D297353CC}">
                <c16:uniqueId val="{00000015-0919-4613-90E1-B51F1328209D}"/>
              </c:ext>
            </c:extLst>
          </c:dPt>
          <c:dPt>
            <c:idx val="5"/>
            <c:bubble3D val="0"/>
            <c:spPr>
              <a:solidFill>
                <a:schemeClr val="tx2">
                  <a:lumMod val="50000"/>
                </a:schemeClr>
              </a:solidFill>
              <a:effectLst>
                <a:glow rad="12700">
                  <a:schemeClr val="accent1"/>
                </a:glow>
                <a:outerShdw blurRad="50800" dist="38100" dir="18900000" algn="bl" rotWithShape="0">
                  <a:prstClr val="black">
                    <a:alpha val="40000"/>
                  </a:prstClr>
                </a:outerShdw>
              </a:effectLst>
              <a:scene3d>
                <a:camera prst="orthographicFront"/>
                <a:lightRig rig="threePt" dir="t"/>
              </a:scene3d>
              <a:sp3d prstMaterial="metal">
                <a:bevelT w="165100" prst="coolSlant"/>
              </a:sp3d>
            </c:spPr>
          </c:dPt>
          <c:dPt>
            <c:idx val="6"/>
            <c:bubble3D val="0"/>
            <c:spPr>
              <a:solidFill>
                <a:schemeClr val="tx2">
                  <a:lumMod val="60000"/>
                  <a:lumOff val="40000"/>
                  <a:alpha val="78000"/>
                </a:schemeClr>
              </a:solidFill>
              <a:effectLst>
                <a:glow rad="12700">
                  <a:schemeClr val="accent1"/>
                </a:glow>
                <a:outerShdw blurRad="50800" dist="38100" dir="18900000" algn="bl" rotWithShape="0">
                  <a:prstClr val="black">
                    <a:alpha val="40000"/>
                  </a:prstClr>
                </a:outerShdw>
              </a:effectLst>
              <a:scene3d>
                <a:camera prst="orthographicFront"/>
                <a:lightRig rig="threePt" dir="t"/>
              </a:scene3d>
              <a:sp3d prstMaterial="metal">
                <a:bevelT/>
              </a:sp3d>
            </c:spPr>
            <c:extLst xmlns:c16r2="http://schemas.microsoft.com/office/drawing/2015/06/chart">
              <c:ext xmlns:c16="http://schemas.microsoft.com/office/drawing/2014/chart" uri="{C3380CC4-5D6E-409C-BE32-E72D297353CC}">
                <c16:uniqueId val="{00000007-0919-4613-90E1-B51F1328209D}"/>
              </c:ext>
            </c:extLst>
          </c:dPt>
          <c:dPt>
            <c:idx val="7"/>
            <c:bubble3D val="0"/>
            <c:spPr>
              <a:solidFill>
                <a:schemeClr val="accent2">
                  <a:lumMod val="40000"/>
                  <a:lumOff val="60000"/>
                </a:schemeClr>
              </a:solidFill>
              <a:effectLst>
                <a:glow rad="12700">
                  <a:schemeClr val="accent1"/>
                </a:glow>
                <a:outerShdw blurRad="50800" dist="38100" dir="18900000" algn="bl" rotWithShape="0">
                  <a:prstClr val="black">
                    <a:alpha val="40000"/>
                  </a:prstClr>
                </a:outerShdw>
              </a:effectLst>
              <a:scene3d>
                <a:camera prst="orthographicFront"/>
                <a:lightRig rig="threePt" dir="t"/>
              </a:scene3d>
              <a:sp3d prstMaterial="metal">
                <a:bevelT w="165100" prst="coolSlant"/>
              </a:sp3d>
            </c:spPr>
            <c:extLst xmlns:c16r2="http://schemas.microsoft.com/office/drawing/2015/06/chart">
              <c:ext xmlns:c16="http://schemas.microsoft.com/office/drawing/2014/chart" uri="{C3380CC4-5D6E-409C-BE32-E72D297353CC}">
                <c16:uniqueId val="{00000009-0919-4613-90E1-B51F1328209D}"/>
              </c:ext>
            </c:extLst>
          </c:dPt>
          <c:dPt>
            <c:idx val="8"/>
            <c:bubble3D val="0"/>
            <c:spPr>
              <a:solidFill>
                <a:schemeClr val="accent3">
                  <a:lumMod val="75000"/>
                </a:schemeClr>
              </a:solidFill>
              <a:effectLst>
                <a:glow rad="12700">
                  <a:schemeClr val="accent1"/>
                </a:glow>
                <a:outerShdw blurRad="50800" dist="38100" dir="18900000" algn="bl" rotWithShape="0">
                  <a:prstClr val="black">
                    <a:alpha val="40000"/>
                  </a:prstClr>
                </a:outerShdw>
              </a:effectLst>
              <a:scene3d>
                <a:camera prst="orthographicFront"/>
                <a:lightRig rig="threePt" dir="t"/>
              </a:scene3d>
              <a:sp3d prstMaterial="metal">
                <a:bevelT/>
              </a:sp3d>
            </c:spPr>
            <c:extLst xmlns:c16r2="http://schemas.microsoft.com/office/drawing/2015/06/chart">
              <c:ext xmlns:c16="http://schemas.microsoft.com/office/drawing/2014/chart" uri="{C3380CC4-5D6E-409C-BE32-E72D297353CC}">
                <c16:uniqueId val="{00000001-76F9-42DF-8BC7-735374D908A7}"/>
              </c:ext>
            </c:extLst>
          </c:dPt>
          <c:dPt>
            <c:idx val="9"/>
            <c:bubble3D val="0"/>
            <c:spPr>
              <a:solidFill>
                <a:schemeClr val="tx1">
                  <a:alpha val="86000"/>
                </a:schemeClr>
              </a:solidFill>
              <a:effectLst>
                <a:glow rad="12700">
                  <a:schemeClr val="accent1"/>
                </a:glow>
                <a:outerShdw blurRad="50800" dist="38100" dir="18900000" algn="bl" rotWithShape="0">
                  <a:prstClr val="black">
                    <a:alpha val="40000"/>
                  </a:prstClr>
                </a:outerShdw>
              </a:effectLst>
              <a:scene3d>
                <a:camera prst="orthographicFront"/>
                <a:lightRig rig="threePt" dir="t"/>
              </a:scene3d>
              <a:sp3d prstMaterial="metal">
                <a:bevelT w="165100" prst="coolSlant"/>
              </a:sp3d>
            </c:spPr>
            <c:extLst xmlns:c16r2="http://schemas.microsoft.com/office/drawing/2015/06/chart">
              <c:ext xmlns:c16="http://schemas.microsoft.com/office/drawing/2014/chart" uri="{C3380CC4-5D6E-409C-BE32-E72D297353CC}">
                <c16:uniqueId val="{0000000B-0919-4613-90E1-B51F1328209D}"/>
              </c:ext>
            </c:extLst>
          </c:dPt>
          <c:dPt>
            <c:idx val="10"/>
            <c:bubble3D val="0"/>
            <c:spPr>
              <a:solidFill>
                <a:schemeClr val="accent5">
                  <a:lumMod val="40000"/>
                  <a:lumOff val="60000"/>
                </a:schemeClr>
              </a:solidFill>
              <a:effectLst>
                <a:glow rad="12700">
                  <a:schemeClr val="accent1"/>
                </a:glow>
                <a:outerShdw blurRad="50800" dist="38100" dir="18900000" algn="bl" rotWithShape="0">
                  <a:prstClr val="black">
                    <a:alpha val="40000"/>
                  </a:prstClr>
                </a:outerShdw>
              </a:effectLst>
              <a:scene3d>
                <a:camera prst="orthographicFront"/>
                <a:lightRig rig="threePt" dir="t"/>
              </a:scene3d>
              <a:sp3d prstMaterial="metal">
                <a:bevelT w="165100" prst="coolSlant"/>
              </a:sp3d>
            </c:spPr>
            <c:extLst xmlns:c16r2="http://schemas.microsoft.com/office/drawing/2015/06/chart">
              <c:ext xmlns:c16="http://schemas.microsoft.com/office/drawing/2014/chart" uri="{C3380CC4-5D6E-409C-BE32-E72D297353CC}">
                <c16:uniqueId val="{0000000D-0919-4613-90E1-B51F1328209D}"/>
              </c:ext>
            </c:extLst>
          </c:dPt>
          <c:dLbls>
            <c:dLbl>
              <c:idx val="0"/>
              <c:layout>
                <c:manualLayout>
                  <c:x val="5.3380268115503497E-2"/>
                  <c:y val="4.1134944338854194E-3"/>
                </c:manualLayout>
              </c:layout>
              <c:showLegendKey val="0"/>
              <c:showVal val="0"/>
              <c:showCatName val="0"/>
              <c:showSerName val="0"/>
              <c:showPercent val="1"/>
              <c:showBubbleSize val="0"/>
            </c:dLbl>
            <c:dLbl>
              <c:idx val="1"/>
              <c:layout>
                <c:manualLayout>
                  <c:x val="2.9502701999995516E-2"/>
                  <c:y val="2.9873110688750114E-2"/>
                </c:manualLayout>
              </c:layout>
              <c:showLegendKey val="0"/>
              <c:showVal val="0"/>
              <c:showCatName val="0"/>
              <c:showSerName val="0"/>
              <c:showPercent val="1"/>
              <c:showBubbleSize val="0"/>
            </c:dLbl>
            <c:dLbl>
              <c:idx val="2"/>
              <c:layout>
                <c:manualLayout>
                  <c:x val="1.8784181461346815E-2"/>
                  <c:y val="4.0762602950493255E-2"/>
                </c:manualLayout>
              </c:layout>
              <c:showLegendKey val="0"/>
              <c:showVal val="0"/>
              <c:showCatName val="0"/>
              <c:showSerName val="0"/>
              <c:showPercent val="1"/>
              <c:showBubbleSize val="0"/>
            </c:dLbl>
            <c:dLbl>
              <c:idx val="4"/>
              <c:layout>
                <c:manualLayout>
                  <c:x val="1.0526288636524857E-2"/>
                  <c:y val="5.8693456421395604E-2"/>
                </c:manualLayout>
              </c:layout>
              <c:showLegendKey val="0"/>
              <c:showVal val="0"/>
              <c:showCatName val="0"/>
              <c:showSerName val="0"/>
              <c:showPercent val="1"/>
              <c:showBubbleSize val="0"/>
            </c:dLbl>
            <c:dLbl>
              <c:idx val="5"/>
              <c:layout>
                <c:manualLayout>
                  <c:x val="6.1019215349924008E-3"/>
                  <c:y val="1.1970676079283192E-2"/>
                </c:manualLayout>
              </c:layout>
              <c:showLegendKey val="0"/>
              <c:showVal val="0"/>
              <c:showCatName val="0"/>
              <c:showSerName val="0"/>
              <c:showPercent val="1"/>
              <c:showBubbleSize val="0"/>
            </c:dLbl>
            <c:dLbl>
              <c:idx val="6"/>
              <c:layout>
                <c:manualLayout>
                  <c:x val="1.9590811182760993E-2"/>
                  <c:y val="-3.1067245904606751E-2"/>
                </c:manualLayout>
              </c:layout>
              <c:showLegendKey val="0"/>
              <c:showVal val="0"/>
              <c:showCatName val="0"/>
              <c:showSerName val="0"/>
              <c:showPercent val="1"/>
              <c:showBubbleSize val="0"/>
            </c:dLbl>
            <c:dLbl>
              <c:idx val="7"/>
              <c:layout>
                <c:manualLayout>
                  <c:x val="2.8123662168189692E-3"/>
                  <c:y val="-5.9943886324554255E-3"/>
                </c:manualLayout>
              </c:layout>
              <c:showLegendKey val="0"/>
              <c:showVal val="0"/>
              <c:showCatName val="0"/>
              <c:showSerName val="0"/>
              <c:showPercent val="1"/>
              <c:showBubbleSize val="0"/>
            </c:dLbl>
            <c:dLbl>
              <c:idx val="8"/>
              <c:layout>
                <c:manualLayout>
                  <c:x val="-6.7293360319712388E-3"/>
                  <c:y val="-2.1987148158204361E-2"/>
                </c:manualLayout>
              </c:layout>
              <c:showLegendKey val="0"/>
              <c:showVal val="0"/>
              <c:showCatName val="0"/>
              <c:showSerName val="0"/>
              <c:showPercent val="1"/>
              <c:showBubbleSize val="0"/>
            </c:dLbl>
            <c:dLbl>
              <c:idx val="9"/>
              <c:layout>
                <c:manualLayout>
                  <c:x val="2.0876340073203915E-4"/>
                  <c:y val="-1.6640781971219116E-2"/>
                </c:manualLayout>
              </c:layout>
              <c:showLegendKey val="0"/>
              <c:showVal val="0"/>
              <c:showCatName val="0"/>
              <c:showSerName val="0"/>
              <c:showPercent val="1"/>
              <c:showBubbleSize val="0"/>
            </c:dLbl>
            <c:dLbl>
              <c:idx val="10"/>
              <c:layout>
                <c:manualLayout>
                  <c:x val="-8.6154586941988524E-3"/>
                  <c:y val="0.12205195040275138"/>
                </c:manualLayout>
              </c:layout>
              <c:showLegendKey val="0"/>
              <c:showVal val="0"/>
              <c:showCatName val="0"/>
              <c:showSerName val="0"/>
              <c:showPercent val="1"/>
              <c:showBubbleSize val="0"/>
            </c:dLbl>
            <c:showLegendKey val="0"/>
            <c:showVal val="0"/>
            <c:showCatName val="0"/>
            <c:showSerName val="0"/>
            <c:showPercent val="1"/>
            <c:showBubbleSize val="0"/>
            <c:showLeaderLines val="1"/>
          </c:dLbls>
          <c:cat>
            <c:strRef>
              <c:f>Лист1!$A$2:$A$12</c:f>
              <c:strCache>
                <c:ptCount val="11"/>
                <c:pt idx="0">
                  <c:v>Общегосударственные вопросы</c:v>
                </c:pt>
                <c:pt idx="1">
                  <c:v>Национальная оборона</c:v>
                </c:pt>
                <c:pt idx="2">
                  <c:v>Национальная безопасность и правоохранительная деятельность</c:v>
                </c:pt>
                <c:pt idx="3">
                  <c:v>Национальная экономика</c:v>
                </c:pt>
                <c:pt idx="4">
                  <c:v>Жилищно-коммунальное хозяйство</c:v>
                </c:pt>
                <c:pt idx="5">
                  <c:v>Охрана окружающей среды</c:v>
                </c:pt>
                <c:pt idx="6">
                  <c:v>Образование</c:v>
                </c:pt>
                <c:pt idx="7">
                  <c:v>Культура, кинематография</c:v>
                </c:pt>
                <c:pt idx="8">
                  <c:v>Социальная политика</c:v>
                </c:pt>
                <c:pt idx="9">
                  <c:v>Физическая культура и спорт</c:v>
                </c:pt>
                <c:pt idx="10">
                  <c:v>Межбюджетные трансферты общего характера</c:v>
                </c:pt>
              </c:strCache>
            </c:strRef>
          </c:cat>
          <c:val>
            <c:numRef>
              <c:f>Лист1!$B$2:$B$12</c:f>
              <c:numCache>
                <c:formatCode>0.0%</c:formatCode>
                <c:ptCount val="11"/>
                <c:pt idx="0">
                  <c:v>0.19900000000000001</c:v>
                </c:pt>
                <c:pt idx="1">
                  <c:v>1E-3</c:v>
                </c:pt>
                <c:pt idx="2">
                  <c:v>2.1999999999999999E-2</c:v>
                </c:pt>
                <c:pt idx="3">
                  <c:v>8.9999999999999993E-3</c:v>
                </c:pt>
                <c:pt idx="4">
                  <c:v>1.2999999999999999E-2</c:v>
                </c:pt>
                <c:pt idx="5">
                  <c:v>3.0000000000000001E-3</c:v>
                </c:pt>
                <c:pt idx="6">
                  <c:v>0.51800000000000002</c:v>
                </c:pt>
                <c:pt idx="7">
                  <c:v>1.4999999999999999E-2</c:v>
                </c:pt>
                <c:pt idx="8">
                  <c:v>4.2999999999999997E-2</c:v>
                </c:pt>
                <c:pt idx="9">
                  <c:v>1E-3</c:v>
                </c:pt>
                <c:pt idx="10">
                  <c:v>0.17599999999999999</c:v>
                </c:pt>
              </c:numCache>
            </c:numRef>
          </c:val>
          <c:extLst xmlns:c16r2="http://schemas.microsoft.com/office/drawing/2015/06/chart">
            <c:ext xmlns:c16="http://schemas.microsoft.com/office/drawing/2014/chart" uri="{C3380CC4-5D6E-409C-BE32-E72D297353CC}">
              <c16:uniqueId val="{00000017-0919-4613-90E1-B51F1328209D}"/>
            </c:ext>
          </c:extLst>
        </c:ser>
        <c:dLbls>
          <c:showLegendKey val="0"/>
          <c:showVal val="0"/>
          <c:showCatName val="0"/>
          <c:showSerName val="0"/>
          <c:showPercent val="1"/>
          <c:showBubbleSize val="0"/>
          <c:showLeaderLines val="1"/>
        </c:dLbls>
      </c:pie3DChart>
      <c:spPr>
        <a:scene3d>
          <a:camera prst="orthographicFront"/>
          <a:lightRig rig="threePt" dir="t"/>
        </a:scene3d>
        <a:sp3d>
          <a:bevelT prst="angle"/>
        </a:sp3d>
      </c:spPr>
    </c:plotArea>
    <c:legend>
      <c:legendPos val="t"/>
      <c:layout>
        <c:manualLayout>
          <c:xMode val="edge"/>
          <c:yMode val="edge"/>
          <c:x val="0.69710348859955162"/>
          <c:y val="2.7908045977011495E-2"/>
          <c:w val="0.29615505754088434"/>
          <c:h val="0.84285238483120639"/>
        </c:manualLayout>
      </c:layout>
      <c:overlay val="0"/>
      <c:txPr>
        <a:bodyPr/>
        <a:lstStyle/>
        <a:p>
          <a:pPr>
            <a:defRPr sz="900"/>
          </a:pPr>
          <a:endParaRPr lang="ru-RU"/>
        </a:p>
      </c:txPr>
    </c:legend>
    <c:plotVisOnly val="1"/>
    <c:dispBlanksAs val="gap"/>
    <c:showDLblsOverMax val="0"/>
  </c:chart>
  <c:spPr>
    <a:scene3d>
      <a:camera prst="orthographicFront"/>
      <a:lightRig rig="threePt" dir="t"/>
    </a:scene3d>
  </c:spPr>
  <c:txPr>
    <a:bodyPr/>
    <a:lstStyle/>
    <a:p>
      <a:pPr>
        <a:defRPr sz="1800"/>
      </a:pPr>
      <a:endParaRPr lang="ru-RU"/>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694123970090226E-2"/>
          <c:y val="2.1944777911164465E-2"/>
          <c:w val="0.53990722332670638"/>
          <c:h val="0.97805522208883555"/>
        </c:manualLayout>
      </c:layout>
      <c:doughnutChart>
        <c:varyColors val="1"/>
        <c:ser>
          <c:idx val="0"/>
          <c:order val="0"/>
          <c:tx>
            <c:strRef>
              <c:f>Лист1!$B$1</c:f>
              <c:strCache>
                <c:ptCount val="1"/>
                <c:pt idx="0">
                  <c:v>Столбец1</c:v>
                </c:pt>
              </c:strCache>
            </c:strRef>
          </c:tx>
          <c:spPr>
            <a:solidFill>
              <a:schemeClr val="accent5">
                <a:lumMod val="60000"/>
                <a:lumOff val="40000"/>
              </a:schemeClr>
            </a:solidFill>
            <a:scene3d>
              <a:camera prst="orthographicFront"/>
              <a:lightRig rig="threePt" dir="t">
                <a:rot lat="0" lon="0" rev="0"/>
              </a:lightRig>
            </a:scene3d>
            <a:sp3d prstMaterial="metal">
              <a:bevelT/>
              <a:bevelB/>
            </a:sp3d>
          </c:spPr>
          <c:explosion val="10"/>
          <c:dPt>
            <c:idx val="0"/>
            <c:bubble3D val="0"/>
            <c:explosion val="17"/>
            <c:spPr>
              <a:solidFill>
                <a:schemeClr val="accent5">
                  <a:lumMod val="40000"/>
                  <a:lumOff val="60000"/>
                </a:schemeClr>
              </a:solidFill>
              <a:scene3d>
                <a:camera prst="orthographicFront"/>
                <a:lightRig rig="threePt" dir="t">
                  <a:rot lat="0" lon="0" rev="0"/>
                </a:lightRig>
              </a:scene3d>
              <a:sp3d prstMaterial="metal">
                <a:bevelT/>
                <a:bevelB/>
              </a:sp3d>
            </c:spPr>
            <c:extLst xmlns:c16r2="http://schemas.microsoft.com/office/drawing/2015/06/chart">
              <c:ext xmlns:c16="http://schemas.microsoft.com/office/drawing/2014/chart" uri="{C3380CC4-5D6E-409C-BE32-E72D297353CC}">
                <c16:uniqueId val="{00000000-7C41-4961-A344-9FD221B78597}"/>
              </c:ext>
            </c:extLst>
          </c:dPt>
          <c:dPt>
            <c:idx val="1"/>
            <c:bubble3D val="0"/>
            <c:spPr>
              <a:solidFill>
                <a:schemeClr val="accent3">
                  <a:lumMod val="40000"/>
                  <a:lumOff val="60000"/>
                </a:schemeClr>
              </a:solidFill>
              <a:scene3d>
                <a:camera prst="orthographicFront"/>
                <a:lightRig rig="threePt" dir="t">
                  <a:rot lat="0" lon="0" rev="0"/>
                </a:lightRig>
              </a:scene3d>
              <a:sp3d prstMaterial="metal">
                <a:bevelT/>
                <a:bevelB/>
              </a:sp3d>
            </c:spPr>
            <c:extLst xmlns:c16r2="http://schemas.microsoft.com/office/drawing/2015/06/chart">
              <c:ext xmlns:c16="http://schemas.microsoft.com/office/drawing/2014/chart" uri="{C3380CC4-5D6E-409C-BE32-E72D297353CC}">
                <c16:uniqueId val="{00000001-7C41-4961-A344-9FD221B78597}"/>
              </c:ext>
            </c:extLst>
          </c:dPt>
          <c:dPt>
            <c:idx val="2"/>
            <c:bubble3D val="0"/>
            <c:spPr>
              <a:solidFill>
                <a:srgbClr val="F9C3FD"/>
              </a:solidFill>
              <a:scene3d>
                <a:camera prst="orthographicFront"/>
                <a:lightRig rig="threePt" dir="t">
                  <a:rot lat="0" lon="0" rev="0"/>
                </a:lightRig>
              </a:scene3d>
              <a:sp3d prstMaterial="metal">
                <a:bevelT/>
                <a:bevelB/>
              </a:sp3d>
            </c:spPr>
            <c:extLst xmlns:c16r2="http://schemas.microsoft.com/office/drawing/2015/06/chart">
              <c:ext xmlns:c16="http://schemas.microsoft.com/office/drawing/2014/chart" uri="{C3380CC4-5D6E-409C-BE32-E72D297353CC}">
                <c16:uniqueId val="{00000004-7C41-4961-A344-9FD221B78597}"/>
              </c:ext>
            </c:extLst>
          </c:dPt>
          <c:dPt>
            <c:idx val="3"/>
            <c:bubble3D val="0"/>
            <c:spPr>
              <a:solidFill>
                <a:srgbClr val="FF0000"/>
              </a:solidFill>
              <a:scene3d>
                <a:camera prst="orthographicFront"/>
                <a:lightRig rig="threePt" dir="t">
                  <a:rot lat="0" lon="0" rev="0"/>
                </a:lightRig>
              </a:scene3d>
              <a:sp3d prstMaterial="metal">
                <a:bevelT/>
                <a:bevelB/>
              </a:sp3d>
            </c:spPr>
            <c:extLst xmlns:c16r2="http://schemas.microsoft.com/office/drawing/2015/06/chart">
              <c:ext xmlns:c16="http://schemas.microsoft.com/office/drawing/2014/chart" uri="{C3380CC4-5D6E-409C-BE32-E72D297353CC}">
                <c16:uniqueId val="{00000002-7C41-4961-A344-9FD221B78597}"/>
              </c:ext>
            </c:extLst>
          </c:dPt>
          <c:dLbls>
            <c:dLbl>
              <c:idx val="0"/>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7C41-4961-A344-9FD221B78597}"/>
                </c:ext>
              </c:extLst>
            </c:dLbl>
            <c:dLbl>
              <c:idx val="1"/>
              <c:layout>
                <c:manualLayout>
                  <c:x val="-1.7229953611663355E-2"/>
                  <c:y val="-8.6434573829531819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7C41-4961-A344-9FD221B78597}"/>
                </c:ext>
              </c:extLst>
            </c:dLbl>
            <c:dLbl>
              <c:idx val="2"/>
              <c:layout>
                <c:manualLayout>
                  <c:x val="-3.9761431411530811E-3"/>
                  <c:y val="-0.11044417767106844"/>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7C41-4961-A344-9FD221B78597}"/>
                </c:ext>
              </c:extLst>
            </c:dLbl>
            <c:dLbl>
              <c:idx val="3"/>
              <c:layout>
                <c:manualLayout>
                  <c:x val="2.0511367490594491E-2"/>
                  <c:y val="-0.13445378151260504"/>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7C41-4961-A344-9FD221B78597}"/>
                </c:ext>
              </c:extLst>
            </c:dLbl>
            <c:dLbl>
              <c:idx val="4"/>
              <c:layout>
                <c:manualLayout>
                  <c:x val="1.5175405606094412E-2"/>
                  <c:y val="-0.17046818727490998"/>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7C41-4961-A344-9FD221B78597}"/>
                </c:ext>
              </c:extLst>
            </c:dLbl>
            <c:numFmt formatCode="#,##0.0" sourceLinked="0"/>
            <c:spPr>
              <a:noFill/>
              <a:ln>
                <a:noFill/>
              </a:ln>
              <a:effectLst/>
            </c:spPr>
            <c:txPr>
              <a:bodyPr/>
              <a:lstStyle/>
              <a:p>
                <a:pPr>
                  <a:defRPr sz="1400" b="1">
                    <a:solidFill>
                      <a:schemeClr val="tx1"/>
                    </a:solidFill>
                  </a:defRPr>
                </a:pPr>
                <a:endParaRPr lang="ru-RU"/>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s>
          <c:cat>
            <c:strRef>
              <c:f>Лист1!$A$2:$A$5</c:f>
              <c:strCache>
                <c:ptCount val="4"/>
                <c:pt idx="0">
                  <c:v>образование</c:v>
                </c:pt>
                <c:pt idx="1">
                  <c:v>социальная политика</c:v>
                </c:pt>
                <c:pt idx="2">
                  <c:v>культура, кинематография</c:v>
                </c:pt>
                <c:pt idx="3">
                  <c:v>физическая культура и спорт</c:v>
                </c:pt>
              </c:strCache>
            </c:strRef>
          </c:cat>
          <c:val>
            <c:numRef>
              <c:f>Лист1!$B$2:$B$5</c:f>
              <c:numCache>
                <c:formatCode>0.0</c:formatCode>
                <c:ptCount val="4"/>
                <c:pt idx="0">
                  <c:v>193.898946</c:v>
                </c:pt>
                <c:pt idx="1">
                  <c:v>16.210667000000001</c:v>
                </c:pt>
                <c:pt idx="2">
                  <c:v>5.6209379999999998</c:v>
                </c:pt>
                <c:pt idx="3">
                  <c:v>0.45</c:v>
                </c:pt>
              </c:numCache>
            </c:numRef>
          </c:val>
          <c:extLst xmlns:c16r2="http://schemas.microsoft.com/office/drawing/2015/06/chart">
            <c:ext xmlns:c16="http://schemas.microsoft.com/office/drawing/2014/chart" uri="{C3380CC4-5D6E-409C-BE32-E72D297353CC}">
              <c16:uniqueId val="{00000005-7C41-4961-A344-9FD221B78597}"/>
            </c:ext>
          </c:extLst>
        </c:ser>
        <c:dLbls>
          <c:showLegendKey val="0"/>
          <c:showVal val="0"/>
          <c:showCatName val="0"/>
          <c:showSerName val="0"/>
          <c:showPercent val="0"/>
          <c:showBubbleSize val="0"/>
          <c:showLeaderLines val="1"/>
        </c:dLbls>
        <c:firstSliceAng val="0"/>
        <c:holeSize val="27"/>
      </c:doughnutChart>
    </c:plotArea>
    <c:legend>
      <c:legendPos val="r"/>
      <c:layout>
        <c:manualLayout>
          <c:xMode val="edge"/>
          <c:yMode val="edge"/>
          <c:x val="0.64685719840575484"/>
          <c:y val="1.4594814303674182E-2"/>
          <c:w val="0.34696996208807235"/>
          <c:h val="0.77412067189080358"/>
        </c:manualLayout>
      </c:layout>
      <c:overlay val="0"/>
      <c:txPr>
        <a:bodyPr/>
        <a:lstStyle/>
        <a:p>
          <a:pPr>
            <a:defRPr sz="1600" b="1" i="0">
              <a:solidFill>
                <a:schemeClr val="tx1"/>
              </a:solidFill>
            </a:defRPr>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ru-RU" sz="1800" dirty="0" smtClean="0"/>
              <a:t>тыс. рублей</a:t>
            </a:r>
            <a:endParaRPr lang="ru-RU" sz="1800" dirty="0"/>
          </a:p>
        </c:rich>
      </c:tx>
      <c:layout>
        <c:manualLayout>
          <c:xMode val="edge"/>
          <c:yMode val="edge"/>
          <c:x val="0.87579469233012541"/>
          <c:y val="1.9642228626261415E-2"/>
        </c:manualLayout>
      </c:layout>
      <c:overlay val="0"/>
      <c:spPr>
        <a:noFill/>
        <a:ln>
          <a:noFill/>
        </a:ln>
        <a:effectLst/>
      </c:spPr>
    </c:title>
    <c:autoTitleDeleted val="0"/>
    <c:plotArea>
      <c:layout/>
      <c:lineChart>
        <c:grouping val="standard"/>
        <c:varyColors val="0"/>
        <c:ser>
          <c:idx val="0"/>
          <c:order val="0"/>
          <c:tx>
            <c:strRef>
              <c:f>Лист1!$B$1</c:f>
              <c:strCache>
                <c:ptCount val="1"/>
                <c:pt idx="0">
                  <c:v>Ряд 1</c:v>
                </c:pt>
              </c:strCache>
            </c:strRef>
          </c:tx>
          <c:spPr>
            <a:ln w="44450" cap="sq">
              <a:solidFill>
                <a:schemeClr val="accent1"/>
              </a:solidFill>
              <a:bevel/>
            </a:ln>
            <a:effectLst/>
          </c:spPr>
          <c:marker>
            <c:symbol val="circle"/>
            <c:size val="5"/>
            <c:spPr>
              <a:solidFill>
                <a:schemeClr val="accent5">
                  <a:lumMod val="75000"/>
                </a:schemeClr>
              </a:solidFill>
              <a:ln w="28575" cap="rnd">
                <a:solidFill>
                  <a:schemeClr val="accent1"/>
                </a:solidFill>
              </a:ln>
              <a:effectLst/>
            </c:spPr>
          </c:marker>
          <c:dPt>
            <c:idx val="1"/>
            <c:bubble3D val="0"/>
            <c:spPr>
              <a:ln w="50800" cap="sq">
                <a:solidFill>
                  <a:srgbClr val="FFC000"/>
                </a:solidFill>
                <a:bevel/>
              </a:ln>
              <a:effectLst/>
            </c:spPr>
            <c:extLst xmlns:c16r2="http://schemas.microsoft.com/office/drawing/2015/06/chart">
              <c:ext xmlns:c16="http://schemas.microsoft.com/office/drawing/2014/chart" uri="{C3380CC4-5D6E-409C-BE32-E72D297353CC}">
                <c16:uniqueId val="{00000003-33CE-4657-AC53-2A62583E4BDC}"/>
              </c:ext>
            </c:extLst>
          </c:dPt>
          <c:dPt>
            <c:idx val="2"/>
            <c:bubble3D val="0"/>
            <c:spPr>
              <a:ln w="50800" cap="sq">
                <a:solidFill>
                  <a:srgbClr val="FFC000"/>
                </a:solidFill>
                <a:bevel/>
              </a:ln>
              <a:effectLst/>
            </c:spPr>
            <c:extLst xmlns:c16r2="http://schemas.microsoft.com/office/drawing/2015/06/chart">
              <c:ext xmlns:c16="http://schemas.microsoft.com/office/drawing/2014/chart" uri="{C3380CC4-5D6E-409C-BE32-E72D297353CC}">
                <c16:uniqueId val="{00000001-33CE-4657-AC53-2A62583E4BDC}"/>
              </c:ext>
            </c:extLst>
          </c:dPt>
          <c:dPt>
            <c:idx val="3"/>
            <c:bubble3D val="0"/>
            <c:spPr>
              <a:ln w="50800" cap="sq">
                <a:solidFill>
                  <a:srgbClr val="FFC000"/>
                </a:solidFill>
                <a:bevel/>
              </a:ln>
              <a:effectLst/>
            </c:spPr>
            <c:extLst xmlns:c16r2="http://schemas.microsoft.com/office/drawing/2015/06/chart">
              <c:ext xmlns:c16="http://schemas.microsoft.com/office/drawing/2014/chart" uri="{C3380CC4-5D6E-409C-BE32-E72D297353CC}">
                <c16:uniqueId val="{00000004-33CE-4657-AC53-2A62583E4BDC}"/>
              </c:ext>
            </c:extLst>
          </c:dPt>
          <c:dPt>
            <c:idx val="4"/>
            <c:bubble3D val="0"/>
            <c:spPr>
              <a:ln w="50800" cap="sq">
                <a:solidFill>
                  <a:srgbClr val="FFC000"/>
                </a:solidFill>
                <a:bevel/>
              </a:ln>
              <a:effectLst/>
            </c:spPr>
            <c:extLst xmlns:c16r2="http://schemas.microsoft.com/office/drawing/2015/06/chart">
              <c:ext xmlns:c16="http://schemas.microsoft.com/office/drawing/2014/chart" uri="{C3380CC4-5D6E-409C-BE32-E72D297353CC}">
                <c16:uniqueId val="{00000005-33CE-4657-AC53-2A62583E4BDC}"/>
              </c:ext>
            </c:extLst>
          </c:dPt>
          <c:dLbls>
            <c:dLbl>
              <c:idx val="0"/>
              <c:layout/>
              <c:dLblPos val="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33CE-4657-AC53-2A62583E4BDC}"/>
                </c:ext>
              </c:extLst>
            </c:dLbl>
            <c:dLbl>
              <c:idx val="1"/>
              <c:layout/>
              <c:dLblPos val="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33CE-4657-AC53-2A62583E4BDC}"/>
                </c:ext>
              </c:extLst>
            </c:dLbl>
            <c:dLbl>
              <c:idx val="2"/>
              <c:layout/>
              <c:dLblPos val="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33CE-4657-AC53-2A62583E4BDC}"/>
                </c:ext>
              </c:extLst>
            </c:dLbl>
            <c:dLbl>
              <c:idx val="3"/>
              <c:layout/>
              <c:dLblPos val="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33CE-4657-AC53-2A62583E4BDC}"/>
                </c:ext>
              </c:extLst>
            </c:dLbl>
            <c:dLbl>
              <c:idx val="4"/>
              <c:layout/>
              <c:dLblPos val="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33CE-4657-AC53-2A62583E4BD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t"/>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strRef>
              <c:f>Лист1!$A$2:$A$6</c:f>
              <c:strCache>
                <c:ptCount val="5"/>
                <c:pt idx="0">
                  <c:v>2015 факт
</c:v>
                </c:pt>
                <c:pt idx="1">
                  <c:v>2016 план</c:v>
                </c:pt>
                <c:pt idx="2">
                  <c:v>2017</c:v>
                </c:pt>
                <c:pt idx="3">
                  <c:v>2018</c:v>
                </c:pt>
                <c:pt idx="4">
                  <c:v>2019</c:v>
                </c:pt>
              </c:strCache>
            </c:strRef>
          </c:cat>
          <c:val>
            <c:numRef>
              <c:f>Лист1!$B$2:$B$6</c:f>
              <c:numCache>
                <c:formatCode>#,##0.0</c:formatCode>
                <c:ptCount val="5"/>
                <c:pt idx="0">
                  <c:v>57838.096729999997</c:v>
                </c:pt>
                <c:pt idx="1">
                  <c:v>62872.90769</c:v>
                </c:pt>
                <c:pt idx="2">
                  <c:v>108137.204</c:v>
                </c:pt>
                <c:pt idx="3">
                  <c:v>111782.57399999999</c:v>
                </c:pt>
                <c:pt idx="4">
                  <c:v>115182.262</c:v>
                </c:pt>
              </c:numCache>
            </c:numRef>
          </c:val>
          <c:smooth val="0"/>
          <c:extLst xmlns:c16r2="http://schemas.microsoft.com/office/drawing/2015/06/chart">
            <c:ext xmlns:c16="http://schemas.microsoft.com/office/drawing/2014/chart" uri="{C3380CC4-5D6E-409C-BE32-E72D297353CC}">
              <c16:uniqueId val="{00000006-33CE-4657-AC53-2A62583E4BDC}"/>
            </c:ext>
          </c:extLst>
        </c:ser>
        <c:dLbls>
          <c:showLegendKey val="0"/>
          <c:showVal val="0"/>
          <c:showCatName val="0"/>
          <c:showSerName val="0"/>
          <c:showPercent val="0"/>
          <c:showBubbleSize val="0"/>
        </c:dLbls>
        <c:marker val="1"/>
        <c:smooth val="0"/>
        <c:axId val="90986368"/>
        <c:axId val="90987904"/>
      </c:lineChart>
      <c:catAx>
        <c:axId val="90986368"/>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90987904"/>
        <c:crosses val="autoZero"/>
        <c:auto val="1"/>
        <c:lblAlgn val="ctr"/>
        <c:lblOffset val="100"/>
        <c:noMultiLvlLbl val="0"/>
      </c:catAx>
      <c:valAx>
        <c:axId val="909879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909863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3683036011602563E-2"/>
          <c:y val="7.4640120522355413E-2"/>
          <c:w val="0.70402145101747859"/>
          <c:h val="0.86352493120903839"/>
        </c:manualLayout>
      </c:layout>
      <c:lineChart>
        <c:grouping val="standard"/>
        <c:varyColors val="0"/>
        <c:ser>
          <c:idx val="0"/>
          <c:order val="0"/>
          <c:tx>
            <c:strRef>
              <c:f>Лист1!$B$1</c:f>
              <c:strCache>
                <c:ptCount val="1"/>
                <c:pt idx="0">
                  <c:v>Налог на доходы физических лиц</c:v>
                </c:pt>
              </c:strCache>
            </c:strRef>
          </c:tx>
          <c:spPr>
            <a:ln w="34925" cap="rnd">
              <a:solidFill>
                <a:schemeClr val="tx2">
                  <a:lumMod val="40000"/>
                  <a:lumOff val="60000"/>
                </a:schemeClr>
              </a:solidFill>
              <a:round/>
            </a:ln>
            <a:effectLst/>
          </c:spPr>
          <c:marker>
            <c:symbol val="diamond"/>
            <c:size val="6"/>
            <c:spPr>
              <a:solidFill>
                <a:schemeClr val="accent1"/>
              </a:solidFill>
              <a:ln w="9525">
                <a:solidFill>
                  <a:schemeClr val="accent1"/>
                </a:solidFill>
                <a:round/>
              </a:ln>
              <a:effectLst/>
            </c:spPr>
          </c:marker>
          <c:dLbls>
            <c:dLbl>
              <c:idx val="0"/>
              <c:layout>
                <c:manualLayout>
                  <c:x val="-3.3581764585943925E-2"/>
                  <c:y val="4.2603163482224926E-2"/>
                </c:manualLayout>
              </c:layout>
              <c:showLegendKey val="0"/>
              <c:showVal val="1"/>
              <c:showCatName val="0"/>
              <c:showSerName val="0"/>
              <c:showPercent val="0"/>
              <c:showBubbleSize val="0"/>
            </c:dLbl>
            <c:dLbl>
              <c:idx val="1"/>
              <c:layout>
                <c:manualLayout>
                  <c:x val="-3.46334136277896E-2"/>
                  <c:y val="3.7872995599149681E-2"/>
                </c:manualLayout>
              </c:layout>
              <c:showLegendKey val="0"/>
              <c:showVal val="1"/>
              <c:showCatName val="0"/>
              <c:showSerName val="0"/>
              <c:showPercent val="0"/>
              <c:showBubbleSize val="0"/>
            </c:dLbl>
            <c:dLbl>
              <c:idx val="2"/>
              <c:layout>
                <c:manualLayout>
                  <c:x val="-3.6451360719514783E-2"/>
                  <c:y val="3.8791247106581134E-2"/>
                </c:manualLayout>
              </c:layout>
              <c:showLegendKey val="0"/>
              <c:showVal val="1"/>
              <c:showCatName val="0"/>
              <c:showSerName val="0"/>
              <c:showPercent val="0"/>
              <c:showBubbleSize val="0"/>
            </c:dLbl>
            <c:dLbl>
              <c:idx val="3"/>
              <c:layout>
                <c:manualLayout>
                  <c:x val="-3.954923764665863E-2"/>
                  <c:y val="3.467100552394127E-2"/>
                </c:manualLayout>
              </c:layout>
              <c:showLegendKey val="0"/>
              <c:showVal val="1"/>
              <c:showCatName val="0"/>
              <c:showSerName val="0"/>
              <c:showPercent val="0"/>
              <c:showBubbleSize val="0"/>
            </c:dLbl>
            <c:dLbl>
              <c:idx val="4"/>
              <c:layout>
                <c:manualLayout>
                  <c:x val="-3.7132719461552319E-2"/>
                  <c:y val="3.2885179364909117E-2"/>
                </c:manualLayout>
              </c:layout>
              <c:showLegendKey val="0"/>
              <c:showVal val="1"/>
              <c:showCatName val="0"/>
              <c:showSerName val="0"/>
              <c:showPercent val="0"/>
              <c:showBubbleSize val="0"/>
            </c:dLbl>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lumMod val="50000"/>
                      </a:schemeClr>
                    </a:solidFill>
                    <a:latin typeface="+mn-lt"/>
                    <a:ea typeface="+mn-ea"/>
                    <a:cs typeface="+mn-cs"/>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Лист1!$A$2:$A$6</c:f>
              <c:strCache>
                <c:ptCount val="5"/>
                <c:pt idx="0">
                  <c:v>2015 факт</c:v>
                </c:pt>
                <c:pt idx="1">
                  <c:v>2016 план</c:v>
                </c:pt>
                <c:pt idx="2">
                  <c:v>2017</c:v>
                </c:pt>
                <c:pt idx="3">
                  <c:v>2018</c:v>
                </c:pt>
                <c:pt idx="4">
                  <c:v>2019</c:v>
                </c:pt>
              </c:strCache>
            </c:strRef>
          </c:cat>
          <c:val>
            <c:numRef>
              <c:f>Лист1!$B$2:$B$6</c:f>
              <c:numCache>
                <c:formatCode>#,##0.0</c:formatCode>
                <c:ptCount val="5"/>
                <c:pt idx="0">
                  <c:v>40374</c:v>
                </c:pt>
                <c:pt idx="1">
                  <c:v>44274</c:v>
                </c:pt>
                <c:pt idx="2">
                  <c:v>46000</c:v>
                </c:pt>
                <c:pt idx="3">
                  <c:v>48380</c:v>
                </c:pt>
                <c:pt idx="4">
                  <c:v>51390</c:v>
                </c:pt>
              </c:numCache>
            </c:numRef>
          </c:val>
          <c:smooth val="0"/>
          <c:extLst xmlns:c16r2="http://schemas.microsoft.com/office/drawing/2015/06/chart">
            <c:ext xmlns:c16="http://schemas.microsoft.com/office/drawing/2014/chart" uri="{C3380CC4-5D6E-409C-BE32-E72D297353CC}">
              <c16:uniqueId val="{00000005-0FC6-4ADA-A4DA-4AF7287B50AE}"/>
            </c:ext>
          </c:extLst>
        </c:ser>
        <c:ser>
          <c:idx val="1"/>
          <c:order val="1"/>
          <c:tx>
            <c:strRef>
              <c:f>Лист1!$C$1</c:f>
              <c:strCache>
                <c:ptCount val="1"/>
                <c:pt idx="0">
                  <c:v>Налог на имущество организаций</c:v>
                </c:pt>
              </c:strCache>
            </c:strRef>
          </c:tx>
          <c:spPr>
            <a:ln w="34925" cap="rnd">
              <a:solidFill>
                <a:schemeClr val="accent5">
                  <a:lumMod val="60000"/>
                  <a:lumOff val="40000"/>
                </a:schemeClr>
              </a:solidFill>
              <a:round/>
            </a:ln>
            <a:effectLst/>
          </c:spPr>
          <c:marker>
            <c:symbol val="square"/>
            <c:size val="6"/>
            <c:spPr>
              <a:solidFill>
                <a:schemeClr val="accent2"/>
              </a:solidFill>
              <a:ln w="9525">
                <a:solidFill>
                  <a:schemeClr val="accent2"/>
                </a:solidFill>
                <a:round/>
              </a:ln>
              <a:effectLst/>
            </c:spPr>
          </c:marker>
          <c:dLbls>
            <c:dLbl>
              <c:idx val="0"/>
              <c:layout>
                <c:manualLayout>
                  <c:x val="-3.6549414902391518E-2"/>
                  <c:y val="3.0834160727306364E-2"/>
                </c:manualLayout>
              </c:layout>
              <c:dLblPos val="r"/>
              <c:showLegendKey val="0"/>
              <c:showVal val="1"/>
              <c:showCatName val="0"/>
              <c:showSerName val="0"/>
              <c:showPercent val="0"/>
              <c:showBubbleSize val="0"/>
            </c:dLbl>
            <c:dLbl>
              <c:idx val="1"/>
              <c:layout>
                <c:manualLayout>
                  <c:x val="-3.5843055929819026E-2"/>
                  <c:y val="2.4702753180095707E-2"/>
                </c:manualLayout>
              </c:layout>
              <c:dLblPos val="r"/>
              <c:showLegendKey val="0"/>
              <c:showVal val="1"/>
              <c:showCatName val="0"/>
              <c:showSerName val="0"/>
              <c:showPercent val="0"/>
              <c:showBubbleSize val="0"/>
            </c:dLbl>
            <c:dLbl>
              <c:idx val="2"/>
              <c:layout>
                <c:manualLayout>
                  <c:x val="-1.1215369813860988E-2"/>
                  <c:y val="3.95425425112391E-2"/>
                </c:manualLayout>
              </c:layout>
              <c:dLblPos val="r"/>
              <c:showLegendKey val="0"/>
              <c:showVal val="1"/>
              <c:showCatName val="0"/>
              <c:showSerName val="0"/>
              <c:showPercent val="0"/>
              <c:showBubbleSize val="0"/>
            </c:dLbl>
            <c:dLbl>
              <c:idx val="3"/>
              <c:layout>
                <c:manualLayout>
                  <c:x val="-3.4618556933414348E-2"/>
                  <c:y val="4.1752620120063449E-2"/>
                </c:manualLayout>
              </c:layout>
              <c:dLblPos val="r"/>
              <c:showLegendKey val="0"/>
              <c:showVal val="1"/>
              <c:showCatName val="0"/>
              <c:showSerName val="0"/>
              <c:showPercent val="0"/>
              <c:showBubbleSize val="0"/>
            </c:dLbl>
            <c:dLbl>
              <c:idx val="4"/>
              <c:layout>
                <c:manualLayout>
                  <c:x val="-4.2426005977514045E-2"/>
                  <c:y val="4.197026702453497E-2"/>
                </c:manualLayout>
              </c:layout>
              <c:dLblPos val="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2">
                        <a:lumMod val="75000"/>
                      </a:schemeClr>
                    </a:solidFill>
                    <a:latin typeface="+mn-lt"/>
                    <a:ea typeface="+mn-ea"/>
                    <a:cs typeface="+mn-cs"/>
                  </a:defRPr>
                </a:pPr>
                <a:endParaRPr lang="ru-RU"/>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Лист1!$A$2:$A$6</c:f>
              <c:strCache>
                <c:ptCount val="5"/>
                <c:pt idx="0">
                  <c:v>2015 факт</c:v>
                </c:pt>
                <c:pt idx="1">
                  <c:v>2016 план</c:v>
                </c:pt>
                <c:pt idx="2">
                  <c:v>2017</c:v>
                </c:pt>
                <c:pt idx="3">
                  <c:v>2018</c:v>
                </c:pt>
                <c:pt idx="4">
                  <c:v>2019</c:v>
                </c:pt>
              </c:strCache>
            </c:strRef>
          </c:cat>
          <c:val>
            <c:numRef>
              <c:f>Лист1!$C$2:$C$6</c:f>
              <c:numCache>
                <c:formatCode>#,##0.0</c:formatCode>
                <c:ptCount val="5"/>
                <c:pt idx="0">
                  <c:v>100</c:v>
                </c:pt>
                <c:pt idx="1">
                  <c:v>60</c:v>
                </c:pt>
                <c:pt idx="2">
                  <c:v>36060</c:v>
                </c:pt>
                <c:pt idx="3">
                  <c:v>38060</c:v>
                </c:pt>
                <c:pt idx="4">
                  <c:v>38060</c:v>
                </c:pt>
              </c:numCache>
            </c:numRef>
          </c:val>
          <c:smooth val="0"/>
          <c:extLst xmlns:c16r2="http://schemas.microsoft.com/office/drawing/2015/06/chart">
            <c:ext xmlns:c16="http://schemas.microsoft.com/office/drawing/2014/chart" uri="{C3380CC4-5D6E-409C-BE32-E72D297353CC}">
              <c16:uniqueId val="{00000000-2678-466D-B971-BC4D4EB9B586}"/>
            </c:ext>
          </c:extLst>
        </c:ser>
        <c:ser>
          <c:idx val="2"/>
          <c:order val="2"/>
          <c:tx>
            <c:strRef>
              <c:f>Лист1!$D$1</c:f>
              <c:strCache>
                <c:ptCount val="1"/>
                <c:pt idx="0">
                  <c:v>Налог на совокупный доход</c:v>
                </c:pt>
              </c:strCache>
            </c:strRef>
          </c:tx>
          <c:spPr>
            <a:ln w="34925" cap="rnd">
              <a:solidFill>
                <a:srgbClr val="FFC000"/>
              </a:solidFill>
              <a:round/>
            </a:ln>
            <a:effectLst/>
          </c:spPr>
          <c:marker>
            <c:symbol val="triangle"/>
            <c:size val="6"/>
            <c:spPr>
              <a:solidFill>
                <a:srgbClr val="FF0000"/>
              </a:solidFill>
              <a:ln w="9525">
                <a:solidFill>
                  <a:srgbClr val="FF0000"/>
                </a:solidFill>
                <a:round/>
              </a:ln>
              <a:effectLst/>
            </c:spPr>
          </c:marker>
          <c:dLbls>
            <c:dLbl>
              <c:idx val="0"/>
              <c:layout>
                <c:manualLayout>
                  <c:x val="-3.3278921865536042E-2"/>
                  <c:y val="-7.4360305220642325E-2"/>
                </c:manualLayout>
              </c:layout>
              <c:dLblPos val="r"/>
              <c:showLegendKey val="0"/>
              <c:showVal val="1"/>
              <c:showCatName val="0"/>
              <c:showSerName val="0"/>
              <c:showPercent val="0"/>
              <c:showBubbleSize val="0"/>
            </c:dLbl>
            <c:dLbl>
              <c:idx val="1"/>
              <c:layout>
                <c:manualLayout>
                  <c:x val="-4.2080613448279749E-2"/>
                  <c:y val="-4.9791404877245565E-2"/>
                </c:manualLayout>
              </c:layout>
              <c:dLblPos val="r"/>
              <c:showLegendKey val="0"/>
              <c:showVal val="1"/>
              <c:showCatName val="0"/>
              <c:showSerName val="0"/>
              <c:showPercent val="0"/>
              <c:showBubbleSize val="0"/>
            </c:dLbl>
            <c:dLbl>
              <c:idx val="2"/>
              <c:layout>
                <c:manualLayout>
                  <c:x val="-3.0714819301433521E-2"/>
                  <c:y val="-6.023006333204084E-2"/>
                </c:manualLayout>
              </c:layout>
              <c:dLblPos val="r"/>
              <c:showLegendKey val="0"/>
              <c:showVal val="1"/>
              <c:showCatName val="0"/>
              <c:showSerName val="0"/>
              <c:showPercent val="0"/>
              <c:showBubbleSize val="0"/>
            </c:dLbl>
            <c:dLbl>
              <c:idx val="3"/>
              <c:layout>
                <c:manualLayout>
                  <c:x val="-4.2253280839895012E-2"/>
                  <c:y val="-7.9070385850176131E-2"/>
                </c:manualLayout>
              </c:layout>
              <c:dLblPos val="r"/>
              <c:showLegendKey val="0"/>
              <c:showVal val="1"/>
              <c:showCatName val="0"/>
              <c:showSerName val="0"/>
              <c:showPercent val="0"/>
              <c:showBubbleSize val="0"/>
            </c:dLbl>
            <c:dLbl>
              <c:idx val="4"/>
              <c:layout>
                <c:manualLayout>
                  <c:x val="-3.071481930143357E-2"/>
                  <c:y val="-8.1425426164943027E-2"/>
                </c:manualLayout>
              </c:layout>
              <c:dLblPos val="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FF0000"/>
                    </a:solidFill>
                    <a:latin typeface="+mn-lt"/>
                    <a:ea typeface="+mn-ea"/>
                    <a:cs typeface="+mn-cs"/>
                  </a:defRPr>
                </a:pPr>
                <a:endParaRPr lang="ru-RU"/>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Лист1!$A$2:$A$6</c:f>
              <c:strCache>
                <c:ptCount val="5"/>
                <c:pt idx="0">
                  <c:v>2015 факт</c:v>
                </c:pt>
                <c:pt idx="1">
                  <c:v>2016 план</c:v>
                </c:pt>
                <c:pt idx="2">
                  <c:v>2017</c:v>
                </c:pt>
                <c:pt idx="3">
                  <c:v>2018</c:v>
                </c:pt>
                <c:pt idx="4">
                  <c:v>2019</c:v>
                </c:pt>
              </c:strCache>
            </c:strRef>
          </c:cat>
          <c:val>
            <c:numRef>
              <c:f>Лист1!$D$2:$D$6</c:f>
              <c:numCache>
                <c:formatCode>#,##0.0</c:formatCode>
                <c:ptCount val="5"/>
                <c:pt idx="0">
                  <c:v>3943</c:v>
                </c:pt>
                <c:pt idx="1">
                  <c:v>4480</c:v>
                </c:pt>
                <c:pt idx="2">
                  <c:v>11500</c:v>
                </c:pt>
                <c:pt idx="3">
                  <c:v>11600</c:v>
                </c:pt>
                <c:pt idx="4">
                  <c:v>11700</c:v>
                </c:pt>
              </c:numCache>
            </c:numRef>
          </c:val>
          <c:smooth val="0"/>
          <c:extLst xmlns:c16r2="http://schemas.microsoft.com/office/drawing/2015/06/chart">
            <c:ext xmlns:c16="http://schemas.microsoft.com/office/drawing/2014/chart" uri="{C3380CC4-5D6E-409C-BE32-E72D297353CC}">
              <c16:uniqueId val="{00000002-2678-466D-B971-BC4D4EB9B586}"/>
            </c:ext>
          </c:extLst>
        </c:ser>
        <c:dLbls>
          <c:showLegendKey val="0"/>
          <c:showVal val="0"/>
          <c:showCatName val="0"/>
          <c:showSerName val="0"/>
          <c:showPercent val="0"/>
          <c:showBubbleSize val="0"/>
        </c:dLbls>
        <c:marker val="1"/>
        <c:smooth val="0"/>
        <c:axId val="110851200"/>
        <c:axId val="110852736"/>
      </c:lineChart>
      <c:catAx>
        <c:axId val="1108512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solidFill>
                <a:latin typeface="+mn-lt"/>
                <a:ea typeface="+mn-ea"/>
                <a:cs typeface="+mn-cs"/>
              </a:defRPr>
            </a:pPr>
            <a:endParaRPr lang="ru-RU"/>
          </a:p>
        </c:txPr>
        <c:crossAx val="110852736"/>
        <c:crosses val="autoZero"/>
        <c:auto val="1"/>
        <c:lblAlgn val="ctr"/>
        <c:lblOffset val="100"/>
        <c:noMultiLvlLbl val="0"/>
      </c:catAx>
      <c:valAx>
        <c:axId val="110852736"/>
        <c:scaling>
          <c:orientation val="minMax"/>
        </c:scaling>
        <c:delete val="0"/>
        <c:axPos val="l"/>
        <c:numFmt formatCode="#,##0"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ru-RU"/>
          </a:p>
        </c:txPr>
        <c:crossAx val="110851200"/>
        <c:crosses val="autoZero"/>
        <c:crossBetween val="between"/>
      </c:valAx>
      <c:spPr>
        <a:effectLst/>
      </c:spPr>
    </c:plotArea>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ru-RU" dirty="0">
                <a:solidFill>
                  <a:schemeClr val="tx1"/>
                </a:solidFill>
              </a:rPr>
              <a:t>2017 год</a:t>
            </a:r>
          </a:p>
        </c:rich>
      </c:tx>
      <c:layout>
        <c:manualLayout>
          <c:xMode val="edge"/>
          <c:yMode val="edge"/>
          <c:x val="0.43865758672057886"/>
          <c:y val="0"/>
        </c:manualLayout>
      </c:layout>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6103426260906567E-2"/>
          <c:y val="0.17884597102527539"/>
          <c:w val="0.93389657373909341"/>
          <c:h val="0.70999855333044004"/>
        </c:manualLayout>
      </c:layout>
      <c:pie3DChart>
        <c:varyColors val="1"/>
        <c:ser>
          <c:idx val="0"/>
          <c:order val="0"/>
          <c:tx>
            <c:strRef>
              <c:f>Лист1!$B$1</c:f>
              <c:strCache>
                <c:ptCount val="1"/>
                <c:pt idx="0">
                  <c:v>2017 год</c:v>
                </c:pt>
              </c:strCache>
            </c:strRef>
          </c:tx>
          <c:spPr>
            <a:scene3d>
              <a:camera prst="orthographicFront"/>
              <a:lightRig rig="threePt" dir="t"/>
            </a:scene3d>
            <a:sp3d prstMaterial="metal">
              <a:bevelT w="165100" prst="coolSlant"/>
              <a:contourClr>
                <a:srgbClr val="000000"/>
              </a:contourClr>
            </a:sp3d>
          </c:spPr>
          <c:dPt>
            <c:idx val="0"/>
            <c:bubble3D val="0"/>
            <c:explosion val="7"/>
            <c:spPr>
              <a:solidFill>
                <a:schemeClr val="accent5">
                  <a:lumMod val="60000"/>
                  <a:lumOff val="40000"/>
                </a:schemeClr>
              </a:solidFill>
              <a:ln w="25400">
                <a:solidFill>
                  <a:schemeClr val="lt1"/>
                </a:solidFill>
              </a:ln>
              <a:effectLst/>
              <a:scene3d>
                <a:camera prst="orthographicFront"/>
                <a:lightRig rig="threePt" dir="t"/>
              </a:scene3d>
              <a:sp3d contourW="25400" prstMaterial="metal">
                <a:bevelT w="165100" prst="coolSlant"/>
                <a:contourClr>
                  <a:schemeClr val="lt1"/>
                </a:contourClr>
              </a:sp3d>
            </c:spPr>
            <c:extLst xmlns:c16r2="http://schemas.microsoft.com/office/drawing/2015/06/chart">
              <c:ext xmlns:c16="http://schemas.microsoft.com/office/drawing/2014/chart" uri="{C3380CC4-5D6E-409C-BE32-E72D297353CC}">
                <c16:uniqueId val="{00000004-4AD0-4A62-A387-E4B1673F95BD}"/>
              </c:ext>
            </c:extLst>
          </c:dPt>
          <c:dPt>
            <c:idx val="1"/>
            <c:bubble3D val="0"/>
            <c:explosion val="4"/>
            <c:spPr>
              <a:solidFill>
                <a:srgbClr val="FFCC00"/>
              </a:solidFill>
              <a:ln w="25400">
                <a:solidFill>
                  <a:schemeClr val="lt1"/>
                </a:solidFill>
              </a:ln>
              <a:effectLst/>
              <a:scene3d>
                <a:camera prst="orthographicFront"/>
                <a:lightRig rig="threePt" dir="t"/>
              </a:scene3d>
              <a:sp3d contourW="25400" prstMaterial="metal">
                <a:bevelT w="165100" prst="coolSlant"/>
                <a:contourClr>
                  <a:schemeClr val="lt1"/>
                </a:contourClr>
              </a:sp3d>
            </c:spPr>
            <c:extLst xmlns:c16r2="http://schemas.microsoft.com/office/drawing/2015/06/chart">
              <c:ext xmlns:c16="http://schemas.microsoft.com/office/drawing/2014/chart" uri="{C3380CC4-5D6E-409C-BE32-E72D297353CC}">
                <c16:uniqueId val="{00000002-4AD0-4A62-A387-E4B1673F95BD}"/>
              </c:ext>
            </c:extLst>
          </c:dPt>
          <c:dPt>
            <c:idx val="2"/>
            <c:bubble3D val="0"/>
            <c:explosion val="3"/>
            <c:spPr>
              <a:solidFill>
                <a:srgbClr val="C80883"/>
              </a:solidFill>
              <a:ln w="25400">
                <a:solidFill>
                  <a:schemeClr val="lt1"/>
                </a:solidFill>
              </a:ln>
              <a:effectLst/>
              <a:scene3d>
                <a:camera prst="orthographicFront"/>
                <a:lightRig rig="threePt" dir="t"/>
              </a:scene3d>
              <a:sp3d contourW="25400" prstMaterial="metal">
                <a:bevelT w="165100" prst="coolSlant"/>
                <a:contourClr>
                  <a:schemeClr val="lt1"/>
                </a:contourClr>
              </a:sp3d>
            </c:spPr>
            <c:extLst xmlns:c16r2="http://schemas.microsoft.com/office/drawing/2015/06/chart">
              <c:ext xmlns:c16="http://schemas.microsoft.com/office/drawing/2014/chart" uri="{C3380CC4-5D6E-409C-BE32-E72D297353CC}">
                <c16:uniqueId val="{00000003-4AD0-4A62-A387-E4B1673F95BD}"/>
              </c:ext>
            </c:extLst>
          </c:dPt>
          <c:dLbls>
            <c:dLbl>
              <c:idx val="0"/>
              <c:layout>
                <c:manualLayout>
                  <c:x val="3.998063960145911E-2"/>
                  <c:y val="-3.7455055502635483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4AD0-4A62-A387-E4B1673F95BD}"/>
                </c:ext>
              </c:extLst>
            </c:dLbl>
            <c:dLbl>
              <c:idx val="1"/>
              <c:layout>
                <c:manualLayout>
                  <c:x val="-4.8911399588564941E-2"/>
                  <c:y val="6.7557975006210649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accent6">
                          <a:lumMod val="50000"/>
                        </a:schemeClr>
                      </a:solidFill>
                      <a:latin typeface="+mn-lt"/>
                      <a:ea typeface="+mn-ea"/>
                      <a:cs typeface="+mn-cs"/>
                    </a:defRPr>
                  </a:pPr>
                  <a:endParaRPr lang="ru-RU"/>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manualLayout>
                      <c:w val="0.15653951287177187"/>
                      <c:h val="0.16176680249599149"/>
                    </c:manualLayout>
                  </c15:layout>
                </c:ext>
                <c:ext xmlns:c16="http://schemas.microsoft.com/office/drawing/2014/chart" uri="{C3380CC4-5D6E-409C-BE32-E72D297353CC}">
                  <c16:uniqueId val="{00000002-4AD0-4A62-A387-E4B1673F95BD}"/>
                </c:ext>
              </c:extLst>
            </c:dLbl>
            <c:dLbl>
              <c:idx val="2"/>
              <c:layout>
                <c:manualLayout>
                  <c:x val="-7.870190888807567E-2"/>
                  <c:y val="-4.0016587186398507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4AD0-4A62-A387-E4B1673F95B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6">
                        <a:lumMod val="50000"/>
                      </a:schemeClr>
                    </a:solidFill>
                    <a:latin typeface="+mn-lt"/>
                    <a:ea typeface="+mn-ea"/>
                    <a:cs typeface="+mn-cs"/>
                  </a:defRPr>
                </a:pPr>
                <a:endParaRPr lang="ru-RU"/>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Лист1!$A$2:$A$4</c:f>
              <c:strCache>
                <c:ptCount val="3"/>
                <c:pt idx="0">
                  <c:v>налоговые и неналоговые поступления</c:v>
                </c:pt>
                <c:pt idx="1">
                  <c:v>дотация на выравнивание</c:v>
                </c:pt>
                <c:pt idx="2">
                  <c:v>безвозмездные поступления</c:v>
                </c:pt>
              </c:strCache>
            </c:strRef>
          </c:cat>
          <c:val>
            <c:numRef>
              <c:f>Лист1!$B$2:$B$4</c:f>
              <c:numCache>
                <c:formatCode>0.0%</c:formatCode>
                <c:ptCount val="3"/>
                <c:pt idx="0">
                  <c:v>0.28899999999999998</c:v>
                </c:pt>
                <c:pt idx="1">
                  <c:v>0.23400000000000001</c:v>
                </c:pt>
                <c:pt idx="2">
                  <c:v>0.47699999999999998</c:v>
                </c:pt>
              </c:numCache>
            </c:numRef>
          </c:val>
          <c:extLst xmlns:c16r2="http://schemas.microsoft.com/office/drawing/2015/06/chart">
            <c:ext xmlns:c16="http://schemas.microsoft.com/office/drawing/2014/chart" uri="{C3380CC4-5D6E-409C-BE32-E72D297353CC}">
              <c16:uniqueId val="{00000000-4AD0-4A62-A387-E4B1673F95BD}"/>
            </c:ext>
          </c:extLst>
        </c:ser>
        <c:ser>
          <c:idx val="1"/>
          <c:order val="1"/>
          <c:tx>
            <c:strRef>
              <c:f>Лист1!$C$1</c:f>
              <c:strCache>
                <c:ptCount val="1"/>
                <c:pt idx="0">
                  <c:v>Столбец1</c:v>
                </c:pt>
              </c:strCache>
            </c:strRef>
          </c:tx>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DDBD-454A-B4D6-1DFADE6FC26B}"/>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DDBD-454A-B4D6-1DFADE6FC26B}"/>
              </c:ext>
            </c:extLst>
          </c:dPt>
          <c:dPt>
            <c:idx val="2"/>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B-DDBD-454A-B4D6-1DFADE6FC26B}"/>
              </c:ext>
            </c:extLst>
          </c:dPt>
          <c:cat>
            <c:strRef>
              <c:f>Лист1!$A$2:$A$4</c:f>
              <c:strCache>
                <c:ptCount val="3"/>
                <c:pt idx="0">
                  <c:v>налоговые и неналоговые поступления</c:v>
                </c:pt>
                <c:pt idx="1">
                  <c:v>дотация на выравнивание</c:v>
                </c:pt>
                <c:pt idx="2">
                  <c:v>безвозмездные поступления</c:v>
                </c:pt>
              </c:strCache>
            </c:strRef>
          </c:cat>
          <c:val>
            <c:numRef>
              <c:f>Лист1!$C$2:$C$4</c:f>
              <c:numCache>
                <c:formatCode>#,##0</c:formatCode>
                <c:ptCount val="3"/>
                <c:pt idx="0">
                  <c:v>108137.204</c:v>
                </c:pt>
                <c:pt idx="1">
                  <c:v>87685</c:v>
                </c:pt>
                <c:pt idx="2">
                  <c:v>178806.94899999999</c:v>
                </c:pt>
              </c:numCache>
            </c:numRef>
          </c:val>
          <c:extLst xmlns:c16r2="http://schemas.microsoft.com/office/drawing/2015/06/chart">
            <c:ext xmlns:c16="http://schemas.microsoft.com/office/drawing/2014/chart" uri="{C3380CC4-5D6E-409C-BE32-E72D297353CC}">
              <c16:uniqueId val="{00000001-4AD0-4A62-A387-E4B1673F95BD}"/>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ru-RU" dirty="0">
                <a:solidFill>
                  <a:schemeClr val="tx1"/>
                </a:solidFill>
              </a:rPr>
              <a:t>2018 год</a:t>
            </a:r>
          </a:p>
        </c:rich>
      </c:tx>
      <c:layout>
        <c:manualLayout>
          <c:xMode val="edge"/>
          <c:yMode val="edge"/>
          <c:x val="0.37739650212201109"/>
          <c:y val="0"/>
        </c:manualLayout>
      </c:layout>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2396408281345816E-2"/>
          <c:y val="0.107865132243085"/>
          <c:w val="0.98760359171865419"/>
          <c:h val="0.49004724409448819"/>
        </c:manualLayout>
      </c:layout>
      <c:pie3DChart>
        <c:varyColors val="1"/>
        <c:ser>
          <c:idx val="0"/>
          <c:order val="0"/>
          <c:tx>
            <c:strRef>
              <c:f>Лист1!$B$1</c:f>
              <c:strCache>
                <c:ptCount val="1"/>
                <c:pt idx="0">
                  <c:v>2018 год</c:v>
                </c:pt>
              </c:strCache>
            </c:strRef>
          </c:tx>
          <c:spPr>
            <a:scene3d>
              <a:camera prst="orthographicFront"/>
              <a:lightRig rig="threePt" dir="t"/>
            </a:scene3d>
            <a:sp3d prstMaterial="metal">
              <a:bevelT w="165100" prst="coolSlant"/>
              <a:contourClr>
                <a:srgbClr val="000000"/>
              </a:contourClr>
            </a:sp3d>
          </c:spPr>
          <c:dPt>
            <c:idx val="0"/>
            <c:bubble3D val="0"/>
            <c:explosion val="4"/>
            <c:spPr>
              <a:solidFill>
                <a:schemeClr val="accent5">
                  <a:lumMod val="60000"/>
                  <a:lumOff val="40000"/>
                </a:schemeClr>
              </a:solidFill>
              <a:ln w="25400">
                <a:solidFill>
                  <a:schemeClr val="lt1"/>
                </a:solidFill>
              </a:ln>
              <a:effectLst/>
              <a:scene3d>
                <a:camera prst="orthographicFront"/>
                <a:lightRig rig="threePt" dir="t"/>
              </a:scene3d>
              <a:sp3d contourW="25400" prstMaterial="metal">
                <a:bevelT w="165100" prst="coolSlant"/>
                <a:contourClr>
                  <a:schemeClr val="lt1"/>
                </a:contourClr>
              </a:sp3d>
            </c:spPr>
            <c:extLst xmlns:c16r2="http://schemas.microsoft.com/office/drawing/2015/06/chart">
              <c:ext xmlns:c16="http://schemas.microsoft.com/office/drawing/2014/chart" uri="{C3380CC4-5D6E-409C-BE32-E72D297353CC}">
                <c16:uniqueId val="{00000004-2096-4A8C-AD9A-A6BD324298BB}"/>
              </c:ext>
            </c:extLst>
          </c:dPt>
          <c:dPt>
            <c:idx val="1"/>
            <c:bubble3D val="0"/>
            <c:explosion val="4"/>
            <c:spPr>
              <a:solidFill>
                <a:srgbClr val="FFCC00"/>
              </a:solidFill>
              <a:ln w="25400">
                <a:solidFill>
                  <a:schemeClr val="lt1"/>
                </a:solidFill>
              </a:ln>
              <a:effectLst/>
              <a:scene3d>
                <a:camera prst="orthographicFront"/>
                <a:lightRig rig="threePt" dir="t"/>
              </a:scene3d>
              <a:sp3d contourW="25400" prstMaterial="metal">
                <a:bevelT w="165100" prst="coolSlant"/>
                <a:contourClr>
                  <a:schemeClr val="lt1"/>
                </a:contourClr>
              </a:sp3d>
            </c:spPr>
            <c:extLst xmlns:c16r2="http://schemas.microsoft.com/office/drawing/2015/06/chart">
              <c:ext xmlns:c16="http://schemas.microsoft.com/office/drawing/2014/chart" uri="{C3380CC4-5D6E-409C-BE32-E72D297353CC}">
                <c16:uniqueId val="{00000002-2096-4A8C-AD9A-A6BD324298BB}"/>
              </c:ext>
            </c:extLst>
          </c:dPt>
          <c:dPt>
            <c:idx val="2"/>
            <c:bubble3D val="0"/>
            <c:explosion val="5"/>
            <c:spPr>
              <a:solidFill>
                <a:srgbClr val="C80883"/>
              </a:solidFill>
              <a:ln w="25400">
                <a:solidFill>
                  <a:schemeClr val="lt1"/>
                </a:solidFill>
              </a:ln>
              <a:effectLst/>
              <a:scene3d>
                <a:camera prst="orthographicFront"/>
                <a:lightRig rig="threePt" dir="t"/>
              </a:scene3d>
              <a:sp3d contourW="25400" prstMaterial="metal">
                <a:bevelT w="165100" prst="coolSlant"/>
                <a:contourClr>
                  <a:schemeClr val="lt1"/>
                </a:contourClr>
              </a:sp3d>
            </c:spPr>
            <c:extLst xmlns:c16r2="http://schemas.microsoft.com/office/drawing/2015/06/chart">
              <c:ext xmlns:c16="http://schemas.microsoft.com/office/drawing/2014/chart" uri="{C3380CC4-5D6E-409C-BE32-E72D297353CC}">
                <c16:uniqueId val="{00000003-2096-4A8C-AD9A-A6BD324298BB}"/>
              </c:ext>
            </c:extLst>
          </c:dPt>
          <c:dLbls>
            <c:dLbl>
              <c:idx val="0"/>
              <c:layout>
                <c:manualLayout>
                  <c:x val="2.084925279158607E-2"/>
                  <c:y val="-3.0087188969452696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2096-4A8C-AD9A-A6BD324298BB}"/>
                </c:ext>
              </c:extLst>
            </c:dLbl>
            <c:dLbl>
              <c:idx val="1"/>
              <c:layout>
                <c:manualLayout>
                  <c:x val="-1.8322758509538621E-2"/>
                  <c:y val="6.021676050388160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2096-4A8C-AD9A-A6BD324298BB}"/>
                </c:ext>
              </c:extLst>
            </c:dLbl>
            <c:dLbl>
              <c:idx val="2"/>
              <c:layout>
                <c:manualLayout>
                  <c:x val="3.9215686274509803E-2"/>
                  <c:y val="-0.17216878659398344"/>
                </c:manualLayout>
              </c:layout>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Лист1!$A$2:$A$4</c:f>
              <c:strCache>
                <c:ptCount val="3"/>
                <c:pt idx="0">
                  <c:v>Налоговые и неналоговые доходы</c:v>
                </c:pt>
                <c:pt idx="1">
                  <c:v>Дотация на выравнивание бюджетной обеспеченности</c:v>
                </c:pt>
                <c:pt idx="2">
                  <c:v>Безвозмездные поступления (за искл. дотации на выравнивание)</c:v>
                </c:pt>
              </c:strCache>
            </c:strRef>
          </c:cat>
          <c:val>
            <c:numRef>
              <c:f>Лист1!$B$2:$B$4</c:f>
              <c:numCache>
                <c:formatCode>0.0%</c:formatCode>
                <c:ptCount val="3"/>
                <c:pt idx="0">
                  <c:v>0.315</c:v>
                </c:pt>
                <c:pt idx="1">
                  <c:v>0.187</c:v>
                </c:pt>
                <c:pt idx="2">
                  <c:v>0.498</c:v>
                </c:pt>
              </c:numCache>
            </c:numRef>
          </c:val>
          <c:extLst xmlns:c16r2="http://schemas.microsoft.com/office/drawing/2015/06/chart">
            <c:ext xmlns:c16="http://schemas.microsoft.com/office/drawing/2014/chart" uri="{C3380CC4-5D6E-409C-BE32-E72D297353CC}">
              <c16:uniqueId val="{00000000-2096-4A8C-AD9A-A6BD324298BB}"/>
            </c:ext>
          </c:extLst>
        </c:ser>
        <c:dLbls>
          <c:showLegendKey val="0"/>
          <c:showVal val="0"/>
          <c:showCatName val="0"/>
          <c:showSerName val="0"/>
          <c:showPercent val="0"/>
          <c:showBubbleSize val="0"/>
          <c:showLeaderLines val="1"/>
        </c:dLbls>
      </c:pie3DChart>
      <c:spPr>
        <a:noFill/>
        <a:ln>
          <a:noFill/>
        </a:ln>
        <a:effectLst/>
      </c:spPr>
    </c:plotArea>
    <c:legend>
      <c:legendPos val="b"/>
      <c:legendEntry>
        <c:idx val="0"/>
        <c:txPr>
          <a:bodyPr rot="0" spcFirstLastPara="1" vertOverflow="ellipsis" vert="horz" wrap="square" anchor="ctr" anchorCtr="1"/>
          <a:lstStyle/>
          <a:p>
            <a:pPr>
              <a:defRPr sz="1197" b="0" i="0" u="none" strike="noStrike" kern="1200" baseline="0">
                <a:solidFill>
                  <a:schemeClr val="accent6">
                    <a:lumMod val="50000"/>
                  </a:schemeClr>
                </a:solidFill>
                <a:latin typeface="+mn-lt"/>
                <a:ea typeface="+mn-ea"/>
                <a:cs typeface="+mn-cs"/>
              </a:defRPr>
            </a:pPr>
            <a:endParaRPr lang="ru-RU"/>
          </a:p>
        </c:txPr>
      </c:legendEntry>
      <c:legendEntry>
        <c:idx val="1"/>
        <c:txPr>
          <a:bodyPr rot="0" spcFirstLastPara="1" vertOverflow="ellipsis" vert="horz" wrap="square" anchor="ctr" anchorCtr="1"/>
          <a:lstStyle/>
          <a:p>
            <a:pPr>
              <a:defRPr sz="1197" b="0" i="0" u="none" strike="noStrike" kern="1200" baseline="0">
                <a:solidFill>
                  <a:schemeClr val="accent6">
                    <a:lumMod val="50000"/>
                  </a:schemeClr>
                </a:solidFill>
                <a:latin typeface="+mn-lt"/>
                <a:ea typeface="+mn-ea"/>
                <a:cs typeface="+mn-cs"/>
              </a:defRPr>
            </a:pPr>
            <a:endParaRPr lang="ru-RU"/>
          </a:p>
        </c:txPr>
      </c:legendEntry>
      <c:legendEntry>
        <c:idx val="2"/>
        <c:txPr>
          <a:bodyPr rot="0" spcFirstLastPara="1" vertOverflow="ellipsis" vert="horz" wrap="square" anchor="ctr" anchorCtr="1"/>
          <a:lstStyle/>
          <a:p>
            <a:pPr>
              <a:defRPr sz="1197" b="0" i="0" u="none" strike="noStrike" kern="1200" baseline="0">
                <a:solidFill>
                  <a:schemeClr val="accent6">
                    <a:lumMod val="50000"/>
                  </a:schemeClr>
                </a:solidFill>
                <a:latin typeface="+mn-lt"/>
                <a:ea typeface="+mn-ea"/>
                <a:cs typeface="+mn-cs"/>
              </a:defRPr>
            </a:pPr>
            <a:endParaRPr lang="ru-RU"/>
          </a:p>
        </c:txPr>
      </c:legendEntry>
      <c:layout>
        <c:manualLayout>
          <c:xMode val="edge"/>
          <c:yMode val="edge"/>
          <c:x val="0"/>
          <c:y val="0.66357132631148374"/>
          <c:w val="1"/>
          <c:h val="0.3364285490791541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ru-RU" dirty="0">
                <a:solidFill>
                  <a:schemeClr val="tx1"/>
                </a:solidFill>
              </a:rPr>
              <a:t>2019 год</a:t>
            </a:r>
          </a:p>
        </c:rich>
      </c:tx>
      <c:layout>
        <c:manualLayout>
          <c:xMode val="edge"/>
          <c:yMode val="edge"/>
          <c:x val="0.42878838951427539"/>
          <c:y val="0"/>
        </c:manualLayout>
      </c:layout>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20117429765723729"/>
          <c:w val="1"/>
          <c:h val="0.7409122625103961"/>
        </c:manualLayout>
      </c:layout>
      <c:pie3DChart>
        <c:varyColors val="1"/>
        <c:ser>
          <c:idx val="0"/>
          <c:order val="0"/>
          <c:tx>
            <c:strRef>
              <c:f>Лист1!$B$1</c:f>
              <c:strCache>
                <c:ptCount val="1"/>
                <c:pt idx="0">
                  <c:v>2019 год</c:v>
                </c:pt>
              </c:strCache>
            </c:strRef>
          </c:tx>
          <c:spPr>
            <a:scene3d>
              <a:camera prst="orthographicFront"/>
              <a:lightRig rig="threePt" dir="t"/>
            </a:scene3d>
            <a:sp3d prstMaterial="metal">
              <a:bevelT w="165100" prst="coolSlant"/>
              <a:contourClr>
                <a:srgbClr val="000000"/>
              </a:contourClr>
            </a:sp3d>
          </c:spPr>
          <c:dPt>
            <c:idx val="0"/>
            <c:bubble3D val="0"/>
            <c:explosion val="5"/>
            <c:spPr>
              <a:solidFill>
                <a:schemeClr val="accent5">
                  <a:lumMod val="60000"/>
                  <a:lumOff val="40000"/>
                </a:schemeClr>
              </a:solidFill>
              <a:ln w="25400">
                <a:solidFill>
                  <a:schemeClr val="lt1"/>
                </a:solidFill>
              </a:ln>
              <a:effectLst/>
              <a:scene3d>
                <a:camera prst="orthographicFront"/>
                <a:lightRig rig="threePt" dir="t"/>
              </a:scene3d>
              <a:sp3d contourW="25400" prstMaterial="metal">
                <a:bevelT w="165100" prst="coolSlant"/>
                <a:contourClr>
                  <a:schemeClr val="lt1"/>
                </a:contourClr>
              </a:sp3d>
            </c:spPr>
            <c:extLst xmlns:c16r2="http://schemas.microsoft.com/office/drawing/2015/06/chart">
              <c:ext xmlns:c16="http://schemas.microsoft.com/office/drawing/2014/chart" uri="{C3380CC4-5D6E-409C-BE32-E72D297353CC}">
                <c16:uniqueId val="{00000004-EF9D-46CE-B459-E34A0E966DE4}"/>
              </c:ext>
            </c:extLst>
          </c:dPt>
          <c:dPt>
            <c:idx val="1"/>
            <c:bubble3D val="0"/>
            <c:explosion val="4"/>
            <c:spPr>
              <a:solidFill>
                <a:srgbClr val="FFCC00"/>
              </a:solidFill>
              <a:ln w="25400">
                <a:solidFill>
                  <a:schemeClr val="lt1"/>
                </a:solidFill>
              </a:ln>
              <a:effectLst/>
              <a:scene3d>
                <a:camera prst="orthographicFront"/>
                <a:lightRig rig="threePt" dir="t"/>
              </a:scene3d>
              <a:sp3d contourW="25400" prstMaterial="metal">
                <a:bevelT w="165100" prst="coolSlant"/>
                <a:contourClr>
                  <a:schemeClr val="lt1"/>
                </a:contourClr>
              </a:sp3d>
            </c:spPr>
            <c:extLst xmlns:c16r2="http://schemas.microsoft.com/office/drawing/2015/06/chart">
              <c:ext xmlns:c16="http://schemas.microsoft.com/office/drawing/2014/chart" uri="{C3380CC4-5D6E-409C-BE32-E72D297353CC}">
                <c16:uniqueId val="{00000003-EF9D-46CE-B459-E34A0E966DE4}"/>
              </c:ext>
            </c:extLst>
          </c:dPt>
          <c:dPt>
            <c:idx val="2"/>
            <c:bubble3D val="0"/>
            <c:explosion val="3"/>
            <c:spPr>
              <a:solidFill>
                <a:srgbClr val="C80883"/>
              </a:solidFill>
              <a:ln w="25400">
                <a:solidFill>
                  <a:schemeClr val="lt1"/>
                </a:solidFill>
              </a:ln>
              <a:effectLst/>
              <a:scene3d>
                <a:camera prst="orthographicFront"/>
                <a:lightRig rig="threePt" dir="t"/>
              </a:scene3d>
              <a:sp3d contourW="25400" prstMaterial="metal">
                <a:bevelT w="165100" prst="coolSlant"/>
                <a:contourClr>
                  <a:schemeClr val="lt1"/>
                </a:contourClr>
              </a:sp3d>
            </c:spPr>
            <c:extLst xmlns:c16r2="http://schemas.microsoft.com/office/drawing/2015/06/chart">
              <c:ext xmlns:c16="http://schemas.microsoft.com/office/drawing/2014/chart" uri="{C3380CC4-5D6E-409C-BE32-E72D297353CC}">
                <c16:uniqueId val="{00000002-EF9D-46CE-B459-E34A0E966DE4}"/>
              </c:ext>
            </c:extLst>
          </c:dPt>
          <c:dLbls>
            <c:dLbl>
              <c:idx val="0"/>
              <c:layout>
                <c:manualLayout>
                  <c:x val="-1.9504843875679783E-2"/>
                  <c:y val="-8.423576682544312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EF9D-46CE-B459-E34A0E966DE4}"/>
                </c:ext>
              </c:extLst>
            </c:dLbl>
            <c:dLbl>
              <c:idx val="1"/>
              <c:layout>
                <c:manualLayout>
                  <c:x val="2.3009396816035407E-2"/>
                  <c:y val="9.2365985116057925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EF9D-46CE-B459-E34A0E966DE4}"/>
                </c:ext>
              </c:extLst>
            </c:dLbl>
            <c:dLbl>
              <c:idx val="2"/>
              <c:layout>
                <c:manualLayout>
                  <c:x val="3.1651820010803987E-2"/>
                  <c:y val="-0.21278895693593855"/>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EF9D-46CE-B459-E34A0E966DE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Лист1!$A$2:$A$4</c:f>
              <c:strCache>
                <c:ptCount val="3"/>
                <c:pt idx="0">
                  <c:v>налоговые и неналоговы</c:v>
                </c:pt>
                <c:pt idx="1">
                  <c:v>дотация на выравнивание</c:v>
                </c:pt>
                <c:pt idx="2">
                  <c:v>безвозмездные поступления</c:v>
                </c:pt>
              </c:strCache>
            </c:strRef>
          </c:cat>
          <c:val>
            <c:numRef>
              <c:f>Лист1!$B$2:$B$4</c:f>
              <c:numCache>
                <c:formatCode>0.0%</c:formatCode>
                <c:ptCount val="3"/>
                <c:pt idx="0">
                  <c:v>0.32200000000000001</c:v>
                </c:pt>
                <c:pt idx="1">
                  <c:v>0.186</c:v>
                </c:pt>
                <c:pt idx="2">
                  <c:v>0.49299999999999999</c:v>
                </c:pt>
              </c:numCache>
            </c:numRef>
          </c:val>
          <c:extLst xmlns:c16r2="http://schemas.microsoft.com/office/drawing/2015/06/chart">
            <c:ext xmlns:c16="http://schemas.microsoft.com/office/drawing/2014/chart" uri="{C3380CC4-5D6E-409C-BE32-E72D297353CC}">
              <c16:uniqueId val="{00000000-EF9D-46CE-B459-E34A0E966DE4}"/>
            </c:ext>
          </c:extLst>
        </c:ser>
        <c:ser>
          <c:idx val="1"/>
          <c:order val="1"/>
          <c:tx>
            <c:strRef>
              <c:f>Лист1!$C$1</c:f>
              <c:strCache>
                <c:ptCount val="1"/>
                <c:pt idx="0">
                  <c:v>2020 год</c:v>
                </c:pt>
              </c:strCache>
            </c:strRef>
          </c:tx>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E446-42C2-8B97-CB255950BFA6}"/>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B-E446-42C2-8B97-CB255950BFA6}"/>
              </c:ext>
            </c:extLst>
          </c:dPt>
          <c:dPt>
            <c:idx val="2"/>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D-E446-42C2-8B97-CB255950BFA6}"/>
              </c:ext>
            </c:extLst>
          </c:dPt>
          <c:cat>
            <c:strRef>
              <c:f>Лист1!$A$2:$A$4</c:f>
              <c:strCache>
                <c:ptCount val="3"/>
                <c:pt idx="0">
                  <c:v>налоговые и неналоговы</c:v>
                </c:pt>
                <c:pt idx="1">
                  <c:v>дотация на выравнивание</c:v>
                </c:pt>
                <c:pt idx="2">
                  <c:v>безвозмездные поступления</c:v>
                </c:pt>
              </c:strCache>
            </c:strRef>
          </c:cat>
          <c:val>
            <c:numRef>
              <c:f>Лист1!$C$2:$C$4</c:f>
              <c:numCache>
                <c:formatCode>#,##0</c:formatCode>
                <c:ptCount val="3"/>
                <c:pt idx="0">
                  <c:v>115182.262</c:v>
                </c:pt>
                <c:pt idx="1">
                  <c:v>66600</c:v>
                </c:pt>
                <c:pt idx="2">
                  <c:v>176468.5</c:v>
                </c:pt>
              </c:numCache>
            </c:numRef>
          </c:val>
          <c:extLst xmlns:c16r2="http://schemas.microsoft.com/office/drawing/2015/06/chart">
            <c:ext xmlns:c16="http://schemas.microsoft.com/office/drawing/2014/chart" uri="{C3380CC4-5D6E-409C-BE32-E72D297353CC}">
              <c16:uniqueId val="{00000001-EF9D-46CE-B459-E34A0E966DE4}"/>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view3D>
      <c:rotX val="10"/>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7593027208776495E-2"/>
          <c:y val="8.0062853998645572E-2"/>
          <c:w val="0.90240697279122351"/>
          <c:h val="0.75747212901968031"/>
        </c:manualLayout>
      </c:layout>
      <c:bar3DChart>
        <c:barDir val="col"/>
        <c:grouping val="stacked"/>
        <c:varyColors val="0"/>
        <c:ser>
          <c:idx val="0"/>
          <c:order val="0"/>
          <c:tx>
            <c:strRef>
              <c:f>Лист1!$B$1</c:f>
              <c:strCache>
                <c:ptCount val="1"/>
                <c:pt idx="0">
                  <c:v>Ряд 1</c:v>
                </c:pt>
              </c:strCache>
            </c:strRef>
          </c:tx>
          <c:spPr>
            <a:solidFill>
              <a:schemeClr val="accent5">
                <a:lumMod val="40000"/>
                <a:lumOff val="60000"/>
              </a:schemeClr>
            </a:solidFill>
            <a:ln>
              <a:noFill/>
            </a:ln>
            <a:effectLst/>
            <a:scene3d>
              <a:camera prst="orthographicFront"/>
              <a:lightRig rig="threePt" dir="t"/>
            </a:scene3d>
            <a:sp3d>
              <a:bevelT/>
              <a:bevelB/>
            </a:sp3d>
          </c:spPr>
          <c:invertIfNegative val="0"/>
          <c:dPt>
            <c:idx val="0"/>
            <c:invertIfNegative val="0"/>
            <c:bubble3D val="0"/>
            <c:extLst xmlns:c16r2="http://schemas.microsoft.com/office/drawing/2015/06/chart">
              <c:ext xmlns:c16="http://schemas.microsoft.com/office/drawing/2014/chart" uri="{C3380CC4-5D6E-409C-BE32-E72D297353CC}">
                <c16:uniqueId val="{00000008-FA3A-4E96-8149-0FDE0BA0F30C}"/>
              </c:ext>
            </c:extLst>
          </c:dPt>
          <c:dPt>
            <c:idx val="1"/>
            <c:invertIfNegative val="0"/>
            <c:bubble3D val="0"/>
            <c:extLst xmlns:c16r2="http://schemas.microsoft.com/office/drawing/2015/06/chart">
              <c:ext xmlns:c16="http://schemas.microsoft.com/office/drawing/2014/chart" uri="{C3380CC4-5D6E-409C-BE32-E72D297353CC}">
                <c16:uniqueId val="{00000001-FA3A-4E96-8149-0FDE0BA0F30C}"/>
              </c:ext>
            </c:extLst>
          </c:dPt>
          <c:dPt>
            <c:idx val="2"/>
            <c:invertIfNegative val="0"/>
            <c:bubble3D val="0"/>
            <c:extLst xmlns:c16r2="http://schemas.microsoft.com/office/drawing/2015/06/chart">
              <c:ext xmlns:c16="http://schemas.microsoft.com/office/drawing/2014/chart" uri="{C3380CC4-5D6E-409C-BE32-E72D297353CC}">
                <c16:uniqueId val="{00000003-FA3A-4E96-8149-0FDE0BA0F30C}"/>
              </c:ext>
            </c:extLst>
          </c:dPt>
          <c:dPt>
            <c:idx val="3"/>
            <c:invertIfNegative val="0"/>
            <c:bubble3D val="0"/>
            <c:extLst xmlns:c16r2="http://schemas.microsoft.com/office/drawing/2015/06/chart">
              <c:ext xmlns:c16="http://schemas.microsoft.com/office/drawing/2014/chart" uri="{C3380CC4-5D6E-409C-BE32-E72D297353CC}">
                <c16:uniqueId val="{00000005-FA3A-4E96-8149-0FDE0BA0F30C}"/>
              </c:ext>
            </c:extLst>
          </c:dPt>
          <c:dPt>
            <c:idx val="4"/>
            <c:invertIfNegative val="0"/>
            <c:bubble3D val="0"/>
            <c:extLst xmlns:c16r2="http://schemas.microsoft.com/office/drawing/2015/06/chart">
              <c:ext xmlns:c16="http://schemas.microsoft.com/office/drawing/2014/chart" uri="{C3380CC4-5D6E-409C-BE32-E72D297353CC}">
                <c16:uniqueId val="{00000007-FA3A-4E96-8149-0FDE0BA0F30C}"/>
              </c:ext>
            </c:extLst>
          </c:dPt>
          <c:dLbls>
            <c:dLbl>
              <c:idx val="0"/>
              <c:layout>
                <c:manualLayout>
                  <c:x val="1.394670169220066E-2"/>
                  <c:y val="-0.3363161271507728"/>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FA3A-4E96-8149-0FDE0BA0F30C}"/>
                </c:ext>
              </c:extLst>
            </c:dLbl>
            <c:dLbl>
              <c:idx val="1"/>
              <c:layout>
                <c:manualLayout>
                  <c:x val="1.5685767302490612E-2"/>
                  <c:y val="-0.38377436153814104"/>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FA3A-4E96-8149-0FDE0BA0F30C}"/>
                </c:ext>
              </c:extLst>
            </c:dLbl>
            <c:dLbl>
              <c:idx val="2"/>
              <c:layout>
                <c:manualLayout>
                  <c:x val="1.4871291202013356E-2"/>
                  <c:y val="-0.33209798775153104"/>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FA3A-4E96-8149-0FDE0BA0F30C}"/>
                </c:ext>
              </c:extLst>
            </c:dLbl>
            <c:dLbl>
              <c:idx val="3"/>
              <c:layout>
                <c:manualLayout>
                  <c:x val="8.1569364932926949E-3"/>
                  <c:y val="-0.34340974044911055"/>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FA3A-4E96-8149-0FDE0BA0F30C}"/>
                </c:ext>
              </c:extLst>
            </c:dLbl>
            <c:dLbl>
              <c:idx val="4"/>
              <c:layout>
                <c:manualLayout>
                  <c:x val="1.6988330969081408E-2"/>
                  <c:y val="-0.3399578386035079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FA3A-4E96-8149-0FDE0BA0F30C}"/>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Лист1!$A$2:$A$6</c:f>
              <c:strCache>
                <c:ptCount val="5"/>
                <c:pt idx="0">
                  <c:v>2015 год факт</c:v>
                </c:pt>
                <c:pt idx="1">
                  <c:v>2016 год план</c:v>
                </c:pt>
                <c:pt idx="2">
                  <c:v>2017 год</c:v>
                </c:pt>
                <c:pt idx="3">
                  <c:v>2018 год</c:v>
                </c:pt>
                <c:pt idx="4">
                  <c:v>2019 год</c:v>
                </c:pt>
              </c:strCache>
            </c:strRef>
          </c:cat>
          <c:val>
            <c:numRef>
              <c:f>Лист1!$B$2:$B$6</c:f>
              <c:numCache>
                <c:formatCode>General</c:formatCode>
                <c:ptCount val="5"/>
                <c:pt idx="0">
                  <c:v>361976.89053999999</c:v>
                </c:pt>
                <c:pt idx="1">
                  <c:v>408189.11686000001</c:v>
                </c:pt>
                <c:pt idx="2">
                  <c:v>374629.15299999999</c:v>
                </c:pt>
                <c:pt idx="3">
                  <c:v>355286.57400000002</c:v>
                </c:pt>
                <c:pt idx="4">
                  <c:v>358250.76199999999</c:v>
                </c:pt>
              </c:numCache>
            </c:numRef>
          </c:val>
          <c:extLst xmlns:c16r2="http://schemas.microsoft.com/office/drawing/2015/06/chart">
            <c:ext xmlns:c16="http://schemas.microsoft.com/office/drawing/2014/chart" uri="{C3380CC4-5D6E-409C-BE32-E72D297353CC}">
              <c16:uniqueId val="{00000009-FA3A-4E96-8149-0FDE0BA0F30C}"/>
            </c:ext>
          </c:extLst>
        </c:ser>
        <c:dLbls>
          <c:showLegendKey val="0"/>
          <c:showVal val="1"/>
          <c:showCatName val="0"/>
          <c:showSerName val="0"/>
          <c:showPercent val="0"/>
          <c:showBubbleSize val="0"/>
        </c:dLbls>
        <c:gapWidth val="150"/>
        <c:shape val="cylinder"/>
        <c:axId val="91537792"/>
        <c:axId val="91540480"/>
        <c:axId val="0"/>
      </c:bar3DChart>
      <c:catAx>
        <c:axId val="91537792"/>
        <c:scaling>
          <c:orientation val="minMax"/>
        </c:scaling>
        <c:delete val="0"/>
        <c:axPos val="b"/>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91540480"/>
        <c:crosses val="autoZero"/>
        <c:auto val="1"/>
        <c:lblAlgn val="ctr"/>
        <c:lblOffset val="100"/>
        <c:noMultiLvlLbl val="0"/>
      </c:catAx>
      <c:valAx>
        <c:axId val="91540480"/>
        <c:scaling>
          <c:orientation val="minMax"/>
          <c:max val="450000"/>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91537792"/>
        <c:crosses val="autoZero"/>
        <c:crossBetween val="between"/>
        <c:majorUnit val="150000"/>
      </c:valAx>
      <c:spPr>
        <a:noFill/>
        <a:ln>
          <a:noFill/>
        </a:ln>
        <a:effectLst/>
      </c:spPr>
    </c:plotArea>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0"/>
      <c:rotY val="0"/>
      <c:depthPercent val="100"/>
      <c:rAngAx val="0"/>
      <c:perspective val="20"/>
    </c:view3D>
    <c:floor>
      <c:thickness val="0"/>
    </c:floor>
    <c:sideWall>
      <c:thickness val="0"/>
      <c:spPr>
        <a:scene3d>
          <a:camera prst="orthographicFront"/>
          <a:lightRig rig="threePt" dir="t"/>
        </a:scene3d>
        <a:sp3d/>
      </c:spPr>
    </c:sideWall>
    <c:backWall>
      <c:thickness val="0"/>
    </c:backWall>
    <c:plotArea>
      <c:layout>
        <c:manualLayout>
          <c:layoutTarget val="inner"/>
          <c:xMode val="edge"/>
          <c:yMode val="edge"/>
          <c:x val="6.4070250212072036E-2"/>
          <c:y val="5.5027390003899113E-2"/>
          <c:w val="0.90094314904650474"/>
          <c:h val="0.49296515134575447"/>
        </c:manualLayout>
      </c:layout>
      <c:bar3DChart>
        <c:barDir val="col"/>
        <c:grouping val="clustered"/>
        <c:varyColors val="0"/>
        <c:ser>
          <c:idx val="0"/>
          <c:order val="0"/>
          <c:tx>
            <c:strRef>
              <c:f>Лист1!$B$1</c:f>
              <c:strCache>
                <c:ptCount val="1"/>
                <c:pt idx="0">
                  <c:v>2017 год</c:v>
                </c:pt>
              </c:strCache>
            </c:strRef>
          </c:tx>
          <c:spPr>
            <a:solidFill>
              <a:schemeClr val="accent2">
                <a:lumMod val="60000"/>
                <a:lumOff val="40000"/>
              </a:schemeClr>
            </a:solidFill>
          </c:spPr>
          <c:invertIfNegative val="0"/>
          <c:cat>
            <c:strRef>
              <c:f>Лист1!$A$2:$A$13</c:f>
              <c:strCache>
                <c:ptCount val="12"/>
                <c:pt idx="0">
                  <c:v>Общегосударственные вопросы</c:v>
                </c:pt>
                <c:pt idx="1">
                  <c:v>Национальная оборона</c:v>
                </c:pt>
                <c:pt idx="2">
                  <c:v>Национальная безопасность и правоохранительная деятельность</c:v>
                </c:pt>
                <c:pt idx="3">
                  <c:v>Национальная экономика</c:v>
                </c:pt>
                <c:pt idx="4">
                  <c:v>Жилищно-коммунальное хозяйство</c:v>
                </c:pt>
                <c:pt idx="5">
                  <c:v>Охрана окружающей среды</c:v>
                </c:pt>
                <c:pt idx="6">
                  <c:v>Образование</c:v>
                </c:pt>
                <c:pt idx="7">
                  <c:v>Культура, кинематография</c:v>
                </c:pt>
                <c:pt idx="8">
                  <c:v>Социальная политика</c:v>
                </c:pt>
                <c:pt idx="9">
                  <c:v>Физическая культура и спорт</c:v>
                </c:pt>
                <c:pt idx="10">
                  <c:v>Межбюджетные трансферты общего характера</c:v>
                </c:pt>
                <c:pt idx="11">
                  <c:v>Условно утвержденные расходы (статья 184.1 БК РФ)</c:v>
                </c:pt>
              </c:strCache>
            </c:strRef>
          </c:cat>
          <c:val>
            <c:numRef>
              <c:f>Лист1!$B$2:$B$13</c:f>
              <c:numCache>
                <c:formatCode>0.0</c:formatCode>
                <c:ptCount val="12"/>
                <c:pt idx="0">
                  <c:v>74674.663</c:v>
                </c:pt>
                <c:pt idx="1">
                  <c:v>444.6</c:v>
                </c:pt>
                <c:pt idx="2">
                  <c:v>8169.3310000000001</c:v>
                </c:pt>
                <c:pt idx="3">
                  <c:v>3297.558</c:v>
                </c:pt>
                <c:pt idx="4">
                  <c:v>4745.1499999999996</c:v>
                </c:pt>
                <c:pt idx="5">
                  <c:v>1000</c:v>
                </c:pt>
                <c:pt idx="6">
                  <c:v>193898.946</c:v>
                </c:pt>
                <c:pt idx="7">
                  <c:v>5620.9380000000001</c:v>
                </c:pt>
                <c:pt idx="8">
                  <c:v>16210.666999999999</c:v>
                </c:pt>
                <c:pt idx="9">
                  <c:v>450</c:v>
                </c:pt>
                <c:pt idx="10">
                  <c:v>66117.3</c:v>
                </c:pt>
              </c:numCache>
            </c:numRef>
          </c:val>
        </c:ser>
        <c:ser>
          <c:idx val="1"/>
          <c:order val="1"/>
          <c:tx>
            <c:strRef>
              <c:f>Лист1!$C$1</c:f>
              <c:strCache>
                <c:ptCount val="1"/>
                <c:pt idx="0">
                  <c:v>2018 год</c:v>
                </c:pt>
              </c:strCache>
            </c:strRef>
          </c:tx>
          <c:spPr>
            <a:solidFill>
              <a:srgbClr val="FFC000"/>
            </a:solidFill>
          </c:spPr>
          <c:invertIfNegative val="0"/>
          <c:cat>
            <c:strRef>
              <c:f>Лист1!$A$2:$A$13</c:f>
              <c:strCache>
                <c:ptCount val="12"/>
                <c:pt idx="0">
                  <c:v>Общегосударственные вопросы</c:v>
                </c:pt>
                <c:pt idx="1">
                  <c:v>Национальная оборона</c:v>
                </c:pt>
                <c:pt idx="2">
                  <c:v>Национальная безопасность и правоохранительная деятельность</c:v>
                </c:pt>
                <c:pt idx="3">
                  <c:v>Национальная экономика</c:v>
                </c:pt>
                <c:pt idx="4">
                  <c:v>Жилищно-коммунальное хозяйство</c:v>
                </c:pt>
                <c:pt idx="5">
                  <c:v>Охрана окружающей среды</c:v>
                </c:pt>
                <c:pt idx="6">
                  <c:v>Образование</c:v>
                </c:pt>
                <c:pt idx="7">
                  <c:v>Культура, кинематография</c:v>
                </c:pt>
                <c:pt idx="8">
                  <c:v>Социальная политика</c:v>
                </c:pt>
                <c:pt idx="9">
                  <c:v>Физическая культура и спорт</c:v>
                </c:pt>
                <c:pt idx="10">
                  <c:v>Межбюджетные трансферты общего характера</c:v>
                </c:pt>
                <c:pt idx="11">
                  <c:v>Условно утвержденные расходы (статья 184.1 БК РФ)</c:v>
                </c:pt>
              </c:strCache>
            </c:strRef>
          </c:cat>
          <c:val>
            <c:numRef>
              <c:f>Лист1!$C$2:$C$13</c:f>
              <c:numCache>
                <c:formatCode>0.0</c:formatCode>
                <c:ptCount val="12"/>
                <c:pt idx="0">
                  <c:v>52919.464999999997</c:v>
                </c:pt>
                <c:pt idx="1">
                  <c:v>444.6</c:v>
                </c:pt>
                <c:pt idx="2">
                  <c:v>5252.8729999999996</c:v>
                </c:pt>
                <c:pt idx="3">
                  <c:v>3403.9180000000001</c:v>
                </c:pt>
                <c:pt idx="4">
                  <c:v>1345.51</c:v>
                </c:pt>
                <c:pt idx="5">
                  <c:v>18279.324000000001</c:v>
                </c:pt>
                <c:pt idx="6">
                  <c:v>194310.33799999999</c:v>
                </c:pt>
                <c:pt idx="7">
                  <c:v>5620.9380000000001</c:v>
                </c:pt>
                <c:pt idx="8">
                  <c:v>16650.794000000002</c:v>
                </c:pt>
                <c:pt idx="9" formatCode="General">
                  <c:v>500</c:v>
                </c:pt>
                <c:pt idx="10">
                  <c:v>50717.3</c:v>
                </c:pt>
                <c:pt idx="11" formatCode="General">
                  <c:v>5841.5140000000001</c:v>
                </c:pt>
              </c:numCache>
            </c:numRef>
          </c:val>
        </c:ser>
        <c:ser>
          <c:idx val="2"/>
          <c:order val="2"/>
          <c:tx>
            <c:strRef>
              <c:f>Лист1!$D$1</c:f>
              <c:strCache>
                <c:ptCount val="1"/>
                <c:pt idx="0">
                  <c:v>2019 год</c:v>
                </c:pt>
              </c:strCache>
            </c:strRef>
          </c:tx>
          <c:spPr>
            <a:solidFill>
              <a:srgbClr val="92D050"/>
            </a:solidFill>
          </c:spPr>
          <c:invertIfNegative val="0"/>
          <c:cat>
            <c:strRef>
              <c:f>Лист1!$A$2:$A$13</c:f>
              <c:strCache>
                <c:ptCount val="12"/>
                <c:pt idx="0">
                  <c:v>Общегосударственные вопросы</c:v>
                </c:pt>
                <c:pt idx="1">
                  <c:v>Национальная оборона</c:v>
                </c:pt>
                <c:pt idx="2">
                  <c:v>Национальная безопасность и правоохранительная деятельность</c:v>
                </c:pt>
                <c:pt idx="3">
                  <c:v>Национальная экономика</c:v>
                </c:pt>
                <c:pt idx="4">
                  <c:v>Жилищно-коммунальное хозяйство</c:v>
                </c:pt>
                <c:pt idx="5">
                  <c:v>Охрана окружающей среды</c:v>
                </c:pt>
                <c:pt idx="6">
                  <c:v>Образование</c:v>
                </c:pt>
                <c:pt idx="7">
                  <c:v>Культура, кинематография</c:v>
                </c:pt>
                <c:pt idx="8">
                  <c:v>Социальная политика</c:v>
                </c:pt>
                <c:pt idx="9">
                  <c:v>Физическая культура и спорт</c:v>
                </c:pt>
                <c:pt idx="10">
                  <c:v>Межбюджетные трансферты общего характера</c:v>
                </c:pt>
                <c:pt idx="11">
                  <c:v>Условно утвержденные расходы (статья 184.1 БК РФ)</c:v>
                </c:pt>
              </c:strCache>
            </c:strRef>
          </c:cat>
          <c:val>
            <c:numRef>
              <c:f>Лист1!$D$2:$D$13</c:f>
              <c:numCache>
                <c:formatCode>General</c:formatCode>
                <c:ptCount val="12"/>
                <c:pt idx="0">
                  <c:v>52922.03</c:v>
                </c:pt>
                <c:pt idx="1">
                  <c:v>444.6</c:v>
                </c:pt>
                <c:pt idx="2">
                  <c:v>6650.6030000000001</c:v>
                </c:pt>
                <c:pt idx="3">
                  <c:v>3403.9180000000001</c:v>
                </c:pt>
                <c:pt idx="4">
                  <c:v>1345.51</c:v>
                </c:pt>
                <c:pt idx="5">
                  <c:v>12765.134</c:v>
                </c:pt>
                <c:pt idx="6">
                  <c:v>195807.611</c:v>
                </c:pt>
                <c:pt idx="7">
                  <c:v>5620.9380000000001</c:v>
                </c:pt>
                <c:pt idx="8">
                  <c:v>16220.105</c:v>
                </c:pt>
                <c:pt idx="9">
                  <c:v>500</c:v>
                </c:pt>
                <c:pt idx="10">
                  <c:v>50717.3</c:v>
                </c:pt>
                <c:pt idx="11">
                  <c:v>11853.013000000001</c:v>
                </c:pt>
              </c:numCache>
            </c:numRef>
          </c:val>
        </c:ser>
        <c:dLbls>
          <c:showLegendKey val="0"/>
          <c:showVal val="0"/>
          <c:showCatName val="0"/>
          <c:showSerName val="0"/>
          <c:showPercent val="0"/>
          <c:showBubbleSize val="0"/>
        </c:dLbls>
        <c:gapWidth val="150"/>
        <c:shape val="cylinder"/>
        <c:axId val="110807680"/>
        <c:axId val="110817664"/>
        <c:axId val="0"/>
      </c:bar3DChart>
      <c:catAx>
        <c:axId val="110807680"/>
        <c:scaling>
          <c:orientation val="minMax"/>
        </c:scaling>
        <c:delete val="0"/>
        <c:axPos val="b"/>
        <c:majorTickMark val="out"/>
        <c:minorTickMark val="none"/>
        <c:tickLblPos val="low"/>
        <c:spPr>
          <a:ln w="3175">
            <a:round/>
          </a:ln>
        </c:spPr>
        <c:txPr>
          <a:bodyPr rot="-5400000" anchor="t" anchorCtr="0"/>
          <a:lstStyle/>
          <a:p>
            <a:pPr>
              <a:defRPr sz="1050" baseline="0">
                <a:latin typeface="Times New Roman" pitchFamily="18" charset="0"/>
                <a:cs typeface="Times New Roman" pitchFamily="18" charset="0"/>
              </a:defRPr>
            </a:pPr>
            <a:endParaRPr lang="ru-RU"/>
          </a:p>
        </c:txPr>
        <c:crossAx val="110817664"/>
        <c:crossesAt val="0"/>
        <c:auto val="0"/>
        <c:lblAlgn val="ctr"/>
        <c:lblOffset val="100"/>
        <c:tickLblSkip val="1"/>
        <c:noMultiLvlLbl val="0"/>
      </c:catAx>
      <c:valAx>
        <c:axId val="110817664"/>
        <c:scaling>
          <c:orientation val="minMax"/>
        </c:scaling>
        <c:delete val="0"/>
        <c:axPos val="l"/>
        <c:majorGridlines/>
        <c:numFmt formatCode="#,##0" sourceLinked="0"/>
        <c:majorTickMark val="out"/>
        <c:minorTickMark val="out"/>
        <c:tickLblPos val="nextTo"/>
        <c:crossAx val="110807680"/>
        <c:crosses val="autoZero"/>
        <c:crossBetween val="between"/>
      </c:valAx>
      <c:spPr>
        <a:noFill/>
        <a:ln w="25400">
          <a:noFill/>
        </a:ln>
      </c:spPr>
    </c:plotArea>
    <c:legend>
      <c:legendPos val="r"/>
      <c:layout>
        <c:manualLayout>
          <c:xMode val="edge"/>
          <c:yMode val="edge"/>
          <c:x val="0.8713102322133397"/>
          <c:y val="4.7376177430277701E-4"/>
          <c:w val="0.11023016819039559"/>
          <c:h val="0.16718163208766854"/>
        </c:manualLayout>
      </c:layout>
      <c:overlay val="0"/>
      <c:txPr>
        <a:bodyPr/>
        <a:lstStyle/>
        <a:p>
          <a:pPr>
            <a:defRPr sz="160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dLbls>
          <c:showLegendKey val="0"/>
          <c:showVal val="0"/>
          <c:showCatName val="1"/>
          <c:showSerName val="0"/>
          <c:showPercent val="1"/>
          <c:showBubbleSize val="0"/>
          <c:showLeaderLines val="1"/>
        </c:dLbls>
      </c:pie3DChart>
    </c:plotArea>
    <c:plotVisOnly val="1"/>
    <c:dispBlanksAs val="zero"/>
    <c:showDLblsOverMax val="0"/>
  </c:chart>
  <c:txPr>
    <a:bodyPr/>
    <a:lstStyle/>
    <a:p>
      <a:pPr>
        <a:defRPr sz="1800"/>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502C17-23CD-49D6-977B-047B5F9F356D}" type="doc">
      <dgm:prSet loTypeId="urn:microsoft.com/office/officeart/2005/8/layout/list1" loCatId="list" qsTypeId="urn:microsoft.com/office/officeart/2005/8/quickstyle/simple3" qsCatId="simple" csTypeId="urn:microsoft.com/office/officeart/2005/8/colors/accent5_3" csCatId="accent5" phldr="1"/>
      <dgm:spPr/>
      <dgm:t>
        <a:bodyPr/>
        <a:lstStyle/>
        <a:p>
          <a:endParaRPr lang="ru-RU"/>
        </a:p>
      </dgm:t>
    </dgm:pt>
    <dgm:pt modelId="{75630D0D-FF9C-4929-BD48-C8D07FDDCD01}">
      <dgm:prSet phldrT="[Текст]" custT="1"/>
      <dgm:spPr/>
      <dgm:t>
        <a:bodyPr/>
        <a:lstStyle/>
        <a:p>
          <a:r>
            <a:rPr lang="ru-RU" sz="1100" b="1" dirty="0" smtClean="0"/>
            <a:t>Предмет рассмотрения проекта решения Соболевского муниципального района  Камчатского края о районом бюджете во втором чтении</a:t>
          </a:r>
          <a:r>
            <a:rPr lang="ru-RU" sz="1250" b="1" dirty="0" smtClean="0"/>
            <a:t> </a:t>
          </a:r>
          <a:r>
            <a:rPr lang="ru-RU" sz="1250" b="0" dirty="0" smtClean="0"/>
            <a:t>-</a:t>
          </a:r>
          <a:r>
            <a:rPr lang="ru-RU" sz="1250" b="1" dirty="0" smtClean="0"/>
            <a:t> </a:t>
          </a:r>
          <a:r>
            <a:rPr lang="ru-RU" sz="1200" dirty="0" smtClean="0"/>
            <a:t>текстовые статьи решения, а также приложения к нему, устанавливающие:</a:t>
          </a:r>
          <a:endParaRPr lang="ru-RU" sz="1200" dirty="0"/>
        </a:p>
      </dgm:t>
    </dgm:pt>
    <dgm:pt modelId="{1E90B15C-39FB-44CF-86E0-D70A65F283B3}" type="parTrans" cxnId="{DDFE16C8-D7D6-4271-9C43-28E89ABC1B2F}">
      <dgm:prSet/>
      <dgm:spPr/>
      <dgm:t>
        <a:bodyPr/>
        <a:lstStyle/>
        <a:p>
          <a:endParaRPr lang="ru-RU"/>
        </a:p>
      </dgm:t>
    </dgm:pt>
    <dgm:pt modelId="{7C9D7345-5077-4BA6-B67B-C872B6B68C39}" type="sibTrans" cxnId="{DDFE16C8-D7D6-4271-9C43-28E89ABC1B2F}">
      <dgm:prSet/>
      <dgm:spPr/>
      <dgm:t>
        <a:bodyPr/>
        <a:lstStyle/>
        <a:p>
          <a:endParaRPr lang="ru-RU"/>
        </a:p>
      </dgm:t>
    </dgm:pt>
    <dgm:pt modelId="{4D468948-7C07-4C53-A095-53508FD74B9B}">
      <dgm:prSet phldrT="[Текст]" custT="1"/>
      <dgm:spPr/>
      <dgm:t>
        <a:bodyPr/>
        <a:lstStyle/>
        <a:p>
          <a:r>
            <a:rPr lang="ru-RU" sz="1200" dirty="0" smtClean="0"/>
            <a:t>перечень главных администраторов доходов районного бюджета;</a:t>
          </a:r>
          <a:endParaRPr lang="ru-RU" sz="500" dirty="0"/>
        </a:p>
      </dgm:t>
    </dgm:pt>
    <dgm:pt modelId="{4274FDE2-4459-4F06-A212-67E620C844C9}" type="parTrans" cxnId="{BD143673-21BF-4AF7-9B1E-74DBBAE0C4D3}">
      <dgm:prSet/>
      <dgm:spPr/>
      <dgm:t>
        <a:bodyPr/>
        <a:lstStyle/>
        <a:p>
          <a:endParaRPr lang="ru-RU"/>
        </a:p>
      </dgm:t>
    </dgm:pt>
    <dgm:pt modelId="{B241A0F1-EE53-4312-9810-A31FF9149E22}" type="sibTrans" cxnId="{BD143673-21BF-4AF7-9B1E-74DBBAE0C4D3}">
      <dgm:prSet/>
      <dgm:spPr/>
      <dgm:t>
        <a:bodyPr/>
        <a:lstStyle/>
        <a:p>
          <a:endParaRPr lang="ru-RU"/>
        </a:p>
      </dgm:t>
    </dgm:pt>
    <dgm:pt modelId="{6D7A2844-B374-4457-A9C6-9781B4117C80}">
      <dgm:prSet phldrT="[Текст]" custT="1"/>
      <dgm:spPr/>
      <dgm:t>
        <a:bodyPr/>
        <a:lstStyle/>
        <a:p>
          <a:r>
            <a:rPr lang="ru-RU" sz="1100" b="1" dirty="0" smtClean="0"/>
            <a:t>Для рассмотрения в третьем чтении решение выносится на голосование в целом.</a:t>
          </a:r>
          <a:endParaRPr lang="ru-RU" sz="1100" dirty="0"/>
        </a:p>
      </dgm:t>
    </dgm:pt>
    <dgm:pt modelId="{FB253B1E-9CCB-46ED-98DD-887E80B874EE}" type="parTrans" cxnId="{92C15969-6773-45C4-B260-B0D3E27FFDF2}">
      <dgm:prSet/>
      <dgm:spPr/>
      <dgm:t>
        <a:bodyPr/>
        <a:lstStyle/>
        <a:p>
          <a:endParaRPr lang="ru-RU"/>
        </a:p>
      </dgm:t>
    </dgm:pt>
    <dgm:pt modelId="{0FB1E870-F84B-4FA0-83B1-5DB80CB1E409}" type="sibTrans" cxnId="{92C15969-6773-45C4-B260-B0D3E27FFDF2}">
      <dgm:prSet/>
      <dgm:spPr/>
      <dgm:t>
        <a:bodyPr/>
        <a:lstStyle/>
        <a:p>
          <a:endParaRPr lang="ru-RU"/>
        </a:p>
      </dgm:t>
    </dgm:pt>
    <dgm:pt modelId="{D30D4C03-ECB3-412C-8EFE-F2667FE3EF31}">
      <dgm:prSet phldrT="[Текст]" custT="1"/>
      <dgm:spPr/>
      <dgm:t>
        <a:bodyPr/>
        <a:lstStyle/>
        <a:p>
          <a:r>
            <a:rPr lang="ru-RU" sz="1100" b="1" dirty="0" smtClean="0"/>
            <a:t>Предмет рассмотрения проекта решения Соболевского муниципального района Камчатского края о районном бюджете в первом чтении:</a:t>
          </a:r>
          <a:endParaRPr lang="en-US" sz="1100" b="1" dirty="0" smtClean="0"/>
        </a:p>
      </dgm:t>
    </dgm:pt>
    <dgm:pt modelId="{9C4BB3A7-C328-4831-9385-1929209529C9}" type="sibTrans" cxnId="{7AFA4811-7555-4A60-879B-C3D6CE3F763E}">
      <dgm:prSet/>
      <dgm:spPr/>
      <dgm:t>
        <a:bodyPr/>
        <a:lstStyle/>
        <a:p>
          <a:endParaRPr lang="ru-RU"/>
        </a:p>
      </dgm:t>
    </dgm:pt>
    <dgm:pt modelId="{03409BC8-3E35-4121-9281-94086B612444}" type="parTrans" cxnId="{7AFA4811-7555-4A60-879B-C3D6CE3F763E}">
      <dgm:prSet/>
      <dgm:spPr/>
      <dgm:t>
        <a:bodyPr/>
        <a:lstStyle/>
        <a:p>
          <a:endParaRPr lang="ru-RU"/>
        </a:p>
      </dgm:t>
    </dgm:pt>
    <dgm:pt modelId="{836224A7-B540-4532-8C89-873F0A6A0382}">
      <dgm:prSet phldrT="[Текст]" custT="1"/>
      <dgm:spPr/>
      <dgm:t>
        <a:bodyPr/>
        <a:lstStyle/>
        <a:p>
          <a:r>
            <a:rPr lang="ru-RU" sz="1200" dirty="0" smtClean="0"/>
            <a:t>общий объем доходов районного бюджета;</a:t>
          </a:r>
          <a:endParaRPr lang="ru-RU" sz="1200" dirty="0"/>
        </a:p>
      </dgm:t>
    </dgm:pt>
    <dgm:pt modelId="{30754313-381B-4311-8BE0-562486B022D1}" type="sibTrans" cxnId="{3F479BED-0526-47BB-8A87-648D3ED8430F}">
      <dgm:prSet/>
      <dgm:spPr/>
      <dgm:t>
        <a:bodyPr/>
        <a:lstStyle/>
        <a:p>
          <a:endParaRPr lang="ru-RU"/>
        </a:p>
      </dgm:t>
    </dgm:pt>
    <dgm:pt modelId="{721D4B8A-8E69-4BDC-AEE0-6CB399588347}" type="parTrans" cxnId="{3F479BED-0526-47BB-8A87-648D3ED8430F}">
      <dgm:prSet/>
      <dgm:spPr/>
      <dgm:t>
        <a:bodyPr/>
        <a:lstStyle/>
        <a:p>
          <a:endParaRPr lang="ru-RU"/>
        </a:p>
      </dgm:t>
    </dgm:pt>
    <dgm:pt modelId="{F5B53894-4FB5-428B-BE5B-D25C678A2E0F}">
      <dgm:prSet phldrT="[Текст]" custT="1"/>
      <dgm:spPr/>
      <dgm:t>
        <a:bodyPr/>
        <a:lstStyle/>
        <a:p>
          <a:r>
            <a:rPr lang="ru-RU" sz="1200" dirty="0" smtClean="0"/>
            <a:t>приложение к решению Соболевского муниципального района Камчатского края о районном бюджете на очередной финансовый год и плановый период, устанавливающее нормативы распределения доходов;</a:t>
          </a:r>
          <a:endParaRPr lang="ru-RU" sz="1200" dirty="0"/>
        </a:p>
      </dgm:t>
    </dgm:pt>
    <dgm:pt modelId="{D517EB6A-793C-465A-886F-0052162CA0AF}" type="parTrans" cxnId="{47F12A08-2CE6-42AD-8D45-DDF685D892DC}">
      <dgm:prSet/>
      <dgm:spPr/>
      <dgm:t>
        <a:bodyPr/>
        <a:lstStyle/>
        <a:p>
          <a:endParaRPr lang="ru-RU"/>
        </a:p>
      </dgm:t>
    </dgm:pt>
    <dgm:pt modelId="{15399BC4-D98C-4F69-B29A-56622C0AC698}" type="sibTrans" cxnId="{47F12A08-2CE6-42AD-8D45-DDF685D892DC}">
      <dgm:prSet/>
      <dgm:spPr/>
      <dgm:t>
        <a:bodyPr/>
        <a:lstStyle/>
        <a:p>
          <a:endParaRPr lang="ru-RU"/>
        </a:p>
      </dgm:t>
    </dgm:pt>
    <dgm:pt modelId="{68498698-0A0B-4560-BFB9-ACBACE98F6A2}">
      <dgm:prSet phldrT="[Текст]" custT="1"/>
      <dgm:spPr/>
      <dgm:t>
        <a:bodyPr/>
        <a:lstStyle/>
        <a:p>
          <a:r>
            <a:rPr lang="ru-RU" sz="1200" dirty="0" smtClean="0"/>
            <a:t>общий объем расходов районного бюджета;</a:t>
          </a:r>
          <a:endParaRPr lang="ru-RU" sz="1200" dirty="0"/>
        </a:p>
      </dgm:t>
    </dgm:pt>
    <dgm:pt modelId="{32501A4F-8D5E-45CC-A7D9-CB4CB99317B6}" type="parTrans" cxnId="{18F600CF-C80E-4D9D-B437-32DBAFC977C3}">
      <dgm:prSet/>
      <dgm:spPr/>
      <dgm:t>
        <a:bodyPr/>
        <a:lstStyle/>
        <a:p>
          <a:endParaRPr lang="ru-RU"/>
        </a:p>
      </dgm:t>
    </dgm:pt>
    <dgm:pt modelId="{699B6C72-3AA0-4FDC-AF97-2A48ED4E4C26}" type="sibTrans" cxnId="{18F600CF-C80E-4D9D-B437-32DBAFC977C3}">
      <dgm:prSet/>
      <dgm:spPr/>
      <dgm:t>
        <a:bodyPr/>
        <a:lstStyle/>
        <a:p>
          <a:endParaRPr lang="ru-RU"/>
        </a:p>
      </dgm:t>
    </dgm:pt>
    <dgm:pt modelId="{D51359C0-1583-44D0-A306-2604E90FFCB8}">
      <dgm:prSet custT="1"/>
      <dgm:spPr/>
      <dgm:t>
        <a:bodyPr/>
        <a:lstStyle/>
        <a:p>
          <a:r>
            <a:rPr lang="ru-RU" sz="1200" dirty="0" smtClean="0"/>
            <a:t>верхний предел муниципального внутреннего долга Соболевского муниципального района Камчатского края;</a:t>
          </a:r>
          <a:endParaRPr lang="ru-RU" sz="1200" dirty="0"/>
        </a:p>
      </dgm:t>
    </dgm:pt>
    <dgm:pt modelId="{12FA4A9F-C69D-4696-AC12-41AC10E809AE}" type="parTrans" cxnId="{4DACC2BA-6E28-4FE6-83FE-69E7439FCEAD}">
      <dgm:prSet/>
      <dgm:spPr/>
      <dgm:t>
        <a:bodyPr/>
        <a:lstStyle/>
        <a:p>
          <a:endParaRPr lang="ru-RU"/>
        </a:p>
      </dgm:t>
    </dgm:pt>
    <dgm:pt modelId="{94ECA7F3-F085-46C0-81B7-F9FEF8B9A41C}" type="sibTrans" cxnId="{4DACC2BA-6E28-4FE6-83FE-69E7439FCEAD}">
      <dgm:prSet/>
      <dgm:spPr/>
      <dgm:t>
        <a:bodyPr/>
        <a:lstStyle/>
        <a:p>
          <a:endParaRPr lang="ru-RU"/>
        </a:p>
      </dgm:t>
    </dgm:pt>
    <dgm:pt modelId="{40ED9EB9-7985-4AB7-AAC5-E1AE4956F7CA}">
      <dgm:prSet custT="1"/>
      <dgm:spPr/>
      <dgm:t>
        <a:bodyPr/>
        <a:lstStyle/>
        <a:p>
          <a:r>
            <a:rPr lang="ru-RU" sz="1200" dirty="0" smtClean="0"/>
            <a:t>нормативная величина Резервного фонда администрации Соболевского муниципального района Камчатского;</a:t>
          </a:r>
          <a:endParaRPr lang="ru-RU" sz="1200" dirty="0"/>
        </a:p>
      </dgm:t>
    </dgm:pt>
    <dgm:pt modelId="{5BC5698D-218E-4043-B3E4-5CF014A013FC}" type="parTrans" cxnId="{ABEC17AC-E633-450B-98D9-EB396D66D07C}">
      <dgm:prSet/>
      <dgm:spPr/>
      <dgm:t>
        <a:bodyPr/>
        <a:lstStyle/>
        <a:p>
          <a:endParaRPr lang="ru-RU"/>
        </a:p>
      </dgm:t>
    </dgm:pt>
    <dgm:pt modelId="{202141DF-AB2D-415A-8C5E-ACF5937E7C68}" type="sibTrans" cxnId="{ABEC17AC-E633-450B-98D9-EB396D66D07C}">
      <dgm:prSet/>
      <dgm:spPr/>
      <dgm:t>
        <a:bodyPr/>
        <a:lstStyle/>
        <a:p>
          <a:endParaRPr lang="ru-RU"/>
        </a:p>
      </dgm:t>
    </dgm:pt>
    <dgm:pt modelId="{175C3BB2-15B5-45AE-AF87-8CEFAED7242C}">
      <dgm:prSet custT="1"/>
      <dgm:spPr/>
      <dgm:t>
        <a:bodyPr/>
        <a:lstStyle/>
        <a:p>
          <a:r>
            <a:rPr lang="ru-RU" sz="1200" dirty="0" smtClean="0"/>
            <a:t>дефицит (профицит) районного бюджета;</a:t>
          </a:r>
          <a:endParaRPr lang="ru-RU" sz="1200" dirty="0"/>
        </a:p>
      </dgm:t>
    </dgm:pt>
    <dgm:pt modelId="{348F2B09-18DF-4713-A943-8909875DC78C}" type="parTrans" cxnId="{63F43CFF-A110-4456-AAD2-F4AFBE77F0DD}">
      <dgm:prSet/>
      <dgm:spPr/>
      <dgm:t>
        <a:bodyPr/>
        <a:lstStyle/>
        <a:p>
          <a:endParaRPr lang="ru-RU"/>
        </a:p>
      </dgm:t>
    </dgm:pt>
    <dgm:pt modelId="{44827473-537F-448E-8B1E-AC6006297A19}" type="sibTrans" cxnId="{63F43CFF-A110-4456-AAD2-F4AFBE77F0DD}">
      <dgm:prSet/>
      <dgm:spPr/>
      <dgm:t>
        <a:bodyPr/>
        <a:lstStyle/>
        <a:p>
          <a:endParaRPr lang="ru-RU"/>
        </a:p>
      </dgm:t>
    </dgm:pt>
    <dgm:pt modelId="{3D1F966C-9E21-4947-B7E0-B6BFC260A3EB}">
      <dgm:prSet phldrT="[Текст]" custT="1"/>
      <dgm:spPr/>
      <dgm:t>
        <a:bodyPr/>
        <a:lstStyle/>
        <a:p>
          <a:r>
            <a:rPr lang="ru-RU" sz="1200" dirty="0" smtClean="0"/>
            <a:t>перечень главных администраторов источников финансирования дефицита районного бюджета;</a:t>
          </a:r>
          <a:endParaRPr lang="ru-RU" sz="1200" dirty="0"/>
        </a:p>
      </dgm:t>
    </dgm:pt>
    <dgm:pt modelId="{46276037-C635-4F67-B73D-EC06BABBB554}" type="parTrans" cxnId="{FDE96577-FAB4-489F-84B0-F24A3B8B6BB2}">
      <dgm:prSet/>
      <dgm:spPr/>
      <dgm:t>
        <a:bodyPr/>
        <a:lstStyle/>
        <a:p>
          <a:endParaRPr lang="ru-RU"/>
        </a:p>
      </dgm:t>
    </dgm:pt>
    <dgm:pt modelId="{7E992520-E70B-40AE-9F63-CBDE4F777C6B}" type="sibTrans" cxnId="{FDE96577-FAB4-489F-84B0-F24A3B8B6BB2}">
      <dgm:prSet/>
      <dgm:spPr/>
      <dgm:t>
        <a:bodyPr/>
        <a:lstStyle/>
        <a:p>
          <a:endParaRPr lang="ru-RU"/>
        </a:p>
      </dgm:t>
    </dgm:pt>
    <dgm:pt modelId="{3C01B9A9-DA62-4D87-A12A-A14EE89ECFF6}">
      <dgm:prSet phldrT="[Текст]" custT="1"/>
      <dgm:spPr/>
      <dgm:t>
        <a:bodyPr/>
        <a:lstStyle/>
        <a:p>
          <a:r>
            <a:rPr lang="ru-RU" sz="1200" dirty="0" smtClean="0"/>
            <a:t>бюджетные ассигнования (за исключением утвержденных в первом чтении условно утверждаемых (утвержденных) расходов) по разделам, подразделам, целевым статьям (муниципальным программам Соболевского муниципального района и непрограммным направлениям деятельности), группам видов расходов классификации расходов районного бюджета в пределах общего объема расходов районного бюджета, утвержденных в первом чтении;</a:t>
          </a:r>
          <a:endParaRPr lang="ru-RU" sz="1200" dirty="0"/>
        </a:p>
      </dgm:t>
    </dgm:pt>
    <dgm:pt modelId="{97CD374B-1FE2-4869-A75D-A94516B685BB}" type="parTrans" cxnId="{1CF6F0AA-003E-4F21-AFAD-DEF966F76490}">
      <dgm:prSet/>
      <dgm:spPr/>
      <dgm:t>
        <a:bodyPr/>
        <a:lstStyle/>
        <a:p>
          <a:endParaRPr lang="ru-RU"/>
        </a:p>
      </dgm:t>
    </dgm:pt>
    <dgm:pt modelId="{658D3C8A-F293-4C31-9644-968202DE79AF}" type="sibTrans" cxnId="{1CF6F0AA-003E-4F21-AFAD-DEF966F76490}">
      <dgm:prSet/>
      <dgm:spPr/>
      <dgm:t>
        <a:bodyPr/>
        <a:lstStyle/>
        <a:p>
          <a:endParaRPr lang="ru-RU"/>
        </a:p>
      </dgm:t>
    </dgm:pt>
    <dgm:pt modelId="{C705F795-18FC-409B-A3E7-16FA3FD58576}">
      <dgm:prSet phldrT="[Текст]" custT="1"/>
      <dgm:spPr/>
      <dgm:t>
        <a:bodyPr/>
        <a:lstStyle/>
        <a:p>
          <a:r>
            <a:rPr lang="ru-RU" sz="1200" dirty="0" smtClean="0"/>
            <a:t>распределение между бюджетами сельских поселений Соболевского муниципального района межбюджетных трансфертов;</a:t>
          </a:r>
          <a:endParaRPr lang="ru-RU" sz="1200" dirty="0"/>
        </a:p>
      </dgm:t>
    </dgm:pt>
    <dgm:pt modelId="{35A332B5-DE9A-41C9-84CF-579B06BAF7E2}" type="parTrans" cxnId="{05CDC914-43A0-470E-B3B6-E0EDCBC46F23}">
      <dgm:prSet/>
      <dgm:spPr/>
      <dgm:t>
        <a:bodyPr/>
        <a:lstStyle/>
        <a:p>
          <a:endParaRPr lang="ru-RU"/>
        </a:p>
      </dgm:t>
    </dgm:pt>
    <dgm:pt modelId="{D8CB98CB-99A5-4971-AD49-C18E0235684E}" type="sibTrans" cxnId="{05CDC914-43A0-470E-B3B6-E0EDCBC46F23}">
      <dgm:prSet/>
      <dgm:spPr/>
      <dgm:t>
        <a:bodyPr/>
        <a:lstStyle/>
        <a:p>
          <a:endParaRPr lang="ru-RU"/>
        </a:p>
      </dgm:t>
    </dgm:pt>
    <dgm:pt modelId="{F916608B-D352-4E64-B1E1-21A785301DD2}">
      <dgm:prSet phldrT="[Текст]" custT="1"/>
      <dgm:spPr/>
      <dgm:t>
        <a:bodyPr/>
        <a:lstStyle/>
        <a:p>
          <a:r>
            <a:rPr lang="ru-RU" sz="1200" dirty="0" smtClean="0"/>
            <a:t>программу муниципальных внутренних заимствований Соболевского муниципального района Камчатского края;</a:t>
          </a:r>
          <a:endParaRPr lang="ru-RU" sz="1200" dirty="0"/>
        </a:p>
      </dgm:t>
    </dgm:pt>
    <dgm:pt modelId="{5A148081-15DF-43BF-8A74-D84AFA7000E8}" type="parTrans" cxnId="{7D6AB136-AA91-472E-9C91-802840634483}">
      <dgm:prSet/>
      <dgm:spPr/>
      <dgm:t>
        <a:bodyPr/>
        <a:lstStyle/>
        <a:p>
          <a:endParaRPr lang="ru-RU"/>
        </a:p>
      </dgm:t>
    </dgm:pt>
    <dgm:pt modelId="{61548340-4A1A-4DE6-BD64-52068F8C6468}" type="sibTrans" cxnId="{7D6AB136-AA91-472E-9C91-802840634483}">
      <dgm:prSet/>
      <dgm:spPr/>
      <dgm:t>
        <a:bodyPr/>
        <a:lstStyle/>
        <a:p>
          <a:endParaRPr lang="ru-RU"/>
        </a:p>
      </dgm:t>
    </dgm:pt>
    <dgm:pt modelId="{59C92BB4-BF19-4C35-8BDB-F42C1AC2436D}">
      <dgm:prSet phldrT="[Текст]" custT="1"/>
      <dgm:spPr/>
      <dgm:t>
        <a:bodyPr/>
        <a:lstStyle/>
        <a:p>
          <a:r>
            <a:rPr lang="ru-RU" sz="1200" dirty="0" smtClean="0"/>
            <a:t>программу муниципальных гарантий Соболевского муниципального района Камчатского края;</a:t>
          </a:r>
          <a:endParaRPr lang="ru-RU" sz="1200" dirty="0"/>
        </a:p>
      </dgm:t>
    </dgm:pt>
    <dgm:pt modelId="{EE4FE2DE-C92C-4D31-9E1E-8427C17592CB}" type="parTrans" cxnId="{16CA68B5-9EF8-41CE-A049-6A2FE70DF31B}">
      <dgm:prSet/>
      <dgm:spPr/>
      <dgm:t>
        <a:bodyPr/>
        <a:lstStyle/>
        <a:p>
          <a:endParaRPr lang="ru-RU"/>
        </a:p>
      </dgm:t>
    </dgm:pt>
    <dgm:pt modelId="{25C45925-B392-468B-82F8-2D915FF31C3A}" type="sibTrans" cxnId="{16CA68B5-9EF8-41CE-A049-6A2FE70DF31B}">
      <dgm:prSet/>
      <dgm:spPr/>
      <dgm:t>
        <a:bodyPr/>
        <a:lstStyle/>
        <a:p>
          <a:endParaRPr lang="ru-RU"/>
        </a:p>
      </dgm:t>
    </dgm:pt>
    <dgm:pt modelId="{2F1C5243-CB1F-4D04-A966-8B3DDDA6C072}">
      <dgm:prSet phldrT="[Текст]" custT="1"/>
      <dgm:spPr/>
      <dgm:t>
        <a:bodyPr/>
        <a:lstStyle/>
        <a:p>
          <a:r>
            <a:rPr lang="ru-RU" sz="1200" dirty="0" smtClean="0"/>
            <a:t>источники финансирования дефицита бюджета;</a:t>
          </a:r>
          <a:endParaRPr lang="ru-RU" sz="1200" dirty="0"/>
        </a:p>
      </dgm:t>
    </dgm:pt>
    <dgm:pt modelId="{CAC13005-45C1-424D-941B-32D77AC9C6AD}" type="parTrans" cxnId="{3B1BF587-6199-4414-9487-D1A316AABCB0}">
      <dgm:prSet/>
      <dgm:spPr/>
      <dgm:t>
        <a:bodyPr/>
        <a:lstStyle/>
        <a:p>
          <a:endParaRPr lang="ru-RU"/>
        </a:p>
      </dgm:t>
    </dgm:pt>
    <dgm:pt modelId="{4358A76D-B4CA-44C1-8911-A317B824197D}" type="sibTrans" cxnId="{3B1BF587-6199-4414-9487-D1A316AABCB0}">
      <dgm:prSet/>
      <dgm:spPr/>
      <dgm:t>
        <a:bodyPr/>
        <a:lstStyle/>
        <a:p>
          <a:endParaRPr lang="ru-RU"/>
        </a:p>
      </dgm:t>
    </dgm:pt>
    <dgm:pt modelId="{CE58B4ED-ECB8-4364-9563-CE7E6BC4F6EA}">
      <dgm:prSet phldrT="[Текст]" custT="1"/>
      <dgm:spPr/>
      <dgm:t>
        <a:bodyPr/>
        <a:lstStyle/>
        <a:p>
          <a:r>
            <a:rPr lang="ru-RU" sz="1200" dirty="0" smtClean="0"/>
            <a:t>перечень муниципальных программ Соболевского муниципального района с указанием бюджетных ассигнований, направленных на финансовое обеспечение указанных программ.</a:t>
          </a:r>
          <a:endParaRPr lang="ru-RU" sz="1200" dirty="0"/>
        </a:p>
      </dgm:t>
    </dgm:pt>
    <dgm:pt modelId="{EEBA0267-BBEC-4B8E-AC0E-68808C119E54}" type="parTrans" cxnId="{56BD63D6-03C9-4113-9BAF-C83488A0B576}">
      <dgm:prSet/>
      <dgm:spPr/>
      <dgm:t>
        <a:bodyPr/>
        <a:lstStyle/>
        <a:p>
          <a:endParaRPr lang="ru-RU"/>
        </a:p>
      </dgm:t>
    </dgm:pt>
    <dgm:pt modelId="{851EA31F-2954-405E-9632-151D8510A25B}" type="sibTrans" cxnId="{56BD63D6-03C9-4113-9BAF-C83488A0B576}">
      <dgm:prSet/>
      <dgm:spPr/>
      <dgm:t>
        <a:bodyPr/>
        <a:lstStyle/>
        <a:p>
          <a:endParaRPr lang="ru-RU"/>
        </a:p>
      </dgm:t>
    </dgm:pt>
    <dgm:pt modelId="{4294EC15-7549-4CB4-8688-98D099B6C5BE}">
      <dgm:prSet custT="1"/>
      <dgm:spPr/>
      <dgm:t>
        <a:bodyPr/>
        <a:lstStyle/>
        <a:p>
          <a:r>
            <a:rPr lang="ru-RU" sz="1200" dirty="0" smtClean="0"/>
            <a:t> условно утверждаемые расходы.</a:t>
          </a:r>
          <a:endParaRPr lang="ru-RU" sz="1200" dirty="0"/>
        </a:p>
      </dgm:t>
    </dgm:pt>
    <dgm:pt modelId="{14B3A5B9-2D3F-4C9C-A99E-1327ADB7992C}" type="parTrans" cxnId="{DDC69746-9F8A-4142-B00C-D1C9D9B2D6FF}">
      <dgm:prSet/>
      <dgm:spPr/>
      <dgm:t>
        <a:bodyPr/>
        <a:lstStyle/>
        <a:p>
          <a:endParaRPr lang="ru-RU"/>
        </a:p>
      </dgm:t>
    </dgm:pt>
    <dgm:pt modelId="{B4886E1E-01A1-4EC7-A047-02BD11E16439}" type="sibTrans" cxnId="{DDC69746-9F8A-4142-B00C-D1C9D9B2D6FF}">
      <dgm:prSet/>
      <dgm:spPr/>
      <dgm:t>
        <a:bodyPr/>
        <a:lstStyle/>
        <a:p>
          <a:endParaRPr lang="ru-RU"/>
        </a:p>
      </dgm:t>
    </dgm:pt>
    <dgm:pt modelId="{08198B3C-C53D-4218-BA5F-7534D136ADE2}" type="pres">
      <dgm:prSet presAssocID="{B9502C17-23CD-49D6-977B-047B5F9F356D}" presName="linear" presStyleCnt="0">
        <dgm:presLayoutVars>
          <dgm:dir/>
          <dgm:animLvl val="lvl"/>
          <dgm:resizeHandles val="exact"/>
        </dgm:presLayoutVars>
      </dgm:prSet>
      <dgm:spPr/>
      <dgm:t>
        <a:bodyPr/>
        <a:lstStyle/>
        <a:p>
          <a:endParaRPr lang="ru-RU"/>
        </a:p>
      </dgm:t>
    </dgm:pt>
    <dgm:pt modelId="{1519EDC5-2369-4AD6-A5A3-EBD7D22A0BAF}" type="pres">
      <dgm:prSet presAssocID="{D30D4C03-ECB3-412C-8EFE-F2667FE3EF31}" presName="parentLin" presStyleCnt="0"/>
      <dgm:spPr/>
      <dgm:t>
        <a:bodyPr/>
        <a:lstStyle/>
        <a:p>
          <a:endParaRPr lang="ru-RU"/>
        </a:p>
      </dgm:t>
    </dgm:pt>
    <dgm:pt modelId="{09D50868-085F-48A4-ABDC-83EE97A4269F}" type="pres">
      <dgm:prSet presAssocID="{D30D4C03-ECB3-412C-8EFE-F2667FE3EF31}" presName="parentLeftMargin" presStyleLbl="node1" presStyleIdx="0" presStyleCnt="3"/>
      <dgm:spPr/>
      <dgm:t>
        <a:bodyPr/>
        <a:lstStyle/>
        <a:p>
          <a:endParaRPr lang="ru-RU"/>
        </a:p>
      </dgm:t>
    </dgm:pt>
    <dgm:pt modelId="{76617A07-5A16-4C3C-8DBB-08C37BB6F531}" type="pres">
      <dgm:prSet presAssocID="{D30D4C03-ECB3-412C-8EFE-F2667FE3EF31}" presName="parentText" presStyleLbl="node1" presStyleIdx="0" presStyleCnt="3" custScaleY="207602" custLinFactY="25326" custLinFactNeighborX="-59843" custLinFactNeighborY="100000">
        <dgm:presLayoutVars>
          <dgm:chMax val="0"/>
          <dgm:bulletEnabled val="1"/>
        </dgm:presLayoutVars>
      </dgm:prSet>
      <dgm:spPr/>
      <dgm:t>
        <a:bodyPr/>
        <a:lstStyle/>
        <a:p>
          <a:endParaRPr lang="ru-RU"/>
        </a:p>
      </dgm:t>
    </dgm:pt>
    <dgm:pt modelId="{CFA6AFC2-5AE4-47E8-954C-7CF2612963A4}" type="pres">
      <dgm:prSet presAssocID="{D30D4C03-ECB3-412C-8EFE-F2667FE3EF31}" presName="negativeSpace" presStyleCnt="0"/>
      <dgm:spPr/>
      <dgm:t>
        <a:bodyPr/>
        <a:lstStyle/>
        <a:p>
          <a:endParaRPr lang="ru-RU"/>
        </a:p>
      </dgm:t>
    </dgm:pt>
    <dgm:pt modelId="{409639DC-B690-483E-863E-33D12773B122}" type="pres">
      <dgm:prSet presAssocID="{D30D4C03-ECB3-412C-8EFE-F2667FE3EF31}" presName="childText" presStyleLbl="conFgAcc1" presStyleIdx="0" presStyleCnt="3" custScaleY="95387" custLinFactY="12702" custLinFactNeighborY="100000">
        <dgm:presLayoutVars>
          <dgm:bulletEnabled val="1"/>
        </dgm:presLayoutVars>
      </dgm:prSet>
      <dgm:spPr/>
      <dgm:t>
        <a:bodyPr/>
        <a:lstStyle/>
        <a:p>
          <a:endParaRPr lang="ru-RU"/>
        </a:p>
      </dgm:t>
    </dgm:pt>
    <dgm:pt modelId="{253033E1-AB63-4FED-84AD-41D31D1C58ED}" type="pres">
      <dgm:prSet presAssocID="{9C4BB3A7-C328-4831-9385-1929209529C9}" presName="spaceBetweenRectangles" presStyleCnt="0"/>
      <dgm:spPr/>
      <dgm:t>
        <a:bodyPr/>
        <a:lstStyle/>
        <a:p>
          <a:endParaRPr lang="ru-RU"/>
        </a:p>
      </dgm:t>
    </dgm:pt>
    <dgm:pt modelId="{551675A2-3A1C-4F44-8E9F-3E92E2B3185A}" type="pres">
      <dgm:prSet presAssocID="{75630D0D-FF9C-4929-BD48-C8D07FDDCD01}" presName="parentLin" presStyleCnt="0"/>
      <dgm:spPr/>
      <dgm:t>
        <a:bodyPr/>
        <a:lstStyle/>
        <a:p>
          <a:endParaRPr lang="ru-RU"/>
        </a:p>
      </dgm:t>
    </dgm:pt>
    <dgm:pt modelId="{7348A048-D201-4AF1-B778-05432AA719AC}" type="pres">
      <dgm:prSet presAssocID="{75630D0D-FF9C-4929-BD48-C8D07FDDCD01}" presName="parentLeftMargin" presStyleLbl="node1" presStyleIdx="0" presStyleCnt="3"/>
      <dgm:spPr/>
      <dgm:t>
        <a:bodyPr/>
        <a:lstStyle/>
        <a:p>
          <a:endParaRPr lang="ru-RU"/>
        </a:p>
      </dgm:t>
    </dgm:pt>
    <dgm:pt modelId="{8B7E7848-6044-471A-BC58-8445AFF47CD0}" type="pres">
      <dgm:prSet presAssocID="{75630D0D-FF9C-4929-BD48-C8D07FDDCD01}" presName="parentText" presStyleLbl="node1" presStyleIdx="1" presStyleCnt="3" custScaleY="315576" custLinFactY="29783" custLinFactNeighborX="-79190" custLinFactNeighborY="100000">
        <dgm:presLayoutVars>
          <dgm:chMax val="0"/>
          <dgm:bulletEnabled val="1"/>
        </dgm:presLayoutVars>
      </dgm:prSet>
      <dgm:spPr/>
      <dgm:t>
        <a:bodyPr/>
        <a:lstStyle/>
        <a:p>
          <a:endParaRPr lang="ru-RU"/>
        </a:p>
      </dgm:t>
    </dgm:pt>
    <dgm:pt modelId="{6943AB68-3C2C-43CB-ABD0-A252AD3558EF}" type="pres">
      <dgm:prSet presAssocID="{75630D0D-FF9C-4929-BD48-C8D07FDDCD01}" presName="negativeSpace" presStyleCnt="0"/>
      <dgm:spPr/>
      <dgm:t>
        <a:bodyPr/>
        <a:lstStyle/>
        <a:p>
          <a:endParaRPr lang="ru-RU"/>
        </a:p>
      </dgm:t>
    </dgm:pt>
    <dgm:pt modelId="{6B5F460D-7A8B-4F13-AF8C-11D6249D381F}" type="pres">
      <dgm:prSet presAssocID="{75630D0D-FF9C-4929-BD48-C8D07FDDCD01}" presName="childText" presStyleLbl="conFgAcc1" presStyleIdx="1" presStyleCnt="3" custScaleY="104960" custLinFactY="4749" custLinFactNeighborY="100000">
        <dgm:presLayoutVars>
          <dgm:bulletEnabled val="1"/>
        </dgm:presLayoutVars>
      </dgm:prSet>
      <dgm:spPr/>
      <dgm:t>
        <a:bodyPr/>
        <a:lstStyle/>
        <a:p>
          <a:endParaRPr lang="ru-RU"/>
        </a:p>
      </dgm:t>
    </dgm:pt>
    <dgm:pt modelId="{193ABD8C-70B5-4C72-8261-778F3ADB6A8C}" type="pres">
      <dgm:prSet presAssocID="{7C9D7345-5077-4BA6-B67B-C872B6B68C39}" presName="spaceBetweenRectangles" presStyleCnt="0"/>
      <dgm:spPr/>
      <dgm:t>
        <a:bodyPr/>
        <a:lstStyle/>
        <a:p>
          <a:endParaRPr lang="ru-RU"/>
        </a:p>
      </dgm:t>
    </dgm:pt>
    <dgm:pt modelId="{CDB1016D-E6E3-4BD5-9724-28A908027D9A}" type="pres">
      <dgm:prSet presAssocID="{6D7A2844-B374-4457-A9C6-9781B4117C80}" presName="parentLin" presStyleCnt="0"/>
      <dgm:spPr/>
      <dgm:t>
        <a:bodyPr/>
        <a:lstStyle/>
        <a:p>
          <a:endParaRPr lang="ru-RU"/>
        </a:p>
      </dgm:t>
    </dgm:pt>
    <dgm:pt modelId="{6522F7C4-42A5-4752-9E27-95D45C976BF4}" type="pres">
      <dgm:prSet presAssocID="{6D7A2844-B374-4457-A9C6-9781B4117C80}" presName="parentLeftMargin" presStyleLbl="node1" presStyleIdx="1" presStyleCnt="3"/>
      <dgm:spPr/>
      <dgm:t>
        <a:bodyPr/>
        <a:lstStyle/>
        <a:p>
          <a:endParaRPr lang="ru-RU"/>
        </a:p>
      </dgm:t>
    </dgm:pt>
    <dgm:pt modelId="{1D526CF0-EB81-4718-81F1-F77F66E8A642}" type="pres">
      <dgm:prSet presAssocID="{6D7A2844-B374-4457-A9C6-9781B4117C80}" presName="parentText" presStyleLbl="node1" presStyleIdx="2" presStyleCnt="3" custScaleY="195253" custLinFactNeighborX="-72629" custLinFactNeighborY="-46040">
        <dgm:presLayoutVars>
          <dgm:chMax val="0"/>
          <dgm:bulletEnabled val="1"/>
        </dgm:presLayoutVars>
      </dgm:prSet>
      <dgm:spPr/>
      <dgm:t>
        <a:bodyPr/>
        <a:lstStyle/>
        <a:p>
          <a:endParaRPr lang="ru-RU"/>
        </a:p>
      </dgm:t>
    </dgm:pt>
    <dgm:pt modelId="{9912A21D-15F4-4718-B517-FE865165839F}" type="pres">
      <dgm:prSet presAssocID="{6D7A2844-B374-4457-A9C6-9781B4117C80}" presName="negativeSpace" presStyleCnt="0"/>
      <dgm:spPr/>
      <dgm:t>
        <a:bodyPr/>
        <a:lstStyle/>
        <a:p>
          <a:endParaRPr lang="ru-RU"/>
        </a:p>
      </dgm:t>
    </dgm:pt>
    <dgm:pt modelId="{FB00732A-623E-4F2E-85D6-43BA17518E54}" type="pres">
      <dgm:prSet presAssocID="{6D7A2844-B374-4457-A9C6-9781B4117C80}" presName="childText" presStyleLbl="conFgAcc1" presStyleIdx="2" presStyleCnt="3" custScaleY="82805" custLinFactNeighborY="-49975">
        <dgm:presLayoutVars>
          <dgm:bulletEnabled val="1"/>
        </dgm:presLayoutVars>
      </dgm:prSet>
      <dgm:spPr/>
      <dgm:t>
        <a:bodyPr/>
        <a:lstStyle/>
        <a:p>
          <a:endParaRPr lang="ru-RU"/>
        </a:p>
      </dgm:t>
    </dgm:pt>
  </dgm:ptLst>
  <dgm:cxnLst>
    <dgm:cxn modelId="{211BFCE3-C9A8-430A-A532-68F2F54A5B84}" type="presOf" srcId="{68498698-0A0B-4560-BFB9-ACBACE98F6A2}" destId="{409639DC-B690-483E-863E-33D12773B122}" srcOrd="0" destOrd="2" presId="urn:microsoft.com/office/officeart/2005/8/layout/list1"/>
    <dgm:cxn modelId="{1CF6F0AA-003E-4F21-AFAD-DEF966F76490}" srcId="{75630D0D-FF9C-4929-BD48-C8D07FDDCD01}" destId="{3C01B9A9-DA62-4D87-A12A-A14EE89ECFF6}" srcOrd="2" destOrd="0" parTransId="{97CD374B-1FE2-4869-A75D-A94516B685BB}" sibTransId="{658D3C8A-F293-4C31-9644-968202DE79AF}"/>
    <dgm:cxn modelId="{BB074269-1EBF-4E80-8E3E-72B2C0CC8AE4}" type="presOf" srcId="{4D468948-7C07-4C53-A095-53508FD74B9B}" destId="{6B5F460D-7A8B-4F13-AF8C-11D6249D381F}" srcOrd="0" destOrd="0" presId="urn:microsoft.com/office/officeart/2005/8/layout/list1"/>
    <dgm:cxn modelId="{63F43CFF-A110-4456-AAD2-F4AFBE77F0DD}" srcId="{D30D4C03-ECB3-412C-8EFE-F2667FE3EF31}" destId="{175C3BB2-15B5-45AE-AF87-8CEFAED7242C}" srcOrd="5" destOrd="0" parTransId="{348F2B09-18DF-4713-A943-8909875DC78C}" sibTransId="{44827473-537F-448E-8B1E-AC6006297A19}"/>
    <dgm:cxn modelId="{A9F9DB2F-D336-49E5-B951-3BC2410A272A}" type="presOf" srcId="{3D1F966C-9E21-4947-B7E0-B6BFC260A3EB}" destId="{6B5F460D-7A8B-4F13-AF8C-11D6249D381F}" srcOrd="0" destOrd="1" presId="urn:microsoft.com/office/officeart/2005/8/layout/list1"/>
    <dgm:cxn modelId="{FAAF200C-0729-4BCC-AA94-F08A0F996FB1}" type="presOf" srcId="{2F1C5243-CB1F-4D04-A966-8B3DDDA6C072}" destId="{6B5F460D-7A8B-4F13-AF8C-11D6249D381F}" srcOrd="0" destOrd="6" presId="urn:microsoft.com/office/officeart/2005/8/layout/list1"/>
    <dgm:cxn modelId="{BDB65042-6DD9-4196-B10B-5FC7AF429C65}" type="presOf" srcId="{F916608B-D352-4E64-B1E1-21A785301DD2}" destId="{6B5F460D-7A8B-4F13-AF8C-11D6249D381F}" srcOrd="0" destOrd="4" presId="urn:microsoft.com/office/officeart/2005/8/layout/list1"/>
    <dgm:cxn modelId="{7AFA4811-7555-4A60-879B-C3D6CE3F763E}" srcId="{B9502C17-23CD-49D6-977B-047B5F9F356D}" destId="{D30D4C03-ECB3-412C-8EFE-F2667FE3EF31}" srcOrd="0" destOrd="0" parTransId="{03409BC8-3E35-4121-9281-94086B612444}" sibTransId="{9C4BB3A7-C328-4831-9385-1929209529C9}"/>
    <dgm:cxn modelId="{93D80820-84D6-48BD-9D21-8EDB42850872}" type="presOf" srcId="{CE58B4ED-ECB8-4364-9563-CE7E6BC4F6EA}" destId="{6B5F460D-7A8B-4F13-AF8C-11D6249D381F}" srcOrd="0" destOrd="7" presId="urn:microsoft.com/office/officeart/2005/8/layout/list1"/>
    <dgm:cxn modelId="{4DACC2BA-6E28-4FE6-83FE-69E7439FCEAD}" srcId="{D30D4C03-ECB3-412C-8EFE-F2667FE3EF31}" destId="{D51359C0-1583-44D0-A306-2604E90FFCB8}" srcOrd="3" destOrd="0" parTransId="{12FA4A9F-C69D-4696-AC12-41AC10E809AE}" sibTransId="{94ECA7F3-F085-46C0-81B7-F9FEF8B9A41C}"/>
    <dgm:cxn modelId="{BD143673-21BF-4AF7-9B1E-74DBBAE0C4D3}" srcId="{75630D0D-FF9C-4929-BD48-C8D07FDDCD01}" destId="{4D468948-7C07-4C53-A095-53508FD74B9B}" srcOrd="0" destOrd="0" parTransId="{4274FDE2-4459-4F06-A212-67E620C844C9}" sibTransId="{B241A0F1-EE53-4312-9810-A31FF9149E22}"/>
    <dgm:cxn modelId="{DDFE16C8-D7D6-4271-9C43-28E89ABC1B2F}" srcId="{B9502C17-23CD-49D6-977B-047B5F9F356D}" destId="{75630D0D-FF9C-4929-BD48-C8D07FDDCD01}" srcOrd="1" destOrd="0" parTransId="{1E90B15C-39FB-44CF-86E0-D70A65F283B3}" sibTransId="{7C9D7345-5077-4BA6-B67B-C872B6B68C39}"/>
    <dgm:cxn modelId="{8250B51E-51D8-4AD1-ADA6-23BF3A69DB12}" type="presOf" srcId="{3C01B9A9-DA62-4D87-A12A-A14EE89ECFF6}" destId="{6B5F460D-7A8B-4F13-AF8C-11D6249D381F}" srcOrd="0" destOrd="2" presId="urn:microsoft.com/office/officeart/2005/8/layout/list1"/>
    <dgm:cxn modelId="{16CA68B5-9EF8-41CE-A049-6A2FE70DF31B}" srcId="{75630D0D-FF9C-4929-BD48-C8D07FDDCD01}" destId="{59C92BB4-BF19-4C35-8BDB-F42C1AC2436D}" srcOrd="5" destOrd="0" parTransId="{EE4FE2DE-C92C-4D31-9E1E-8427C17592CB}" sibTransId="{25C45925-B392-468B-82F8-2D915FF31C3A}"/>
    <dgm:cxn modelId="{7D6AB136-AA91-472E-9C91-802840634483}" srcId="{75630D0D-FF9C-4929-BD48-C8D07FDDCD01}" destId="{F916608B-D352-4E64-B1E1-21A785301DD2}" srcOrd="4" destOrd="0" parTransId="{5A148081-15DF-43BF-8A74-D84AFA7000E8}" sibTransId="{61548340-4A1A-4DE6-BD64-52068F8C6468}"/>
    <dgm:cxn modelId="{05CDC914-43A0-470E-B3B6-E0EDCBC46F23}" srcId="{75630D0D-FF9C-4929-BD48-C8D07FDDCD01}" destId="{C705F795-18FC-409B-A3E7-16FA3FD58576}" srcOrd="3" destOrd="0" parTransId="{35A332B5-DE9A-41C9-84CF-579B06BAF7E2}" sibTransId="{D8CB98CB-99A5-4971-AD49-C18E0235684E}"/>
    <dgm:cxn modelId="{18F600CF-C80E-4D9D-B437-32DBAFC977C3}" srcId="{D30D4C03-ECB3-412C-8EFE-F2667FE3EF31}" destId="{68498698-0A0B-4560-BFB9-ACBACE98F6A2}" srcOrd="2" destOrd="0" parTransId="{32501A4F-8D5E-45CC-A7D9-CB4CB99317B6}" sibTransId="{699B6C72-3AA0-4FDC-AF97-2A48ED4E4C26}"/>
    <dgm:cxn modelId="{C247C469-FB1B-4FE8-A9B1-665A822AC473}" type="presOf" srcId="{B9502C17-23CD-49D6-977B-047B5F9F356D}" destId="{08198B3C-C53D-4218-BA5F-7534D136ADE2}" srcOrd="0" destOrd="0" presId="urn:microsoft.com/office/officeart/2005/8/layout/list1"/>
    <dgm:cxn modelId="{3F479BED-0526-47BB-8A87-648D3ED8430F}" srcId="{D30D4C03-ECB3-412C-8EFE-F2667FE3EF31}" destId="{836224A7-B540-4532-8C89-873F0A6A0382}" srcOrd="0" destOrd="0" parTransId="{721D4B8A-8E69-4BDC-AEE0-6CB399588347}" sibTransId="{30754313-381B-4311-8BE0-562486B022D1}"/>
    <dgm:cxn modelId="{A164A6FD-640C-4189-B989-9AFC8476255D}" type="presOf" srcId="{75630D0D-FF9C-4929-BD48-C8D07FDDCD01}" destId="{8B7E7848-6044-471A-BC58-8445AFF47CD0}" srcOrd="1" destOrd="0" presId="urn:microsoft.com/office/officeart/2005/8/layout/list1"/>
    <dgm:cxn modelId="{3B1BF587-6199-4414-9487-D1A316AABCB0}" srcId="{75630D0D-FF9C-4929-BD48-C8D07FDDCD01}" destId="{2F1C5243-CB1F-4D04-A966-8B3DDDA6C072}" srcOrd="6" destOrd="0" parTransId="{CAC13005-45C1-424D-941B-32D77AC9C6AD}" sibTransId="{4358A76D-B4CA-44C1-8911-A317B824197D}"/>
    <dgm:cxn modelId="{AD4A027E-4F4C-4CEF-98DB-1962CC2E086D}" type="presOf" srcId="{D30D4C03-ECB3-412C-8EFE-F2667FE3EF31}" destId="{76617A07-5A16-4C3C-8DBB-08C37BB6F531}" srcOrd="1" destOrd="0" presId="urn:microsoft.com/office/officeart/2005/8/layout/list1"/>
    <dgm:cxn modelId="{E40C457B-8E70-4DD5-AEE6-449A7D4C1DFD}" type="presOf" srcId="{59C92BB4-BF19-4C35-8BDB-F42C1AC2436D}" destId="{6B5F460D-7A8B-4F13-AF8C-11D6249D381F}" srcOrd="0" destOrd="5" presId="urn:microsoft.com/office/officeart/2005/8/layout/list1"/>
    <dgm:cxn modelId="{D9F6B20A-8182-445E-821E-8D9DFB9E3328}" type="presOf" srcId="{40ED9EB9-7985-4AB7-AAC5-E1AE4956F7CA}" destId="{409639DC-B690-483E-863E-33D12773B122}" srcOrd="0" destOrd="4" presId="urn:microsoft.com/office/officeart/2005/8/layout/list1"/>
    <dgm:cxn modelId="{E154204D-28BA-4234-99C8-DEF8B68C9B7C}" type="presOf" srcId="{4294EC15-7549-4CB4-8688-98D099B6C5BE}" destId="{409639DC-B690-483E-863E-33D12773B122}" srcOrd="0" destOrd="6" presId="urn:microsoft.com/office/officeart/2005/8/layout/list1"/>
    <dgm:cxn modelId="{80159BA6-79E8-4C6E-ABE4-22FA17938573}" type="presOf" srcId="{6D7A2844-B374-4457-A9C6-9781B4117C80}" destId="{6522F7C4-42A5-4752-9E27-95D45C976BF4}" srcOrd="0" destOrd="0" presId="urn:microsoft.com/office/officeart/2005/8/layout/list1"/>
    <dgm:cxn modelId="{FDE96577-FAB4-489F-84B0-F24A3B8B6BB2}" srcId="{75630D0D-FF9C-4929-BD48-C8D07FDDCD01}" destId="{3D1F966C-9E21-4947-B7E0-B6BFC260A3EB}" srcOrd="1" destOrd="0" parTransId="{46276037-C635-4F67-B73D-EC06BABBB554}" sibTransId="{7E992520-E70B-40AE-9F63-CBDE4F777C6B}"/>
    <dgm:cxn modelId="{BD64E648-B449-4930-A1FD-7E74229C7FDA}" type="presOf" srcId="{175C3BB2-15B5-45AE-AF87-8CEFAED7242C}" destId="{409639DC-B690-483E-863E-33D12773B122}" srcOrd="0" destOrd="5" presId="urn:microsoft.com/office/officeart/2005/8/layout/list1"/>
    <dgm:cxn modelId="{C5B10A6F-8504-4394-95A1-4E8A873BE499}" type="presOf" srcId="{F5B53894-4FB5-428B-BE5B-D25C678A2E0F}" destId="{409639DC-B690-483E-863E-33D12773B122}" srcOrd="0" destOrd="1" presId="urn:microsoft.com/office/officeart/2005/8/layout/list1"/>
    <dgm:cxn modelId="{9F69C8ED-D7A0-4187-917F-1B6846AC73B4}" type="presOf" srcId="{D51359C0-1583-44D0-A306-2604E90FFCB8}" destId="{409639DC-B690-483E-863E-33D12773B122}" srcOrd="0" destOrd="3" presId="urn:microsoft.com/office/officeart/2005/8/layout/list1"/>
    <dgm:cxn modelId="{048AAE4F-CF4A-4905-87B7-99FC4ABF84D2}" type="presOf" srcId="{D30D4C03-ECB3-412C-8EFE-F2667FE3EF31}" destId="{09D50868-085F-48A4-ABDC-83EE97A4269F}" srcOrd="0" destOrd="0" presId="urn:microsoft.com/office/officeart/2005/8/layout/list1"/>
    <dgm:cxn modelId="{407DFD54-B076-4DBD-B053-0D4DD53DC2F5}" type="presOf" srcId="{75630D0D-FF9C-4929-BD48-C8D07FDDCD01}" destId="{7348A048-D201-4AF1-B778-05432AA719AC}" srcOrd="0" destOrd="0" presId="urn:microsoft.com/office/officeart/2005/8/layout/list1"/>
    <dgm:cxn modelId="{92C15969-6773-45C4-B260-B0D3E27FFDF2}" srcId="{B9502C17-23CD-49D6-977B-047B5F9F356D}" destId="{6D7A2844-B374-4457-A9C6-9781B4117C80}" srcOrd="2" destOrd="0" parTransId="{FB253B1E-9CCB-46ED-98DD-887E80B874EE}" sibTransId="{0FB1E870-F84B-4FA0-83B1-5DB80CB1E409}"/>
    <dgm:cxn modelId="{DDC69746-9F8A-4142-B00C-D1C9D9B2D6FF}" srcId="{D30D4C03-ECB3-412C-8EFE-F2667FE3EF31}" destId="{4294EC15-7549-4CB4-8688-98D099B6C5BE}" srcOrd="6" destOrd="0" parTransId="{14B3A5B9-2D3F-4C9C-A99E-1327ADB7992C}" sibTransId="{B4886E1E-01A1-4EC7-A047-02BD11E16439}"/>
    <dgm:cxn modelId="{ABEC17AC-E633-450B-98D9-EB396D66D07C}" srcId="{D30D4C03-ECB3-412C-8EFE-F2667FE3EF31}" destId="{40ED9EB9-7985-4AB7-AAC5-E1AE4956F7CA}" srcOrd="4" destOrd="0" parTransId="{5BC5698D-218E-4043-B3E4-5CF014A013FC}" sibTransId="{202141DF-AB2D-415A-8C5E-ACF5937E7C68}"/>
    <dgm:cxn modelId="{5A4C134A-4480-4DBB-816B-54A7A635225D}" type="presOf" srcId="{6D7A2844-B374-4457-A9C6-9781B4117C80}" destId="{1D526CF0-EB81-4718-81F1-F77F66E8A642}" srcOrd="1" destOrd="0" presId="urn:microsoft.com/office/officeart/2005/8/layout/list1"/>
    <dgm:cxn modelId="{47F12A08-2CE6-42AD-8D45-DDF685D892DC}" srcId="{D30D4C03-ECB3-412C-8EFE-F2667FE3EF31}" destId="{F5B53894-4FB5-428B-BE5B-D25C678A2E0F}" srcOrd="1" destOrd="0" parTransId="{D517EB6A-793C-465A-886F-0052162CA0AF}" sibTransId="{15399BC4-D98C-4F69-B29A-56622C0AC698}"/>
    <dgm:cxn modelId="{56BD63D6-03C9-4113-9BAF-C83488A0B576}" srcId="{75630D0D-FF9C-4929-BD48-C8D07FDDCD01}" destId="{CE58B4ED-ECB8-4364-9563-CE7E6BC4F6EA}" srcOrd="7" destOrd="0" parTransId="{EEBA0267-BBEC-4B8E-AC0E-68808C119E54}" sibTransId="{851EA31F-2954-405E-9632-151D8510A25B}"/>
    <dgm:cxn modelId="{531B63C3-A6EE-4607-9A96-853125D3C00D}" type="presOf" srcId="{836224A7-B540-4532-8C89-873F0A6A0382}" destId="{409639DC-B690-483E-863E-33D12773B122}" srcOrd="0" destOrd="0" presId="urn:microsoft.com/office/officeart/2005/8/layout/list1"/>
    <dgm:cxn modelId="{F5F0748E-B2F4-4859-9E96-76CDD7B6D6F1}" type="presOf" srcId="{C705F795-18FC-409B-A3E7-16FA3FD58576}" destId="{6B5F460D-7A8B-4F13-AF8C-11D6249D381F}" srcOrd="0" destOrd="3" presId="urn:microsoft.com/office/officeart/2005/8/layout/list1"/>
    <dgm:cxn modelId="{0C09DB3E-5D14-48BB-8015-478784193370}" type="presParOf" srcId="{08198B3C-C53D-4218-BA5F-7534D136ADE2}" destId="{1519EDC5-2369-4AD6-A5A3-EBD7D22A0BAF}" srcOrd="0" destOrd="0" presId="urn:microsoft.com/office/officeart/2005/8/layout/list1"/>
    <dgm:cxn modelId="{4089F981-C01D-418B-B08C-F171913B4E1F}" type="presParOf" srcId="{1519EDC5-2369-4AD6-A5A3-EBD7D22A0BAF}" destId="{09D50868-085F-48A4-ABDC-83EE97A4269F}" srcOrd="0" destOrd="0" presId="urn:microsoft.com/office/officeart/2005/8/layout/list1"/>
    <dgm:cxn modelId="{A3E546D8-AC83-4929-B22D-545C2D28F1EE}" type="presParOf" srcId="{1519EDC5-2369-4AD6-A5A3-EBD7D22A0BAF}" destId="{76617A07-5A16-4C3C-8DBB-08C37BB6F531}" srcOrd="1" destOrd="0" presId="urn:microsoft.com/office/officeart/2005/8/layout/list1"/>
    <dgm:cxn modelId="{68029A72-3F01-4D05-B589-72A80752FAC3}" type="presParOf" srcId="{08198B3C-C53D-4218-BA5F-7534D136ADE2}" destId="{CFA6AFC2-5AE4-47E8-954C-7CF2612963A4}" srcOrd="1" destOrd="0" presId="urn:microsoft.com/office/officeart/2005/8/layout/list1"/>
    <dgm:cxn modelId="{8113BCCD-36C0-4FE0-AD8D-B003B97804D7}" type="presParOf" srcId="{08198B3C-C53D-4218-BA5F-7534D136ADE2}" destId="{409639DC-B690-483E-863E-33D12773B122}" srcOrd="2" destOrd="0" presId="urn:microsoft.com/office/officeart/2005/8/layout/list1"/>
    <dgm:cxn modelId="{0F1BEF1F-85FD-481A-95D5-DA2CB003A0D0}" type="presParOf" srcId="{08198B3C-C53D-4218-BA5F-7534D136ADE2}" destId="{253033E1-AB63-4FED-84AD-41D31D1C58ED}" srcOrd="3" destOrd="0" presId="urn:microsoft.com/office/officeart/2005/8/layout/list1"/>
    <dgm:cxn modelId="{BC2ACEEF-49B7-4DC9-8216-1AB54A84D22C}" type="presParOf" srcId="{08198B3C-C53D-4218-BA5F-7534D136ADE2}" destId="{551675A2-3A1C-4F44-8E9F-3E92E2B3185A}" srcOrd="4" destOrd="0" presId="urn:microsoft.com/office/officeart/2005/8/layout/list1"/>
    <dgm:cxn modelId="{B8FA578B-1A5B-43D0-82CC-621F7FAAFD92}" type="presParOf" srcId="{551675A2-3A1C-4F44-8E9F-3E92E2B3185A}" destId="{7348A048-D201-4AF1-B778-05432AA719AC}" srcOrd="0" destOrd="0" presId="urn:microsoft.com/office/officeart/2005/8/layout/list1"/>
    <dgm:cxn modelId="{80D0ACF7-AA98-4DB8-B984-9072645F18F0}" type="presParOf" srcId="{551675A2-3A1C-4F44-8E9F-3E92E2B3185A}" destId="{8B7E7848-6044-471A-BC58-8445AFF47CD0}" srcOrd="1" destOrd="0" presId="urn:microsoft.com/office/officeart/2005/8/layout/list1"/>
    <dgm:cxn modelId="{7AD638AB-4097-4345-9D1B-6A57E2214428}" type="presParOf" srcId="{08198B3C-C53D-4218-BA5F-7534D136ADE2}" destId="{6943AB68-3C2C-43CB-ABD0-A252AD3558EF}" srcOrd="5" destOrd="0" presId="urn:microsoft.com/office/officeart/2005/8/layout/list1"/>
    <dgm:cxn modelId="{07E4B956-988F-4836-8674-FFD8A4E45BBF}" type="presParOf" srcId="{08198B3C-C53D-4218-BA5F-7534D136ADE2}" destId="{6B5F460D-7A8B-4F13-AF8C-11D6249D381F}" srcOrd="6" destOrd="0" presId="urn:microsoft.com/office/officeart/2005/8/layout/list1"/>
    <dgm:cxn modelId="{97FD0971-5D45-4FD0-870C-4DE5ACD05BD3}" type="presParOf" srcId="{08198B3C-C53D-4218-BA5F-7534D136ADE2}" destId="{193ABD8C-70B5-4C72-8261-778F3ADB6A8C}" srcOrd="7" destOrd="0" presId="urn:microsoft.com/office/officeart/2005/8/layout/list1"/>
    <dgm:cxn modelId="{96FBA018-3016-40CA-9AD6-C87393081689}" type="presParOf" srcId="{08198B3C-C53D-4218-BA5F-7534D136ADE2}" destId="{CDB1016D-E6E3-4BD5-9724-28A908027D9A}" srcOrd="8" destOrd="0" presId="urn:microsoft.com/office/officeart/2005/8/layout/list1"/>
    <dgm:cxn modelId="{F9CD6DD1-309B-4EA0-8E6C-5E196AFCA16C}" type="presParOf" srcId="{CDB1016D-E6E3-4BD5-9724-28A908027D9A}" destId="{6522F7C4-42A5-4752-9E27-95D45C976BF4}" srcOrd="0" destOrd="0" presId="urn:microsoft.com/office/officeart/2005/8/layout/list1"/>
    <dgm:cxn modelId="{85F16669-3E3D-466A-B440-54683FA4F459}" type="presParOf" srcId="{CDB1016D-E6E3-4BD5-9724-28A908027D9A}" destId="{1D526CF0-EB81-4718-81F1-F77F66E8A642}" srcOrd="1" destOrd="0" presId="urn:microsoft.com/office/officeart/2005/8/layout/list1"/>
    <dgm:cxn modelId="{19E7ABA3-2698-480B-9A31-AC1B4EFB881D}" type="presParOf" srcId="{08198B3C-C53D-4218-BA5F-7534D136ADE2}" destId="{9912A21D-15F4-4718-B517-FE865165839F}" srcOrd="9" destOrd="0" presId="urn:microsoft.com/office/officeart/2005/8/layout/list1"/>
    <dgm:cxn modelId="{40DA76D0-CDF5-4B60-8EC8-1763E027A8B3}" type="presParOf" srcId="{08198B3C-C53D-4218-BA5F-7534D136ADE2}" destId="{FB00732A-623E-4F2E-85D6-43BA17518E54}"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9639DC-B690-483E-863E-33D12773B122}">
      <dsp:nvSpPr>
        <dsp:cNvPr id="0" name=""/>
        <dsp:cNvSpPr/>
      </dsp:nvSpPr>
      <dsp:spPr>
        <a:xfrm>
          <a:off x="0" y="629736"/>
          <a:ext cx="9696449" cy="1801053"/>
        </a:xfrm>
        <a:prstGeom prst="rect">
          <a:avLst/>
        </a:prstGeom>
        <a:solidFill>
          <a:schemeClr val="lt1">
            <a:alpha val="90000"/>
            <a:hueOff val="0"/>
            <a:satOff val="0"/>
            <a:lumOff val="0"/>
            <a:alphaOff val="0"/>
          </a:schemeClr>
        </a:solidFill>
        <a:ln w="9525" cap="flat" cmpd="sng" algn="ctr">
          <a:solidFill>
            <a:schemeClr val="accent5">
              <a:shade val="8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52552" tIns="124968" rIns="752552" bIns="85344" numCol="1" spcCol="1270" anchor="t" anchorCtr="0">
          <a:noAutofit/>
        </a:bodyPr>
        <a:lstStyle/>
        <a:p>
          <a:pPr marL="114300" lvl="1" indent="-114300" algn="l" defTabSz="533400">
            <a:lnSpc>
              <a:spcPct val="90000"/>
            </a:lnSpc>
            <a:spcBef>
              <a:spcPct val="0"/>
            </a:spcBef>
            <a:spcAft>
              <a:spcPct val="15000"/>
            </a:spcAft>
            <a:buChar char="••"/>
          </a:pPr>
          <a:r>
            <a:rPr lang="ru-RU" sz="1200" kern="1200" dirty="0" smtClean="0"/>
            <a:t>общий объем доходов районного бюджета;</a:t>
          </a:r>
          <a:endParaRPr lang="ru-RU" sz="1200" kern="1200" dirty="0"/>
        </a:p>
        <a:p>
          <a:pPr marL="114300" lvl="1" indent="-114300" algn="l" defTabSz="533400">
            <a:lnSpc>
              <a:spcPct val="90000"/>
            </a:lnSpc>
            <a:spcBef>
              <a:spcPct val="0"/>
            </a:spcBef>
            <a:spcAft>
              <a:spcPct val="15000"/>
            </a:spcAft>
            <a:buChar char="••"/>
          </a:pPr>
          <a:r>
            <a:rPr lang="ru-RU" sz="1200" kern="1200" dirty="0" smtClean="0"/>
            <a:t>приложение к решению Соболевского муниципального района Камчатского края о районном бюджете на очередной финансовый год и плановый период, устанавливающее нормативы распределения доходов;</a:t>
          </a:r>
          <a:endParaRPr lang="ru-RU" sz="1200" kern="1200" dirty="0"/>
        </a:p>
        <a:p>
          <a:pPr marL="114300" lvl="1" indent="-114300" algn="l" defTabSz="533400">
            <a:lnSpc>
              <a:spcPct val="90000"/>
            </a:lnSpc>
            <a:spcBef>
              <a:spcPct val="0"/>
            </a:spcBef>
            <a:spcAft>
              <a:spcPct val="15000"/>
            </a:spcAft>
            <a:buChar char="••"/>
          </a:pPr>
          <a:r>
            <a:rPr lang="ru-RU" sz="1200" kern="1200" dirty="0" smtClean="0"/>
            <a:t>общий объем расходов районного бюджета;</a:t>
          </a:r>
          <a:endParaRPr lang="ru-RU" sz="1200" kern="1200" dirty="0"/>
        </a:p>
        <a:p>
          <a:pPr marL="114300" lvl="1" indent="-114300" algn="l" defTabSz="533400">
            <a:lnSpc>
              <a:spcPct val="90000"/>
            </a:lnSpc>
            <a:spcBef>
              <a:spcPct val="0"/>
            </a:spcBef>
            <a:spcAft>
              <a:spcPct val="15000"/>
            </a:spcAft>
            <a:buChar char="••"/>
          </a:pPr>
          <a:r>
            <a:rPr lang="ru-RU" sz="1200" kern="1200" dirty="0" smtClean="0"/>
            <a:t>верхний предел муниципального внутреннего долга Соболевского муниципального района Камчатского края;</a:t>
          </a:r>
          <a:endParaRPr lang="ru-RU" sz="1200" kern="1200" dirty="0"/>
        </a:p>
        <a:p>
          <a:pPr marL="114300" lvl="1" indent="-114300" algn="l" defTabSz="533400">
            <a:lnSpc>
              <a:spcPct val="90000"/>
            </a:lnSpc>
            <a:spcBef>
              <a:spcPct val="0"/>
            </a:spcBef>
            <a:spcAft>
              <a:spcPct val="15000"/>
            </a:spcAft>
            <a:buChar char="••"/>
          </a:pPr>
          <a:r>
            <a:rPr lang="ru-RU" sz="1200" kern="1200" dirty="0" smtClean="0"/>
            <a:t>нормативная величина Резервного фонда администрации Соболевского муниципального района Камчатского;</a:t>
          </a:r>
          <a:endParaRPr lang="ru-RU" sz="1200" kern="1200" dirty="0"/>
        </a:p>
        <a:p>
          <a:pPr marL="114300" lvl="1" indent="-114300" algn="l" defTabSz="533400">
            <a:lnSpc>
              <a:spcPct val="90000"/>
            </a:lnSpc>
            <a:spcBef>
              <a:spcPct val="0"/>
            </a:spcBef>
            <a:spcAft>
              <a:spcPct val="15000"/>
            </a:spcAft>
            <a:buChar char="••"/>
          </a:pPr>
          <a:r>
            <a:rPr lang="ru-RU" sz="1200" kern="1200" dirty="0" smtClean="0"/>
            <a:t>дефицит (профицит) районного бюджета;</a:t>
          </a:r>
          <a:endParaRPr lang="ru-RU" sz="1200" kern="1200" dirty="0"/>
        </a:p>
        <a:p>
          <a:pPr marL="114300" lvl="1" indent="-114300" algn="l" defTabSz="533400">
            <a:lnSpc>
              <a:spcPct val="90000"/>
            </a:lnSpc>
            <a:spcBef>
              <a:spcPct val="0"/>
            </a:spcBef>
            <a:spcAft>
              <a:spcPct val="15000"/>
            </a:spcAft>
            <a:buChar char="••"/>
          </a:pPr>
          <a:r>
            <a:rPr lang="ru-RU" sz="1200" kern="1200" dirty="0" smtClean="0"/>
            <a:t> условно утверждаемые расходы.</a:t>
          </a:r>
          <a:endParaRPr lang="ru-RU" sz="1200" kern="1200" dirty="0"/>
        </a:p>
      </dsp:txBody>
      <dsp:txXfrm>
        <a:off x="0" y="629736"/>
        <a:ext cx="9696449" cy="1801053"/>
      </dsp:txXfrm>
    </dsp:sp>
    <dsp:sp modelId="{76617A07-5A16-4C3C-8DBB-08C37BB6F531}">
      <dsp:nvSpPr>
        <dsp:cNvPr id="0" name=""/>
        <dsp:cNvSpPr/>
      </dsp:nvSpPr>
      <dsp:spPr>
        <a:xfrm>
          <a:off x="194690" y="300423"/>
          <a:ext cx="6787514" cy="367345"/>
        </a:xfrm>
        <a:prstGeom prst="roundRect">
          <a:avLst/>
        </a:prstGeom>
        <a:gradFill rotWithShape="0">
          <a:gsLst>
            <a:gs pos="0">
              <a:schemeClr val="accent5">
                <a:shade val="80000"/>
                <a:hueOff val="0"/>
                <a:satOff val="0"/>
                <a:lumOff val="0"/>
                <a:alphaOff val="0"/>
                <a:tint val="50000"/>
                <a:satMod val="300000"/>
              </a:schemeClr>
            </a:gs>
            <a:gs pos="35000">
              <a:schemeClr val="accent5">
                <a:shade val="80000"/>
                <a:hueOff val="0"/>
                <a:satOff val="0"/>
                <a:lumOff val="0"/>
                <a:alphaOff val="0"/>
                <a:tint val="37000"/>
                <a:satMod val="300000"/>
              </a:schemeClr>
            </a:gs>
            <a:gs pos="100000">
              <a:schemeClr val="accent5">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6552" tIns="0" rIns="256552" bIns="0" numCol="1" spcCol="1270" anchor="ctr" anchorCtr="0">
          <a:noAutofit/>
        </a:bodyPr>
        <a:lstStyle/>
        <a:p>
          <a:pPr lvl="0" algn="l" defTabSz="488950">
            <a:lnSpc>
              <a:spcPct val="90000"/>
            </a:lnSpc>
            <a:spcBef>
              <a:spcPct val="0"/>
            </a:spcBef>
            <a:spcAft>
              <a:spcPct val="35000"/>
            </a:spcAft>
          </a:pPr>
          <a:r>
            <a:rPr lang="ru-RU" sz="1100" b="1" kern="1200" dirty="0" smtClean="0"/>
            <a:t>Предмет рассмотрения проекта решения Соболевского муниципального района Камчатского края о районном бюджете в первом чтении:</a:t>
          </a:r>
          <a:endParaRPr lang="en-US" sz="1100" b="1" kern="1200" dirty="0" smtClean="0"/>
        </a:p>
      </dsp:txBody>
      <dsp:txXfrm>
        <a:off x="212622" y="318355"/>
        <a:ext cx="6751650" cy="331481"/>
      </dsp:txXfrm>
    </dsp:sp>
    <dsp:sp modelId="{6B5F460D-7A8B-4F13-AF8C-11D6249D381F}">
      <dsp:nvSpPr>
        <dsp:cNvPr id="0" name=""/>
        <dsp:cNvSpPr/>
      </dsp:nvSpPr>
      <dsp:spPr>
        <a:xfrm>
          <a:off x="0" y="2847484"/>
          <a:ext cx="9696449" cy="3408707"/>
        </a:xfrm>
        <a:prstGeom prst="rect">
          <a:avLst/>
        </a:prstGeom>
        <a:solidFill>
          <a:schemeClr val="lt1">
            <a:alpha val="90000"/>
            <a:hueOff val="0"/>
            <a:satOff val="0"/>
            <a:lumOff val="0"/>
            <a:alphaOff val="0"/>
          </a:schemeClr>
        </a:solidFill>
        <a:ln w="9525" cap="flat" cmpd="sng" algn="ctr">
          <a:solidFill>
            <a:schemeClr val="accent5">
              <a:shade val="80000"/>
              <a:hueOff val="253209"/>
              <a:satOff val="-22895"/>
              <a:lumOff val="1801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52552" tIns="124968" rIns="752552" bIns="85344" numCol="1" spcCol="1270" anchor="t" anchorCtr="0">
          <a:noAutofit/>
        </a:bodyPr>
        <a:lstStyle/>
        <a:p>
          <a:pPr marL="114300" lvl="1" indent="-114300" algn="l" defTabSz="533400">
            <a:lnSpc>
              <a:spcPct val="90000"/>
            </a:lnSpc>
            <a:spcBef>
              <a:spcPct val="0"/>
            </a:spcBef>
            <a:spcAft>
              <a:spcPct val="15000"/>
            </a:spcAft>
            <a:buChar char="••"/>
          </a:pPr>
          <a:r>
            <a:rPr lang="ru-RU" sz="1200" kern="1200" dirty="0" smtClean="0"/>
            <a:t>перечень главных администраторов доходов районного бюджета;</a:t>
          </a:r>
          <a:endParaRPr lang="ru-RU" sz="500" kern="1200" dirty="0"/>
        </a:p>
        <a:p>
          <a:pPr marL="114300" lvl="1" indent="-114300" algn="l" defTabSz="533400">
            <a:lnSpc>
              <a:spcPct val="90000"/>
            </a:lnSpc>
            <a:spcBef>
              <a:spcPct val="0"/>
            </a:spcBef>
            <a:spcAft>
              <a:spcPct val="15000"/>
            </a:spcAft>
            <a:buChar char="••"/>
          </a:pPr>
          <a:r>
            <a:rPr lang="ru-RU" sz="1200" kern="1200" dirty="0" smtClean="0"/>
            <a:t>перечень главных администраторов источников финансирования дефицита районного бюджета;</a:t>
          </a:r>
          <a:endParaRPr lang="ru-RU" sz="1200" kern="1200" dirty="0"/>
        </a:p>
        <a:p>
          <a:pPr marL="114300" lvl="1" indent="-114300" algn="l" defTabSz="533400">
            <a:lnSpc>
              <a:spcPct val="90000"/>
            </a:lnSpc>
            <a:spcBef>
              <a:spcPct val="0"/>
            </a:spcBef>
            <a:spcAft>
              <a:spcPct val="15000"/>
            </a:spcAft>
            <a:buChar char="••"/>
          </a:pPr>
          <a:r>
            <a:rPr lang="ru-RU" sz="1200" kern="1200" dirty="0" smtClean="0"/>
            <a:t>бюджетные ассигнования (за исключением утвержденных в первом чтении условно утверждаемых (утвержденных) расходов) по разделам, подразделам, целевым статьям (муниципальным программам Соболевского муниципального района и непрограммным направлениям деятельности), группам видов расходов классификации расходов районного бюджета в пределах общего объема расходов районного бюджета, утвержденных в первом чтении;</a:t>
          </a:r>
          <a:endParaRPr lang="ru-RU" sz="1200" kern="1200" dirty="0"/>
        </a:p>
        <a:p>
          <a:pPr marL="114300" lvl="1" indent="-114300" algn="l" defTabSz="533400">
            <a:lnSpc>
              <a:spcPct val="90000"/>
            </a:lnSpc>
            <a:spcBef>
              <a:spcPct val="0"/>
            </a:spcBef>
            <a:spcAft>
              <a:spcPct val="15000"/>
            </a:spcAft>
            <a:buChar char="••"/>
          </a:pPr>
          <a:r>
            <a:rPr lang="ru-RU" sz="1200" kern="1200" dirty="0" smtClean="0"/>
            <a:t>распределение между бюджетами сельских поселений Соболевского муниципального района межбюджетных трансфертов;</a:t>
          </a:r>
          <a:endParaRPr lang="ru-RU" sz="1200" kern="1200" dirty="0"/>
        </a:p>
        <a:p>
          <a:pPr marL="114300" lvl="1" indent="-114300" algn="l" defTabSz="533400">
            <a:lnSpc>
              <a:spcPct val="90000"/>
            </a:lnSpc>
            <a:spcBef>
              <a:spcPct val="0"/>
            </a:spcBef>
            <a:spcAft>
              <a:spcPct val="15000"/>
            </a:spcAft>
            <a:buChar char="••"/>
          </a:pPr>
          <a:r>
            <a:rPr lang="ru-RU" sz="1200" kern="1200" dirty="0" smtClean="0"/>
            <a:t>программу муниципальных внутренних заимствований Соболевского муниципального района Камчатского края;</a:t>
          </a:r>
          <a:endParaRPr lang="ru-RU" sz="1200" kern="1200" dirty="0"/>
        </a:p>
        <a:p>
          <a:pPr marL="114300" lvl="1" indent="-114300" algn="l" defTabSz="533400">
            <a:lnSpc>
              <a:spcPct val="90000"/>
            </a:lnSpc>
            <a:spcBef>
              <a:spcPct val="0"/>
            </a:spcBef>
            <a:spcAft>
              <a:spcPct val="15000"/>
            </a:spcAft>
            <a:buChar char="••"/>
          </a:pPr>
          <a:r>
            <a:rPr lang="ru-RU" sz="1200" kern="1200" dirty="0" smtClean="0"/>
            <a:t>программу муниципальных гарантий Соболевского муниципального района Камчатского края;</a:t>
          </a:r>
          <a:endParaRPr lang="ru-RU" sz="1200" kern="1200" dirty="0"/>
        </a:p>
        <a:p>
          <a:pPr marL="114300" lvl="1" indent="-114300" algn="l" defTabSz="533400">
            <a:lnSpc>
              <a:spcPct val="90000"/>
            </a:lnSpc>
            <a:spcBef>
              <a:spcPct val="0"/>
            </a:spcBef>
            <a:spcAft>
              <a:spcPct val="15000"/>
            </a:spcAft>
            <a:buChar char="••"/>
          </a:pPr>
          <a:r>
            <a:rPr lang="ru-RU" sz="1200" kern="1200" dirty="0" smtClean="0"/>
            <a:t>источники финансирования дефицита бюджета;</a:t>
          </a:r>
          <a:endParaRPr lang="ru-RU" sz="1200" kern="1200" dirty="0"/>
        </a:p>
        <a:p>
          <a:pPr marL="114300" lvl="1" indent="-114300" algn="l" defTabSz="533400">
            <a:lnSpc>
              <a:spcPct val="90000"/>
            </a:lnSpc>
            <a:spcBef>
              <a:spcPct val="0"/>
            </a:spcBef>
            <a:spcAft>
              <a:spcPct val="15000"/>
            </a:spcAft>
            <a:buChar char="••"/>
          </a:pPr>
          <a:r>
            <a:rPr lang="ru-RU" sz="1200" kern="1200" dirty="0" smtClean="0"/>
            <a:t>перечень муниципальных программ Соболевского муниципального района с указанием бюджетных ассигнований, направленных на финансовое обеспечение указанных программ.</a:t>
          </a:r>
          <a:endParaRPr lang="ru-RU" sz="1200" kern="1200" dirty="0"/>
        </a:p>
      </dsp:txBody>
      <dsp:txXfrm>
        <a:off x="0" y="2847484"/>
        <a:ext cx="9696449" cy="3408707"/>
      </dsp:txXfrm>
    </dsp:sp>
    <dsp:sp modelId="{8B7E7848-6044-471A-BC58-8445AFF47CD0}">
      <dsp:nvSpPr>
        <dsp:cNvPr id="0" name=""/>
        <dsp:cNvSpPr/>
      </dsp:nvSpPr>
      <dsp:spPr>
        <a:xfrm>
          <a:off x="100891" y="2420604"/>
          <a:ext cx="6787514" cy="558402"/>
        </a:xfrm>
        <a:prstGeom prst="roundRect">
          <a:avLst/>
        </a:prstGeom>
        <a:gradFill rotWithShape="0">
          <a:gsLst>
            <a:gs pos="0">
              <a:schemeClr val="accent5">
                <a:shade val="80000"/>
                <a:hueOff val="253209"/>
                <a:satOff val="-22895"/>
                <a:lumOff val="18010"/>
                <a:alphaOff val="0"/>
                <a:tint val="50000"/>
                <a:satMod val="300000"/>
              </a:schemeClr>
            </a:gs>
            <a:gs pos="35000">
              <a:schemeClr val="accent5">
                <a:shade val="80000"/>
                <a:hueOff val="253209"/>
                <a:satOff val="-22895"/>
                <a:lumOff val="18010"/>
                <a:alphaOff val="0"/>
                <a:tint val="37000"/>
                <a:satMod val="300000"/>
              </a:schemeClr>
            </a:gs>
            <a:gs pos="100000">
              <a:schemeClr val="accent5">
                <a:shade val="80000"/>
                <a:hueOff val="253209"/>
                <a:satOff val="-22895"/>
                <a:lumOff val="1801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6552" tIns="0" rIns="256552" bIns="0" numCol="1" spcCol="1270" anchor="ctr" anchorCtr="0">
          <a:noAutofit/>
        </a:bodyPr>
        <a:lstStyle/>
        <a:p>
          <a:pPr lvl="0" algn="l" defTabSz="488950">
            <a:lnSpc>
              <a:spcPct val="90000"/>
            </a:lnSpc>
            <a:spcBef>
              <a:spcPct val="0"/>
            </a:spcBef>
            <a:spcAft>
              <a:spcPct val="35000"/>
            </a:spcAft>
          </a:pPr>
          <a:r>
            <a:rPr lang="ru-RU" sz="1100" b="1" kern="1200" dirty="0" smtClean="0"/>
            <a:t>Предмет рассмотрения проекта решения Соболевского муниципального района  Камчатского края о районом бюджете во втором чтении</a:t>
          </a:r>
          <a:r>
            <a:rPr lang="ru-RU" sz="1250" b="1" kern="1200" dirty="0" smtClean="0"/>
            <a:t> </a:t>
          </a:r>
          <a:r>
            <a:rPr lang="ru-RU" sz="1250" b="0" kern="1200" dirty="0" smtClean="0"/>
            <a:t>-</a:t>
          </a:r>
          <a:r>
            <a:rPr lang="ru-RU" sz="1250" b="1" kern="1200" dirty="0" smtClean="0"/>
            <a:t> </a:t>
          </a:r>
          <a:r>
            <a:rPr lang="ru-RU" sz="1200" kern="1200" dirty="0" smtClean="0"/>
            <a:t>текстовые статьи решения, а также приложения к нему, устанавливающие:</a:t>
          </a:r>
          <a:endParaRPr lang="ru-RU" sz="1200" kern="1200" dirty="0"/>
        </a:p>
      </dsp:txBody>
      <dsp:txXfrm>
        <a:off x="128150" y="2447863"/>
        <a:ext cx="6732996" cy="503884"/>
      </dsp:txXfrm>
    </dsp:sp>
    <dsp:sp modelId="{FB00732A-623E-4F2E-85D6-43BA17518E54}">
      <dsp:nvSpPr>
        <dsp:cNvPr id="0" name=""/>
        <dsp:cNvSpPr/>
      </dsp:nvSpPr>
      <dsp:spPr>
        <a:xfrm>
          <a:off x="0" y="6314768"/>
          <a:ext cx="9696449" cy="125078"/>
        </a:xfrm>
        <a:prstGeom prst="rect">
          <a:avLst/>
        </a:prstGeom>
        <a:solidFill>
          <a:schemeClr val="lt1">
            <a:alpha val="90000"/>
            <a:hueOff val="0"/>
            <a:satOff val="0"/>
            <a:lumOff val="0"/>
            <a:alphaOff val="0"/>
          </a:schemeClr>
        </a:solidFill>
        <a:ln w="9525" cap="flat" cmpd="sng" algn="ctr">
          <a:solidFill>
            <a:schemeClr val="accent5">
              <a:shade val="80000"/>
              <a:hueOff val="506419"/>
              <a:satOff val="-45789"/>
              <a:lumOff val="36021"/>
              <a:alphaOff val="0"/>
            </a:schemeClr>
          </a:solidFill>
          <a:prstDash val="solid"/>
        </a:ln>
        <a:effectLst/>
      </dsp:spPr>
      <dsp:style>
        <a:lnRef idx="1">
          <a:scrgbClr r="0" g="0" b="0"/>
        </a:lnRef>
        <a:fillRef idx="1">
          <a:scrgbClr r="0" g="0" b="0"/>
        </a:fillRef>
        <a:effectRef idx="0">
          <a:scrgbClr r="0" g="0" b="0"/>
        </a:effectRef>
        <a:fontRef idx="minor"/>
      </dsp:style>
    </dsp:sp>
    <dsp:sp modelId="{1D526CF0-EB81-4718-81F1-F77F66E8A642}">
      <dsp:nvSpPr>
        <dsp:cNvPr id="0" name=""/>
        <dsp:cNvSpPr/>
      </dsp:nvSpPr>
      <dsp:spPr>
        <a:xfrm>
          <a:off x="132700" y="6020495"/>
          <a:ext cx="6787514" cy="345494"/>
        </a:xfrm>
        <a:prstGeom prst="roundRect">
          <a:avLst/>
        </a:prstGeom>
        <a:gradFill rotWithShape="0">
          <a:gsLst>
            <a:gs pos="0">
              <a:schemeClr val="accent5">
                <a:shade val="80000"/>
                <a:hueOff val="506419"/>
                <a:satOff val="-45789"/>
                <a:lumOff val="36021"/>
                <a:alphaOff val="0"/>
                <a:tint val="50000"/>
                <a:satMod val="300000"/>
              </a:schemeClr>
            </a:gs>
            <a:gs pos="35000">
              <a:schemeClr val="accent5">
                <a:shade val="80000"/>
                <a:hueOff val="506419"/>
                <a:satOff val="-45789"/>
                <a:lumOff val="36021"/>
                <a:alphaOff val="0"/>
                <a:tint val="37000"/>
                <a:satMod val="300000"/>
              </a:schemeClr>
            </a:gs>
            <a:gs pos="100000">
              <a:schemeClr val="accent5">
                <a:shade val="80000"/>
                <a:hueOff val="506419"/>
                <a:satOff val="-45789"/>
                <a:lumOff val="3602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6552" tIns="0" rIns="256552" bIns="0" numCol="1" spcCol="1270" anchor="ctr" anchorCtr="0">
          <a:noAutofit/>
        </a:bodyPr>
        <a:lstStyle/>
        <a:p>
          <a:pPr lvl="0" algn="l" defTabSz="488950">
            <a:lnSpc>
              <a:spcPct val="90000"/>
            </a:lnSpc>
            <a:spcBef>
              <a:spcPct val="0"/>
            </a:spcBef>
            <a:spcAft>
              <a:spcPct val="35000"/>
            </a:spcAft>
          </a:pPr>
          <a:r>
            <a:rPr lang="ru-RU" sz="1100" b="1" kern="1200" dirty="0" smtClean="0"/>
            <a:t>Для рассмотрения в третьем чтении решение выносится на голосование в целом.</a:t>
          </a:r>
          <a:endParaRPr lang="ru-RU" sz="1100" kern="1200" dirty="0"/>
        </a:p>
      </dsp:txBody>
      <dsp:txXfrm>
        <a:off x="149566" y="6037361"/>
        <a:ext cx="6753782" cy="31176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0.86624</cdr:x>
      <cdr:y>0.01542</cdr:y>
    </cdr:from>
    <cdr:to>
      <cdr:x>0.99749</cdr:x>
      <cdr:y>0.0771</cdr:y>
    </cdr:to>
    <cdr:sp macro="" textlink="">
      <cdr:nvSpPr>
        <cdr:cNvPr id="2" name="TextBox 1"/>
        <cdr:cNvSpPr txBox="1"/>
      </cdr:nvSpPr>
      <cdr:spPr>
        <a:xfrm xmlns:a="http://schemas.openxmlformats.org/drawingml/2006/main">
          <a:off x="7128792" y="72008"/>
          <a:ext cx="1080120"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ru-RU"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3" y="0"/>
            <a:ext cx="4302231" cy="339884"/>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5623702" y="0"/>
            <a:ext cx="4302231" cy="339884"/>
          </a:xfrm>
          <a:prstGeom prst="rect">
            <a:avLst/>
          </a:prstGeom>
        </p:spPr>
        <p:txBody>
          <a:bodyPr vert="horz" lIns="91440" tIns="45720" rIns="91440" bIns="45720" rtlCol="0"/>
          <a:lstStyle>
            <a:lvl1pPr algn="r">
              <a:defRPr sz="1200"/>
            </a:lvl1pPr>
          </a:lstStyle>
          <a:p>
            <a:fld id="{AF470D56-12EA-44D5-BDBF-4DF61285B8B3}" type="datetimeFigureOut">
              <a:rPr lang="ru-RU" smtClean="0"/>
              <a:pPr/>
              <a:t>01.12.2016</a:t>
            </a:fld>
            <a:endParaRPr lang="ru-RU"/>
          </a:p>
        </p:txBody>
      </p:sp>
      <p:sp>
        <p:nvSpPr>
          <p:cNvPr id="4" name="Нижний колонтитул 3"/>
          <p:cNvSpPr>
            <a:spLocks noGrp="1"/>
          </p:cNvSpPr>
          <p:nvPr>
            <p:ph type="ftr" sz="quarter" idx="2"/>
          </p:nvPr>
        </p:nvSpPr>
        <p:spPr>
          <a:xfrm>
            <a:off x="3" y="6456613"/>
            <a:ext cx="4302231" cy="339884"/>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5623702" y="6456613"/>
            <a:ext cx="4302231" cy="339884"/>
          </a:xfrm>
          <a:prstGeom prst="rect">
            <a:avLst/>
          </a:prstGeom>
        </p:spPr>
        <p:txBody>
          <a:bodyPr vert="horz" lIns="91440" tIns="45720" rIns="91440" bIns="45720" rtlCol="0" anchor="b"/>
          <a:lstStyle>
            <a:lvl1pPr algn="r">
              <a:defRPr sz="1200"/>
            </a:lvl1pPr>
          </a:lstStyle>
          <a:p>
            <a:fld id="{038A754C-B024-477D-8029-7016401A8006}" type="slidenum">
              <a:rPr lang="ru-RU" smtClean="0"/>
              <a:pPr/>
              <a:t>‹#›</a:t>
            </a:fld>
            <a:endParaRPr lang="ru-RU"/>
          </a:p>
        </p:txBody>
      </p:sp>
    </p:spTree>
    <p:extLst>
      <p:ext uri="{BB962C8B-B14F-4D97-AF65-F5344CB8AC3E}">
        <p14:creationId xmlns:p14="http://schemas.microsoft.com/office/powerpoint/2010/main" val="12675451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3" y="0"/>
            <a:ext cx="4302231" cy="339884"/>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623702" y="0"/>
            <a:ext cx="4302231" cy="339884"/>
          </a:xfrm>
          <a:prstGeom prst="rect">
            <a:avLst/>
          </a:prstGeom>
        </p:spPr>
        <p:txBody>
          <a:bodyPr vert="horz" lIns="91440" tIns="45720" rIns="91440" bIns="45720" rtlCol="0"/>
          <a:lstStyle>
            <a:lvl1pPr algn="r">
              <a:defRPr sz="1200"/>
            </a:lvl1pPr>
          </a:lstStyle>
          <a:p>
            <a:fld id="{2E93F4A6-7870-47B5-B0C3-603C829A6961}" type="datetimeFigureOut">
              <a:rPr lang="ru-RU" smtClean="0"/>
              <a:pPr/>
              <a:t>01.12.2016</a:t>
            </a:fld>
            <a:endParaRPr lang="ru-RU"/>
          </a:p>
        </p:txBody>
      </p:sp>
      <p:sp>
        <p:nvSpPr>
          <p:cNvPr id="4" name="Образ слайда 3"/>
          <p:cNvSpPr>
            <a:spLocks noGrp="1" noRot="1" noChangeAspect="1"/>
          </p:cNvSpPr>
          <p:nvPr>
            <p:ph type="sldImg" idx="2"/>
          </p:nvPr>
        </p:nvSpPr>
        <p:spPr>
          <a:xfrm>
            <a:off x="3122613" y="509588"/>
            <a:ext cx="3683000" cy="25495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92823" y="3228897"/>
            <a:ext cx="7942580" cy="3058954"/>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3" y="6456613"/>
            <a:ext cx="4302231" cy="339884"/>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623702" y="6456613"/>
            <a:ext cx="4302231" cy="339884"/>
          </a:xfrm>
          <a:prstGeom prst="rect">
            <a:avLst/>
          </a:prstGeom>
        </p:spPr>
        <p:txBody>
          <a:bodyPr vert="horz" lIns="91440" tIns="45720" rIns="91440" bIns="45720" rtlCol="0" anchor="b"/>
          <a:lstStyle>
            <a:lvl1pPr algn="r">
              <a:defRPr sz="1200"/>
            </a:lvl1pPr>
          </a:lstStyle>
          <a:p>
            <a:fld id="{3F220405-C40C-45C8-9EC5-31C93BD49D68}" type="slidenum">
              <a:rPr lang="ru-RU" smtClean="0"/>
              <a:pPr/>
              <a:t>‹#›</a:t>
            </a:fld>
            <a:endParaRPr lang="ru-RU"/>
          </a:p>
        </p:txBody>
      </p:sp>
    </p:spTree>
    <p:extLst>
      <p:ext uri="{BB962C8B-B14F-4D97-AF65-F5344CB8AC3E}">
        <p14:creationId xmlns:p14="http://schemas.microsoft.com/office/powerpoint/2010/main" val="1479235670"/>
      </p:ext>
    </p:extLst>
  </p:cSld>
  <p:clrMap bg1="lt1" tx1="dk1" bg2="lt2" tx2="dk2" accent1="accent1" accent2="accent2" accent3="accent3" accent4="accent4" accent5="accent5" accent6="accent6" hlink="hlink" folHlink="folHlink"/>
  <p:hf hdr="0" ftr="0" dt="0"/>
  <p:notesStyle>
    <a:lvl1pPr marL="0" algn="l" defTabSz="963856" rtl="0" eaLnBrk="1" latinLnBrk="0" hangingPunct="1">
      <a:defRPr sz="1300" kern="1200">
        <a:solidFill>
          <a:schemeClr val="tx1"/>
        </a:solidFill>
        <a:latin typeface="+mn-lt"/>
        <a:ea typeface="+mn-ea"/>
        <a:cs typeface="+mn-cs"/>
      </a:defRPr>
    </a:lvl1pPr>
    <a:lvl2pPr marL="481928" algn="l" defTabSz="963856" rtl="0" eaLnBrk="1" latinLnBrk="0" hangingPunct="1">
      <a:defRPr sz="1300" kern="1200">
        <a:solidFill>
          <a:schemeClr val="tx1"/>
        </a:solidFill>
        <a:latin typeface="+mn-lt"/>
        <a:ea typeface="+mn-ea"/>
        <a:cs typeface="+mn-cs"/>
      </a:defRPr>
    </a:lvl2pPr>
    <a:lvl3pPr marL="963856" algn="l" defTabSz="963856" rtl="0" eaLnBrk="1" latinLnBrk="0" hangingPunct="1">
      <a:defRPr sz="1300" kern="1200">
        <a:solidFill>
          <a:schemeClr val="tx1"/>
        </a:solidFill>
        <a:latin typeface="+mn-lt"/>
        <a:ea typeface="+mn-ea"/>
        <a:cs typeface="+mn-cs"/>
      </a:defRPr>
    </a:lvl3pPr>
    <a:lvl4pPr marL="1445784" algn="l" defTabSz="963856" rtl="0" eaLnBrk="1" latinLnBrk="0" hangingPunct="1">
      <a:defRPr sz="1300" kern="1200">
        <a:solidFill>
          <a:schemeClr val="tx1"/>
        </a:solidFill>
        <a:latin typeface="+mn-lt"/>
        <a:ea typeface="+mn-ea"/>
        <a:cs typeface="+mn-cs"/>
      </a:defRPr>
    </a:lvl4pPr>
    <a:lvl5pPr marL="1927713" algn="l" defTabSz="963856" rtl="0" eaLnBrk="1" latinLnBrk="0" hangingPunct="1">
      <a:defRPr sz="1300" kern="1200">
        <a:solidFill>
          <a:schemeClr val="tx1"/>
        </a:solidFill>
        <a:latin typeface="+mn-lt"/>
        <a:ea typeface="+mn-ea"/>
        <a:cs typeface="+mn-cs"/>
      </a:defRPr>
    </a:lvl5pPr>
    <a:lvl6pPr marL="2409640" algn="l" defTabSz="963856" rtl="0" eaLnBrk="1" latinLnBrk="0" hangingPunct="1">
      <a:defRPr sz="1300" kern="1200">
        <a:solidFill>
          <a:schemeClr val="tx1"/>
        </a:solidFill>
        <a:latin typeface="+mn-lt"/>
        <a:ea typeface="+mn-ea"/>
        <a:cs typeface="+mn-cs"/>
      </a:defRPr>
    </a:lvl6pPr>
    <a:lvl7pPr marL="2891568" algn="l" defTabSz="963856" rtl="0" eaLnBrk="1" latinLnBrk="0" hangingPunct="1">
      <a:defRPr sz="1300" kern="1200">
        <a:solidFill>
          <a:schemeClr val="tx1"/>
        </a:solidFill>
        <a:latin typeface="+mn-lt"/>
        <a:ea typeface="+mn-ea"/>
        <a:cs typeface="+mn-cs"/>
      </a:defRPr>
    </a:lvl7pPr>
    <a:lvl8pPr marL="3373497" algn="l" defTabSz="963856" rtl="0" eaLnBrk="1" latinLnBrk="0" hangingPunct="1">
      <a:defRPr sz="1300" kern="1200">
        <a:solidFill>
          <a:schemeClr val="tx1"/>
        </a:solidFill>
        <a:latin typeface="+mn-lt"/>
        <a:ea typeface="+mn-ea"/>
        <a:cs typeface="+mn-cs"/>
      </a:defRPr>
    </a:lvl8pPr>
    <a:lvl9pPr marL="3855424" algn="l" defTabSz="963856"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122613" y="509588"/>
            <a:ext cx="3683000" cy="2549525"/>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F220405-C40C-45C8-9EC5-31C93BD49D68}" type="slidenum">
              <a:rPr lang="ru-RU" smtClean="0"/>
              <a:pPr/>
              <a:t>1</a:t>
            </a:fld>
            <a:endParaRPr lang="ru-RU"/>
          </a:p>
        </p:txBody>
      </p:sp>
    </p:spTree>
    <p:extLst>
      <p:ext uri="{BB962C8B-B14F-4D97-AF65-F5344CB8AC3E}">
        <p14:creationId xmlns:p14="http://schemas.microsoft.com/office/powerpoint/2010/main" val="30982899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122613" y="509588"/>
            <a:ext cx="3683000" cy="2549525"/>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F220405-C40C-45C8-9EC5-31C93BD49D68}" type="slidenum">
              <a:rPr lang="ru-RU" smtClean="0"/>
              <a:pPr/>
              <a:t>19</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122613" y="509588"/>
            <a:ext cx="3683000" cy="2549525"/>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F220405-C40C-45C8-9EC5-31C93BD49D68}" type="slidenum">
              <a:rPr lang="ru-RU" smtClean="0"/>
              <a:pPr/>
              <a:t>20</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122613" y="509588"/>
            <a:ext cx="3683000" cy="2549525"/>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F220405-C40C-45C8-9EC5-31C93BD49D68}" type="slidenum">
              <a:rPr lang="ru-RU" smtClean="0"/>
              <a:pPr/>
              <a:t>22</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122613" y="509588"/>
            <a:ext cx="3683000" cy="2549525"/>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F220405-C40C-45C8-9EC5-31C93BD49D68}" type="slidenum">
              <a:rPr lang="ru-RU" smtClean="0"/>
              <a:pPr/>
              <a:t>23</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122613" y="509588"/>
            <a:ext cx="3683000" cy="2549525"/>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F220405-C40C-45C8-9EC5-31C93BD49D68}" type="slidenum">
              <a:rPr lang="ru-RU" smtClean="0"/>
              <a:pPr/>
              <a:t>24</a:t>
            </a:fld>
            <a:endParaRPr lang="ru-RU"/>
          </a:p>
        </p:txBody>
      </p:sp>
    </p:spTree>
    <p:extLst>
      <p:ext uri="{BB962C8B-B14F-4D97-AF65-F5344CB8AC3E}">
        <p14:creationId xmlns:p14="http://schemas.microsoft.com/office/powerpoint/2010/main" val="1673439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F220405-C40C-45C8-9EC5-31C93BD49D68}" type="slidenum">
              <a:rPr lang="ru-RU" smtClean="0"/>
              <a:pPr/>
              <a:t>25</a:t>
            </a:fld>
            <a:endParaRPr lang="ru-RU"/>
          </a:p>
        </p:txBody>
      </p:sp>
    </p:spTree>
    <p:extLst>
      <p:ext uri="{BB962C8B-B14F-4D97-AF65-F5344CB8AC3E}">
        <p14:creationId xmlns:p14="http://schemas.microsoft.com/office/powerpoint/2010/main" val="40343879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F220405-C40C-45C8-9EC5-31C93BD49D68}" type="slidenum">
              <a:rPr lang="ru-RU" smtClean="0"/>
              <a:pPr/>
              <a:t>26</a:t>
            </a:fld>
            <a:endParaRPr lang="ru-RU"/>
          </a:p>
        </p:txBody>
      </p:sp>
    </p:spTree>
    <p:extLst>
      <p:ext uri="{BB962C8B-B14F-4D97-AF65-F5344CB8AC3E}">
        <p14:creationId xmlns:p14="http://schemas.microsoft.com/office/powerpoint/2010/main" val="2713048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F220405-C40C-45C8-9EC5-31C93BD49D68}" type="slidenum">
              <a:rPr lang="ru-RU" smtClean="0"/>
              <a:pPr/>
              <a:t>27</a:t>
            </a:fld>
            <a:endParaRPr lang="ru-RU"/>
          </a:p>
        </p:txBody>
      </p:sp>
    </p:spTree>
    <p:extLst>
      <p:ext uri="{BB962C8B-B14F-4D97-AF65-F5344CB8AC3E}">
        <p14:creationId xmlns:p14="http://schemas.microsoft.com/office/powerpoint/2010/main" val="487488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122613" y="509588"/>
            <a:ext cx="3683000" cy="2549525"/>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F220405-C40C-45C8-9EC5-31C93BD49D68}" type="slidenum">
              <a:rPr lang="ru-RU" smtClean="0"/>
              <a:pPr/>
              <a:t>2</a:t>
            </a:fld>
            <a:endParaRPr lang="ru-RU"/>
          </a:p>
        </p:txBody>
      </p:sp>
    </p:spTree>
    <p:extLst>
      <p:ext uri="{BB962C8B-B14F-4D97-AF65-F5344CB8AC3E}">
        <p14:creationId xmlns:p14="http://schemas.microsoft.com/office/powerpoint/2010/main" val="665392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122613" y="509588"/>
            <a:ext cx="3683000" cy="2549525"/>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F220405-C40C-45C8-9EC5-31C93BD49D68}" type="slidenum">
              <a:rPr lang="ru-RU" smtClean="0"/>
              <a:pPr/>
              <a:t>3</a:t>
            </a:fld>
            <a:endParaRPr lang="ru-RU"/>
          </a:p>
        </p:txBody>
      </p:sp>
    </p:spTree>
    <p:extLst>
      <p:ext uri="{BB962C8B-B14F-4D97-AF65-F5344CB8AC3E}">
        <p14:creationId xmlns:p14="http://schemas.microsoft.com/office/powerpoint/2010/main" val="2496533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122613" y="509588"/>
            <a:ext cx="3683000" cy="2549525"/>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F220405-C40C-45C8-9EC5-31C93BD49D68}" type="slidenum">
              <a:rPr lang="ru-RU" smtClean="0"/>
              <a:pPr/>
              <a:t>7</a:t>
            </a:fld>
            <a:endParaRPr lang="ru-RU"/>
          </a:p>
        </p:txBody>
      </p:sp>
    </p:spTree>
    <p:extLst>
      <p:ext uri="{BB962C8B-B14F-4D97-AF65-F5344CB8AC3E}">
        <p14:creationId xmlns:p14="http://schemas.microsoft.com/office/powerpoint/2010/main" val="3656152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F220405-C40C-45C8-9EC5-31C93BD49D68}" type="slidenum">
              <a:rPr lang="ru-RU" smtClean="0"/>
              <a:pPr/>
              <a:t>8</a:t>
            </a:fld>
            <a:endParaRPr lang="ru-RU"/>
          </a:p>
        </p:txBody>
      </p:sp>
    </p:spTree>
    <p:extLst>
      <p:ext uri="{BB962C8B-B14F-4D97-AF65-F5344CB8AC3E}">
        <p14:creationId xmlns:p14="http://schemas.microsoft.com/office/powerpoint/2010/main" val="996318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F220405-C40C-45C8-9EC5-31C93BD49D68}" type="slidenum">
              <a:rPr lang="ru-RU" smtClean="0"/>
              <a:pPr/>
              <a:t>10</a:t>
            </a:fld>
            <a:endParaRPr lang="ru-RU"/>
          </a:p>
        </p:txBody>
      </p:sp>
    </p:spTree>
    <p:extLst>
      <p:ext uri="{BB962C8B-B14F-4D97-AF65-F5344CB8AC3E}">
        <p14:creationId xmlns:p14="http://schemas.microsoft.com/office/powerpoint/2010/main" val="2699494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F220405-C40C-45C8-9EC5-31C93BD49D68}" type="slidenum">
              <a:rPr lang="ru-RU" smtClean="0"/>
              <a:pPr/>
              <a:t>11</a:t>
            </a:fld>
            <a:endParaRPr lang="ru-RU"/>
          </a:p>
        </p:txBody>
      </p:sp>
    </p:spTree>
    <p:extLst>
      <p:ext uri="{BB962C8B-B14F-4D97-AF65-F5344CB8AC3E}">
        <p14:creationId xmlns:p14="http://schemas.microsoft.com/office/powerpoint/2010/main" val="2108920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F220405-C40C-45C8-9EC5-31C93BD49D68}" type="slidenum">
              <a:rPr lang="ru-RU" smtClean="0"/>
              <a:pPr/>
              <a:t>13</a:t>
            </a:fld>
            <a:endParaRPr lang="ru-RU"/>
          </a:p>
        </p:txBody>
      </p:sp>
    </p:spTree>
    <p:extLst>
      <p:ext uri="{BB962C8B-B14F-4D97-AF65-F5344CB8AC3E}">
        <p14:creationId xmlns:p14="http://schemas.microsoft.com/office/powerpoint/2010/main" val="39878513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122613" y="509588"/>
            <a:ext cx="3683000" cy="2549525"/>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F220405-C40C-45C8-9EC5-31C93BD49D68}" type="slidenum">
              <a:rPr lang="ru-RU" smtClean="0"/>
              <a:pPr/>
              <a:t>18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42950" y="609601"/>
            <a:ext cx="8420101" cy="4267200"/>
          </a:xfrm>
        </p:spPr>
        <p:txBody>
          <a:bodyPr anchor="b">
            <a:noAutofit/>
          </a:bodyPr>
          <a:lstStyle>
            <a:lvl1pPr>
              <a:lnSpc>
                <a:spcPct val="100000"/>
              </a:lnSpc>
              <a:defRPr sz="8400"/>
            </a:lvl1pPr>
          </a:lstStyle>
          <a:p>
            <a:r>
              <a:rPr lang="ru-RU" smtClean="0"/>
              <a:t>Образец заголовка</a:t>
            </a:r>
            <a:endParaRPr lang="en-US" dirty="0"/>
          </a:p>
        </p:txBody>
      </p:sp>
      <p:sp>
        <p:nvSpPr>
          <p:cNvPr id="3" name="Subtitle 2"/>
          <p:cNvSpPr>
            <a:spLocks noGrp="1"/>
          </p:cNvSpPr>
          <p:nvPr>
            <p:ph type="subTitle" idx="1"/>
          </p:nvPr>
        </p:nvSpPr>
        <p:spPr>
          <a:xfrm>
            <a:off x="1485900" y="4953001"/>
            <a:ext cx="6934200" cy="1219200"/>
          </a:xfrm>
        </p:spPr>
        <p:txBody>
          <a:bodyPr>
            <a:normAutofit/>
          </a:bodyPr>
          <a:lstStyle>
            <a:lvl1pPr marL="0" indent="0" algn="ctr">
              <a:buNone/>
              <a:defRPr sz="2500">
                <a:solidFill>
                  <a:schemeClr val="tx1">
                    <a:tint val="75000"/>
                  </a:schemeClr>
                </a:solidFill>
              </a:defRPr>
            </a:lvl1pPr>
            <a:lvl2pPr marL="481928" indent="0" algn="ctr">
              <a:buNone/>
              <a:defRPr>
                <a:solidFill>
                  <a:schemeClr val="tx1">
                    <a:tint val="75000"/>
                  </a:schemeClr>
                </a:solidFill>
              </a:defRPr>
            </a:lvl2pPr>
            <a:lvl3pPr marL="963856" indent="0" algn="ctr">
              <a:buNone/>
              <a:defRPr>
                <a:solidFill>
                  <a:schemeClr val="tx1">
                    <a:tint val="75000"/>
                  </a:schemeClr>
                </a:solidFill>
              </a:defRPr>
            </a:lvl3pPr>
            <a:lvl4pPr marL="1445784" indent="0" algn="ctr">
              <a:buNone/>
              <a:defRPr>
                <a:solidFill>
                  <a:schemeClr val="tx1">
                    <a:tint val="75000"/>
                  </a:schemeClr>
                </a:solidFill>
              </a:defRPr>
            </a:lvl4pPr>
            <a:lvl5pPr marL="1927713" indent="0" algn="ctr">
              <a:buNone/>
              <a:defRPr>
                <a:solidFill>
                  <a:schemeClr val="tx1">
                    <a:tint val="75000"/>
                  </a:schemeClr>
                </a:solidFill>
              </a:defRPr>
            </a:lvl5pPr>
            <a:lvl6pPr marL="2409640" indent="0" algn="ctr">
              <a:buNone/>
              <a:defRPr>
                <a:solidFill>
                  <a:schemeClr val="tx1">
                    <a:tint val="75000"/>
                  </a:schemeClr>
                </a:solidFill>
              </a:defRPr>
            </a:lvl6pPr>
            <a:lvl7pPr marL="2891568" indent="0" algn="ctr">
              <a:buNone/>
              <a:defRPr>
                <a:solidFill>
                  <a:schemeClr val="tx1">
                    <a:tint val="75000"/>
                  </a:schemeClr>
                </a:solidFill>
              </a:defRPr>
            </a:lvl7pPr>
            <a:lvl8pPr marL="3373497" indent="0" algn="ctr">
              <a:buNone/>
              <a:defRPr>
                <a:solidFill>
                  <a:schemeClr val="tx1">
                    <a:tint val="75000"/>
                  </a:schemeClr>
                </a:solidFill>
              </a:defRPr>
            </a:lvl8pPr>
            <a:lvl9pPr marL="3855424"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5644F5BF-B498-4DA9-904F-31B46DA67C2A}" type="datetime1">
              <a:rPr lang="ru-RU" smtClean="0"/>
              <a:pPr/>
              <a:t>01.12.2016</a:t>
            </a:fld>
            <a:endParaRPr lang="ru-RU"/>
          </a:p>
        </p:txBody>
      </p:sp>
      <p:sp>
        <p:nvSpPr>
          <p:cNvPr id="8" name="Slide Number Placeholder 7"/>
          <p:cNvSpPr>
            <a:spLocks noGrp="1"/>
          </p:cNvSpPr>
          <p:nvPr>
            <p:ph type="sldNum" sz="quarter" idx="11"/>
          </p:nvPr>
        </p:nvSpPr>
        <p:spPr/>
        <p:txBody>
          <a:bodyPr/>
          <a:lstStyle/>
          <a:p>
            <a:fld id="{B19B0651-EE4F-4900-A07F-96A6BFA9D0F0}" type="slidenum">
              <a:rPr lang="ru-RU" smtClean="0"/>
              <a:pPr/>
              <a:t>‹#›</a:t>
            </a:fld>
            <a:endParaRPr lang="ru-RU"/>
          </a:p>
        </p:txBody>
      </p:sp>
      <p:sp>
        <p:nvSpPr>
          <p:cNvPr id="9" name="Footer Placeholder 8"/>
          <p:cNvSpPr>
            <a:spLocks noGrp="1"/>
          </p:cNvSpPr>
          <p:nvPr>
            <p:ph type="ftr" sz="quarter" idx="12"/>
          </p:nvPr>
        </p:nvSpPr>
        <p:spPr/>
        <p:txBody>
          <a:bodyPr/>
          <a:lstStyle/>
          <a:p>
            <a:r>
              <a:rPr lang="ru-RU" smtClean="0"/>
              <a:t>Министерство финансов Камчатского края</a:t>
            </a:r>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C1EFE3D-3B50-418D-ACA2-A5292DAEE13C}" type="datetime1">
              <a:rPr lang="ru-RU" smtClean="0"/>
              <a:pPr/>
              <a:t>01.12.2016</a:t>
            </a:fld>
            <a:endParaRPr lang="ru-RU"/>
          </a:p>
        </p:txBody>
      </p:sp>
      <p:sp>
        <p:nvSpPr>
          <p:cNvPr id="5" name="Footer Placeholder 4"/>
          <p:cNvSpPr>
            <a:spLocks noGrp="1"/>
          </p:cNvSpPr>
          <p:nvPr>
            <p:ph type="ftr" sz="quarter" idx="11"/>
          </p:nvPr>
        </p:nvSpPr>
        <p:spPr/>
        <p:txBody>
          <a:bodyPr/>
          <a:lstStyle/>
          <a:p>
            <a:r>
              <a:rPr lang="ru-RU" smtClean="0"/>
              <a:t>Министерство финансов Камчатского края</a:t>
            </a:r>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1" y="274639"/>
            <a:ext cx="222885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95302" y="274639"/>
            <a:ext cx="652145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ABC3260-2B65-4EE1-847F-9681385B1D00}" type="datetime1">
              <a:rPr lang="ru-RU" smtClean="0"/>
              <a:pPr/>
              <a:t>01.12.2016</a:t>
            </a:fld>
            <a:endParaRPr lang="ru-RU"/>
          </a:p>
        </p:txBody>
      </p:sp>
      <p:sp>
        <p:nvSpPr>
          <p:cNvPr id="5" name="Footer Placeholder 4"/>
          <p:cNvSpPr>
            <a:spLocks noGrp="1"/>
          </p:cNvSpPr>
          <p:nvPr>
            <p:ph type="ftr" sz="quarter" idx="11"/>
          </p:nvPr>
        </p:nvSpPr>
        <p:spPr/>
        <p:txBody>
          <a:bodyPr/>
          <a:lstStyle/>
          <a:p>
            <a:r>
              <a:rPr lang="ru-RU" smtClean="0"/>
              <a:t>Министерство финансов Камчатского края</a:t>
            </a:r>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4E879770-8B25-48A9-8D80-1C625658F992}" type="datetime1">
              <a:rPr lang="ru-RU" smtClean="0"/>
              <a:pPr/>
              <a:t>01.12.2016</a:t>
            </a:fld>
            <a:endParaRPr lang="ru-RU"/>
          </a:p>
        </p:txBody>
      </p:sp>
      <p:sp>
        <p:nvSpPr>
          <p:cNvPr id="5" name="Footer Placeholder 4"/>
          <p:cNvSpPr>
            <a:spLocks noGrp="1"/>
          </p:cNvSpPr>
          <p:nvPr>
            <p:ph type="ftr" sz="quarter" idx="11"/>
          </p:nvPr>
        </p:nvSpPr>
        <p:spPr/>
        <p:txBody>
          <a:bodyPr/>
          <a:lstStyle/>
          <a:p>
            <a:r>
              <a:rPr lang="ru-RU" smtClean="0"/>
              <a:t>Министерство финансов Камчатского края</a:t>
            </a:r>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82505" y="1371601"/>
            <a:ext cx="8420101" cy="2505074"/>
          </a:xfrm>
        </p:spPr>
        <p:txBody>
          <a:bodyPr anchor="b"/>
          <a:lstStyle>
            <a:lvl1pPr algn="ctr" defTabSz="963856" rtl="0" eaLnBrk="1" latinLnBrk="0" hangingPunct="1">
              <a:lnSpc>
                <a:spcPct val="100000"/>
              </a:lnSpc>
              <a:spcBef>
                <a:spcPct val="0"/>
              </a:spcBef>
              <a:buNone/>
              <a:defRPr lang="en-US" sz="51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82505" y="4068766"/>
            <a:ext cx="8420101" cy="1131887"/>
          </a:xfrm>
        </p:spPr>
        <p:txBody>
          <a:bodyPr anchor="t"/>
          <a:lstStyle>
            <a:lvl1pPr marL="0" indent="0" algn="ctr">
              <a:buNone/>
              <a:defRPr sz="2100">
                <a:solidFill>
                  <a:schemeClr val="tx1">
                    <a:tint val="75000"/>
                  </a:schemeClr>
                </a:solidFill>
              </a:defRPr>
            </a:lvl1pPr>
            <a:lvl2pPr marL="481928" indent="0">
              <a:buNone/>
              <a:defRPr sz="1900">
                <a:solidFill>
                  <a:schemeClr val="tx1">
                    <a:tint val="75000"/>
                  </a:schemeClr>
                </a:solidFill>
              </a:defRPr>
            </a:lvl2pPr>
            <a:lvl3pPr marL="963856" indent="0">
              <a:buNone/>
              <a:defRPr sz="1700">
                <a:solidFill>
                  <a:schemeClr val="tx1">
                    <a:tint val="75000"/>
                  </a:schemeClr>
                </a:solidFill>
              </a:defRPr>
            </a:lvl3pPr>
            <a:lvl4pPr marL="1445784" indent="0">
              <a:buNone/>
              <a:defRPr sz="1500">
                <a:solidFill>
                  <a:schemeClr val="tx1">
                    <a:tint val="75000"/>
                  </a:schemeClr>
                </a:solidFill>
              </a:defRPr>
            </a:lvl4pPr>
            <a:lvl5pPr marL="1927713" indent="0">
              <a:buNone/>
              <a:defRPr sz="1500">
                <a:solidFill>
                  <a:schemeClr val="tx1">
                    <a:tint val="75000"/>
                  </a:schemeClr>
                </a:solidFill>
              </a:defRPr>
            </a:lvl5pPr>
            <a:lvl6pPr marL="2409640" indent="0">
              <a:buNone/>
              <a:defRPr sz="1500">
                <a:solidFill>
                  <a:schemeClr val="tx1">
                    <a:tint val="75000"/>
                  </a:schemeClr>
                </a:solidFill>
              </a:defRPr>
            </a:lvl6pPr>
            <a:lvl7pPr marL="2891568" indent="0">
              <a:buNone/>
              <a:defRPr sz="1500">
                <a:solidFill>
                  <a:schemeClr val="tx1">
                    <a:tint val="75000"/>
                  </a:schemeClr>
                </a:solidFill>
              </a:defRPr>
            </a:lvl7pPr>
            <a:lvl8pPr marL="3373497" indent="0">
              <a:buNone/>
              <a:defRPr sz="1500">
                <a:solidFill>
                  <a:schemeClr val="tx1">
                    <a:tint val="75000"/>
                  </a:schemeClr>
                </a:solidFill>
              </a:defRPr>
            </a:lvl8pPr>
            <a:lvl9pPr marL="3855424" indent="0">
              <a:buNone/>
              <a:defRPr sz="15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172B202-A276-46E1-ACFB-56DAA25CB9A4}" type="datetime1">
              <a:rPr lang="ru-RU" smtClean="0"/>
              <a:pPr/>
              <a:t>01.12.2016</a:t>
            </a:fld>
            <a:endParaRPr lang="ru-RU"/>
          </a:p>
        </p:txBody>
      </p:sp>
      <p:sp>
        <p:nvSpPr>
          <p:cNvPr id="5" name="Footer Placeholder 4"/>
          <p:cNvSpPr>
            <a:spLocks noGrp="1"/>
          </p:cNvSpPr>
          <p:nvPr>
            <p:ph type="ftr" sz="quarter" idx="11"/>
          </p:nvPr>
        </p:nvSpPr>
        <p:spPr/>
        <p:txBody>
          <a:bodyPr/>
          <a:lstStyle/>
          <a:p>
            <a:r>
              <a:rPr lang="ru-RU" smtClean="0"/>
              <a:t>Министерство финансов Камчатского края</a:t>
            </a:r>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7" name="Oval 6"/>
          <p:cNvSpPr/>
          <p:nvPr/>
        </p:nvSpPr>
        <p:spPr>
          <a:xfrm>
            <a:off x="4870452" y="3924302"/>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96385" tIns="48193" rIns="96385" bIns="48193" rtlCol="0" anchor="ctr"/>
          <a:lstStyle/>
          <a:p>
            <a:pPr algn="ctr"/>
            <a:endParaRPr lang="en-US"/>
          </a:p>
        </p:txBody>
      </p:sp>
      <p:sp>
        <p:nvSpPr>
          <p:cNvPr id="8" name="Oval 7"/>
          <p:cNvSpPr/>
          <p:nvPr/>
        </p:nvSpPr>
        <p:spPr>
          <a:xfrm>
            <a:off x="5087146" y="3924302"/>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96385" tIns="48193" rIns="96385" bIns="48193" rtlCol="0" anchor="ctr"/>
          <a:lstStyle/>
          <a:p>
            <a:pPr algn="ctr"/>
            <a:endParaRPr lang="en-US"/>
          </a:p>
        </p:txBody>
      </p:sp>
      <p:sp>
        <p:nvSpPr>
          <p:cNvPr id="9" name="Oval 8"/>
          <p:cNvSpPr/>
          <p:nvPr/>
        </p:nvSpPr>
        <p:spPr>
          <a:xfrm>
            <a:off x="4654791" y="3924302"/>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96385" tIns="48193" rIns="96385" bIns="48193"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5035550" y="1600202"/>
            <a:ext cx="4375150" cy="4525963"/>
          </a:xfrm>
        </p:spPr>
        <p:txBody>
          <a:bodyPr/>
          <a:lstStyle>
            <a:lvl1pPr>
              <a:defRPr sz="2500"/>
            </a:lvl1pPr>
            <a:lvl2pPr>
              <a:defRPr sz="1700"/>
            </a:lvl2pPr>
            <a:lvl3pPr>
              <a:defRPr sz="17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F1196D73-80E7-4DC9-B5CB-FDBDFCFF70B3}" type="datetime1">
              <a:rPr lang="ru-RU" smtClean="0"/>
              <a:pPr/>
              <a:t>01.12.2016</a:t>
            </a:fld>
            <a:endParaRPr lang="ru-RU"/>
          </a:p>
        </p:txBody>
      </p:sp>
      <p:sp>
        <p:nvSpPr>
          <p:cNvPr id="6" name="Footer Placeholder 5"/>
          <p:cNvSpPr>
            <a:spLocks noGrp="1"/>
          </p:cNvSpPr>
          <p:nvPr>
            <p:ph type="ftr" sz="quarter" idx="11"/>
          </p:nvPr>
        </p:nvSpPr>
        <p:spPr/>
        <p:txBody>
          <a:bodyPr/>
          <a:lstStyle/>
          <a:p>
            <a:r>
              <a:rPr lang="ru-RU" smtClean="0"/>
              <a:t>Министерство финансов Камчатского края</a:t>
            </a:r>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9" name="Content Placeholder 8"/>
          <p:cNvSpPr>
            <a:spLocks noGrp="1"/>
          </p:cNvSpPr>
          <p:nvPr>
            <p:ph sz="quarter" idx="13"/>
          </p:nvPr>
        </p:nvSpPr>
        <p:spPr>
          <a:xfrm>
            <a:off x="396240" y="1600199"/>
            <a:ext cx="4378453" cy="452628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95301" y="1600201"/>
            <a:ext cx="4376870" cy="609600"/>
          </a:xfrm>
        </p:spPr>
        <p:txBody>
          <a:bodyPr anchor="b">
            <a:noAutofit/>
          </a:bodyPr>
          <a:lstStyle>
            <a:lvl1pPr marL="0" indent="0" algn="ctr">
              <a:buNone/>
              <a:defRPr sz="2500" b="0"/>
            </a:lvl1pPr>
            <a:lvl2pPr marL="481928" indent="0">
              <a:buNone/>
              <a:defRPr sz="2100" b="1"/>
            </a:lvl2pPr>
            <a:lvl3pPr marL="963856" indent="0">
              <a:buNone/>
              <a:defRPr sz="1900" b="1"/>
            </a:lvl3pPr>
            <a:lvl4pPr marL="1445784" indent="0">
              <a:buNone/>
              <a:defRPr sz="1700" b="1"/>
            </a:lvl4pPr>
            <a:lvl5pPr marL="1927713" indent="0">
              <a:buNone/>
              <a:defRPr sz="1700" b="1"/>
            </a:lvl5pPr>
            <a:lvl6pPr marL="2409640" indent="0">
              <a:buNone/>
              <a:defRPr sz="1700" b="1"/>
            </a:lvl6pPr>
            <a:lvl7pPr marL="2891568" indent="0">
              <a:buNone/>
              <a:defRPr sz="1700" b="1"/>
            </a:lvl7pPr>
            <a:lvl8pPr marL="3373497" indent="0">
              <a:buNone/>
              <a:defRPr sz="1700" b="1"/>
            </a:lvl8pPr>
            <a:lvl9pPr marL="3855424" indent="0">
              <a:buNone/>
              <a:defRPr sz="1700" b="1"/>
            </a:lvl9pPr>
          </a:lstStyle>
          <a:p>
            <a:pPr lvl="0"/>
            <a:r>
              <a:rPr lang="ru-RU" smtClean="0"/>
              <a:t>Образец текста</a:t>
            </a:r>
          </a:p>
        </p:txBody>
      </p:sp>
      <p:sp>
        <p:nvSpPr>
          <p:cNvPr id="5" name="Text Placeholder 4"/>
          <p:cNvSpPr>
            <a:spLocks noGrp="1"/>
          </p:cNvSpPr>
          <p:nvPr>
            <p:ph type="body" sz="quarter" idx="3"/>
          </p:nvPr>
        </p:nvSpPr>
        <p:spPr>
          <a:xfrm>
            <a:off x="5035550" y="1600201"/>
            <a:ext cx="4378589" cy="609600"/>
          </a:xfrm>
        </p:spPr>
        <p:txBody>
          <a:bodyPr anchor="b">
            <a:noAutofit/>
          </a:bodyPr>
          <a:lstStyle>
            <a:lvl1pPr marL="0" indent="0" algn="ctr">
              <a:buNone/>
              <a:defRPr sz="2500" b="0"/>
            </a:lvl1pPr>
            <a:lvl2pPr marL="481928" indent="0">
              <a:buNone/>
              <a:defRPr sz="2100" b="1"/>
            </a:lvl2pPr>
            <a:lvl3pPr marL="963856" indent="0">
              <a:buNone/>
              <a:defRPr sz="1900" b="1"/>
            </a:lvl3pPr>
            <a:lvl4pPr marL="1445784" indent="0">
              <a:buNone/>
              <a:defRPr sz="1700" b="1"/>
            </a:lvl4pPr>
            <a:lvl5pPr marL="1927713" indent="0">
              <a:buNone/>
              <a:defRPr sz="1700" b="1"/>
            </a:lvl5pPr>
            <a:lvl6pPr marL="2409640" indent="0">
              <a:buNone/>
              <a:defRPr sz="1700" b="1"/>
            </a:lvl6pPr>
            <a:lvl7pPr marL="2891568" indent="0">
              <a:buNone/>
              <a:defRPr sz="1700" b="1"/>
            </a:lvl7pPr>
            <a:lvl8pPr marL="3373497" indent="0">
              <a:buNone/>
              <a:defRPr sz="1700" b="1"/>
            </a:lvl8pPr>
            <a:lvl9pPr marL="3855424" indent="0">
              <a:buNone/>
              <a:defRPr sz="17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54FD624C-E105-4FD5-B71E-13D41A312511}" type="datetime1">
              <a:rPr lang="ru-RU" smtClean="0"/>
              <a:pPr/>
              <a:t>01.12.2016</a:t>
            </a:fld>
            <a:endParaRPr lang="ru-RU"/>
          </a:p>
        </p:txBody>
      </p:sp>
      <p:sp>
        <p:nvSpPr>
          <p:cNvPr id="8" name="Footer Placeholder 7"/>
          <p:cNvSpPr>
            <a:spLocks noGrp="1"/>
          </p:cNvSpPr>
          <p:nvPr>
            <p:ph type="ftr" sz="quarter" idx="11"/>
          </p:nvPr>
        </p:nvSpPr>
        <p:spPr/>
        <p:txBody>
          <a:bodyPr/>
          <a:lstStyle/>
          <a:p>
            <a:r>
              <a:rPr lang="ru-RU" smtClean="0"/>
              <a:t>Министерство финансов Камчатского края</a:t>
            </a:r>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
        <p:nvSpPr>
          <p:cNvPr id="11" name="Content Placeholder 10"/>
          <p:cNvSpPr>
            <a:spLocks noGrp="1"/>
          </p:cNvSpPr>
          <p:nvPr>
            <p:ph sz="quarter" idx="13"/>
          </p:nvPr>
        </p:nvSpPr>
        <p:spPr>
          <a:xfrm>
            <a:off x="495302" y="2212850"/>
            <a:ext cx="4378453"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5061968" y="2212852"/>
            <a:ext cx="4378453"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4A43402-E74C-4B55-8718-791863C2DEA3}" type="datetime1">
              <a:rPr lang="ru-RU" smtClean="0"/>
              <a:pPr/>
              <a:t>01.12.2016</a:t>
            </a:fld>
            <a:endParaRPr lang="ru-RU"/>
          </a:p>
        </p:txBody>
      </p:sp>
      <p:sp>
        <p:nvSpPr>
          <p:cNvPr id="4" name="Footer Placeholder 3"/>
          <p:cNvSpPr>
            <a:spLocks noGrp="1"/>
          </p:cNvSpPr>
          <p:nvPr>
            <p:ph type="ftr" sz="quarter" idx="11"/>
          </p:nvPr>
        </p:nvSpPr>
        <p:spPr/>
        <p:txBody>
          <a:bodyPr/>
          <a:lstStyle/>
          <a:p>
            <a:r>
              <a:rPr lang="ru-RU" smtClean="0"/>
              <a:t>Министерство финансов Камчатского края</a:t>
            </a:r>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18E86D-3F55-4F1A-93B3-BC79EA9218EF}" type="datetime1">
              <a:rPr lang="ru-RU" smtClean="0"/>
              <a:pPr/>
              <a:t>01.12.2016</a:t>
            </a:fld>
            <a:endParaRPr lang="ru-RU"/>
          </a:p>
        </p:txBody>
      </p:sp>
      <p:sp>
        <p:nvSpPr>
          <p:cNvPr id="3" name="Footer Placeholder 2"/>
          <p:cNvSpPr>
            <a:spLocks noGrp="1"/>
          </p:cNvSpPr>
          <p:nvPr>
            <p:ph type="ftr" sz="quarter" idx="11"/>
          </p:nvPr>
        </p:nvSpPr>
        <p:spPr/>
        <p:txBody>
          <a:bodyPr/>
          <a:lstStyle/>
          <a:p>
            <a:r>
              <a:rPr lang="ru-RU" smtClean="0"/>
              <a:t>Министерство финансов Камчатского края</a:t>
            </a:r>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399345" y="266702"/>
            <a:ext cx="3259006" cy="2095500"/>
          </a:xfrm>
        </p:spPr>
        <p:txBody>
          <a:bodyPr anchor="b"/>
          <a:lstStyle>
            <a:lvl1pPr algn="ctr">
              <a:lnSpc>
                <a:spcPct val="100000"/>
              </a:lnSpc>
              <a:defRPr sz="30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79065" y="273053"/>
            <a:ext cx="5412185" cy="5853114"/>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399345" y="2438403"/>
            <a:ext cx="3259006" cy="3687763"/>
          </a:xfrm>
        </p:spPr>
        <p:txBody>
          <a:bodyPr>
            <a:normAutofit/>
          </a:bodyPr>
          <a:lstStyle>
            <a:lvl1pPr marL="0" indent="0" algn="ctr">
              <a:lnSpc>
                <a:spcPct val="125000"/>
              </a:lnSpc>
              <a:buNone/>
              <a:defRPr sz="1700"/>
            </a:lvl1pPr>
            <a:lvl2pPr marL="481928" indent="0">
              <a:buNone/>
              <a:defRPr sz="1300"/>
            </a:lvl2pPr>
            <a:lvl3pPr marL="963856" indent="0">
              <a:buNone/>
              <a:defRPr sz="1100"/>
            </a:lvl3pPr>
            <a:lvl4pPr marL="1445784" indent="0">
              <a:buNone/>
              <a:defRPr sz="900"/>
            </a:lvl4pPr>
            <a:lvl5pPr marL="1927713" indent="0">
              <a:buNone/>
              <a:defRPr sz="900"/>
            </a:lvl5pPr>
            <a:lvl6pPr marL="2409640" indent="0">
              <a:buNone/>
              <a:defRPr sz="900"/>
            </a:lvl6pPr>
            <a:lvl7pPr marL="2891568" indent="0">
              <a:buNone/>
              <a:defRPr sz="900"/>
            </a:lvl7pPr>
            <a:lvl8pPr marL="3373497" indent="0">
              <a:buNone/>
              <a:defRPr sz="900"/>
            </a:lvl8pPr>
            <a:lvl9pPr marL="3855424"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980DA7C-6F70-4FF2-87D1-4C9DC19E32CF}" type="datetime1">
              <a:rPr lang="ru-RU" smtClean="0"/>
              <a:pPr/>
              <a:t>01.12.2016</a:t>
            </a:fld>
            <a:endParaRPr lang="ru-RU"/>
          </a:p>
        </p:txBody>
      </p:sp>
      <p:sp>
        <p:nvSpPr>
          <p:cNvPr id="6" name="Footer Placeholder 5"/>
          <p:cNvSpPr>
            <a:spLocks noGrp="1"/>
          </p:cNvSpPr>
          <p:nvPr>
            <p:ph type="ftr" sz="quarter" idx="11"/>
          </p:nvPr>
        </p:nvSpPr>
        <p:spPr/>
        <p:txBody>
          <a:bodyPr/>
          <a:lstStyle/>
          <a:p>
            <a:r>
              <a:rPr lang="ru-RU" smtClean="0"/>
              <a:t>Министерство финансов Камчатского края</a:t>
            </a:r>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819542" y="228603"/>
            <a:ext cx="6187809" cy="895351"/>
          </a:xfrm>
        </p:spPr>
        <p:txBody>
          <a:bodyPr anchor="b"/>
          <a:lstStyle>
            <a:lvl1pPr algn="ctr">
              <a:lnSpc>
                <a:spcPct val="100000"/>
              </a:lnSpc>
              <a:defRPr sz="3000" b="0"/>
            </a:lvl1pPr>
          </a:lstStyle>
          <a:p>
            <a:r>
              <a:rPr lang="ru-RU" smtClean="0"/>
              <a:t>Образец заголовка</a:t>
            </a:r>
            <a:endParaRPr lang="en-US" dirty="0"/>
          </a:p>
        </p:txBody>
      </p:sp>
      <p:sp>
        <p:nvSpPr>
          <p:cNvPr id="3" name="Picture Placeholder 2"/>
          <p:cNvSpPr>
            <a:spLocks noGrp="1"/>
          </p:cNvSpPr>
          <p:nvPr>
            <p:ph type="pic" idx="1"/>
          </p:nvPr>
        </p:nvSpPr>
        <p:spPr>
          <a:xfrm>
            <a:off x="1633804" y="1143001"/>
            <a:ext cx="655928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400"/>
            </a:lvl1pPr>
            <a:lvl2pPr marL="481928" indent="0">
              <a:buNone/>
              <a:defRPr sz="3000"/>
            </a:lvl2pPr>
            <a:lvl3pPr marL="963856" indent="0">
              <a:buNone/>
              <a:defRPr sz="2500"/>
            </a:lvl3pPr>
            <a:lvl4pPr marL="1445784" indent="0">
              <a:buNone/>
              <a:defRPr sz="2100"/>
            </a:lvl4pPr>
            <a:lvl5pPr marL="1927713" indent="0">
              <a:buNone/>
              <a:defRPr sz="2100"/>
            </a:lvl5pPr>
            <a:lvl6pPr marL="2409640" indent="0">
              <a:buNone/>
              <a:defRPr sz="2100"/>
            </a:lvl6pPr>
            <a:lvl7pPr marL="2891568" indent="0">
              <a:buNone/>
              <a:defRPr sz="2100"/>
            </a:lvl7pPr>
            <a:lvl8pPr marL="3373497" indent="0">
              <a:buNone/>
              <a:defRPr sz="2100"/>
            </a:lvl8pPr>
            <a:lvl9pPr marL="3855424" indent="0">
              <a:buNone/>
              <a:defRPr sz="2100"/>
            </a:lvl9pPr>
          </a:lstStyle>
          <a:p>
            <a:r>
              <a:rPr lang="ru-RU" smtClean="0"/>
              <a:t>Вставка рисунка</a:t>
            </a:r>
            <a:endParaRPr lang="en-US" dirty="0"/>
          </a:p>
        </p:txBody>
      </p:sp>
      <p:sp>
        <p:nvSpPr>
          <p:cNvPr id="4" name="Text Placeholder 3"/>
          <p:cNvSpPr>
            <a:spLocks noGrp="1"/>
          </p:cNvSpPr>
          <p:nvPr>
            <p:ph type="body" sz="half" idx="2"/>
          </p:nvPr>
        </p:nvSpPr>
        <p:spPr>
          <a:xfrm>
            <a:off x="1819542" y="5810252"/>
            <a:ext cx="6187809" cy="533401"/>
          </a:xfrm>
        </p:spPr>
        <p:txBody>
          <a:bodyPr>
            <a:normAutofit/>
          </a:bodyPr>
          <a:lstStyle>
            <a:lvl1pPr marL="0" indent="0" algn="ctr">
              <a:buNone/>
              <a:defRPr sz="1700"/>
            </a:lvl1pPr>
            <a:lvl2pPr marL="481928" indent="0">
              <a:buNone/>
              <a:defRPr sz="1300"/>
            </a:lvl2pPr>
            <a:lvl3pPr marL="963856" indent="0">
              <a:buNone/>
              <a:defRPr sz="1100"/>
            </a:lvl3pPr>
            <a:lvl4pPr marL="1445784" indent="0">
              <a:buNone/>
              <a:defRPr sz="900"/>
            </a:lvl4pPr>
            <a:lvl5pPr marL="1927713" indent="0">
              <a:buNone/>
              <a:defRPr sz="900"/>
            </a:lvl5pPr>
            <a:lvl6pPr marL="2409640" indent="0">
              <a:buNone/>
              <a:defRPr sz="900"/>
            </a:lvl6pPr>
            <a:lvl7pPr marL="2891568" indent="0">
              <a:buNone/>
              <a:defRPr sz="900"/>
            </a:lvl7pPr>
            <a:lvl8pPr marL="3373497" indent="0">
              <a:buNone/>
              <a:defRPr sz="900"/>
            </a:lvl8pPr>
            <a:lvl9pPr marL="3855424"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A18FE17-B529-4E5F-9993-031915297309}" type="datetime1">
              <a:rPr lang="ru-RU" smtClean="0"/>
              <a:pPr/>
              <a:t>01.12.2016</a:t>
            </a:fld>
            <a:endParaRPr lang="ru-RU"/>
          </a:p>
        </p:txBody>
      </p:sp>
      <p:sp>
        <p:nvSpPr>
          <p:cNvPr id="6" name="Footer Placeholder 5"/>
          <p:cNvSpPr>
            <a:spLocks noGrp="1"/>
          </p:cNvSpPr>
          <p:nvPr>
            <p:ph type="ftr" sz="quarter" idx="11"/>
          </p:nvPr>
        </p:nvSpPr>
        <p:spPr/>
        <p:txBody>
          <a:bodyPr/>
          <a:lstStyle/>
          <a:p>
            <a:r>
              <a:rPr lang="ru-RU" smtClean="0"/>
              <a:t>Министерство финансов Камчатского края</a:t>
            </a:r>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2" y="0"/>
            <a:ext cx="8915400" cy="1600201"/>
          </a:xfrm>
          <a:prstGeom prst="rect">
            <a:avLst/>
          </a:prstGeom>
        </p:spPr>
        <p:txBody>
          <a:bodyPr vert="horz" lIns="96385" tIns="48193" rIns="96385" bIns="48193"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95302" y="1600202"/>
            <a:ext cx="8915400" cy="4525963"/>
          </a:xfrm>
          <a:prstGeom prst="rect">
            <a:avLst/>
          </a:prstGeom>
        </p:spPr>
        <p:txBody>
          <a:bodyPr vert="horz" lIns="96385" tIns="48193" rIns="96385" bIns="48193"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893629" y="6356351"/>
            <a:ext cx="2259806" cy="365125"/>
          </a:xfrm>
          <a:prstGeom prst="rect">
            <a:avLst/>
          </a:prstGeom>
        </p:spPr>
        <p:txBody>
          <a:bodyPr vert="horz" lIns="96385" tIns="48193" rIns="48193" bIns="48193" rtlCol="0" anchor="ctr"/>
          <a:lstStyle>
            <a:lvl1pPr algn="r">
              <a:defRPr sz="1300">
                <a:solidFill>
                  <a:schemeClr val="tx1">
                    <a:lumMod val="65000"/>
                    <a:lumOff val="35000"/>
                  </a:schemeClr>
                </a:solidFill>
                <a:latin typeface="Century Gothic" pitchFamily="34" charset="0"/>
              </a:defRPr>
            </a:lvl1pPr>
          </a:lstStyle>
          <a:p>
            <a:fld id="{DEEA1C52-4493-4B0F-A909-157E4FEC9C8E}" type="datetime1">
              <a:rPr lang="ru-RU" smtClean="0"/>
              <a:pPr/>
              <a:t>01.12.2016</a:t>
            </a:fld>
            <a:endParaRPr lang="ru-RU"/>
          </a:p>
        </p:txBody>
      </p:sp>
      <p:sp>
        <p:nvSpPr>
          <p:cNvPr id="5" name="Footer Placeholder 4"/>
          <p:cNvSpPr>
            <a:spLocks noGrp="1"/>
          </p:cNvSpPr>
          <p:nvPr>
            <p:ph type="ftr" sz="quarter" idx="3"/>
          </p:nvPr>
        </p:nvSpPr>
        <p:spPr>
          <a:xfrm>
            <a:off x="714097" y="6356351"/>
            <a:ext cx="3085307" cy="365125"/>
          </a:xfrm>
          <a:prstGeom prst="rect">
            <a:avLst/>
          </a:prstGeom>
        </p:spPr>
        <p:txBody>
          <a:bodyPr vert="horz" lIns="48193" tIns="48193" rIns="96385" bIns="48193" rtlCol="0" anchor="ctr"/>
          <a:lstStyle>
            <a:lvl1pPr algn="l">
              <a:defRPr sz="1300">
                <a:solidFill>
                  <a:schemeClr val="tx1">
                    <a:lumMod val="65000"/>
                    <a:lumOff val="35000"/>
                  </a:schemeClr>
                </a:solidFill>
                <a:latin typeface="Century Gothic" pitchFamily="34" charset="0"/>
              </a:defRPr>
            </a:lvl1pPr>
          </a:lstStyle>
          <a:p>
            <a:r>
              <a:rPr lang="ru-RU" smtClean="0"/>
              <a:t>Министерство финансов Камчатского края</a:t>
            </a:r>
            <a:endParaRPr lang="ru-RU"/>
          </a:p>
        </p:txBody>
      </p:sp>
      <p:sp>
        <p:nvSpPr>
          <p:cNvPr id="6" name="Slide Number Placeholder 5"/>
          <p:cNvSpPr>
            <a:spLocks noGrp="1"/>
          </p:cNvSpPr>
          <p:nvPr>
            <p:ph type="sldNum" sz="quarter" idx="4"/>
          </p:nvPr>
        </p:nvSpPr>
        <p:spPr>
          <a:xfrm>
            <a:off x="9255219" y="6356351"/>
            <a:ext cx="608806" cy="365125"/>
          </a:xfrm>
          <a:prstGeom prst="rect">
            <a:avLst/>
          </a:prstGeom>
        </p:spPr>
        <p:txBody>
          <a:bodyPr vert="horz" lIns="28916" tIns="48193" rIns="48193" bIns="48193" rtlCol="0" anchor="ctr"/>
          <a:lstStyle>
            <a:lvl1pPr algn="l">
              <a:defRPr sz="1300">
                <a:solidFill>
                  <a:schemeClr val="tx1">
                    <a:lumMod val="65000"/>
                    <a:lumOff val="35000"/>
                  </a:schemeClr>
                </a:solidFill>
                <a:latin typeface="Century Gothic" pitchFamily="34" charset="0"/>
              </a:defRPr>
            </a:lvl1pPr>
          </a:lstStyle>
          <a:p>
            <a:fld id="{B19B0651-EE4F-4900-A07F-96A6BFA9D0F0}" type="slidenum">
              <a:rPr lang="ru-RU" smtClean="0"/>
              <a:pPr/>
              <a:t>‹#›</a:t>
            </a:fld>
            <a:endParaRPr lang="ru-RU"/>
          </a:p>
        </p:txBody>
      </p:sp>
      <p:sp>
        <p:nvSpPr>
          <p:cNvPr id="7" name="Oval 6"/>
          <p:cNvSpPr/>
          <p:nvPr/>
        </p:nvSpPr>
        <p:spPr>
          <a:xfrm>
            <a:off x="9162575" y="6499384"/>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96385" tIns="48193" rIns="96385" bIns="48193" rtlCol="0" anchor="ctr"/>
          <a:lstStyle/>
          <a:p>
            <a:pPr marL="0" algn="ctr" defTabSz="963856" rtl="0" eaLnBrk="1" latinLnBrk="0" hangingPunct="1"/>
            <a:endParaRPr lang="en-US" sz="1900" kern="1200">
              <a:solidFill>
                <a:schemeClr val="lt1"/>
              </a:solidFill>
              <a:latin typeface="+mn-lt"/>
              <a:ea typeface="+mn-ea"/>
              <a:cs typeface="+mn-cs"/>
            </a:endParaRPr>
          </a:p>
        </p:txBody>
      </p:sp>
      <p:sp>
        <p:nvSpPr>
          <p:cNvPr id="8" name="Oval 7"/>
          <p:cNvSpPr/>
          <p:nvPr/>
        </p:nvSpPr>
        <p:spPr>
          <a:xfrm>
            <a:off x="616548" y="6499384"/>
            <a:ext cx="91836"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96385" tIns="48193" rIns="96385" bIns="48193"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ctr" defTabSz="963856" rtl="0" eaLnBrk="1" latinLnBrk="0" hangingPunct="1">
        <a:lnSpc>
          <a:spcPts val="6113"/>
        </a:lnSpc>
        <a:spcBef>
          <a:spcPct val="0"/>
        </a:spcBef>
        <a:buNone/>
        <a:defRPr sz="57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61446" indent="-361446" algn="l" defTabSz="963856" rtl="0" eaLnBrk="1" latinLnBrk="0" hangingPunct="1">
        <a:spcBef>
          <a:spcPct val="20000"/>
        </a:spcBef>
        <a:buFont typeface="Arial" pitchFamily="34" charset="0"/>
        <a:buChar char="•"/>
        <a:defRPr sz="2500" kern="1200">
          <a:solidFill>
            <a:schemeClr val="tx1">
              <a:lumMod val="50000"/>
              <a:lumOff val="50000"/>
            </a:schemeClr>
          </a:solidFill>
          <a:latin typeface="+mj-lt"/>
          <a:ea typeface="+mn-ea"/>
          <a:cs typeface="+mn-cs"/>
        </a:defRPr>
      </a:lvl1pPr>
      <a:lvl2pPr marL="783133" indent="-301206" algn="l" defTabSz="963856" rtl="0" eaLnBrk="1" latinLnBrk="0" hangingPunct="1">
        <a:spcBef>
          <a:spcPct val="20000"/>
        </a:spcBef>
        <a:buFont typeface="Courier New" pitchFamily="49" charset="0"/>
        <a:buChar char="o"/>
        <a:defRPr sz="1700" kern="1200">
          <a:solidFill>
            <a:schemeClr val="tx1">
              <a:lumMod val="50000"/>
              <a:lumOff val="50000"/>
            </a:schemeClr>
          </a:solidFill>
          <a:latin typeface="+mj-lt"/>
          <a:ea typeface="+mn-ea"/>
          <a:cs typeface="+mn-cs"/>
        </a:defRPr>
      </a:lvl2pPr>
      <a:lvl3pPr marL="1204821" indent="-240964" algn="l" defTabSz="963856" rtl="0" eaLnBrk="1" latinLnBrk="0" hangingPunct="1">
        <a:spcBef>
          <a:spcPct val="20000"/>
        </a:spcBef>
        <a:buFont typeface="Arial" pitchFamily="34" charset="0"/>
        <a:buChar char="•"/>
        <a:defRPr sz="1700" kern="1200">
          <a:solidFill>
            <a:schemeClr val="tx1">
              <a:lumMod val="50000"/>
              <a:lumOff val="50000"/>
            </a:schemeClr>
          </a:solidFill>
          <a:latin typeface="+mj-lt"/>
          <a:ea typeface="+mn-ea"/>
          <a:cs typeface="+mn-cs"/>
        </a:defRPr>
      </a:lvl3pPr>
      <a:lvl4pPr marL="1686748" indent="-240964" algn="l" defTabSz="963856" rtl="0" eaLnBrk="1" latinLnBrk="0" hangingPunct="1">
        <a:spcBef>
          <a:spcPct val="20000"/>
        </a:spcBef>
        <a:buFont typeface="Courier New" pitchFamily="49" charset="0"/>
        <a:buChar char="o"/>
        <a:defRPr sz="1700" kern="1200">
          <a:solidFill>
            <a:schemeClr val="tx1">
              <a:lumMod val="50000"/>
              <a:lumOff val="50000"/>
            </a:schemeClr>
          </a:solidFill>
          <a:latin typeface="+mj-lt"/>
          <a:ea typeface="+mn-ea"/>
          <a:cs typeface="+mn-cs"/>
        </a:defRPr>
      </a:lvl4pPr>
      <a:lvl5pPr marL="2168676" indent="-240964" algn="l" defTabSz="963856" rtl="0" eaLnBrk="1" latinLnBrk="0" hangingPunct="1">
        <a:spcBef>
          <a:spcPct val="20000"/>
        </a:spcBef>
        <a:buFont typeface="Arial" pitchFamily="34" charset="0"/>
        <a:buChar char="•"/>
        <a:defRPr sz="1700" kern="1200">
          <a:solidFill>
            <a:schemeClr val="tx1">
              <a:lumMod val="50000"/>
              <a:lumOff val="50000"/>
            </a:schemeClr>
          </a:solidFill>
          <a:latin typeface="+mj-lt"/>
          <a:ea typeface="+mn-ea"/>
          <a:cs typeface="+mn-cs"/>
        </a:defRPr>
      </a:lvl5pPr>
      <a:lvl6pPr marL="2650604" indent="-240964" algn="l" defTabSz="963856" rtl="0" eaLnBrk="1" latinLnBrk="0" hangingPunct="1">
        <a:spcBef>
          <a:spcPct val="20000"/>
        </a:spcBef>
        <a:buFont typeface="Courier New" pitchFamily="49" charset="0"/>
        <a:buChar char="o"/>
        <a:defRPr sz="1700" kern="1200">
          <a:solidFill>
            <a:schemeClr val="tx1">
              <a:lumMod val="50000"/>
              <a:lumOff val="50000"/>
            </a:schemeClr>
          </a:solidFill>
          <a:latin typeface="+mj-lt"/>
          <a:ea typeface="+mn-ea"/>
          <a:cs typeface="+mn-cs"/>
        </a:defRPr>
      </a:lvl6pPr>
      <a:lvl7pPr marL="3132533" indent="-240964" algn="l" defTabSz="963856" rtl="0" eaLnBrk="1" latinLnBrk="0" hangingPunct="1">
        <a:spcBef>
          <a:spcPct val="20000"/>
        </a:spcBef>
        <a:buFont typeface="Arial" pitchFamily="34" charset="0"/>
        <a:buChar char="•"/>
        <a:defRPr sz="1700" kern="1200">
          <a:solidFill>
            <a:schemeClr val="tx1">
              <a:lumMod val="50000"/>
              <a:lumOff val="50000"/>
            </a:schemeClr>
          </a:solidFill>
          <a:latin typeface="+mj-lt"/>
          <a:ea typeface="+mn-ea"/>
          <a:cs typeface="+mn-cs"/>
        </a:defRPr>
      </a:lvl7pPr>
      <a:lvl8pPr marL="3614461" indent="-240964" algn="l" defTabSz="963856" rtl="0" eaLnBrk="1" latinLnBrk="0" hangingPunct="1">
        <a:spcBef>
          <a:spcPct val="20000"/>
        </a:spcBef>
        <a:buFont typeface="Courier New" pitchFamily="49" charset="0"/>
        <a:buChar char="o"/>
        <a:defRPr sz="1700" kern="1200">
          <a:solidFill>
            <a:schemeClr val="tx1">
              <a:lumMod val="50000"/>
              <a:lumOff val="50000"/>
            </a:schemeClr>
          </a:solidFill>
          <a:latin typeface="+mj-lt"/>
          <a:ea typeface="+mn-ea"/>
          <a:cs typeface="+mn-cs"/>
        </a:defRPr>
      </a:lvl8pPr>
      <a:lvl9pPr marL="4096388" indent="-240964" algn="l" defTabSz="963856" rtl="0" eaLnBrk="1" latinLnBrk="0" hangingPunct="1">
        <a:spcBef>
          <a:spcPct val="20000"/>
        </a:spcBef>
        <a:buFont typeface="Arial" pitchFamily="34" charset="0"/>
        <a:buChar char="•"/>
        <a:defRPr sz="1700" kern="1200">
          <a:solidFill>
            <a:schemeClr val="tx1">
              <a:lumMod val="50000"/>
              <a:lumOff val="50000"/>
            </a:schemeClr>
          </a:solidFill>
          <a:latin typeface="+mj-lt"/>
          <a:ea typeface="+mn-ea"/>
          <a:cs typeface="+mn-cs"/>
        </a:defRPr>
      </a:lvl9pPr>
    </p:bodyStyle>
    <p:otherStyle>
      <a:defPPr>
        <a:defRPr lang="en-US"/>
      </a:defPPr>
      <a:lvl1pPr marL="0" algn="l" defTabSz="963856" rtl="0" eaLnBrk="1" latinLnBrk="0" hangingPunct="1">
        <a:defRPr sz="1900" kern="1200">
          <a:solidFill>
            <a:schemeClr val="tx1"/>
          </a:solidFill>
          <a:latin typeface="+mn-lt"/>
          <a:ea typeface="+mn-ea"/>
          <a:cs typeface="+mn-cs"/>
        </a:defRPr>
      </a:lvl1pPr>
      <a:lvl2pPr marL="481928" algn="l" defTabSz="963856" rtl="0" eaLnBrk="1" latinLnBrk="0" hangingPunct="1">
        <a:defRPr sz="1900" kern="1200">
          <a:solidFill>
            <a:schemeClr val="tx1"/>
          </a:solidFill>
          <a:latin typeface="+mn-lt"/>
          <a:ea typeface="+mn-ea"/>
          <a:cs typeface="+mn-cs"/>
        </a:defRPr>
      </a:lvl2pPr>
      <a:lvl3pPr marL="963856" algn="l" defTabSz="963856" rtl="0" eaLnBrk="1" latinLnBrk="0" hangingPunct="1">
        <a:defRPr sz="1900" kern="1200">
          <a:solidFill>
            <a:schemeClr val="tx1"/>
          </a:solidFill>
          <a:latin typeface="+mn-lt"/>
          <a:ea typeface="+mn-ea"/>
          <a:cs typeface="+mn-cs"/>
        </a:defRPr>
      </a:lvl3pPr>
      <a:lvl4pPr marL="1445784" algn="l" defTabSz="963856" rtl="0" eaLnBrk="1" latinLnBrk="0" hangingPunct="1">
        <a:defRPr sz="1900" kern="1200">
          <a:solidFill>
            <a:schemeClr val="tx1"/>
          </a:solidFill>
          <a:latin typeface="+mn-lt"/>
          <a:ea typeface="+mn-ea"/>
          <a:cs typeface="+mn-cs"/>
        </a:defRPr>
      </a:lvl4pPr>
      <a:lvl5pPr marL="1927713" algn="l" defTabSz="963856" rtl="0" eaLnBrk="1" latinLnBrk="0" hangingPunct="1">
        <a:defRPr sz="1900" kern="1200">
          <a:solidFill>
            <a:schemeClr val="tx1"/>
          </a:solidFill>
          <a:latin typeface="+mn-lt"/>
          <a:ea typeface="+mn-ea"/>
          <a:cs typeface="+mn-cs"/>
        </a:defRPr>
      </a:lvl5pPr>
      <a:lvl6pPr marL="2409640" algn="l" defTabSz="963856" rtl="0" eaLnBrk="1" latinLnBrk="0" hangingPunct="1">
        <a:defRPr sz="1900" kern="1200">
          <a:solidFill>
            <a:schemeClr val="tx1"/>
          </a:solidFill>
          <a:latin typeface="+mn-lt"/>
          <a:ea typeface="+mn-ea"/>
          <a:cs typeface="+mn-cs"/>
        </a:defRPr>
      </a:lvl6pPr>
      <a:lvl7pPr marL="2891568" algn="l" defTabSz="963856" rtl="0" eaLnBrk="1" latinLnBrk="0" hangingPunct="1">
        <a:defRPr sz="1900" kern="1200">
          <a:solidFill>
            <a:schemeClr val="tx1"/>
          </a:solidFill>
          <a:latin typeface="+mn-lt"/>
          <a:ea typeface="+mn-ea"/>
          <a:cs typeface="+mn-cs"/>
        </a:defRPr>
      </a:lvl7pPr>
      <a:lvl8pPr marL="3373497" algn="l" defTabSz="963856" rtl="0" eaLnBrk="1" latinLnBrk="0" hangingPunct="1">
        <a:defRPr sz="1900" kern="1200">
          <a:solidFill>
            <a:schemeClr val="tx1"/>
          </a:solidFill>
          <a:latin typeface="+mn-lt"/>
          <a:ea typeface="+mn-ea"/>
          <a:cs typeface="+mn-cs"/>
        </a:defRPr>
      </a:lvl8pPr>
      <a:lvl9pPr marL="3855424" algn="l" defTabSz="963856"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_rels/slide1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srmo-fin@yandex.ru" TargetMode="External"/><Relationship Id="rId2" Type="http://schemas.openxmlformats.org/officeDocument/2006/relationships/hyperlink" Target="mailto:srmo@rambler.ru"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 y="2"/>
            <a:ext cx="9906000" cy="6858000"/>
          </a:xfrm>
        </p:spPr>
        <p:style>
          <a:lnRef idx="0">
            <a:scrgbClr r="0" g="0" b="0"/>
          </a:lnRef>
          <a:fillRef idx="1002">
            <a:schemeClr val="lt2"/>
          </a:fillRef>
          <a:effectRef idx="0">
            <a:scrgbClr r="0" g="0" b="0"/>
          </a:effectRef>
          <a:fontRef idx="major"/>
        </p:style>
        <p:txBody>
          <a:bodyPr>
            <a:normAutofit/>
          </a:bodyPr>
          <a:lstStyle/>
          <a:p>
            <a:pPr>
              <a:defRPr/>
            </a:pPr>
            <a:r>
              <a:rPr lang="ru-RU" sz="1700" i="1" dirty="0">
                <a:solidFill>
                  <a:srgbClr val="0051A2"/>
                </a:solidFill>
                <a:latin typeface="Times New Roman" pitchFamily="18" charset="0"/>
                <a:cs typeface="Times New Roman" pitchFamily="18" charset="0"/>
              </a:rPr>
              <a:t>Комитет по бюджету и финансам администрации Соболевского муниципального </a:t>
            </a:r>
          </a:p>
          <a:p>
            <a:pPr>
              <a:defRPr/>
            </a:pPr>
            <a:r>
              <a:rPr lang="ru-RU" sz="1700" i="1" dirty="0">
                <a:solidFill>
                  <a:srgbClr val="0051A2"/>
                </a:solidFill>
                <a:latin typeface="Times New Roman" pitchFamily="18" charset="0"/>
                <a:cs typeface="Times New Roman" pitchFamily="18" charset="0"/>
              </a:rPr>
              <a:t>района Камчатского края</a:t>
            </a:r>
          </a:p>
          <a:p>
            <a:pPr algn="ctr">
              <a:defRPr/>
            </a:pPr>
            <a:endParaRPr lang="ru-RU" sz="3800" b="1" i="1" dirty="0">
              <a:solidFill>
                <a:schemeClr val="tx2">
                  <a:lumMod val="50000"/>
                </a:schemeClr>
              </a:solidFill>
              <a:latin typeface="Times New Roman" pitchFamily="18" charset="0"/>
              <a:cs typeface="Times New Roman" pitchFamily="18" charset="0"/>
            </a:endParaRPr>
          </a:p>
          <a:p>
            <a:pPr algn="ctr">
              <a:defRPr/>
            </a:pPr>
            <a:r>
              <a:rPr lang="ru-RU" sz="3800" b="1" i="1" dirty="0" smtClean="0">
                <a:solidFill>
                  <a:schemeClr val="tx2">
                    <a:lumMod val="50000"/>
                  </a:schemeClr>
                </a:solidFill>
                <a:latin typeface="Times New Roman" pitchFamily="18" charset="0"/>
                <a:cs typeface="Times New Roman" pitchFamily="18" charset="0"/>
              </a:rPr>
              <a:t>  </a:t>
            </a:r>
            <a:endParaRPr lang="ru-RU" sz="3800" b="1" i="1" dirty="0">
              <a:solidFill>
                <a:schemeClr val="tx2">
                  <a:lumMod val="50000"/>
                </a:schemeClr>
              </a:solidFill>
              <a:latin typeface="Times New Roman" pitchFamily="18" charset="0"/>
              <a:cs typeface="Times New Roman" pitchFamily="18" charset="0"/>
            </a:endParaRPr>
          </a:p>
          <a:p>
            <a:pPr>
              <a:defRPr/>
            </a:pPr>
            <a:r>
              <a:rPr lang="ru-RU" sz="3500" i="1" dirty="0" smtClean="0">
                <a:solidFill>
                  <a:schemeClr val="tx2">
                    <a:lumMod val="50000"/>
                  </a:schemeClr>
                </a:solidFill>
                <a:effectLst>
                  <a:outerShdw blurRad="38100" dist="38100" dir="2700000" algn="tl">
                    <a:srgbClr val="000000">
                      <a:alpha val="43137"/>
                    </a:srgbClr>
                  </a:outerShdw>
                </a:effectLst>
              </a:rPr>
              <a:t>Проект бюджета Соболевского муниципального района</a:t>
            </a:r>
          </a:p>
          <a:p>
            <a:pPr>
              <a:defRPr/>
            </a:pPr>
            <a:r>
              <a:rPr lang="ru-RU" sz="3500" i="1" dirty="0">
                <a:solidFill>
                  <a:schemeClr val="tx2">
                    <a:lumMod val="50000"/>
                  </a:schemeClr>
                </a:solidFill>
                <a:effectLst>
                  <a:outerShdw blurRad="38100" dist="38100" dir="2700000" algn="tl">
                    <a:srgbClr val="000000">
                      <a:alpha val="43137"/>
                    </a:srgbClr>
                  </a:outerShdw>
                </a:effectLst>
              </a:rPr>
              <a:t>н</a:t>
            </a:r>
            <a:r>
              <a:rPr lang="ru-RU" sz="3500" i="1" dirty="0" smtClean="0">
                <a:solidFill>
                  <a:schemeClr val="tx2">
                    <a:lumMod val="50000"/>
                  </a:schemeClr>
                </a:solidFill>
                <a:effectLst>
                  <a:outerShdw blurRad="38100" dist="38100" dir="2700000" algn="tl">
                    <a:srgbClr val="000000">
                      <a:alpha val="43137"/>
                    </a:srgbClr>
                  </a:outerShdw>
                </a:effectLst>
              </a:rPr>
              <a:t>а 2017 год и </a:t>
            </a:r>
          </a:p>
          <a:p>
            <a:pPr>
              <a:defRPr/>
            </a:pPr>
            <a:r>
              <a:rPr lang="ru-RU" sz="3500" i="1" dirty="0" smtClean="0">
                <a:solidFill>
                  <a:schemeClr val="tx2">
                    <a:lumMod val="50000"/>
                  </a:schemeClr>
                </a:solidFill>
                <a:effectLst>
                  <a:outerShdw blurRad="38100" dist="38100" dir="2700000" algn="tl">
                    <a:srgbClr val="000000">
                      <a:alpha val="43137"/>
                    </a:srgbClr>
                  </a:outerShdw>
                </a:effectLst>
              </a:rPr>
              <a:t>на плановый период 2018 и 2019 годов</a:t>
            </a:r>
          </a:p>
        </p:txBody>
      </p:sp>
      <p:pic>
        <p:nvPicPr>
          <p:cNvPr id="4" name="Picture 5" descr="Соболевского муниципального района"/>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
            <a:ext cx="804863" cy="771526"/>
          </a:xfrm>
          <a:prstGeom prst="rect">
            <a:avLst/>
          </a:prstGeom>
          <a:ln>
            <a:noFill/>
          </a:ln>
          <a:effectLst>
            <a:softEdge rad="112500"/>
          </a:effectLst>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83501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72532" y="36672"/>
            <a:ext cx="3103735" cy="492443"/>
          </a:xfrm>
          <a:prstGeom prst="rect">
            <a:avLst/>
          </a:prstGeom>
        </p:spPr>
        <p:txBody>
          <a:bodyPr wrap="none">
            <a:spAutoFit/>
          </a:bodyPr>
          <a:lstStyle/>
          <a:p>
            <a:r>
              <a:rPr lang="ru-RU" sz="2600" b="1" dirty="0">
                <a:solidFill>
                  <a:srgbClr val="2F5897"/>
                </a:solidFill>
                <a:effectLst>
                  <a:outerShdw blurRad="38100" dist="38100" dir="2700000" algn="tl">
                    <a:srgbClr val="000000">
                      <a:alpha val="43137"/>
                    </a:srgbClr>
                  </a:outerShdw>
                </a:effectLst>
                <a:ea typeface="+mj-ea"/>
                <a:cs typeface="Times New Roman" panose="02020603050405020304" pitchFamily="18" charset="0"/>
              </a:rPr>
              <a:t>Доходы бюджета</a:t>
            </a:r>
            <a:endParaRPr lang="ru-RU" dirty="0"/>
          </a:p>
        </p:txBody>
      </p:sp>
      <p:sp>
        <p:nvSpPr>
          <p:cNvPr id="3" name="Прямоугольник 2"/>
          <p:cNvSpPr/>
          <p:nvPr/>
        </p:nvSpPr>
        <p:spPr>
          <a:xfrm>
            <a:off x="330201" y="803518"/>
            <a:ext cx="9339384" cy="656493"/>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imes New Roman" panose="02020603050405020304" pitchFamily="18" charset="0"/>
              </a:rPr>
              <a:t>Доходы бюджета </a:t>
            </a:r>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imes New Roman" panose="02020603050405020304" pitchFamily="18" charset="0"/>
              </a:rPr>
              <a:t>– поступающие  в бюджет денежные средства</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imes New Roman" panose="02020603050405020304" pitchFamily="18" charset="0"/>
            </a:endParaRPr>
          </a:p>
        </p:txBody>
      </p:sp>
      <p:sp>
        <p:nvSpPr>
          <p:cNvPr id="4" name="Загнутый угол 3"/>
          <p:cNvSpPr/>
          <p:nvPr/>
        </p:nvSpPr>
        <p:spPr>
          <a:xfrm>
            <a:off x="144943" y="2267195"/>
            <a:ext cx="3122839" cy="3727938"/>
          </a:xfrm>
          <a:prstGeom prst="foldedCorner">
            <a:avLst/>
          </a:prstGeom>
          <a:ln w="12700">
            <a:solidFill>
              <a:schemeClr val="accent5">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ru-RU"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imes New Roman" panose="02020603050405020304" pitchFamily="18" charset="0"/>
              </a:rPr>
              <a:t>НАЛОГОВЫЕ </a:t>
            </a:r>
            <a:r>
              <a:rPr lang="ru-RU" sz="1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imes New Roman" panose="02020603050405020304" pitchFamily="18" charset="0"/>
              </a:rPr>
              <a:t>ДОХОДЫ</a:t>
            </a:r>
          </a:p>
          <a:p>
            <a:pPr algn="ctr"/>
            <a:endParaRPr lang="ru-RU" sz="1400" dirty="0">
              <a:solidFill>
                <a:srgbClr val="000000"/>
              </a:solidFill>
              <a:cs typeface="Times New Roman" panose="02020603050405020304" pitchFamily="18" charset="0"/>
            </a:endParaRPr>
          </a:p>
          <a:p>
            <a:pPr algn="ctr"/>
            <a:r>
              <a:rPr lang="ru-RU" sz="1350" dirty="0">
                <a:solidFill>
                  <a:srgbClr val="000000"/>
                </a:solidFill>
                <a:cs typeface="Times New Roman" panose="02020603050405020304" pitchFamily="18" charset="0"/>
              </a:rPr>
              <a:t>доходы от предусмотренных законодательством Российской Федерации о налогах и сборах федеральных налогов и сборов, в том числе от налогов, предусмотренных специальными налоговыми режимами, региональных и местных налогов, а также пеней и штрафов по </a:t>
            </a:r>
            <a:r>
              <a:rPr lang="ru-RU" sz="1350" dirty="0" smtClean="0">
                <a:solidFill>
                  <a:srgbClr val="000000"/>
                </a:solidFill>
                <a:cs typeface="Times New Roman" panose="02020603050405020304" pitchFamily="18" charset="0"/>
              </a:rPr>
              <a:t>ним</a:t>
            </a:r>
            <a:endParaRPr lang="ru-RU" sz="1350" dirty="0">
              <a:cs typeface="Times New Roman" panose="02020603050405020304" pitchFamily="18" charset="0"/>
            </a:endParaRPr>
          </a:p>
        </p:txBody>
      </p:sp>
      <p:sp>
        <p:nvSpPr>
          <p:cNvPr id="5" name="Загнутый угол 4"/>
          <p:cNvSpPr/>
          <p:nvPr/>
        </p:nvSpPr>
        <p:spPr>
          <a:xfrm>
            <a:off x="3419475" y="2267195"/>
            <a:ext cx="3336805" cy="3727938"/>
          </a:xfrm>
          <a:prstGeom prst="foldedCorner">
            <a:avLst/>
          </a:prstGeom>
          <a:ln w="12700">
            <a:solidFill>
              <a:schemeClr val="accent5">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ru-RU" sz="1400" b="1" dirty="0" smtClean="0">
              <a:solidFill>
                <a:srgbClr val="000000"/>
              </a:solidFill>
              <a:latin typeface="Times New Roman" panose="02020603050405020304" pitchFamily="18" charset="0"/>
              <a:cs typeface="Times New Roman" panose="02020603050405020304" pitchFamily="18" charset="0"/>
            </a:endParaRPr>
          </a:p>
          <a:p>
            <a:pPr algn="ctr"/>
            <a:endParaRPr lang="ru-RU" sz="1400" b="1" dirty="0" smtClean="0">
              <a:solidFill>
                <a:srgbClr val="000000"/>
              </a:solidFill>
              <a:latin typeface="Times New Roman" panose="02020603050405020304" pitchFamily="18" charset="0"/>
              <a:cs typeface="Times New Roman" panose="02020603050405020304" pitchFamily="18" charset="0"/>
            </a:endParaRPr>
          </a:p>
          <a:p>
            <a:pPr algn="ctr"/>
            <a:endParaRPr lang="ru-RU" sz="1400" b="1" dirty="0">
              <a:solidFill>
                <a:srgbClr val="000000"/>
              </a:solidFill>
              <a:latin typeface="Times New Roman" panose="02020603050405020304" pitchFamily="18" charset="0"/>
              <a:cs typeface="Times New Roman" panose="02020603050405020304" pitchFamily="18" charset="0"/>
            </a:endParaRPr>
          </a:p>
          <a:p>
            <a:pPr algn="ctr"/>
            <a:r>
              <a:rPr lang="ru-RU" sz="1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imes New Roman" panose="02020603050405020304" pitchFamily="18" charset="0"/>
              </a:rPr>
              <a:t>НЕНАЛОГОВЫЕ ДОХОДЫ</a:t>
            </a:r>
          </a:p>
          <a:p>
            <a:pPr algn="ctr"/>
            <a:endParaRPr lang="ru-RU" sz="1400" dirty="0">
              <a:solidFill>
                <a:srgbClr val="000000"/>
              </a:solidFill>
              <a:cs typeface="Times New Roman" panose="02020603050405020304" pitchFamily="18" charset="0"/>
            </a:endParaRPr>
          </a:p>
          <a:p>
            <a:pPr algn="ctr"/>
            <a:r>
              <a:rPr lang="ru-RU" sz="1350" dirty="0">
                <a:solidFill>
                  <a:srgbClr val="000000"/>
                </a:solidFill>
                <a:cs typeface="Times New Roman" panose="02020603050405020304" pitchFamily="18" charset="0"/>
              </a:rPr>
              <a:t>доходы от использования имущества, находящегося в государственной или муниципальной собственности; доходы от продажи имущества; доходы от платных услуг, оказываемых казенными учреждениями; средства, полученные в результате применения мер гражданско-правовой, административной и уголовной ответственности; средства самообложения граждан; иные неналоговые доходы</a:t>
            </a:r>
            <a:endParaRPr lang="ru-RU" sz="1350" dirty="0">
              <a:cs typeface="Times New Roman" panose="02020603050405020304" pitchFamily="18" charset="0"/>
            </a:endParaRPr>
          </a:p>
        </p:txBody>
      </p:sp>
      <p:sp>
        <p:nvSpPr>
          <p:cNvPr id="6" name="Загнутый угол 5"/>
          <p:cNvSpPr/>
          <p:nvPr/>
        </p:nvSpPr>
        <p:spPr>
          <a:xfrm>
            <a:off x="6893534" y="2267195"/>
            <a:ext cx="2825995" cy="3727938"/>
          </a:xfrm>
          <a:prstGeom prst="foldedCorner">
            <a:avLst/>
          </a:prstGeom>
          <a:ln w="12700">
            <a:solidFill>
              <a:schemeClr val="accent5">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ru-RU"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imes New Roman" panose="02020603050405020304" pitchFamily="18" charset="0"/>
              </a:rPr>
              <a:t>БЕЗВОЗМЕЗДНЫЕ </a:t>
            </a:r>
            <a:r>
              <a:rPr lang="ru-RU" sz="1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imes New Roman" panose="02020603050405020304" pitchFamily="18" charset="0"/>
              </a:rPr>
              <a:t>ПОСТУПЛЕНИЯ</a:t>
            </a:r>
          </a:p>
          <a:p>
            <a:pPr algn="ctr"/>
            <a:r>
              <a:rPr lang="ru-RU" sz="1400" b="1" dirty="0" smtClean="0">
                <a:solidFill>
                  <a:srgbClr val="000000"/>
                </a:solidFill>
                <a:cs typeface="Times New Roman" panose="02020603050405020304" pitchFamily="18" charset="0"/>
              </a:rPr>
              <a:t> </a:t>
            </a:r>
            <a:endParaRPr lang="ru-RU" sz="1400" dirty="0">
              <a:solidFill>
                <a:srgbClr val="000000"/>
              </a:solidFill>
              <a:cs typeface="Times New Roman" panose="02020603050405020304" pitchFamily="18" charset="0"/>
            </a:endParaRPr>
          </a:p>
          <a:p>
            <a:pPr algn="ctr"/>
            <a:r>
              <a:rPr lang="ru-RU" sz="1350" dirty="0">
                <a:solidFill>
                  <a:srgbClr val="000000"/>
                </a:solidFill>
                <a:cs typeface="Times New Roman" panose="02020603050405020304" pitchFamily="18" charset="0"/>
              </a:rPr>
              <a:t>дотации, субсидии, субвенции, межбюджетные трансферты из бюджетов вышестоящего уровня; безвозмездные поступления от физических и юридических лиц, в том числе добровольные </a:t>
            </a:r>
            <a:r>
              <a:rPr lang="ru-RU" sz="1350" dirty="0" smtClean="0">
                <a:solidFill>
                  <a:srgbClr val="000000"/>
                </a:solidFill>
                <a:cs typeface="Times New Roman" panose="02020603050405020304" pitchFamily="18" charset="0"/>
              </a:rPr>
              <a:t>пожертвования</a:t>
            </a:r>
            <a:endParaRPr lang="ru-RU" sz="1350" dirty="0">
              <a:cs typeface="Times New Roman" panose="02020603050405020304" pitchFamily="18" charset="0"/>
            </a:endParaRPr>
          </a:p>
        </p:txBody>
      </p:sp>
      <p:sp>
        <p:nvSpPr>
          <p:cNvPr id="7" name="Стрелка вниз 6"/>
          <p:cNvSpPr/>
          <p:nvPr/>
        </p:nvSpPr>
        <p:spPr>
          <a:xfrm>
            <a:off x="1464046" y="1490049"/>
            <a:ext cx="484632" cy="664311"/>
          </a:xfrm>
          <a:prstGeom prst="downArrow">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dirty="0"/>
          </a:p>
        </p:txBody>
      </p:sp>
      <p:sp>
        <p:nvSpPr>
          <p:cNvPr id="8" name="Стрелка вниз 7"/>
          <p:cNvSpPr/>
          <p:nvPr/>
        </p:nvSpPr>
        <p:spPr>
          <a:xfrm>
            <a:off x="4876045" y="1490050"/>
            <a:ext cx="484632" cy="664309"/>
          </a:xfrm>
          <a:prstGeom prst="downArrow">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dirty="0"/>
          </a:p>
        </p:txBody>
      </p:sp>
      <p:sp>
        <p:nvSpPr>
          <p:cNvPr id="9" name="Стрелка вниз 8"/>
          <p:cNvSpPr/>
          <p:nvPr/>
        </p:nvSpPr>
        <p:spPr>
          <a:xfrm>
            <a:off x="8064216" y="1490051"/>
            <a:ext cx="484632" cy="664309"/>
          </a:xfrm>
          <a:prstGeom prst="downArrow">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dirty="0"/>
          </a:p>
        </p:txBody>
      </p:sp>
    </p:spTree>
    <p:extLst>
      <p:ext uri="{BB962C8B-B14F-4D97-AF65-F5344CB8AC3E}">
        <p14:creationId xmlns:p14="http://schemas.microsoft.com/office/powerpoint/2010/main" val="3198129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906000" cy="892552"/>
          </a:xfrm>
          <a:prstGeom prst="rect">
            <a:avLst/>
          </a:prstGeom>
        </p:spPr>
        <p:txBody>
          <a:bodyPr wrap="square">
            <a:spAutoFit/>
          </a:bodyPr>
          <a:lstStyle/>
          <a:p>
            <a:pPr algn="ctr"/>
            <a:r>
              <a:rPr lang="ru-RU" sz="2600" b="1" dirty="0">
                <a:solidFill>
                  <a:srgbClr val="2F5897"/>
                </a:solidFill>
                <a:effectLst>
                  <a:outerShdw blurRad="38100" dist="38100" dir="2700000" algn="tl">
                    <a:srgbClr val="000000">
                      <a:alpha val="43137"/>
                    </a:srgbClr>
                  </a:outerShdw>
                </a:effectLst>
                <a:ea typeface="+mj-ea"/>
                <a:cs typeface="+mj-cs"/>
              </a:rPr>
              <a:t>Структура доходов </a:t>
            </a:r>
            <a:r>
              <a:rPr lang="ru-RU" sz="2600" b="1" dirty="0" smtClean="0">
                <a:solidFill>
                  <a:srgbClr val="2F5897"/>
                </a:solidFill>
                <a:effectLst>
                  <a:outerShdw blurRad="38100" dist="38100" dir="2700000" algn="tl">
                    <a:srgbClr val="000000">
                      <a:alpha val="43137"/>
                    </a:srgbClr>
                  </a:outerShdw>
                </a:effectLst>
                <a:ea typeface="+mj-ea"/>
                <a:cs typeface="+mj-cs"/>
              </a:rPr>
              <a:t>районного </a:t>
            </a:r>
            <a:r>
              <a:rPr lang="ru-RU" sz="2600" b="1" dirty="0">
                <a:solidFill>
                  <a:srgbClr val="2F5897"/>
                </a:solidFill>
                <a:effectLst>
                  <a:outerShdw blurRad="38100" dist="38100" dir="2700000" algn="tl">
                    <a:srgbClr val="000000">
                      <a:alpha val="43137"/>
                    </a:srgbClr>
                  </a:outerShdw>
                </a:effectLst>
                <a:ea typeface="+mj-ea"/>
                <a:cs typeface="+mj-cs"/>
              </a:rPr>
              <a:t>бюджета в </a:t>
            </a:r>
            <a:br>
              <a:rPr lang="ru-RU" sz="2600" b="1" dirty="0">
                <a:solidFill>
                  <a:srgbClr val="2F5897"/>
                </a:solidFill>
                <a:effectLst>
                  <a:outerShdw blurRad="38100" dist="38100" dir="2700000" algn="tl">
                    <a:srgbClr val="000000">
                      <a:alpha val="43137"/>
                    </a:srgbClr>
                  </a:outerShdw>
                </a:effectLst>
                <a:ea typeface="+mj-ea"/>
                <a:cs typeface="+mj-cs"/>
              </a:rPr>
            </a:br>
            <a:r>
              <a:rPr lang="ru-RU" sz="2600" b="1" dirty="0">
                <a:solidFill>
                  <a:srgbClr val="2F5897"/>
                </a:solidFill>
                <a:effectLst>
                  <a:outerShdw blurRad="38100" dist="38100" dir="2700000" algn="tl">
                    <a:srgbClr val="000000">
                      <a:alpha val="43137"/>
                    </a:srgbClr>
                  </a:outerShdw>
                </a:effectLst>
                <a:ea typeface="+mj-ea"/>
                <a:cs typeface="+mj-cs"/>
              </a:rPr>
              <a:t>2016-2019 годах</a:t>
            </a:r>
            <a:endParaRPr lang="ru-RU" dirty="0"/>
          </a:p>
        </p:txBody>
      </p:sp>
      <p:graphicFrame>
        <p:nvGraphicFramePr>
          <p:cNvPr id="3" name="Объект 6" title="млн. руб."/>
          <p:cNvGraphicFramePr>
            <a:graphicFrameLocks/>
          </p:cNvGraphicFramePr>
          <p:nvPr>
            <p:extLst>
              <p:ext uri="{D42A27DB-BD31-4B8C-83A1-F6EECF244321}">
                <p14:modId xmlns:p14="http://schemas.microsoft.com/office/powerpoint/2010/main" val="3991417771"/>
              </p:ext>
            </p:extLst>
          </p:nvPr>
        </p:nvGraphicFramePr>
        <p:xfrm>
          <a:off x="266700" y="892552"/>
          <a:ext cx="9334500" cy="5412997"/>
        </p:xfrm>
        <a:graphic>
          <a:graphicData uri="http://schemas.openxmlformats.org/drawingml/2006/chart">
            <c:chart xmlns:c="http://schemas.openxmlformats.org/drawingml/2006/chart" xmlns:r="http://schemas.openxmlformats.org/officeDocument/2006/relationships" r:id="rId3"/>
          </a:graphicData>
        </a:graphic>
      </p:graphicFrame>
      <p:sp>
        <p:nvSpPr>
          <p:cNvPr id="5" name="Прямоугольник 4"/>
          <p:cNvSpPr/>
          <p:nvPr/>
        </p:nvSpPr>
        <p:spPr>
          <a:xfrm>
            <a:off x="6191377" y="1085699"/>
            <a:ext cx="1175322" cy="307777"/>
          </a:xfrm>
          <a:prstGeom prst="rect">
            <a:avLst/>
          </a:prstGeom>
        </p:spPr>
        <p:txBody>
          <a:bodyPr wrap="none">
            <a:spAutoFit/>
          </a:bodyPr>
          <a:lstStyle/>
          <a:p>
            <a:pPr algn="r"/>
            <a:r>
              <a:rPr lang="ru-RU" sz="1400" dirty="0" smtClean="0"/>
              <a:t>тыс. </a:t>
            </a:r>
            <a:r>
              <a:rPr lang="ru-RU" sz="1400" dirty="0"/>
              <a:t>рублей</a:t>
            </a:r>
          </a:p>
        </p:txBody>
      </p:sp>
    </p:spTree>
    <p:extLst>
      <p:ext uri="{BB962C8B-B14F-4D97-AF65-F5344CB8AC3E}">
        <p14:creationId xmlns:p14="http://schemas.microsoft.com/office/powerpoint/2010/main" val="2812951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906000" cy="1015663"/>
          </a:xfrm>
          <a:prstGeom prst="rect">
            <a:avLst/>
          </a:prstGeom>
        </p:spPr>
        <p:txBody>
          <a:bodyPr wrap="square">
            <a:spAutoFit/>
          </a:bodyPr>
          <a:lstStyle/>
          <a:p>
            <a:pPr algn="ctr"/>
            <a:r>
              <a:rPr lang="ru-RU" sz="2000" b="1" dirty="0">
                <a:solidFill>
                  <a:srgbClr val="2F5897"/>
                </a:solidFill>
                <a:effectLst>
                  <a:outerShdw blurRad="38100" dist="38100" dir="2700000" algn="tl">
                    <a:srgbClr val="000000">
                      <a:alpha val="43137"/>
                    </a:srgbClr>
                  </a:outerShdw>
                </a:effectLst>
                <a:ea typeface="+mj-ea"/>
                <a:cs typeface="+mj-cs"/>
              </a:rPr>
              <a:t>Информация об объеме дотаций на выравнивание бюджетной обеспеченности бюджету </a:t>
            </a:r>
            <a:r>
              <a:rPr lang="ru-RU" sz="2000" b="1" dirty="0" smtClean="0">
                <a:solidFill>
                  <a:srgbClr val="2F5897"/>
                </a:solidFill>
                <a:effectLst>
                  <a:outerShdw blurRad="38100" dist="38100" dir="2700000" algn="tl">
                    <a:srgbClr val="000000">
                      <a:alpha val="43137"/>
                    </a:srgbClr>
                  </a:outerShdw>
                </a:effectLst>
                <a:ea typeface="+mj-ea"/>
                <a:cs typeface="+mj-cs"/>
              </a:rPr>
              <a:t>Соболевского муниципального района Камчатского края </a:t>
            </a:r>
            <a:r>
              <a:rPr lang="ru-RU" sz="2000" b="1" dirty="0">
                <a:solidFill>
                  <a:srgbClr val="2F5897"/>
                </a:solidFill>
                <a:effectLst>
                  <a:outerShdw blurRad="38100" dist="38100" dir="2700000" algn="tl">
                    <a:srgbClr val="000000">
                      <a:alpha val="43137"/>
                    </a:srgbClr>
                  </a:outerShdw>
                </a:effectLst>
                <a:ea typeface="+mj-ea"/>
                <a:cs typeface="+mj-cs"/>
              </a:rPr>
              <a:t>с 2009 года</a:t>
            </a:r>
            <a:endParaRPr lang="ru-RU" sz="2000" dirty="0"/>
          </a:p>
        </p:txBody>
      </p:sp>
      <p:graphicFrame>
        <p:nvGraphicFramePr>
          <p:cNvPr id="3" name="Таблица 2"/>
          <p:cNvGraphicFramePr>
            <a:graphicFrameLocks noGrp="1"/>
          </p:cNvGraphicFramePr>
          <p:nvPr>
            <p:extLst>
              <p:ext uri="{D42A27DB-BD31-4B8C-83A1-F6EECF244321}">
                <p14:modId xmlns:p14="http://schemas.microsoft.com/office/powerpoint/2010/main" val="4007421724"/>
              </p:ext>
            </p:extLst>
          </p:nvPr>
        </p:nvGraphicFramePr>
        <p:xfrm>
          <a:off x="123824" y="1227667"/>
          <a:ext cx="9715500" cy="5373157"/>
        </p:xfrm>
        <a:graphic>
          <a:graphicData uri="http://schemas.openxmlformats.org/drawingml/2006/table">
            <a:tbl>
              <a:tblPr firstRow="1" bandRow="1">
                <a:tableStyleId>{7DF18680-E054-41AD-8BC1-D1AEF772440D}</a:tableStyleId>
              </a:tblPr>
              <a:tblGrid>
                <a:gridCol w="2428875"/>
                <a:gridCol w="2428875"/>
                <a:gridCol w="2428875"/>
                <a:gridCol w="2428875"/>
              </a:tblGrid>
              <a:tr h="1356646">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kumimoji="0" lang="ru-RU" sz="1400" u="none" strike="noStrike" kern="1200" cap="none" spc="0" normalizeH="0" baseline="0" noProof="0" dirty="0" smtClean="0">
                        <a:ln>
                          <a:noFill/>
                        </a:ln>
                        <a:effectLst/>
                        <a:uLnTx/>
                        <a:uFillTx/>
                      </a:endParaRPr>
                    </a:p>
                    <a:p>
                      <a:pPr marL="0" marR="0" lvl="0" indent="0" algn="ctr" defTabSz="914400" rtl="0" eaLnBrk="1" fontAlgn="auto" latinLnBrk="0" hangingPunct="1">
                        <a:lnSpc>
                          <a:spcPct val="115000"/>
                        </a:lnSpc>
                        <a:spcBef>
                          <a:spcPts val="0"/>
                        </a:spcBef>
                        <a:spcAft>
                          <a:spcPts val="0"/>
                        </a:spcAft>
                        <a:buClrTx/>
                        <a:buSzTx/>
                        <a:buFontTx/>
                        <a:buNone/>
                        <a:tabLst/>
                        <a:defRPr/>
                      </a:pPr>
                      <a:endParaRPr kumimoji="0" lang="ru-RU" sz="1400" u="none" strike="noStrike" kern="1200" cap="none" spc="0" normalizeH="0" baseline="0" noProof="0" dirty="0" smtClean="0">
                        <a:ln>
                          <a:noFill/>
                        </a:ln>
                        <a:effectLst/>
                        <a:uLnTx/>
                        <a:uFillTx/>
                      </a:endParaRPr>
                    </a:p>
                    <a:p>
                      <a:pPr marL="0" marR="0" lvl="0" indent="0" algn="ctr" defTabSz="914400" rtl="0" eaLnBrk="1" fontAlgn="auto" latinLnBrk="0" hangingPunct="1">
                        <a:lnSpc>
                          <a:spcPct val="115000"/>
                        </a:lnSpc>
                        <a:spcBef>
                          <a:spcPts val="0"/>
                        </a:spcBef>
                        <a:spcAft>
                          <a:spcPts val="0"/>
                        </a:spcAft>
                        <a:buClrTx/>
                        <a:buSzTx/>
                        <a:buFontTx/>
                        <a:buNone/>
                        <a:tabLst/>
                        <a:defRPr/>
                      </a:pPr>
                      <a:r>
                        <a:rPr kumimoji="0" lang="ru-RU" sz="1400" u="none" strike="noStrike" kern="1200" cap="none" spc="0" normalizeH="0" baseline="0" noProof="0" dirty="0" smtClean="0">
                          <a:ln>
                            <a:noFill/>
                          </a:ln>
                          <a:effectLst/>
                          <a:uLnTx/>
                          <a:uFillTx/>
                        </a:rPr>
                        <a:t>Год</a:t>
                      </a:r>
                      <a:endParaRPr kumimoji="0" lang="ru-RU" sz="1100" b="1" i="0" u="none" strike="noStrike" kern="1200" cap="none" spc="0" normalizeH="0" baseline="0" noProof="0" dirty="0" smtClean="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ru-RU" sz="1400" u="none" strike="noStrike" kern="1200" cap="none" spc="0" normalizeH="0" baseline="0" noProof="0" dirty="0" smtClean="0">
                          <a:ln>
                            <a:noFill/>
                          </a:ln>
                          <a:effectLst/>
                          <a:uLnTx/>
                          <a:uFillTx/>
                        </a:rPr>
                        <a:t>Объем дотаций на выравнивание бюджетной обеспеченности, тыс. рублей</a:t>
                      </a:r>
                      <a:endParaRPr kumimoji="0" lang="ru-RU" sz="1100" b="1" i="0" u="none" strike="noStrike" kern="1200" cap="none" spc="0" normalizeH="0" baseline="0" noProof="0" dirty="0" smtClean="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kumimoji="0" lang="ru-RU" sz="1400" u="none" strike="noStrike" kern="1200" cap="none" spc="0" normalizeH="0" baseline="0" noProof="0" dirty="0" smtClean="0">
                        <a:ln>
                          <a:noFill/>
                        </a:ln>
                        <a:effectLst/>
                        <a:uLnTx/>
                        <a:uFillTx/>
                      </a:endParaRPr>
                    </a:p>
                    <a:p>
                      <a:pPr marL="0" marR="0" lvl="0" indent="0" algn="ctr" defTabSz="914400" rtl="0" eaLnBrk="1" fontAlgn="auto" latinLnBrk="0" hangingPunct="1">
                        <a:lnSpc>
                          <a:spcPct val="115000"/>
                        </a:lnSpc>
                        <a:spcBef>
                          <a:spcPts val="0"/>
                        </a:spcBef>
                        <a:spcAft>
                          <a:spcPts val="0"/>
                        </a:spcAft>
                        <a:buClrTx/>
                        <a:buSzTx/>
                        <a:buFontTx/>
                        <a:buNone/>
                        <a:tabLst/>
                        <a:defRPr/>
                      </a:pPr>
                      <a:r>
                        <a:rPr kumimoji="0" lang="ru-RU" sz="1400" u="none" strike="noStrike" kern="1200" cap="none" spc="0" normalizeH="0" baseline="0" noProof="0" dirty="0" smtClean="0">
                          <a:ln>
                            <a:noFill/>
                          </a:ln>
                          <a:effectLst/>
                          <a:uLnTx/>
                          <a:uFillTx/>
                        </a:rPr>
                        <a:t>Отношение к предыдущему году, %</a:t>
                      </a:r>
                      <a:endParaRPr kumimoji="0" lang="ru-RU" sz="1100" u="none" strike="noStrike" kern="1200" cap="none" spc="0" normalizeH="0" baseline="0" noProof="0" dirty="0" smtClean="0">
                        <a:ln>
                          <a:noFill/>
                        </a:ln>
                        <a:effectLst/>
                        <a:uLnTx/>
                        <a:uFillTx/>
                      </a:endParaRPr>
                    </a:p>
                    <a:p>
                      <a:pPr algn="ctr"/>
                      <a:endParaRPr lang="ru-RU" dirty="0"/>
                    </a:p>
                  </a:txBody>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kumimoji="0" lang="ru-RU" sz="1400" u="none" strike="noStrike" kern="1200" cap="none" spc="0" normalizeH="0" baseline="0" noProof="0" dirty="0" smtClean="0">
                        <a:ln>
                          <a:noFill/>
                        </a:ln>
                        <a:effectLst/>
                        <a:uLnTx/>
                        <a:uFillTx/>
                      </a:endParaRPr>
                    </a:p>
                    <a:p>
                      <a:pPr marL="0" marR="0" lvl="0" indent="0" algn="ctr" defTabSz="914400" rtl="0" eaLnBrk="1" fontAlgn="auto" latinLnBrk="0" hangingPunct="1">
                        <a:lnSpc>
                          <a:spcPct val="115000"/>
                        </a:lnSpc>
                        <a:spcBef>
                          <a:spcPts val="0"/>
                        </a:spcBef>
                        <a:spcAft>
                          <a:spcPts val="0"/>
                        </a:spcAft>
                        <a:buClrTx/>
                        <a:buSzTx/>
                        <a:buFontTx/>
                        <a:buNone/>
                        <a:tabLst/>
                        <a:defRPr/>
                      </a:pPr>
                      <a:r>
                        <a:rPr kumimoji="0" lang="ru-RU" sz="1400" u="none" strike="noStrike" kern="1200" cap="none" spc="0" normalizeH="0" baseline="0" noProof="0" dirty="0" smtClean="0">
                          <a:ln>
                            <a:noFill/>
                          </a:ln>
                          <a:effectLst/>
                          <a:uLnTx/>
                          <a:uFillTx/>
                        </a:rPr>
                        <a:t>Уровень расчетной бюджетной обеспеченности, %</a:t>
                      </a:r>
                      <a:endParaRPr kumimoji="0" lang="ru-RU" sz="1100" b="1" i="0" u="none" strike="noStrike" kern="1200" cap="none" spc="0" normalizeH="0" baseline="0" noProof="0" dirty="0" smtClean="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tc>
              </a:tr>
              <a:tr h="446279">
                <a:tc>
                  <a:txBody>
                    <a:bodyPr/>
                    <a:lstStyle/>
                    <a:p>
                      <a:pPr algn="ctr"/>
                      <a:r>
                        <a:rPr lang="ru-RU" sz="1600" dirty="0" smtClean="0"/>
                        <a:t>2009</a:t>
                      </a:r>
                      <a:endParaRPr lang="ru-RU" sz="1600" dirty="0"/>
                    </a:p>
                  </a:txBody>
                  <a:tcPr/>
                </a:tc>
                <a:tc>
                  <a:txBody>
                    <a:bodyPr/>
                    <a:lstStyle/>
                    <a:p>
                      <a:pPr algn="ctr"/>
                      <a:r>
                        <a:rPr lang="ru-RU" sz="1600" dirty="0" smtClean="0"/>
                        <a:t>71 041,0</a:t>
                      </a:r>
                      <a:endParaRPr lang="ru-RU" sz="1600" dirty="0"/>
                    </a:p>
                  </a:txBody>
                  <a:tcPr/>
                </a:tc>
                <a:tc>
                  <a:txBody>
                    <a:bodyPr/>
                    <a:lstStyle/>
                    <a:p>
                      <a:pPr algn="ctr"/>
                      <a:endParaRPr lang="ru-RU" sz="1600"/>
                    </a:p>
                  </a:txBody>
                  <a:tcPr/>
                </a:tc>
                <a:tc>
                  <a:txBody>
                    <a:bodyPr/>
                    <a:lstStyle/>
                    <a:p>
                      <a:pPr algn="ctr"/>
                      <a:r>
                        <a:rPr lang="ru-RU" sz="1600" dirty="0" smtClean="0"/>
                        <a:t>63,3%</a:t>
                      </a:r>
                      <a:endParaRPr lang="ru-RU" sz="1600" dirty="0"/>
                    </a:p>
                  </a:txBody>
                  <a:tcPr/>
                </a:tc>
              </a:tr>
              <a:tr h="446279">
                <a:tc>
                  <a:txBody>
                    <a:bodyPr/>
                    <a:lstStyle/>
                    <a:p>
                      <a:pPr algn="ctr"/>
                      <a:r>
                        <a:rPr lang="ru-RU" sz="1600" dirty="0" smtClean="0"/>
                        <a:t>2010</a:t>
                      </a:r>
                    </a:p>
                  </a:txBody>
                  <a:tcPr/>
                </a:tc>
                <a:tc>
                  <a:txBody>
                    <a:bodyPr/>
                    <a:lstStyle/>
                    <a:p>
                      <a:pPr algn="ctr"/>
                      <a:r>
                        <a:rPr lang="ru-RU" sz="1600" dirty="0" smtClean="0"/>
                        <a:t>59 336,0</a:t>
                      </a:r>
                      <a:endParaRPr lang="ru-RU" sz="1600" dirty="0"/>
                    </a:p>
                  </a:txBody>
                  <a:tcPr/>
                </a:tc>
                <a:tc>
                  <a:txBody>
                    <a:bodyPr/>
                    <a:lstStyle/>
                    <a:p>
                      <a:pPr algn="ctr"/>
                      <a:r>
                        <a:rPr lang="ru-RU" sz="1600" dirty="0" smtClean="0"/>
                        <a:t>83,5%</a:t>
                      </a:r>
                    </a:p>
                  </a:txBody>
                  <a:tcPr/>
                </a:tc>
                <a:tc>
                  <a:txBody>
                    <a:bodyPr/>
                    <a:lstStyle/>
                    <a:p>
                      <a:pPr algn="ctr"/>
                      <a:r>
                        <a:rPr lang="ru-RU" sz="1600" dirty="0" smtClean="0"/>
                        <a:t>63,7%</a:t>
                      </a:r>
                      <a:endParaRPr lang="ru-RU" sz="1600" dirty="0"/>
                    </a:p>
                  </a:txBody>
                  <a:tcPr/>
                </a:tc>
              </a:tr>
              <a:tr h="446279">
                <a:tc>
                  <a:txBody>
                    <a:bodyPr/>
                    <a:lstStyle/>
                    <a:p>
                      <a:pPr algn="ctr"/>
                      <a:r>
                        <a:rPr lang="ru-RU" sz="1600" dirty="0" smtClean="0"/>
                        <a:t>2011</a:t>
                      </a:r>
                      <a:endParaRPr lang="ru-RU" sz="1600" dirty="0"/>
                    </a:p>
                  </a:txBody>
                  <a:tcPr/>
                </a:tc>
                <a:tc>
                  <a:txBody>
                    <a:bodyPr/>
                    <a:lstStyle/>
                    <a:p>
                      <a:pPr algn="ctr"/>
                      <a:r>
                        <a:rPr lang="ru-RU" sz="1600" dirty="0" smtClean="0"/>
                        <a:t>62 788,0</a:t>
                      </a:r>
                      <a:endParaRPr lang="ru-RU" sz="1600" dirty="0"/>
                    </a:p>
                  </a:txBody>
                  <a:tcPr/>
                </a:tc>
                <a:tc>
                  <a:txBody>
                    <a:bodyPr/>
                    <a:lstStyle/>
                    <a:p>
                      <a:pPr algn="ctr"/>
                      <a:r>
                        <a:rPr lang="ru-RU" sz="1600" dirty="0" smtClean="0"/>
                        <a:t>105,8%</a:t>
                      </a:r>
                      <a:endParaRPr lang="ru-RU" sz="1600" dirty="0"/>
                    </a:p>
                  </a:txBody>
                  <a:tcPr/>
                </a:tc>
                <a:tc>
                  <a:txBody>
                    <a:bodyPr/>
                    <a:lstStyle/>
                    <a:p>
                      <a:pPr algn="ctr"/>
                      <a:r>
                        <a:rPr lang="ru-RU" sz="1600" dirty="0" smtClean="0"/>
                        <a:t>66,4%</a:t>
                      </a:r>
                      <a:endParaRPr lang="ru-RU" sz="1600" dirty="0"/>
                    </a:p>
                  </a:txBody>
                  <a:tcPr/>
                </a:tc>
              </a:tr>
              <a:tr h="446279">
                <a:tc>
                  <a:txBody>
                    <a:bodyPr/>
                    <a:lstStyle/>
                    <a:p>
                      <a:pPr algn="ctr"/>
                      <a:r>
                        <a:rPr lang="ru-RU" sz="1600" dirty="0" smtClean="0"/>
                        <a:t>2012</a:t>
                      </a:r>
                      <a:endParaRPr lang="ru-RU" sz="1600" dirty="0"/>
                    </a:p>
                  </a:txBody>
                  <a:tcPr/>
                </a:tc>
                <a:tc>
                  <a:txBody>
                    <a:bodyPr/>
                    <a:lstStyle/>
                    <a:p>
                      <a:pPr algn="ctr"/>
                      <a:r>
                        <a:rPr lang="ru-RU" sz="1600" dirty="0" smtClean="0"/>
                        <a:t>59 964,0</a:t>
                      </a:r>
                      <a:endParaRPr lang="ru-RU" sz="1600" dirty="0"/>
                    </a:p>
                  </a:txBody>
                  <a:tcPr/>
                </a:tc>
                <a:tc>
                  <a:txBody>
                    <a:bodyPr/>
                    <a:lstStyle/>
                    <a:p>
                      <a:pPr algn="ctr"/>
                      <a:r>
                        <a:rPr lang="ru-RU" sz="1600" dirty="0" smtClean="0"/>
                        <a:t>95,5%</a:t>
                      </a:r>
                      <a:endParaRPr lang="ru-RU" sz="1600" dirty="0"/>
                    </a:p>
                  </a:txBody>
                  <a:tcPr/>
                </a:tc>
                <a:tc>
                  <a:txBody>
                    <a:bodyPr/>
                    <a:lstStyle/>
                    <a:p>
                      <a:pPr algn="ctr"/>
                      <a:r>
                        <a:rPr lang="ru-RU" sz="1600" dirty="0" smtClean="0"/>
                        <a:t>78,0%</a:t>
                      </a:r>
                      <a:endParaRPr lang="ru-RU" sz="1600" dirty="0"/>
                    </a:p>
                  </a:txBody>
                  <a:tcPr/>
                </a:tc>
              </a:tr>
              <a:tr h="446279">
                <a:tc>
                  <a:txBody>
                    <a:bodyPr/>
                    <a:lstStyle/>
                    <a:p>
                      <a:pPr algn="ctr"/>
                      <a:r>
                        <a:rPr lang="ru-RU" sz="1600" dirty="0" smtClean="0"/>
                        <a:t>2013</a:t>
                      </a:r>
                      <a:endParaRPr lang="ru-RU" sz="1600" dirty="0"/>
                    </a:p>
                  </a:txBody>
                  <a:tcPr/>
                </a:tc>
                <a:tc>
                  <a:txBody>
                    <a:bodyPr/>
                    <a:lstStyle/>
                    <a:p>
                      <a:pPr algn="ctr"/>
                      <a:r>
                        <a:rPr lang="ru-RU" sz="1600" dirty="0" smtClean="0"/>
                        <a:t>57 923,0</a:t>
                      </a:r>
                      <a:endParaRPr lang="ru-RU" sz="1600" dirty="0"/>
                    </a:p>
                  </a:txBody>
                  <a:tcPr/>
                </a:tc>
                <a:tc>
                  <a:txBody>
                    <a:bodyPr/>
                    <a:lstStyle/>
                    <a:p>
                      <a:pPr algn="ctr"/>
                      <a:r>
                        <a:rPr lang="ru-RU" sz="1600" dirty="0" smtClean="0"/>
                        <a:t>96,6%</a:t>
                      </a:r>
                      <a:endParaRPr lang="ru-RU" sz="1600" dirty="0"/>
                    </a:p>
                  </a:txBody>
                  <a:tcPr/>
                </a:tc>
                <a:tc>
                  <a:txBody>
                    <a:bodyPr/>
                    <a:lstStyle/>
                    <a:p>
                      <a:pPr algn="ctr"/>
                      <a:r>
                        <a:rPr lang="ru-RU" sz="1600" dirty="0" smtClean="0"/>
                        <a:t>74,1%</a:t>
                      </a:r>
                      <a:endParaRPr lang="ru-RU" sz="1600" dirty="0"/>
                    </a:p>
                  </a:txBody>
                  <a:tcPr/>
                </a:tc>
              </a:tr>
              <a:tr h="446279">
                <a:tc>
                  <a:txBody>
                    <a:bodyPr/>
                    <a:lstStyle/>
                    <a:p>
                      <a:pPr algn="ctr"/>
                      <a:r>
                        <a:rPr lang="ru-RU" sz="1600" dirty="0" smtClean="0"/>
                        <a:t>2014</a:t>
                      </a:r>
                      <a:endParaRPr lang="ru-RU" sz="1600" dirty="0"/>
                    </a:p>
                  </a:txBody>
                  <a:tcPr/>
                </a:tc>
                <a:tc>
                  <a:txBody>
                    <a:bodyPr/>
                    <a:lstStyle/>
                    <a:p>
                      <a:pPr algn="ctr"/>
                      <a:r>
                        <a:rPr lang="ru-RU" sz="1600" dirty="0" smtClean="0"/>
                        <a:t>70 811,0</a:t>
                      </a:r>
                      <a:endParaRPr lang="ru-RU" sz="1600" dirty="0"/>
                    </a:p>
                  </a:txBody>
                  <a:tcPr/>
                </a:tc>
                <a:tc>
                  <a:txBody>
                    <a:bodyPr/>
                    <a:lstStyle/>
                    <a:p>
                      <a:pPr algn="ctr"/>
                      <a:r>
                        <a:rPr lang="ru-RU" sz="1600" dirty="0" smtClean="0"/>
                        <a:t>122,3%</a:t>
                      </a:r>
                      <a:endParaRPr lang="ru-RU" sz="1600" dirty="0"/>
                    </a:p>
                  </a:txBody>
                  <a:tcPr/>
                </a:tc>
                <a:tc>
                  <a:txBody>
                    <a:bodyPr/>
                    <a:lstStyle/>
                    <a:p>
                      <a:pPr algn="ctr"/>
                      <a:r>
                        <a:rPr lang="ru-RU" sz="1600" dirty="0" smtClean="0"/>
                        <a:t>80,8%</a:t>
                      </a:r>
                      <a:endParaRPr lang="ru-RU" sz="1600" dirty="0"/>
                    </a:p>
                  </a:txBody>
                  <a:tcPr/>
                </a:tc>
              </a:tr>
              <a:tr h="446279">
                <a:tc>
                  <a:txBody>
                    <a:bodyPr/>
                    <a:lstStyle/>
                    <a:p>
                      <a:pPr algn="ctr"/>
                      <a:r>
                        <a:rPr lang="ru-RU" sz="1600" dirty="0" smtClean="0"/>
                        <a:t>2015</a:t>
                      </a:r>
                      <a:endParaRPr lang="ru-RU" sz="1600" dirty="0"/>
                    </a:p>
                  </a:txBody>
                  <a:tcPr/>
                </a:tc>
                <a:tc>
                  <a:txBody>
                    <a:bodyPr/>
                    <a:lstStyle/>
                    <a:p>
                      <a:pPr algn="ctr"/>
                      <a:r>
                        <a:rPr lang="ru-RU" sz="1600" dirty="0" smtClean="0"/>
                        <a:t>88 079,0</a:t>
                      </a:r>
                      <a:endParaRPr lang="ru-RU" sz="1600" dirty="0"/>
                    </a:p>
                  </a:txBody>
                  <a:tcPr/>
                </a:tc>
                <a:tc>
                  <a:txBody>
                    <a:bodyPr/>
                    <a:lstStyle/>
                    <a:p>
                      <a:pPr algn="ctr"/>
                      <a:r>
                        <a:rPr lang="ru-RU" sz="1600" dirty="0" smtClean="0"/>
                        <a:t>124,4%</a:t>
                      </a:r>
                      <a:endParaRPr lang="ru-RU" sz="1600" dirty="0"/>
                    </a:p>
                  </a:txBody>
                  <a:tcPr/>
                </a:tc>
                <a:tc>
                  <a:txBody>
                    <a:bodyPr/>
                    <a:lstStyle/>
                    <a:p>
                      <a:pPr algn="ctr"/>
                      <a:r>
                        <a:rPr lang="ru-RU" sz="1600" dirty="0" smtClean="0"/>
                        <a:t>74,1%</a:t>
                      </a:r>
                      <a:endParaRPr lang="ru-RU" sz="1600" dirty="0"/>
                    </a:p>
                  </a:txBody>
                  <a:tcPr/>
                </a:tc>
              </a:tr>
              <a:tr h="446279">
                <a:tc>
                  <a:txBody>
                    <a:bodyPr/>
                    <a:lstStyle/>
                    <a:p>
                      <a:pPr algn="ctr"/>
                      <a:r>
                        <a:rPr lang="ru-RU" sz="1600" dirty="0" smtClean="0"/>
                        <a:t>2016</a:t>
                      </a:r>
                      <a:endParaRPr lang="ru-RU" sz="1600" dirty="0"/>
                    </a:p>
                  </a:txBody>
                  <a:tcPr/>
                </a:tc>
                <a:tc>
                  <a:txBody>
                    <a:bodyPr/>
                    <a:lstStyle/>
                    <a:p>
                      <a:pPr algn="ctr"/>
                      <a:r>
                        <a:rPr lang="ru-RU" sz="1600" dirty="0" smtClean="0"/>
                        <a:t>88 079,0</a:t>
                      </a:r>
                      <a:endParaRPr lang="ru-RU" sz="1600" dirty="0"/>
                    </a:p>
                  </a:txBody>
                  <a:tcPr/>
                </a:tc>
                <a:tc>
                  <a:txBody>
                    <a:bodyPr/>
                    <a:lstStyle/>
                    <a:p>
                      <a:pPr algn="ctr"/>
                      <a:r>
                        <a:rPr lang="ru-RU" sz="1600" dirty="0" smtClean="0"/>
                        <a:t>100,0%</a:t>
                      </a:r>
                      <a:endParaRPr lang="ru-RU" sz="1600" dirty="0"/>
                    </a:p>
                  </a:txBody>
                  <a:tcPr/>
                </a:tc>
                <a:tc>
                  <a:txBody>
                    <a:bodyPr/>
                    <a:lstStyle/>
                    <a:p>
                      <a:pPr algn="ctr"/>
                      <a:r>
                        <a:rPr lang="ru-RU" sz="1600" dirty="0" smtClean="0"/>
                        <a:t>90,1%</a:t>
                      </a:r>
                      <a:endParaRPr lang="ru-RU" sz="1600" dirty="0"/>
                    </a:p>
                  </a:txBody>
                  <a:tcPr/>
                </a:tc>
              </a:tr>
              <a:tr h="446279">
                <a:tc>
                  <a:txBody>
                    <a:bodyPr/>
                    <a:lstStyle/>
                    <a:p>
                      <a:pPr algn="ctr"/>
                      <a:r>
                        <a:rPr lang="ru-RU" sz="1600" dirty="0" smtClean="0"/>
                        <a:t>2017</a:t>
                      </a:r>
                      <a:endParaRPr lang="ru-RU" sz="1600" dirty="0"/>
                    </a:p>
                  </a:txBody>
                  <a:tcPr/>
                </a:tc>
                <a:tc>
                  <a:txBody>
                    <a:bodyPr/>
                    <a:lstStyle/>
                    <a:p>
                      <a:pPr algn="ctr"/>
                      <a:r>
                        <a:rPr lang="ru-RU" sz="1600" dirty="0" smtClean="0"/>
                        <a:t>83 250,0</a:t>
                      </a:r>
                      <a:endParaRPr lang="ru-RU" sz="1600" dirty="0"/>
                    </a:p>
                  </a:txBody>
                  <a:tcPr/>
                </a:tc>
                <a:tc>
                  <a:txBody>
                    <a:bodyPr/>
                    <a:lstStyle/>
                    <a:p>
                      <a:pPr algn="ctr"/>
                      <a:r>
                        <a:rPr lang="ru-RU" sz="1600" dirty="0" smtClean="0"/>
                        <a:t>94,5%</a:t>
                      </a:r>
                      <a:endParaRPr lang="ru-RU" sz="1600" dirty="0"/>
                    </a:p>
                  </a:txBody>
                  <a:tcPr/>
                </a:tc>
                <a:tc>
                  <a:txBody>
                    <a:bodyPr/>
                    <a:lstStyle/>
                    <a:p>
                      <a:pPr algn="ctr"/>
                      <a:r>
                        <a:rPr lang="ru-RU" sz="1600" dirty="0" smtClean="0"/>
                        <a:t>81,0%</a:t>
                      </a:r>
                      <a:endParaRPr lang="ru-RU" sz="1600" dirty="0"/>
                    </a:p>
                  </a:txBody>
                  <a:tcPr/>
                </a:tc>
              </a:tr>
            </a:tbl>
          </a:graphicData>
        </a:graphic>
      </p:graphicFrame>
      <p:sp>
        <p:nvSpPr>
          <p:cNvPr id="4" name="Прямоугольник 3"/>
          <p:cNvSpPr/>
          <p:nvPr/>
        </p:nvSpPr>
        <p:spPr>
          <a:xfrm>
            <a:off x="8642064" y="882848"/>
            <a:ext cx="1175322" cy="307777"/>
          </a:xfrm>
          <a:prstGeom prst="rect">
            <a:avLst/>
          </a:prstGeom>
        </p:spPr>
        <p:txBody>
          <a:bodyPr wrap="none">
            <a:spAutoFit/>
          </a:bodyPr>
          <a:lstStyle/>
          <a:p>
            <a:pPr lvl="0" algn="r"/>
            <a:r>
              <a:rPr lang="ru-RU" sz="1400" dirty="0">
                <a:solidFill>
                  <a:prstClr val="black"/>
                </a:solidFill>
              </a:rPr>
              <a:t>тыс. рублей</a:t>
            </a:r>
          </a:p>
        </p:txBody>
      </p:sp>
    </p:spTree>
    <p:extLst>
      <p:ext uri="{BB962C8B-B14F-4D97-AF65-F5344CB8AC3E}">
        <p14:creationId xmlns:p14="http://schemas.microsoft.com/office/powerpoint/2010/main" val="2499025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5725" y="8067"/>
            <a:ext cx="9753600" cy="1015663"/>
          </a:xfrm>
          <a:prstGeom prst="rect">
            <a:avLst/>
          </a:prstGeom>
        </p:spPr>
        <p:txBody>
          <a:bodyPr wrap="square">
            <a:spAutoFit/>
          </a:bodyPr>
          <a:lstStyle/>
          <a:p>
            <a:pPr algn="ctr"/>
            <a:r>
              <a:rPr lang="ru-RU" sz="2000" b="1" dirty="0">
                <a:solidFill>
                  <a:srgbClr val="2F5897"/>
                </a:solidFill>
                <a:effectLst>
                  <a:outerShdw blurRad="38100" dist="38100" dir="2700000" algn="tl">
                    <a:srgbClr val="000000">
                      <a:alpha val="43137"/>
                    </a:srgbClr>
                  </a:outerShdw>
                </a:effectLst>
                <a:ea typeface="+mj-ea"/>
                <a:cs typeface="+mj-cs"/>
              </a:rPr>
              <a:t>Информация о динамике </a:t>
            </a:r>
            <a:r>
              <a:rPr lang="ru-RU" sz="2000" b="1" dirty="0" smtClean="0">
                <a:solidFill>
                  <a:srgbClr val="2F5897"/>
                </a:solidFill>
                <a:effectLst>
                  <a:outerShdw blurRad="38100" dist="38100" dir="2700000" algn="tl">
                    <a:srgbClr val="000000">
                      <a:alpha val="43137"/>
                    </a:srgbClr>
                  </a:outerShdw>
                </a:effectLst>
                <a:ea typeface="+mj-ea"/>
                <a:cs typeface="+mj-cs"/>
              </a:rPr>
              <a:t>поступления налоговых и неналоговых </a:t>
            </a:r>
            <a:r>
              <a:rPr lang="ru-RU" sz="2000" b="1" dirty="0">
                <a:solidFill>
                  <a:srgbClr val="2F5897"/>
                </a:solidFill>
                <a:effectLst>
                  <a:outerShdw blurRad="38100" dist="38100" dir="2700000" algn="tl">
                    <a:srgbClr val="000000">
                      <a:alpha val="43137"/>
                    </a:srgbClr>
                  </a:outerShdw>
                </a:effectLst>
                <a:ea typeface="+mj-ea"/>
                <a:cs typeface="+mj-cs"/>
              </a:rPr>
              <a:t>доходов</a:t>
            </a:r>
            <a:br>
              <a:rPr lang="ru-RU" sz="2000" b="1" dirty="0">
                <a:solidFill>
                  <a:srgbClr val="2F5897"/>
                </a:solidFill>
                <a:effectLst>
                  <a:outerShdw blurRad="38100" dist="38100" dir="2700000" algn="tl">
                    <a:srgbClr val="000000">
                      <a:alpha val="43137"/>
                    </a:srgbClr>
                  </a:outerShdw>
                </a:effectLst>
                <a:ea typeface="+mj-ea"/>
                <a:cs typeface="+mj-cs"/>
              </a:rPr>
            </a:br>
            <a:r>
              <a:rPr lang="ru-RU" sz="2000" b="1" dirty="0">
                <a:solidFill>
                  <a:srgbClr val="2F5897"/>
                </a:solidFill>
                <a:effectLst>
                  <a:outerShdw blurRad="38100" dist="38100" dir="2700000" algn="tl">
                    <a:srgbClr val="000000">
                      <a:alpha val="43137"/>
                    </a:srgbClr>
                  </a:outerShdw>
                </a:effectLst>
                <a:ea typeface="+mj-ea"/>
                <a:cs typeface="+mj-cs"/>
              </a:rPr>
              <a:t> </a:t>
            </a:r>
            <a:r>
              <a:rPr lang="ru-RU" sz="2000" b="1" dirty="0" smtClean="0">
                <a:solidFill>
                  <a:srgbClr val="2F5897"/>
                </a:solidFill>
                <a:effectLst>
                  <a:outerShdw blurRad="38100" dist="38100" dir="2700000" algn="tl">
                    <a:srgbClr val="000000">
                      <a:alpha val="43137"/>
                    </a:srgbClr>
                  </a:outerShdw>
                </a:effectLst>
                <a:ea typeface="+mj-ea"/>
                <a:cs typeface="+mj-cs"/>
              </a:rPr>
              <a:t>Соболевского муниципального района Камчатского края </a:t>
            </a:r>
          </a:p>
          <a:p>
            <a:pPr algn="ctr"/>
            <a:r>
              <a:rPr lang="ru-RU" sz="2000" b="1" dirty="0" smtClean="0">
                <a:solidFill>
                  <a:srgbClr val="2F5897"/>
                </a:solidFill>
                <a:effectLst>
                  <a:outerShdw blurRad="38100" dist="38100" dir="2700000" algn="tl">
                    <a:srgbClr val="000000">
                      <a:alpha val="43137"/>
                    </a:srgbClr>
                  </a:outerShdw>
                </a:effectLst>
                <a:ea typeface="+mj-ea"/>
                <a:cs typeface="+mj-cs"/>
              </a:rPr>
              <a:t>с </a:t>
            </a:r>
            <a:r>
              <a:rPr lang="ru-RU" sz="2000" b="1" dirty="0">
                <a:solidFill>
                  <a:srgbClr val="2F5897"/>
                </a:solidFill>
                <a:effectLst>
                  <a:outerShdw blurRad="38100" dist="38100" dir="2700000" algn="tl">
                    <a:srgbClr val="000000">
                      <a:alpha val="43137"/>
                    </a:srgbClr>
                  </a:outerShdw>
                </a:effectLst>
                <a:ea typeface="+mj-ea"/>
                <a:cs typeface="+mj-cs"/>
              </a:rPr>
              <a:t>2009 года</a:t>
            </a:r>
            <a:endParaRPr lang="ru-RU" sz="2000" dirty="0"/>
          </a:p>
        </p:txBody>
      </p:sp>
      <p:graphicFrame>
        <p:nvGraphicFramePr>
          <p:cNvPr id="3" name="Таблица 2"/>
          <p:cNvGraphicFramePr>
            <a:graphicFrameLocks noGrp="1"/>
          </p:cNvGraphicFramePr>
          <p:nvPr>
            <p:extLst>
              <p:ext uri="{D42A27DB-BD31-4B8C-83A1-F6EECF244321}">
                <p14:modId xmlns:p14="http://schemas.microsoft.com/office/powerpoint/2010/main" val="4035391725"/>
              </p:ext>
            </p:extLst>
          </p:nvPr>
        </p:nvGraphicFramePr>
        <p:xfrm>
          <a:off x="85727" y="1227667"/>
          <a:ext cx="9753597" cy="5535085"/>
        </p:xfrm>
        <a:graphic>
          <a:graphicData uri="http://schemas.openxmlformats.org/drawingml/2006/table">
            <a:tbl>
              <a:tblPr firstRow="1" bandRow="1">
                <a:tableStyleId>{7DF18680-E054-41AD-8BC1-D1AEF772440D}</a:tableStyleId>
              </a:tblPr>
              <a:tblGrid>
                <a:gridCol w="3251199"/>
                <a:gridCol w="3251199"/>
                <a:gridCol w="3251199"/>
              </a:tblGrid>
              <a:tr h="811495">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kumimoji="0" lang="ru-RU" sz="1400" u="none" strike="noStrike" kern="1200" cap="none" spc="0" normalizeH="0" baseline="0" noProof="0" dirty="0" smtClean="0">
                        <a:ln>
                          <a:noFill/>
                        </a:ln>
                        <a:effectLst/>
                        <a:uLnTx/>
                        <a:uFillTx/>
                      </a:endParaRPr>
                    </a:p>
                    <a:p>
                      <a:pPr marL="0" marR="0" lvl="0" indent="0" algn="ctr" defTabSz="914400" rtl="0" eaLnBrk="1" fontAlgn="auto" latinLnBrk="0" hangingPunct="1">
                        <a:lnSpc>
                          <a:spcPct val="115000"/>
                        </a:lnSpc>
                        <a:spcBef>
                          <a:spcPts val="0"/>
                        </a:spcBef>
                        <a:spcAft>
                          <a:spcPts val="0"/>
                        </a:spcAft>
                        <a:buClrTx/>
                        <a:buSzTx/>
                        <a:buFontTx/>
                        <a:buNone/>
                        <a:tabLst/>
                        <a:defRPr/>
                      </a:pPr>
                      <a:r>
                        <a:rPr kumimoji="0" lang="ru-RU" sz="1400" u="none" strike="noStrike" kern="1200" cap="none" spc="0" normalizeH="0" baseline="0" noProof="0" dirty="0" smtClean="0">
                          <a:ln>
                            <a:noFill/>
                          </a:ln>
                          <a:effectLst/>
                          <a:uLnTx/>
                          <a:uFillTx/>
                        </a:rPr>
                        <a:t>Год</a:t>
                      </a:r>
                      <a:endParaRPr kumimoji="0" lang="ru-RU" sz="1100" b="1" i="0" u="none" strike="noStrike" kern="1200" cap="none" spc="0" normalizeH="0" baseline="0" noProof="0" dirty="0" smtClean="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ru-RU" sz="1400" u="none" strike="noStrike" kern="1200" cap="none" spc="0" normalizeH="0" baseline="0" noProof="0" dirty="0" smtClean="0">
                          <a:ln>
                            <a:noFill/>
                          </a:ln>
                          <a:effectLst/>
                          <a:uLnTx/>
                          <a:uFillTx/>
                        </a:rPr>
                        <a:t>Объем  налоговых и неналоговых доходов, тыс. рублей</a:t>
                      </a:r>
                      <a:endParaRPr kumimoji="0" lang="ru-RU" sz="1100" b="1" i="0" u="none" strike="noStrike" kern="1200" cap="none" spc="0" normalizeH="0" baseline="0" noProof="0" dirty="0" smtClean="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ru-RU" sz="1400" u="none" strike="noStrike" kern="1200" cap="none" spc="0" normalizeH="0" baseline="0" noProof="0" dirty="0" smtClean="0">
                          <a:ln>
                            <a:noFill/>
                          </a:ln>
                          <a:effectLst/>
                          <a:uLnTx/>
                          <a:uFillTx/>
                        </a:rPr>
                        <a:t>Отношение к </a:t>
                      </a:r>
                    </a:p>
                    <a:p>
                      <a:pPr marL="0" marR="0" lvl="0" indent="0" algn="ctr" defTabSz="914400" rtl="0" eaLnBrk="1" fontAlgn="auto" latinLnBrk="0" hangingPunct="1">
                        <a:lnSpc>
                          <a:spcPct val="115000"/>
                        </a:lnSpc>
                        <a:spcBef>
                          <a:spcPts val="0"/>
                        </a:spcBef>
                        <a:spcAft>
                          <a:spcPts val="0"/>
                        </a:spcAft>
                        <a:buClrTx/>
                        <a:buSzTx/>
                        <a:buFontTx/>
                        <a:buNone/>
                        <a:tabLst/>
                        <a:defRPr/>
                      </a:pPr>
                      <a:r>
                        <a:rPr kumimoji="0" lang="ru-RU" sz="1400" u="none" strike="noStrike" kern="1200" cap="none" spc="0" normalizeH="0" baseline="0" noProof="0" dirty="0" smtClean="0">
                          <a:ln>
                            <a:noFill/>
                          </a:ln>
                          <a:effectLst/>
                          <a:uLnTx/>
                          <a:uFillTx/>
                        </a:rPr>
                        <a:t>предыдущему году, %</a:t>
                      </a:r>
                      <a:endParaRPr kumimoji="0" lang="ru-RU" sz="1100" b="1" i="0" u="none" strike="noStrike" kern="1200" cap="none" spc="0" normalizeH="0" baseline="0" noProof="0" dirty="0" smtClean="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tc>
              </a:tr>
              <a:tr h="439324">
                <a:tc>
                  <a:txBody>
                    <a:bodyPr/>
                    <a:lstStyle/>
                    <a:p>
                      <a:pPr algn="ctr"/>
                      <a:r>
                        <a:rPr lang="ru-RU" sz="1400" dirty="0" smtClean="0"/>
                        <a:t>2009</a:t>
                      </a:r>
                      <a:endParaRPr lang="ru-RU" sz="1400" dirty="0"/>
                    </a:p>
                  </a:txBody>
                  <a:tcPr/>
                </a:tc>
                <a:tc>
                  <a:txBody>
                    <a:bodyPr/>
                    <a:lstStyle/>
                    <a:p>
                      <a:pPr algn="ctr"/>
                      <a:r>
                        <a:rPr lang="ru-RU" sz="1400" dirty="0" smtClean="0"/>
                        <a:t>45 938,7</a:t>
                      </a:r>
                      <a:endParaRPr lang="ru-RU" sz="1400" dirty="0"/>
                    </a:p>
                  </a:txBody>
                  <a:tcPr/>
                </a:tc>
                <a:tc>
                  <a:txBody>
                    <a:bodyPr/>
                    <a:lstStyle/>
                    <a:p>
                      <a:pPr algn="ctr"/>
                      <a:endParaRPr lang="ru-RU" sz="1400" dirty="0"/>
                    </a:p>
                  </a:txBody>
                  <a:tcPr/>
                </a:tc>
              </a:tr>
              <a:tr h="439411">
                <a:tc>
                  <a:txBody>
                    <a:bodyPr/>
                    <a:lstStyle/>
                    <a:p>
                      <a:pPr algn="ctr"/>
                      <a:r>
                        <a:rPr lang="ru-RU" sz="1400" dirty="0" smtClean="0"/>
                        <a:t>2010</a:t>
                      </a:r>
                      <a:endParaRPr lang="ru-RU" sz="1400" dirty="0"/>
                    </a:p>
                  </a:txBody>
                  <a:tcPr/>
                </a:tc>
                <a:tc>
                  <a:txBody>
                    <a:bodyPr/>
                    <a:lstStyle/>
                    <a:p>
                      <a:pPr algn="ctr"/>
                      <a:r>
                        <a:rPr lang="ru-RU" sz="1400" dirty="0" smtClean="0"/>
                        <a:t>71 320,1</a:t>
                      </a:r>
                      <a:endParaRPr lang="ru-RU" sz="1400" dirty="0"/>
                    </a:p>
                  </a:txBody>
                  <a:tcPr/>
                </a:tc>
                <a:tc>
                  <a:txBody>
                    <a:bodyPr/>
                    <a:lstStyle/>
                    <a:p>
                      <a:pPr algn="ctr"/>
                      <a:r>
                        <a:rPr lang="ru-RU" sz="1400" dirty="0" smtClean="0"/>
                        <a:t>155,3%</a:t>
                      </a:r>
                      <a:endParaRPr lang="ru-RU" sz="1400" dirty="0"/>
                    </a:p>
                  </a:txBody>
                  <a:tcPr/>
                </a:tc>
              </a:tr>
              <a:tr h="449399">
                <a:tc>
                  <a:txBody>
                    <a:bodyPr/>
                    <a:lstStyle/>
                    <a:p>
                      <a:pPr algn="ctr"/>
                      <a:r>
                        <a:rPr lang="ru-RU" sz="1400" dirty="0" smtClean="0"/>
                        <a:t>2011</a:t>
                      </a:r>
                      <a:endParaRPr lang="ru-RU" sz="1400" dirty="0"/>
                    </a:p>
                  </a:txBody>
                  <a:tcPr/>
                </a:tc>
                <a:tc>
                  <a:txBody>
                    <a:bodyPr/>
                    <a:lstStyle/>
                    <a:p>
                      <a:pPr algn="ctr"/>
                      <a:r>
                        <a:rPr lang="ru-RU" sz="1400" dirty="0" smtClean="0"/>
                        <a:t>81 559,8</a:t>
                      </a:r>
                      <a:endParaRPr lang="ru-RU" sz="1400" dirty="0"/>
                    </a:p>
                  </a:txBody>
                  <a:tcPr/>
                </a:tc>
                <a:tc>
                  <a:txBody>
                    <a:bodyPr/>
                    <a:lstStyle/>
                    <a:p>
                      <a:pPr algn="ctr"/>
                      <a:r>
                        <a:rPr lang="ru-RU" sz="1400" dirty="0" smtClean="0"/>
                        <a:t>114,4%</a:t>
                      </a:r>
                      <a:endParaRPr lang="ru-RU" sz="1400" dirty="0"/>
                    </a:p>
                  </a:txBody>
                  <a:tcPr/>
                </a:tc>
              </a:tr>
              <a:tr h="409452">
                <a:tc>
                  <a:txBody>
                    <a:bodyPr/>
                    <a:lstStyle/>
                    <a:p>
                      <a:pPr algn="ctr"/>
                      <a:r>
                        <a:rPr lang="ru-RU" sz="1400" dirty="0" smtClean="0"/>
                        <a:t>2012</a:t>
                      </a:r>
                      <a:endParaRPr lang="ru-RU" sz="1400" dirty="0"/>
                    </a:p>
                  </a:txBody>
                  <a:tcPr/>
                </a:tc>
                <a:tc>
                  <a:txBody>
                    <a:bodyPr/>
                    <a:lstStyle/>
                    <a:p>
                      <a:pPr algn="ctr"/>
                      <a:r>
                        <a:rPr lang="ru-RU" sz="1400" dirty="0" smtClean="0"/>
                        <a:t>60 304,8</a:t>
                      </a:r>
                      <a:endParaRPr lang="ru-RU" sz="1400" dirty="0"/>
                    </a:p>
                  </a:txBody>
                  <a:tcPr/>
                </a:tc>
                <a:tc>
                  <a:txBody>
                    <a:bodyPr/>
                    <a:lstStyle/>
                    <a:p>
                      <a:pPr algn="ctr"/>
                      <a:r>
                        <a:rPr lang="ru-RU" sz="1400" dirty="0" smtClean="0"/>
                        <a:t>73,9%</a:t>
                      </a:r>
                      <a:endParaRPr lang="ru-RU" sz="1400" dirty="0"/>
                    </a:p>
                  </a:txBody>
                  <a:tcPr/>
                </a:tc>
              </a:tr>
              <a:tr h="449399">
                <a:tc>
                  <a:txBody>
                    <a:bodyPr/>
                    <a:lstStyle/>
                    <a:p>
                      <a:pPr algn="ctr"/>
                      <a:r>
                        <a:rPr lang="ru-RU" sz="1400" dirty="0" smtClean="0"/>
                        <a:t>2013</a:t>
                      </a:r>
                      <a:endParaRPr lang="ru-RU" sz="1400" dirty="0"/>
                    </a:p>
                  </a:txBody>
                  <a:tcPr/>
                </a:tc>
                <a:tc>
                  <a:txBody>
                    <a:bodyPr/>
                    <a:lstStyle/>
                    <a:p>
                      <a:pPr algn="ctr"/>
                      <a:r>
                        <a:rPr lang="ru-RU" sz="1400" dirty="0" smtClean="0"/>
                        <a:t>63 041,3</a:t>
                      </a:r>
                      <a:endParaRPr lang="ru-RU" sz="1400" dirty="0"/>
                    </a:p>
                  </a:txBody>
                  <a:tcPr/>
                </a:tc>
                <a:tc>
                  <a:txBody>
                    <a:bodyPr/>
                    <a:lstStyle/>
                    <a:p>
                      <a:pPr algn="ctr"/>
                      <a:r>
                        <a:rPr lang="ru-RU" sz="1400" dirty="0" smtClean="0"/>
                        <a:t>104,5%</a:t>
                      </a:r>
                      <a:endParaRPr lang="ru-RU" sz="1400" dirty="0"/>
                    </a:p>
                  </a:txBody>
                  <a:tcPr/>
                </a:tc>
              </a:tr>
              <a:tr h="389479">
                <a:tc>
                  <a:txBody>
                    <a:bodyPr/>
                    <a:lstStyle/>
                    <a:p>
                      <a:pPr algn="ctr"/>
                      <a:r>
                        <a:rPr lang="ru-RU" sz="1400" dirty="0" smtClean="0"/>
                        <a:t>2014</a:t>
                      </a:r>
                      <a:endParaRPr lang="ru-RU" sz="1400" dirty="0"/>
                    </a:p>
                  </a:txBody>
                  <a:tcPr/>
                </a:tc>
                <a:tc>
                  <a:txBody>
                    <a:bodyPr/>
                    <a:lstStyle/>
                    <a:p>
                      <a:pPr algn="ctr"/>
                      <a:r>
                        <a:rPr lang="ru-RU" sz="1400" dirty="0" smtClean="0"/>
                        <a:t>58 602,4</a:t>
                      </a:r>
                      <a:endParaRPr lang="ru-RU" sz="1400" dirty="0"/>
                    </a:p>
                  </a:txBody>
                  <a:tcPr/>
                </a:tc>
                <a:tc>
                  <a:txBody>
                    <a:bodyPr/>
                    <a:lstStyle/>
                    <a:p>
                      <a:pPr algn="ctr"/>
                      <a:r>
                        <a:rPr lang="ru-RU" sz="1400" dirty="0" smtClean="0"/>
                        <a:t>93,0%</a:t>
                      </a:r>
                      <a:endParaRPr lang="ru-RU" sz="1400" dirty="0"/>
                    </a:p>
                  </a:txBody>
                  <a:tcPr/>
                </a:tc>
              </a:tr>
              <a:tr h="429425">
                <a:tc>
                  <a:txBody>
                    <a:bodyPr/>
                    <a:lstStyle/>
                    <a:p>
                      <a:pPr algn="ctr"/>
                      <a:r>
                        <a:rPr lang="ru-RU" sz="1400" dirty="0" smtClean="0"/>
                        <a:t>2015</a:t>
                      </a:r>
                      <a:endParaRPr lang="ru-RU" sz="1400" dirty="0"/>
                    </a:p>
                  </a:txBody>
                  <a:tcPr/>
                </a:tc>
                <a:tc>
                  <a:txBody>
                    <a:bodyPr/>
                    <a:lstStyle/>
                    <a:p>
                      <a:pPr algn="ctr"/>
                      <a:r>
                        <a:rPr lang="ru-RU" sz="1400" dirty="0" smtClean="0"/>
                        <a:t>57 838,1</a:t>
                      </a:r>
                      <a:endParaRPr lang="ru-RU" sz="1400" dirty="0"/>
                    </a:p>
                  </a:txBody>
                  <a:tcPr/>
                </a:tc>
                <a:tc>
                  <a:txBody>
                    <a:bodyPr/>
                    <a:lstStyle/>
                    <a:p>
                      <a:pPr algn="ctr"/>
                      <a:r>
                        <a:rPr lang="ru-RU" sz="1400" dirty="0" smtClean="0"/>
                        <a:t>99,3%</a:t>
                      </a:r>
                      <a:endParaRPr lang="ru-RU" sz="1400" dirty="0"/>
                    </a:p>
                  </a:txBody>
                  <a:tcPr/>
                </a:tc>
              </a:tr>
              <a:tr h="419439">
                <a:tc>
                  <a:txBody>
                    <a:bodyPr/>
                    <a:lstStyle/>
                    <a:p>
                      <a:pPr algn="ctr"/>
                      <a:r>
                        <a:rPr lang="ru-RU" sz="1400" dirty="0" smtClean="0"/>
                        <a:t>2016</a:t>
                      </a:r>
                      <a:endParaRPr lang="ru-RU" sz="1400" dirty="0"/>
                    </a:p>
                  </a:txBody>
                  <a:tcPr/>
                </a:tc>
                <a:tc>
                  <a:txBody>
                    <a:bodyPr/>
                    <a:lstStyle/>
                    <a:p>
                      <a:pPr algn="ctr"/>
                      <a:r>
                        <a:rPr lang="ru-RU" sz="1400" dirty="0" smtClean="0"/>
                        <a:t>62 </a:t>
                      </a:r>
                      <a:r>
                        <a:rPr lang="ru-RU" sz="1400" dirty="0" smtClean="0"/>
                        <a:t>872,9</a:t>
                      </a:r>
                      <a:endParaRPr lang="ru-RU" sz="1400" dirty="0"/>
                    </a:p>
                  </a:txBody>
                  <a:tcPr/>
                </a:tc>
                <a:tc>
                  <a:txBody>
                    <a:bodyPr/>
                    <a:lstStyle/>
                    <a:p>
                      <a:pPr algn="ctr"/>
                      <a:r>
                        <a:rPr lang="ru-RU" sz="1400" dirty="0" smtClean="0"/>
                        <a:t>107,5%</a:t>
                      </a:r>
                      <a:endParaRPr lang="ru-RU" sz="1400" dirty="0"/>
                    </a:p>
                  </a:txBody>
                  <a:tcPr/>
                </a:tc>
              </a:tr>
              <a:tr h="479358">
                <a:tc>
                  <a:txBody>
                    <a:bodyPr/>
                    <a:lstStyle/>
                    <a:p>
                      <a:pPr algn="ctr"/>
                      <a:r>
                        <a:rPr lang="ru-RU" sz="1400" dirty="0" smtClean="0"/>
                        <a:t>2017</a:t>
                      </a:r>
                      <a:endParaRPr lang="ru-RU" sz="1400" dirty="0"/>
                    </a:p>
                  </a:txBody>
                  <a:tcPr/>
                </a:tc>
                <a:tc>
                  <a:txBody>
                    <a:bodyPr/>
                    <a:lstStyle/>
                    <a:p>
                      <a:pPr algn="ctr"/>
                      <a:r>
                        <a:rPr lang="ru-RU" sz="1400" dirty="0" smtClean="0"/>
                        <a:t>108 137,2</a:t>
                      </a:r>
                      <a:endParaRPr lang="ru-RU" sz="1400" dirty="0"/>
                    </a:p>
                  </a:txBody>
                  <a:tcPr/>
                </a:tc>
                <a:tc>
                  <a:txBody>
                    <a:bodyPr/>
                    <a:lstStyle/>
                    <a:p>
                      <a:pPr algn="ctr"/>
                      <a:r>
                        <a:rPr lang="ru-RU" sz="1400" dirty="0" smtClean="0"/>
                        <a:t>172,9%</a:t>
                      </a:r>
                      <a:endParaRPr lang="ru-RU" sz="1400" dirty="0"/>
                    </a:p>
                  </a:txBody>
                  <a:tcPr/>
                </a:tc>
              </a:tr>
              <a:tr h="409452">
                <a:tc>
                  <a:txBody>
                    <a:bodyPr/>
                    <a:lstStyle/>
                    <a:p>
                      <a:pPr algn="ctr"/>
                      <a:r>
                        <a:rPr lang="ru-RU" sz="1400" dirty="0" smtClean="0"/>
                        <a:t>2018</a:t>
                      </a:r>
                      <a:endParaRPr lang="ru-RU" sz="1400" dirty="0"/>
                    </a:p>
                  </a:txBody>
                  <a:tcPr/>
                </a:tc>
                <a:tc>
                  <a:txBody>
                    <a:bodyPr/>
                    <a:lstStyle/>
                    <a:p>
                      <a:pPr algn="ctr"/>
                      <a:r>
                        <a:rPr lang="ru-RU" sz="1400" dirty="0" smtClean="0"/>
                        <a:t>111 782,6</a:t>
                      </a:r>
                      <a:endParaRPr lang="ru-RU" sz="1400" dirty="0"/>
                    </a:p>
                  </a:txBody>
                  <a:tcPr/>
                </a:tc>
                <a:tc>
                  <a:txBody>
                    <a:bodyPr/>
                    <a:lstStyle/>
                    <a:p>
                      <a:pPr algn="ctr"/>
                      <a:r>
                        <a:rPr lang="ru-RU" sz="1400" dirty="0" smtClean="0"/>
                        <a:t>103,4%</a:t>
                      </a:r>
                      <a:endParaRPr lang="ru-RU" sz="1400" dirty="0"/>
                    </a:p>
                  </a:txBody>
                  <a:tcPr/>
                </a:tc>
              </a:tr>
              <a:tr h="409452">
                <a:tc>
                  <a:txBody>
                    <a:bodyPr/>
                    <a:lstStyle/>
                    <a:p>
                      <a:pPr algn="ctr"/>
                      <a:r>
                        <a:rPr lang="ru-RU" sz="1400" dirty="0" smtClean="0"/>
                        <a:t>2019</a:t>
                      </a:r>
                      <a:endParaRPr lang="ru-RU" sz="1400" dirty="0"/>
                    </a:p>
                  </a:txBody>
                  <a:tcPr/>
                </a:tc>
                <a:tc>
                  <a:txBody>
                    <a:bodyPr/>
                    <a:lstStyle/>
                    <a:p>
                      <a:pPr algn="ctr"/>
                      <a:r>
                        <a:rPr lang="ru-RU" sz="1400" dirty="0" smtClean="0"/>
                        <a:t>115 182,3</a:t>
                      </a:r>
                      <a:endParaRPr lang="ru-RU" sz="1400" dirty="0"/>
                    </a:p>
                  </a:txBody>
                  <a:tcPr/>
                </a:tc>
                <a:tc>
                  <a:txBody>
                    <a:bodyPr/>
                    <a:lstStyle/>
                    <a:p>
                      <a:pPr algn="ctr"/>
                      <a:r>
                        <a:rPr lang="ru-RU" sz="1400" dirty="0" smtClean="0"/>
                        <a:t>103%</a:t>
                      </a:r>
                      <a:endParaRPr lang="ru-RU" sz="1400" dirty="0"/>
                    </a:p>
                  </a:txBody>
                  <a:tcPr/>
                </a:tc>
              </a:tr>
            </a:tbl>
          </a:graphicData>
        </a:graphic>
      </p:graphicFrame>
      <p:sp>
        <p:nvSpPr>
          <p:cNvPr id="4" name="Прямоугольник 3"/>
          <p:cNvSpPr/>
          <p:nvPr/>
        </p:nvSpPr>
        <p:spPr>
          <a:xfrm>
            <a:off x="8575389" y="900619"/>
            <a:ext cx="1175322" cy="307777"/>
          </a:xfrm>
          <a:prstGeom prst="rect">
            <a:avLst/>
          </a:prstGeom>
        </p:spPr>
        <p:txBody>
          <a:bodyPr wrap="none">
            <a:spAutoFit/>
          </a:bodyPr>
          <a:lstStyle/>
          <a:p>
            <a:pPr lvl="0" algn="r"/>
            <a:r>
              <a:rPr lang="ru-RU" sz="1400" dirty="0">
                <a:solidFill>
                  <a:prstClr val="black"/>
                </a:solidFill>
              </a:rPr>
              <a:t>тыс. рублей</a:t>
            </a:r>
          </a:p>
        </p:txBody>
      </p:sp>
    </p:spTree>
    <p:extLst>
      <p:ext uri="{BB962C8B-B14F-4D97-AF65-F5344CB8AC3E}">
        <p14:creationId xmlns:p14="http://schemas.microsoft.com/office/powerpoint/2010/main" val="16944829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906000" cy="892552"/>
          </a:xfrm>
          <a:prstGeom prst="rect">
            <a:avLst/>
          </a:prstGeom>
        </p:spPr>
        <p:txBody>
          <a:bodyPr wrap="square">
            <a:spAutoFit/>
          </a:bodyPr>
          <a:lstStyle/>
          <a:p>
            <a:pPr algn="ctr"/>
            <a:r>
              <a:rPr lang="ru-RU" sz="2600" b="1" dirty="0">
                <a:solidFill>
                  <a:srgbClr val="2F5897"/>
                </a:solidFill>
                <a:effectLst>
                  <a:outerShdw blurRad="38100" dist="38100" dir="2700000" algn="tl">
                    <a:srgbClr val="000000">
                      <a:alpha val="43137"/>
                    </a:srgbClr>
                  </a:outerShdw>
                </a:effectLst>
                <a:ea typeface="+mj-ea"/>
                <a:cs typeface="+mj-cs"/>
              </a:rPr>
              <a:t>Налоговые и неналоговые доходы </a:t>
            </a:r>
            <a:br>
              <a:rPr lang="ru-RU" sz="2600" b="1" dirty="0">
                <a:solidFill>
                  <a:srgbClr val="2F5897"/>
                </a:solidFill>
                <a:effectLst>
                  <a:outerShdw blurRad="38100" dist="38100" dir="2700000" algn="tl">
                    <a:srgbClr val="000000">
                      <a:alpha val="43137"/>
                    </a:srgbClr>
                  </a:outerShdw>
                </a:effectLst>
                <a:ea typeface="+mj-ea"/>
                <a:cs typeface="+mj-cs"/>
              </a:rPr>
            </a:br>
            <a:r>
              <a:rPr lang="ru-RU" sz="2600" b="1" dirty="0" smtClean="0">
                <a:solidFill>
                  <a:srgbClr val="2F5897"/>
                </a:solidFill>
                <a:effectLst>
                  <a:outerShdw blurRad="38100" dist="38100" dir="2700000" algn="tl">
                    <a:srgbClr val="000000">
                      <a:alpha val="43137"/>
                    </a:srgbClr>
                  </a:outerShdw>
                </a:effectLst>
                <a:ea typeface="+mj-ea"/>
                <a:cs typeface="+mj-cs"/>
              </a:rPr>
              <a:t>районного </a:t>
            </a:r>
            <a:r>
              <a:rPr lang="ru-RU" sz="2600" b="1" dirty="0">
                <a:solidFill>
                  <a:srgbClr val="2F5897"/>
                </a:solidFill>
                <a:effectLst>
                  <a:outerShdw blurRad="38100" dist="38100" dir="2700000" algn="tl">
                    <a:srgbClr val="000000">
                      <a:alpha val="43137"/>
                    </a:srgbClr>
                  </a:outerShdw>
                </a:effectLst>
                <a:ea typeface="+mj-ea"/>
                <a:cs typeface="+mj-cs"/>
              </a:rPr>
              <a:t>бюджета</a:t>
            </a:r>
            <a:endParaRPr lang="ru-RU" dirty="0"/>
          </a:p>
        </p:txBody>
      </p:sp>
      <p:graphicFrame>
        <p:nvGraphicFramePr>
          <p:cNvPr id="3" name="Объект 3"/>
          <p:cNvGraphicFramePr>
            <a:graphicFrameLocks/>
          </p:cNvGraphicFramePr>
          <p:nvPr>
            <p:extLst>
              <p:ext uri="{D42A27DB-BD31-4B8C-83A1-F6EECF244321}">
                <p14:modId xmlns:p14="http://schemas.microsoft.com/office/powerpoint/2010/main" val="3047267570"/>
              </p:ext>
            </p:extLst>
          </p:nvPr>
        </p:nvGraphicFramePr>
        <p:xfrm>
          <a:off x="327991" y="1176545"/>
          <a:ext cx="9250017" cy="51671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109178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6167"/>
            <a:ext cx="9906000" cy="892552"/>
          </a:xfrm>
          <a:prstGeom prst="rect">
            <a:avLst/>
          </a:prstGeom>
        </p:spPr>
        <p:txBody>
          <a:bodyPr wrap="square">
            <a:spAutoFit/>
          </a:bodyPr>
          <a:lstStyle/>
          <a:p>
            <a:pPr algn="ctr"/>
            <a:r>
              <a:rPr lang="ru-RU" sz="2600" b="1" dirty="0">
                <a:solidFill>
                  <a:srgbClr val="2F5897"/>
                </a:solidFill>
                <a:effectLst>
                  <a:outerShdw blurRad="63500" dist="38100" dir="5400000" algn="t" rotWithShape="0">
                    <a:prstClr val="black">
                      <a:alpha val="25000"/>
                    </a:prstClr>
                  </a:outerShdw>
                </a:effectLst>
                <a:ea typeface="+mj-ea"/>
                <a:cs typeface="+mj-cs"/>
              </a:rPr>
              <a:t>Объёмы поступлений налоговых доходов на 2017 год и на плановый период 2018 и 2019 годов</a:t>
            </a:r>
            <a:endParaRPr lang="ru-RU" dirty="0"/>
          </a:p>
        </p:txBody>
      </p:sp>
      <p:graphicFrame>
        <p:nvGraphicFramePr>
          <p:cNvPr id="3" name="Объект 3"/>
          <p:cNvGraphicFramePr>
            <a:graphicFrameLocks/>
          </p:cNvGraphicFramePr>
          <p:nvPr>
            <p:extLst>
              <p:ext uri="{D42A27DB-BD31-4B8C-83A1-F6EECF244321}">
                <p14:modId xmlns:p14="http://schemas.microsoft.com/office/powerpoint/2010/main" val="2678467971"/>
              </p:ext>
            </p:extLst>
          </p:nvPr>
        </p:nvGraphicFramePr>
        <p:xfrm>
          <a:off x="76199" y="1162051"/>
          <a:ext cx="9744075" cy="5286375"/>
        </p:xfrm>
        <a:graphic>
          <a:graphicData uri="http://schemas.openxmlformats.org/drawingml/2006/table">
            <a:tbl>
              <a:tblPr firstRow="1" bandRow="1">
                <a:tableStyleId>{7DF18680-E054-41AD-8BC1-D1AEF772440D}</a:tableStyleId>
              </a:tblPr>
              <a:tblGrid>
                <a:gridCol w="4420898">
                  <a:extLst>
                    <a:ext uri="{9D8B030D-6E8A-4147-A177-3AD203B41FA5}">
                      <a16:colId xmlns:a16="http://schemas.microsoft.com/office/drawing/2014/main" xmlns="" val="20000"/>
                    </a:ext>
                  </a:extLst>
                </a:gridCol>
                <a:gridCol w="1425546">
                  <a:extLst>
                    <a:ext uri="{9D8B030D-6E8A-4147-A177-3AD203B41FA5}">
                      <a16:colId xmlns:a16="http://schemas.microsoft.com/office/drawing/2014/main" xmlns="" val="20001"/>
                    </a:ext>
                  </a:extLst>
                </a:gridCol>
                <a:gridCol w="1339811">
                  <a:extLst>
                    <a:ext uri="{9D8B030D-6E8A-4147-A177-3AD203B41FA5}">
                      <a16:colId xmlns:a16="http://schemas.microsoft.com/office/drawing/2014/main" xmlns="" val="20002"/>
                    </a:ext>
                  </a:extLst>
                </a:gridCol>
                <a:gridCol w="1236748">
                  <a:extLst>
                    <a:ext uri="{9D8B030D-6E8A-4147-A177-3AD203B41FA5}">
                      <a16:colId xmlns:a16="http://schemas.microsoft.com/office/drawing/2014/main" xmlns="" val="20003"/>
                    </a:ext>
                  </a:extLst>
                </a:gridCol>
                <a:gridCol w="1321072">
                  <a:extLst>
                    <a:ext uri="{9D8B030D-6E8A-4147-A177-3AD203B41FA5}">
                      <a16:colId xmlns:a16="http://schemas.microsoft.com/office/drawing/2014/main" xmlns="" val="20004"/>
                    </a:ext>
                  </a:extLst>
                </a:gridCol>
              </a:tblGrid>
              <a:tr h="559124">
                <a:tc>
                  <a:txBody>
                    <a:bodyPr/>
                    <a:lstStyle/>
                    <a:p>
                      <a:pPr algn="ctr"/>
                      <a:r>
                        <a:rPr lang="ru-RU" sz="1200" dirty="0" smtClean="0"/>
                        <a:t>Наименование показателя</a:t>
                      </a:r>
                      <a:endParaRPr lang="ru-RU" sz="1200" dirty="0">
                        <a:latin typeface="+mn-lt"/>
                      </a:endParaRPr>
                    </a:p>
                  </a:txBody>
                  <a:tcPr anchor="ctr"/>
                </a:tc>
                <a:tc>
                  <a:txBody>
                    <a:bodyPr/>
                    <a:lstStyle/>
                    <a:p>
                      <a:pPr algn="ctr"/>
                      <a:r>
                        <a:rPr lang="ru-RU" sz="1200" dirty="0" smtClean="0"/>
                        <a:t>2016 год</a:t>
                      </a:r>
                      <a:endParaRPr lang="ru-RU" sz="1200" b="1" dirty="0">
                        <a:solidFill>
                          <a:schemeClr val="bg1"/>
                        </a:solidFill>
                      </a:endParaRPr>
                    </a:p>
                  </a:txBody>
                  <a:tcPr anchor="ctr"/>
                </a:tc>
                <a:tc>
                  <a:txBody>
                    <a:bodyPr/>
                    <a:lstStyle/>
                    <a:p>
                      <a:pPr algn="ctr"/>
                      <a:r>
                        <a:rPr lang="ru-RU" sz="1200" dirty="0" smtClean="0"/>
                        <a:t>2017 год </a:t>
                      </a:r>
                      <a:endParaRPr lang="ru-RU" sz="1200" b="1" dirty="0" smtClean="0">
                        <a:solidFill>
                          <a:schemeClr val="bg1"/>
                        </a:solidFill>
                      </a:endParaRPr>
                    </a:p>
                  </a:txBody>
                  <a:tcPr anchor="ctr"/>
                </a:tc>
                <a:tc>
                  <a:txBody>
                    <a:bodyPr/>
                    <a:lstStyle/>
                    <a:p>
                      <a:pPr algn="ctr"/>
                      <a:r>
                        <a:rPr lang="ru-RU" sz="1200" dirty="0" smtClean="0"/>
                        <a:t>2018 год </a:t>
                      </a:r>
                      <a:endParaRPr lang="ru-RU" sz="1200" b="1" dirty="0" smtClean="0">
                        <a:solidFill>
                          <a:schemeClr val="bg1"/>
                        </a:solidFill>
                      </a:endParaRPr>
                    </a:p>
                  </a:txBody>
                  <a:tcPr anchor="ctr"/>
                </a:tc>
                <a:tc>
                  <a:txBody>
                    <a:bodyPr/>
                    <a:lstStyle/>
                    <a:p>
                      <a:pPr algn="ctr"/>
                      <a:r>
                        <a:rPr lang="ru-RU" sz="1200" dirty="0" smtClean="0"/>
                        <a:t>2019 год </a:t>
                      </a:r>
                      <a:endParaRPr lang="ru-RU" sz="1200" b="1" dirty="0" smtClean="0">
                        <a:solidFill>
                          <a:schemeClr val="bg1"/>
                        </a:solidFill>
                      </a:endParaRPr>
                    </a:p>
                  </a:txBody>
                  <a:tcPr anchor="ctr"/>
                </a:tc>
                <a:extLst>
                  <a:ext uri="{0D108BD9-81ED-4DB2-BD59-A6C34878D82A}">
                    <a16:rowId xmlns:a16="http://schemas.microsoft.com/office/drawing/2014/main" xmlns="" val="10000"/>
                  </a:ext>
                </a:extLst>
              </a:tr>
              <a:tr h="746461">
                <a:tc>
                  <a:txBody>
                    <a:bodyPr/>
                    <a:lstStyle/>
                    <a:p>
                      <a:pPr algn="l"/>
                      <a:r>
                        <a:rPr lang="ru-RU" sz="1000" u="none" strike="noStrike" baseline="0" dirty="0" smtClean="0"/>
                        <a:t>НАЛОГОВЫЕ ДОХОДЫ - всего,</a:t>
                      </a:r>
                    </a:p>
                    <a:p>
                      <a:pPr algn="l"/>
                      <a:r>
                        <a:rPr lang="ru-RU" sz="1000" u="none" strike="noStrike" baseline="0" dirty="0" smtClean="0"/>
                        <a:t>в том числе:</a:t>
                      </a:r>
                      <a:endParaRPr lang="ru-RU" sz="1000" b="1" dirty="0">
                        <a:solidFill>
                          <a:schemeClr val="tx1"/>
                        </a:solidFill>
                        <a:latin typeface="+mn-lt"/>
                      </a:endParaRPr>
                    </a:p>
                  </a:txBody>
                  <a:tcPr anchor="ctr"/>
                </a:tc>
                <a:tc>
                  <a:txBody>
                    <a:bodyPr/>
                    <a:lstStyle/>
                    <a:p>
                      <a:pPr algn="ctr"/>
                      <a:r>
                        <a:rPr lang="ru-RU" sz="1000" dirty="0" smtClean="0"/>
                        <a:t>49 423,6</a:t>
                      </a:r>
                    </a:p>
                    <a:p>
                      <a:pPr algn="ctr"/>
                      <a:endParaRPr lang="ru-RU" sz="1000" b="1" dirty="0">
                        <a:latin typeface="+mn-lt"/>
                      </a:endParaRPr>
                    </a:p>
                  </a:txBody>
                  <a:tcPr anchor="ctr"/>
                </a:tc>
                <a:tc>
                  <a:txBody>
                    <a:bodyPr/>
                    <a:lstStyle/>
                    <a:p>
                      <a:pPr algn="ctr"/>
                      <a:r>
                        <a:rPr lang="ru-RU" sz="1000" dirty="0" smtClean="0"/>
                        <a:t>94 971,6</a:t>
                      </a:r>
                    </a:p>
                    <a:p>
                      <a:pPr algn="ctr"/>
                      <a:endParaRPr lang="ru-RU" sz="1000" b="1" dirty="0">
                        <a:latin typeface="+mn-lt"/>
                      </a:endParaRPr>
                    </a:p>
                  </a:txBody>
                  <a:tcPr anchor="ctr"/>
                </a:tc>
                <a:tc>
                  <a:txBody>
                    <a:bodyPr/>
                    <a:lstStyle/>
                    <a:p>
                      <a:pPr algn="ctr"/>
                      <a:r>
                        <a:rPr lang="ru-RU" sz="1000" dirty="0" smtClean="0"/>
                        <a:t>99 451,6</a:t>
                      </a:r>
                    </a:p>
                    <a:p>
                      <a:pPr algn="ctr"/>
                      <a:endParaRPr lang="ru-RU" sz="1000" b="1" dirty="0">
                        <a:latin typeface="+mn-lt"/>
                      </a:endParaRPr>
                    </a:p>
                  </a:txBody>
                  <a:tcPr anchor="ctr"/>
                </a:tc>
                <a:tc>
                  <a:txBody>
                    <a:bodyPr/>
                    <a:lstStyle/>
                    <a:p>
                      <a:pPr algn="ctr"/>
                      <a:r>
                        <a:rPr lang="ru-RU" sz="1000" dirty="0" smtClean="0"/>
                        <a:t>102 561,6</a:t>
                      </a:r>
                    </a:p>
                    <a:p>
                      <a:pPr algn="ctr"/>
                      <a:endParaRPr lang="ru-RU" sz="1000" b="1" dirty="0">
                        <a:latin typeface="+mn-lt"/>
                      </a:endParaRPr>
                    </a:p>
                  </a:txBody>
                  <a:tcPr anchor="ctr"/>
                </a:tc>
                <a:extLst>
                  <a:ext uri="{0D108BD9-81ED-4DB2-BD59-A6C34878D82A}">
                    <a16:rowId xmlns:a16="http://schemas.microsoft.com/office/drawing/2014/main" xmlns="" val="10001"/>
                  </a:ext>
                </a:extLst>
              </a:tr>
              <a:tr h="510528">
                <a:tc>
                  <a:txBody>
                    <a:bodyPr/>
                    <a:lstStyle/>
                    <a:p>
                      <a:r>
                        <a:rPr lang="ru-RU" sz="1000" dirty="0" smtClean="0"/>
                        <a:t>НАЛОГ НА ПРИБЫЛЬ ОРГАНИЗАЦИЙ</a:t>
                      </a:r>
                      <a:endParaRPr lang="ru-RU" sz="1000" dirty="0">
                        <a:latin typeface="+mn-lt"/>
                      </a:endParaRPr>
                    </a:p>
                  </a:txBody>
                  <a:tcPr anchor="ctr"/>
                </a:tc>
                <a:tc>
                  <a:txBody>
                    <a:bodyPr/>
                    <a:lstStyle/>
                    <a:p>
                      <a:pPr algn="ctr"/>
                      <a:r>
                        <a:rPr lang="ru-RU" sz="1000" dirty="0" smtClean="0"/>
                        <a:t>198,0</a:t>
                      </a:r>
                      <a:endParaRPr lang="ru-RU" sz="1000" dirty="0" smtClean="0">
                        <a:latin typeface="+mn-lt"/>
                      </a:endParaRPr>
                    </a:p>
                  </a:txBody>
                  <a:tcPr anchor="ctr"/>
                </a:tc>
                <a:tc>
                  <a:txBody>
                    <a:bodyPr/>
                    <a:lstStyle/>
                    <a:p>
                      <a:pPr algn="ctr"/>
                      <a:r>
                        <a:rPr lang="ru-RU" sz="1000" dirty="0" smtClean="0"/>
                        <a:t>1 000,0</a:t>
                      </a:r>
                      <a:endParaRPr lang="ru-RU" sz="1000" dirty="0" smtClean="0">
                        <a:latin typeface="+mn-lt"/>
                      </a:endParaRPr>
                    </a:p>
                  </a:txBody>
                  <a:tcPr anchor="ctr"/>
                </a:tc>
                <a:tc>
                  <a:txBody>
                    <a:bodyPr/>
                    <a:lstStyle/>
                    <a:p>
                      <a:pPr algn="ctr"/>
                      <a:r>
                        <a:rPr lang="ru-RU" sz="1000" dirty="0" smtClean="0"/>
                        <a:t>1 000,0</a:t>
                      </a:r>
                      <a:endParaRPr lang="ru-RU" sz="1000" dirty="0" smtClean="0">
                        <a:latin typeface="+mn-lt"/>
                      </a:endParaRPr>
                    </a:p>
                  </a:txBody>
                  <a:tcPr anchor="ctr"/>
                </a:tc>
                <a:tc>
                  <a:txBody>
                    <a:bodyPr/>
                    <a:lstStyle/>
                    <a:p>
                      <a:pPr algn="ctr"/>
                      <a:r>
                        <a:rPr lang="ru-RU" sz="1000" dirty="0" smtClean="0"/>
                        <a:t>1 000,0</a:t>
                      </a:r>
                      <a:endParaRPr lang="ru-RU" sz="1000" dirty="0" smtClean="0">
                        <a:latin typeface="+mn-lt"/>
                      </a:endParaRPr>
                    </a:p>
                  </a:txBody>
                  <a:tcPr anchor="ctr"/>
                </a:tc>
                <a:extLst>
                  <a:ext uri="{0D108BD9-81ED-4DB2-BD59-A6C34878D82A}">
                    <a16:rowId xmlns:a16="http://schemas.microsoft.com/office/drawing/2014/main" xmlns="" val="10002"/>
                  </a:ext>
                </a:extLst>
              </a:tr>
              <a:tr h="671403">
                <a:tc>
                  <a:txBody>
                    <a:bodyPr/>
                    <a:lstStyle/>
                    <a:p>
                      <a:r>
                        <a:rPr lang="ru-RU" sz="1000" dirty="0" smtClean="0"/>
                        <a:t>НАЛОГ НА ДОХОДЫ ФИЗИЧЕСКИХ</a:t>
                      </a:r>
                      <a:r>
                        <a:rPr lang="ru-RU" sz="1000" baseline="0" dirty="0" smtClean="0"/>
                        <a:t> ЛИЦ</a:t>
                      </a:r>
                      <a:endParaRPr lang="ru-RU" sz="1000" dirty="0">
                        <a:latin typeface="+mn-lt"/>
                      </a:endParaRPr>
                    </a:p>
                  </a:txBody>
                  <a:tcPr anchor="ctr"/>
                </a:tc>
                <a:tc>
                  <a:txBody>
                    <a:bodyPr/>
                    <a:lstStyle/>
                    <a:p>
                      <a:pPr algn="ctr"/>
                      <a:r>
                        <a:rPr lang="ru-RU" sz="1000" dirty="0" smtClean="0"/>
                        <a:t>44 274,0</a:t>
                      </a:r>
                      <a:endParaRPr lang="ru-RU" sz="1000" dirty="0" smtClean="0">
                        <a:latin typeface="+mn-lt"/>
                      </a:endParaRPr>
                    </a:p>
                  </a:txBody>
                  <a:tcPr anchor="ctr"/>
                </a:tc>
                <a:tc>
                  <a:txBody>
                    <a:bodyPr/>
                    <a:lstStyle/>
                    <a:p>
                      <a:pPr algn="ctr"/>
                      <a:r>
                        <a:rPr lang="ru-RU" sz="1000" dirty="0" smtClean="0"/>
                        <a:t>46 000,0</a:t>
                      </a:r>
                      <a:endParaRPr lang="ru-RU" sz="1000" dirty="0" smtClean="0">
                        <a:latin typeface="+mn-lt"/>
                      </a:endParaRPr>
                    </a:p>
                  </a:txBody>
                  <a:tcPr anchor="ctr"/>
                </a:tc>
                <a:tc>
                  <a:txBody>
                    <a:bodyPr/>
                    <a:lstStyle/>
                    <a:p>
                      <a:pPr algn="ctr"/>
                      <a:r>
                        <a:rPr lang="ru-RU" sz="1000" dirty="0" smtClean="0"/>
                        <a:t>48 380,0</a:t>
                      </a:r>
                      <a:endParaRPr lang="ru-RU" sz="1000" dirty="0" smtClean="0">
                        <a:latin typeface="+mn-lt"/>
                      </a:endParaRPr>
                    </a:p>
                  </a:txBody>
                  <a:tcPr anchor="ctr"/>
                </a:tc>
                <a:tc>
                  <a:txBody>
                    <a:bodyPr/>
                    <a:lstStyle/>
                    <a:p>
                      <a:pPr algn="ctr"/>
                      <a:r>
                        <a:rPr lang="ru-RU" sz="1000" dirty="0" smtClean="0"/>
                        <a:t>51 390,0</a:t>
                      </a:r>
                      <a:endParaRPr lang="ru-RU" sz="1000" dirty="0" smtClean="0">
                        <a:latin typeface="+mn-lt"/>
                      </a:endParaRPr>
                    </a:p>
                  </a:txBody>
                  <a:tcPr anchor="ctr"/>
                </a:tc>
                <a:extLst>
                  <a:ext uri="{0D108BD9-81ED-4DB2-BD59-A6C34878D82A}">
                    <a16:rowId xmlns:a16="http://schemas.microsoft.com/office/drawing/2014/main" xmlns="" val="10003"/>
                  </a:ext>
                </a:extLst>
              </a:tr>
              <a:tr h="807624">
                <a:tc>
                  <a:txBody>
                    <a:bodyPr/>
                    <a:lstStyle/>
                    <a:p>
                      <a:r>
                        <a:rPr lang="ru-RU" sz="1000" dirty="0" smtClean="0"/>
                        <a:t>НАЛОГИ НА ТОВАРЫ (РАБОТЫ, УСЛУГИ), РЕАЛИЗУЕМЫЕ НА ТЕРРИТОРИИ РОССИЙСКОЙ ФЕДЕРАЦИИ</a:t>
                      </a:r>
                      <a:endParaRPr lang="ru-RU" sz="1000" dirty="0">
                        <a:latin typeface="+mn-lt"/>
                      </a:endParaRPr>
                    </a:p>
                  </a:txBody>
                  <a:tcPr anchor="ctr"/>
                </a:tc>
                <a:tc>
                  <a:txBody>
                    <a:bodyPr/>
                    <a:lstStyle/>
                    <a:p>
                      <a:pPr algn="ctr"/>
                      <a:r>
                        <a:rPr lang="ru-RU" sz="1000" dirty="0" smtClean="0"/>
                        <a:t>211,6</a:t>
                      </a:r>
                      <a:endParaRPr lang="ru-RU" sz="1000" dirty="0" smtClean="0">
                        <a:latin typeface="+mn-lt"/>
                      </a:endParaRPr>
                    </a:p>
                  </a:txBody>
                  <a:tcPr anchor="ctr"/>
                </a:tc>
                <a:tc>
                  <a:txBody>
                    <a:bodyPr/>
                    <a:lstStyle/>
                    <a:p>
                      <a:pPr algn="ctr"/>
                      <a:r>
                        <a:rPr lang="ru-RU" sz="1000" dirty="0" smtClean="0"/>
                        <a:t>211,6</a:t>
                      </a:r>
                      <a:endParaRPr lang="ru-RU" sz="1000" dirty="0" smtClean="0">
                        <a:latin typeface="+mn-lt"/>
                      </a:endParaRPr>
                    </a:p>
                  </a:txBody>
                  <a:tcPr anchor="ctr"/>
                </a:tc>
                <a:tc>
                  <a:txBody>
                    <a:bodyPr/>
                    <a:lstStyle/>
                    <a:p>
                      <a:pPr algn="ctr"/>
                      <a:r>
                        <a:rPr lang="ru-RU" sz="1000" dirty="0" smtClean="0"/>
                        <a:t>211,6</a:t>
                      </a:r>
                      <a:endParaRPr lang="ru-RU" sz="1000" dirty="0" smtClean="0">
                        <a:latin typeface="+mn-lt"/>
                      </a:endParaRPr>
                    </a:p>
                  </a:txBody>
                  <a:tcPr anchor="ctr"/>
                </a:tc>
                <a:tc>
                  <a:txBody>
                    <a:bodyPr/>
                    <a:lstStyle/>
                    <a:p>
                      <a:pPr algn="ctr"/>
                      <a:r>
                        <a:rPr lang="ru-RU" sz="1000" dirty="0" smtClean="0"/>
                        <a:t>211,6</a:t>
                      </a:r>
                      <a:endParaRPr lang="ru-RU" sz="1000" dirty="0" smtClean="0">
                        <a:latin typeface="+mn-lt"/>
                      </a:endParaRPr>
                    </a:p>
                  </a:txBody>
                  <a:tcPr anchor="ctr"/>
                </a:tc>
                <a:extLst>
                  <a:ext uri="{0D108BD9-81ED-4DB2-BD59-A6C34878D82A}">
                    <a16:rowId xmlns:a16="http://schemas.microsoft.com/office/drawing/2014/main" xmlns="" val="10005"/>
                  </a:ext>
                </a:extLst>
              </a:tr>
              <a:tr h="648429">
                <a:tc>
                  <a:txBody>
                    <a:bodyPr/>
                    <a:lstStyle/>
                    <a:p>
                      <a:r>
                        <a:rPr lang="ru-RU" sz="1000" dirty="0" smtClean="0"/>
                        <a:t>НАЛОГ НА СОВОКУПНЫЙ ДОХОД</a:t>
                      </a:r>
                      <a:endParaRPr lang="ru-RU" sz="1000" dirty="0">
                        <a:latin typeface="+mn-lt"/>
                      </a:endParaRPr>
                    </a:p>
                  </a:txBody>
                  <a:tcPr anchor="ctr"/>
                </a:tc>
                <a:tc>
                  <a:txBody>
                    <a:bodyPr/>
                    <a:lstStyle/>
                    <a:p>
                      <a:pPr algn="ctr"/>
                      <a:r>
                        <a:rPr lang="ru-RU" sz="1000" dirty="0" smtClean="0"/>
                        <a:t>4 480,0</a:t>
                      </a:r>
                      <a:endParaRPr lang="ru-RU" sz="1000" dirty="0" smtClean="0">
                        <a:latin typeface="+mn-lt"/>
                      </a:endParaRPr>
                    </a:p>
                  </a:txBody>
                  <a:tcPr anchor="ctr"/>
                </a:tc>
                <a:tc>
                  <a:txBody>
                    <a:bodyPr/>
                    <a:lstStyle/>
                    <a:p>
                      <a:pPr algn="ctr"/>
                      <a:r>
                        <a:rPr lang="ru-RU" sz="1000" dirty="0" smtClean="0"/>
                        <a:t>11 500,0</a:t>
                      </a:r>
                      <a:endParaRPr lang="ru-RU" sz="1000" dirty="0" smtClean="0">
                        <a:latin typeface="+mn-lt"/>
                      </a:endParaRPr>
                    </a:p>
                  </a:txBody>
                  <a:tcPr anchor="ctr"/>
                </a:tc>
                <a:tc>
                  <a:txBody>
                    <a:bodyPr/>
                    <a:lstStyle/>
                    <a:p>
                      <a:pPr algn="ctr"/>
                      <a:r>
                        <a:rPr lang="ru-RU" sz="1000" dirty="0" smtClean="0"/>
                        <a:t>11 600,0</a:t>
                      </a:r>
                      <a:endParaRPr lang="ru-RU" sz="1000" dirty="0" smtClean="0">
                        <a:latin typeface="+mn-lt"/>
                      </a:endParaRPr>
                    </a:p>
                  </a:txBody>
                  <a:tcPr anchor="ctr"/>
                </a:tc>
                <a:tc>
                  <a:txBody>
                    <a:bodyPr/>
                    <a:lstStyle/>
                    <a:p>
                      <a:pPr algn="ctr"/>
                      <a:r>
                        <a:rPr lang="ru-RU" sz="1000" dirty="0" smtClean="0"/>
                        <a:t>11 700,0</a:t>
                      </a:r>
                      <a:endParaRPr lang="ru-RU" sz="1000" dirty="0" smtClean="0">
                        <a:latin typeface="+mn-lt"/>
                      </a:endParaRPr>
                    </a:p>
                  </a:txBody>
                  <a:tcPr anchor="ctr"/>
                </a:tc>
                <a:extLst>
                  <a:ext uri="{0D108BD9-81ED-4DB2-BD59-A6C34878D82A}">
                    <a16:rowId xmlns:a16="http://schemas.microsoft.com/office/drawing/2014/main" xmlns="" val="10006"/>
                  </a:ext>
                </a:extLst>
              </a:tr>
              <a:tr h="671403">
                <a:tc>
                  <a:txBody>
                    <a:bodyPr/>
                    <a:lstStyle/>
                    <a:p>
                      <a:pPr marL="0" marR="0" lvl="0" indent="0" algn="l" defTabSz="963856" rtl="0" eaLnBrk="1" fontAlgn="auto" latinLnBrk="0" hangingPunct="1">
                        <a:lnSpc>
                          <a:spcPct val="100000"/>
                        </a:lnSpc>
                        <a:spcBef>
                          <a:spcPts val="0"/>
                        </a:spcBef>
                        <a:spcAft>
                          <a:spcPts val="0"/>
                        </a:spcAft>
                        <a:buClrTx/>
                        <a:buSzTx/>
                        <a:buFontTx/>
                        <a:buNone/>
                        <a:tabLst/>
                        <a:defRPr/>
                      </a:pPr>
                      <a:r>
                        <a:rPr kumimoji="0" lang="ru-RU" sz="1000" u="none" strike="noStrike" kern="1200" cap="none" spc="0" normalizeH="0" baseline="0" noProof="0" dirty="0" smtClean="0">
                          <a:ln>
                            <a:noFill/>
                          </a:ln>
                          <a:effectLst/>
                          <a:uLnTx/>
                          <a:uFillTx/>
                        </a:rPr>
                        <a:t>НАЛОГ НА ИМУЩЕСТВО</a:t>
                      </a:r>
                      <a:endParaRPr kumimoji="0" lang="ru-RU" sz="1000" b="0" i="0" u="none" strike="noStrike" kern="1200" cap="none" spc="0" normalizeH="0" baseline="0" noProof="0" dirty="0">
                        <a:ln>
                          <a:noFill/>
                        </a:ln>
                        <a:solidFill>
                          <a:prstClr val="black"/>
                        </a:solidFill>
                        <a:effectLst/>
                        <a:uLnTx/>
                        <a:uFillTx/>
                        <a:latin typeface="+mn-lt"/>
                        <a:ea typeface="+mn-ea"/>
                        <a:cs typeface="+mn-cs"/>
                      </a:endParaRPr>
                    </a:p>
                  </a:txBody>
                  <a:tcPr anchor="ctr"/>
                </a:tc>
                <a:tc>
                  <a:txBody>
                    <a:bodyPr/>
                    <a:lstStyle/>
                    <a:p>
                      <a:pPr algn="ctr"/>
                      <a:r>
                        <a:rPr lang="ru-RU" sz="1000" dirty="0" smtClean="0"/>
                        <a:t>60,0</a:t>
                      </a:r>
                      <a:endParaRPr lang="ru-RU" sz="1000" dirty="0" smtClean="0">
                        <a:latin typeface="+mn-lt"/>
                      </a:endParaRPr>
                    </a:p>
                  </a:txBody>
                  <a:tcPr anchor="ctr"/>
                </a:tc>
                <a:tc>
                  <a:txBody>
                    <a:bodyPr/>
                    <a:lstStyle/>
                    <a:p>
                      <a:pPr algn="ctr"/>
                      <a:r>
                        <a:rPr lang="ru-RU" sz="1000" dirty="0" smtClean="0"/>
                        <a:t>36 060,0</a:t>
                      </a:r>
                      <a:endParaRPr lang="ru-RU" sz="1000" dirty="0" smtClean="0">
                        <a:latin typeface="+mn-lt"/>
                      </a:endParaRPr>
                    </a:p>
                  </a:txBody>
                  <a:tcPr anchor="ctr"/>
                </a:tc>
                <a:tc>
                  <a:txBody>
                    <a:bodyPr/>
                    <a:lstStyle/>
                    <a:p>
                      <a:pPr algn="ctr"/>
                      <a:r>
                        <a:rPr lang="ru-RU" sz="1000" dirty="0" smtClean="0"/>
                        <a:t>38 060,0</a:t>
                      </a:r>
                      <a:endParaRPr lang="ru-RU" sz="1000" dirty="0" smtClean="0">
                        <a:latin typeface="+mn-lt"/>
                      </a:endParaRPr>
                    </a:p>
                  </a:txBody>
                  <a:tcPr anchor="ctr"/>
                </a:tc>
                <a:tc>
                  <a:txBody>
                    <a:bodyPr/>
                    <a:lstStyle/>
                    <a:p>
                      <a:pPr algn="ctr"/>
                      <a:r>
                        <a:rPr lang="ru-RU" sz="1000" dirty="0" smtClean="0"/>
                        <a:t>38 060,0</a:t>
                      </a:r>
                      <a:endParaRPr lang="ru-RU" sz="1000" dirty="0" smtClean="0">
                        <a:latin typeface="+mn-lt"/>
                      </a:endParaRPr>
                    </a:p>
                  </a:txBody>
                  <a:tcPr anchor="ctr"/>
                </a:tc>
                <a:extLst>
                  <a:ext uri="{0D108BD9-81ED-4DB2-BD59-A6C34878D82A}">
                    <a16:rowId xmlns:a16="http://schemas.microsoft.com/office/drawing/2014/main" xmlns="" val="10007"/>
                  </a:ext>
                </a:extLst>
              </a:tr>
              <a:tr h="671403">
                <a:tc>
                  <a:txBody>
                    <a:bodyPr/>
                    <a:lstStyle/>
                    <a:p>
                      <a:r>
                        <a:rPr lang="ru-RU" sz="1000" dirty="0" smtClean="0"/>
                        <a:t>ГОСУДАРСТВЕННАЯ ПОШЛИНА</a:t>
                      </a:r>
                      <a:endParaRPr lang="ru-RU" sz="1000" dirty="0">
                        <a:latin typeface="+mn-lt"/>
                      </a:endParaRPr>
                    </a:p>
                  </a:txBody>
                  <a:tcPr anchor="ctr"/>
                </a:tc>
                <a:tc>
                  <a:txBody>
                    <a:bodyPr/>
                    <a:lstStyle/>
                    <a:p>
                      <a:pPr algn="ctr"/>
                      <a:r>
                        <a:rPr lang="ru-RU" sz="1000" dirty="0" smtClean="0"/>
                        <a:t>200,0</a:t>
                      </a:r>
                      <a:endParaRPr lang="ru-RU" sz="1000" dirty="0" smtClean="0">
                        <a:latin typeface="+mn-lt"/>
                      </a:endParaRPr>
                    </a:p>
                  </a:txBody>
                  <a:tcPr anchor="ctr"/>
                </a:tc>
                <a:tc>
                  <a:txBody>
                    <a:bodyPr/>
                    <a:lstStyle/>
                    <a:p>
                      <a:pPr algn="ctr"/>
                      <a:r>
                        <a:rPr lang="ru-RU" sz="1000" dirty="0" smtClean="0"/>
                        <a:t>200,0</a:t>
                      </a:r>
                      <a:endParaRPr lang="ru-RU" sz="1000" dirty="0" smtClean="0">
                        <a:latin typeface="+mn-lt"/>
                      </a:endParaRPr>
                    </a:p>
                  </a:txBody>
                  <a:tcPr anchor="ctr"/>
                </a:tc>
                <a:tc>
                  <a:txBody>
                    <a:bodyPr/>
                    <a:lstStyle/>
                    <a:p>
                      <a:pPr algn="ctr"/>
                      <a:r>
                        <a:rPr lang="ru-RU" sz="1000" dirty="0" smtClean="0"/>
                        <a:t>200,0</a:t>
                      </a:r>
                      <a:endParaRPr lang="ru-RU" sz="1000" dirty="0" smtClean="0">
                        <a:latin typeface="+mn-lt"/>
                      </a:endParaRPr>
                    </a:p>
                  </a:txBody>
                  <a:tcPr anchor="ctr"/>
                </a:tc>
                <a:tc>
                  <a:txBody>
                    <a:bodyPr/>
                    <a:lstStyle/>
                    <a:p>
                      <a:pPr algn="ctr"/>
                      <a:r>
                        <a:rPr lang="ru-RU" sz="1000" dirty="0" smtClean="0"/>
                        <a:t>200,0</a:t>
                      </a:r>
                      <a:endParaRPr lang="ru-RU" sz="1000" dirty="0" smtClean="0">
                        <a:latin typeface="+mn-lt"/>
                      </a:endParaRPr>
                    </a:p>
                  </a:txBody>
                  <a:tcPr anchor="ctr"/>
                </a:tc>
                <a:extLst>
                  <a:ext uri="{0D108BD9-81ED-4DB2-BD59-A6C34878D82A}">
                    <a16:rowId xmlns:a16="http://schemas.microsoft.com/office/drawing/2014/main" xmlns="" val="10013"/>
                  </a:ext>
                </a:extLst>
              </a:tr>
            </a:tbl>
          </a:graphicData>
        </a:graphic>
      </p:graphicFrame>
      <p:sp>
        <p:nvSpPr>
          <p:cNvPr id="4" name="Прямоугольник 3"/>
          <p:cNvSpPr/>
          <p:nvPr/>
        </p:nvSpPr>
        <p:spPr>
          <a:xfrm>
            <a:off x="8717406" y="878801"/>
            <a:ext cx="1175322" cy="307777"/>
          </a:xfrm>
          <a:prstGeom prst="rect">
            <a:avLst/>
          </a:prstGeom>
        </p:spPr>
        <p:txBody>
          <a:bodyPr wrap="none">
            <a:spAutoFit/>
          </a:bodyPr>
          <a:lstStyle/>
          <a:p>
            <a:pPr lvl="0" algn="r"/>
            <a:r>
              <a:rPr lang="ru-RU" sz="1400" dirty="0">
                <a:solidFill>
                  <a:prstClr val="black"/>
                </a:solidFill>
              </a:rPr>
              <a:t>тыс. рублей</a:t>
            </a:r>
          </a:p>
        </p:txBody>
      </p:sp>
    </p:spTree>
    <p:extLst>
      <p:ext uri="{BB962C8B-B14F-4D97-AF65-F5344CB8AC3E}">
        <p14:creationId xmlns:p14="http://schemas.microsoft.com/office/powerpoint/2010/main" val="1659533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1" y="-1206"/>
            <a:ext cx="9906000" cy="454788"/>
          </a:xfrm>
          <a:prstGeom prst="rect">
            <a:avLst/>
          </a:prstGeom>
        </p:spPr>
        <p:txBody>
          <a:bodyPr/>
          <a:lstStyle>
            <a:lvl1pPr algn="ctr" defTabSz="963856" rtl="0" eaLnBrk="1" latinLnBrk="0" hangingPunct="1">
              <a:lnSpc>
                <a:spcPts val="6113"/>
              </a:lnSpc>
              <a:spcBef>
                <a:spcPct val="0"/>
              </a:spcBef>
              <a:buNone/>
              <a:defRPr sz="57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ct val="100000"/>
              </a:lnSpc>
            </a:pPr>
            <a:r>
              <a:rPr lang="ru-RU" sz="2600" b="1" dirty="0" smtClean="0">
                <a:effectLst>
                  <a:outerShdw blurRad="38100" dist="38100" dir="2700000" algn="tl">
                    <a:srgbClr val="000000">
                      <a:alpha val="43137"/>
                    </a:srgbClr>
                  </a:outerShdw>
                </a:effectLst>
              </a:rPr>
              <a:t>Объёмы поступлений неналоговых доходов на 2017 год и на плановый период 2018 и 2019 годов</a:t>
            </a:r>
            <a:endParaRPr lang="ru-RU" sz="2600" b="1" dirty="0">
              <a:effectLst>
                <a:outerShdw blurRad="38100" dist="38100" dir="2700000" algn="tl">
                  <a:srgbClr val="000000">
                    <a:alpha val="43137"/>
                  </a:srgbClr>
                </a:outerShdw>
              </a:effectLst>
            </a:endParaRPr>
          </a:p>
        </p:txBody>
      </p:sp>
      <p:graphicFrame>
        <p:nvGraphicFramePr>
          <p:cNvPr id="3" name="Объект 3"/>
          <p:cNvGraphicFramePr>
            <a:graphicFrameLocks/>
          </p:cNvGraphicFramePr>
          <p:nvPr>
            <p:extLst>
              <p:ext uri="{D42A27DB-BD31-4B8C-83A1-F6EECF244321}">
                <p14:modId xmlns:p14="http://schemas.microsoft.com/office/powerpoint/2010/main" val="3406272197"/>
              </p:ext>
            </p:extLst>
          </p:nvPr>
        </p:nvGraphicFramePr>
        <p:xfrm>
          <a:off x="76199" y="1347071"/>
          <a:ext cx="9753601" cy="5234705"/>
        </p:xfrm>
        <a:graphic>
          <a:graphicData uri="http://schemas.openxmlformats.org/drawingml/2006/table">
            <a:tbl>
              <a:tblPr firstRow="1" bandRow="1">
                <a:tableStyleId>{7DF18680-E054-41AD-8BC1-D1AEF772440D}</a:tableStyleId>
              </a:tblPr>
              <a:tblGrid>
                <a:gridCol w="4466262">
                  <a:extLst>
                    <a:ext uri="{9D8B030D-6E8A-4147-A177-3AD203B41FA5}">
                      <a16:colId xmlns:a16="http://schemas.microsoft.com/office/drawing/2014/main" xmlns="" val="20000"/>
                    </a:ext>
                  </a:extLst>
                </a:gridCol>
                <a:gridCol w="1901552">
                  <a:extLst>
                    <a:ext uri="{9D8B030D-6E8A-4147-A177-3AD203B41FA5}">
                      <a16:colId xmlns:a16="http://schemas.microsoft.com/office/drawing/2014/main" xmlns="" val="20001"/>
                    </a:ext>
                  </a:extLst>
                </a:gridCol>
                <a:gridCol w="1192193">
                  <a:extLst>
                    <a:ext uri="{9D8B030D-6E8A-4147-A177-3AD203B41FA5}">
                      <a16:colId xmlns:a16="http://schemas.microsoft.com/office/drawing/2014/main" xmlns="" val="20002"/>
                    </a:ext>
                  </a:extLst>
                </a:gridCol>
                <a:gridCol w="1103615">
                  <a:extLst>
                    <a:ext uri="{9D8B030D-6E8A-4147-A177-3AD203B41FA5}">
                      <a16:colId xmlns:a16="http://schemas.microsoft.com/office/drawing/2014/main" xmlns="" val="20003"/>
                    </a:ext>
                  </a:extLst>
                </a:gridCol>
                <a:gridCol w="1089979">
                  <a:extLst>
                    <a:ext uri="{9D8B030D-6E8A-4147-A177-3AD203B41FA5}">
                      <a16:colId xmlns:a16="http://schemas.microsoft.com/office/drawing/2014/main" xmlns="" val="20004"/>
                    </a:ext>
                  </a:extLst>
                </a:gridCol>
              </a:tblGrid>
              <a:tr h="506652">
                <a:tc>
                  <a:txBody>
                    <a:bodyPr/>
                    <a:lstStyle/>
                    <a:p>
                      <a:pPr algn="ctr"/>
                      <a:r>
                        <a:rPr lang="ru-RU" sz="1200" dirty="0" smtClean="0"/>
                        <a:t>Наименование показателя</a:t>
                      </a:r>
                      <a:endParaRPr lang="ru-RU" sz="1200" b="1" dirty="0" smtClean="0"/>
                    </a:p>
                  </a:txBody>
                  <a:tcPr anchor="ctr"/>
                </a:tc>
                <a:tc>
                  <a:txBody>
                    <a:bodyPr/>
                    <a:lstStyle/>
                    <a:p>
                      <a:pPr algn="ctr"/>
                      <a:r>
                        <a:rPr lang="ru-RU" sz="1200" dirty="0" smtClean="0"/>
                        <a:t>2016 год</a:t>
                      </a:r>
                      <a:endParaRPr lang="ru-RU" sz="1200" b="1" dirty="0">
                        <a:solidFill>
                          <a:schemeClr val="bg1"/>
                        </a:solidFill>
                      </a:endParaRPr>
                    </a:p>
                  </a:txBody>
                  <a:tcPr anchor="ctr"/>
                </a:tc>
                <a:tc>
                  <a:txBody>
                    <a:bodyPr/>
                    <a:lstStyle/>
                    <a:p>
                      <a:pPr algn="ctr"/>
                      <a:r>
                        <a:rPr lang="ru-RU" sz="1200" dirty="0" smtClean="0"/>
                        <a:t>2017 год </a:t>
                      </a:r>
                      <a:endParaRPr lang="ru-RU" sz="1200" b="1" dirty="0" smtClean="0">
                        <a:solidFill>
                          <a:schemeClr val="bg1"/>
                        </a:solidFill>
                      </a:endParaRPr>
                    </a:p>
                  </a:txBody>
                  <a:tcPr anchor="ctr"/>
                </a:tc>
                <a:tc>
                  <a:txBody>
                    <a:bodyPr/>
                    <a:lstStyle/>
                    <a:p>
                      <a:pPr algn="ctr"/>
                      <a:r>
                        <a:rPr lang="ru-RU" sz="1200" dirty="0" smtClean="0"/>
                        <a:t>2018 год </a:t>
                      </a:r>
                      <a:endParaRPr lang="ru-RU" sz="1200" b="1" dirty="0" smtClean="0">
                        <a:solidFill>
                          <a:schemeClr val="bg1"/>
                        </a:solidFill>
                      </a:endParaRPr>
                    </a:p>
                  </a:txBody>
                  <a:tcPr anchor="ctr"/>
                </a:tc>
                <a:tc>
                  <a:txBody>
                    <a:bodyPr/>
                    <a:lstStyle/>
                    <a:p>
                      <a:pPr algn="ctr"/>
                      <a:r>
                        <a:rPr lang="ru-RU" sz="1200" dirty="0" smtClean="0"/>
                        <a:t>2019 год </a:t>
                      </a:r>
                      <a:endParaRPr lang="ru-RU" sz="1200" b="1" dirty="0" smtClean="0">
                        <a:solidFill>
                          <a:schemeClr val="bg1"/>
                        </a:solidFill>
                      </a:endParaRPr>
                    </a:p>
                  </a:txBody>
                  <a:tcPr anchor="ctr"/>
                </a:tc>
                <a:extLst>
                  <a:ext uri="{0D108BD9-81ED-4DB2-BD59-A6C34878D82A}">
                    <a16:rowId xmlns:a16="http://schemas.microsoft.com/office/drawing/2014/main" xmlns="" val="10000"/>
                  </a:ext>
                </a:extLst>
              </a:tr>
              <a:tr h="638379">
                <a:tc>
                  <a:txBody>
                    <a:bodyPr/>
                    <a:lstStyle/>
                    <a:p>
                      <a:r>
                        <a:rPr lang="ru-RU" sz="1000" dirty="0" smtClean="0"/>
                        <a:t>НЕНАЛОГОВЫЕ ДОХОДЫ - всего, в том числе:</a:t>
                      </a:r>
                      <a:endParaRPr lang="ru-RU" sz="1000" b="1" dirty="0"/>
                    </a:p>
                  </a:txBody>
                  <a:tcPr anchor="ctr"/>
                </a:tc>
                <a:tc>
                  <a:txBody>
                    <a:bodyPr/>
                    <a:lstStyle/>
                    <a:p>
                      <a:pPr algn="ctr"/>
                      <a:r>
                        <a:rPr lang="ru-RU" sz="1000" dirty="0" smtClean="0"/>
                        <a:t>13 449,3</a:t>
                      </a:r>
                      <a:endParaRPr lang="ru-RU" sz="1000" b="1" dirty="0"/>
                    </a:p>
                  </a:txBody>
                  <a:tcPr anchor="ctr"/>
                </a:tc>
                <a:tc>
                  <a:txBody>
                    <a:bodyPr/>
                    <a:lstStyle/>
                    <a:p>
                      <a:pPr algn="ctr"/>
                      <a:r>
                        <a:rPr lang="ru-RU" sz="1000" dirty="0" smtClean="0"/>
                        <a:t>13 165,7</a:t>
                      </a:r>
                      <a:endParaRPr lang="ru-RU" sz="1000" b="1" dirty="0"/>
                    </a:p>
                  </a:txBody>
                  <a:tcPr anchor="ctr"/>
                </a:tc>
                <a:tc>
                  <a:txBody>
                    <a:bodyPr/>
                    <a:lstStyle/>
                    <a:p>
                      <a:pPr algn="ctr"/>
                      <a:r>
                        <a:rPr lang="ru-RU" sz="1000" dirty="0" smtClean="0"/>
                        <a:t>12 331,1</a:t>
                      </a:r>
                      <a:endParaRPr lang="ru-RU" sz="1000" b="1" dirty="0"/>
                    </a:p>
                  </a:txBody>
                  <a:tcPr anchor="ctr"/>
                </a:tc>
                <a:tc>
                  <a:txBody>
                    <a:bodyPr/>
                    <a:lstStyle/>
                    <a:p>
                      <a:pPr algn="ctr"/>
                      <a:r>
                        <a:rPr lang="ru-RU" sz="1000" dirty="0" smtClean="0"/>
                        <a:t>12 620,7</a:t>
                      </a:r>
                      <a:endParaRPr lang="ru-RU" sz="1000" b="1" dirty="0"/>
                    </a:p>
                  </a:txBody>
                  <a:tcPr anchor="ctr"/>
                </a:tc>
                <a:extLst>
                  <a:ext uri="{0D108BD9-81ED-4DB2-BD59-A6C34878D82A}">
                    <a16:rowId xmlns:a16="http://schemas.microsoft.com/office/drawing/2014/main" xmlns="" val="10001"/>
                  </a:ext>
                </a:extLst>
              </a:tr>
              <a:tr h="731831">
                <a:tc>
                  <a:txBody>
                    <a:bodyPr/>
                    <a:lstStyle/>
                    <a:p>
                      <a:r>
                        <a:rPr lang="ru-RU" sz="1000" dirty="0" smtClean="0"/>
                        <a:t>ДОХОДЫ ОТ ИСПОЛЬЗОВАНИЯ ИМУЩЕСТВА, НАХОДЯЩЕГОСЯ В ГОСУДАРСТВЕННОЙ И МУНИЦИПАЛЬНОЙ СОБСТВЕННОСТИ</a:t>
                      </a:r>
                      <a:endParaRPr lang="ru-RU" sz="1000" dirty="0"/>
                    </a:p>
                  </a:txBody>
                  <a:tcPr anchor="ctr"/>
                </a:tc>
                <a:tc>
                  <a:txBody>
                    <a:bodyPr/>
                    <a:lstStyle/>
                    <a:p>
                      <a:pPr algn="ctr"/>
                      <a:r>
                        <a:rPr lang="ru-RU" sz="1000" dirty="0" smtClean="0"/>
                        <a:t>6 197,6</a:t>
                      </a:r>
                      <a:endParaRPr lang="ru-RU" sz="1000" dirty="0"/>
                    </a:p>
                  </a:txBody>
                  <a:tcPr anchor="ctr"/>
                </a:tc>
                <a:tc>
                  <a:txBody>
                    <a:bodyPr/>
                    <a:lstStyle/>
                    <a:p>
                      <a:pPr algn="ctr"/>
                      <a:r>
                        <a:rPr lang="ru-RU" sz="1000" dirty="0" smtClean="0"/>
                        <a:t>6 066,2</a:t>
                      </a:r>
                      <a:endParaRPr lang="ru-RU" sz="1000" dirty="0"/>
                    </a:p>
                  </a:txBody>
                  <a:tcPr anchor="ctr"/>
                </a:tc>
                <a:tc>
                  <a:txBody>
                    <a:bodyPr/>
                    <a:lstStyle/>
                    <a:p>
                      <a:pPr algn="ctr"/>
                      <a:r>
                        <a:rPr lang="ru-RU" sz="1000" dirty="0" smtClean="0"/>
                        <a:t>4 826,4</a:t>
                      </a:r>
                      <a:endParaRPr lang="ru-RU" sz="1000" dirty="0"/>
                    </a:p>
                  </a:txBody>
                  <a:tcPr anchor="ctr"/>
                </a:tc>
                <a:tc>
                  <a:txBody>
                    <a:bodyPr/>
                    <a:lstStyle/>
                    <a:p>
                      <a:pPr algn="ctr"/>
                      <a:r>
                        <a:rPr lang="ru-RU" sz="1000" dirty="0" smtClean="0"/>
                        <a:t>4 901,4</a:t>
                      </a:r>
                      <a:endParaRPr lang="ru-RU" sz="1000" dirty="0"/>
                    </a:p>
                  </a:txBody>
                  <a:tcPr anchor="ctr"/>
                </a:tc>
                <a:extLst>
                  <a:ext uri="{0D108BD9-81ED-4DB2-BD59-A6C34878D82A}">
                    <a16:rowId xmlns:a16="http://schemas.microsoft.com/office/drawing/2014/main" xmlns="" val="10002"/>
                  </a:ext>
                </a:extLst>
              </a:tr>
              <a:tr h="665792">
                <a:tc>
                  <a:txBody>
                    <a:bodyPr/>
                    <a:lstStyle/>
                    <a:p>
                      <a:r>
                        <a:rPr lang="ru-RU" sz="1000" dirty="0" smtClean="0"/>
                        <a:t>ПЛАТЕЖИ ПРИ ПОЛЬЗОВАНИИ ПРИРОДНЫМИ РЕСУРСАМИ</a:t>
                      </a:r>
                      <a:endParaRPr lang="ru-RU" sz="1000" dirty="0"/>
                    </a:p>
                  </a:txBody>
                  <a:tcPr anchor="ctr"/>
                </a:tc>
                <a:tc>
                  <a:txBody>
                    <a:bodyPr/>
                    <a:lstStyle/>
                    <a:p>
                      <a:pPr algn="ctr"/>
                      <a:r>
                        <a:rPr lang="ru-RU" sz="1000" dirty="0" smtClean="0"/>
                        <a:t>259,4</a:t>
                      </a:r>
                      <a:endParaRPr lang="ru-RU" sz="1000" dirty="0"/>
                    </a:p>
                  </a:txBody>
                  <a:tcPr anchor="ctr"/>
                </a:tc>
                <a:tc>
                  <a:txBody>
                    <a:bodyPr/>
                    <a:lstStyle/>
                    <a:p>
                      <a:pPr algn="ctr"/>
                      <a:r>
                        <a:rPr lang="ru-RU" sz="1000" dirty="0" smtClean="0"/>
                        <a:t>269,5</a:t>
                      </a:r>
                      <a:endParaRPr lang="ru-RU" sz="1000" dirty="0"/>
                    </a:p>
                  </a:txBody>
                  <a:tcPr anchor="ctr"/>
                </a:tc>
                <a:tc>
                  <a:txBody>
                    <a:bodyPr/>
                    <a:lstStyle/>
                    <a:p>
                      <a:pPr algn="ctr"/>
                      <a:r>
                        <a:rPr lang="ru-RU" sz="1000" dirty="0" smtClean="0"/>
                        <a:t>269,5</a:t>
                      </a:r>
                    </a:p>
                  </a:txBody>
                  <a:tcPr anchor="ctr"/>
                </a:tc>
                <a:tc>
                  <a:txBody>
                    <a:bodyPr/>
                    <a:lstStyle/>
                    <a:p>
                      <a:pPr algn="ctr"/>
                      <a:r>
                        <a:rPr lang="ru-RU" sz="1000" dirty="0" smtClean="0"/>
                        <a:t>269,5</a:t>
                      </a:r>
                      <a:endParaRPr lang="ru-RU" sz="1000" dirty="0"/>
                    </a:p>
                  </a:txBody>
                  <a:tcPr anchor="ctr"/>
                </a:tc>
                <a:extLst>
                  <a:ext uri="{0D108BD9-81ED-4DB2-BD59-A6C34878D82A}">
                    <a16:rowId xmlns:a16="http://schemas.microsoft.com/office/drawing/2014/main" xmlns="" val="10003"/>
                  </a:ext>
                </a:extLst>
              </a:tr>
              <a:tr h="763226">
                <a:tc>
                  <a:txBody>
                    <a:bodyPr/>
                    <a:lstStyle/>
                    <a:p>
                      <a:r>
                        <a:rPr lang="ru-RU" sz="1000" dirty="0" smtClean="0"/>
                        <a:t>ДОХОДЫ ОТ ОКАЗАНИЯ ПЛАТНЫХ УСЛУГ (РАБОТ) И КОМПЕНСАЦИИ ЗАТРАТ ГОСУДАРСТВА</a:t>
                      </a:r>
                      <a:endParaRPr lang="ru-RU" sz="1000" dirty="0"/>
                    </a:p>
                  </a:txBody>
                  <a:tcPr anchor="ctr"/>
                </a:tc>
                <a:tc>
                  <a:txBody>
                    <a:bodyPr/>
                    <a:lstStyle/>
                    <a:p>
                      <a:pPr algn="ctr"/>
                      <a:r>
                        <a:rPr lang="ru-RU" sz="1000" dirty="0" smtClean="0"/>
                        <a:t>4 719,0</a:t>
                      </a:r>
                      <a:endParaRPr lang="ru-RU" sz="1000" dirty="0"/>
                    </a:p>
                  </a:txBody>
                  <a:tcPr anchor="ctr"/>
                </a:tc>
                <a:tc>
                  <a:txBody>
                    <a:bodyPr/>
                    <a:lstStyle/>
                    <a:p>
                      <a:pPr algn="ctr"/>
                      <a:endParaRPr lang="ru-RU" sz="1000" dirty="0" smtClean="0"/>
                    </a:p>
                    <a:p>
                      <a:pPr algn="ctr"/>
                      <a:r>
                        <a:rPr lang="ru-RU" sz="1000" dirty="0" smtClean="0"/>
                        <a:t>5 290,0</a:t>
                      </a:r>
                    </a:p>
                    <a:p>
                      <a:pPr algn="ctr"/>
                      <a:endParaRPr lang="ru-RU" sz="1000" dirty="0" smtClean="0"/>
                    </a:p>
                  </a:txBody>
                  <a:tcPr anchor="ctr"/>
                </a:tc>
                <a:tc>
                  <a:txBody>
                    <a:bodyPr/>
                    <a:lstStyle/>
                    <a:p>
                      <a:pPr algn="ctr"/>
                      <a:r>
                        <a:rPr lang="ru-RU" sz="1000" dirty="0" smtClean="0"/>
                        <a:t>5 505,2</a:t>
                      </a:r>
                      <a:endParaRPr lang="ru-RU" sz="1000" dirty="0"/>
                    </a:p>
                  </a:txBody>
                  <a:tcPr anchor="ctr"/>
                </a:tc>
                <a:tc>
                  <a:txBody>
                    <a:bodyPr/>
                    <a:lstStyle/>
                    <a:p>
                      <a:pPr algn="ctr"/>
                      <a:r>
                        <a:rPr lang="ru-RU" sz="1000" dirty="0" smtClean="0"/>
                        <a:t>5 517,8</a:t>
                      </a:r>
                      <a:endParaRPr lang="ru-RU" sz="1000" dirty="0"/>
                    </a:p>
                  </a:txBody>
                  <a:tcPr anchor="ctr"/>
                </a:tc>
                <a:extLst>
                  <a:ext uri="{0D108BD9-81ED-4DB2-BD59-A6C34878D82A}">
                    <a16:rowId xmlns:a16="http://schemas.microsoft.com/office/drawing/2014/main" xmlns="" val="10004"/>
                  </a:ext>
                </a:extLst>
              </a:tr>
              <a:tr h="787043">
                <a:tc>
                  <a:txBody>
                    <a:bodyPr/>
                    <a:lstStyle/>
                    <a:p>
                      <a:r>
                        <a:rPr lang="ru-RU" sz="1000" dirty="0" smtClean="0"/>
                        <a:t>ДОХОДЫ ОТ ПРОДАЖИ МАТЕРИАЛЬНЫХ И НЕМАТЕРИАЛЬНЫХ АКТИВОВ</a:t>
                      </a:r>
                      <a:endParaRPr lang="ru-RU" sz="1000" dirty="0"/>
                    </a:p>
                  </a:txBody>
                  <a:tcPr anchor="ctr"/>
                </a:tc>
                <a:tc>
                  <a:txBody>
                    <a:bodyPr/>
                    <a:lstStyle/>
                    <a:p>
                      <a:pPr algn="ctr"/>
                      <a:r>
                        <a:rPr lang="ru-RU" sz="1000" dirty="0" smtClean="0"/>
                        <a:t>1 113,3</a:t>
                      </a:r>
                      <a:endParaRPr lang="ru-RU" sz="1000" dirty="0"/>
                    </a:p>
                  </a:txBody>
                  <a:tcPr anchor="ctr"/>
                </a:tc>
                <a:tc>
                  <a:txBody>
                    <a:bodyPr/>
                    <a:lstStyle/>
                    <a:p>
                      <a:pPr algn="ctr"/>
                      <a:r>
                        <a:rPr lang="ru-RU" sz="1000" dirty="0" smtClean="0"/>
                        <a:t>410,0</a:t>
                      </a:r>
                      <a:endParaRPr lang="ru-RU" sz="1000" dirty="0"/>
                    </a:p>
                  </a:txBody>
                  <a:tcPr anchor="ctr"/>
                </a:tc>
                <a:tc>
                  <a:txBody>
                    <a:bodyPr/>
                    <a:lstStyle/>
                    <a:p>
                      <a:pPr algn="ctr"/>
                      <a:r>
                        <a:rPr lang="ru-RU" sz="1000" dirty="0" smtClean="0"/>
                        <a:t>495,0</a:t>
                      </a:r>
                    </a:p>
                  </a:txBody>
                  <a:tcPr anchor="ctr"/>
                </a:tc>
                <a:tc>
                  <a:txBody>
                    <a:bodyPr/>
                    <a:lstStyle/>
                    <a:p>
                      <a:pPr algn="ctr"/>
                      <a:r>
                        <a:rPr lang="ru-RU" sz="1000" dirty="0" smtClean="0"/>
                        <a:t>592,0</a:t>
                      </a:r>
                      <a:endParaRPr lang="ru-RU" sz="1000" dirty="0"/>
                    </a:p>
                  </a:txBody>
                  <a:tcPr anchor="ctr"/>
                </a:tc>
                <a:extLst>
                  <a:ext uri="{0D108BD9-81ED-4DB2-BD59-A6C34878D82A}">
                    <a16:rowId xmlns:a16="http://schemas.microsoft.com/office/drawing/2014/main" xmlns="" val="10005"/>
                  </a:ext>
                </a:extLst>
              </a:tr>
              <a:tr h="503403">
                <a:tc>
                  <a:txBody>
                    <a:bodyPr/>
                    <a:lstStyle/>
                    <a:p>
                      <a:r>
                        <a:rPr lang="ru-RU" sz="1000" dirty="0" smtClean="0"/>
                        <a:t>ШТРАФЫ, САНКЦИИ, ВОЗМЕЩЕНИЕ УЩЕРБА</a:t>
                      </a:r>
                      <a:endParaRPr lang="ru-RU" sz="1000" dirty="0"/>
                    </a:p>
                  </a:txBody>
                  <a:tcPr anchor="ctr"/>
                </a:tc>
                <a:tc>
                  <a:txBody>
                    <a:bodyPr/>
                    <a:lstStyle/>
                    <a:p>
                      <a:pPr algn="ctr"/>
                      <a:r>
                        <a:rPr lang="ru-RU" sz="1000" dirty="0" smtClean="0"/>
                        <a:t>1 160,0</a:t>
                      </a:r>
                      <a:endParaRPr lang="ru-RU" sz="1000" dirty="0"/>
                    </a:p>
                  </a:txBody>
                  <a:tcPr anchor="ctr"/>
                </a:tc>
                <a:tc>
                  <a:txBody>
                    <a:bodyPr/>
                    <a:lstStyle/>
                    <a:p>
                      <a:pPr algn="ctr"/>
                      <a:r>
                        <a:rPr lang="ru-RU" sz="1000" dirty="0" smtClean="0"/>
                        <a:t>1 130,0</a:t>
                      </a:r>
                      <a:endParaRPr lang="ru-RU" sz="1000" dirty="0"/>
                    </a:p>
                  </a:txBody>
                  <a:tcPr anchor="ctr"/>
                </a:tc>
                <a:tc>
                  <a:txBody>
                    <a:bodyPr/>
                    <a:lstStyle/>
                    <a:p>
                      <a:pPr algn="ctr"/>
                      <a:r>
                        <a:rPr lang="ru-RU" sz="1000" dirty="0" smtClean="0"/>
                        <a:t>1 235,0</a:t>
                      </a:r>
                    </a:p>
                  </a:txBody>
                  <a:tcPr anchor="ctr"/>
                </a:tc>
                <a:tc>
                  <a:txBody>
                    <a:bodyPr/>
                    <a:lstStyle/>
                    <a:p>
                      <a:pPr algn="ctr"/>
                      <a:r>
                        <a:rPr lang="ru-RU" sz="1000" dirty="0" smtClean="0"/>
                        <a:t>1 340,0</a:t>
                      </a:r>
                      <a:endParaRPr lang="ru-RU" sz="1000" dirty="0"/>
                    </a:p>
                  </a:txBody>
                  <a:tcPr anchor="ctr"/>
                </a:tc>
                <a:extLst>
                  <a:ext uri="{0D108BD9-81ED-4DB2-BD59-A6C34878D82A}">
                    <a16:rowId xmlns:a16="http://schemas.microsoft.com/office/drawing/2014/main" xmlns="" val="10008"/>
                  </a:ext>
                </a:extLst>
              </a:tr>
              <a:tr h="638379">
                <a:tc>
                  <a:txBody>
                    <a:bodyPr/>
                    <a:lstStyle/>
                    <a:p>
                      <a:r>
                        <a:rPr lang="ru-RU" sz="1000" dirty="0" smtClean="0"/>
                        <a:t>ПРОЧИЕ НЕНАЛОГОВЫЕ ДОХОДЫ</a:t>
                      </a:r>
                      <a:endParaRPr lang="ru-RU" sz="1000" dirty="0"/>
                    </a:p>
                  </a:txBody>
                  <a:tcPr anchor="ctr"/>
                </a:tc>
                <a:tc>
                  <a:txBody>
                    <a:bodyPr/>
                    <a:lstStyle/>
                    <a:p>
                      <a:pPr algn="ctr"/>
                      <a:r>
                        <a:rPr lang="ru-RU" sz="1000" dirty="0" smtClean="0"/>
                        <a:t>-</a:t>
                      </a:r>
                      <a:endParaRPr lang="ru-RU" sz="1000" dirty="0"/>
                    </a:p>
                  </a:txBody>
                  <a:tcPr anchor="ctr"/>
                </a:tc>
                <a:tc>
                  <a:txBody>
                    <a:bodyPr/>
                    <a:lstStyle/>
                    <a:p>
                      <a:pPr algn="ctr"/>
                      <a:r>
                        <a:rPr lang="ru-RU" sz="1000" dirty="0" smtClean="0"/>
                        <a:t>-</a:t>
                      </a:r>
                      <a:endParaRPr lang="ru-RU" sz="1000" dirty="0"/>
                    </a:p>
                  </a:txBody>
                  <a:tcPr anchor="ctr"/>
                </a:tc>
                <a:tc>
                  <a:txBody>
                    <a:bodyPr/>
                    <a:lstStyle/>
                    <a:p>
                      <a:pPr algn="ctr"/>
                      <a:r>
                        <a:rPr lang="ru-RU" sz="1000" dirty="0" smtClean="0"/>
                        <a:t>-</a:t>
                      </a:r>
                      <a:endParaRPr lang="ru-RU" sz="1000" dirty="0"/>
                    </a:p>
                  </a:txBody>
                  <a:tcPr anchor="ctr"/>
                </a:tc>
                <a:tc>
                  <a:txBody>
                    <a:bodyPr/>
                    <a:lstStyle/>
                    <a:p>
                      <a:pPr algn="ctr"/>
                      <a:r>
                        <a:rPr lang="ru-RU" sz="1000" dirty="0" smtClean="0"/>
                        <a:t>-</a:t>
                      </a:r>
                      <a:endParaRPr lang="ru-RU" sz="1000" dirty="0"/>
                    </a:p>
                  </a:txBody>
                  <a:tcPr anchor="ctr"/>
                </a:tc>
                <a:extLst>
                  <a:ext uri="{0D108BD9-81ED-4DB2-BD59-A6C34878D82A}">
                    <a16:rowId xmlns:a16="http://schemas.microsoft.com/office/drawing/2014/main" xmlns="" val="10009"/>
                  </a:ext>
                </a:extLst>
              </a:tr>
            </a:tbl>
          </a:graphicData>
        </a:graphic>
      </p:graphicFrame>
      <p:sp>
        <p:nvSpPr>
          <p:cNvPr id="4" name="Прямоугольник 3"/>
          <p:cNvSpPr/>
          <p:nvPr/>
        </p:nvSpPr>
        <p:spPr>
          <a:xfrm>
            <a:off x="8575389" y="1036737"/>
            <a:ext cx="1175322" cy="307777"/>
          </a:xfrm>
          <a:prstGeom prst="rect">
            <a:avLst/>
          </a:prstGeom>
        </p:spPr>
        <p:txBody>
          <a:bodyPr wrap="none">
            <a:spAutoFit/>
          </a:bodyPr>
          <a:lstStyle/>
          <a:p>
            <a:pPr lvl="0" algn="r"/>
            <a:r>
              <a:rPr lang="ru-RU" sz="1400" dirty="0">
                <a:solidFill>
                  <a:prstClr val="black"/>
                </a:solidFill>
              </a:rPr>
              <a:t>тыс. рублей</a:t>
            </a:r>
          </a:p>
        </p:txBody>
      </p:sp>
    </p:spTree>
    <p:extLst>
      <p:ext uri="{BB962C8B-B14F-4D97-AF65-F5344CB8AC3E}">
        <p14:creationId xmlns:p14="http://schemas.microsoft.com/office/powerpoint/2010/main" val="543080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924"/>
            <a:ext cx="9906000" cy="492443"/>
          </a:xfrm>
          <a:prstGeom prst="rect">
            <a:avLst/>
          </a:prstGeom>
        </p:spPr>
        <p:txBody>
          <a:bodyPr wrap="square">
            <a:spAutoFit/>
          </a:bodyPr>
          <a:lstStyle/>
          <a:p>
            <a:pPr algn="ctr"/>
            <a:r>
              <a:rPr lang="ru-RU" sz="2600" b="1" dirty="0">
                <a:solidFill>
                  <a:srgbClr val="2F5897"/>
                </a:solidFill>
                <a:effectLst>
                  <a:outerShdw blurRad="38100" dist="38100" dir="2700000" algn="tl">
                    <a:srgbClr val="000000">
                      <a:alpha val="43137"/>
                    </a:srgbClr>
                  </a:outerShdw>
                </a:effectLst>
                <a:ea typeface="+mj-ea"/>
                <a:cs typeface="+mj-cs"/>
              </a:rPr>
              <a:t>Основные налоговые доходы </a:t>
            </a:r>
            <a:r>
              <a:rPr lang="ru-RU" sz="2600" b="1" dirty="0" smtClean="0">
                <a:solidFill>
                  <a:srgbClr val="2F5897"/>
                </a:solidFill>
                <a:effectLst>
                  <a:outerShdw blurRad="38100" dist="38100" dir="2700000" algn="tl">
                    <a:srgbClr val="000000">
                      <a:alpha val="43137"/>
                    </a:srgbClr>
                  </a:outerShdw>
                </a:effectLst>
                <a:ea typeface="+mj-ea"/>
                <a:cs typeface="+mj-cs"/>
              </a:rPr>
              <a:t>районного </a:t>
            </a:r>
            <a:r>
              <a:rPr lang="ru-RU" sz="2600" b="1" dirty="0">
                <a:solidFill>
                  <a:srgbClr val="2F5897"/>
                </a:solidFill>
                <a:effectLst>
                  <a:outerShdw blurRad="38100" dist="38100" dir="2700000" algn="tl">
                    <a:srgbClr val="000000">
                      <a:alpha val="43137"/>
                    </a:srgbClr>
                  </a:outerShdw>
                </a:effectLst>
                <a:ea typeface="+mj-ea"/>
                <a:cs typeface="+mj-cs"/>
              </a:rPr>
              <a:t>бюджета</a:t>
            </a:r>
            <a:endParaRPr lang="ru-RU" dirty="0"/>
          </a:p>
        </p:txBody>
      </p:sp>
      <p:graphicFrame>
        <p:nvGraphicFramePr>
          <p:cNvPr id="3" name="Объект 5"/>
          <p:cNvGraphicFramePr>
            <a:graphicFrameLocks/>
          </p:cNvGraphicFramePr>
          <p:nvPr>
            <p:extLst>
              <p:ext uri="{D42A27DB-BD31-4B8C-83A1-F6EECF244321}">
                <p14:modId xmlns:p14="http://schemas.microsoft.com/office/powerpoint/2010/main" val="1278919841"/>
              </p:ext>
            </p:extLst>
          </p:nvPr>
        </p:nvGraphicFramePr>
        <p:xfrm>
          <a:off x="83963" y="534159"/>
          <a:ext cx="9759910" cy="6097458"/>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Прямая соединительная линия 3"/>
          <p:cNvCxnSpPr/>
          <p:nvPr/>
        </p:nvCxnSpPr>
        <p:spPr>
          <a:xfrm>
            <a:off x="8039091" y="1603560"/>
            <a:ext cx="171459" cy="1"/>
          </a:xfrm>
          <a:prstGeom prst="line">
            <a:avLst/>
          </a:prstGeom>
          <a:ln w="34925">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5" name="Прямоугольник 4"/>
          <p:cNvSpPr/>
          <p:nvPr/>
        </p:nvSpPr>
        <p:spPr>
          <a:xfrm>
            <a:off x="8391095" y="1372728"/>
            <a:ext cx="1514905" cy="461665"/>
          </a:xfrm>
          <a:prstGeom prst="rect">
            <a:avLst/>
          </a:prstGeom>
        </p:spPr>
        <p:txBody>
          <a:bodyPr wrap="square">
            <a:spAutoFit/>
          </a:bodyPr>
          <a:lstStyle/>
          <a:p>
            <a:pPr lvl="0" defTabSz="914400"/>
            <a:r>
              <a:rPr lang="ru-RU" sz="1200" dirty="0">
                <a:solidFill>
                  <a:prstClr val="black"/>
                </a:solidFill>
              </a:rPr>
              <a:t>Налог на </a:t>
            </a:r>
            <a:r>
              <a:rPr lang="ru-RU" sz="1200" dirty="0" smtClean="0">
                <a:solidFill>
                  <a:prstClr val="black"/>
                </a:solidFill>
              </a:rPr>
              <a:t>доходы физических лиц</a:t>
            </a:r>
            <a:endParaRPr lang="ru-RU" sz="1200" dirty="0">
              <a:solidFill>
                <a:prstClr val="black"/>
              </a:solidFill>
            </a:endParaRPr>
          </a:p>
        </p:txBody>
      </p:sp>
      <p:cxnSp>
        <p:nvCxnSpPr>
          <p:cNvPr id="6" name="Прямая соединительная линия 5"/>
          <p:cNvCxnSpPr/>
          <p:nvPr/>
        </p:nvCxnSpPr>
        <p:spPr>
          <a:xfrm>
            <a:off x="8039091" y="2162589"/>
            <a:ext cx="171459" cy="0"/>
          </a:xfrm>
          <a:prstGeom prst="line">
            <a:avLst/>
          </a:prstGeom>
          <a:ln w="34925">
            <a:solidFill>
              <a:srgbClr val="FFC000"/>
            </a:solidFill>
          </a:ln>
        </p:spPr>
        <p:style>
          <a:lnRef idx="1">
            <a:schemeClr val="accent1"/>
          </a:lnRef>
          <a:fillRef idx="0">
            <a:schemeClr val="accent1"/>
          </a:fillRef>
          <a:effectRef idx="0">
            <a:schemeClr val="accent1"/>
          </a:effectRef>
          <a:fontRef idx="minor">
            <a:schemeClr val="tx1"/>
          </a:fontRef>
        </p:style>
      </p:cxnSp>
      <p:sp>
        <p:nvSpPr>
          <p:cNvPr id="10" name="Прямоугольник 9"/>
          <p:cNvSpPr/>
          <p:nvPr/>
        </p:nvSpPr>
        <p:spPr>
          <a:xfrm>
            <a:off x="8371615" y="1931756"/>
            <a:ext cx="1514905" cy="461665"/>
          </a:xfrm>
          <a:prstGeom prst="rect">
            <a:avLst/>
          </a:prstGeom>
        </p:spPr>
        <p:txBody>
          <a:bodyPr wrap="square">
            <a:spAutoFit/>
          </a:bodyPr>
          <a:lstStyle/>
          <a:p>
            <a:pPr lvl="0" defTabSz="914400"/>
            <a:r>
              <a:rPr lang="ru-RU" sz="1200" dirty="0" smtClean="0">
                <a:solidFill>
                  <a:prstClr val="black"/>
                </a:solidFill>
              </a:rPr>
              <a:t>Налог на </a:t>
            </a:r>
            <a:r>
              <a:rPr lang="ru-RU" sz="1200" dirty="0" smtClean="0">
                <a:solidFill>
                  <a:prstClr val="black"/>
                </a:solidFill>
              </a:rPr>
              <a:t>совокупный доход</a:t>
            </a:r>
            <a:endParaRPr lang="ru-RU" sz="1200" dirty="0">
              <a:solidFill>
                <a:prstClr val="black"/>
              </a:solidFill>
            </a:endParaRPr>
          </a:p>
        </p:txBody>
      </p:sp>
      <p:cxnSp>
        <p:nvCxnSpPr>
          <p:cNvPr id="11" name="Прямая соединительная линия 10"/>
          <p:cNvCxnSpPr/>
          <p:nvPr/>
        </p:nvCxnSpPr>
        <p:spPr>
          <a:xfrm>
            <a:off x="8039091" y="2803663"/>
            <a:ext cx="171459" cy="0"/>
          </a:xfrm>
          <a:prstGeom prst="line">
            <a:avLst/>
          </a:prstGeom>
          <a:ln w="3492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4" name="Прямоугольник 13"/>
          <p:cNvSpPr/>
          <p:nvPr/>
        </p:nvSpPr>
        <p:spPr>
          <a:xfrm>
            <a:off x="8371615" y="2572830"/>
            <a:ext cx="1472258" cy="461665"/>
          </a:xfrm>
          <a:prstGeom prst="rect">
            <a:avLst/>
          </a:prstGeom>
        </p:spPr>
        <p:txBody>
          <a:bodyPr wrap="square">
            <a:spAutoFit/>
          </a:bodyPr>
          <a:lstStyle/>
          <a:p>
            <a:pPr lvl="0" defTabSz="914400"/>
            <a:r>
              <a:rPr lang="ru-RU" sz="1200" dirty="0" smtClean="0">
                <a:solidFill>
                  <a:prstClr val="black"/>
                </a:solidFill>
              </a:rPr>
              <a:t>Налоги </a:t>
            </a:r>
            <a:r>
              <a:rPr lang="ru-RU" sz="1200" dirty="0">
                <a:solidFill>
                  <a:prstClr val="black"/>
                </a:solidFill>
              </a:rPr>
              <a:t>на </a:t>
            </a:r>
            <a:r>
              <a:rPr lang="ru-RU" sz="1200" dirty="0" smtClean="0">
                <a:solidFill>
                  <a:prstClr val="black"/>
                </a:solidFill>
              </a:rPr>
              <a:t>имущество</a:t>
            </a:r>
            <a:endParaRPr lang="ru-RU" sz="1200" dirty="0">
              <a:solidFill>
                <a:prstClr val="black"/>
              </a:solidFill>
            </a:endParaRPr>
          </a:p>
        </p:txBody>
      </p:sp>
      <p:sp>
        <p:nvSpPr>
          <p:cNvPr id="15" name="Прямоугольник 14"/>
          <p:cNvSpPr/>
          <p:nvPr/>
        </p:nvSpPr>
        <p:spPr>
          <a:xfrm>
            <a:off x="7076969" y="6285011"/>
            <a:ext cx="962122" cy="261610"/>
          </a:xfrm>
          <a:prstGeom prst="rect">
            <a:avLst/>
          </a:prstGeom>
        </p:spPr>
        <p:txBody>
          <a:bodyPr wrap="none">
            <a:spAutoFit/>
          </a:bodyPr>
          <a:lstStyle/>
          <a:p>
            <a:pPr lvl="0" algn="r"/>
            <a:r>
              <a:rPr lang="ru-RU" sz="1100" dirty="0">
                <a:solidFill>
                  <a:prstClr val="black"/>
                </a:solidFill>
              </a:rPr>
              <a:t>тыс. рублей</a:t>
            </a:r>
          </a:p>
        </p:txBody>
      </p:sp>
    </p:spTree>
    <p:extLst>
      <p:ext uri="{BB962C8B-B14F-4D97-AF65-F5344CB8AC3E}">
        <p14:creationId xmlns:p14="http://schemas.microsoft.com/office/powerpoint/2010/main" val="1251544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
            <a:ext cx="9906000" cy="952496"/>
          </a:xfrm>
        </p:spPr>
        <p:txBody>
          <a:bodyPr>
            <a:normAutofit fontScale="90000"/>
          </a:bodyPr>
          <a:lstStyle/>
          <a:p>
            <a:pPr>
              <a:lnSpc>
                <a:spcPct val="100000"/>
              </a:lnSpc>
            </a:pPr>
            <a:r>
              <a:rPr lang="ru-RU" sz="2700" dirty="0"/>
              <a:t/>
            </a:r>
            <a:br>
              <a:rPr lang="ru-RU" sz="2700" dirty="0"/>
            </a:br>
            <a:r>
              <a:rPr lang="ru-RU" sz="2700" dirty="0"/>
              <a:t/>
            </a:r>
            <a:br>
              <a:rPr lang="ru-RU" sz="2700" dirty="0"/>
            </a:br>
            <a:r>
              <a:rPr lang="ru-RU" sz="3000" b="1" i="1" dirty="0">
                <a:effectLst/>
              </a:rPr>
              <a:t>Структура доходов районного </a:t>
            </a:r>
            <a:r>
              <a:rPr lang="ru-RU" sz="3000" b="1" i="1" dirty="0" smtClean="0">
                <a:effectLst/>
              </a:rPr>
              <a:t>бюджета</a:t>
            </a:r>
            <a:r>
              <a:rPr lang="ru-RU" sz="3000" b="1" i="1" dirty="0">
                <a:effectLst/>
              </a:rPr>
              <a:t/>
            </a:r>
            <a:br>
              <a:rPr lang="ru-RU" sz="3000" b="1" i="1" dirty="0">
                <a:effectLst/>
              </a:rPr>
            </a:br>
            <a:r>
              <a:rPr lang="ru-RU" sz="3000" b="1" i="1" dirty="0">
                <a:effectLst/>
              </a:rPr>
              <a:t> на </a:t>
            </a:r>
            <a:r>
              <a:rPr lang="ru-RU" sz="3000" b="1" i="1" dirty="0" smtClean="0">
                <a:effectLst/>
              </a:rPr>
              <a:t>2017 год и плановый период 2018 и 2019 годов</a:t>
            </a:r>
            <a:r>
              <a:rPr lang="ru-RU" sz="3000" b="1" dirty="0" smtClean="0">
                <a:effectLst/>
              </a:rPr>
              <a:t> </a:t>
            </a:r>
            <a:r>
              <a:rPr lang="ru-RU" sz="1700" b="1" dirty="0">
                <a:effectLst/>
              </a:rPr>
              <a:t>(по долям</a:t>
            </a:r>
            <a:r>
              <a:rPr lang="ru-RU" sz="1700" b="1" dirty="0" smtClean="0">
                <a:effectLst/>
              </a:rPr>
              <a:t>)</a:t>
            </a:r>
            <a:endParaRPr lang="ru-RU" sz="1700" b="1" dirty="0">
              <a:effectLst/>
            </a:endParaRPr>
          </a:p>
        </p:txBody>
      </p:sp>
      <p:sp>
        <p:nvSpPr>
          <p:cNvPr id="7" name="TextBox 6"/>
          <p:cNvSpPr txBox="1"/>
          <p:nvPr/>
        </p:nvSpPr>
        <p:spPr>
          <a:xfrm>
            <a:off x="8637913" y="-7237"/>
            <a:ext cx="303657" cy="358937"/>
          </a:xfrm>
          <a:prstGeom prst="rect">
            <a:avLst/>
          </a:prstGeom>
          <a:noFill/>
        </p:spPr>
        <p:txBody>
          <a:bodyPr wrap="none" lIns="96385" tIns="48193" rIns="96385" bIns="48193" rtlCol="0">
            <a:spAutoFit/>
          </a:bodyPr>
          <a:lstStyle/>
          <a:p>
            <a:r>
              <a:rPr lang="ru-RU" sz="1700" b="1" i="1" dirty="0">
                <a:solidFill>
                  <a:schemeClr val="tx2">
                    <a:lumMod val="75000"/>
                  </a:schemeClr>
                </a:solidFill>
                <a:effectLst>
                  <a:outerShdw blurRad="38100" dist="38100" dir="2700000" algn="tl">
                    <a:srgbClr val="000000">
                      <a:alpha val="43137"/>
                    </a:srgbClr>
                  </a:outerShdw>
                </a:effectLst>
              </a:rPr>
              <a:t>  </a:t>
            </a:r>
          </a:p>
        </p:txBody>
      </p:sp>
      <p:graphicFrame>
        <p:nvGraphicFramePr>
          <p:cNvPr id="8" name="Диаграмма 7"/>
          <p:cNvGraphicFramePr/>
          <p:nvPr>
            <p:extLst>
              <p:ext uri="{D42A27DB-BD31-4B8C-83A1-F6EECF244321}">
                <p14:modId xmlns:p14="http://schemas.microsoft.com/office/powerpoint/2010/main" val="1308017906"/>
              </p:ext>
            </p:extLst>
          </p:nvPr>
        </p:nvGraphicFramePr>
        <p:xfrm>
          <a:off x="85725" y="1228725"/>
          <a:ext cx="3524250" cy="24193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Диаграмма 8"/>
          <p:cNvGraphicFramePr/>
          <p:nvPr>
            <p:extLst>
              <p:ext uri="{D42A27DB-BD31-4B8C-83A1-F6EECF244321}">
                <p14:modId xmlns:p14="http://schemas.microsoft.com/office/powerpoint/2010/main" val="1204596832"/>
              </p:ext>
            </p:extLst>
          </p:nvPr>
        </p:nvGraphicFramePr>
        <p:xfrm>
          <a:off x="3181350" y="2371725"/>
          <a:ext cx="3771899" cy="371475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Диаграмма 9"/>
          <p:cNvGraphicFramePr/>
          <p:nvPr>
            <p:extLst>
              <p:ext uri="{D42A27DB-BD31-4B8C-83A1-F6EECF244321}">
                <p14:modId xmlns:p14="http://schemas.microsoft.com/office/powerpoint/2010/main" val="3096704925"/>
              </p:ext>
            </p:extLst>
          </p:nvPr>
        </p:nvGraphicFramePr>
        <p:xfrm>
          <a:off x="6591299" y="1295399"/>
          <a:ext cx="3209926" cy="231457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8343847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6507" y="66675"/>
            <a:ext cx="8915400" cy="1123950"/>
          </a:xfrm>
        </p:spPr>
        <p:txBody>
          <a:bodyPr>
            <a:normAutofit fontScale="90000"/>
          </a:bodyPr>
          <a:lstStyle/>
          <a:p>
            <a:pPr>
              <a:lnSpc>
                <a:spcPct val="100000"/>
              </a:lnSpc>
            </a:pPr>
            <a:r>
              <a:rPr lang="ru-RU" sz="3800" b="1" i="1" dirty="0">
                <a:effectLst/>
              </a:rPr>
              <a:t>Расходы районного бюджета</a:t>
            </a:r>
            <a:br>
              <a:rPr lang="ru-RU" sz="3800" b="1" i="1" dirty="0">
                <a:effectLst/>
              </a:rPr>
            </a:br>
            <a:endParaRPr lang="ru-RU" sz="3800" b="1" i="1" dirty="0">
              <a:effectLst/>
            </a:endParaRPr>
          </a:p>
        </p:txBody>
      </p:sp>
      <p:sp>
        <p:nvSpPr>
          <p:cNvPr id="7" name="TextBox 6"/>
          <p:cNvSpPr txBox="1"/>
          <p:nvPr/>
        </p:nvSpPr>
        <p:spPr>
          <a:xfrm>
            <a:off x="8637913" y="-7237"/>
            <a:ext cx="303657" cy="358937"/>
          </a:xfrm>
          <a:prstGeom prst="rect">
            <a:avLst/>
          </a:prstGeom>
          <a:noFill/>
        </p:spPr>
        <p:txBody>
          <a:bodyPr wrap="none" lIns="96385" tIns="48193" rIns="96385" bIns="48193" rtlCol="0">
            <a:spAutoFit/>
          </a:bodyPr>
          <a:lstStyle/>
          <a:p>
            <a:r>
              <a:rPr lang="ru-RU" sz="1700" b="1" i="1" dirty="0">
                <a:solidFill>
                  <a:schemeClr val="tx2">
                    <a:lumMod val="75000"/>
                  </a:schemeClr>
                </a:solidFill>
                <a:effectLst>
                  <a:outerShdw blurRad="38100" dist="38100" dir="2700000" algn="tl">
                    <a:srgbClr val="000000">
                      <a:alpha val="43137"/>
                    </a:srgbClr>
                  </a:outerShdw>
                </a:effectLst>
              </a:rPr>
              <a:t>  </a:t>
            </a:r>
          </a:p>
        </p:txBody>
      </p:sp>
      <p:graphicFrame>
        <p:nvGraphicFramePr>
          <p:cNvPr id="8" name="Объект 5"/>
          <p:cNvGraphicFramePr>
            <a:graphicFrameLocks noGrp="1"/>
          </p:cNvGraphicFramePr>
          <p:nvPr>
            <p:ph idx="1"/>
            <p:extLst>
              <p:ext uri="{D42A27DB-BD31-4B8C-83A1-F6EECF244321}">
                <p14:modId xmlns:p14="http://schemas.microsoft.com/office/powerpoint/2010/main" val="3749488285"/>
              </p:ext>
            </p:extLst>
          </p:nvPr>
        </p:nvGraphicFramePr>
        <p:xfrm>
          <a:off x="257176" y="656517"/>
          <a:ext cx="9363074" cy="6000750"/>
        </p:xfrm>
        <a:graphic>
          <a:graphicData uri="http://schemas.openxmlformats.org/drawingml/2006/chart">
            <c:chart xmlns:c="http://schemas.openxmlformats.org/drawingml/2006/chart" xmlns:r="http://schemas.openxmlformats.org/officeDocument/2006/relationships" r:id="rId3"/>
          </a:graphicData>
        </a:graphic>
      </p:graphicFrame>
      <p:sp>
        <p:nvSpPr>
          <p:cNvPr id="5" name="Прямоугольник 4"/>
          <p:cNvSpPr/>
          <p:nvPr/>
        </p:nvSpPr>
        <p:spPr>
          <a:xfrm>
            <a:off x="8460509" y="863797"/>
            <a:ext cx="962122" cy="261610"/>
          </a:xfrm>
          <a:prstGeom prst="rect">
            <a:avLst/>
          </a:prstGeom>
        </p:spPr>
        <p:txBody>
          <a:bodyPr wrap="none">
            <a:spAutoFit/>
          </a:bodyPr>
          <a:lstStyle/>
          <a:p>
            <a:pPr lvl="0" algn="r"/>
            <a:r>
              <a:rPr lang="ru-RU" sz="1100" dirty="0">
                <a:solidFill>
                  <a:prstClr val="black"/>
                </a:solidFill>
              </a:rPr>
              <a:t>тыс. рублей</a:t>
            </a:r>
          </a:p>
        </p:txBody>
      </p:sp>
    </p:spTree>
    <p:extLst>
      <p:ext uri="{BB962C8B-B14F-4D97-AF65-F5344CB8AC3E}">
        <p14:creationId xmlns:p14="http://schemas.microsoft.com/office/powerpoint/2010/main" val="424398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2" y="85726"/>
            <a:ext cx="9126935" cy="771525"/>
          </a:xfrm>
        </p:spPr>
        <p:txBody>
          <a:bodyPr>
            <a:normAutofit fontScale="90000"/>
          </a:bodyPr>
          <a:lstStyle/>
          <a:p>
            <a:pPr algn="ctr"/>
            <a:r>
              <a:rPr lang="ru-RU" sz="7000" b="1" i="1" dirty="0">
                <a:solidFill>
                  <a:srgbClr val="406086"/>
                </a:solidFill>
                <a:effectLst/>
              </a:rPr>
              <a:t>Глоссарий</a:t>
            </a:r>
            <a:endParaRPr lang="ru-RU" sz="7000" i="1" dirty="0">
              <a:solidFill>
                <a:srgbClr val="406086"/>
              </a:solidFill>
            </a:endParaRPr>
          </a:p>
        </p:txBody>
      </p:sp>
      <p:sp>
        <p:nvSpPr>
          <p:cNvPr id="3" name="Объект 2"/>
          <p:cNvSpPr>
            <a:spLocks noGrp="1"/>
          </p:cNvSpPr>
          <p:nvPr>
            <p:ph idx="4294967295"/>
          </p:nvPr>
        </p:nvSpPr>
        <p:spPr>
          <a:xfrm>
            <a:off x="113507" y="838202"/>
            <a:ext cx="9565481" cy="5800724"/>
          </a:xfrm>
        </p:spPr>
        <p:txBody>
          <a:bodyPr>
            <a:normAutofit/>
          </a:bodyPr>
          <a:lstStyle/>
          <a:p>
            <a:pPr marL="0" indent="0" algn="just">
              <a:buNone/>
            </a:pPr>
            <a:r>
              <a:rPr lang="ru-RU" sz="1600" b="1" dirty="0">
                <a:solidFill>
                  <a:srgbClr val="858C24"/>
                </a:solidFill>
                <a:latin typeface="+mn-lt"/>
              </a:rPr>
              <a:t>Бюджет</a:t>
            </a:r>
            <a:r>
              <a:rPr lang="ru-RU" sz="1600" dirty="0">
                <a:solidFill>
                  <a:srgbClr val="26282F"/>
                </a:solidFill>
                <a:latin typeface="+mn-lt"/>
              </a:rPr>
              <a:t> - форма образования и расходования денежных средств, предназначенных для финансового обеспечения задач и функций государства и местного самоуправления.</a:t>
            </a:r>
          </a:p>
          <a:p>
            <a:pPr marL="0" indent="0" algn="just">
              <a:buNone/>
            </a:pPr>
            <a:r>
              <a:rPr lang="ru-RU" sz="1600" b="1" dirty="0">
                <a:solidFill>
                  <a:srgbClr val="858C24"/>
                </a:solidFill>
                <a:latin typeface="+mn-lt"/>
              </a:rPr>
              <a:t>Консолидированный бюджет</a:t>
            </a:r>
            <a:r>
              <a:rPr lang="ru-RU" sz="1600" dirty="0">
                <a:solidFill>
                  <a:srgbClr val="26282F"/>
                </a:solidFill>
                <a:latin typeface="+mn-lt"/>
              </a:rPr>
              <a:t> - свод бюджетов бюджетной системы Российской Федерации на соответствующей территории (за исключением бюджетов государственных внебюджетных фондов) без учета межбюджетных трансфертов между этими бюджетами.</a:t>
            </a:r>
          </a:p>
          <a:p>
            <a:pPr marL="0" indent="0" algn="just">
              <a:buNone/>
            </a:pPr>
            <a:r>
              <a:rPr lang="ru-RU" sz="1600" b="1" dirty="0">
                <a:solidFill>
                  <a:srgbClr val="858C24"/>
                </a:solidFill>
                <a:latin typeface="+mn-lt"/>
              </a:rPr>
              <a:t>Бюджетная система Российской Федерации</a:t>
            </a:r>
            <a:r>
              <a:rPr lang="ru-RU" sz="1600" dirty="0">
                <a:solidFill>
                  <a:srgbClr val="26282F"/>
                </a:solidFill>
                <a:latin typeface="+mn-lt"/>
              </a:rPr>
              <a:t> - основанная на экономических отношениях и государственном устройстве Российской Федерации, регулируемая законодательством Российской Федерации совокупность федерального бюджета, бюджетов субъектов Российской Федерации, местных бюджетов и бюджетов государственных внебюджетных фондов.</a:t>
            </a:r>
          </a:p>
          <a:p>
            <a:pPr marL="0" indent="0" algn="just">
              <a:buNone/>
            </a:pPr>
            <a:r>
              <a:rPr lang="ru-RU" sz="1700" b="1" dirty="0">
                <a:solidFill>
                  <a:srgbClr val="858C24"/>
                </a:solidFill>
                <a:latin typeface="+mn-lt"/>
              </a:rPr>
              <a:t>Доходы бюджета</a:t>
            </a:r>
            <a:r>
              <a:rPr lang="ru-RU" sz="1700" dirty="0">
                <a:solidFill>
                  <a:srgbClr val="26282F"/>
                </a:solidFill>
                <a:latin typeface="+mn-lt"/>
              </a:rPr>
              <a:t> - поступающие в бюджет денежные средства, за исключением средств, являющихся в соответствии с настоящим Кодексом источниками финансирования дефицита бюджета.</a:t>
            </a:r>
          </a:p>
          <a:p>
            <a:pPr marL="0" indent="0" algn="just">
              <a:buNone/>
            </a:pPr>
            <a:r>
              <a:rPr lang="ru-RU" sz="1700" b="1" dirty="0">
                <a:solidFill>
                  <a:srgbClr val="858C24"/>
                </a:solidFill>
                <a:latin typeface="+mn-lt"/>
              </a:rPr>
              <a:t>Расходы бюджета</a:t>
            </a:r>
            <a:r>
              <a:rPr lang="ru-RU" sz="1700" dirty="0">
                <a:solidFill>
                  <a:srgbClr val="26282F"/>
                </a:solidFill>
                <a:latin typeface="+mn-lt"/>
              </a:rPr>
              <a:t> - выплачиваемые из бюджета денежные средства, за исключением средств, являющихся в соответствии с настоящим Кодексом источниками финансирования дефицита бюджета.</a:t>
            </a:r>
          </a:p>
          <a:p>
            <a:pPr marL="0" indent="0" algn="just">
              <a:spcBef>
                <a:spcPts val="0"/>
              </a:spcBef>
              <a:buNone/>
            </a:pPr>
            <a:r>
              <a:rPr lang="ru-RU" sz="1600" b="1" dirty="0">
                <a:solidFill>
                  <a:srgbClr val="858C24"/>
                </a:solidFill>
                <a:latin typeface="Palatino Linotype"/>
              </a:rPr>
              <a:t>Дефицит бюджета</a:t>
            </a:r>
            <a:r>
              <a:rPr lang="ru-RU" sz="1600" dirty="0">
                <a:solidFill>
                  <a:srgbClr val="26282F"/>
                </a:solidFill>
                <a:latin typeface="Palatino Linotype"/>
              </a:rPr>
              <a:t> - превышение расходов бюджета над его доходами.</a:t>
            </a:r>
          </a:p>
          <a:p>
            <a:pPr marL="0" indent="0" algn="just">
              <a:spcBef>
                <a:spcPts val="0"/>
              </a:spcBef>
              <a:buNone/>
            </a:pPr>
            <a:r>
              <a:rPr lang="ru-RU" sz="1600" b="1" dirty="0">
                <a:solidFill>
                  <a:srgbClr val="858C24"/>
                </a:solidFill>
                <a:latin typeface="Palatino Linotype"/>
              </a:rPr>
              <a:t>Профицит бюджета</a:t>
            </a:r>
            <a:r>
              <a:rPr lang="ru-RU" sz="1600" dirty="0">
                <a:solidFill>
                  <a:srgbClr val="26282F"/>
                </a:solidFill>
                <a:latin typeface="Palatino Linotype"/>
              </a:rPr>
              <a:t> - превышение доходов бюджета над его расходами.</a:t>
            </a:r>
          </a:p>
          <a:p>
            <a:pPr marL="0" indent="0" algn="just">
              <a:spcBef>
                <a:spcPts val="0"/>
              </a:spcBef>
              <a:buNone/>
            </a:pPr>
            <a:r>
              <a:rPr lang="ru-RU" sz="1600" b="1" dirty="0">
                <a:solidFill>
                  <a:srgbClr val="858C24"/>
                </a:solidFill>
                <a:latin typeface="Palatino Linotype"/>
              </a:rPr>
              <a:t>Бюджетные ассигнования</a:t>
            </a:r>
            <a:r>
              <a:rPr lang="ru-RU" sz="1600" dirty="0">
                <a:solidFill>
                  <a:srgbClr val="26282F"/>
                </a:solidFill>
                <a:latin typeface="Palatino Linotype"/>
              </a:rPr>
              <a:t> - предельные объемы денежных средств, предусмотренных в соответствующем финансовом году для исполнения бюджетных обязательств.</a:t>
            </a:r>
          </a:p>
          <a:p>
            <a:pPr marL="0" indent="0" algn="just">
              <a:spcBef>
                <a:spcPts val="0"/>
              </a:spcBef>
              <a:buNone/>
            </a:pPr>
            <a:r>
              <a:rPr lang="ru-RU" sz="1600" b="1" dirty="0">
                <a:solidFill>
                  <a:srgbClr val="858C24"/>
                </a:solidFill>
                <a:latin typeface="Palatino Linotype"/>
              </a:rPr>
              <a:t>Межбюджетные трансферты</a:t>
            </a:r>
            <a:r>
              <a:rPr lang="ru-RU" sz="1600" dirty="0">
                <a:solidFill>
                  <a:srgbClr val="26282F"/>
                </a:solidFill>
                <a:latin typeface="Palatino Linotype"/>
              </a:rPr>
              <a:t> - средства, предоставляемые одним бюджетом бюджетной системы Российской Федерации другому бюджету бюджетной системы Российской Федерации.</a:t>
            </a:r>
          </a:p>
          <a:p>
            <a:pPr marL="0" indent="0" algn="just">
              <a:spcBef>
                <a:spcPts val="0"/>
              </a:spcBef>
              <a:buNone/>
            </a:pPr>
            <a:endParaRPr lang="ru-RU" sz="1600" dirty="0">
              <a:solidFill>
                <a:srgbClr val="26282F"/>
              </a:solidFill>
              <a:latin typeface="Palatino Linotype"/>
            </a:endParaRPr>
          </a:p>
          <a:p>
            <a:pPr marL="0" indent="0" algn="just">
              <a:buNone/>
            </a:pPr>
            <a:endParaRPr lang="ru-RU" sz="1700" dirty="0">
              <a:solidFill>
                <a:srgbClr val="26282F"/>
              </a:solidFill>
              <a:latin typeface="+mn-lt"/>
            </a:endParaRPr>
          </a:p>
          <a:p>
            <a:pPr marL="0" indent="0" algn="just">
              <a:buNone/>
            </a:pPr>
            <a:endParaRPr lang="ru-RU" dirty="0"/>
          </a:p>
          <a:p>
            <a:pPr marL="0" indent="0" algn="just">
              <a:buNone/>
            </a:pPr>
            <a:endParaRPr lang="ru-RU" i="1" dirty="0"/>
          </a:p>
        </p:txBody>
      </p:sp>
    </p:spTree>
    <p:extLst>
      <p:ext uri="{BB962C8B-B14F-4D97-AF65-F5344CB8AC3E}">
        <p14:creationId xmlns:p14="http://schemas.microsoft.com/office/powerpoint/2010/main" val="1548549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6507" y="0"/>
            <a:ext cx="8915400" cy="952500"/>
          </a:xfrm>
        </p:spPr>
        <p:txBody>
          <a:bodyPr>
            <a:normAutofit fontScale="90000"/>
          </a:bodyPr>
          <a:lstStyle/>
          <a:p>
            <a:pPr>
              <a:lnSpc>
                <a:spcPct val="100000"/>
              </a:lnSpc>
            </a:pPr>
            <a:r>
              <a:rPr lang="ru-RU" sz="2800" b="1" i="1" dirty="0">
                <a:effectLst/>
              </a:rPr>
              <a:t>Структура расходов районного бюджета</a:t>
            </a:r>
            <a:br>
              <a:rPr lang="ru-RU" sz="2800" b="1" i="1" dirty="0">
                <a:effectLst/>
              </a:rPr>
            </a:br>
            <a:r>
              <a:rPr lang="ru-RU" sz="2800" b="1" i="1" dirty="0">
                <a:effectLst/>
              </a:rPr>
              <a:t>в </a:t>
            </a:r>
            <a:r>
              <a:rPr lang="ru-RU" sz="2800" b="1" i="1" dirty="0" smtClean="0">
                <a:effectLst/>
              </a:rPr>
              <a:t>2017-2019 </a:t>
            </a:r>
            <a:r>
              <a:rPr lang="ru-RU" sz="2800" b="1" i="1" dirty="0" smtClean="0">
                <a:effectLst/>
              </a:rPr>
              <a:t>годах</a:t>
            </a:r>
            <a:r>
              <a:rPr lang="ru-RU" sz="2800" b="1" i="1" dirty="0">
                <a:effectLst/>
              </a:rPr>
              <a:t/>
            </a:r>
            <a:br>
              <a:rPr lang="ru-RU" sz="2800" b="1" i="1" dirty="0">
                <a:effectLst/>
              </a:rPr>
            </a:br>
            <a:r>
              <a:rPr lang="ru-RU" sz="1500" b="1" dirty="0"/>
              <a:t>по разделам классификации расходов бюджета</a:t>
            </a:r>
            <a:endParaRPr lang="ru-RU" sz="1500" dirty="0"/>
          </a:p>
        </p:txBody>
      </p:sp>
      <p:graphicFrame>
        <p:nvGraphicFramePr>
          <p:cNvPr id="18" name="Объект 17"/>
          <p:cNvGraphicFramePr>
            <a:graphicFrameLocks noGrp="1"/>
          </p:cNvGraphicFramePr>
          <p:nvPr>
            <p:ph idx="1"/>
            <p:extLst>
              <p:ext uri="{D42A27DB-BD31-4B8C-83A1-F6EECF244321}">
                <p14:modId xmlns:p14="http://schemas.microsoft.com/office/powerpoint/2010/main" val="483600138"/>
              </p:ext>
            </p:extLst>
          </p:nvPr>
        </p:nvGraphicFramePr>
        <p:xfrm>
          <a:off x="-76200" y="695324"/>
          <a:ext cx="9982200" cy="616267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8637913" y="-7237"/>
            <a:ext cx="303657" cy="358937"/>
          </a:xfrm>
          <a:prstGeom prst="rect">
            <a:avLst/>
          </a:prstGeom>
          <a:noFill/>
        </p:spPr>
        <p:txBody>
          <a:bodyPr wrap="none" lIns="96385" tIns="48193" rIns="96385" bIns="48193" rtlCol="0">
            <a:spAutoFit/>
          </a:bodyPr>
          <a:lstStyle/>
          <a:p>
            <a:r>
              <a:rPr lang="ru-RU" sz="1700" b="1" i="1" dirty="0">
                <a:solidFill>
                  <a:schemeClr val="tx2">
                    <a:lumMod val="75000"/>
                  </a:schemeClr>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24984957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2" y="2"/>
            <a:ext cx="8915400" cy="1190623"/>
          </a:xfrm>
        </p:spPr>
        <p:txBody>
          <a:bodyPr/>
          <a:lstStyle/>
          <a:p>
            <a:pPr>
              <a:lnSpc>
                <a:spcPct val="100000"/>
              </a:lnSpc>
            </a:pPr>
            <a:r>
              <a:rPr lang="ru-RU" sz="3000" b="1" i="1" dirty="0">
                <a:effectLst/>
                <a:cs typeface="Times New Roman" pitchFamily="18" charset="0"/>
              </a:rPr>
              <a:t>Структура расходов районного бюджета </a:t>
            </a:r>
            <a:br>
              <a:rPr lang="ru-RU" sz="3000" b="1" i="1" dirty="0">
                <a:effectLst/>
                <a:cs typeface="Times New Roman" pitchFamily="18" charset="0"/>
              </a:rPr>
            </a:br>
            <a:r>
              <a:rPr lang="ru-RU" sz="3000" b="1" i="1" dirty="0">
                <a:effectLst/>
                <a:cs typeface="Times New Roman" pitchFamily="18" charset="0"/>
              </a:rPr>
              <a:t>на </a:t>
            </a:r>
            <a:r>
              <a:rPr lang="ru-RU" sz="3000" b="1" i="1" dirty="0" smtClean="0">
                <a:effectLst/>
                <a:cs typeface="Times New Roman" pitchFamily="18" charset="0"/>
              </a:rPr>
              <a:t>2017 </a:t>
            </a:r>
            <a:r>
              <a:rPr lang="ru-RU" sz="3000" b="1" i="1" dirty="0">
                <a:effectLst/>
                <a:cs typeface="Times New Roman" pitchFamily="18" charset="0"/>
              </a:rPr>
              <a:t>год    </a:t>
            </a:r>
            <a:br>
              <a:rPr lang="ru-RU" sz="3000" b="1" i="1" dirty="0">
                <a:effectLst/>
                <a:cs typeface="Times New Roman" pitchFamily="18" charset="0"/>
              </a:rPr>
            </a:br>
            <a:r>
              <a:rPr lang="ru-RU" sz="1500" b="1" i="1" dirty="0">
                <a:effectLst/>
                <a:cs typeface="Times New Roman" pitchFamily="18" charset="0"/>
              </a:rPr>
              <a:t>по разделам классификации  расходов бюджетов</a:t>
            </a:r>
            <a:endParaRPr lang="ru-RU" sz="15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473276091"/>
              </p:ext>
            </p:extLst>
          </p:nvPr>
        </p:nvGraphicFramePr>
        <p:xfrm>
          <a:off x="495302" y="1600202"/>
          <a:ext cx="8915400"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Объект 5"/>
          <p:cNvGraphicFramePr>
            <a:graphicFrameLocks/>
          </p:cNvGraphicFramePr>
          <p:nvPr>
            <p:extLst>
              <p:ext uri="{D42A27DB-BD31-4B8C-83A1-F6EECF244321}">
                <p14:modId xmlns:p14="http://schemas.microsoft.com/office/powerpoint/2010/main" val="1817648868"/>
              </p:ext>
            </p:extLst>
          </p:nvPr>
        </p:nvGraphicFramePr>
        <p:xfrm>
          <a:off x="-1724025" y="1209676"/>
          <a:ext cx="11630025" cy="55245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22323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95302" y="2"/>
            <a:ext cx="8915400" cy="764703"/>
          </a:xfrm>
        </p:spPr>
        <p:txBody>
          <a:bodyPr/>
          <a:lstStyle/>
          <a:p>
            <a:r>
              <a:rPr lang="ru-RU" sz="3000" b="1" i="1" dirty="0">
                <a:effectLst/>
                <a:cs typeface="Times New Roman" pitchFamily="18" charset="0"/>
              </a:rPr>
              <a:t>Расходы на социально-культурную сферу</a:t>
            </a:r>
            <a:endParaRPr lang="ru-RU" sz="3000" i="1" dirty="0">
              <a:effectLst/>
              <a:cs typeface="Times New Roman" pitchFamily="18" charset="0"/>
            </a:endParaRPr>
          </a:p>
        </p:txBody>
      </p:sp>
      <p:sp>
        <p:nvSpPr>
          <p:cNvPr id="7" name="Овал 6"/>
          <p:cNvSpPr/>
          <p:nvPr/>
        </p:nvSpPr>
        <p:spPr>
          <a:xfrm>
            <a:off x="292851" y="3314660"/>
            <a:ext cx="2652295" cy="2448272"/>
          </a:xfrm>
          <a:prstGeom prst="ellipse">
            <a:avLst/>
          </a:prstGeom>
          <a:ln w="28575"/>
        </p:spPr>
        <p:style>
          <a:lnRef idx="1">
            <a:schemeClr val="accent5"/>
          </a:lnRef>
          <a:fillRef idx="2">
            <a:schemeClr val="accent5"/>
          </a:fillRef>
          <a:effectRef idx="1">
            <a:schemeClr val="accent5"/>
          </a:effectRef>
          <a:fontRef idx="minor">
            <a:schemeClr val="dk1"/>
          </a:fontRef>
        </p:style>
        <p:txBody>
          <a:bodyPr lIns="96385" tIns="48193" rIns="96385" bIns="48193" rtlCol="0" anchor="ctr"/>
          <a:lstStyle/>
          <a:p>
            <a:pPr algn="ctr"/>
            <a:endParaRPr lang="ru-RU" dirty="0"/>
          </a:p>
        </p:txBody>
      </p:sp>
      <p:sp>
        <p:nvSpPr>
          <p:cNvPr id="8" name="Овал 7"/>
          <p:cNvSpPr/>
          <p:nvPr/>
        </p:nvSpPr>
        <p:spPr>
          <a:xfrm>
            <a:off x="862088" y="4149081"/>
            <a:ext cx="1393098" cy="1324350"/>
          </a:xfrm>
          <a:prstGeom prst="ellipse">
            <a:avLst/>
          </a:prstGeom>
        </p:spPr>
        <p:style>
          <a:lnRef idx="1">
            <a:schemeClr val="accent2"/>
          </a:lnRef>
          <a:fillRef idx="2">
            <a:schemeClr val="accent2"/>
          </a:fillRef>
          <a:effectRef idx="1">
            <a:schemeClr val="accent2"/>
          </a:effectRef>
          <a:fontRef idx="minor">
            <a:schemeClr val="dk1"/>
          </a:fontRef>
        </p:style>
        <p:txBody>
          <a:bodyPr lIns="96385" tIns="48193" rIns="96385" bIns="48193" rtlCol="0" anchor="ctr"/>
          <a:lstStyle/>
          <a:p>
            <a:pPr algn="ctr"/>
            <a:r>
              <a:rPr lang="ru-RU" sz="1500" b="1" dirty="0" smtClean="0">
                <a:solidFill>
                  <a:schemeClr val="tx1"/>
                </a:solidFill>
                <a:latin typeface="Times New Roman" pitchFamily="18" charset="0"/>
                <a:cs typeface="Times New Roman" pitchFamily="18" charset="0"/>
              </a:rPr>
              <a:t>216,181</a:t>
            </a:r>
            <a:endParaRPr lang="ru-RU" sz="1500" b="1" dirty="0">
              <a:solidFill>
                <a:schemeClr val="tx1"/>
              </a:solidFill>
              <a:latin typeface="Times New Roman" pitchFamily="18" charset="0"/>
              <a:cs typeface="Times New Roman" pitchFamily="18" charset="0"/>
            </a:endParaRPr>
          </a:p>
          <a:p>
            <a:pPr algn="ctr"/>
            <a:endParaRPr lang="ru-RU" sz="1500" b="1" dirty="0">
              <a:solidFill>
                <a:schemeClr val="tx1"/>
              </a:solidFill>
              <a:latin typeface="Times New Roman" pitchFamily="18" charset="0"/>
              <a:cs typeface="Times New Roman" pitchFamily="18" charset="0"/>
            </a:endParaRPr>
          </a:p>
          <a:p>
            <a:pPr algn="ctr"/>
            <a:r>
              <a:rPr lang="ru-RU" sz="1500" b="1" dirty="0" smtClean="0">
                <a:solidFill>
                  <a:schemeClr val="tx1"/>
                </a:solidFill>
                <a:latin typeface="Times New Roman" pitchFamily="18" charset="0"/>
                <a:cs typeface="Times New Roman" pitchFamily="18" charset="0"/>
              </a:rPr>
              <a:t>57,7%</a:t>
            </a:r>
            <a:endParaRPr lang="ru-RU" sz="1500" b="1" dirty="0">
              <a:solidFill>
                <a:schemeClr val="tx1"/>
              </a:solidFill>
              <a:latin typeface="Times New Roman" pitchFamily="18" charset="0"/>
              <a:cs typeface="Times New Roman" pitchFamily="18" charset="0"/>
            </a:endParaRPr>
          </a:p>
        </p:txBody>
      </p:sp>
      <p:sp>
        <p:nvSpPr>
          <p:cNvPr id="9" name="Овал 8"/>
          <p:cNvSpPr/>
          <p:nvPr/>
        </p:nvSpPr>
        <p:spPr>
          <a:xfrm>
            <a:off x="3354429" y="2209999"/>
            <a:ext cx="2839684" cy="2601257"/>
          </a:xfrm>
          <a:prstGeom prst="ellipse">
            <a:avLst/>
          </a:prstGeom>
          <a:ln w="28575"/>
        </p:spPr>
        <p:style>
          <a:lnRef idx="1">
            <a:schemeClr val="accent5"/>
          </a:lnRef>
          <a:fillRef idx="2">
            <a:schemeClr val="accent5"/>
          </a:fillRef>
          <a:effectRef idx="1">
            <a:schemeClr val="accent5"/>
          </a:effectRef>
          <a:fontRef idx="minor">
            <a:schemeClr val="dk1"/>
          </a:fontRef>
        </p:style>
        <p:txBody>
          <a:bodyPr lIns="96385" tIns="48193" rIns="96385" bIns="48193" rtlCol="0" anchor="ctr"/>
          <a:lstStyle/>
          <a:p>
            <a:pPr algn="ctr"/>
            <a:r>
              <a:rPr lang="ru-RU" dirty="0" smtClean="0"/>
              <a:t> </a:t>
            </a:r>
            <a:endParaRPr lang="ru-RU" dirty="0"/>
          </a:p>
        </p:txBody>
      </p:sp>
      <p:sp>
        <p:nvSpPr>
          <p:cNvPr id="10" name="Овал 9"/>
          <p:cNvSpPr/>
          <p:nvPr/>
        </p:nvSpPr>
        <p:spPr>
          <a:xfrm>
            <a:off x="3998000" y="2969038"/>
            <a:ext cx="1552541" cy="1401766"/>
          </a:xfrm>
          <a:prstGeom prst="ellipse">
            <a:avLst/>
          </a:prstGeom>
        </p:spPr>
        <p:style>
          <a:lnRef idx="1">
            <a:schemeClr val="accent2"/>
          </a:lnRef>
          <a:fillRef idx="2">
            <a:schemeClr val="accent2"/>
          </a:fillRef>
          <a:effectRef idx="1">
            <a:schemeClr val="accent2"/>
          </a:effectRef>
          <a:fontRef idx="minor">
            <a:schemeClr val="dk1"/>
          </a:fontRef>
        </p:style>
        <p:txBody>
          <a:bodyPr lIns="96385" tIns="48193" rIns="96385" bIns="48193" rtlCol="0" anchor="ctr"/>
          <a:lstStyle/>
          <a:p>
            <a:pPr algn="ctr"/>
            <a:endParaRPr lang="ru-RU" sz="1700" dirty="0">
              <a:solidFill>
                <a:schemeClr val="tx1"/>
              </a:solidFill>
            </a:endParaRPr>
          </a:p>
          <a:p>
            <a:pPr algn="ctr"/>
            <a:endParaRPr lang="ru-RU" sz="1700" dirty="0">
              <a:solidFill>
                <a:schemeClr val="tx1"/>
              </a:solidFill>
            </a:endParaRPr>
          </a:p>
          <a:p>
            <a:pPr algn="ctr"/>
            <a:r>
              <a:rPr lang="ru-RU" sz="1500" b="1" dirty="0" smtClean="0">
                <a:solidFill>
                  <a:schemeClr val="tx1"/>
                </a:solidFill>
                <a:latin typeface="Times New Roman" pitchFamily="18" charset="0"/>
                <a:cs typeface="Times New Roman" pitchFamily="18" charset="0"/>
              </a:rPr>
              <a:t>217,082</a:t>
            </a:r>
            <a:endParaRPr lang="ru-RU" sz="1500" b="1" dirty="0">
              <a:solidFill>
                <a:schemeClr val="tx1"/>
              </a:solidFill>
              <a:latin typeface="Times New Roman" pitchFamily="18" charset="0"/>
              <a:cs typeface="Times New Roman" pitchFamily="18" charset="0"/>
            </a:endParaRPr>
          </a:p>
          <a:p>
            <a:pPr algn="ctr"/>
            <a:endParaRPr lang="ru-RU" sz="1500" dirty="0">
              <a:solidFill>
                <a:schemeClr val="tx1"/>
              </a:solidFill>
              <a:latin typeface="Times New Roman" pitchFamily="18" charset="0"/>
              <a:cs typeface="Times New Roman" pitchFamily="18" charset="0"/>
            </a:endParaRPr>
          </a:p>
          <a:p>
            <a:pPr algn="ctr"/>
            <a:r>
              <a:rPr lang="ru-RU" sz="1500" b="1" dirty="0" smtClean="0">
                <a:solidFill>
                  <a:schemeClr val="tx1"/>
                </a:solidFill>
                <a:latin typeface="Times New Roman" pitchFamily="18" charset="0"/>
                <a:cs typeface="Times New Roman" pitchFamily="18" charset="0"/>
              </a:rPr>
              <a:t>61,1%</a:t>
            </a:r>
            <a:endParaRPr lang="ru-RU" sz="1500" b="1" dirty="0">
              <a:solidFill>
                <a:schemeClr val="tx1"/>
              </a:solidFill>
              <a:latin typeface="Times New Roman" pitchFamily="18" charset="0"/>
              <a:cs typeface="Times New Roman" pitchFamily="18" charset="0"/>
            </a:endParaRPr>
          </a:p>
          <a:p>
            <a:pPr algn="ctr"/>
            <a:endParaRPr lang="ru-RU" sz="1700" dirty="0">
              <a:solidFill>
                <a:schemeClr val="tx1"/>
              </a:solidFill>
            </a:endParaRPr>
          </a:p>
          <a:p>
            <a:pPr algn="ctr"/>
            <a:endParaRPr lang="ru-RU" sz="1700" dirty="0">
              <a:solidFill>
                <a:schemeClr val="tx1"/>
              </a:solidFill>
            </a:endParaRPr>
          </a:p>
        </p:txBody>
      </p:sp>
      <p:sp>
        <p:nvSpPr>
          <p:cNvPr id="12" name="Овал 11"/>
          <p:cNvSpPr/>
          <p:nvPr/>
        </p:nvSpPr>
        <p:spPr>
          <a:xfrm>
            <a:off x="6479308" y="883968"/>
            <a:ext cx="3027880" cy="2689050"/>
          </a:xfrm>
          <a:prstGeom prst="ellipse">
            <a:avLst/>
          </a:prstGeom>
          <a:ln w="28575"/>
        </p:spPr>
        <p:style>
          <a:lnRef idx="1">
            <a:schemeClr val="accent5"/>
          </a:lnRef>
          <a:fillRef idx="2">
            <a:schemeClr val="accent5"/>
          </a:fillRef>
          <a:effectRef idx="1">
            <a:schemeClr val="accent5"/>
          </a:effectRef>
          <a:fontRef idx="minor">
            <a:schemeClr val="dk1"/>
          </a:fontRef>
        </p:style>
        <p:txBody>
          <a:bodyPr lIns="96385" tIns="48193" rIns="96385" bIns="48193" rtlCol="0" anchor="ctr"/>
          <a:lstStyle/>
          <a:p>
            <a:pPr algn="ctr"/>
            <a:endParaRPr lang="ru-RU" dirty="0"/>
          </a:p>
        </p:txBody>
      </p:sp>
      <p:sp>
        <p:nvSpPr>
          <p:cNvPr id="2" name="TextBox 1"/>
          <p:cNvSpPr txBox="1"/>
          <p:nvPr/>
        </p:nvSpPr>
        <p:spPr>
          <a:xfrm>
            <a:off x="922449" y="5956646"/>
            <a:ext cx="1111570" cy="389715"/>
          </a:xfrm>
          <a:prstGeom prst="rect">
            <a:avLst/>
          </a:prstGeom>
          <a:noFill/>
        </p:spPr>
        <p:txBody>
          <a:bodyPr wrap="none" lIns="96385" tIns="48193" rIns="96385" bIns="48193" rtlCol="0">
            <a:spAutoFit/>
          </a:bodyPr>
          <a:lstStyle/>
          <a:p>
            <a:r>
              <a:rPr lang="ru-RU" dirty="0" smtClean="0"/>
              <a:t>2017 год</a:t>
            </a:r>
            <a:endParaRPr lang="ru-RU" dirty="0"/>
          </a:p>
        </p:txBody>
      </p:sp>
      <p:sp>
        <p:nvSpPr>
          <p:cNvPr id="3" name="TextBox 2"/>
          <p:cNvSpPr txBox="1"/>
          <p:nvPr/>
        </p:nvSpPr>
        <p:spPr>
          <a:xfrm>
            <a:off x="4218486" y="5083716"/>
            <a:ext cx="1111570" cy="389715"/>
          </a:xfrm>
          <a:prstGeom prst="rect">
            <a:avLst/>
          </a:prstGeom>
          <a:noFill/>
        </p:spPr>
        <p:txBody>
          <a:bodyPr wrap="none" lIns="96385" tIns="48193" rIns="96385" bIns="48193" rtlCol="0">
            <a:spAutoFit/>
          </a:bodyPr>
          <a:lstStyle/>
          <a:p>
            <a:r>
              <a:rPr lang="ru-RU" dirty="0" smtClean="0"/>
              <a:t>2018 год</a:t>
            </a:r>
            <a:endParaRPr lang="ru-RU" dirty="0"/>
          </a:p>
        </p:txBody>
      </p:sp>
      <p:sp>
        <p:nvSpPr>
          <p:cNvPr id="13" name="TextBox 12"/>
          <p:cNvSpPr txBox="1"/>
          <p:nvPr/>
        </p:nvSpPr>
        <p:spPr>
          <a:xfrm>
            <a:off x="7455732" y="3954223"/>
            <a:ext cx="1225862" cy="389715"/>
          </a:xfrm>
          <a:prstGeom prst="rect">
            <a:avLst/>
          </a:prstGeom>
          <a:noFill/>
        </p:spPr>
        <p:txBody>
          <a:bodyPr wrap="square" lIns="96385" tIns="48193" rIns="96385" bIns="48193" rtlCol="0">
            <a:spAutoFit/>
          </a:bodyPr>
          <a:lstStyle/>
          <a:p>
            <a:r>
              <a:rPr lang="ru-RU" dirty="0" smtClean="0"/>
              <a:t>2019 год</a:t>
            </a:r>
            <a:endParaRPr lang="ru-RU" dirty="0"/>
          </a:p>
        </p:txBody>
      </p:sp>
      <p:sp>
        <p:nvSpPr>
          <p:cNvPr id="15" name="Овал 14"/>
          <p:cNvSpPr/>
          <p:nvPr/>
        </p:nvSpPr>
        <p:spPr>
          <a:xfrm>
            <a:off x="717241" y="911396"/>
            <a:ext cx="224944" cy="216024"/>
          </a:xfrm>
          <a:prstGeom prst="ellipse">
            <a:avLst/>
          </a:prstGeom>
          <a:ln w="28575"/>
        </p:spPr>
        <p:style>
          <a:lnRef idx="1">
            <a:schemeClr val="accent5"/>
          </a:lnRef>
          <a:fillRef idx="2">
            <a:schemeClr val="accent5"/>
          </a:fillRef>
          <a:effectRef idx="1">
            <a:schemeClr val="accent5"/>
          </a:effectRef>
          <a:fontRef idx="minor">
            <a:schemeClr val="dk1"/>
          </a:fontRef>
        </p:style>
        <p:txBody>
          <a:bodyPr lIns="96385" tIns="48193" rIns="96385" bIns="48193" rtlCol="0" anchor="ctr"/>
          <a:lstStyle/>
          <a:p>
            <a:pPr algn="ctr"/>
            <a:endParaRPr lang="ru-RU"/>
          </a:p>
        </p:txBody>
      </p:sp>
      <p:sp>
        <p:nvSpPr>
          <p:cNvPr id="14" name="TextBox 13"/>
          <p:cNvSpPr txBox="1"/>
          <p:nvPr/>
        </p:nvSpPr>
        <p:spPr>
          <a:xfrm>
            <a:off x="1096772" y="839939"/>
            <a:ext cx="2081387" cy="358937"/>
          </a:xfrm>
          <a:prstGeom prst="rect">
            <a:avLst/>
          </a:prstGeom>
          <a:noFill/>
        </p:spPr>
        <p:txBody>
          <a:bodyPr wrap="none" lIns="96385" tIns="48193" rIns="96385" bIns="48193" rtlCol="0">
            <a:spAutoFit/>
          </a:bodyPr>
          <a:lstStyle/>
          <a:p>
            <a:r>
              <a:rPr lang="ru-RU" sz="1700" dirty="0"/>
              <a:t>ВСЕГО РАСХОДЫ</a:t>
            </a:r>
          </a:p>
        </p:txBody>
      </p:sp>
      <p:sp>
        <p:nvSpPr>
          <p:cNvPr id="17" name="Овал 16"/>
          <p:cNvSpPr/>
          <p:nvPr/>
        </p:nvSpPr>
        <p:spPr>
          <a:xfrm>
            <a:off x="717241" y="1253375"/>
            <a:ext cx="224944" cy="240777"/>
          </a:xfrm>
          <a:prstGeom prst="ellipse">
            <a:avLst/>
          </a:prstGeom>
        </p:spPr>
        <p:style>
          <a:lnRef idx="1">
            <a:schemeClr val="accent2"/>
          </a:lnRef>
          <a:fillRef idx="2">
            <a:schemeClr val="accent2"/>
          </a:fillRef>
          <a:effectRef idx="1">
            <a:schemeClr val="accent2"/>
          </a:effectRef>
          <a:fontRef idx="minor">
            <a:schemeClr val="dk1"/>
          </a:fontRef>
        </p:style>
        <p:txBody>
          <a:bodyPr lIns="96385" tIns="48193" rIns="96385" bIns="48193" rtlCol="0" anchor="ctr"/>
          <a:lstStyle/>
          <a:p>
            <a:pPr algn="ctr"/>
            <a:endParaRPr lang="ru-RU"/>
          </a:p>
        </p:txBody>
      </p:sp>
      <p:sp>
        <p:nvSpPr>
          <p:cNvPr id="16" name="TextBox 15"/>
          <p:cNvSpPr txBox="1"/>
          <p:nvPr/>
        </p:nvSpPr>
        <p:spPr>
          <a:xfrm>
            <a:off x="1096772" y="1178905"/>
            <a:ext cx="5259266" cy="389715"/>
          </a:xfrm>
          <a:prstGeom prst="rect">
            <a:avLst/>
          </a:prstGeom>
          <a:noFill/>
        </p:spPr>
        <p:txBody>
          <a:bodyPr wrap="square" lIns="96385" tIns="48193" rIns="96385" bIns="48193" rtlCol="0">
            <a:spAutoFit/>
          </a:bodyPr>
          <a:lstStyle/>
          <a:p>
            <a:r>
              <a:rPr lang="ru-RU" dirty="0" smtClean="0"/>
              <a:t>Расходы на социально-культурную сферу</a:t>
            </a:r>
            <a:endParaRPr lang="ru-RU" dirty="0"/>
          </a:p>
        </p:txBody>
      </p:sp>
      <p:sp>
        <p:nvSpPr>
          <p:cNvPr id="18" name="TextBox 17"/>
          <p:cNvSpPr txBox="1"/>
          <p:nvPr/>
        </p:nvSpPr>
        <p:spPr>
          <a:xfrm>
            <a:off x="829713" y="3624824"/>
            <a:ext cx="1476965" cy="389715"/>
          </a:xfrm>
          <a:prstGeom prst="rect">
            <a:avLst/>
          </a:prstGeom>
          <a:noFill/>
        </p:spPr>
        <p:txBody>
          <a:bodyPr wrap="square" lIns="96385" tIns="48193" rIns="96385" bIns="48193" rtlCol="0">
            <a:spAutoFit/>
          </a:bodyPr>
          <a:lstStyle/>
          <a:p>
            <a:pPr algn="ctr"/>
            <a:r>
              <a:rPr lang="ru-RU" dirty="0" smtClean="0"/>
              <a:t>374,629</a:t>
            </a:r>
            <a:endParaRPr lang="ru-RU" dirty="0"/>
          </a:p>
        </p:txBody>
      </p:sp>
      <p:sp>
        <p:nvSpPr>
          <p:cNvPr id="19" name="TextBox 18"/>
          <p:cNvSpPr txBox="1"/>
          <p:nvPr/>
        </p:nvSpPr>
        <p:spPr>
          <a:xfrm>
            <a:off x="4185389" y="2415135"/>
            <a:ext cx="1177761" cy="389715"/>
          </a:xfrm>
          <a:prstGeom prst="rect">
            <a:avLst/>
          </a:prstGeom>
          <a:noFill/>
        </p:spPr>
        <p:txBody>
          <a:bodyPr wrap="square" lIns="96385" tIns="48193" rIns="96385" bIns="48193" rtlCol="0">
            <a:spAutoFit/>
          </a:bodyPr>
          <a:lstStyle/>
          <a:p>
            <a:r>
              <a:rPr lang="ru-RU" dirty="0" smtClean="0"/>
              <a:t>355,287</a:t>
            </a:r>
          </a:p>
        </p:txBody>
      </p:sp>
      <p:sp>
        <p:nvSpPr>
          <p:cNvPr id="20" name="TextBox 19"/>
          <p:cNvSpPr txBox="1"/>
          <p:nvPr/>
        </p:nvSpPr>
        <p:spPr>
          <a:xfrm>
            <a:off x="7411336" y="1104437"/>
            <a:ext cx="986536" cy="389715"/>
          </a:xfrm>
          <a:prstGeom prst="rect">
            <a:avLst/>
          </a:prstGeom>
          <a:noFill/>
        </p:spPr>
        <p:txBody>
          <a:bodyPr wrap="none" lIns="96385" tIns="48193" rIns="96385" bIns="48193" rtlCol="0">
            <a:spAutoFit/>
          </a:bodyPr>
          <a:lstStyle/>
          <a:p>
            <a:r>
              <a:rPr lang="ru-RU" dirty="0" smtClean="0"/>
              <a:t>358,251</a:t>
            </a:r>
            <a:endParaRPr lang="ru-RU" dirty="0"/>
          </a:p>
        </p:txBody>
      </p:sp>
      <p:sp>
        <p:nvSpPr>
          <p:cNvPr id="22" name="TextBox 21"/>
          <p:cNvSpPr txBox="1"/>
          <p:nvPr/>
        </p:nvSpPr>
        <p:spPr>
          <a:xfrm>
            <a:off x="8637913" y="-7237"/>
            <a:ext cx="303657" cy="358937"/>
          </a:xfrm>
          <a:prstGeom prst="rect">
            <a:avLst/>
          </a:prstGeom>
          <a:noFill/>
        </p:spPr>
        <p:txBody>
          <a:bodyPr wrap="none" lIns="96385" tIns="48193" rIns="96385" bIns="48193" rtlCol="0">
            <a:spAutoFit/>
          </a:bodyPr>
          <a:lstStyle/>
          <a:p>
            <a:r>
              <a:rPr lang="ru-RU" sz="1700" b="1" i="1" dirty="0">
                <a:solidFill>
                  <a:schemeClr val="tx2">
                    <a:lumMod val="75000"/>
                  </a:schemeClr>
                </a:solidFill>
                <a:effectLst>
                  <a:outerShdw blurRad="38100" dist="38100" dir="2700000" algn="tl">
                    <a:srgbClr val="000000">
                      <a:alpha val="43137"/>
                    </a:srgbClr>
                  </a:outerShdw>
                </a:effectLst>
              </a:rPr>
              <a:t>  </a:t>
            </a:r>
          </a:p>
        </p:txBody>
      </p:sp>
      <p:sp>
        <p:nvSpPr>
          <p:cNvPr id="23" name="TextBox 22"/>
          <p:cNvSpPr txBox="1"/>
          <p:nvPr/>
        </p:nvSpPr>
        <p:spPr>
          <a:xfrm>
            <a:off x="344002" y="2209999"/>
            <a:ext cx="1505540" cy="369332"/>
          </a:xfrm>
          <a:prstGeom prst="rect">
            <a:avLst/>
          </a:prstGeom>
          <a:noFill/>
        </p:spPr>
        <p:txBody>
          <a:bodyPr wrap="none" rtlCol="0">
            <a:spAutoFit/>
          </a:bodyPr>
          <a:lstStyle/>
          <a:p>
            <a:r>
              <a:rPr lang="ru-RU" dirty="0" smtClean="0"/>
              <a:t>млн</a:t>
            </a:r>
            <a:r>
              <a:rPr lang="ru-RU" sz="1600" dirty="0" smtClean="0"/>
              <a:t>. </a:t>
            </a:r>
            <a:r>
              <a:rPr lang="ru-RU" dirty="0" smtClean="0"/>
              <a:t>рублей</a:t>
            </a:r>
            <a:endParaRPr lang="ru-RU" dirty="0"/>
          </a:p>
        </p:txBody>
      </p:sp>
      <p:sp>
        <p:nvSpPr>
          <p:cNvPr id="24" name="Овал 23"/>
          <p:cNvSpPr/>
          <p:nvPr/>
        </p:nvSpPr>
        <p:spPr>
          <a:xfrm>
            <a:off x="7129053" y="1839691"/>
            <a:ext cx="1552541" cy="1401766"/>
          </a:xfrm>
          <a:prstGeom prst="ellipse">
            <a:avLst/>
          </a:prstGeom>
        </p:spPr>
        <p:style>
          <a:lnRef idx="1">
            <a:schemeClr val="accent2"/>
          </a:lnRef>
          <a:fillRef idx="2">
            <a:schemeClr val="accent2"/>
          </a:fillRef>
          <a:effectRef idx="1">
            <a:schemeClr val="accent2"/>
          </a:effectRef>
          <a:fontRef idx="minor">
            <a:schemeClr val="dk1"/>
          </a:fontRef>
        </p:style>
        <p:txBody>
          <a:bodyPr lIns="96385" tIns="48193" rIns="96385" bIns="48193" rtlCol="0" anchor="ctr"/>
          <a:lstStyle/>
          <a:p>
            <a:pPr algn="ctr"/>
            <a:endParaRPr lang="ru-RU" sz="1700" dirty="0">
              <a:solidFill>
                <a:schemeClr val="tx1"/>
              </a:solidFill>
            </a:endParaRPr>
          </a:p>
          <a:p>
            <a:pPr algn="ctr"/>
            <a:endParaRPr lang="ru-RU" sz="1700" dirty="0">
              <a:solidFill>
                <a:schemeClr val="tx1"/>
              </a:solidFill>
            </a:endParaRPr>
          </a:p>
          <a:p>
            <a:pPr algn="ctr"/>
            <a:r>
              <a:rPr lang="ru-RU" sz="1500" b="1" dirty="0" smtClean="0">
                <a:solidFill>
                  <a:schemeClr val="tx1"/>
                </a:solidFill>
                <a:latin typeface="Times New Roman" pitchFamily="18" charset="0"/>
                <a:cs typeface="Times New Roman" pitchFamily="18" charset="0"/>
              </a:rPr>
              <a:t>218,149</a:t>
            </a:r>
            <a:endParaRPr lang="ru-RU" sz="1500" b="1" dirty="0">
              <a:solidFill>
                <a:schemeClr val="tx1"/>
              </a:solidFill>
              <a:latin typeface="Times New Roman" pitchFamily="18" charset="0"/>
              <a:cs typeface="Times New Roman" pitchFamily="18" charset="0"/>
            </a:endParaRPr>
          </a:p>
          <a:p>
            <a:pPr algn="ctr"/>
            <a:endParaRPr lang="ru-RU" sz="1500" dirty="0">
              <a:solidFill>
                <a:schemeClr val="tx1"/>
              </a:solidFill>
              <a:latin typeface="Times New Roman" pitchFamily="18" charset="0"/>
              <a:cs typeface="Times New Roman" pitchFamily="18" charset="0"/>
            </a:endParaRPr>
          </a:p>
          <a:p>
            <a:pPr algn="ctr"/>
            <a:r>
              <a:rPr lang="ru-RU" sz="1500" b="1" smtClean="0">
                <a:solidFill>
                  <a:schemeClr val="tx1"/>
                </a:solidFill>
                <a:latin typeface="Times New Roman" pitchFamily="18" charset="0"/>
                <a:cs typeface="Times New Roman" pitchFamily="18" charset="0"/>
              </a:rPr>
              <a:t>60,9%</a:t>
            </a:r>
            <a:endParaRPr lang="ru-RU" sz="1500" b="1" dirty="0">
              <a:solidFill>
                <a:schemeClr val="tx1"/>
              </a:solidFill>
              <a:latin typeface="Times New Roman" pitchFamily="18" charset="0"/>
              <a:cs typeface="Times New Roman" pitchFamily="18" charset="0"/>
            </a:endParaRPr>
          </a:p>
          <a:p>
            <a:pPr algn="ctr"/>
            <a:endParaRPr lang="ru-RU" sz="1700" dirty="0">
              <a:solidFill>
                <a:schemeClr val="tx1"/>
              </a:solidFill>
            </a:endParaRPr>
          </a:p>
          <a:p>
            <a:pPr algn="ctr"/>
            <a:endParaRPr lang="ru-RU" sz="1700" dirty="0">
              <a:solidFill>
                <a:schemeClr val="tx1"/>
              </a:solidFill>
            </a:endParaRPr>
          </a:p>
        </p:txBody>
      </p:sp>
    </p:spTree>
    <p:extLst>
      <p:ext uri="{BB962C8B-B14F-4D97-AF65-F5344CB8AC3E}">
        <p14:creationId xmlns:p14="http://schemas.microsoft.com/office/powerpoint/2010/main" val="15686416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6375" y="3"/>
            <a:ext cx="9472613" cy="1171575"/>
          </a:xfrm>
        </p:spPr>
        <p:txBody>
          <a:bodyPr/>
          <a:lstStyle/>
          <a:p>
            <a:pPr>
              <a:lnSpc>
                <a:spcPct val="100000"/>
              </a:lnSpc>
            </a:pPr>
            <a:r>
              <a:rPr lang="ru-RU" sz="3000" b="1" i="1" dirty="0">
                <a:effectLst/>
                <a:cs typeface="Times New Roman" pitchFamily="18" charset="0"/>
              </a:rPr>
              <a:t>Расходы на социально-культурную сферу в </a:t>
            </a:r>
            <a:r>
              <a:rPr lang="ru-RU" sz="3000" b="1" i="1" dirty="0" smtClean="0">
                <a:effectLst/>
                <a:cs typeface="Times New Roman" pitchFamily="18" charset="0"/>
              </a:rPr>
              <a:t>2017 </a:t>
            </a:r>
            <a:r>
              <a:rPr lang="ru-RU" sz="3000" b="1" i="1" dirty="0">
                <a:effectLst/>
                <a:cs typeface="Times New Roman" pitchFamily="18" charset="0"/>
              </a:rPr>
              <a:t>г.</a:t>
            </a:r>
            <a:br>
              <a:rPr lang="ru-RU" sz="3000" b="1" i="1" dirty="0">
                <a:effectLst/>
                <a:cs typeface="Times New Roman" pitchFamily="18" charset="0"/>
              </a:rPr>
            </a:br>
            <a:endParaRPr lang="ru-RU" sz="3000" b="1" i="1" dirty="0">
              <a:effectLst/>
              <a:cs typeface="Times New Roman" pitchFamily="18" charset="0"/>
            </a:endParaRPr>
          </a:p>
        </p:txBody>
      </p:sp>
      <p:sp>
        <p:nvSpPr>
          <p:cNvPr id="6" name="TextBox 5"/>
          <p:cNvSpPr txBox="1"/>
          <p:nvPr/>
        </p:nvSpPr>
        <p:spPr>
          <a:xfrm>
            <a:off x="8637913" y="-7237"/>
            <a:ext cx="303657" cy="358937"/>
          </a:xfrm>
          <a:prstGeom prst="rect">
            <a:avLst/>
          </a:prstGeom>
          <a:noFill/>
        </p:spPr>
        <p:txBody>
          <a:bodyPr wrap="none" lIns="96385" tIns="48193" rIns="96385" bIns="48193" rtlCol="0">
            <a:spAutoFit/>
          </a:bodyPr>
          <a:lstStyle/>
          <a:p>
            <a:r>
              <a:rPr lang="ru-RU" sz="1700" b="1" i="1" dirty="0">
                <a:solidFill>
                  <a:schemeClr val="tx2">
                    <a:lumMod val="75000"/>
                  </a:schemeClr>
                </a:solidFill>
                <a:effectLst>
                  <a:outerShdw blurRad="38100" dist="38100" dir="2700000" algn="tl">
                    <a:srgbClr val="000000">
                      <a:alpha val="43137"/>
                    </a:srgbClr>
                  </a:outerShdw>
                </a:effectLst>
              </a:rPr>
              <a:t>  </a:t>
            </a:r>
          </a:p>
        </p:txBody>
      </p:sp>
      <p:graphicFrame>
        <p:nvGraphicFramePr>
          <p:cNvPr id="7" name="Объект 7"/>
          <p:cNvGraphicFramePr>
            <a:graphicFrameLocks noGrp="1"/>
          </p:cNvGraphicFramePr>
          <p:nvPr>
            <p:ph idx="1"/>
            <p:extLst>
              <p:ext uri="{D42A27DB-BD31-4B8C-83A1-F6EECF244321}">
                <p14:modId xmlns:p14="http://schemas.microsoft.com/office/powerpoint/2010/main" val="3902425118"/>
              </p:ext>
            </p:extLst>
          </p:nvPr>
        </p:nvGraphicFramePr>
        <p:xfrm>
          <a:off x="190501" y="1246287"/>
          <a:ext cx="9582150" cy="528955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88568" y="1061621"/>
            <a:ext cx="1518364" cy="369332"/>
          </a:xfrm>
          <a:prstGeom prst="rect">
            <a:avLst/>
          </a:prstGeom>
          <a:noFill/>
        </p:spPr>
        <p:txBody>
          <a:bodyPr wrap="none" rtlCol="0">
            <a:spAutoFit/>
          </a:bodyPr>
          <a:lstStyle/>
          <a:p>
            <a:r>
              <a:rPr lang="ru-RU" dirty="0" smtClean="0"/>
              <a:t>млн. рублей</a:t>
            </a:r>
            <a:endParaRPr lang="ru-RU" dirty="0"/>
          </a:p>
        </p:txBody>
      </p:sp>
    </p:spTree>
    <p:extLst>
      <p:ext uri="{BB962C8B-B14F-4D97-AF65-F5344CB8AC3E}">
        <p14:creationId xmlns:p14="http://schemas.microsoft.com/office/powerpoint/2010/main" val="38825924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6592" y="620690"/>
            <a:ext cx="8915400" cy="720081"/>
          </a:xfrm>
        </p:spPr>
        <p:txBody>
          <a:bodyPr>
            <a:normAutofit fontScale="90000"/>
          </a:bodyPr>
          <a:lstStyle/>
          <a:p>
            <a:pPr>
              <a:lnSpc>
                <a:spcPct val="100000"/>
              </a:lnSpc>
            </a:pPr>
            <a:r>
              <a:rPr lang="ru-RU" sz="2700" dirty="0"/>
              <a:t/>
            </a:r>
            <a:br>
              <a:rPr lang="ru-RU" sz="2700" dirty="0"/>
            </a:br>
            <a:r>
              <a:rPr lang="ru-RU" sz="2700" dirty="0"/>
              <a:t/>
            </a:r>
            <a:br>
              <a:rPr lang="ru-RU" sz="2700" dirty="0"/>
            </a:br>
            <a:r>
              <a:rPr lang="ru-RU" sz="3000" b="1" i="1" dirty="0">
                <a:effectLst/>
              </a:rPr>
              <a:t>Структура межбюджетных трансфертов бюджетам поселений в </a:t>
            </a:r>
            <a:r>
              <a:rPr lang="ru-RU" sz="3000" b="1" i="1" dirty="0" smtClean="0">
                <a:effectLst/>
              </a:rPr>
              <a:t>2016-2019 </a:t>
            </a:r>
            <a:r>
              <a:rPr lang="ru-RU" sz="3000" b="1" i="1" dirty="0">
                <a:effectLst/>
              </a:rPr>
              <a:t>годах</a:t>
            </a:r>
            <a:br>
              <a:rPr lang="ru-RU" sz="3000" b="1" i="1" dirty="0">
                <a:effectLst/>
              </a:rPr>
            </a:br>
            <a:endParaRPr lang="ru-RU" sz="3000" b="1" i="1" dirty="0">
              <a:effectLst/>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1481670732"/>
              </p:ext>
            </p:extLst>
          </p:nvPr>
        </p:nvGraphicFramePr>
        <p:xfrm>
          <a:off x="266699" y="1173370"/>
          <a:ext cx="9334502" cy="4856623"/>
        </p:xfrm>
        <a:graphic>
          <a:graphicData uri="http://schemas.openxmlformats.org/drawingml/2006/table">
            <a:tbl>
              <a:tblPr firstRow="1" bandRow="1">
                <a:tableStyleId>{7DF18680-E054-41AD-8BC1-D1AEF772440D}</a:tableStyleId>
              </a:tblPr>
              <a:tblGrid>
                <a:gridCol w="1755084"/>
                <a:gridCol w="1889546"/>
                <a:gridCol w="1896624"/>
                <a:gridCol w="1896624"/>
                <a:gridCol w="1896624"/>
              </a:tblGrid>
              <a:tr h="598280">
                <a:tc>
                  <a:txBody>
                    <a:bodyPr/>
                    <a:lstStyle/>
                    <a:p>
                      <a:pPr algn="ctr"/>
                      <a:endParaRPr lang="ru-RU" sz="1900" dirty="0" smtClean="0"/>
                    </a:p>
                    <a:p>
                      <a:pPr algn="ctr"/>
                      <a:endParaRPr lang="ru-RU" sz="1900" dirty="0" smtClean="0"/>
                    </a:p>
                    <a:p>
                      <a:pPr algn="ctr"/>
                      <a:endParaRPr lang="ru-RU" sz="1900" dirty="0"/>
                    </a:p>
                  </a:txBody>
                  <a:tcPr marL="99061" marR="99061" marT="45721" marB="45721"/>
                </a:tc>
                <a:tc>
                  <a:txBody>
                    <a:bodyPr/>
                    <a:lstStyle/>
                    <a:p>
                      <a:pPr algn="ctr"/>
                      <a:endParaRPr lang="ru-RU" sz="1900" dirty="0" smtClean="0"/>
                    </a:p>
                    <a:p>
                      <a:pPr algn="ctr"/>
                      <a:r>
                        <a:rPr lang="ru-RU" sz="1900" dirty="0" smtClean="0"/>
                        <a:t>2016</a:t>
                      </a:r>
                      <a:r>
                        <a:rPr lang="ru-RU" sz="1900" baseline="0" dirty="0" smtClean="0"/>
                        <a:t> </a:t>
                      </a:r>
                      <a:r>
                        <a:rPr lang="ru-RU" sz="1900" dirty="0" smtClean="0"/>
                        <a:t>год</a:t>
                      </a:r>
                      <a:endParaRPr lang="ru-RU" sz="1900" dirty="0"/>
                    </a:p>
                  </a:txBody>
                  <a:tcPr marL="99061" marR="99061" marT="45721" marB="45721"/>
                </a:tc>
                <a:tc>
                  <a:txBody>
                    <a:bodyPr/>
                    <a:lstStyle/>
                    <a:p>
                      <a:pPr algn="ctr"/>
                      <a:endParaRPr lang="ru-RU" sz="1900" dirty="0" smtClean="0"/>
                    </a:p>
                    <a:p>
                      <a:pPr algn="ctr"/>
                      <a:r>
                        <a:rPr lang="ru-RU" sz="1900" dirty="0" smtClean="0"/>
                        <a:t>2017 год</a:t>
                      </a:r>
                      <a:endParaRPr lang="ru-RU" sz="1900" dirty="0"/>
                    </a:p>
                  </a:txBody>
                  <a:tcPr marL="99061" marR="99061" marT="45721" marB="45721"/>
                </a:tc>
                <a:tc>
                  <a:txBody>
                    <a:bodyPr/>
                    <a:lstStyle/>
                    <a:p>
                      <a:pPr algn="ctr"/>
                      <a:endParaRPr lang="ru-RU" sz="1900" dirty="0" smtClean="0"/>
                    </a:p>
                    <a:p>
                      <a:pPr algn="ctr"/>
                      <a:r>
                        <a:rPr lang="ru-RU" sz="1900" dirty="0" smtClean="0"/>
                        <a:t>2018 год</a:t>
                      </a:r>
                      <a:endParaRPr lang="ru-RU" sz="1900" dirty="0"/>
                    </a:p>
                  </a:txBody>
                  <a:tcPr marL="99061" marR="99061" marT="45721" marB="45721"/>
                </a:tc>
                <a:tc>
                  <a:txBody>
                    <a:bodyPr/>
                    <a:lstStyle/>
                    <a:p>
                      <a:pPr algn="ctr"/>
                      <a:endParaRPr lang="ru-RU" sz="1900" dirty="0" smtClean="0"/>
                    </a:p>
                    <a:p>
                      <a:pPr algn="ctr"/>
                      <a:r>
                        <a:rPr lang="ru-RU" sz="1900" dirty="0" smtClean="0"/>
                        <a:t>2019 год</a:t>
                      </a:r>
                      <a:endParaRPr lang="ru-RU" sz="1900" dirty="0"/>
                    </a:p>
                  </a:txBody>
                  <a:tcPr marL="99061" marR="99061" marT="45721" marB="45721"/>
                </a:tc>
              </a:tr>
              <a:tr h="962300">
                <a:tc>
                  <a:txBody>
                    <a:bodyPr/>
                    <a:lstStyle/>
                    <a:p>
                      <a:pPr algn="ctr"/>
                      <a:endParaRPr lang="ru-RU" sz="1900" dirty="0" smtClean="0"/>
                    </a:p>
                    <a:p>
                      <a:pPr algn="ctr"/>
                      <a:r>
                        <a:rPr lang="ru-RU" sz="1900" dirty="0" smtClean="0"/>
                        <a:t>Дотации</a:t>
                      </a:r>
                      <a:endParaRPr lang="ru-RU" sz="1900" dirty="0"/>
                    </a:p>
                  </a:txBody>
                  <a:tcPr marL="99061" marR="99061" marT="45721" marB="45721"/>
                </a:tc>
                <a:tc>
                  <a:txBody>
                    <a:bodyPr/>
                    <a:lstStyle/>
                    <a:p>
                      <a:pPr algn="ctr"/>
                      <a:endParaRPr lang="ru-RU" sz="1900" dirty="0" smtClean="0"/>
                    </a:p>
                    <a:p>
                      <a:pPr algn="ctr"/>
                      <a:r>
                        <a:rPr lang="ru-RU" sz="1900" dirty="0" smtClean="0">
                          <a:solidFill>
                            <a:schemeClr val="tx1"/>
                          </a:solidFill>
                        </a:rPr>
                        <a:t>74,4</a:t>
                      </a:r>
                      <a:endParaRPr lang="ru-RU" sz="1900" dirty="0">
                        <a:solidFill>
                          <a:schemeClr val="tx1"/>
                        </a:solidFill>
                      </a:endParaRPr>
                    </a:p>
                  </a:txBody>
                  <a:tcPr marL="99061" marR="99061" marT="45721" marB="45721"/>
                </a:tc>
                <a:tc>
                  <a:txBody>
                    <a:bodyPr/>
                    <a:lstStyle/>
                    <a:p>
                      <a:pPr algn="ctr"/>
                      <a:endParaRPr lang="ru-RU" sz="1900" dirty="0" smtClean="0">
                        <a:solidFill>
                          <a:schemeClr val="tx1"/>
                        </a:solidFill>
                      </a:endParaRPr>
                    </a:p>
                    <a:p>
                      <a:pPr algn="ctr"/>
                      <a:r>
                        <a:rPr lang="ru-RU" sz="1900" dirty="0" smtClean="0">
                          <a:solidFill>
                            <a:schemeClr val="tx1"/>
                          </a:solidFill>
                        </a:rPr>
                        <a:t>55,4</a:t>
                      </a:r>
                      <a:endParaRPr lang="ru-RU" sz="1900" dirty="0">
                        <a:solidFill>
                          <a:schemeClr val="tx1"/>
                        </a:solidFill>
                      </a:endParaRPr>
                    </a:p>
                  </a:txBody>
                  <a:tcPr marL="99061" marR="99061" marT="45721" marB="45721"/>
                </a:tc>
                <a:tc>
                  <a:txBody>
                    <a:bodyPr/>
                    <a:lstStyle/>
                    <a:p>
                      <a:pPr algn="ctr"/>
                      <a:endParaRPr lang="ru-RU" sz="1900" dirty="0" smtClean="0">
                        <a:solidFill>
                          <a:schemeClr val="tx1"/>
                        </a:solidFill>
                      </a:endParaRPr>
                    </a:p>
                    <a:p>
                      <a:pPr algn="ctr"/>
                      <a:r>
                        <a:rPr lang="ru-RU" sz="1900" dirty="0" smtClean="0">
                          <a:solidFill>
                            <a:schemeClr val="tx1"/>
                          </a:solidFill>
                        </a:rPr>
                        <a:t>40,0</a:t>
                      </a:r>
                      <a:endParaRPr lang="ru-RU" sz="1900" dirty="0">
                        <a:solidFill>
                          <a:schemeClr val="tx1"/>
                        </a:solidFill>
                      </a:endParaRPr>
                    </a:p>
                  </a:txBody>
                  <a:tcPr marL="99061" marR="99061" marT="45721" marB="45721"/>
                </a:tc>
                <a:tc>
                  <a:txBody>
                    <a:bodyPr/>
                    <a:lstStyle/>
                    <a:p>
                      <a:pPr algn="ctr"/>
                      <a:endParaRPr lang="ru-RU" sz="1900" dirty="0" smtClean="0"/>
                    </a:p>
                    <a:p>
                      <a:pPr algn="ctr"/>
                      <a:r>
                        <a:rPr lang="ru-RU" sz="1900" dirty="0" smtClean="0">
                          <a:solidFill>
                            <a:schemeClr val="tx1"/>
                          </a:solidFill>
                        </a:rPr>
                        <a:t>40,0</a:t>
                      </a:r>
                      <a:endParaRPr lang="ru-RU" sz="1900" dirty="0">
                        <a:solidFill>
                          <a:schemeClr val="tx1"/>
                        </a:solidFill>
                      </a:endParaRPr>
                    </a:p>
                  </a:txBody>
                  <a:tcPr marL="99061" marR="99061" marT="45721" marB="45721"/>
                </a:tc>
              </a:tr>
              <a:tr h="970885">
                <a:tc>
                  <a:txBody>
                    <a:bodyPr/>
                    <a:lstStyle/>
                    <a:p>
                      <a:pPr algn="ctr"/>
                      <a:endParaRPr lang="ru-RU" sz="1900" dirty="0" smtClean="0"/>
                    </a:p>
                    <a:p>
                      <a:pPr algn="ctr"/>
                      <a:r>
                        <a:rPr lang="ru-RU" sz="1900" dirty="0" smtClean="0"/>
                        <a:t>Субвенции</a:t>
                      </a:r>
                      <a:endParaRPr lang="ru-RU" sz="1900" dirty="0"/>
                    </a:p>
                  </a:txBody>
                  <a:tcPr marL="99061" marR="99061" marT="45721" marB="45721"/>
                </a:tc>
                <a:tc>
                  <a:txBody>
                    <a:bodyPr/>
                    <a:lstStyle/>
                    <a:p>
                      <a:pPr algn="ctr"/>
                      <a:endParaRPr lang="ru-RU" sz="1900" dirty="0" smtClean="0"/>
                    </a:p>
                    <a:p>
                      <a:pPr algn="ctr"/>
                      <a:r>
                        <a:rPr lang="ru-RU" sz="1900" dirty="0" smtClean="0">
                          <a:solidFill>
                            <a:schemeClr val="tx1"/>
                          </a:solidFill>
                        </a:rPr>
                        <a:t>0,4</a:t>
                      </a:r>
                      <a:endParaRPr lang="ru-RU" sz="1900" dirty="0">
                        <a:solidFill>
                          <a:schemeClr val="tx1"/>
                        </a:solidFill>
                      </a:endParaRPr>
                    </a:p>
                  </a:txBody>
                  <a:tcPr marL="99061" marR="99061" marT="45721" marB="45721"/>
                </a:tc>
                <a:tc>
                  <a:txBody>
                    <a:bodyPr/>
                    <a:lstStyle/>
                    <a:p>
                      <a:pPr algn="ctr"/>
                      <a:endParaRPr lang="ru-RU" sz="1900" dirty="0" smtClean="0">
                        <a:solidFill>
                          <a:schemeClr val="tx1"/>
                        </a:solidFill>
                      </a:endParaRPr>
                    </a:p>
                    <a:p>
                      <a:pPr algn="ctr"/>
                      <a:r>
                        <a:rPr lang="ru-RU" sz="1900" dirty="0" smtClean="0">
                          <a:solidFill>
                            <a:schemeClr val="tx1"/>
                          </a:solidFill>
                        </a:rPr>
                        <a:t>0,6</a:t>
                      </a:r>
                    </a:p>
                  </a:txBody>
                  <a:tcPr marL="99061" marR="99061" marT="45721" marB="45721"/>
                </a:tc>
                <a:tc>
                  <a:txBody>
                    <a:bodyPr/>
                    <a:lstStyle/>
                    <a:p>
                      <a:pPr algn="ctr"/>
                      <a:endParaRPr lang="ru-RU" sz="1900" dirty="0" smtClean="0">
                        <a:solidFill>
                          <a:schemeClr val="tx1"/>
                        </a:solidFill>
                      </a:endParaRPr>
                    </a:p>
                    <a:p>
                      <a:pPr algn="ctr"/>
                      <a:r>
                        <a:rPr lang="ru-RU" sz="1900" dirty="0" smtClean="0">
                          <a:solidFill>
                            <a:schemeClr val="tx1"/>
                          </a:solidFill>
                        </a:rPr>
                        <a:t>0,6</a:t>
                      </a:r>
                    </a:p>
                  </a:txBody>
                  <a:tcPr marL="99061" marR="99061" marT="45721" marB="45721"/>
                </a:tc>
                <a:tc>
                  <a:txBody>
                    <a:bodyPr/>
                    <a:lstStyle/>
                    <a:p>
                      <a:pPr algn="ctr"/>
                      <a:endParaRPr lang="ru-RU" sz="1900" dirty="0" smtClean="0"/>
                    </a:p>
                    <a:p>
                      <a:pPr algn="ctr"/>
                      <a:r>
                        <a:rPr lang="ru-RU" sz="1900" dirty="0" smtClean="0">
                          <a:solidFill>
                            <a:schemeClr val="tx1"/>
                          </a:solidFill>
                        </a:rPr>
                        <a:t>0,6</a:t>
                      </a:r>
                    </a:p>
                  </a:txBody>
                  <a:tcPr marL="99061" marR="99061" marT="45721" marB="45721"/>
                </a:tc>
              </a:tr>
              <a:tr h="962300">
                <a:tc>
                  <a:txBody>
                    <a:bodyPr/>
                    <a:lstStyle/>
                    <a:p>
                      <a:pPr algn="ctr"/>
                      <a:endParaRPr lang="ru-RU" sz="1900" dirty="0" smtClean="0"/>
                    </a:p>
                    <a:p>
                      <a:pPr algn="ctr"/>
                      <a:r>
                        <a:rPr lang="ru-RU" sz="1900" dirty="0" smtClean="0"/>
                        <a:t>Иные МБТ</a:t>
                      </a:r>
                      <a:endParaRPr lang="ru-RU" sz="1900" dirty="0"/>
                    </a:p>
                  </a:txBody>
                  <a:tcPr marL="99061" marR="99061" marT="45721" marB="45721"/>
                </a:tc>
                <a:tc>
                  <a:txBody>
                    <a:bodyPr/>
                    <a:lstStyle/>
                    <a:p>
                      <a:pPr algn="ctr"/>
                      <a:endParaRPr lang="ru-RU" sz="1900" dirty="0" smtClean="0">
                        <a:solidFill>
                          <a:schemeClr val="tx1"/>
                        </a:solidFill>
                      </a:endParaRPr>
                    </a:p>
                    <a:p>
                      <a:pPr algn="ctr"/>
                      <a:r>
                        <a:rPr lang="ru-RU" sz="1900" dirty="0" smtClean="0">
                          <a:solidFill>
                            <a:schemeClr val="tx1"/>
                          </a:solidFill>
                        </a:rPr>
                        <a:t>18,0</a:t>
                      </a:r>
                    </a:p>
                  </a:txBody>
                  <a:tcPr marL="99061" marR="99061" marT="45721" marB="45721"/>
                </a:tc>
                <a:tc>
                  <a:txBody>
                    <a:bodyPr/>
                    <a:lstStyle/>
                    <a:p>
                      <a:pPr algn="ctr"/>
                      <a:endParaRPr lang="ru-RU" sz="1900" dirty="0" smtClean="0">
                        <a:solidFill>
                          <a:schemeClr val="tx1"/>
                        </a:solidFill>
                      </a:endParaRPr>
                    </a:p>
                    <a:p>
                      <a:pPr algn="ctr"/>
                      <a:r>
                        <a:rPr lang="ru-RU" sz="1900" dirty="0" smtClean="0">
                          <a:solidFill>
                            <a:schemeClr val="tx1"/>
                          </a:solidFill>
                        </a:rPr>
                        <a:t>11,2</a:t>
                      </a:r>
                      <a:endParaRPr lang="ru-RU" sz="1900" dirty="0">
                        <a:solidFill>
                          <a:schemeClr val="tx1"/>
                        </a:solidFill>
                      </a:endParaRPr>
                    </a:p>
                  </a:txBody>
                  <a:tcPr marL="99061" marR="99061" marT="45721" marB="45721"/>
                </a:tc>
                <a:tc>
                  <a:txBody>
                    <a:bodyPr/>
                    <a:lstStyle/>
                    <a:p>
                      <a:pPr algn="ctr"/>
                      <a:endParaRPr lang="ru-RU" sz="1900" dirty="0" smtClean="0">
                        <a:solidFill>
                          <a:schemeClr val="tx1"/>
                        </a:solidFill>
                      </a:endParaRPr>
                    </a:p>
                    <a:p>
                      <a:pPr algn="ctr"/>
                      <a:r>
                        <a:rPr lang="ru-RU" sz="1900" dirty="0" smtClean="0">
                          <a:solidFill>
                            <a:schemeClr val="tx1"/>
                          </a:solidFill>
                        </a:rPr>
                        <a:t>11,2</a:t>
                      </a:r>
                      <a:endParaRPr lang="ru-RU" sz="1900" dirty="0">
                        <a:solidFill>
                          <a:schemeClr val="tx1"/>
                        </a:solidFill>
                      </a:endParaRPr>
                    </a:p>
                  </a:txBody>
                  <a:tcPr marL="99061" marR="99061" marT="45721" marB="45721"/>
                </a:tc>
                <a:tc>
                  <a:txBody>
                    <a:bodyPr/>
                    <a:lstStyle/>
                    <a:p>
                      <a:pPr algn="ctr"/>
                      <a:endParaRPr lang="ru-RU" sz="1900" dirty="0" smtClean="0"/>
                    </a:p>
                    <a:p>
                      <a:pPr algn="ctr"/>
                      <a:r>
                        <a:rPr lang="ru-RU" sz="1900" dirty="0" smtClean="0"/>
                        <a:t>11,2</a:t>
                      </a:r>
                    </a:p>
                    <a:p>
                      <a:pPr algn="ctr"/>
                      <a:endParaRPr lang="ru-RU" sz="1900" dirty="0">
                        <a:solidFill>
                          <a:schemeClr val="tx1"/>
                        </a:solidFill>
                      </a:endParaRPr>
                    </a:p>
                  </a:txBody>
                  <a:tcPr marL="99061" marR="99061" marT="45721" marB="45721"/>
                </a:tc>
              </a:tr>
              <a:tr h="1001016">
                <a:tc>
                  <a:txBody>
                    <a:bodyPr/>
                    <a:lstStyle/>
                    <a:p>
                      <a:pPr algn="ctr"/>
                      <a:endParaRPr lang="ru-RU" sz="1900" dirty="0" smtClean="0"/>
                    </a:p>
                    <a:p>
                      <a:pPr algn="ctr"/>
                      <a:r>
                        <a:rPr lang="ru-RU" sz="1900" dirty="0" smtClean="0"/>
                        <a:t>ИТОГО</a:t>
                      </a:r>
                      <a:endParaRPr lang="ru-RU" sz="1900" dirty="0"/>
                    </a:p>
                  </a:txBody>
                  <a:tcPr marL="99061" marR="99061" marT="45721" marB="45721"/>
                </a:tc>
                <a:tc>
                  <a:txBody>
                    <a:bodyPr/>
                    <a:lstStyle/>
                    <a:p>
                      <a:pPr algn="ctr"/>
                      <a:endParaRPr lang="ru-RU" sz="1900" dirty="0" smtClean="0">
                        <a:solidFill>
                          <a:schemeClr val="tx1"/>
                        </a:solidFill>
                      </a:endParaRPr>
                    </a:p>
                    <a:p>
                      <a:pPr algn="ctr"/>
                      <a:r>
                        <a:rPr lang="ru-RU" sz="1900" dirty="0" smtClean="0">
                          <a:solidFill>
                            <a:schemeClr val="tx1"/>
                          </a:solidFill>
                        </a:rPr>
                        <a:t>92,8</a:t>
                      </a:r>
                    </a:p>
                  </a:txBody>
                  <a:tcPr marL="99061" marR="99061" marT="45721" marB="45721"/>
                </a:tc>
                <a:tc>
                  <a:txBody>
                    <a:bodyPr/>
                    <a:lstStyle/>
                    <a:p>
                      <a:pPr algn="ctr"/>
                      <a:endParaRPr lang="ru-RU" sz="1900" dirty="0" smtClean="0">
                        <a:solidFill>
                          <a:schemeClr val="tx1"/>
                        </a:solidFill>
                      </a:endParaRPr>
                    </a:p>
                    <a:p>
                      <a:pPr algn="ctr"/>
                      <a:r>
                        <a:rPr lang="ru-RU" sz="1900" dirty="0" smtClean="0">
                          <a:solidFill>
                            <a:schemeClr val="tx1"/>
                          </a:solidFill>
                        </a:rPr>
                        <a:t>67,2</a:t>
                      </a:r>
                    </a:p>
                  </a:txBody>
                  <a:tcPr marL="99061" marR="99061" marT="45721" marB="45721"/>
                </a:tc>
                <a:tc>
                  <a:txBody>
                    <a:bodyPr/>
                    <a:lstStyle/>
                    <a:p>
                      <a:pPr algn="ctr"/>
                      <a:endParaRPr lang="ru-RU" sz="1900" dirty="0" smtClean="0">
                        <a:solidFill>
                          <a:schemeClr val="tx1"/>
                        </a:solidFill>
                      </a:endParaRPr>
                    </a:p>
                    <a:p>
                      <a:pPr algn="ctr"/>
                      <a:r>
                        <a:rPr lang="ru-RU" sz="1900" dirty="0" smtClean="0">
                          <a:solidFill>
                            <a:schemeClr val="tx1"/>
                          </a:solidFill>
                        </a:rPr>
                        <a:t>51,8</a:t>
                      </a:r>
                    </a:p>
                  </a:txBody>
                  <a:tcPr marL="99061" marR="99061" marT="45721" marB="45721"/>
                </a:tc>
                <a:tc>
                  <a:txBody>
                    <a:bodyPr/>
                    <a:lstStyle/>
                    <a:p>
                      <a:pPr algn="ctr"/>
                      <a:endParaRPr lang="ru-RU" sz="1900" dirty="0" smtClean="0">
                        <a:solidFill>
                          <a:schemeClr val="tx1"/>
                        </a:solidFill>
                      </a:endParaRPr>
                    </a:p>
                    <a:p>
                      <a:pPr algn="ctr"/>
                      <a:r>
                        <a:rPr lang="ru-RU" sz="1900" dirty="0" smtClean="0">
                          <a:solidFill>
                            <a:schemeClr val="tx1"/>
                          </a:solidFill>
                        </a:rPr>
                        <a:t>51,8</a:t>
                      </a:r>
                    </a:p>
                  </a:txBody>
                  <a:tcPr marL="99061" marR="99061" marT="45721" marB="45721"/>
                </a:tc>
              </a:tr>
            </a:tbl>
          </a:graphicData>
        </a:graphic>
      </p:graphicFrame>
      <p:sp>
        <p:nvSpPr>
          <p:cNvPr id="7" name="TextBox 6"/>
          <p:cNvSpPr txBox="1"/>
          <p:nvPr/>
        </p:nvSpPr>
        <p:spPr>
          <a:xfrm>
            <a:off x="8202031" y="804040"/>
            <a:ext cx="1158058" cy="389715"/>
          </a:xfrm>
          <a:prstGeom prst="rect">
            <a:avLst/>
          </a:prstGeom>
          <a:noFill/>
        </p:spPr>
        <p:txBody>
          <a:bodyPr wrap="none" lIns="96385" tIns="48193" rIns="96385" bIns="48193" rtlCol="0">
            <a:spAutoFit/>
          </a:bodyPr>
          <a:lstStyle/>
          <a:p>
            <a:r>
              <a:rPr lang="ru-RU" sz="1700" dirty="0"/>
              <a:t>млн</a:t>
            </a:r>
            <a:r>
              <a:rPr lang="ru-RU" dirty="0" smtClean="0"/>
              <a:t>. </a:t>
            </a:r>
            <a:r>
              <a:rPr lang="ru-RU" sz="1700" dirty="0"/>
              <a:t>руб</a:t>
            </a:r>
            <a:r>
              <a:rPr lang="ru-RU" dirty="0" smtClean="0"/>
              <a:t>.</a:t>
            </a:r>
            <a:endParaRPr lang="ru-RU" dirty="0"/>
          </a:p>
        </p:txBody>
      </p:sp>
      <p:sp>
        <p:nvSpPr>
          <p:cNvPr id="8" name="TextBox 7"/>
          <p:cNvSpPr txBox="1"/>
          <p:nvPr/>
        </p:nvSpPr>
        <p:spPr>
          <a:xfrm>
            <a:off x="8637913" y="-7237"/>
            <a:ext cx="303657" cy="358937"/>
          </a:xfrm>
          <a:prstGeom prst="rect">
            <a:avLst/>
          </a:prstGeom>
          <a:noFill/>
        </p:spPr>
        <p:txBody>
          <a:bodyPr wrap="none" lIns="96385" tIns="48193" rIns="96385" bIns="48193" rtlCol="0">
            <a:spAutoFit/>
          </a:bodyPr>
          <a:lstStyle/>
          <a:p>
            <a:r>
              <a:rPr lang="ru-RU" sz="1700" b="1" i="1" dirty="0">
                <a:solidFill>
                  <a:schemeClr val="tx2">
                    <a:lumMod val="75000"/>
                  </a:schemeClr>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15458364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4"/>
          <p:cNvGraphicFramePr>
            <a:graphicFrameLocks noGrp="1"/>
          </p:cNvGraphicFramePr>
          <p:nvPr>
            <p:ph idx="1"/>
            <p:extLst>
              <p:ext uri="{D42A27DB-BD31-4B8C-83A1-F6EECF244321}">
                <p14:modId xmlns:p14="http://schemas.microsoft.com/office/powerpoint/2010/main" val="3504897093"/>
              </p:ext>
            </p:extLst>
          </p:nvPr>
        </p:nvGraphicFramePr>
        <p:xfrm>
          <a:off x="76199" y="837609"/>
          <a:ext cx="9763126" cy="5934669"/>
        </p:xfrm>
        <a:graphic>
          <a:graphicData uri="http://schemas.openxmlformats.org/drawingml/2006/table">
            <a:tbl>
              <a:tblPr firstRow="1" bandRow="1">
                <a:tableStyleId>{22838BEF-8BB2-4498-84A7-C5851F593DF1}</a:tableStyleId>
              </a:tblPr>
              <a:tblGrid>
                <a:gridCol w="390526">
                  <a:extLst>
                    <a:ext uri="{9D8B030D-6E8A-4147-A177-3AD203B41FA5}">
                      <a16:colId xmlns="" xmlns:a16="http://schemas.microsoft.com/office/drawing/2014/main" val="362266838"/>
                    </a:ext>
                  </a:extLst>
                </a:gridCol>
                <a:gridCol w="6780574">
                  <a:extLst>
                    <a:ext uri="{9D8B030D-6E8A-4147-A177-3AD203B41FA5}">
                      <a16:colId xmlns="" xmlns:a16="http://schemas.microsoft.com/office/drawing/2014/main" val="2997573379"/>
                    </a:ext>
                  </a:extLst>
                </a:gridCol>
                <a:gridCol w="868355">
                  <a:extLst>
                    <a:ext uri="{9D8B030D-6E8A-4147-A177-3AD203B41FA5}">
                      <a16:colId xmlns="" xmlns:a16="http://schemas.microsoft.com/office/drawing/2014/main" val="1668693803"/>
                    </a:ext>
                  </a:extLst>
                </a:gridCol>
                <a:gridCol w="868355">
                  <a:extLst>
                    <a:ext uri="{9D8B030D-6E8A-4147-A177-3AD203B41FA5}">
                      <a16:colId xmlns="" xmlns:a16="http://schemas.microsoft.com/office/drawing/2014/main" val="1110253511"/>
                    </a:ext>
                  </a:extLst>
                </a:gridCol>
                <a:gridCol w="855316">
                  <a:extLst>
                    <a:ext uri="{9D8B030D-6E8A-4147-A177-3AD203B41FA5}">
                      <a16:colId xmlns="" xmlns:a16="http://schemas.microsoft.com/office/drawing/2014/main" val="3602214359"/>
                    </a:ext>
                  </a:extLst>
                </a:gridCol>
              </a:tblGrid>
              <a:tr h="206200">
                <a:tc gridSpan="2">
                  <a:txBody>
                    <a:bodyPr/>
                    <a:lstStyle/>
                    <a:p>
                      <a:pPr algn="ctr" fontAlgn="ctr"/>
                      <a:r>
                        <a:rPr lang="ru-RU" sz="1000" u="none" strike="noStrike" dirty="0" smtClean="0">
                          <a:effectLst/>
                        </a:rPr>
                        <a:t>Наименование</a:t>
                      </a:r>
                      <a:endParaRPr lang="ru-RU" sz="1000" b="1" i="0" u="none" strike="noStrike" dirty="0">
                        <a:solidFill>
                          <a:schemeClr val="bg1"/>
                        </a:solidFill>
                        <a:effectLst/>
                        <a:latin typeface="Times New Roman" panose="02020603050405020304" pitchFamily="18" charset="0"/>
                        <a:cs typeface="Times New Roman" pitchFamily="18" charset="0"/>
                      </a:endParaRPr>
                    </a:p>
                  </a:txBody>
                  <a:tcPr marL="9525" marR="9525" marT="9525" marB="0" anchor="ctr"/>
                </a:tc>
                <a:tc hMerge="1">
                  <a:txBody>
                    <a:bodyPr/>
                    <a:lstStyle/>
                    <a:p>
                      <a:pPr algn="ctr" fontAlgn="ctr"/>
                      <a:endParaRPr lang="ru-RU" sz="1000" b="1" i="0" u="none" strike="noStrike" dirty="0">
                        <a:solidFill>
                          <a:schemeClr val="bg1"/>
                        </a:solidFill>
                        <a:effectLst/>
                        <a:latin typeface="Times New Roman" panose="02020603050405020304" pitchFamily="18" charset="0"/>
                      </a:endParaRPr>
                    </a:p>
                  </a:txBody>
                  <a:tcPr marL="9525" marR="9525" marT="9525" marB="0" anchor="ctr"/>
                </a:tc>
                <a:tc>
                  <a:txBody>
                    <a:bodyPr/>
                    <a:lstStyle/>
                    <a:p>
                      <a:pPr algn="ctr" fontAlgn="ctr"/>
                      <a:r>
                        <a:rPr lang="ru-RU" sz="1000" u="none" strike="noStrike" dirty="0" smtClean="0">
                          <a:effectLst/>
                        </a:rPr>
                        <a:t>2017 </a:t>
                      </a:r>
                      <a:r>
                        <a:rPr lang="ru-RU" sz="1000" u="none" strike="noStrike" dirty="0">
                          <a:effectLst/>
                        </a:rPr>
                        <a:t>год</a:t>
                      </a:r>
                      <a:endParaRPr lang="ru-RU" sz="1000" b="1" i="0" u="none" strike="noStrike" dirty="0">
                        <a:solidFill>
                          <a:schemeClr val="bg1"/>
                        </a:solidFill>
                        <a:effectLst/>
                        <a:latin typeface="Times New Roman" panose="02020603050405020304" pitchFamily="18" charset="0"/>
                        <a:cs typeface="Times New Roman" pitchFamily="18" charset="0"/>
                      </a:endParaRPr>
                    </a:p>
                  </a:txBody>
                  <a:tcPr marL="9525" marR="9525" marT="9525" marB="0" anchor="ctr"/>
                </a:tc>
                <a:tc>
                  <a:txBody>
                    <a:bodyPr/>
                    <a:lstStyle/>
                    <a:p>
                      <a:pPr algn="ctr" fontAlgn="ctr"/>
                      <a:r>
                        <a:rPr lang="ru-RU" sz="1000" u="none" strike="noStrike" dirty="0" smtClean="0">
                          <a:effectLst/>
                        </a:rPr>
                        <a:t>2018 </a:t>
                      </a:r>
                      <a:r>
                        <a:rPr lang="ru-RU" sz="1000" u="none" strike="noStrike" dirty="0">
                          <a:effectLst/>
                        </a:rPr>
                        <a:t>год</a:t>
                      </a:r>
                      <a:endParaRPr lang="ru-RU" sz="1000" b="1" i="0" u="none" strike="noStrike" dirty="0">
                        <a:solidFill>
                          <a:schemeClr val="bg1"/>
                        </a:solidFill>
                        <a:effectLst/>
                        <a:latin typeface="Times New Roman" panose="02020603050405020304" pitchFamily="18" charset="0"/>
                        <a:cs typeface="Times New Roman" pitchFamily="18" charset="0"/>
                      </a:endParaRPr>
                    </a:p>
                  </a:txBody>
                  <a:tcPr marL="9525" marR="9525" marT="9525" marB="0" anchor="ctr"/>
                </a:tc>
                <a:tc>
                  <a:txBody>
                    <a:bodyPr/>
                    <a:lstStyle/>
                    <a:p>
                      <a:pPr algn="ctr" fontAlgn="ctr"/>
                      <a:r>
                        <a:rPr lang="ru-RU" sz="1000" u="none" strike="noStrike" dirty="0" smtClean="0">
                          <a:effectLst/>
                        </a:rPr>
                        <a:t>2019 </a:t>
                      </a:r>
                      <a:r>
                        <a:rPr lang="ru-RU" sz="1000" u="none" strike="noStrike" dirty="0">
                          <a:effectLst/>
                        </a:rPr>
                        <a:t>год</a:t>
                      </a:r>
                      <a:endParaRPr lang="ru-RU" sz="1000" b="1" i="0" u="none" strike="noStrike" dirty="0">
                        <a:solidFill>
                          <a:schemeClr val="bg1"/>
                        </a:solidFill>
                        <a:effectLst/>
                        <a:latin typeface="Times New Roman" panose="02020603050405020304" pitchFamily="18" charset="0"/>
                        <a:cs typeface="Times New Roman" pitchFamily="18" charset="0"/>
                      </a:endParaRPr>
                    </a:p>
                  </a:txBody>
                  <a:tcPr marL="9525" marR="9525" marT="9525" marB="0" anchor="ctr"/>
                </a:tc>
                <a:extLst>
                  <a:ext uri="{0D108BD9-81ED-4DB2-BD59-A6C34878D82A}">
                    <a16:rowId xmlns="" xmlns:a16="http://schemas.microsoft.com/office/drawing/2014/main" val="4173102718"/>
                  </a:ext>
                </a:extLst>
              </a:tr>
              <a:tr h="408088">
                <a:tc>
                  <a:txBody>
                    <a:bodyPr/>
                    <a:lstStyle/>
                    <a:p>
                      <a:pPr algn="ctr"/>
                      <a:r>
                        <a:rPr lang="ru-RU" sz="1000" dirty="0" smtClean="0"/>
                        <a:t>1.</a:t>
                      </a:r>
                      <a:endParaRPr lang="ru-RU" sz="1000" b="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Муниципальная программа Соболевского муниципального района «Развитие образования в Соболевском муниципальном районе Камчатского края на 2014-2020 годы»</a:t>
                      </a:r>
                      <a:endParaRPr lang="ru-RU" sz="1000" b="1"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198</a:t>
                      </a:r>
                      <a:r>
                        <a:rPr lang="ru-RU" sz="1000" baseline="0" dirty="0" smtClean="0"/>
                        <a:t> 707,95</a:t>
                      </a:r>
                      <a:endParaRPr lang="ru-RU" sz="1000" b="1" dirty="0">
                        <a:latin typeface="Times New Roman" pitchFamily="18" charset="0"/>
                        <a:cs typeface="Times New Roman" pitchFamily="18" charset="0"/>
                      </a:endParaRPr>
                    </a:p>
                  </a:txBody>
                  <a:tcPr marL="9525" marR="9525" marT="9525" marB="0" anchor="ctr"/>
                </a:tc>
                <a:tc>
                  <a:txBody>
                    <a:bodyPr/>
                    <a:lstStyle/>
                    <a:p>
                      <a:pPr algn="ctr"/>
                      <a:r>
                        <a:rPr lang="ru-RU" sz="1000" dirty="0" smtClean="0"/>
                        <a:t>199 306,332</a:t>
                      </a:r>
                      <a:endParaRPr lang="ru-RU" sz="1000" b="1" dirty="0">
                        <a:latin typeface="Times New Roman" pitchFamily="18" charset="0"/>
                        <a:cs typeface="Times New Roman" pitchFamily="18" charset="0"/>
                      </a:endParaRPr>
                    </a:p>
                  </a:txBody>
                  <a:tcPr marL="9525" marR="9525" marT="9525" marB="0" anchor="ctr"/>
                </a:tc>
                <a:tc>
                  <a:txBody>
                    <a:bodyPr/>
                    <a:lstStyle/>
                    <a:p>
                      <a:pPr algn="ctr"/>
                      <a:r>
                        <a:rPr lang="ru-RU" sz="1000" dirty="0" smtClean="0"/>
                        <a:t>200 842,166</a:t>
                      </a:r>
                      <a:endParaRPr lang="ru-RU" sz="1000" b="1" dirty="0">
                        <a:latin typeface="Times New Roman" pitchFamily="18" charset="0"/>
                        <a:cs typeface="Times New Roman" pitchFamily="18" charset="0"/>
                      </a:endParaRPr>
                    </a:p>
                  </a:txBody>
                  <a:tcPr marL="9525" marR="9525" marT="9525" marB="0" anchor="ctr"/>
                </a:tc>
                <a:extLst>
                  <a:ext uri="{0D108BD9-81ED-4DB2-BD59-A6C34878D82A}">
                    <a16:rowId xmlns="" xmlns:a16="http://schemas.microsoft.com/office/drawing/2014/main" val="2770597236"/>
                  </a:ext>
                </a:extLst>
              </a:tr>
              <a:tr h="403208">
                <a:tc>
                  <a:txBody>
                    <a:bodyPr/>
                    <a:lstStyle/>
                    <a:p>
                      <a:pPr algn="ctr"/>
                      <a:r>
                        <a:rPr lang="ru-RU" sz="1000" dirty="0" smtClean="0"/>
                        <a:t>1.1</a:t>
                      </a: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Подпрограмма  "Развитие дошкольного,общего образования и дополнительного образования детей в Соболевском районе"</a:t>
                      </a:r>
                      <a:endParaRPr lang="ru-RU" sz="1000" b="1" i="1"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181 409,61</a:t>
                      </a:r>
                      <a:endParaRPr lang="ru-RU" sz="1000" b="1" i="1" dirty="0">
                        <a:solidFill>
                          <a:schemeClr val="tx1"/>
                        </a:solidFill>
                        <a:latin typeface="Times New Roman" pitchFamily="18" charset="0"/>
                        <a:cs typeface="Times New Roman" pitchFamily="18" charset="0"/>
                      </a:endParaRPr>
                    </a:p>
                  </a:txBody>
                  <a:tcPr marL="9525" marR="9525" marT="9525" marB="0" anchor="ctr"/>
                </a:tc>
                <a:tc>
                  <a:txBody>
                    <a:bodyPr/>
                    <a:lstStyle/>
                    <a:p>
                      <a:pPr algn="ctr"/>
                      <a:r>
                        <a:rPr lang="ru-RU" sz="1000" dirty="0" smtClean="0"/>
                        <a:t>182 007,990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183 543,830</a:t>
                      </a:r>
                      <a:endParaRPr lang="ru-RU" sz="1000" b="1" i="1" dirty="0">
                        <a:latin typeface="Times New Roman" pitchFamily="18" charset="0"/>
                        <a:cs typeface="Times New Roman" pitchFamily="18" charset="0"/>
                      </a:endParaRPr>
                    </a:p>
                  </a:txBody>
                  <a:tcPr marL="9525" marR="9525" marT="9525" marB="0" anchor="ctr"/>
                </a:tc>
              </a:tr>
              <a:tr h="403208">
                <a:tc>
                  <a:txBody>
                    <a:bodyPr/>
                    <a:lstStyle/>
                    <a:p>
                      <a:pPr algn="ctr"/>
                      <a:endParaRPr lang="ru-RU" sz="1000" b="0"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"Развитие дошкольного образования" </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49 116,776</a:t>
                      </a:r>
                      <a:endParaRPr lang="ru-RU" sz="1000" dirty="0">
                        <a:latin typeface="Times New Roman" pitchFamily="18" charset="0"/>
                        <a:cs typeface="Times New Roman" pitchFamily="18" charset="0"/>
                      </a:endParaRPr>
                    </a:p>
                  </a:txBody>
                  <a:tcPr marL="9525" marR="9525" marT="9525" marB="0" anchor="ctr"/>
                </a:tc>
                <a:tc>
                  <a:txBody>
                    <a:bodyPr/>
                    <a:lstStyle/>
                    <a:p>
                      <a:pPr algn="ctr"/>
                      <a:r>
                        <a:rPr lang="ru-RU" sz="1000" dirty="0" smtClean="0"/>
                        <a:t>49 201,776</a:t>
                      </a:r>
                      <a:endParaRPr lang="ru-RU" sz="1000" dirty="0">
                        <a:latin typeface="Times New Roman" pitchFamily="18" charset="0"/>
                        <a:cs typeface="Times New Roman" pitchFamily="18" charset="0"/>
                      </a:endParaRPr>
                    </a:p>
                  </a:txBody>
                  <a:tcPr marL="9525" marR="9525" marT="9525" marB="0" anchor="ctr"/>
                </a:tc>
                <a:tc>
                  <a:txBody>
                    <a:bodyPr/>
                    <a:lstStyle/>
                    <a:p>
                      <a:pPr algn="ctr"/>
                      <a:r>
                        <a:rPr lang="ru-RU" sz="1000" dirty="0" smtClean="0"/>
                        <a:t>49 321,776</a:t>
                      </a:r>
                      <a:endParaRPr lang="ru-RU" sz="1000" dirty="0">
                        <a:latin typeface="Times New Roman" pitchFamily="18" charset="0"/>
                        <a:cs typeface="Times New Roman" pitchFamily="18" charset="0"/>
                      </a:endParaRPr>
                    </a:p>
                  </a:txBody>
                  <a:tcPr marL="9525" marR="9525" marT="9525" marB="0" anchor="ctr"/>
                </a:tc>
              </a:tr>
              <a:tr h="403208">
                <a:tc>
                  <a:txBody>
                    <a:bodyPr/>
                    <a:lstStyle/>
                    <a:p>
                      <a:pPr algn="ctr"/>
                      <a:endParaRPr lang="ru-RU" sz="1000" b="0"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 Развитие общего образования"</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107 367,449</a:t>
                      </a:r>
                      <a:endParaRPr lang="ru-RU" sz="1000" dirty="0">
                        <a:latin typeface="Times New Roman" pitchFamily="18" charset="0"/>
                        <a:cs typeface="Times New Roman" pitchFamily="18" charset="0"/>
                      </a:endParaRPr>
                    </a:p>
                  </a:txBody>
                  <a:tcPr marL="9525" marR="9525" marT="9525" marB="0" anchor="ctr"/>
                </a:tc>
                <a:tc>
                  <a:txBody>
                    <a:bodyPr/>
                    <a:lstStyle/>
                    <a:p>
                      <a:pPr algn="ctr"/>
                      <a:r>
                        <a:rPr lang="ru-RU" sz="1000" dirty="0" smtClean="0"/>
                        <a:t>107 065,585</a:t>
                      </a:r>
                      <a:endParaRPr lang="ru-RU" sz="1000" dirty="0">
                        <a:latin typeface="Times New Roman" pitchFamily="18" charset="0"/>
                        <a:cs typeface="Times New Roman" pitchFamily="18" charset="0"/>
                      </a:endParaRPr>
                    </a:p>
                  </a:txBody>
                  <a:tcPr marL="9525" marR="9525" marT="9525" marB="0" anchor="ctr"/>
                </a:tc>
                <a:tc>
                  <a:txBody>
                    <a:bodyPr/>
                    <a:lstStyle/>
                    <a:p>
                      <a:pPr algn="ctr"/>
                      <a:r>
                        <a:rPr lang="ru-RU" sz="1000" dirty="0" smtClean="0"/>
                        <a:t>107 562,508</a:t>
                      </a:r>
                      <a:endParaRPr lang="ru-RU" sz="1000" dirty="0">
                        <a:latin typeface="Times New Roman" pitchFamily="18" charset="0"/>
                        <a:cs typeface="Times New Roman" pitchFamily="18" charset="0"/>
                      </a:endParaRPr>
                    </a:p>
                  </a:txBody>
                  <a:tcPr marL="9525" marR="9525" marT="9525" marB="0" anchor="ctr"/>
                </a:tc>
              </a:tr>
              <a:tr h="403208">
                <a:tc>
                  <a:txBody>
                    <a:bodyPr/>
                    <a:lstStyle/>
                    <a:p>
                      <a:pPr algn="ctr"/>
                      <a:endParaRPr lang="ru-RU" sz="1000" b="0"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 Развитие сферы дополнительного образования и социализации детей"</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16 433,022</a:t>
                      </a:r>
                      <a:endParaRPr lang="ru-RU" sz="1000" dirty="0">
                        <a:latin typeface="Times New Roman" pitchFamily="18" charset="0"/>
                        <a:cs typeface="Times New Roman" pitchFamily="18" charset="0"/>
                      </a:endParaRPr>
                    </a:p>
                  </a:txBody>
                  <a:tcPr marL="9525" marR="9525" marT="9525" marB="0" anchor="ctr"/>
                </a:tc>
                <a:tc>
                  <a:txBody>
                    <a:bodyPr/>
                    <a:lstStyle/>
                    <a:p>
                      <a:pPr algn="ctr"/>
                      <a:r>
                        <a:rPr lang="ru-RU" sz="1000" dirty="0" smtClean="0"/>
                        <a:t>16 157,738</a:t>
                      </a:r>
                      <a:endParaRPr lang="ru-RU" sz="1000" dirty="0">
                        <a:latin typeface="Times New Roman" pitchFamily="18" charset="0"/>
                        <a:cs typeface="Times New Roman" pitchFamily="18" charset="0"/>
                      </a:endParaRPr>
                    </a:p>
                  </a:txBody>
                  <a:tcPr marL="9525" marR="9525" marT="9525" marB="0" anchor="ctr"/>
                </a:tc>
                <a:tc>
                  <a:txBody>
                    <a:bodyPr/>
                    <a:lstStyle/>
                    <a:p>
                      <a:pPr algn="ctr"/>
                      <a:r>
                        <a:rPr lang="ru-RU" sz="1000" dirty="0" smtClean="0"/>
                        <a:t>16 134,738</a:t>
                      </a:r>
                      <a:endParaRPr lang="ru-RU" sz="1000" dirty="0">
                        <a:latin typeface="Times New Roman" pitchFamily="18" charset="0"/>
                        <a:cs typeface="Times New Roman" pitchFamily="18" charset="0"/>
                      </a:endParaRPr>
                    </a:p>
                  </a:txBody>
                  <a:tcPr marL="9525" marR="9525" marT="9525" marB="0" anchor="ctr"/>
                </a:tc>
              </a:tr>
              <a:tr h="403208">
                <a:tc>
                  <a:txBody>
                    <a:bodyPr/>
                    <a:lstStyle/>
                    <a:p>
                      <a:pPr algn="ctr"/>
                      <a:endParaRPr lang="ru-RU" sz="1000" b="0"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«Сохранение и укрепление здоровья учащихся и воспитанников»</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87,000</a:t>
                      </a:r>
                      <a:endParaRPr lang="ru-RU" sz="1000" dirty="0">
                        <a:latin typeface="Times New Roman" pitchFamily="18" charset="0"/>
                        <a:cs typeface="Times New Roman" pitchFamily="18" charset="0"/>
                      </a:endParaRPr>
                    </a:p>
                  </a:txBody>
                  <a:tcPr marL="9525" marR="9525" marT="9525" marB="0" anchor="ctr"/>
                </a:tc>
                <a:tc>
                  <a:txBody>
                    <a:bodyPr/>
                    <a:lstStyle/>
                    <a:p>
                      <a:pPr algn="ctr"/>
                      <a:r>
                        <a:rPr lang="ru-RU" sz="1000" dirty="0" smtClean="0"/>
                        <a:t>510,000</a:t>
                      </a:r>
                      <a:endParaRPr lang="ru-RU" sz="1000" dirty="0">
                        <a:latin typeface="Times New Roman" pitchFamily="18" charset="0"/>
                        <a:cs typeface="Times New Roman" pitchFamily="18" charset="0"/>
                      </a:endParaRPr>
                    </a:p>
                  </a:txBody>
                  <a:tcPr marL="9525" marR="9525" marT="9525" marB="0" anchor="ctr"/>
                </a:tc>
                <a:tc>
                  <a:txBody>
                    <a:bodyPr/>
                    <a:lstStyle/>
                    <a:p>
                      <a:pPr algn="ctr"/>
                      <a:r>
                        <a:rPr lang="ru-RU" sz="1000" dirty="0" smtClean="0"/>
                        <a:t>1 000,000</a:t>
                      </a:r>
                      <a:endParaRPr lang="ru-RU" sz="1000" dirty="0">
                        <a:latin typeface="Times New Roman" pitchFamily="18" charset="0"/>
                        <a:cs typeface="Times New Roman" pitchFamily="18" charset="0"/>
                      </a:endParaRPr>
                    </a:p>
                  </a:txBody>
                  <a:tcPr marL="9525" marR="9525" marT="9525" marB="0" anchor="ctr"/>
                </a:tc>
              </a:tr>
              <a:tr h="403208">
                <a:tc>
                  <a:txBody>
                    <a:bodyPr/>
                    <a:lstStyle/>
                    <a:p>
                      <a:pPr algn="ctr"/>
                      <a:endParaRPr lang="ru-RU" sz="1000" b="0"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«Развитие инфраструктуры дошкольного, общего образования и дополнительного образования детей»</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1 730,000</a:t>
                      </a:r>
                      <a:endParaRPr lang="ru-RU" sz="1000" dirty="0" smtClean="0">
                        <a:latin typeface="Times New Roman" pitchFamily="18" charset="0"/>
                        <a:cs typeface="Times New Roman" pitchFamily="18" charset="0"/>
                      </a:endParaRPr>
                    </a:p>
                  </a:txBody>
                  <a:tcPr marL="9525" marR="9525" marT="9525" marB="0" anchor="ctr"/>
                </a:tc>
                <a:tc>
                  <a:txBody>
                    <a:bodyPr/>
                    <a:lstStyle/>
                    <a:p>
                      <a:pPr algn="ctr"/>
                      <a:r>
                        <a:rPr lang="ru-RU" sz="1000" dirty="0" smtClean="0"/>
                        <a:t>2 382,900</a:t>
                      </a:r>
                      <a:endParaRPr lang="ru-RU" sz="1000" dirty="0">
                        <a:latin typeface="Times New Roman" pitchFamily="18" charset="0"/>
                        <a:cs typeface="Times New Roman" pitchFamily="18" charset="0"/>
                      </a:endParaRPr>
                    </a:p>
                  </a:txBody>
                  <a:tcPr marL="9525" marR="9525" marT="9525" marB="0" anchor="ctr"/>
                </a:tc>
                <a:tc>
                  <a:txBody>
                    <a:bodyPr/>
                    <a:lstStyle/>
                    <a:p>
                      <a:pPr algn="ctr"/>
                      <a:r>
                        <a:rPr lang="ru-RU" sz="1000" dirty="0" smtClean="0"/>
                        <a:t>2 840,000</a:t>
                      </a:r>
                      <a:endParaRPr lang="ru-RU" sz="1000" dirty="0">
                        <a:latin typeface="Times New Roman" pitchFamily="18" charset="0"/>
                        <a:cs typeface="Times New Roman" pitchFamily="18" charset="0"/>
                      </a:endParaRPr>
                    </a:p>
                  </a:txBody>
                  <a:tcPr marL="9525" marR="9525" marT="9525" marB="0" anchor="ctr"/>
                </a:tc>
              </a:tr>
              <a:tr h="403208">
                <a:tc>
                  <a:txBody>
                    <a:bodyPr/>
                    <a:lstStyle/>
                    <a:p>
                      <a:pPr algn="ctr"/>
                      <a:endParaRPr lang="ru-RU" sz="1000" b="0"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«Выявление, поддержка и сопровождение одаренных детей»</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270,000</a:t>
                      </a:r>
                      <a:endParaRPr lang="ru-RU" sz="1000" dirty="0" smtClean="0">
                        <a:latin typeface="Times New Roman" pitchFamily="18" charset="0"/>
                        <a:cs typeface="Times New Roman" pitchFamily="18" charset="0"/>
                      </a:endParaRPr>
                    </a:p>
                  </a:txBody>
                  <a:tcPr marL="9525" marR="9525" marT="9525" marB="0" anchor="ctr"/>
                </a:tc>
                <a:tc>
                  <a:txBody>
                    <a:bodyPr/>
                    <a:lstStyle/>
                    <a:p>
                      <a:pPr algn="ctr"/>
                      <a:r>
                        <a:rPr lang="ru-RU" sz="1000" dirty="0" smtClean="0"/>
                        <a:t>280,000</a:t>
                      </a:r>
                      <a:endParaRPr lang="ru-RU" sz="1000" dirty="0">
                        <a:latin typeface="Times New Roman" pitchFamily="18" charset="0"/>
                        <a:cs typeface="Times New Roman" pitchFamily="18" charset="0"/>
                      </a:endParaRPr>
                    </a:p>
                  </a:txBody>
                  <a:tcPr marL="9525" marR="9525" marT="9525" marB="0" anchor="ctr"/>
                </a:tc>
                <a:tc>
                  <a:txBody>
                    <a:bodyPr/>
                    <a:lstStyle/>
                    <a:p>
                      <a:pPr algn="ctr"/>
                      <a:r>
                        <a:rPr lang="ru-RU" sz="1000" dirty="0" smtClean="0"/>
                        <a:t>270,000</a:t>
                      </a:r>
                      <a:endParaRPr lang="ru-RU" sz="1000" dirty="0">
                        <a:latin typeface="Times New Roman" pitchFamily="18" charset="0"/>
                        <a:cs typeface="Times New Roman" pitchFamily="18" charset="0"/>
                      </a:endParaRPr>
                    </a:p>
                  </a:txBody>
                  <a:tcPr marL="9525" marR="9525" marT="9525" marB="0" anchor="ctr"/>
                </a:tc>
              </a:tr>
              <a:tr h="403208">
                <a:tc>
                  <a:txBody>
                    <a:bodyPr/>
                    <a:lstStyle/>
                    <a:p>
                      <a:pPr algn="ctr"/>
                      <a:endParaRPr lang="ru-RU" sz="1000" b="0"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«Развитие кадрового потенциала системы дошкольного, общего и дополнительного образования детей»</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100,000</a:t>
                      </a:r>
                      <a:endParaRPr lang="ru-RU" sz="1000" dirty="0" smtClean="0">
                        <a:latin typeface="Times New Roman" pitchFamily="18" charset="0"/>
                        <a:cs typeface="Times New Roman" pitchFamily="18" charset="0"/>
                      </a:endParaRPr>
                    </a:p>
                  </a:txBody>
                  <a:tcPr marL="9525" marR="9525" marT="9525" marB="0" anchor="ctr"/>
                </a:tc>
                <a:tc>
                  <a:txBody>
                    <a:bodyPr/>
                    <a:lstStyle/>
                    <a:p>
                      <a:pPr algn="ctr"/>
                      <a:r>
                        <a:rPr lang="ru-RU" sz="1000" dirty="0" smtClean="0"/>
                        <a:t>100,000</a:t>
                      </a:r>
                      <a:endParaRPr lang="ru-RU" sz="1000" dirty="0">
                        <a:latin typeface="Times New Roman" pitchFamily="18" charset="0"/>
                        <a:cs typeface="Times New Roman" pitchFamily="18" charset="0"/>
                      </a:endParaRPr>
                    </a:p>
                  </a:txBody>
                  <a:tcPr marL="9525" marR="9525" marT="9525" marB="0" anchor="ctr"/>
                </a:tc>
                <a:tc>
                  <a:txBody>
                    <a:bodyPr/>
                    <a:lstStyle/>
                    <a:p>
                      <a:pPr algn="ctr"/>
                      <a:r>
                        <a:rPr lang="ru-RU" sz="1000" dirty="0" smtClean="0"/>
                        <a:t>100,000</a:t>
                      </a:r>
                      <a:endParaRPr lang="ru-RU" sz="1000" dirty="0">
                        <a:latin typeface="Times New Roman" pitchFamily="18" charset="0"/>
                        <a:cs typeface="Times New Roman" pitchFamily="18" charset="0"/>
                      </a:endParaRPr>
                    </a:p>
                  </a:txBody>
                  <a:tcPr marL="9525" marR="9525" marT="9525" marB="0" anchor="ctr"/>
                </a:tc>
              </a:tr>
              <a:tr h="403208">
                <a:tc>
                  <a:txBody>
                    <a:bodyPr/>
                    <a:lstStyle/>
                    <a:p>
                      <a:pPr algn="ctr"/>
                      <a:endParaRPr lang="ru-RU" sz="1000" b="0"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"Социальное обеспечение и иные выплаты населению"</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2 720,467</a:t>
                      </a:r>
                      <a:endParaRPr lang="ru-RU" sz="1000" dirty="0" smtClean="0">
                        <a:latin typeface="Times New Roman" pitchFamily="18" charset="0"/>
                        <a:cs typeface="Times New Roman" pitchFamily="18" charset="0"/>
                      </a:endParaRPr>
                    </a:p>
                  </a:txBody>
                  <a:tcPr marL="9525" marR="9525" marT="9525" marB="0" anchor="ctr"/>
                </a:tc>
                <a:tc>
                  <a:txBody>
                    <a:bodyPr/>
                    <a:lstStyle/>
                    <a:p>
                      <a:pPr algn="ctr"/>
                      <a:r>
                        <a:rPr lang="ru-RU" sz="1000" dirty="0" smtClean="0"/>
                        <a:t>2 725,094</a:t>
                      </a:r>
                      <a:endParaRPr lang="ru-RU" sz="1000" dirty="0">
                        <a:latin typeface="Times New Roman" pitchFamily="18" charset="0"/>
                        <a:cs typeface="Times New Roman" pitchFamily="18" charset="0"/>
                      </a:endParaRPr>
                    </a:p>
                  </a:txBody>
                  <a:tcPr marL="9525" marR="9525" marT="9525" marB="0" anchor="ctr"/>
                </a:tc>
                <a:tc>
                  <a:txBody>
                    <a:bodyPr/>
                    <a:lstStyle/>
                    <a:p>
                      <a:pPr algn="ctr"/>
                      <a:r>
                        <a:rPr lang="ru-RU" sz="1000" dirty="0" smtClean="0"/>
                        <a:t>2 729,905</a:t>
                      </a:r>
                      <a:endParaRPr lang="ru-RU" sz="1000" dirty="0">
                        <a:latin typeface="Times New Roman" pitchFamily="18" charset="0"/>
                        <a:cs typeface="Times New Roman" pitchFamily="18" charset="0"/>
                      </a:endParaRPr>
                    </a:p>
                  </a:txBody>
                  <a:tcPr marL="9525" marR="9525" marT="9525" marB="0" anchor="ctr"/>
                </a:tc>
              </a:tr>
              <a:tr h="403208">
                <a:tc>
                  <a:txBody>
                    <a:bodyPr/>
                    <a:lstStyle/>
                    <a:p>
                      <a:pPr algn="ctr"/>
                      <a:endParaRPr lang="ru-RU" sz="1000" b="0"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"Социальное обеспечение и иные выплаты"</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3 584,900</a:t>
                      </a:r>
                      <a:endParaRPr lang="ru-RU" sz="1000" dirty="0" smtClean="0">
                        <a:latin typeface="Times New Roman" pitchFamily="18" charset="0"/>
                        <a:cs typeface="Times New Roman" pitchFamily="18" charset="0"/>
                      </a:endParaRPr>
                    </a:p>
                  </a:txBody>
                  <a:tcPr marL="9525" marR="9525" marT="9525" marB="0" anchor="ctr"/>
                </a:tc>
                <a:tc>
                  <a:txBody>
                    <a:bodyPr/>
                    <a:lstStyle/>
                    <a:p>
                      <a:pPr algn="ctr"/>
                      <a:r>
                        <a:rPr lang="ru-RU" sz="1000" dirty="0" smtClean="0"/>
                        <a:t>3 584,900</a:t>
                      </a:r>
                      <a:endParaRPr lang="ru-RU" sz="1000" dirty="0">
                        <a:latin typeface="Times New Roman" pitchFamily="18" charset="0"/>
                        <a:cs typeface="Times New Roman" pitchFamily="18" charset="0"/>
                      </a:endParaRPr>
                    </a:p>
                  </a:txBody>
                  <a:tcPr marL="9525" marR="9525" marT="9525" marB="0" anchor="ctr"/>
                </a:tc>
                <a:tc>
                  <a:txBody>
                    <a:bodyPr/>
                    <a:lstStyle/>
                    <a:p>
                      <a:pPr algn="ctr"/>
                      <a:r>
                        <a:rPr lang="ru-RU" sz="1000" dirty="0" smtClean="0"/>
                        <a:t>3 584,900</a:t>
                      </a:r>
                      <a:endParaRPr lang="ru-RU" sz="1000" dirty="0">
                        <a:latin typeface="Times New Roman" pitchFamily="18" charset="0"/>
                        <a:cs typeface="Times New Roman" pitchFamily="18" charset="0"/>
                      </a:endParaRPr>
                    </a:p>
                  </a:txBody>
                  <a:tcPr marL="9525" marR="9525" marT="9525" marB="0" anchor="ctr"/>
                </a:tc>
              </a:tr>
              <a:tr h="403208">
                <a:tc>
                  <a:txBody>
                    <a:bodyPr/>
                    <a:lstStyle/>
                    <a:p>
                      <a:pPr algn="ctr"/>
                      <a:r>
                        <a:rPr lang="ru-RU" sz="1000" dirty="0" smtClean="0"/>
                        <a:t>1.2</a:t>
                      </a: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Подпрограмма  "Обеспечение реализации муниципальной программы и прочие мероприятия в области образования" </a:t>
                      </a:r>
                      <a:endParaRPr lang="ru-RU" sz="1000" b="1" i="1"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17 298,340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17 298,340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17 298,340</a:t>
                      </a:r>
                      <a:endParaRPr lang="ru-RU" sz="1000" b="1" i="1" dirty="0">
                        <a:latin typeface="Times New Roman" pitchFamily="18" charset="0"/>
                        <a:cs typeface="Times New Roman" pitchFamily="18" charset="0"/>
                      </a:endParaRPr>
                    </a:p>
                  </a:txBody>
                  <a:tcPr marL="9525" marR="9525" marT="9525" marB="0" anchor="ctr"/>
                </a:tc>
                <a:extLst>
                  <a:ext uri="{0D108BD9-81ED-4DB2-BD59-A6C34878D82A}">
                    <a16:rowId xmlns="" xmlns:a16="http://schemas.microsoft.com/office/drawing/2014/main" val="2613654590"/>
                  </a:ext>
                </a:extLst>
              </a:tr>
              <a:tr h="252005">
                <a:tc>
                  <a:txBody>
                    <a:bodyPr/>
                    <a:lstStyle/>
                    <a:p>
                      <a:pPr algn="ctr"/>
                      <a:endParaRPr lang="ru-RU" sz="1000" b="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 Другие вопросы в области образования"</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892,000</a:t>
                      </a:r>
                      <a:endParaRPr lang="ru-RU" sz="1000" dirty="0">
                        <a:latin typeface="Times New Roman" pitchFamily="18" charset="0"/>
                        <a:cs typeface="Times New Roman" pitchFamily="18" charset="0"/>
                      </a:endParaRPr>
                    </a:p>
                  </a:txBody>
                  <a:tcPr marL="9525" marR="9525" marT="9525" marB="0" anchor="ctr"/>
                </a:tc>
                <a:tc>
                  <a:txBody>
                    <a:bodyPr/>
                    <a:lstStyle/>
                    <a:p>
                      <a:pPr algn="ctr"/>
                      <a:r>
                        <a:rPr lang="ru-RU" sz="1000" dirty="0" smtClean="0"/>
                        <a:t>892,000</a:t>
                      </a:r>
                      <a:endParaRPr lang="ru-RU" sz="1000" dirty="0">
                        <a:latin typeface="Times New Roman" pitchFamily="18" charset="0"/>
                        <a:cs typeface="Times New Roman" pitchFamily="18" charset="0"/>
                      </a:endParaRPr>
                    </a:p>
                  </a:txBody>
                  <a:tcPr marL="9525" marR="9525" marT="9525" marB="0" anchor="ctr"/>
                </a:tc>
                <a:tc>
                  <a:txBody>
                    <a:bodyPr/>
                    <a:lstStyle/>
                    <a:p>
                      <a:pPr algn="ctr"/>
                      <a:r>
                        <a:rPr lang="ru-RU" sz="1000" dirty="0" smtClean="0"/>
                        <a:t>892,000</a:t>
                      </a:r>
                      <a:endParaRPr lang="ru-RU" sz="1000" dirty="0">
                        <a:latin typeface="Times New Roman" pitchFamily="18" charset="0"/>
                        <a:cs typeface="Times New Roman" pitchFamily="18" charset="0"/>
                      </a:endParaRPr>
                    </a:p>
                  </a:txBody>
                  <a:tcPr marL="9525" marR="9525" marT="9525" marB="0" anchor="ctr"/>
                </a:tc>
                <a:extLst>
                  <a:ext uri="{0D108BD9-81ED-4DB2-BD59-A6C34878D82A}">
                    <a16:rowId xmlns="" xmlns:a16="http://schemas.microsoft.com/office/drawing/2014/main" val="1294302220"/>
                  </a:ext>
                </a:extLst>
              </a:tr>
              <a:tr h="316544">
                <a:tc>
                  <a:txBody>
                    <a:bodyPr/>
                    <a:lstStyle/>
                    <a:p>
                      <a:pPr algn="ctr"/>
                      <a:endParaRPr lang="ru-RU" sz="1000" b="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"Организационное, аналитическое , информационное обеспечение реализации муниципальной программы "</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16 366,339</a:t>
                      </a:r>
                      <a:endParaRPr lang="ru-RU" sz="1000" dirty="0">
                        <a:latin typeface="Times New Roman" pitchFamily="18" charset="0"/>
                        <a:cs typeface="Times New Roman" pitchFamily="18" charset="0"/>
                      </a:endParaRPr>
                    </a:p>
                  </a:txBody>
                  <a:tcPr marL="9525" marR="9525" marT="9525" marB="0" anchor="ctr"/>
                </a:tc>
                <a:tc>
                  <a:txBody>
                    <a:bodyPr/>
                    <a:lstStyle/>
                    <a:p>
                      <a:pPr algn="ctr"/>
                      <a:r>
                        <a:rPr lang="ru-RU" sz="1000" dirty="0" smtClean="0"/>
                        <a:t>16 366,339</a:t>
                      </a:r>
                      <a:endParaRPr lang="ru-RU" sz="1000" dirty="0">
                        <a:latin typeface="Times New Roman" pitchFamily="18" charset="0"/>
                        <a:cs typeface="Times New Roman" pitchFamily="18" charset="0"/>
                      </a:endParaRPr>
                    </a:p>
                  </a:txBody>
                  <a:tcPr marL="9525" marR="9525" marT="9525" marB="0" anchor="ctr"/>
                </a:tc>
                <a:tc>
                  <a:txBody>
                    <a:bodyPr/>
                    <a:lstStyle/>
                    <a:p>
                      <a:pPr algn="ctr"/>
                      <a:r>
                        <a:rPr lang="ru-RU" sz="1000" dirty="0" smtClean="0"/>
                        <a:t>16 366,339</a:t>
                      </a:r>
                      <a:endParaRPr lang="ru-RU" sz="1000" dirty="0">
                        <a:latin typeface="Times New Roman" pitchFamily="18" charset="0"/>
                        <a:cs typeface="Times New Roman" pitchFamily="18" charset="0"/>
                      </a:endParaRPr>
                    </a:p>
                  </a:txBody>
                  <a:tcPr marL="9525" marR="9525" marT="9525" marB="0" anchor="ctr"/>
                </a:tc>
                <a:extLst>
                  <a:ext uri="{0D108BD9-81ED-4DB2-BD59-A6C34878D82A}">
                    <a16:rowId xmlns="" xmlns:a16="http://schemas.microsoft.com/office/drawing/2014/main" val="2847286262"/>
                  </a:ext>
                </a:extLst>
              </a:tr>
              <a:tr h="316544">
                <a:tc>
                  <a:txBody>
                    <a:bodyPr/>
                    <a:lstStyle/>
                    <a:p>
                      <a:pPr algn="ctr"/>
                      <a:endParaRPr lang="ru-RU" sz="1000" b="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"Независимая оценка качества  образовательной деятельности организаций, осуществляющих  образовательную деятельность»</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40,000</a:t>
                      </a:r>
                      <a:endParaRPr lang="ru-RU" sz="1000" dirty="0">
                        <a:latin typeface="Times New Roman" pitchFamily="18" charset="0"/>
                        <a:cs typeface="Times New Roman" pitchFamily="18" charset="0"/>
                      </a:endParaRPr>
                    </a:p>
                  </a:txBody>
                  <a:tcPr marL="9525" marR="9525" marT="9525" marB="0" anchor="ctr"/>
                </a:tc>
                <a:tc>
                  <a:txBody>
                    <a:bodyPr/>
                    <a:lstStyle/>
                    <a:p>
                      <a:pPr algn="ctr"/>
                      <a:r>
                        <a:rPr lang="ru-RU" sz="1000" dirty="0" smtClean="0"/>
                        <a:t>40,000</a:t>
                      </a:r>
                      <a:endParaRPr lang="ru-RU" sz="1000" dirty="0">
                        <a:latin typeface="Times New Roman" pitchFamily="18" charset="0"/>
                        <a:cs typeface="Times New Roman" pitchFamily="18" charset="0"/>
                      </a:endParaRPr>
                    </a:p>
                  </a:txBody>
                  <a:tcPr marL="9525" marR="9525" marT="9525" marB="0" anchor="ctr"/>
                </a:tc>
                <a:tc>
                  <a:txBody>
                    <a:bodyPr/>
                    <a:lstStyle/>
                    <a:p>
                      <a:pPr algn="ctr"/>
                      <a:r>
                        <a:rPr lang="ru-RU" sz="1000" dirty="0" smtClean="0"/>
                        <a:t>40,000</a:t>
                      </a:r>
                      <a:endParaRPr lang="ru-RU" sz="1000" dirty="0">
                        <a:latin typeface="Times New Roman" pitchFamily="18" charset="0"/>
                        <a:cs typeface="Times New Roman" pitchFamily="18" charset="0"/>
                      </a:endParaRPr>
                    </a:p>
                  </a:txBody>
                  <a:tcPr marL="9525" marR="9525" marT="9525" marB="0" anchor="ctr"/>
                </a:tc>
              </a:tr>
            </a:tbl>
          </a:graphicData>
        </a:graphic>
      </p:graphicFrame>
      <p:sp>
        <p:nvSpPr>
          <p:cNvPr id="7" name="Прямоугольник 6"/>
          <p:cNvSpPr/>
          <p:nvPr/>
        </p:nvSpPr>
        <p:spPr>
          <a:xfrm>
            <a:off x="0" y="10388"/>
            <a:ext cx="9906000" cy="646331"/>
          </a:xfrm>
          <a:prstGeom prst="rect">
            <a:avLst/>
          </a:prstGeom>
        </p:spPr>
        <p:txBody>
          <a:bodyPr wrap="square">
            <a:spAutoFit/>
          </a:bodyPr>
          <a:lstStyle/>
          <a:p>
            <a:pPr algn="ctr"/>
            <a:r>
              <a:rPr lang="ru-RU" sz="2000" b="1" dirty="0">
                <a:solidFill>
                  <a:srgbClr val="2F5897"/>
                </a:solidFill>
                <a:ea typeface="+mj-ea"/>
                <a:cs typeface="+mj-cs"/>
              </a:rPr>
              <a:t>Распределение </a:t>
            </a:r>
            <a:r>
              <a:rPr lang="ru-RU" sz="2000" b="1" dirty="0" smtClean="0">
                <a:solidFill>
                  <a:srgbClr val="2F5897"/>
                </a:solidFill>
                <a:ea typeface="+mj-ea"/>
                <a:cs typeface="+mj-cs"/>
              </a:rPr>
              <a:t>ассигнований Соболевского района на </a:t>
            </a:r>
            <a:r>
              <a:rPr lang="ru-RU" sz="2000" b="1" dirty="0">
                <a:solidFill>
                  <a:srgbClr val="2F5897"/>
                </a:solidFill>
                <a:ea typeface="+mj-ea"/>
                <a:cs typeface="+mj-cs"/>
              </a:rPr>
              <a:t>2017-2019 годы </a:t>
            </a:r>
            <a:endParaRPr lang="ru-RU" sz="2000" b="1" dirty="0" smtClean="0">
              <a:solidFill>
                <a:srgbClr val="2F5897"/>
              </a:solidFill>
              <a:ea typeface="+mj-ea"/>
              <a:cs typeface="+mj-cs"/>
            </a:endParaRPr>
          </a:p>
          <a:p>
            <a:pPr algn="ctr"/>
            <a:r>
              <a:rPr lang="ru-RU" sz="1600" b="1" dirty="0" smtClean="0">
                <a:solidFill>
                  <a:srgbClr val="2F5897"/>
                </a:solidFill>
                <a:ea typeface="+mj-ea"/>
                <a:cs typeface="+mj-cs"/>
              </a:rPr>
              <a:t>в </a:t>
            </a:r>
            <a:r>
              <a:rPr lang="ru-RU" sz="1600" b="1" dirty="0">
                <a:solidFill>
                  <a:srgbClr val="2F5897"/>
                </a:solidFill>
                <a:ea typeface="+mj-ea"/>
                <a:cs typeface="+mj-cs"/>
              </a:rPr>
              <a:t>разрезе </a:t>
            </a:r>
            <a:r>
              <a:rPr lang="ru-RU" sz="1600" b="1" dirty="0" smtClean="0">
                <a:solidFill>
                  <a:srgbClr val="2F5897"/>
                </a:solidFill>
                <a:ea typeface="+mj-ea"/>
                <a:cs typeface="+mj-cs"/>
              </a:rPr>
              <a:t>муниципальных </a:t>
            </a:r>
            <a:r>
              <a:rPr lang="ru-RU" sz="1600" b="1" dirty="0">
                <a:solidFill>
                  <a:srgbClr val="2F5897"/>
                </a:solidFill>
                <a:ea typeface="+mj-ea"/>
                <a:cs typeface="+mj-cs"/>
              </a:rPr>
              <a:t>программ, подпрограмм, основных мероприятий</a:t>
            </a:r>
            <a:r>
              <a:rPr lang="ru-RU" sz="1600" dirty="0">
                <a:solidFill>
                  <a:srgbClr val="2F5897"/>
                </a:solidFill>
                <a:effectLst>
                  <a:outerShdw blurRad="63500" dist="38100" dir="5400000" algn="t" rotWithShape="0">
                    <a:prstClr val="black">
                      <a:alpha val="25000"/>
                    </a:prstClr>
                  </a:outerShdw>
                </a:effectLst>
                <a:ea typeface="+mj-ea"/>
                <a:cs typeface="+mj-cs"/>
              </a:rPr>
              <a:t> </a:t>
            </a:r>
            <a:endParaRPr lang="ru-RU" sz="1600" dirty="0"/>
          </a:p>
        </p:txBody>
      </p:sp>
      <p:sp>
        <p:nvSpPr>
          <p:cNvPr id="4" name="TextBox 3"/>
          <p:cNvSpPr txBox="1"/>
          <p:nvPr/>
        </p:nvSpPr>
        <p:spPr>
          <a:xfrm>
            <a:off x="8867775" y="555037"/>
            <a:ext cx="1038225" cy="276999"/>
          </a:xfrm>
          <a:prstGeom prst="rect">
            <a:avLst/>
          </a:prstGeom>
          <a:noFill/>
        </p:spPr>
        <p:txBody>
          <a:bodyPr wrap="square" rtlCol="0">
            <a:spAutoFit/>
          </a:bodyPr>
          <a:lstStyle/>
          <a:p>
            <a:r>
              <a:rPr lang="ru-RU" sz="1200" dirty="0" smtClean="0">
                <a:solidFill>
                  <a:prstClr val="black"/>
                </a:solidFill>
              </a:rPr>
              <a:t>тыс. рублей</a:t>
            </a:r>
            <a:endParaRPr lang="ru-RU" sz="1200" dirty="0">
              <a:solidFill>
                <a:prstClr val="black"/>
              </a:solidFill>
            </a:endParaRPr>
          </a:p>
        </p:txBody>
      </p:sp>
    </p:spTree>
    <p:extLst>
      <p:ext uri="{BB962C8B-B14F-4D97-AF65-F5344CB8AC3E}">
        <p14:creationId xmlns:p14="http://schemas.microsoft.com/office/powerpoint/2010/main" val="42543226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1973369543"/>
              </p:ext>
            </p:extLst>
          </p:nvPr>
        </p:nvGraphicFramePr>
        <p:xfrm>
          <a:off x="66676" y="76202"/>
          <a:ext cx="9772651" cy="6706059"/>
        </p:xfrm>
        <a:graphic>
          <a:graphicData uri="http://schemas.openxmlformats.org/drawingml/2006/table">
            <a:tbl>
              <a:tblPr firstRow="1" bandRow="1">
                <a:tableStyleId>{22838BEF-8BB2-4498-84A7-C5851F593DF1}</a:tableStyleId>
              </a:tblPr>
              <a:tblGrid>
                <a:gridCol w="341938"/>
                <a:gridCol w="6836158"/>
                <a:gridCol w="869202"/>
                <a:gridCol w="869202"/>
                <a:gridCol w="856151"/>
              </a:tblGrid>
              <a:tr h="197397">
                <a:tc gridSpan="2">
                  <a:txBody>
                    <a:bodyPr/>
                    <a:lstStyle/>
                    <a:p>
                      <a:pPr algn="ctr" fontAlgn="ctr"/>
                      <a:r>
                        <a:rPr lang="ru-RU" sz="1000" u="none" strike="noStrike" dirty="0" smtClean="0">
                          <a:effectLst/>
                        </a:rPr>
                        <a:t>Наименование</a:t>
                      </a:r>
                      <a:endParaRPr lang="ru-RU" sz="1000" b="1" i="0" u="none" strike="noStrike" dirty="0">
                        <a:solidFill>
                          <a:schemeClr val="bg1"/>
                        </a:solidFill>
                        <a:effectLst/>
                        <a:latin typeface="Times New Roman" panose="02020603050405020304" pitchFamily="18" charset="0"/>
                        <a:cs typeface="Times New Roman" pitchFamily="18" charset="0"/>
                      </a:endParaRPr>
                    </a:p>
                  </a:txBody>
                  <a:tcPr marL="9525" marR="9525" marT="9525" marB="0" anchor="ctr"/>
                </a:tc>
                <a:tc hMerge="1">
                  <a:txBody>
                    <a:bodyPr/>
                    <a:lstStyle/>
                    <a:p>
                      <a:pPr algn="ctr" fontAlgn="ctr"/>
                      <a:endParaRPr lang="ru-RU" sz="1000" b="1" i="0" u="none" strike="noStrike" dirty="0">
                        <a:solidFill>
                          <a:schemeClr val="bg1"/>
                        </a:solidFill>
                        <a:effectLst/>
                        <a:latin typeface="Times New Roman" panose="02020603050405020304" pitchFamily="18" charset="0"/>
                      </a:endParaRPr>
                    </a:p>
                  </a:txBody>
                  <a:tcPr marL="9525" marR="9525" marT="9525" marB="0" anchor="ctr"/>
                </a:tc>
                <a:tc>
                  <a:txBody>
                    <a:bodyPr/>
                    <a:lstStyle/>
                    <a:p>
                      <a:pPr algn="ctr" fontAlgn="ctr"/>
                      <a:r>
                        <a:rPr lang="ru-RU" sz="1000" u="none" strike="noStrike" dirty="0" smtClean="0">
                          <a:effectLst/>
                        </a:rPr>
                        <a:t>2017 </a:t>
                      </a:r>
                      <a:r>
                        <a:rPr lang="ru-RU" sz="1000" u="none" strike="noStrike" dirty="0">
                          <a:effectLst/>
                        </a:rPr>
                        <a:t>год</a:t>
                      </a:r>
                      <a:endParaRPr lang="ru-RU" sz="1000" b="1" i="0" u="none" strike="noStrike" dirty="0">
                        <a:solidFill>
                          <a:schemeClr val="bg1"/>
                        </a:solidFill>
                        <a:effectLst/>
                        <a:latin typeface="Times New Roman" panose="02020603050405020304" pitchFamily="18" charset="0"/>
                        <a:cs typeface="Times New Roman" pitchFamily="18" charset="0"/>
                      </a:endParaRPr>
                    </a:p>
                  </a:txBody>
                  <a:tcPr marL="9525" marR="9525" marT="9525" marB="0" anchor="ctr"/>
                </a:tc>
                <a:tc>
                  <a:txBody>
                    <a:bodyPr/>
                    <a:lstStyle/>
                    <a:p>
                      <a:pPr algn="ctr" fontAlgn="ctr"/>
                      <a:r>
                        <a:rPr lang="ru-RU" sz="1000" u="none" strike="noStrike" dirty="0" smtClean="0">
                          <a:effectLst/>
                        </a:rPr>
                        <a:t>2018 </a:t>
                      </a:r>
                      <a:r>
                        <a:rPr lang="ru-RU" sz="1000" u="none" strike="noStrike" dirty="0">
                          <a:effectLst/>
                        </a:rPr>
                        <a:t>год</a:t>
                      </a:r>
                      <a:endParaRPr lang="ru-RU" sz="1000" b="1" i="0" u="none" strike="noStrike" dirty="0">
                        <a:solidFill>
                          <a:schemeClr val="bg1"/>
                        </a:solidFill>
                        <a:effectLst/>
                        <a:latin typeface="Times New Roman" panose="02020603050405020304" pitchFamily="18" charset="0"/>
                        <a:cs typeface="Times New Roman" pitchFamily="18" charset="0"/>
                      </a:endParaRPr>
                    </a:p>
                  </a:txBody>
                  <a:tcPr marL="9525" marR="9525" marT="9525" marB="0" anchor="ctr"/>
                </a:tc>
                <a:tc>
                  <a:txBody>
                    <a:bodyPr/>
                    <a:lstStyle/>
                    <a:p>
                      <a:pPr algn="ctr" fontAlgn="ctr"/>
                      <a:r>
                        <a:rPr lang="ru-RU" sz="1000" u="none" strike="noStrike" dirty="0" smtClean="0">
                          <a:effectLst/>
                        </a:rPr>
                        <a:t>2019 </a:t>
                      </a:r>
                      <a:r>
                        <a:rPr lang="ru-RU" sz="1000" u="none" strike="noStrike" dirty="0">
                          <a:effectLst/>
                        </a:rPr>
                        <a:t>год</a:t>
                      </a:r>
                      <a:endParaRPr lang="ru-RU" sz="1000" b="1" i="0" u="none" strike="noStrike" dirty="0">
                        <a:solidFill>
                          <a:schemeClr val="bg1"/>
                        </a:solidFill>
                        <a:effectLst/>
                        <a:latin typeface="Times New Roman" panose="02020603050405020304" pitchFamily="18" charset="0"/>
                        <a:cs typeface="Times New Roman" pitchFamily="18" charset="0"/>
                      </a:endParaRPr>
                    </a:p>
                  </a:txBody>
                  <a:tcPr marL="9525" marR="9525" marT="9525" marB="0" anchor="ctr"/>
                </a:tc>
              </a:tr>
              <a:tr h="390666">
                <a:tc>
                  <a:txBody>
                    <a:bodyPr/>
                    <a:lstStyle/>
                    <a:p>
                      <a:pPr algn="ctr"/>
                      <a:r>
                        <a:rPr lang="ru-RU" sz="1000" dirty="0" smtClean="0"/>
                        <a:t>2.</a:t>
                      </a:r>
                      <a:endParaRPr lang="ru-RU" sz="1000" b="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Муниципальная программа Соболевского муниципального района «Социальная поддержка граждан в Соболевском муниципальном районе Камчатского края на 2014-2019 годы»</a:t>
                      </a:r>
                      <a:endParaRPr lang="ru-RU" sz="1000" b="1"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11 610,300</a:t>
                      </a:r>
                      <a:endParaRPr lang="ru-RU" sz="1000" b="1" dirty="0">
                        <a:latin typeface="Times New Roman" pitchFamily="18" charset="0"/>
                        <a:cs typeface="Times New Roman" pitchFamily="18" charset="0"/>
                      </a:endParaRPr>
                    </a:p>
                  </a:txBody>
                  <a:tcPr marL="9525" marR="9525" marT="9525" marB="0" anchor="ctr"/>
                </a:tc>
                <a:tc>
                  <a:txBody>
                    <a:bodyPr/>
                    <a:lstStyle/>
                    <a:p>
                      <a:pPr algn="ctr"/>
                      <a:r>
                        <a:rPr lang="ru-RU" sz="1000" dirty="0" smtClean="0"/>
                        <a:t>11 610,300</a:t>
                      </a:r>
                      <a:endParaRPr lang="ru-RU" sz="1000" b="1" dirty="0">
                        <a:latin typeface="Times New Roman" pitchFamily="18" charset="0"/>
                        <a:cs typeface="Times New Roman" pitchFamily="18" charset="0"/>
                      </a:endParaRPr>
                    </a:p>
                  </a:txBody>
                  <a:tcPr marL="9525" marR="9525" marT="9525" marB="0" anchor="ctr"/>
                </a:tc>
                <a:tc>
                  <a:txBody>
                    <a:bodyPr/>
                    <a:lstStyle/>
                    <a:p>
                      <a:pPr algn="ctr"/>
                      <a:r>
                        <a:rPr lang="ru-RU" sz="1000" dirty="0" smtClean="0"/>
                        <a:t>11610,300</a:t>
                      </a:r>
                      <a:endParaRPr lang="ru-RU" sz="1000" b="1" dirty="0">
                        <a:latin typeface="Times New Roman" pitchFamily="18" charset="0"/>
                        <a:cs typeface="Times New Roman" pitchFamily="18" charset="0"/>
                      </a:endParaRPr>
                    </a:p>
                  </a:txBody>
                  <a:tcPr marL="9525" marR="9525" marT="9525" marB="0" anchor="ctr"/>
                </a:tc>
              </a:tr>
              <a:tr h="307190">
                <a:tc>
                  <a:txBody>
                    <a:bodyPr/>
                    <a:lstStyle/>
                    <a:p>
                      <a:pPr algn="ctr"/>
                      <a:r>
                        <a:rPr lang="ru-RU" sz="1000" dirty="0" smtClean="0"/>
                        <a:t>2.1</a:t>
                      </a: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 Подпрограмма "Предоставление гражданам субсидий на оплату жилых помещений и коммунальных услуг" </a:t>
                      </a:r>
                      <a:endParaRPr lang="ru-RU" sz="1000" b="1" i="1"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5 221,000</a:t>
                      </a:r>
                      <a:endParaRPr lang="ru-RU" sz="1000" b="1" i="1" dirty="0">
                        <a:solidFill>
                          <a:schemeClr val="tx1"/>
                        </a:solidFill>
                        <a:latin typeface="Times New Roman" pitchFamily="18" charset="0"/>
                        <a:cs typeface="Times New Roman" pitchFamily="18" charset="0"/>
                      </a:endParaRPr>
                    </a:p>
                  </a:txBody>
                  <a:tcPr marL="9525" marR="9525" marT="9525" marB="0" anchor="ctr"/>
                </a:tc>
                <a:tc>
                  <a:txBody>
                    <a:bodyPr/>
                    <a:lstStyle/>
                    <a:p>
                      <a:pPr algn="ctr"/>
                      <a:r>
                        <a:rPr lang="ru-RU" sz="1000" dirty="0" smtClean="0"/>
                        <a:t>5 221,000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5 221,000</a:t>
                      </a:r>
                      <a:endParaRPr lang="ru-RU" sz="1000" b="1" i="1" dirty="0">
                        <a:latin typeface="Times New Roman" pitchFamily="18" charset="0"/>
                        <a:cs typeface="Times New Roman" pitchFamily="18" charset="0"/>
                      </a:endParaRPr>
                    </a:p>
                  </a:txBody>
                  <a:tcPr marL="9525" marR="9525" marT="9525" marB="0" anchor="ctr"/>
                </a:tc>
              </a:tr>
              <a:tr h="385994">
                <a:tc>
                  <a:txBody>
                    <a:bodyPr/>
                    <a:lstStyle/>
                    <a:p>
                      <a:pPr algn="ctr"/>
                      <a:endParaRPr lang="ru-RU" sz="1000" b="0" i="0"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"Предоставление  гражданам  субсидий  на  оплату  жилых  помещений  и  коммунальных  услуг"</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5 221,000</a:t>
                      </a:r>
                      <a:endParaRPr lang="ru-RU" sz="1000" b="0" i="0" dirty="0">
                        <a:solidFill>
                          <a:schemeClr val="tx1"/>
                        </a:solidFill>
                        <a:latin typeface="Times New Roman" pitchFamily="18" charset="0"/>
                        <a:cs typeface="Times New Roman" pitchFamily="18" charset="0"/>
                      </a:endParaRPr>
                    </a:p>
                  </a:txBody>
                  <a:tcPr marL="9525" marR="9525" marT="9525" marB="0" anchor="ctr"/>
                </a:tc>
                <a:tc>
                  <a:txBody>
                    <a:bodyPr/>
                    <a:lstStyle/>
                    <a:p>
                      <a:pPr algn="ctr"/>
                      <a:r>
                        <a:rPr lang="ru-RU" sz="1000" dirty="0" smtClean="0"/>
                        <a:t>5 221,000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5 221,000</a:t>
                      </a:r>
                      <a:endParaRPr lang="ru-RU" sz="1000" b="0" i="0" dirty="0">
                        <a:latin typeface="Times New Roman" pitchFamily="18" charset="0"/>
                        <a:cs typeface="Times New Roman" pitchFamily="18" charset="0"/>
                      </a:endParaRPr>
                    </a:p>
                  </a:txBody>
                  <a:tcPr marL="9525" marR="9525" marT="9525" marB="0" anchor="ctr"/>
                </a:tc>
              </a:tr>
              <a:tr h="345612">
                <a:tc>
                  <a:txBody>
                    <a:bodyPr/>
                    <a:lstStyle/>
                    <a:p>
                      <a:pPr algn="ctr"/>
                      <a:r>
                        <a:rPr lang="ru-RU" sz="1000" dirty="0" smtClean="0"/>
                        <a:t>2.2</a:t>
                      </a: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Подпрограмма "Меры социальной поддержки отдельных категорий граждан в Соболевском районе "</a:t>
                      </a:r>
                      <a:endParaRPr lang="ru-RU" sz="1000" b="1" i="1"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4 570,100</a:t>
                      </a:r>
                      <a:endParaRPr lang="ru-RU" sz="1000" b="1" i="1" dirty="0">
                        <a:solidFill>
                          <a:schemeClr val="tx1"/>
                        </a:solidFill>
                        <a:latin typeface="Times New Roman" pitchFamily="18" charset="0"/>
                        <a:cs typeface="Times New Roman" pitchFamily="18" charset="0"/>
                      </a:endParaRPr>
                    </a:p>
                  </a:txBody>
                  <a:tcPr marL="9525" marR="9525" marT="9525" marB="0" anchor="ctr"/>
                </a:tc>
                <a:tc>
                  <a:txBody>
                    <a:bodyPr/>
                    <a:lstStyle/>
                    <a:p>
                      <a:pPr algn="ctr"/>
                      <a:r>
                        <a:rPr lang="ru-RU" sz="1000" dirty="0" smtClean="0"/>
                        <a:t>4 570,100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4 570,100</a:t>
                      </a:r>
                      <a:endParaRPr lang="ru-RU" sz="1000" b="1" i="1" dirty="0">
                        <a:latin typeface="Times New Roman" pitchFamily="18" charset="0"/>
                        <a:cs typeface="Times New Roman" pitchFamily="18" charset="0"/>
                      </a:endParaRPr>
                    </a:p>
                  </a:txBody>
                  <a:tcPr marL="9525" marR="9525" marT="9525" marB="0" anchor="ctr"/>
                </a:tc>
              </a:tr>
              <a:tr h="327298">
                <a:tc>
                  <a:txBody>
                    <a:bodyPr/>
                    <a:lstStyle/>
                    <a:p>
                      <a:pPr algn="ct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"Муниципальная  доплата  к  пенсии  и  пенсия  за  выслугу  лет"</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2 820,100</a:t>
                      </a:r>
                      <a:endParaRPr lang="ru-RU" sz="1000" b="0" i="0" dirty="0">
                        <a:solidFill>
                          <a:schemeClr val="tx1"/>
                        </a:solidFill>
                        <a:latin typeface="Times New Roman" pitchFamily="18" charset="0"/>
                        <a:cs typeface="Times New Roman" pitchFamily="18" charset="0"/>
                      </a:endParaRPr>
                    </a:p>
                  </a:txBody>
                  <a:tcPr marL="9525" marR="9525" marT="9525" marB="0" anchor="ctr"/>
                </a:tc>
                <a:tc>
                  <a:txBody>
                    <a:bodyPr/>
                    <a:lstStyle/>
                    <a:p>
                      <a:pPr algn="ctr"/>
                      <a:r>
                        <a:rPr lang="ru-RU" sz="1000" dirty="0" smtClean="0"/>
                        <a:t>2 820,100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2 820,100</a:t>
                      </a:r>
                      <a:endParaRPr lang="ru-RU" sz="1000" b="0" i="0" dirty="0">
                        <a:latin typeface="Times New Roman" pitchFamily="18" charset="0"/>
                        <a:cs typeface="Times New Roman" pitchFamily="18" charset="0"/>
                      </a:endParaRPr>
                    </a:p>
                  </a:txBody>
                  <a:tcPr marL="9525" marR="9525" marT="9525" marB="0" anchor="ctr"/>
                </a:tc>
              </a:tr>
              <a:tr h="298418">
                <a:tc>
                  <a:txBody>
                    <a:bodyPr/>
                    <a:lstStyle/>
                    <a:p>
                      <a:pPr algn="ct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"Дополнительная  социальная   поддержка  жителей  Соболевского  района"</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1 500,000</a:t>
                      </a:r>
                      <a:endParaRPr lang="ru-RU" sz="1000" b="0" i="0" dirty="0">
                        <a:solidFill>
                          <a:schemeClr val="tx1"/>
                        </a:solidFill>
                        <a:latin typeface="Times New Roman" pitchFamily="18" charset="0"/>
                        <a:cs typeface="Times New Roman" pitchFamily="18" charset="0"/>
                      </a:endParaRPr>
                    </a:p>
                  </a:txBody>
                  <a:tcPr marL="9525" marR="9525" marT="9525" marB="0" anchor="ctr"/>
                </a:tc>
                <a:tc>
                  <a:txBody>
                    <a:bodyPr/>
                    <a:lstStyle/>
                    <a:p>
                      <a:pPr algn="ctr"/>
                      <a:r>
                        <a:rPr lang="ru-RU" sz="1000" dirty="0" smtClean="0"/>
                        <a:t>1 500,000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1 500,000</a:t>
                      </a:r>
                      <a:endParaRPr lang="ru-RU" sz="1000" b="0" i="0" dirty="0">
                        <a:latin typeface="Times New Roman" pitchFamily="18" charset="0"/>
                        <a:cs typeface="Times New Roman" pitchFamily="18" charset="0"/>
                      </a:endParaRPr>
                    </a:p>
                  </a:txBody>
                  <a:tcPr marL="9525" marR="9525" marT="9525" marB="0" anchor="ctr"/>
                </a:tc>
              </a:tr>
              <a:tr h="336924">
                <a:tc>
                  <a:txBody>
                    <a:bodyPr/>
                    <a:lstStyle/>
                    <a:p>
                      <a:pPr algn="ct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"Организация временных рабочих мест"</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250,000</a:t>
                      </a:r>
                      <a:endParaRPr lang="ru-RU" sz="1000" b="0" i="0" dirty="0">
                        <a:solidFill>
                          <a:schemeClr val="tx1"/>
                        </a:solidFill>
                        <a:latin typeface="Times New Roman" pitchFamily="18" charset="0"/>
                        <a:cs typeface="Times New Roman" pitchFamily="18" charset="0"/>
                      </a:endParaRPr>
                    </a:p>
                  </a:txBody>
                  <a:tcPr marL="9525" marR="9525" marT="9525" marB="0" anchor="ctr"/>
                </a:tc>
                <a:tc>
                  <a:txBody>
                    <a:bodyPr/>
                    <a:lstStyle/>
                    <a:p>
                      <a:pPr algn="ctr"/>
                      <a:r>
                        <a:rPr lang="ru-RU" sz="1000" dirty="0" smtClean="0"/>
                        <a:t>250,000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250,000</a:t>
                      </a:r>
                      <a:endParaRPr lang="ru-RU" sz="1000" b="0" i="0" dirty="0">
                        <a:latin typeface="Times New Roman" pitchFamily="18" charset="0"/>
                        <a:cs typeface="Times New Roman" pitchFamily="18" charset="0"/>
                      </a:endParaRPr>
                    </a:p>
                  </a:txBody>
                  <a:tcPr marL="9525" marR="9525" marT="9525" marB="0" anchor="ctr"/>
                </a:tc>
              </a:tr>
              <a:tr h="327298">
                <a:tc>
                  <a:txBody>
                    <a:bodyPr/>
                    <a:lstStyle/>
                    <a:p>
                      <a:pPr algn="ctr"/>
                      <a:r>
                        <a:rPr lang="ru-RU" sz="1000" dirty="0" smtClean="0"/>
                        <a:t>2.3</a:t>
                      </a: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Подпрограмма  "Обеспечение реализации программы"</a:t>
                      </a:r>
                      <a:endParaRPr lang="ru-RU" sz="1000" b="1" i="1"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1 819,200</a:t>
                      </a:r>
                      <a:endParaRPr lang="ru-RU" sz="1000" b="1" i="1" dirty="0">
                        <a:solidFill>
                          <a:schemeClr val="tx1"/>
                        </a:solidFill>
                        <a:latin typeface="Times New Roman" pitchFamily="18" charset="0"/>
                        <a:cs typeface="Times New Roman" pitchFamily="18" charset="0"/>
                      </a:endParaRPr>
                    </a:p>
                  </a:txBody>
                  <a:tcPr marL="9525" marR="9525" marT="9525" marB="0" anchor="ctr"/>
                </a:tc>
                <a:tc>
                  <a:txBody>
                    <a:bodyPr/>
                    <a:lstStyle/>
                    <a:p>
                      <a:pPr algn="ctr"/>
                      <a:r>
                        <a:rPr lang="ru-RU" sz="1000" dirty="0" smtClean="0"/>
                        <a:t>1 819,200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1 819,200</a:t>
                      </a:r>
                      <a:endParaRPr lang="ru-RU" sz="1000" b="1" i="1" dirty="0">
                        <a:latin typeface="Times New Roman" pitchFamily="18" charset="0"/>
                        <a:cs typeface="Times New Roman" pitchFamily="18" charset="0"/>
                      </a:endParaRPr>
                    </a:p>
                  </a:txBody>
                  <a:tcPr marL="9525" marR="9525" marT="9525" marB="0" anchor="ctr"/>
                </a:tc>
              </a:tr>
              <a:tr h="317671">
                <a:tc>
                  <a:txBody>
                    <a:bodyPr/>
                    <a:lstStyle/>
                    <a:p>
                      <a:pPr algn="ctr"/>
                      <a:endParaRPr lang="ru-RU" sz="1000" b="0"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"Социальное обслуживание отдельных категорий граждан"</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886,000</a:t>
                      </a:r>
                      <a:endParaRPr lang="ru-RU" sz="1000" dirty="0">
                        <a:latin typeface="Times New Roman" pitchFamily="18" charset="0"/>
                        <a:cs typeface="Times New Roman" pitchFamily="18" charset="0"/>
                      </a:endParaRPr>
                    </a:p>
                  </a:txBody>
                  <a:tcPr marL="9525" marR="9525" marT="9525" marB="0" anchor="ctr"/>
                </a:tc>
                <a:tc>
                  <a:txBody>
                    <a:bodyPr/>
                    <a:lstStyle/>
                    <a:p>
                      <a:pPr algn="ctr"/>
                      <a:r>
                        <a:rPr lang="ru-RU" sz="1000" dirty="0" smtClean="0"/>
                        <a:t>886,000</a:t>
                      </a:r>
                      <a:endParaRPr lang="ru-RU" sz="1000" dirty="0">
                        <a:latin typeface="Times New Roman" pitchFamily="18" charset="0"/>
                        <a:cs typeface="Times New Roman" pitchFamily="18" charset="0"/>
                      </a:endParaRPr>
                    </a:p>
                  </a:txBody>
                  <a:tcPr marL="9525" marR="9525" marT="9525" marB="0" anchor="ctr"/>
                </a:tc>
                <a:tc>
                  <a:txBody>
                    <a:bodyPr/>
                    <a:lstStyle/>
                    <a:p>
                      <a:pPr algn="ctr"/>
                      <a:r>
                        <a:rPr lang="ru-RU" sz="1000" dirty="0" smtClean="0"/>
                        <a:t>886,000</a:t>
                      </a:r>
                      <a:endParaRPr lang="ru-RU" sz="1000" dirty="0">
                        <a:latin typeface="Times New Roman" pitchFamily="18" charset="0"/>
                        <a:cs typeface="Times New Roman" pitchFamily="18" charset="0"/>
                      </a:endParaRPr>
                    </a:p>
                  </a:txBody>
                  <a:tcPr marL="9525" marR="9525" marT="9525" marB="0" anchor="ctr"/>
                </a:tc>
              </a:tr>
              <a:tr h="308045">
                <a:tc>
                  <a:txBody>
                    <a:bodyPr/>
                    <a:lstStyle/>
                    <a:p>
                      <a:pPr algn="ctr"/>
                      <a:endParaRPr lang="ru-RU" sz="1000" b="0"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"Опека совершеннолетних граждан"</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557,200</a:t>
                      </a:r>
                      <a:endParaRPr lang="ru-RU" sz="1000" dirty="0">
                        <a:latin typeface="Times New Roman" pitchFamily="18" charset="0"/>
                        <a:cs typeface="Times New Roman" pitchFamily="18" charset="0"/>
                      </a:endParaRPr>
                    </a:p>
                  </a:txBody>
                  <a:tcPr marL="9525" marR="9525" marT="9525" marB="0" anchor="ctr"/>
                </a:tc>
                <a:tc>
                  <a:txBody>
                    <a:bodyPr/>
                    <a:lstStyle/>
                    <a:p>
                      <a:pPr algn="ctr"/>
                      <a:r>
                        <a:rPr lang="ru-RU" sz="1000" dirty="0" smtClean="0"/>
                        <a:t>557,200</a:t>
                      </a:r>
                      <a:endParaRPr lang="ru-RU" sz="1000" dirty="0">
                        <a:latin typeface="Times New Roman" pitchFamily="18" charset="0"/>
                        <a:cs typeface="Times New Roman" pitchFamily="18" charset="0"/>
                      </a:endParaRPr>
                    </a:p>
                  </a:txBody>
                  <a:tcPr marL="9525" marR="9525" marT="9525" marB="0" anchor="ctr"/>
                </a:tc>
                <a:tc>
                  <a:txBody>
                    <a:bodyPr/>
                    <a:lstStyle/>
                    <a:p>
                      <a:pPr algn="ctr"/>
                      <a:r>
                        <a:rPr lang="ru-RU" sz="1000" dirty="0" smtClean="0"/>
                        <a:t>557,200</a:t>
                      </a:r>
                      <a:endParaRPr lang="ru-RU" sz="1000" dirty="0">
                        <a:latin typeface="Times New Roman" pitchFamily="18" charset="0"/>
                        <a:cs typeface="Times New Roman" pitchFamily="18" charset="0"/>
                      </a:endParaRPr>
                    </a:p>
                  </a:txBody>
                  <a:tcPr marL="9525" marR="9525" marT="9525" marB="0" anchor="ctr"/>
                </a:tc>
              </a:tr>
              <a:tr h="317671">
                <a:tc>
                  <a:txBody>
                    <a:bodyPr/>
                    <a:lstStyle/>
                    <a:p>
                      <a:pPr algn="ctr"/>
                      <a:endParaRPr lang="ru-RU" sz="1000" b="0"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"Субсидии на оплату жилищных и коммунальных услуг"</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376,000</a:t>
                      </a:r>
                      <a:endParaRPr lang="ru-RU" sz="1000" dirty="0">
                        <a:latin typeface="Times New Roman" pitchFamily="18" charset="0"/>
                        <a:cs typeface="Times New Roman" pitchFamily="18" charset="0"/>
                      </a:endParaRPr>
                    </a:p>
                  </a:txBody>
                  <a:tcPr marL="9525" marR="9525" marT="9525" marB="0" anchor="ctr"/>
                </a:tc>
                <a:tc>
                  <a:txBody>
                    <a:bodyPr/>
                    <a:lstStyle/>
                    <a:p>
                      <a:pPr algn="ctr"/>
                      <a:r>
                        <a:rPr lang="ru-RU" sz="1000" dirty="0" smtClean="0"/>
                        <a:t>376,000</a:t>
                      </a:r>
                      <a:endParaRPr lang="ru-RU" sz="1000" dirty="0">
                        <a:latin typeface="Times New Roman" pitchFamily="18" charset="0"/>
                        <a:cs typeface="Times New Roman" pitchFamily="18" charset="0"/>
                      </a:endParaRPr>
                    </a:p>
                  </a:txBody>
                  <a:tcPr marL="9525" marR="9525" marT="9525" marB="0" anchor="ctr"/>
                </a:tc>
                <a:tc>
                  <a:txBody>
                    <a:bodyPr/>
                    <a:lstStyle/>
                    <a:p>
                      <a:pPr algn="ctr"/>
                      <a:r>
                        <a:rPr lang="ru-RU" sz="1000" dirty="0" smtClean="0"/>
                        <a:t>376,000</a:t>
                      </a:r>
                      <a:endParaRPr lang="ru-RU" sz="1000" dirty="0">
                        <a:latin typeface="Times New Roman" pitchFamily="18" charset="0"/>
                        <a:cs typeface="Times New Roman" pitchFamily="18" charset="0"/>
                      </a:endParaRPr>
                    </a:p>
                  </a:txBody>
                  <a:tcPr marL="9525" marR="9525" marT="9525" marB="0" anchor="ctr"/>
                </a:tc>
              </a:tr>
              <a:tr h="529452">
                <a:tc>
                  <a:txBody>
                    <a:bodyPr/>
                    <a:lstStyle/>
                    <a:p>
                      <a:pPr algn="ctr"/>
                      <a:endParaRPr lang="ru-RU" sz="1000" dirty="0" smtClean="0"/>
                    </a:p>
                    <a:p>
                      <a:pPr algn="ctr"/>
                      <a:r>
                        <a:rPr lang="ru-RU" sz="1000" dirty="0" smtClean="0"/>
                        <a:t>3</a:t>
                      </a:r>
                      <a:endParaRPr lang="ru-RU" sz="1000" b="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Муниципальная программа Соболевского муниципального района «Энергоэффективность, развитие энергетики и коммунального хозяйства, обеспечение жителей Соболевского муниципального района Камчатского края коммунальными услугами и услугами по благоустройству территорий на 2014-2020 годы»</a:t>
                      </a:r>
                      <a:endParaRPr lang="ru-RU" sz="1000" b="1"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4 591,200</a:t>
                      </a:r>
                      <a:endParaRPr lang="ru-RU" sz="1000" b="1" dirty="0">
                        <a:latin typeface="Times New Roman" pitchFamily="18" charset="0"/>
                        <a:cs typeface="Times New Roman" pitchFamily="18" charset="0"/>
                      </a:endParaRPr>
                    </a:p>
                  </a:txBody>
                  <a:tcPr marL="9525" marR="9525" marT="9525" marB="0" anchor="ctr"/>
                </a:tc>
                <a:tc>
                  <a:txBody>
                    <a:bodyPr/>
                    <a:lstStyle/>
                    <a:p>
                      <a:pPr algn="ctr"/>
                      <a:r>
                        <a:rPr lang="ru-RU" sz="1000" dirty="0" smtClean="0"/>
                        <a:t>591,200</a:t>
                      </a:r>
                      <a:endParaRPr lang="ru-RU" sz="1000" b="1" dirty="0">
                        <a:latin typeface="Times New Roman" pitchFamily="18" charset="0"/>
                        <a:cs typeface="Times New Roman" pitchFamily="18" charset="0"/>
                      </a:endParaRPr>
                    </a:p>
                  </a:txBody>
                  <a:tcPr marL="9525" marR="9525" marT="9525" marB="0" anchor="ctr"/>
                </a:tc>
                <a:tc>
                  <a:txBody>
                    <a:bodyPr/>
                    <a:lstStyle/>
                    <a:p>
                      <a:pPr algn="ctr"/>
                      <a:r>
                        <a:rPr lang="ru-RU" sz="1000" dirty="0" smtClean="0"/>
                        <a:t>591,200</a:t>
                      </a:r>
                      <a:endParaRPr lang="ru-RU" sz="1000" b="1" dirty="0">
                        <a:latin typeface="Times New Roman" pitchFamily="18" charset="0"/>
                        <a:cs typeface="Times New Roman" pitchFamily="18" charset="0"/>
                      </a:endParaRPr>
                    </a:p>
                  </a:txBody>
                  <a:tcPr marL="9525" marR="9525" marT="9525" marB="0" anchor="ctr"/>
                </a:tc>
              </a:tr>
              <a:tr h="385994">
                <a:tc>
                  <a:txBody>
                    <a:bodyPr/>
                    <a:lstStyle/>
                    <a:p>
                      <a:pPr algn="ctr"/>
                      <a:r>
                        <a:rPr lang="ru-RU" sz="1000" dirty="0" smtClean="0"/>
                        <a:t>3.1</a:t>
                      </a: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Подпрограмма "Энергосбережение и повышение энергетической эффективности в Соболевском муниципальном районе Камчатского края"</a:t>
                      </a:r>
                      <a:endParaRPr lang="ru-RU" sz="1000" b="1" i="1"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50,900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50,900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50,900</a:t>
                      </a:r>
                      <a:endParaRPr lang="ru-RU" sz="1000" b="1" i="1" dirty="0">
                        <a:latin typeface="Times New Roman" pitchFamily="18" charset="0"/>
                        <a:cs typeface="Times New Roman" pitchFamily="18" charset="0"/>
                      </a:endParaRPr>
                    </a:p>
                  </a:txBody>
                  <a:tcPr marL="9525" marR="9525" marT="9525" marB="0" anchor="ctr"/>
                </a:tc>
              </a:tr>
              <a:tr h="385994">
                <a:tc>
                  <a:txBody>
                    <a:bodyPr/>
                    <a:lstStyle/>
                    <a:p>
                      <a:pPr algn="ctr"/>
                      <a:endParaRPr lang="ru-RU" sz="1000" b="0" i="0"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"Мероприятия в целях осуществления государственных полномочий Камчатского края по вопросам установления нормативов накопления твердых коммунальных отходов в Соболевском районе"</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50,900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50,900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50,900</a:t>
                      </a:r>
                      <a:endParaRPr lang="ru-RU" sz="1000" b="0" i="0" dirty="0">
                        <a:latin typeface="Times New Roman" pitchFamily="18" charset="0"/>
                        <a:cs typeface="Times New Roman" pitchFamily="18" charset="0"/>
                      </a:endParaRPr>
                    </a:p>
                  </a:txBody>
                  <a:tcPr marL="9525" marR="9525" marT="9525" marB="0" anchor="ctr"/>
                </a:tc>
              </a:tr>
              <a:tr h="385994">
                <a:tc>
                  <a:txBody>
                    <a:bodyPr/>
                    <a:lstStyle/>
                    <a:p>
                      <a:pPr algn="ctr"/>
                      <a:r>
                        <a:rPr lang="ru-RU" sz="1000" dirty="0" smtClean="0"/>
                        <a:t>3.3</a:t>
                      </a: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Подпрограмма "Благоустройство территорий Соболевского муниципального района Камчатского края"</a:t>
                      </a:r>
                      <a:endParaRPr lang="ru-RU" sz="1000" b="1" i="1"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4 540,300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540,300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540,300</a:t>
                      </a:r>
                      <a:endParaRPr lang="ru-RU" sz="1000" b="1" i="1" dirty="0">
                        <a:latin typeface="Times New Roman" pitchFamily="18" charset="0"/>
                        <a:cs typeface="Times New Roman" pitchFamily="18" charset="0"/>
                      </a:endParaRPr>
                    </a:p>
                  </a:txBody>
                  <a:tcPr marL="9525" marR="9525" marT="9525" marB="0" anchor="ctr"/>
                </a:tc>
              </a:tr>
              <a:tr h="481705">
                <a:tc>
                  <a:txBody>
                    <a:bodyPr/>
                    <a:lstStyle/>
                    <a:p>
                      <a:pPr algn="ct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"Обустройство мест массового отдыха населения, мест традиционного захоронения а также ремонт, реконструкцию, устройство ограждений объектов социальной сферы, парков, скверов"</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4 000,000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0,00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0,00</a:t>
                      </a:r>
                      <a:endParaRPr lang="ru-RU" sz="1000" b="0" i="0" dirty="0">
                        <a:latin typeface="Times New Roman" pitchFamily="18" charset="0"/>
                        <a:cs typeface="Times New Roman" pitchFamily="18" charset="0"/>
                      </a:endParaRPr>
                    </a:p>
                  </a:txBody>
                  <a:tcPr marL="9525" marR="9525" marT="9525" marB="0" anchor="ctr"/>
                </a:tc>
              </a:tr>
              <a:tr h="362411">
                <a:tc>
                  <a:txBody>
                    <a:bodyPr/>
                    <a:lstStyle/>
                    <a:p>
                      <a:pPr algn="ct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 Отлов и содержание безнадзорных животных в Соболевском муниципальном районе "</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450,300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450,300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450,300</a:t>
                      </a:r>
                      <a:endParaRPr lang="ru-RU" sz="1000" b="0" i="0" dirty="0">
                        <a:latin typeface="Times New Roman" pitchFamily="18" charset="0"/>
                        <a:cs typeface="Times New Roman" pitchFamily="18" charset="0"/>
                      </a:endParaRPr>
                    </a:p>
                  </a:txBody>
                  <a:tcPr marL="9525" marR="9525" marT="9525" marB="0" anchor="ctr"/>
                </a:tc>
              </a:tr>
              <a:tr h="314325">
                <a:tc>
                  <a:txBody>
                    <a:bodyPr/>
                    <a:lstStyle/>
                    <a:p>
                      <a:pPr algn="ct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Благоустройство п.Ичинский</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90,000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90,000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90,000</a:t>
                      </a:r>
                      <a:endParaRPr lang="ru-RU" sz="1000" b="0" i="0" dirty="0">
                        <a:latin typeface="Times New Roman" pitchFamily="18" charset="0"/>
                        <a:cs typeface="Times New Roman" pitchFamily="18" charset="0"/>
                      </a:endParaRPr>
                    </a:p>
                  </a:txBody>
                  <a:tcPr marL="9525" marR="9525" marT="9525" marB="0" anchor="ctr"/>
                </a:tc>
              </a:tr>
            </a:tbl>
          </a:graphicData>
        </a:graphic>
      </p:graphicFrame>
    </p:spTree>
    <p:extLst>
      <p:ext uri="{BB962C8B-B14F-4D97-AF65-F5344CB8AC3E}">
        <p14:creationId xmlns:p14="http://schemas.microsoft.com/office/powerpoint/2010/main" val="16348360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1103699867"/>
              </p:ext>
            </p:extLst>
          </p:nvPr>
        </p:nvGraphicFramePr>
        <p:xfrm>
          <a:off x="76199" y="85724"/>
          <a:ext cx="9753601" cy="6553200"/>
        </p:xfrm>
        <a:graphic>
          <a:graphicData uri="http://schemas.openxmlformats.org/drawingml/2006/table">
            <a:tbl>
              <a:tblPr firstRow="1" bandRow="1">
                <a:tableStyleId>{22838BEF-8BB2-4498-84A7-C5851F593DF1}</a:tableStyleId>
              </a:tblPr>
              <a:tblGrid>
                <a:gridCol w="361951"/>
                <a:gridCol w="6877050"/>
                <a:gridCol w="876300"/>
                <a:gridCol w="838200"/>
                <a:gridCol w="800100"/>
              </a:tblGrid>
              <a:tr h="215508">
                <a:tc gridSpan="2">
                  <a:txBody>
                    <a:bodyPr/>
                    <a:lstStyle/>
                    <a:p>
                      <a:pPr algn="ctr" fontAlgn="ctr"/>
                      <a:r>
                        <a:rPr lang="ru-RU" sz="1000" u="none" strike="noStrike" dirty="0" smtClean="0">
                          <a:effectLst/>
                        </a:rPr>
                        <a:t>Наименование</a:t>
                      </a:r>
                      <a:endParaRPr lang="ru-RU" sz="1000" b="1" i="0" u="none" strike="noStrike" dirty="0">
                        <a:solidFill>
                          <a:schemeClr val="bg1"/>
                        </a:solidFill>
                        <a:effectLst/>
                        <a:latin typeface="Times New Roman" panose="02020603050405020304" pitchFamily="18" charset="0"/>
                        <a:cs typeface="Times New Roman" pitchFamily="18" charset="0"/>
                      </a:endParaRPr>
                    </a:p>
                  </a:txBody>
                  <a:tcPr marL="9525" marR="9525" marT="9525" marB="0" anchor="ctr"/>
                </a:tc>
                <a:tc hMerge="1">
                  <a:txBody>
                    <a:bodyPr/>
                    <a:lstStyle/>
                    <a:p>
                      <a:pPr algn="ctr" fontAlgn="ctr"/>
                      <a:endParaRPr lang="ru-RU" sz="1000" b="1" i="0" u="none" strike="noStrike" dirty="0">
                        <a:solidFill>
                          <a:schemeClr val="bg1"/>
                        </a:solidFill>
                        <a:effectLst/>
                        <a:latin typeface="Times New Roman" panose="02020603050405020304" pitchFamily="18" charset="0"/>
                      </a:endParaRPr>
                    </a:p>
                  </a:txBody>
                  <a:tcPr marL="9525" marR="9525" marT="9525" marB="0" anchor="ctr"/>
                </a:tc>
                <a:tc>
                  <a:txBody>
                    <a:bodyPr/>
                    <a:lstStyle/>
                    <a:p>
                      <a:pPr algn="ctr" fontAlgn="ctr"/>
                      <a:r>
                        <a:rPr lang="ru-RU" sz="1000" u="none" strike="noStrike" dirty="0" smtClean="0">
                          <a:effectLst/>
                        </a:rPr>
                        <a:t>2017 </a:t>
                      </a:r>
                      <a:r>
                        <a:rPr lang="ru-RU" sz="1000" u="none" strike="noStrike" dirty="0">
                          <a:effectLst/>
                        </a:rPr>
                        <a:t>год</a:t>
                      </a:r>
                      <a:endParaRPr lang="ru-RU" sz="1000" b="1" i="0" u="none" strike="noStrike" dirty="0">
                        <a:solidFill>
                          <a:schemeClr val="bg1"/>
                        </a:solidFill>
                        <a:effectLst/>
                        <a:latin typeface="Times New Roman" panose="02020603050405020304" pitchFamily="18" charset="0"/>
                        <a:cs typeface="Times New Roman" pitchFamily="18" charset="0"/>
                      </a:endParaRPr>
                    </a:p>
                  </a:txBody>
                  <a:tcPr marL="9525" marR="9525" marT="9525" marB="0" anchor="ctr"/>
                </a:tc>
                <a:tc>
                  <a:txBody>
                    <a:bodyPr/>
                    <a:lstStyle/>
                    <a:p>
                      <a:pPr algn="ctr" fontAlgn="ctr"/>
                      <a:r>
                        <a:rPr lang="ru-RU" sz="1000" u="none" strike="noStrike" dirty="0" smtClean="0">
                          <a:effectLst/>
                        </a:rPr>
                        <a:t>2018 </a:t>
                      </a:r>
                      <a:r>
                        <a:rPr lang="ru-RU" sz="1000" u="none" strike="noStrike" dirty="0">
                          <a:effectLst/>
                        </a:rPr>
                        <a:t>год</a:t>
                      </a:r>
                      <a:endParaRPr lang="ru-RU" sz="1000" b="1" i="0" u="none" strike="noStrike" dirty="0">
                        <a:solidFill>
                          <a:schemeClr val="bg1"/>
                        </a:solidFill>
                        <a:effectLst/>
                        <a:latin typeface="Times New Roman" panose="02020603050405020304" pitchFamily="18" charset="0"/>
                        <a:cs typeface="Times New Roman" pitchFamily="18" charset="0"/>
                      </a:endParaRPr>
                    </a:p>
                  </a:txBody>
                  <a:tcPr marL="9525" marR="9525" marT="9525" marB="0" anchor="ctr"/>
                </a:tc>
                <a:tc>
                  <a:txBody>
                    <a:bodyPr/>
                    <a:lstStyle/>
                    <a:p>
                      <a:pPr algn="ctr" fontAlgn="ctr"/>
                      <a:r>
                        <a:rPr lang="ru-RU" sz="1000" u="none" strike="noStrike" dirty="0" smtClean="0">
                          <a:effectLst/>
                        </a:rPr>
                        <a:t>2019 </a:t>
                      </a:r>
                      <a:r>
                        <a:rPr lang="ru-RU" sz="1000" u="none" strike="noStrike" dirty="0">
                          <a:effectLst/>
                        </a:rPr>
                        <a:t>год</a:t>
                      </a:r>
                      <a:endParaRPr lang="ru-RU" sz="1000" b="1" i="0" u="none" strike="noStrike" dirty="0">
                        <a:solidFill>
                          <a:schemeClr val="bg1"/>
                        </a:solidFill>
                        <a:effectLst/>
                        <a:latin typeface="Times New Roman" panose="02020603050405020304" pitchFamily="18" charset="0"/>
                        <a:cs typeface="Times New Roman" pitchFamily="18" charset="0"/>
                      </a:endParaRPr>
                    </a:p>
                  </a:txBody>
                  <a:tcPr marL="9525" marR="9525" marT="9525" marB="0" anchor="ctr"/>
                </a:tc>
              </a:tr>
              <a:tr h="511699">
                <a:tc>
                  <a:txBody>
                    <a:bodyPr/>
                    <a:lstStyle/>
                    <a:p>
                      <a:pPr algn="ctr"/>
                      <a:r>
                        <a:rPr lang="ru-RU" sz="1000" dirty="0" smtClean="0"/>
                        <a:t>4</a:t>
                      </a: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Муниципальная программа Соболевского муниципального района «Профилактика правонарушений, терроризма, экстремизма, наркомании и алкоголизма в Соболевском муниципальном районе Камчатского края на 2014-2019 годы»</a:t>
                      </a:r>
                      <a:endParaRPr lang="ru-RU" sz="1000" b="1"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1 734,600</a:t>
                      </a:r>
                      <a:endParaRPr lang="ru-RU" sz="1000" b="1"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1 638,750</a:t>
                      </a:r>
                      <a:endParaRPr lang="ru-RU" sz="1000" b="1"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1 605,000</a:t>
                      </a:r>
                      <a:endParaRPr lang="ru-RU" sz="1000" b="1" i="0" dirty="0">
                        <a:latin typeface="Times New Roman" pitchFamily="18" charset="0"/>
                        <a:cs typeface="Times New Roman" pitchFamily="18" charset="0"/>
                      </a:endParaRPr>
                    </a:p>
                  </a:txBody>
                  <a:tcPr marL="9525" marR="9525" marT="9525" marB="0" anchor="ctr"/>
                </a:tc>
              </a:tr>
              <a:tr h="421410">
                <a:tc>
                  <a:txBody>
                    <a:bodyPr/>
                    <a:lstStyle/>
                    <a:p>
                      <a:pPr algn="ctr"/>
                      <a:r>
                        <a:rPr lang="ru-RU" sz="1000" dirty="0" smtClean="0"/>
                        <a:t>4.1</a:t>
                      </a: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Подпрограмма "Профилактика правонарушений ,преступлений и повышение безопасности дорожного движения в Соболевском муниципальном районе Камчатского края"</a:t>
                      </a:r>
                      <a:endParaRPr lang="ru-RU" sz="1000" b="1" i="1"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1 164,100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1 057,100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1 057,100</a:t>
                      </a:r>
                      <a:endParaRPr lang="ru-RU" sz="1000" b="1" i="1" dirty="0">
                        <a:latin typeface="Times New Roman" pitchFamily="18" charset="0"/>
                        <a:cs typeface="Times New Roman" pitchFamily="18" charset="0"/>
                      </a:endParaRPr>
                    </a:p>
                  </a:txBody>
                  <a:tcPr marL="9525" marR="9525" marT="9525" marB="0" anchor="ctr"/>
                </a:tc>
              </a:tr>
              <a:tr h="421410">
                <a:tc>
                  <a:txBody>
                    <a:bodyPr/>
                    <a:lstStyle/>
                    <a:p>
                      <a:pPr algn="ct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"Предупреждение правонарушений ,преступлений и повышение безопасности дорожного движения"</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1 164,100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1 057,100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1 057,100</a:t>
                      </a:r>
                      <a:endParaRPr lang="ru-RU" sz="1000" b="0" i="0" dirty="0">
                        <a:latin typeface="Times New Roman" pitchFamily="18" charset="0"/>
                        <a:cs typeface="Times New Roman" pitchFamily="18" charset="0"/>
                      </a:endParaRPr>
                    </a:p>
                  </a:txBody>
                  <a:tcPr marL="9525" marR="9525" marT="9525" marB="0" anchor="ctr"/>
                </a:tc>
              </a:tr>
              <a:tr h="421410">
                <a:tc>
                  <a:txBody>
                    <a:bodyPr/>
                    <a:lstStyle/>
                    <a:p>
                      <a:pPr algn="ctr"/>
                      <a:r>
                        <a:rPr lang="ru-RU" sz="1000" dirty="0" smtClean="0"/>
                        <a:t>4.2</a:t>
                      </a: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Подпрограмма "Профилактика терроризма и экстремизма в Соболевском муниципальном районе Камчатского края"</a:t>
                      </a:r>
                      <a:endParaRPr lang="ru-RU" sz="1000" b="1" i="1"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514,500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571,650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537,900</a:t>
                      </a:r>
                      <a:endParaRPr lang="ru-RU" sz="1000" b="1" i="1" dirty="0">
                        <a:latin typeface="Times New Roman" pitchFamily="18" charset="0"/>
                        <a:cs typeface="Times New Roman" pitchFamily="18" charset="0"/>
                      </a:endParaRPr>
                    </a:p>
                  </a:txBody>
                  <a:tcPr marL="9525" marR="9525" marT="9525" marB="0" anchor="ctr"/>
                </a:tc>
              </a:tr>
              <a:tr h="421410">
                <a:tc>
                  <a:txBody>
                    <a:bodyPr/>
                    <a:lstStyle/>
                    <a:p>
                      <a:pPr algn="ctr"/>
                      <a:endParaRPr lang="ru-RU" sz="1000" b="0" i="0"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"Меры, направленные на предупреждение  терроризма и экстремизма в Соболевском муниципальном районе Камчатского края"</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514,500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571,650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537,900</a:t>
                      </a:r>
                      <a:endParaRPr lang="ru-RU" sz="1000" b="0" i="0" dirty="0">
                        <a:latin typeface="Times New Roman" pitchFamily="18" charset="0"/>
                        <a:cs typeface="Times New Roman" pitchFamily="18" charset="0"/>
                      </a:endParaRPr>
                    </a:p>
                  </a:txBody>
                  <a:tcPr marL="9525" marR="9525" marT="9525" marB="0" anchor="ctr"/>
                </a:tc>
              </a:tr>
              <a:tr h="421410">
                <a:tc>
                  <a:txBody>
                    <a:bodyPr/>
                    <a:lstStyle/>
                    <a:p>
                      <a:pPr algn="ctr"/>
                      <a:r>
                        <a:rPr lang="ru-RU" sz="1000" dirty="0" smtClean="0"/>
                        <a:t>4.3</a:t>
                      </a: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Подпрограмма "Профилактика наркомании и алкоголизма в Соболевском муниципальном районе Камчатского края "</a:t>
                      </a:r>
                      <a:endParaRPr lang="ru-RU" sz="1000" b="1" i="1"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56,000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10,000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10,000</a:t>
                      </a:r>
                      <a:endParaRPr lang="ru-RU" sz="1000" b="1" i="1" dirty="0">
                        <a:latin typeface="Times New Roman" pitchFamily="18" charset="0"/>
                        <a:cs typeface="Times New Roman" pitchFamily="18" charset="0"/>
                      </a:endParaRPr>
                    </a:p>
                  </a:txBody>
                  <a:tcPr marL="9525" marR="9525" marT="9525" marB="0" anchor="ctr"/>
                </a:tc>
              </a:tr>
              <a:tr h="421410">
                <a:tc>
                  <a:txBody>
                    <a:bodyPr/>
                    <a:lstStyle/>
                    <a:p>
                      <a:pPr algn="ct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"Меры, направленные на предупреждение наркомании и алкоголизма в Соболевском муниципальном районе Камчатского края "</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56,000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10,000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10,000</a:t>
                      </a:r>
                      <a:endParaRPr lang="ru-RU" sz="1000" b="0" i="0" dirty="0">
                        <a:latin typeface="Times New Roman" pitchFamily="18" charset="0"/>
                        <a:cs typeface="Times New Roman" pitchFamily="18" charset="0"/>
                      </a:endParaRPr>
                    </a:p>
                  </a:txBody>
                  <a:tcPr marL="9525" marR="9525" marT="9525" marB="0" anchor="ctr"/>
                </a:tc>
              </a:tr>
              <a:tr h="678784">
                <a:tc>
                  <a:txBody>
                    <a:bodyPr/>
                    <a:lstStyle/>
                    <a:p>
                      <a:pPr algn="ctr"/>
                      <a:r>
                        <a:rPr lang="ru-RU" sz="1000" dirty="0" smtClean="0"/>
                        <a:t>5</a:t>
                      </a: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Муниципальная программа Соболевского муниципального района «Зашита населения,  территорий от чрезвычайных ситуаций, обеспечение пожарной безопасности, развитие гражданской обороны и поддержка российского казачества на 2014-2018 годы на территории Соболевского муниципального района Камчатского края»</a:t>
                      </a:r>
                      <a:endParaRPr lang="ru-RU" sz="1000" b="1"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7 533,544</a:t>
                      </a:r>
                      <a:endParaRPr lang="ru-RU" sz="1000" b="1"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4 652,726</a:t>
                      </a:r>
                      <a:endParaRPr lang="ru-RU" sz="1000" b="1"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6 003,736</a:t>
                      </a:r>
                      <a:endParaRPr lang="ru-RU" sz="1000" b="1" i="0" dirty="0">
                        <a:latin typeface="Times New Roman" pitchFamily="18" charset="0"/>
                        <a:cs typeface="Times New Roman" pitchFamily="18" charset="0"/>
                      </a:endParaRPr>
                    </a:p>
                  </a:txBody>
                  <a:tcPr marL="9525" marR="9525" marT="9525" marB="0" anchor="ctr"/>
                </a:tc>
              </a:tr>
              <a:tr h="421410">
                <a:tc>
                  <a:txBody>
                    <a:bodyPr/>
                    <a:lstStyle/>
                    <a:p>
                      <a:pPr algn="ctr"/>
                      <a:r>
                        <a:rPr lang="ru-RU" sz="1000" dirty="0" smtClean="0"/>
                        <a:t>5.1</a:t>
                      </a: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Подпрограмма "Снижение рисков и смягчение последствий чрезвычайных ситуаций природного и техногенного характера в Соболевском муниципальном районе"</a:t>
                      </a:r>
                      <a:endParaRPr lang="ru-RU" sz="1000" b="1" i="1"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3 203,806</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3 004,546</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3 004,546</a:t>
                      </a:r>
                      <a:endParaRPr lang="ru-RU" sz="1000" b="1" i="1" dirty="0">
                        <a:latin typeface="Times New Roman" pitchFamily="18" charset="0"/>
                        <a:cs typeface="Times New Roman" pitchFamily="18" charset="0"/>
                      </a:endParaRPr>
                    </a:p>
                  </a:txBody>
                  <a:tcPr marL="9525" marR="9525" marT="9525" marB="0" anchor="ctr"/>
                </a:tc>
              </a:tr>
              <a:tr h="511699">
                <a:tc>
                  <a:txBody>
                    <a:bodyPr/>
                    <a:lstStyle/>
                    <a:p>
                      <a:pPr algn="ct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"Совершенствование системы мониторинга, информирования и централизованного оповещения населения о чрезвычайных ситуациях природного и техногенного характера в Соболевском муниципальном районе" </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3 203,806</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3 004,546</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3 004,546</a:t>
                      </a:r>
                      <a:endParaRPr lang="ru-RU" sz="1000" b="0" i="0" dirty="0">
                        <a:latin typeface="Times New Roman" pitchFamily="18" charset="0"/>
                        <a:cs typeface="Times New Roman" pitchFamily="18" charset="0"/>
                      </a:endParaRPr>
                    </a:p>
                  </a:txBody>
                  <a:tcPr marL="9525" marR="9525" marT="9525" marB="0" anchor="ctr"/>
                </a:tc>
              </a:tr>
              <a:tr h="421410">
                <a:tc>
                  <a:txBody>
                    <a:bodyPr/>
                    <a:lstStyle/>
                    <a:p>
                      <a:pPr algn="ctr"/>
                      <a:r>
                        <a:rPr lang="ru-RU" sz="1000" dirty="0" smtClean="0"/>
                        <a:t>5.2</a:t>
                      </a: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 Подпрограмма "Обеспечение пожарной безопасности в Соболевском муниципальном районе"</a:t>
                      </a:r>
                      <a:endParaRPr lang="ru-RU" sz="1000" b="1" i="1"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3 452,798</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1 648,180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2 999,190</a:t>
                      </a:r>
                      <a:endParaRPr lang="ru-RU" sz="1000" b="1" i="1" dirty="0">
                        <a:latin typeface="Times New Roman" pitchFamily="18" charset="0"/>
                        <a:cs typeface="Times New Roman" pitchFamily="18" charset="0"/>
                      </a:endParaRPr>
                    </a:p>
                  </a:txBody>
                  <a:tcPr marL="9525" marR="9525" marT="9525" marB="0" anchor="ctr"/>
                </a:tc>
              </a:tr>
              <a:tr h="421410">
                <a:tc>
                  <a:txBody>
                    <a:bodyPr/>
                    <a:lstStyle/>
                    <a:p>
                      <a:pPr algn="ctr"/>
                      <a:endParaRPr lang="ru-RU" sz="1000" b="0" i="0"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"Повышение пожарной безопасности объектов учреждений социальной сферы ,культуры и административных зданий на территории Соболевского муниципального района " </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3 452,798</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1 648,180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2 999,190</a:t>
                      </a:r>
                      <a:endParaRPr lang="ru-RU" sz="1000" b="0" i="0" dirty="0">
                        <a:latin typeface="Times New Roman" pitchFamily="18" charset="0"/>
                        <a:cs typeface="Times New Roman" pitchFamily="18" charset="0"/>
                      </a:endParaRPr>
                    </a:p>
                  </a:txBody>
                  <a:tcPr marL="9525" marR="9525" marT="9525" marB="0" anchor="ctr"/>
                </a:tc>
              </a:tr>
              <a:tr h="421410">
                <a:tc>
                  <a:txBody>
                    <a:bodyPr/>
                    <a:lstStyle/>
                    <a:p>
                      <a:pPr algn="ctr"/>
                      <a:r>
                        <a:rPr lang="ru-RU" sz="1000" dirty="0" smtClean="0"/>
                        <a:t>5.3</a:t>
                      </a: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Подпрограмма "Развитие гражданской обороны и обеспечение радиационной ,химической и биологической безопасности в Соболевском муниципальном районе "</a:t>
                      </a:r>
                      <a:endParaRPr lang="ru-RU" sz="1000" b="1" i="1"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876,940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0,00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0,00</a:t>
                      </a:r>
                      <a:endParaRPr lang="ru-RU" sz="1000" b="1" i="1" dirty="0">
                        <a:latin typeface="Times New Roman" pitchFamily="18" charset="0"/>
                        <a:cs typeface="Times New Roman" pitchFamily="18" charset="0"/>
                      </a:endParaRPr>
                    </a:p>
                  </a:txBody>
                  <a:tcPr marL="9525" marR="9525" marT="9525" marB="0" anchor="ctr"/>
                </a:tc>
              </a:tr>
              <a:tr h="421410">
                <a:tc>
                  <a:txBody>
                    <a:bodyPr/>
                    <a:lstStyle/>
                    <a:p>
                      <a:pPr algn="ct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"Развитие и совершенствование системы гражданской защиты населения в Соболевском муниципальном районе" </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876,940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0,00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0,00</a:t>
                      </a:r>
                      <a:endParaRPr lang="ru-RU" sz="1000" b="0" i="0" dirty="0">
                        <a:latin typeface="Times New Roman" pitchFamily="18" charset="0"/>
                        <a:cs typeface="Times New Roman" pitchFamily="18" charset="0"/>
                      </a:endParaRPr>
                    </a:p>
                  </a:txBody>
                  <a:tcPr marL="9525" marR="9525" marT="9525" marB="0" anchor="ctr"/>
                </a:tc>
              </a:tr>
            </a:tbl>
          </a:graphicData>
        </a:graphic>
      </p:graphicFrame>
    </p:spTree>
    <p:extLst>
      <p:ext uri="{BB962C8B-B14F-4D97-AF65-F5344CB8AC3E}">
        <p14:creationId xmlns:p14="http://schemas.microsoft.com/office/powerpoint/2010/main" val="3851481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1410925919"/>
              </p:ext>
            </p:extLst>
          </p:nvPr>
        </p:nvGraphicFramePr>
        <p:xfrm>
          <a:off x="66675" y="76193"/>
          <a:ext cx="9763126" cy="6581782"/>
        </p:xfrm>
        <a:graphic>
          <a:graphicData uri="http://schemas.openxmlformats.org/drawingml/2006/table">
            <a:tbl>
              <a:tblPr firstRow="1" bandRow="1">
                <a:tableStyleId>{22838BEF-8BB2-4498-84A7-C5851F593DF1}</a:tableStyleId>
              </a:tblPr>
              <a:tblGrid>
                <a:gridCol w="352425"/>
                <a:gridCol w="6818675"/>
                <a:gridCol w="868355"/>
                <a:gridCol w="868355"/>
                <a:gridCol w="855316"/>
              </a:tblGrid>
              <a:tr h="186186">
                <a:tc gridSpan="2">
                  <a:txBody>
                    <a:bodyPr/>
                    <a:lstStyle/>
                    <a:p>
                      <a:pPr algn="ctr" fontAlgn="ctr"/>
                      <a:r>
                        <a:rPr lang="ru-RU" sz="1000" u="none" strike="noStrike" dirty="0" smtClean="0">
                          <a:effectLst/>
                        </a:rPr>
                        <a:t>Наименование</a:t>
                      </a:r>
                      <a:endParaRPr lang="ru-RU" sz="1000" b="1" i="0" u="none" strike="noStrike" dirty="0">
                        <a:solidFill>
                          <a:schemeClr val="bg1"/>
                        </a:solidFill>
                        <a:effectLst/>
                        <a:latin typeface="Times New Roman" panose="02020603050405020304" pitchFamily="18" charset="0"/>
                        <a:cs typeface="Times New Roman" pitchFamily="18" charset="0"/>
                      </a:endParaRPr>
                    </a:p>
                  </a:txBody>
                  <a:tcPr marL="9525" marR="9525" marT="9525" marB="0" anchor="ctr"/>
                </a:tc>
                <a:tc hMerge="1">
                  <a:txBody>
                    <a:bodyPr/>
                    <a:lstStyle/>
                    <a:p>
                      <a:pPr algn="ctr" fontAlgn="ctr"/>
                      <a:endParaRPr lang="ru-RU" sz="1000" b="1" i="0" u="none" strike="noStrike" dirty="0">
                        <a:solidFill>
                          <a:schemeClr val="bg1"/>
                        </a:solidFill>
                        <a:effectLst/>
                        <a:latin typeface="Times New Roman" panose="02020603050405020304" pitchFamily="18" charset="0"/>
                      </a:endParaRPr>
                    </a:p>
                  </a:txBody>
                  <a:tcPr marL="9525" marR="9525" marT="9525" marB="0" anchor="ctr"/>
                </a:tc>
                <a:tc>
                  <a:txBody>
                    <a:bodyPr/>
                    <a:lstStyle/>
                    <a:p>
                      <a:pPr algn="ctr" fontAlgn="ctr"/>
                      <a:r>
                        <a:rPr lang="ru-RU" sz="1000" u="none" strike="noStrike" dirty="0" smtClean="0">
                          <a:effectLst/>
                        </a:rPr>
                        <a:t>2017 </a:t>
                      </a:r>
                      <a:r>
                        <a:rPr lang="ru-RU" sz="1000" u="none" strike="noStrike" dirty="0">
                          <a:effectLst/>
                        </a:rPr>
                        <a:t>год</a:t>
                      </a:r>
                      <a:endParaRPr lang="ru-RU" sz="1000" b="1" i="0" u="none" strike="noStrike" dirty="0">
                        <a:solidFill>
                          <a:schemeClr val="bg1"/>
                        </a:solidFill>
                        <a:effectLst/>
                        <a:latin typeface="Times New Roman" panose="02020603050405020304" pitchFamily="18" charset="0"/>
                        <a:cs typeface="Times New Roman" pitchFamily="18" charset="0"/>
                      </a:endParaRPr>
                    </a:p>
                  </a:txBody>
                  <a:tcPr marL="9525" marR="9525" marT="9525" marB="0" anchor="ctr"/>
                </a:tc>
                <a:tc>
                  <a:txBody>
                    <a:bodyPr/>
                    <a:lstStyle/>
                    <a:p>
                      <a:pPr algn="ctr" fontAlgn="ctr"/>
                      <a:r>
                        <a:rPr lang="ru-RU" sz="1000" u="none" strike="noStrike" dirty="0" smtClean="0">
                          <a:effectLst/>
                        </a:rPr>
                        <a:t>2018 </a:t>
                      </a:r>
                      <a:r>
                        <a:rPr lang="ru-RU" sz="1000" u="none" strike="noStrike" dirty="0">
                          <a:effectLst/>
                        </a:rPr>
                        <a:t>год</a:t>
                      </a:r>
                      <a:endParaRPr lang="ru-RU" sz="1000" b="1" i="0" u="none" strike="noStrike" dirty="0">
                        <a:solidFill>
                          <a:schemeClr val="bg1"/>
                        </a:solidFill>
                        <a:effectLst/>
                        <a:latin typeface="Times New Roman" panose="02020603050405020304" pitchFamily="18" charset="0"/>
                        <a:cs typeface="Times New Roman" pitchFamily="18" charset="0"/>
                      </a:endParaRPr>
                    </a:p>
                  </a:txBody>
                  <a:tcPr marL="9525" marR="9525" marT="9525" marB="0" anchor="ctr"/>
                </a:tc>
                <a:tc>
                  <a:txBody>
                    <a:bodyPr/>
                    <a:lstStyle/>
                    <a:p>
                      <a:pPr algn="ctr" fontAlgn="ctr"/>
                      <a:r>
                        <a:rPr lang="ru-RU" sz="1000" u="none" strike="noStrike" dirty="0" smtClean="0">
                          <a:effectLst/>
                        </a:rPr>
                        <a:t>2019 </a:t>
                      </a:r>
                      <a:r>
                        <a:rPr lang="ru-RU" sz="1000" u="none" strike="noStrike" dirty="0">
                          <a:effectLst/>
                        </a:rPr>
                        <a:t>год</a:t>
                      </a:r>
                      <a:endParaRPr lang="ru-RU" sz="1000" b="1" i="0" u="none" strike="noStrike" dirty="0">
                        <a:solidFill>
                          <a:schemeClr val="bg1"/>
                        </a:solidFill>
                        <a:effectLst/>
                        <a:latin typeface="Times New Roman" panose="02020603050405020304" pitchFamily="18" charset="0"/>
                        <a:cs typeface="Times New Roman" pitchFamily="18" charset="0"/>
                      </a:endParaRPr>
                    </a:p>
                  </a:txBody>
                  <a:tcPr marL="9525" marR="9525" marT="9525" marB="0" anchor="ctr"/>
                </a:tc>
              </a:tr>
              <a:tr h="364074">
                <a:tc>
                  <a:txBody>
                    <a:bodyPr/>
                    <a:lstStyle/>
                    <a:p>
                      <a:pPr algn="ctr"/>
                      <a:r>
                        <a:rPr lang="ru-RU" sz="1000" dirty="0" smtClean="0"/>
                        <a:t>6</a:t>
                      </a: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Муниципальная программа Соболевского муниципального района "Развитие культуры в Соболевском муниципальном районе Камчатского края на 2014-2019 годы»</a:t>
                      </a:r>
                      <a:endParaRPr lang="ru-RU" sz="1000" b="1"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5 620,938</a:t>
                      </a:r>
                      <a:endParaRPr lang="ru-RU" sz="1000" b="1"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5 620,938</a:t>
                      </a:r>
                      <a:endParaRPr lang="ru-RU" sz="1000" b="1"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5 620,938</a:t>
                      </a:r>
                      <a:endParaRPr lang="ru-RU" sz="1000" b="1" i="0" dirty="0">
                        <a:latin typeface="Times New Roman" pitchFamily="18" charset="0"/>
                        <a:cs typeface="Times New Roman" pitchFamily="18" charset="0"/>
                      </a:endParaRPr>
                    </a:p>
                  </a:txBody>
                  <a:tcPr marL="9525" marR="9525" marT="9525" marB="0" anchor="ctr"/>
                </a:tc>
              </a:tr>
              <a:tr h="364074">
                <a:tc>
                  <a:txBody>
                    <a:bodyPr/>
                    <a:lstStyle/>
                    <a:p>
                      <a:pPr algn="ct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 Развитие музейного дела"</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5 620,938</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5 620,938</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5 620,938</a:t>
                      </a:r>
                      <a:endParaRPr lang="ru-RU" sz="1000" b="0" i="0" dirty="0">
                        <a:latin typeface="Times New Roman" pitchFamily="18" charset="0"/>
                        <a:cs typeface="Times New Roman" pitchFamily="18" charset="0"/>
                      </a:endParaRPr>
                    </a:p>
                  </a:txBody>
                  <a:tcPr marL="9525" marR="9525" marT="9525" marB="0" anchor="ctr"/>
                </a:tc>
              </a:tr>
              <a:tr h="506677">
                <a:tc>
                  <a:txBody>
                    <a:bodyPr/>
                    <a:lstStyle/>
                    <a:p>
                      <a:pPr algn="ctr"/>
                      <a:r>
                        <a:rPr lang="ru-RU" sz="1000" dirty="0" smtClean="0"/>
                        <a:t>7</a:t>
                      </a: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Муниципальная программа Соболевского муниципального района "Физическая культура, спорт, молодежная политика, отдых, и оздоровление</a:t>
                      </a:r>
                      <a:r>
                        <a:rPr lang="ru-RU" sz="1000" u="none" strike="noStrike" baseline="0" dirty="0" smtClean="0">
                          <a:effectLst/>
                        </a:rPr>
                        <a:t> </a:t>
                      </a:r>
                      <a:r>
                        <a:rPr lang="ru-RU" sz="1000" u="none" strike="noStrike" dirty="0" smtClean="0">
                          <a:effectLst/>
                        </a:rPr>
                        <a:t>детей в Соболевском муниципальном районе Камчатского края на 2014-2020 годы»</a:t>
                      </a:r>
                      <a:endParaRPr lang="ru-RU" sz="1000" b="1"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2 140,860</a:t>
                      </a:r>
                      <a:endParaRPr lang="ru-RU" sz="1000" b="1"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2 104,350</a:t>
                      </a:r>
                      <a:endParaRPr lang="ru-RU" sz="1000" b="1"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2 104,350</a:t>
                      </a:r>
                      <a:endParaRPr lang="ru-RU" sz="1000" b="1" i="0" dirty="0">
                        <a:latin typeface="Times New Roman" pitchFamily="18" charset="0"/>
                        <a:cs typeface="Times New Roman" pitchFamily="18" charset="0"/>
                      </a:endParaRPr>
                    </a:p>
                  </a:txBody>
                  <a:tcPr marL="9525" marR="9525" marT="9525" marB="0" anchor="ctr"/>
                </a:tc>
              </a:tr>
              <a:tr h="364074">
                <a:tc>
                  <a:txBody>
                    <a:bodyPr/>
                    <a:lstStyle/>
                    <a:p>
                      <a:pPr algn="ctr"/>
                      <a:r>
                        <a:rPr lang="ru-RU" sz="1000" dirty="0" smtClean="0"/>
                        <a:t>7.1</a:t>
                      </a: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Подпрограмма "Развитие массовой физической культуры и спорта в Соболевском муниципальном районе Камчатского края "</a:t>
                      </a:r>
                      <a:endParaRPr lang="ru-RU" sz="1000" b="1" i="1"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450,000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500,000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500,000</a:t>
                      </a:r>
                      <a:endParaRPr lang="ru-RU" sz="1000" b="1" i="1" dirty="0">
                        <a:latin typeface="Times New Roman" pitchFamily="18" charset="0"/>
                        <a:cs typeface="Times New Roman" pitchFamily="18" charset="0"/>
                      </a:endParaRPr>
                    </a:p>
                  </a:txBody>
                  <a:tcPr marL="9525" marR="9525" marT="9525" marB="0" anchor="ctr"/>
                </a:tc>
              </a:tr>
              <a:tr h="364074">
                <a:tc>
                  <a:txBody>
                    <a:bodyPr/>
                    <a:lstStyle/>
                    <a:p>
                      <a:pPr algn="ctr"/>
                      <a:endParaRPr lang="ru-RU" sz="1000" b="0"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"Мероприятия по вовлечению населения в занятия физической культурой и массовым спортом" </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50,000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100,000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100,000</a:t>
                      </a:r>
                      <a:endParaRPr lang="ru-RU" sz="1000" b="0" i="0" dirty="0">
                        <a:latin typeface="Times New Roman" pitchFamily="18" charset="0"/>
                        <a:cs typeface="Times New Roman" pitchFamily="18" charset="0"/>
                      </a:endParaRPr>
                    </a:p>
                  </a:txBody>
                  <a:tcPr marL="9525" marR="9525" marT="9525" marB="0" anchor="ctr"/>
                </a:tc>
              </a:tr>
              <a:tr h="364074">
                <a:tc>
                  <a:txBody>
                    <a:bodyPr/>
                    <a:lstStyle/>
                    <a:p>
                      <a:pPr algn="ctr"/>
                      <a:endParaRPr lang="ru-RU" sz="1000" b="0"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"Развитие, укрепление и содержание материально-технической базы для занятий физической культурой и проведение массовых спортивных мероприятий"</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400,000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400,000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400,000</a:t>
                      </a:r>
                      <a:endParaRPr lang="ru-RU" sz="1000" b="0" i="0" dirty="0">
                        <a:latin typeface="Times New Roman" pitchFamily="18" charset="0"/>
                        <a:cs typeface="Times New Roman" pitchFamily="18" charset="0"/>
                      </a:endParaRPr>
                    </a:p>
                  </a:txBody>
                  <a:tcPr marL="9525" marR="9525" marT="9525" marB="0" anchor="ctr"/>
                </a:tc>
              </a:tr>
              <a:tr h="364074">
                <a:tc>
                  <a:txBody>
                    <a:bodyPr/>
                    <a:lstStyle/>
                    <a:p>
                      <a:pPr algn="ctr"/>
                      <a:r>
                        <a:rPr lang="ru-RU" sz="1000" dirty="0" smtClean="0"/>
                        <a:t>7.2</a:t>
                      </a: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Подпрограмма "Организация отдыха и оздоровления детей и молодежи в Соболевском муниципальном районе"</a:t>
                      </a:r>
                      <a:endParaRPr lang="ru-RU" sz="1000" b="1" i="1"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1 690,860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1 604,350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1 604,350</a:t>
                      </a:r>
                      <a:endParaRPr lang="ru-RU" sz="1000" b="1" i="1" dirty="0">
                        <a:latin typeface="Times New Roman" pitchFamily="18" charset="0"/>
                        <a:cs typeface="Times New Roman" pitchFamily="18" charset="0"/>
                      </a:endParaRPr>
                    </a:p>
                  </a:txBody>
                  <a:tcPr marL="9525" marR="9525" marT="9525" marB="0" anchor="ctr"/>
                </a:tc>
              </a:tr>
              <a:tr h="364074">
                <a:tc>
                  <a:txBody>
                    <a:bodyPr/>
                    <a:lstStyle/>
                    <a:p>
                      <a:pPr algn="ctr"/>
                      <a:endParaRPr lang="ru-RU" sz="1000" b="0"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"Мероприятия по организации трудовой деятельности несовершеннолетних в каникулярное время"</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713,000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713,00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713,000</a:t>
                      </a:r>
                      <a:endParaRPr lang="ru-RU" sz="1000" b="0" i="0" dirty="0">
                        <a:latin typeface="Times New Roman" pitchFamily="18" charset="0"/>
                        <a:cs typeface="Times New Roman" pitchFamily="18" charset="0"/>
                      </a:endParaRPr>
                    </a:p>
                  </a:txBody>
                  <a:tcPr marL="9525" marR="9525" marT="9525" marB="0" anchor="ctr"/>
                </a:tc>
              </a:tr>
              <a:tr h="506677">
                <a:tc>
                  <a:txBody>
                    <a:bodyPr/>
                    <a:lstStyle/>
                    <a:p>
                      <a:pPr algn="ctr"/>
                      <a:endParaRPr lang="ru-RU" sz="1000" b="0"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"Мероприятия по повышению качества услуг, предоставляемых лагерями дневного пребывания детей при общеобразовательных учреждениях Соболевского муниципального района, для отдыха детей и их оздоровления"</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891,350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891,350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891,350</a:t>
                      </a:r>
                      <a:endParaRPr lang="ru-RU" sz="1000" b="0" i="0" dirty="0">
                        <a:latin typeface="Times New Roman" pitchFamily="18" charset="0"/>
                        <a:cs typeface="Times New Roman" pitchFamily="18" charset="0"/>
                      </a:endParaRPr>
                    </a:p>
                  </a:txBody>
                  <a:tcPr marL="9525" marR="9525" marT="9525" marB="0" anchor="ctr"/>
                </a:tc>
              </a:tr>
              <a:tr h="364074">
                <a:tc>
                  <a:txBody>
                    <a:bodyPr/>
                    <a:lstStyle/>
                    <a:p>
                      <a:pPr algn="ctr"/>
                      <a:endParaRPr lang="ru-RU" sz="1000" b="0"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"Мероприятия по созданию условий для обеспечения безопасного пребывания детей и подростков в учреждениях отдыха и оздоровления детей"</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86,510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0,00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0,00</a:t>
                      </a:r>
                      <a:endParaRPr lang="ru-RU" sz="1000" b="0" i="0" dirty="0">
                        <a:latin typeface="Times New Roman" pitchFamily="18" charset="0"/>
                        <a:cs typeface="Times New Roman" pitchFamily="18" charset="0"/>
                      </a:endParaRPr>
                    </a:p>
                  </a:txBody>
                  <a:tcPr marL="9525" marR="9525" marT="9525" marB="0" anchor="ctr"/>
                </a:tc>
              </a:tr>
              <a:tr h="506677">
                <a:tc>
                  <a:txBody>
                    <a:bodyPr/>
                    <a:lstStyle/>
                    <a:p>
                      <a:pPr algn="ctr"/>
                      <a:r>
                        <a:rPr lang="ru-RU" sz="1000" dirty="0" smtClean="0"/>
                        <a:t>8</a:t>
                      </a: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Муниципальная программа Соболевского муниципального района «Охрана окружающей среды, воспроизводство и использование природных ресурсов в Соболевском муниципальном районе Камчатского края на 2014-2020 годы»</a:t>
                      </a:r>
                      <a:endParaRPr lang="ru-RU" sz="1000" b="1"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1 000,000</a:t>
                      </a:r>
                      <a:endParaRPr lang="ru-RU" sz="1000" b="1"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18 279,324</a:t>
                      </a:r>
                      <a:endParaRPr lang="ru-RU" sz="1000" b="1"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12 765,134</a:t>
                      </a:r>
                      <a:endParaRPr lang="ru-RU" sz="1000" b="1" i="0" dirty="0">
                        <a:latin typeface="Times New Roman" pitchFamily="18" charset="0"/>
                        <a:cs typeface="Times New Roman" pitchFamily="18" charset="0"/>
                      </a:endParaRPr>
                    </a:p>
                  </a:txBody>
                  <a:tcPr marL="9525" marR="9525" marT="9525" marB="0" anchor="ctr"/>
                </a:tc>
              </a:tr>
              <a:tr h="364074">
                <a:tc>
                  <a:txBody>
                    <a:bodyPr/>
                    <a:lstStyle/>
                    <a:p>
                      <a:pPr algn="ctr"/>
                      <a:r>
                        <a:rPr lang="ru-RU" sz="1000" dirty="0" smtClean="0"/>
                        <a:t>8.1</a:t>
                      </a: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Подпрограмма  «Охрана окружающей среды и обеспечение экологической безопасности в Соболевском муниципальном районе Камчатского края»</a:t>
                      </a:r>
                      <a:endParaRPr lang="ru-RU" sz="1000" b="1" i="1"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1 000,000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18 279,324</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12 765,134</a:t>
                      </a:r>
                      <a:endParaRPr lang="ru-RU" sz="1000" b="1" i="1" dirty="0">
                        <a:latin typeface="Times New Roman" pitchFamily="18" charset="0"/>
                        <a:cs typeface="Times New Roman" pitchFamily="18" charset="0"/>
                      </a:endParaRPr>
                    </a:p>
                  </a:txBody>
                  <a:tcPr marL="9525" marR="9525" marT="9525" marB="0" anchor="ctr"/>
                </a:tc>
              </a:tr>
              <a:tr h="364074">
                <a:tc>
                  <a:txBody>
                    <a:bodyPr/>
                    <a:lstStyle/>
                    <a:p>
                      <a:pPr algn="ctr"/>
                      <a:endParaRPr lang="ru-RU" sz="1000" b="0"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"Разработка проектной документации, строительство объекта для размещения твердых бытовых отходов для с.Устьевое"</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1 000,000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18 279,324</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12 765,134</a:t>
                      </a:r>
                      <a:endParaRPr lang="ru-RU" sz="1000" b="0" i="0" dirty="0">
                        <a:latin typeface="Times New Roman" pitchFamily="18" charset="0"/>
                        <a:cs typeface="Times New Roman" pitchFamily="18" charset="0"/>
                      </a:endParaRPr>
                    </a:p>
                  </a:txBody>
                  <a:tcPr marL="9525" marR="9525" marT="9525" marB="0" anchor="ctr"/>
                </a:tc>
              </a:tr>
              <a:tr h="506677">
                <a:tc>
                  <a:txBody>
                    <a:bodyPr/>
                    <a:lstStyle/>
                    <a:p>
                      <a:pPr algn="ctr"/>
                      <a:r>
                        <a:rPr lang="ru-RU" sz="1000" dirty="0" smtClean="0"/>
                        <a:t>9</a:t>
                      </a: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Муниципальная программа Соболевского муниципального района «Развитие экономики, промышленности Соболевского муниципального района Камчатского края, повышение их конкурентоспособности на 2014-2020 годы»</a:t>
                      </a:r>
                      <a:endParaRPr lang="ru-RU" sz="1000" b="1"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1 176,110</a:t>
                      </a:r>
                      <a:endParaRPr lang="ru-RU" sz="1000" b="1"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2 272,610</a:t>
                      </a:r>
                      <a:endParaRPr lang="ru-RU" sz="1000" b="1"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1 846,300</a:t>
                      </a:r>
                      <a:endParaRPr lang="ru-RU" sz="1000" b="1" i="0" dirty="0">
                        <a:latin typeface="Times New Roman" pitchFamily="18" charset="0"/>
                        <a:cs typeface="Times New Roman" pitchFamily="18" charset="0"/>
                      </a:endParaRPr>
                    </a:p>
                  </a:txBody>
                  <a:tcPr marL="9525" marR="9525" marT="9525" marB="0" anchor="ctr"/>
                </a:tc>
              </a:tr>
              <a:tr h="364074">
                <a:tc>
                  <a:txBody>
                    <a:bodyPr/>
                    <a:lstStyle/>
                    <a:p>
                      <a:pPr algn="ctr"/>
                      <a:r>
                        <a:rPr lang="ru-RU" sz="1000" dirty="0" smtClean="0"/>
                        <a:t>9.1</a:t>
                      </a: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Подпрограмма "Развитие малого и среднего предпринимательства"</a:t>
                      </a:r>
                      <a:endParaRPr lang="ru-RU" sz="1000" b="1" i="1"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300,000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300,000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300,000</a:t>
                      </a:r>
                      <a:endParaRPr lang="ru-RU" sz="1000" b="1" i="1" dirty="0">
                        <a:latin typeface="Times New Roman" pitchFamily="18" charset="0"/>
                        <a:cs typeface="Times New Roman" pitchFamily="18" charset="0"/>
                      </a:endParaRPr>
                    </a:p>
                  </a:txBody>
                  <a:tcPr marL="9525" marR="9525" marT="9525" marB="0" anchor="ctr"/>
                </a:tc>
              </a:tr>
              <a:tr h="364074">
                <a:tc>
                  <a:txBody>
                    <a:bodyPr/>
                    <a:lstStyle/>
                    <a:p>
                      <a:pPr algn="ctr"/>
                      <a:endParaRPr lang="ru-RU" sz="1000" b="0"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"Оказание мер муниципальной поддержки субъектам малого и среднего предпринимательства"</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300,000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300,000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300,000</a:t>
                      </a:r>
                      <a:endParaRPr lang="ru-RU" sz="1000" b="0" i="0" dirty="0">
                        <a:latin typeface="Times New Roman" pitchFamily="18" charset="0"/>
                        <a:cs typeface="Times New Roman" pitchFamily="18" charset="0"/>
                      </a:endParaRPr>
                    </a:p>
                  </a:txBody>
                  <a:tcPr marL="9525" marR="9525" marT="9525" marB="0" anchor="ctr"/>
                </a:tc>
              </a:tr>
            </a:tbl>
          </a:graphicData>
        </a:graphic>
      </p:graphicFrame>
    </p:spTree>
    <p:extLst>
      <p:ext uri="{BB962C8B-B14F-4D97-AF65-F5344CB8AC3E}">
        <p14:creationId xmlns:p14="http://schemas.microsoft.com/office/powerpoint/2010/main" val="28706831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2608907302"/>
              </p:ext>
            </p:extLst>
          </p:nvPr>
        </p:nvGraphicFramePr>
        <p:xfrm>
          <a:off x="66675" y="66675"/>
          <a:ext cx="9763125" cy="6667506"/>
        </p:xfrm>
        <a:graphic>
          <a:graphicData uri="http://schemas.openxmlformats.org/drawingml/2006/table">
            <a:tbl>
              <a:tblPr firstRow="1" bandRow="1">
                <a:tableStyleId>{22838BEF-8BB2-4498-84A7-C5851F593DF1}</a:tableStyleId>
              </a:tblPr>
              <a:tblGrid>
                <a:gridCol w="438150"/>
                <a:gridCol w="6732949"/>
                <a:gridCol w="868355"/>
                <a:gridCol w="868355"/>
                <a:gridCol w="855316"/>
              </a:tblGrid>
              <a:tr h="179531">
                <a:tc gridSpan="2">
                  <a:txBody>
                    <a:bodyPr/>
                    <a:lstStyle/>
                    <a:p>
                      <a:pPr algn="ctr" fontAlgn="ctr"/>
                      <a:r>
                        <a:rPr lang="ru-RU" sz="1000" u="none" strike="noStrike" dirty="0" smtClean="0">
                          <a:effectLst/>
                        </a:rPr>
                        <a:t>Наименование</a:t>
                      </a:r>
                      <a:endParaRPr lang="ru-RU" sz="1000" b="1" i="0" u="none" strike="noStrike" dirty="0">
                        <a:solidFill>
                          <a:schemeClr val="bg1"/>
                        </a:solidFill>
                        <a:effectLst/>
                        <a:latin typeface="Times New Roman" panose="02020603050405020304" pitchFamily="18" charset="0"/>
                        <a:cs typeface="Times New Roman" pitchFamily="18" charset="0"/>
                      </a:endParaRPr>
                    </a:p>
                  </a:txBody>
                  <a:tcPr marL="9525" marR="9525" marT="9525" marB="0" anchor="ctr"/>
                </a:tc>
                <a:tc hMerge="1">
                  <a:txBody>
                    <a:bodyPr/>
                    <a:lstStyle/>
                    <a:p>
                      <a:pPr algn="ctr" fontAlgn="ctr"/>
                      <a:endParaRPr lang="ru-RU" sz="1000" b="1" i="0" u="none" strike="noStrike" dirty="0">
                        <a:solidFill>
                          <a:schemeClr val="bg1"/>
                        </a:solidFill>
                        <a:effectLst/>
                        <a:latin typeface="Times New Roman" panose="02020603050405020304" pitchFamily="18" charset="0"/>
                      </a:endParaRPr>
                    </a:p>
                  </a:txBody>
                  <a:tcPr marL="9525" marR="9525" marT="9525" marB="0" anchor="ctr"/>
                </a:tc>
                <a:tc>
                  <a:txBody>
                    <a:bodyPr/>
                    <a:lstStyle/>
                    <a:p>
                      <a:pPr algn="ctr" fontAlgn="ctr"/>
                      <a:r>
                        <a:rPr lang="ru-RU" sz="1000" u="none" strike="noStrike" dirty="0" smtClean="0">
                          <a:effectLst/>
                        </a:rPr>
                        <a:t>2017 </a:t>
                      </a:r>
                      <a:r>
                        <a:rPr lang="ru-RU" sz="1000" u="none" strike="noStrike" dirty="0">
                          <a:effectLst/>
                        </a:rPr>
                        <a:t>год</a:t>
                      </a:r>
                      <a:endParaRPr lang="ru-RU" sz="1000" b="1" i="0" u="none" strike="noStrike" dirty="0">
                        <a:solidFill>
                          <a:schemeClr val="bg1"/>
                        </a:solidFill>
                        <a:effectLst/>
                        <a:latin typeface="Times New Roman" panose="02020603050405020304" pitchFamily="18" charset="0"/>
                        <a:cs typeface="Times New Roman" pitchFamily="18" charset="0"/>
                      </a:endParaRPr>
                    </a:p>
                  </a:txBody>
                  <a:tcPr marL="9525" marR="9525" marT="9525" marB="0" anchor="ctr"/>
                </a:tc>
                <a:tc>
                  <a:txBody>
                    <a:bodyPr/>
                    <a:lstStyle/>
                    <a:p>
                      <a:pPr algn="ctr" fontAlgn="ctr"/>
                      <a:r>
                        <a:rPr lang="ru-RU" sz="1000" u="none" strike="noStrike" dirty="0" smtClean="0">
                          <a:effectLst/>
                        </a:rPr>
                        <a:t>2018 </a:t>
                      </a:r>
                      <a:r>
                        <a:rPr lang="ru-RU" sz="1000" u="none" strike="noStrike" dirty="0">
                          <a:effectLst/>
                        </a:rPr>
                        <a:t>год</a:t>
                      </a:r>
                      <a:endParaRPr lang="ru-RU" sz="1000" b="1" i="0" u="none" strike="noStrike" dirty="0">
                        <a:solidFill>
                          <a:schemeClr val="bg1"/>
                        </a:solidFill>
                        <a:effectLst/>
                        <a:latin typeface="Times New Roman" panose="02020603050405020304" pitchFamily="18" charset="0"/>
                        <a:cs typeface="Times New Roman" pitchFamily="18" charset="0"/>
                      </a:endParaRPr>
                    </a:p>
                  </a:txBody>
                  <a:tcPr marL="9525" marR="9525" marT="9525" marB="0" anchor="ctr"/>
                </a:tc>
                <a:tc>
                  <a:txBody>
                    <a:bodyPr/>
                    <a:lstStyle/>
                    <a:p>
                      <a:pPr algn="ctr" fontAlgn="ctr"/>
                      <a:r>
                        <a:rPr lang="ru-RU" sz="1000" u="none" strike="noStrike" dirty="0" smtClean="0">
                          <a:effectLst/>
                        </a:rPr>
                        <a:t>2019 </a:t>
                      </a:r>
                      <a:r>
                        <a:rPr lang="ru-RU" sz="1000" u="none" strike="noStrike" dirty="0">
                          <a:effectLst/>
                        </a:rPr>
                        <a:t>год</a:t>
                      </a:r>
                      <a:endParaRPr lang="ru-RU" sz="1000" b="1" i="0" u="none" strike="noStrike" dirty="0">
                        <a:solidFill>
                          <a:schemeClr val="bg1"/>
                        </a:solidFill>
                        <a:effectLst/>
                        <a:latin typeface="Times New Roman" panose="02020603050405020304" pitchFamily="18" charset="0"/>
                        <a:cs typeface="Times New Roman" pitchFamily="18" charset="0"/>
                      </a:endParaRPr>
                    </a:p>
                  </a:txBody>
                  <a:tcPr marL="9525" marR="9525" marT="9525" marB="0" anchor="ctr"/>
                </a:tc>
              </a:tr>
              <a:tr h="355309">
                <a:tc>
                  <a:txBody>
                    <a:bodyPr/>
                    <a:lstStyle/>
                    <a:p>
                      <a:pPr algn="ctr"/>
                      <a:r>
                        <a:rPr lang="ru-RU" sz="1000" dirty="0" smtClean="0"/>
                        <a:t>9.2</a:t>
                      </a: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Подпрограмма  «Повышение эффективности управления муниципальным имуществом».</a:t>
                      </a:r>
                      <a:endParaRPr lang="ru-RU" sz="1000" b="1" i="1"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876,110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1 972,610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1 546,300</a:t>
                      </a:r>
                      <a:endParaRPr lang="ru-RU" sz="1000" b="1" i="1" dirty="0">
                        <a:latin typeface="Times New Roman" pitchFamily="18" charset="0"/>
                        <a:cs typeface="Times New Roman" pitchFamily="18" charset="0"/>
                      </a:endParaRPr>
                    </a:p>
                  </a:txBody>
                  <a:tcPr marL="9525" marR="9525" marT="9525" marB="0" anchor="ctr"/>
                </a:tc>
              </a:tr>
              <a:tr h="388628">
                <a:tc>
                  <a:txBody>
                    <a:bodyPr/>
                    <a:lstStyle/>
                    <a:p>
                      <a:pPr algn="ct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 Основное мероприятие " Учет ,содержание и распоряжение имуществом Соболевского муниципального района Камчатского края "</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764,110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1 260,250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833,940</a:t>
                      </a:r>
                      <a:endParaRPr lang="ru-RU" sz="1000" b="0" i="0" dirty="0">
                        <a:latin typeface="Times New Roman" pitchFamily="18" charset="0"/>
                        <a:cs typeface="Times New Roman" pitchFamily="18" charset="0"/>
                      </a:endParaRPr>
                    </a:p>
                  </a:txBody>
                  <a:tcPr marL="9525" marR="9525" marT="9525" marB="0" anchor="ctr"/>
                </a:tc>
              </a:tr>
              <a:tr h="388628">
                <a:tc>
                  <a:txBody>
                    <a:bodyPr/>
                    <a:lstStyle/>
                    <a:p>
                      <a:pPr algn="ct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"Содержание жилищного фонда Соболевского муниципального района Камчатского края"</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112,000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712,360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712,360</a:t>
                      </a:r>
                      <a:endParaRPr lang="ru-RU" sz="1000" b="0" i="0" dirty="0">
                        <a:latin typeface="Times New Roman" pitchFamily="18" charset="0"/>
                        <a:cs typeface="Times New Roman" pitchFamily="18" charset="0"/>
                      </a:endParaRPr>
                    </a:p>
                  </a:txBody>
                  <a:tcPr marL="9525" marR="9525" marT="9525" marB="0" anchor="ctr"/>
                </a:tc>
              </a:tr>
              <a:tr h="388628">
                <a:tc>
                  <a:txBody>
                    <a:bodyPr/>
                    <a:lstStyle/>
                    <a:p>
                      <a:pPr algn="ctr"/>
                      <a:r>
                        <a:rPr lang="ru-RU" sz="1000" dirty="0" smtClean="0"/>
                        <a:t>10</a:t>
                      </a: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Муниципальная программа Соболевского муниципального района «Информационное общество в Соболевском муниципальном районе  на 2014-2019 годы»</a:t>
                      </a:r>
                      <a:endParaRPr lang="ru-RU" sz="1000" b="1"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2 086,000</a:t>
                      </a:r>
                      <a:endParaRPr lang="ru-RU" sz="1000" b="1"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2 192,360</a:t>
                      </a:r>
                      <a:endParaRPr lang="ru-RU" sz="1000" b="1"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2 192,360</a:t>
                      </a:r>
                      <a:endParaRPr lang="ru-RU" sz="1000" b="1" i="0" dirty="0">
                        <a:latin typeface="Times New Roman" pitchFamily="18" charset="0"/>
                        <a:cs typeface="Times New Roman" pitchFamily="18" charset="0"/>
                      </a:endParaRPr>
                    </a:p>
                  </a:txBody>
                  <a:tcPr marL="9525" marR="9525" marT="9525" marB="0" anchor="ctr"/>
                </a:tc>
              </a:tr>
              <a:tr h="388628">
                <a:tc>
                  <a:txBody>
                    <a:bodyPr/>
                    <a:lstStyle/>
                    <a:p>
                      <a:pPr algn="ctr"/>
                      <a:r>
                        <a:rPr lang="ru-RU" sz="1000" dirty="0" smtClean="0"/>
                        <a:t>10.1</a:t>
                      </a: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Подпрограмма "Электронный муниципалитет в Соболевском муниципальном районе"</a:t>
                      </a:r>
                      <a:endParaRPr lang="ru-RU" sz="1000" b="1" i="1"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2 086,000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2 192,360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2 192,360</a:t>
                      </a:r>
                      <a:endParaRPr lang="ru-RU" sz="1000" b="1" i="1" dirty="0">
                        <a:latin typeface="Times New Roman" pitchFamily="18" charset="0"/>
                        <a:cs typeface="Times New Roman" pitchFamily="18" charset="0"/>
                      </a:endParaRPr>
                    </a:p>
                  </a:txBody>
                  <a:tcPr marL="9525" marR="9525" marT="9525" marB="0" anchor="ctr"/>
                </a:tc>
              </a:tr>
              <a:tr h="388628">
                <a:tc>
                  <a:txBody>
                    <a:bodyPr/>
                    <a:lstStyle/>
                    <a:p>
                      <a:pPr algn="ct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 Развитие инфраструктуры электронного муниципалитета в Соболевском районе "</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1 182,450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1 242,760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1 242,760</a:t>
                      </a:r>
                      <a:endParaRPr lang="ru-RU" sz="1000" b="0" i="0" dirty="0">
                        <a:latin typeface="Times New Roman" pitchFamily="18" charset="0"/>
                        <a:cs typeface="Times New Roman" pitchFamily="18" charset="0"/>
                      </a:endParaRPr>
                    </a:p>
                  </a:txBody>
                  <a:tcPr marL="9525" marR="9525" marT="9525" marB="0" anchor="ctr"/>
                </a:tc>
              </a:tr>
              <a:tr h="388628">
                <a:tc>
                  <a:txBody>
                    <a:bodyPr/>
                    <a:lstStyle/>
                    <a:p>
                      <a:pPr algn="ct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"Развитие , внедрение и сопровождение информационных систем" </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903,550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949,600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949,600</a:t>
                      </a:r>
                      <a:endParaRPr lang="ru-RU" sz="1000" b="0" i="0" dirty="0">
                        <a:latin typeface="Times New Roman" pitchFamily="18" charset="0"/>
                        <a:cs typeface="Times New Roman" pitchFamily="18" charset="0"/>
                      </a:endParaRPr>
                    </a:p>
                  </a:txBody>
                  <a:tcPr marL="9525" marR="9525" marT="9525" marB="0" anchor="ctr"/>
                </a:tc>
              </a:tr>
              <a:tr h="388628">
                <a:tc>
                  <a:txBody>
                    <a:bodyPr/>
                    <a:lstStyle/>
                    <a:p>
                      <a:pPr algn="ctr"/>
                      <a:r>
                        <a:rPr lang="ru-RU" sz="1000" dirty="0" smtClean="0"/>
                        <a:t>11</a:t>
                      </a: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Муниципальная программа Соболевского муниципального района «Развитие транспортной системы в Соболевском муниципальном районе Камчатского края на 2014-2020 годы»</a:t>
                      </a:r>
                      <a:endParaRPr lang="ru-RU" sz="1000" b="1"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911,558</a:t>
                      </a:r>
                      <a:endParaRPr lang="ru-RU" sz="1000" b="1"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911,558</a:t>
                      </a:r>
                      <a:endParaRPr lang="ru-RU" sz="1000" b="1"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911,558</a:t>
                      </a:r>
                      <a:endParaRPr lang="ru-RU" sz="1000" b="1" i="0" dirty="0">
                        <a:latin typeface="Times New Roman" pitchFamily="18" charset="0"/>
                        <a:cs typeface="Times New Roman" pitchFamily="18" charset="0"/>
                      </a:endParaRPr>
                    </a:p>
                  </a:txBody>
                  <a:tcPr marL="9525" marR="9525" marT="9525" marB="0" anchor="ctr"/>
                </a:tc>
              </a:tr>
              <a:tr h="388628">
                <a:tc>
                  <a:txBody>
                    <a:bodyPr/>
                    <a:lstStyle/>
                    <a:p>
                      <a:pPr algn="ctr"/>
                      <a:r>
                        <a:rPr lang="ru-RU" sz="1000" dirty="0" smtClean="0"/>
                        <a:t>11.1</a:t>
                      </a: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Подпрограмма  «Развитие дорожного хозяйства в Соболевском муниципальном районе»</a:t>
                      </a:r>
                      <a:endParaRPr lang="ru-RU" sz="1000" b="1" i="1"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211,558</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211,558</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211,558</a:t>
                      </a:r>
                      <a:endParaRPr lang="ru-RU" sz="1000" b="1" i="1" dirty="0">
                        <a:latin typeface="Times New Roman" pitchFamily="18" charset="0"/>
                        <a:cs typeface="Times New Roman" pitchFamily="18" charset="0"/>
                      </a:endParaRPr>
                    </a:p>
                  </a:txBody>
                  <a:tcPr marL="9525" marR="9525" marT="9525" marB="0" anchor="ctr"/>
                </a:tc>
              </a:tr>
              <a:tr h="489710">
                <a:tc>
                  <a:txBody>
                    <a:bodyPr/>
                    <a:lstStyle/>
                    <a:p>
                      <a:pPr algn="ctr"/>
                      <a:endParaRPr lang="ru-RU" sz="1000" b="0" i="0"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"Капитальный ремонт и ремонт автомобильных дорог общего пользования Соболевского муниципального района Камчатского края (в том числе элементов улично-дорожной сети, включая тротуары и парковки), дворовых территорий многоквартирных домов и проездов к ним" </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211,558</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211,558</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211,558</a:t>
                      </a:r>
                      <a:endParaRPr lang="ru-RU" sz="1000" b="0" i="0" dirty="0">
                        <a:latin typeface="Times New Roman" pitchFamily="18" charset="0"/>
                        <a:cs typeface="Times New Roman" pitchFamily="18" charset="0"/>
                      </a:endParaRPr>
                    </a:p>
                  </a:txBody>
                  <a:tcPr marL="9525" marR="9525" marT="9525" marB="0" anchor="ctr"/>
                </a:tc>
              </a:tr>
              <a:tr h="388628">
                <a:tc>
                  <a:txBody>
                    <a:bodyPr/>
                    <a:lstStyle/>
                    <a:p>
                      <a:pPr algn="ctr"/>
                      <a:r>
                        <a:rPr lang="ru-RU" sz="1000" dirty="0" smtClean="0"/>
                        <a:t>11.2</a:t>
                      </a: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Подпрограмма "Организация транспортного обслуживания в Соболевском муниципальном районе "</a:t>
                      </a:r>
                      <a:endParaRPr lang="ru-RU" sz="1000" b="1" i="1"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700,000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700,000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700,000</a:t>
                      </a:r>
                      <a:endParaRPr lang="ru-RU" sz="1000" b="1" i="1" dirty="0">
                        <a:latin typeface="Times New Roman" pitchFamily="18" charset="0"/>
                        <a:cs typeface="Times New Roman" pitchFamily="18" charset="0"/>
                      </a:endParaRPr>
                    </a:p>
                  </a:txBody>
                  <a:tcPr marL="9525" marR="9525" marT="9525" marB="0" anchor="ctr"/>
                </a:tc>
              </a:tr>
              <a:tr h="489710">
                <a:tc>
                  <a:txBody>
                    <a:bodyPr/>
                    <a:lstStyle/>
                    <a:p>
                      <a:pPr algn="ct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"Муниципальная поддержка юридическим лицам и индивидуальным предпринимателям , осуществляющим деятельность в сфере перевозок пассажиров автомобильным транспортом на межселенных маршрутах"</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700,000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700,000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700,000</a:t>
                      </a:r>
                      <a:endParaRPr lang="ru-RU" sz="1000" b="0" i="0" dirty="0">
                        <a:latin typeface="Times New Roman" pitchFamily="18" charset="0"/>
                        <a:cs typeface="Times New Roman" pitchFamily="18" charset="0"/>
                      </a:endParaRPr>
                    </a:p>
                  </a:txBody>
                  <a:tcPr marL="9525" marR="9525" marT="9525" marB="0" anchor="ctr"/>
                </a:tc>
              </a:tr>
              <a:tr h="388628">
                <a:tc>
                  <a:txBody>
                    <a:bodyPr/>
                    <a:lstStyle/>
                    <a:p>
                      <a:pPr algn="ctr"/>
                      <a:r>
                        <a:rPr lang="ru-RU" sz="1000" dirty="0" smtClean="0"/>
                        <a:t>12</a:t>
                      </a:r>
                      <a:endParaRPr lang="ru-RU" sz="1000" b="1" i="0"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Муниципальная программа  Соболевского муниципального района  "Управление муниципальными  финансами Соболевского муниципального района на 2014-2019 г.г."</a:t>
                      </a:r>
                      <a:endParaRPr lang="ru-RU" sz="1000" b="1"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58 178,680</a:t>
                      </a:r>
                      <a:endParaRPr lang="ru-RU" sz="1000" b="1"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60 274,987</a:t>
                      </a:r>
                      <a:endParaRPr lang="ru-RU" sz="1000" b="1"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60 274,987</a:t>
                      </a:r>
                      <a:endParaRPr lang="ru-RU" sz="1000" b="1" i="0" dirty="0">
                        <a:latin typeface="Times New Roman" pitchFamily="18" charset="0"/>
                        <a:cs typeface="Times New Roman" pitchFamily="18" charset="0"/>
                      </a:endParaRPr>
                    </a:p>
                  </a:txBody>
                  <a:tcPr marL="9525" marR="9525" marT="9525" marB="0" anchor="ctr"/>
                </a:tc>
              </a:tr>
              <a:tr h="388628">
                <a:tc>
                  <a:txBody>
                    <a:bodyPr/>
                    <a:lstStyle/>
                    <a:p>
                      <a:pPr algn="ctr"/>
                      <a:r>
                        <a:rPr lang="ru-RU" sz="1000" dirty="0" smtClean="0"/>
                        <a:t>12.2</a:t>
                      </a: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Подпрограмма "Управление муниципальным долгом Соболевского муниципального района , средствами резервного фонда и резервами ассигнований"</a:t>
                      </a:r>
                      <a:endParaRPr lang="ru-RU" sz="1000" b="1" i="1"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22 001,879</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1 100,000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1 100,000</a:t>
                      </a:r>
                      <a:endParaRPr lang="ru-RU" sz="1000" b="1" i="1" dirty="0">
                        <a:latin typeface="Times New Roman" pitchFamily="18" charset="0"/>
                        <a:cs typeface="Times New Roman" pitchFamily="18" charset="0"/>
                      </a:endParaRPr>
                    </a:p>
                  </a:txBody>
                  <a:tcPr marL="9525" marR="9525" marT="9525" marB="0" anchor="ctr"/>
                </a:tc>
              </a:tr>
              <a:tr h="489710">
                <a:tc>
                  <a:txBody>
                    <a:bodyPr/>
                    <a:lstStyle/>
                    <a:p>
                      <a:pPr algn="ct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 Управление средствами резервного фонда и резервами ассигнований, созданных в соответствии с законодательством Российской Федерации , Камчатского края и Соболевского муниципального района"</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20 461,879</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1 100,000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1 100,000</a:t>
                      </a:r>
                      <a:endParaRPr lang="ru-RU" sz="1000" b="0" i="0" dirty="0">
                        <a:latin typeface="Times New Roman" pitchFamily="18" charset="0"/>
                        <a:cs typeface="Times New Roman" pitchFamily="18" charset="0"/>
                      </a:endParaRPr>
                    </a:p>
                  </a:txBody>
                  <a:tcPr marL="9525" marR="9525" marT="9525" marB="0" anchor="ctr"/>
                </a:tc>
              </a:tr>
              <a:tr h="388628">
                <a:tc>
                  <a:txBody>
                    <a:bodyPr/>
                    <a:lstStyle/>
                    <a:p>
                      <a:pPr algn="ctr"/>
                      <a:endParaRPr lang="ru-RU" sz="1000" b="0" i="0"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"Нераспределенные ассигнования местным бюджетам"</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1 540,000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0,00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0,00</a:t>
                      </a:r>
                      <a:endParaRPr lang="ru-RU" sz="1000" b="0" i="0" dirty="0">
                        <a:latin typeface="Times New Roman" pitchFamily="18" charset="0"/>
                        <a:cs typeface="Times New Roman" pitchFamily="18" charset="0"/>
                      </a:endParaRPr>
                    </a:p>
                  </a:txBody>
                  <a:tcPr marL="9525" marR="9525" marT="9525" marB="0" anchor="ctr"/>
                </a:tc>
              </a:tr>
            </a:tbl>
          </a:graphicData>
        </a:graphic>
      </p:graphicFrame>
    </p:spTree>
    <p:extLst>
      <p:ext uri="{BB962C8B-B14F-4D97-AF65-F5344CB8AC3E}">
        <p14:creationId xmlns:p14="http://schemas.microsoft.com/office/powerpoint/2010/main" val="3994817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Объект 2"/>
          <p:cNvSpPr txBox="1">
            <a:spLocks/>
          </p:cNvSpPr>
          <p:nvPr/>
        </p:nvSpPr>
        <p:spPr>
          <a:xfrm>
            <a:off x="495301" y="4962147"/>
            <a:ext cx="9093707" cy="1164019"/>
          </a:xfrm>
          <a:prstGeom prst="rect">
            <a:avLst/>
          </a:prstGeom>
        </p:spPr>
        <p:txBody>
          <a:bodyPr lIns="96385" tIns="48193" rIns="96385" bIns="48193">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just">
              <a:lnSpc>
                <a:spcPct val="160000"/>
              </a:lnSpc>
              <a:buNone/>
            </a:pPr>
            <a:endParaRPr lang="ru-RU" sz="3800" dirty="0"/>
          </a:p>
          <a:p>
            <a:endParaRPr lang="ru-RU" sz="3000" dirty="0"/>
          </a:p>
        </p:txBody>
      </p:sp>
      <p:sp>
        <p:nvSpPr>
          <p:cNvPr id="10" name="Объект 2"/>
          <p:cNvSpPr txBox="1">
            <a:spLocks/>
          </p:cNvSpPr>
          <p:nvPr/>
        </p:nvSpPr>
        <p:spPr>
          <a:xfrm>
            <a:off x="495301" y="548681"/>
            <a:ext cx="5236973" cy="4413464"/>
          </a:xfrm>
          <a:prstGeom prst="rect">
            <a:avLst/>
          </a:prstGeom>
        </p:spPr>
        <p:txBody>
          <a:bodyPr lIns="96385" tIns="48193" rIns="96385" bIns="48193">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ctr">
              <a:lnSpc>
                <a:spcPct val="90000"/>
              </a:lnSpc>
              <a:buNone/>
            </a:pPr>
            <a:r>
              <a:rPr lang="ru-RU" b="1" i="1" dirty="0">
                <a:latin typeface="Palatino Linotype" panose="02040502050505030304" pitchFamily="18" charset="0"/>
              </a:rPr>
              <a:t> </a:t>
            </a:r>
            <a:endParaRPr lang="ru-RU" sz="3000" i="1" dirty="0"/>
          </a:p>
        </p:txBody>
      </p:sp>
      <p:sp>
        <p:nvSpPr>
          <p:cNvPr id="3" name="Прямоугольник 2"/>
          <p:cNvSpPr/>
          <p:nvPr/>
        </p:nvSpPr>
        <p:spPr>
          <a:xfrm>
            <a:off x="196056" y="344192"/>
            <a:ext cx="9627394" cy="6351347"/>
          </a:xfrm>
          <a:prstGeom prst="rect">
            <a:avLst/>
          </a:prstGeom>
        </p:spPr>
        <p:txBody>
          <a:bodyPr wrap="square" lIns="96385" tIns="48193" rIns="96385" bIns="48193">
            <a:spAutoFit/>
          </a:bodyPr>
          <a:lstStyle/>
          <a:p>
            <a:pPr algn="just"/>
            <a:r>
              <a:rPr lang="ru-RU" sz="1600" b="1" dirty="0" smtClean="0">
                <a:solidFill>
                  <a:srgbClr val="858C24"/>
                </a:solidFill>
              </a:rPr>
              <a:t>Дотации</a:t>
            </a:r>
            <a:r>
              <a:rPr lang="ru-RU" sz="1600" dirty="0" smtClean="0">
                <a:solidFill>
                  <a:srgbClr val="26282F"/>
                </a:solidFill>
              </a:rPr>
              <a:t> </a:t>
            </a:r>
            <a:r>
              <a:rPr lang="ru-RU" sz="1600" dirty="0">
                <a:solidFill>
                  <a:srgbClr val="26282F"/>
                </a:solidFill>
              </a:rPr>
              <a:t>- межбюджетные трансферты, предоставляемые на безвозмездной и безвозвратной основе без установления направлений и (или) условий их использования.</a:t>
            </a:r>
          </a:p>
          <a:p>
            <a:pPr algn="just"/>
            <a:r>
              <a:rPr lang="ru-RU" sz="1600" b="1" dirty="0">
                <a:solidFill>
                  <a:srgbClr val="858C24"/>
                </a:solidFill>
              </a:rPr>
              <a:t>Субсидии</a:t>
            </a:r>
            <a:r>
              <a:rPr lang="ru-RU" sz="1600" dirty="0">
                <a:solidFill>
                  <a:srgbClr val="26282F"/>
                </a:solidFill>
              </a:rPr>
              <a:t> -  денежные средства, предоставляемые на условиях долевого финансирования нижестоящим бюджетам для осуществления их расходных обязательств по вопросам местного значения.</a:t>
            </a:r>
          </a:p>
          <a:p>
            <a:pPr algn="just"/>
            <a:r>
              <a:rPr lang="ru-RU" sz="1600" b="1" dirty="0">
                <a:solidFill>
                  <a:srgbClr val="858C24"/>
                </a:solidFill>
              </a:rPr>
              <a:t>Субвенции</a:t>
            </a:r>
            <a:r>
              <a:rPr lang="ru-RU" sz="1600" dirty="0">
                <a:solidFill>
                  <a:srgbClr val="26282F"/>
                </a:solidFill>
              </a:rPr>
              <a:t> – денежные средства, предоставляемые местным бюджетам на выполнение переданных полномочий государственных органов власти.</a:t>
            </a:r>
          </a:p>
          <a:p>
            <a:pPr algn="just"/>
            <a:r>
              <a:rPr lang="ru-RU" sz="1600" b="1" dirty="0">
                <a:solidFill>
                  <a:srgbClr val="858C24"/>
                </a:solidFill>
              </a:rPr>
              <a:t>Ведомственная структура расходов бюджета</a:t>
            </a:r>
            <a:r>
              <a:rPr lang="ru-RU" sz="1600" b="1" dirty="0">
                <a:solidFill>
                  <a:schemeClr val="accent5">
                    <a:lumMod val="75000"/>
                  </a:schemeClr>
                </a:solidFill>
              </a:rPr>
              <a:t> </a:t>
            </a:r>
            <a:r>
              <a:rPr lang="ru-RU" sz="1600" dirty="0"/>
              <a:t>- </a:t>
            </a:r>
            <a:r>
              <a:rPr lang="ru-RU" sz="1600" dirty="0">
                <a:solidFill>
                  <a:schemeClr val="tx1">
                    <a:lumMod val="85000"/>
                    <a:lumOff val="15000"/>
                  </a:schemeClr>
                </a:solidFill>
              </a:rPr>
              <a:t>распределение бюджетных ассигнований, предусмотренных законом (решением) о бюджете, по главным распорядителям бюджетных средств, разделам, подразделам, целевым статьям, группам (группам и подгруппам) видов расходов бюджетов либо по главным распорядителям бюджетных средств, разделам, подразделам и (или) целевым статьям (государственным (муниципальным) программам и непрограммным направлениям деятельности), группам (группам и подгруппам) видов расходов классификации расходов бюджетов.</a:t>
            </a:r>
          </a:p>
          <a:p>
            <a:pPr lvl="0" algn="just">
              <a:spcBef>
                <a:spcPct val="20000"/>
              </a:spcBef>
            </a:pPr>
            <a:r>
              <a:rPr lang="ru-RU" sz="1600" b="1" dirty="0">
                <a:solidFill>
                  <a:srgbClr val="858C24"/>
                </a:solidFill>
              </a:rPr>
              <a:t>Условно утвержденные расходы</a:t>
            </a:r>
            <a:r>
              <a:rPr lang="ru-RU" sz="1600" b="1" dirty="0">
                <a:solidFill>
                  <a:prstClr val="black">
                    <a:lumMod val="50000"/>
                    <a:lumOff val="50000"/>
                  </a:prstClr>
                </a:solidFill>
              </a:rPr>
              <a:t> </a:t>
            </a:r>
            <a:r>
              <a:rPr lang="ru-RU" sz="1600" dirty="0">
                <a:solidFill>
                  <a:schemeClr val="tx1">
                    <a:lumMod val="85000"/>
                    <a:lumOff val="15000"/>
                  </a:schemeClr>
                </a:solidFill>
              </a:rPr>
              <a:t>- не распределенные в плановом периоде в соответствии с классификацией расходов бюджетов бюджетные ассигнования ( согласно статье 184.1 БК РФ общий объем условно утвержденных расходов на первый год планового периода должен составлять не менее 2,5%, на второй год планового периода - не менее 5% общего объема расходов бюджета (без учета расходов бюджета, предусмотренных за счет межбюджетных трансфертов из других бюджетов бюджетной системы Российской Федерации, имеющих целевое назначение).</a:t>
            </a:r>
            <a:endParaRPr lang="ru-RU" sz="1600" b="1" dirty="0">
              <a:solidFill>
                <a:schemeClr val="tx1">
                  <a:lumMod val="85000"/>
                  <a:lumOff val="15000"/>
                </a:schemeClr>
              </a:solidFill>
            </a:endParaRPr>
          </a:p>
          <a:p>
            <a:pPr lvl="0" algn="just">
              <a:spcBef>
                <a:spcPct val="20000"/>
              </a:spcBef>
            </a:pPr>
            <a:r>
              <a:rPr lang="ru-RU" sz="1600" b="1" dirty="0">
                <a:solidFill>
                  <a:srgbClr val="858C24"/>
                </a:solidFill>
              </a:rPr>
              <a:t>Главный распорядитель бюджетных средств (ГРБС) </a:t>
            </a:r>
            <a:r>
              <a:rPr lang="ru-RU" sz="1600" b="1" dirty="0">
                <a:solidFill>
                  <a:schemeClr val="tx1">
                    <a:lumMod val="85000"/>
                    <a:lumOff val="15000"/>
                  </a:schemeClr>
                </a:solidFill>
              </a:rPr>
              <a:t>- </a:t>
            </a:r>
            <a:r>
              <a:rPr lang="ru-RU" sz="1600" dirty="0">
                <a:solidFill>
                  <a:schemeClr val="tx1">
                    <a:lumMod val="85000"/>
                    <a:lumOff val="15000"/>
                  </a:schemeClr>
                </a:solidFill>
              </a:rPr>
              <a:t>орган государственной власти (местного самоуправления), орган управления государственным внебюджетным фондом, или наиболее значимое учреждение науки, образования, культуры и здравоохранения, напрямую получающий(ее) средства из бюджета и наделенный правом распределять их между подведомственными распорядителями и получателями бюджетных средств</a:t>
            </a:r>
            <a:r>
              <a:rPr lang="ru-RU" sz="1600" dirty="0" smtClean="0">
                <a:solidFill>
                  <a:schemeClr val="tx1">
                    <a:lumMod val="85000"/>
                    <a:lumOff val="15000"/>
                  </a:schemeClr>
                </a:solidFill>
              </a:rPr>
              <a:t>.</a:t>
            </a:r>
          </a:p>
        </p:txBody>
      </p:sp>
    </p:spTree>
    <p:extLst>
      <p:ext uri="{BB962C8B-B14F-4D97-AF65-F5344CB8AC3E}">
        <p14:creationId xmlns:p14="http://schemas.microsoft.com/office/powerpoint/2010/main" val="30769991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2673276"/>
              </p:ext>
            </p:extLst>
          </p:nvPr>
        </p:nvGraphicFramePr>
        <p:xfrm>
          <a:off x="76199" y="304800"/>
          <a:ext cx="9696451" cy="2775003"/>
        </p:xfrm>
        <a:graphic>
          <a:graphicData uri="http://schemas.openxmlformats.org/drawingml/2006/table">
            <a:tbl>
              <a:tblPr firstRow="1" bandRow="1">
                <a:tableStyleId>{22838BEF-8BB2-4498-84A7-C5851F593DF1}</a:tableStyleId>
              </a:tblPr>
              <a:tblGrid>
                <a:gridCol w="434735"/>
                <a:gridCol w="6687391"/>
                <a:gridCol w="862425"/>
                <a:gridCol w="862425"/>
                <a:gridCol w="849475"/>
              </a:tblGrid>
              <a:tr h="179620">
                <a:tc gridSpan="2">
                  <a:txBody>
                    <a:bodyPr/>
                    <a:lstStyle/>
                    <a:p>
                      <a:pPr algn="ctr" fontAlgn="ctr"/>
                      <a:r>
                        <a:rPr lang="ru-RU" sz="1000" u="none" strike="noStrike" dirty="0" smtClean="0">
                          <a:effectLst/>
                        </a:rPr>
                        <a:t>Наименование</a:t>
                      </a:r>
                      <a:endParaRPr lang="ru-RU" sz="1000" b="1" i="0" u="none" strike="noStrike" dirty="0">
                        <a:solidFill>
                          <a:schemeClr val="bg1"/>
                        </a:solidFill>
                        <a:effectLst/>
                        <a:latin typeface="Times New Roman" panose="02020603050405020304" pitchFamily="18" charset="0"/>
                        <a:cs typeface="Times New Roman" pitchFamily="18" charset="0"/>
                      </a:endParaRPr>
                    </a:p>
                  </a:txBody>
                  <a:tcPr marL="9525" marR="9525" marT="9525" marB="0" anchor="ctr"/>
                </a:tc>
                <a:tc hMerge="1">
                  <a:txBody>
                    <a:bodyPr/>
                    <a:lstStyle/>
                    <a:p>
                      <a:pPr algn="ctr" fontAlgn="ctr"/>
                      <a:endParaRPr lang="ru-RU" sz="1000" b="1" i="0" u="none" strike="noStrike" dirty="0">
                        <a:solidFill>
                          <a:schemeClr val="bg1"/>
                        </a:solidFill>
                        <a:effectLst/>
                        <a:latin typeface="Times New Roman" panose="02020603050405020304" pitchFamily="18" charset="0"/>
                      </a:endParaRPr>
                    </a:p>
                  </a:txBody>
                  <a:tcPr marL="9525" marR="9525" marT="9525" marB="0" anchor="ctr"/>
                </a:tc>
                <a:tc>
                  <a:txBody>
                    <a:bodyPr/>
                    <a:lstStyle/>
                    <a:p>
                      <a:pPr algn="ctr" fontAlgn="ctr"/>
                      <a:r>
                        <a:rPr lang="ru-RU" sz="1000" u="none" strike="noStrike" dirty="0" smtClean="0">
                          <a:effectLst/>
                        </a:rPr>
                        <a:t>2017 </a:t>
                      </a:r>
                      <a:r>
                        <a:rPr lang="ru-RU" sz="1000" u="none" strike="noStrike" dirty="0">
                          <a:effectLst/>
                        </a:rPr>
                        <a:t>год</a:t>
                      </a:r>
                      <a:endParaRPr lang="ru-RU" sz="1000" b="1" i="0" u="none" strike="noStrike" dirty="0">
                        <a:solidFill>
                          <a:schemeClr val="bg1"/>
                        </a:solidFill>
                        <a:effectLst/>
                        <a:latin typeface="Times New Roman" panose="02020603050405020304" pitchFamily="18" charset="0"/>
                        <a:cs typeface="Times New Roman" pitchFamily="18" charset="0"/>
                      </a:endParaRPr>
                    </a:p>
                  </a:txBody>
                  <a:tcPr marL="9525" marR="9525" marT="9525" marB="0" anchor="ctr"/>
                </a:tc>
                <a:tc>
                  <a:txBody>
                    <a:bodyPr/>
                    <a:lstStyle/>
                    <a:p>
                      <a:pPr algn="ctr" fontAlgn="ctr"/>
                      <a:r>
                        <a:rPr lang="ru-RU" sz="1000" u="none" strike="noStrike" dirty="0" smtClean="0">
                          <a:effectLst/>
                        </a:rPr>
                        <a:t>2018 </a:t>
                      </a:r>
                      <a:r>
                        <a:rPr lang="ru-RU" sz="1000" u="none" strike="noStrike" dirty="0">
                          <a:effectLst/>
                        </a:rPr>
                        <a:t>год</a:t>
                      </a:r>
                      <a:endParaRPr lang="ru-RU" sz="1000" b="1" i="0" u="none" strike="noStrike" dirty="0">
                        <a:solidFill>
                          <a:schemeClr val="bg1"/>
                        </a:solidFill>
                        <a:effectLst/>
                        <a:latin typeface="Times New Roman" panose="02020603050405020304" pitchFamily="18" charset="0"/>
                        <a:cs typeface="Times New Roman" pitchFamily="18" charset="0"/>
                      </a:endParaRPr>
                    </a:p>
                  </a:txBody>
                  <a:tcPr marL="9525" marR="9525" marT="9525" marB="0" anchor="ctr"/>
                </a:tc>
                <a:tc>
                  <a:txBody>
                    <a:bodyPr/>
                    <a:lstStyle/>
                    <a:p>
                      <a:pPr algn="ctr" fontAlgn="ctr"/>
                      <a:r>
                        <a:rPr lang="ru-RU" sz="1000" u="none" strike="noStrike" dirty="0" smtClean="0">
                          <a:effectLst/>
                        </a:rPr>
                        <a:t>2019 </a:t>
                      </a:r>
                      <a:r>
                        <a:rPr lang="ru-RU" sz="1000" u="none" strike="noStrike" dirty="0">
                          <a:effectLst/>
                        </a:rPr>
                        <a:t>год</a:t>
                      </a:r>
                      <a:endParaRPr lang="ru-RU" sz="1000" b="1" i="0" u="none" strike="noStrike" dirty="0">
                        <a:solidFill>
                          <a:schemeClr val="bg1"/>
                        </a:solidFill>
                        <a:effectLst/>
                        <a:latin typeface="Times New Roman" panose="02020603050405020304" pitchFamily="18" charset="0"/>
                        <a:cs typeface="Times New Roman" pitchFamily="18" charset="0"/>
                      </a:endParaRPr>
                    </a:p>
                  </a:txBody>
                  <a:tcPr marL="9525" marR="9525" marT="9525" marB="0" anchor="ctr"/>
                </a:tc>
              </a:tr>
              <a:tr h="355485">
                <a:tc>
                  <a:txBody>
                    <a:bodyPr/>
                    <a:lstStyle/>
                    <a:p>
                      <a:pPr algn="ctr"/>
                      <a:r>
                        <a:rPr lang="ru-RU" sz="1000" dirty="0" smtClean="0"/>
                        <a:t>12.3</a:t>
                      </a: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Подпрограмма "Выравнивание бюджетной обеспеченности бюджетов поселений района. Создание условий для эффективного и ответственного управления муниципальными финансами , повышения устойчивости бюджетов муниципальных образований - сельских поселений в Соболевском муниципальном районе"</a:t>
                      </a:r>
                      <a:endParaRPr lang="ru-RU" sz="1000" b="1" i="1"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26 498,500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50 778,800</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12 638,500</a:t>
                      </a:r>
                      <a:endParaRPr lang="ru-RU" sz="1000" b="1" i="1" dirty="0">
                        <a:latin typeface="Times New Roman" pitchFamily="18" charset="0"/>
                        <a:cs typeface="Times New Roman" pitchFamily="18" charset="0"/>
                      </a:endParaRPr>
                    </a:p>
                  </a:txBody>
                  <a:tcPr marL="9525" marR="9525" marT="9525" marB="0" anchor="ctr"/>
                </a:tc>
              </a:tr>
              <a:tr h="355485">
                <a:tc>
                  <a:txBody>
                    <a:bodyPr/>
                    <a:lstStyle/>
                    <a:p>
                      <a:pPr algn="ctr"/>
                      <a:endParaRPr lang="ru-RU" sz="1000" b="0" i="0"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 Предоставление местным бюджетам на выполнение государственных полномочий Камчатского края"</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61,500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61,500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61,500</a:t>
                      </a:r>
                      <a:endParaRPr lang="ru-RU" sz="1000" b="0" i="0" dirty="0">
                        <a:latin typeface="Times New Roman" pitchFamily="18" charset="0"/>
                        <a:cs typeface="Times New Roman" pitchFamily="18" charset="0"/>
                      </a:endParaRPr>
                    </a:p>
                  </a:txBody>
                  <a:tcPr marL="9525" marR="9525" marT="9525" marB="0" anchor="ctr"/>
                </a:tc>
              </a:tr>
              <a:tr h="355485">
                <a:tc>
                  <a:txBody>
                    <a:bodyPr/>
                    <a:lstStyle/>
                    <a:p>
                      <a:pPr algn="ctr"/>
                      <a:endParaRPr lang="ru-RU" sz="1000" b="0" i="0"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"Выравнивание бюджетной обеспеченности муниципальных образований" </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1 845,000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1 845,000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1 845,000</a:t>
                      </a:r>
                      <a:endParaRPr lang="ru-RU" sz="1000" b="0" i="0" dirty="0">
                        <a:latin typeface="Times New Roman" pitchFamily="18" charset="0"/>
                        <a:cs typeface="Times New Roman" pitchFamily="18" charset="0"/>
                      </a:endParaRPr>
                    </a:p>
                  </a:txBody>
                  <a:tcPr marL="9525" marR="9525" marT="9525" marB="0" anchor="ctr"/>
                </a:tc>
              </a:tr>
              <a:tr h="355485">
                <a:tc>
                  <a:txBody>
                    <a:bodyPr/>
                    <a:lstStyle/>
                    <a:p>
                      <a:pPr algn="ctr"/>
                      <a:endParaRPr lang="ru-RU" sz="1000" b="0" i="0"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"Обеспечение сбалансированности местных бюджетов" </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13 860,000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38 140,300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38 140,300</a:t>
                      </a:r>
                      <a:endParaRPr lang="ru-RU" sz="1000" b="0" i="0" dirty="0">
                        <a:latin typeface="Times New Roman" pitchFamily="18" charset="0"/>
                        <a:cs typeface="Times New Roman" pitchFamily="18" charset="0"/>
                      </a:endParaRPr>
                    </a:p>
                  </a:txBody>
                  <a:tcPr marL="9525" marR="9525" marT="9525" marB="0" anchor="ctr"/>
                </a:tc>
              </a:tr>
              <a:tr h="355485">
                <a:tc>
                  <a:txBody>
                    <a:bodyPr/>
                    <a:lstStyle/>
                    <a:p>
                      <a:pPr algn="ctr"/>
                      <a:endParaRPr lang="ru-RU" sz="1000" b="0" i="0"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"Предоставление иных межбюджетных трансфертов местным бюджетам на решение вопросов местного значения"</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10 732,000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10 732,000</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10 732,000</a:t>
                      </a:r>
                      <a:endParaRPr lang="ru-RU" sz="1000" b="0" i="0" dirty="0">
                        <a:latin typeface="Times New Roman" pitchFamily="18" charset="0"/>
                        <a:cs typeface="Times New Roman" pitchFamily="18" charset="0"/>
                      </a:endParaRPr>
                    </a:p>
                  </a:txBody>
                  <a:tcPr marL="9525" marR="9525" marT="9525" marB="0" anchor="ctr"/>
                </a:tc>
              </a:tr>
              <a:tr h="355485">
                <a:tc>
                  <a:txBody>
                    <a:bodyPr/>
                    <a:lstStyle/>
                    <a:p>
                      <a:pPr algn="ctr"/>
                      <a:r>
                        <a:rPr lang="ru-RU" sz="1000" dirty="0" smtClean="0"/>
                        <a:t>12.4</a:t>
                      </a: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Подпрограмма "Обеспечение реализации муниципальной  программы".</a:t>
                      </a:r>
                      <a:endParaRPr lang="ru-RU" sz="1000" b="1" i="1"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9 678,296</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8 396,187</a:t>
                      </a:r>
                      <a:endParaRPr lang="ru-RU" sz="1000" b="1" i="1" dirty="0">
                        <a:latin typeface="Times New Roman" pitchFamily="18" charset="0"/>
                        <a:cs typeface="Times New Roman" pitchFamily="18" charset="0"/>
                      </a:endParaRPr>
                    </a:p>
                  </a:txBody>
                  <a:tcPr marL="9525" marR="9525" marT="9525" marB="0" anchor="ctr"/>
                </a:tc>
                <a:tc>
                  <a:txBody>
                    <a:bodyPr/>
                    <a:lstStyle/>
                    <a:p>
                      <a:pPr algn="ctr"/>
                      <a:r>
                        <a:rPr lang="ru-RU" sz="1000" dirty="0" smtClean="0"/>
                        <a:t>8 396,187</a:t>
                      </a:r>
                      <a:endParaRPr lang="ru-RU" sz="1000" b="1" i="1" dirty="0">
                        <a:latin typeface="Times New Roman" pitchFamily="18" charset="0"/>
                        <a:cs typeface="Times New Roman" pitchFamily="18" charset="0"/>
                      </a:endParaRPr>
                    </a:p>
                  </a:txBody>
                  <a:tcPr marL="9525" marR="9525" marT="9525" marB="0" anchor="ctr"/>
                </a:tc>
              </a:tr>
              <a:tr h="351233">
                <a:tc>
                  <a:txBody>
                    <a:bodyPr/>
                    <a:lstStyle/>
                    <a:p>
                      <a:pPr algn="ctr"/>
                      <a:endParaRPr lang="ru-RU" sz="1000" b="1" i="1" dirty="0">
                        <a:latin typeface="Times New Roman" pitchFamily="18" charset="0"/>
                        <a:cs typeface="Times New Roman" pitchFamily="18" charset="0"/>
                      </a:endParaRPr>
                    </a:p>
                  </a:txBody>
                  <a:tcPr/>
                </a:tc>
                <a:tc>
                  <a:txBody>
                    <a:bodyPr/>
                    <a:lstStyle/>
                    <a:p>
                      <a:pPr algn="l" fontAlgn="ctr"/>
                      <a:r>
                        <a:rPr lang="ru-RU" sz="1000" u="none" strike="noStrike" dirty="0" smtClean="0">
                          <a:effectLst/>
                        </a:rPr>
                        <a:t>Основное мероприятие "Осуществление полномочий и функций Комитета по бюджету и финансам администрации Соболевского муниципального района "</a:t>
                      </a:r>
                      <a:endParaRPr lang="ru-RU" sz="1000" b="0" i="0" u="none" strike="noStrike" dirty="0">
                        <a:solidFill>
                          <a:srgbClr val="000000"/>
                        </a:solidFill>
                        <a:effectLst/>
                        <a:latin typeface="Times New Roman" panose="02020603050405020304" pitchFamily="18" charset="0"/>
                        <a:cs typeface="Times New Roman" pitchFamily="18" charset="0"/>
                      </a:endParaRPr>
                    </a:p>
                  </a:txBody>
                  <a:tcPr marL="9525" marR="9525" marT="9525" marB="0" anchor="ctr"/>
                </a:tc>
                <a:tc>
                  <a:txBody>
                    <a:bodyPr/>
                    <a:lstStyle/>
                    <a:p>
                      <a:pPr algn="ctr"/>
                      <a:r>
                        <a:rPr lang="ru-RU" sz="1000" dirty="0" smtClean="0"/>
                        <a:t>9 678,296</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8 396,187</a:t>
                      </a:r>
                      <a:endParaRPr lang="ru-RU" sz="1000" b="0" i="0" dirty="0">
                        <a:latin typeface="Times New Roman" pitchFamily="18" charset="0"/>
                        <a:cs typeface="Times New Roman" pitchFamily="18" charset="0"/>
                      </a:endParaRPr>
                    </a:p>
                  </a:txBody>
                  <a:tcPr marL="9525" marR="9525" marT="9525" marB="0" anchor="ctr"/>
                </a:tc>
                <a:tc>
                  <a:txBody>
                    <a:bodyPr/>
                    <a:lstStyle/>
                    <a:p>
                      <a:pPr algn="ctr"/>
                      <a:r>
                        <a:rPr lang="ru-RU" sz="1000" dirty="0" smtClean="0"/>
                        <a:t>8 396,187</a:t>
                      </a:r>
                      <a:endParaRPr lang="ru-RU" sz="1000" b="0" i="0" dirty="0">
                        <a:latin typeface="Times New Roman" pitchFamily="18" charset="0"/>
                        <a:cs typeface="Times New Roman" pitchFamily="18" charset="0"/>
                      </a:endParaRPr>
                    </a:p>
                  </a:txBody>
                  <a:tcPr marL="9525" marR="9525" marT="9525" marB="0" anchor="ctr"/>
                </a:tc>
              </a:tr>
            </a:tbl>
          </a:graphicData>
        </a:graphic>
      </p:graphicFrame>
    </p:spTree>
    <p:extLst>
      <p:ext uri="{BB962C8B-B14F-4D97-AF65-F5344CB8AC3E}">
        <p14:creationId xmlns:p14="http://schemas.microsoft.com/office/powerpoint/2010/main" val="2675302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2" y="190502"/>
            <a:ext cx="8915400" cy="904875"/>
          </a:xfrm>
        </p:spPr>
        <p:txBody>
          <a:bodyPr/>
          <a:lstStyle/>
          <a:p>
            <a:r>
              <a:rPr lang="ru-RU" sz="4600" b="1" i="1" dirty="0">
                <a:effectLst/>
              </a:rPr>
              <a:t>Контактная информация</a:t>
            </a:r>
          </a:p>
        </p:txBody>
      </p:sp>
      <p:sp>
        <p:nvSpPr>
          <p:cNvPr id="4" name="Объект 3"/>
          <p:cNvSpPr>
            <a:spLocks noGrp="1"/>
          </p:cNvSpPr>
          <p:nvPr>
            <p:ph idx="4294967295"/>
          </p:nvPr>
        </p:nvSpPr>
        <p:spPr>
          <a:xfrm>
            <a:off x="247654" y="1266824"/>
            <a:ext cx="9229721" cy="5353053"/>
          </a:xfrm>
          <a:ln/>
        </p:spPr>
        <p:style>
          <a:lnRef idx="2">
            <a:schemeClr val="accent5"/>
          </a:lnRef>
          <a:fillRef idx="1">
            <a:schemeClr val="lt1"/>
          </a:fillRef>
          <a:effectRef idx="0">
            <a:schemeClr val="accent5"/>
          </a:effectRef>
          <a:fontRef idx="minor">
            <a:schemeClr val="dk1"/>
          </a:fontRef>
        </p:style>
        <p:txBody>
          <a:bodyPr>
            <a:normAutofit/>
          </a:bodyPr>
          <a:lstStyle/>
          <a:p>
            <a:pPr marL="0" indent="0">
              <a:buNone/>
            </a:pPr>
            <a:r>
              <a:rPr lang="ru-RU" b="1" i="1" dirty="0">
                <a:solidFill>
                  <a:schemeClr val="tx1"/>
                </a:solidFill>
                <a:latin typeface="Times New Roman" pitchFamily="18" charset="0"/>
                <a:cs typeface="Arial" charset="0"/>
              </a:rPr>
              <a:t>Администрация </a:t>
            </a:r>
            <a:r>
              <a:rPr lang="ru-RU" b="1" i="1" dirty="0" smtClean="0">
                <a:solidFill>
                  <a:schemeClr val="tx1"/>
                </a:solidFill>
                <a:latin typeface="Times New Roman" pitchFamily="18" charset="0"/>
                <a:cs typeface="Arial" charset="0"/>
              </a:rPr>
              <a:t>Соболевского муниципального </a:t>
            </a:r>
            <a:r>
              <a:rPr lang="ru-RU" b="1" i="1" dirty="0">
                <a:solidFill>
                  <a:schemeClr val="tx1"/>
                </a:solidFill>
                <a:latin typeface="Times New Roman" pitchFamily="18" charset="0"/>
                <a:cs typeface="Arial" charset="0"/>
              </a:rPr>
              <a:t>района</a:t>
            </a:r>
          </a:p>
          <a:p>
            <a:r>
              <a:rPr lang="ru-RU" dirty="0" smtClean="0">
                <a:solidFill>
                  <a:schemeClr val="tx1"/>
                </a:solidFill>
                <a:latin typeface="Times New Roman" pitchFamily="18" charset="0"/>
                <a:cs typeface="Times New Roman" pitchFamily="18" charset="0"/>
              </a:rPr>
              <a:t>684200, Камчатский край, Соболевский район, с.</a:t>
            </a:r>
            <a:r>
              <a:rPr lang="en-US" dirty="0" smtClean="0">
                <a:solidFill>
                  <a:schemeClr val="tx1"/>
                </a:solidFill>
                <a:latin typeface="Times New Roman" pitchFamily="18" charset="0"/>
                <a:cs typeface="Times New Roman" pitchFamily="18" charset="0"/>
              </a:rPr>
              <a:t> </a:t>
            </a:r>
            <a:r>
              <a:rPr lang="ru-RU" dirty="0" smtClean="0">
                <a:solidFill>
                  <a:schemeClr val="tx1"/>
                </a:solidFill>
                <a:latin typeface="Times New Roman" pitchFamily="18" charset="0"/>
                <a:cs typeface="Times New Roman" pitchFamily="18" charset="0"/>
              </a:rPr>
              <a:t>Соболево,  </a:t>
            </a:r>
            <a:r>
              <a:rPr lang="en-US" dirty="0" smtClean="0">
                <a:solidFill>
                  <a:schemeClr val="tx1"/>
                </a:solidFill>
                <a:latin typeface="Times New Roman" pitchFamily="18" charset="0"/>
                <a:cs typeface="Times New Roman" pitchFamily="18" charset="0"/>
              </a:rPr>
              <a:t>  </a:t>
            </a:r>
            <a:r>
              <a:rPr lang="ru-RU" dirty="0" smtClean="0">
                <a:solidFill>
                  <a:schemeClr val="tx1"/>
                </a:solidFill>
                <a:latin typeface="Times New Roman" pitchFamily="18" charset="0"/>
                <a:cs typeface="Times New Roman" pitchFamily="18" charset="0"/>
              </a:rPr>
              <a:t>ул. Советская, 23 </a:t>
            </a:r>
            <a:endParaRPr lang="ru-RU" dirty="0">
              <a:solidFill>
                <a:schemeClr val="tx1"/>
              </a:solidFill>
              <a:latin typeface="Times New Roman" pitchFamily="18" charset="0"/>
              <a:cs typeface="Times New Roman" pitchFamily="18" charset="0"/>
            </a:endParaRPr>
          </a:p>
          <a:p>
            <a:r>
              <a:rPr lang="ru-RU" dirty="0">
                <a:solidFill>
                  <a:schemeClr val="tx1"/>
                </a:solidFill>
                <a:latin typeface="Times New Roman" pitchFamily="18" charset="0"/>
                <a:cs typeface="Times New Roman" pitchFamily="18" charset="0"/>
              </a:rPr>
              <a:t>Электронный </a:t>
            </a:r>
            <a:r>
              <a:rPr lang="ru-RU" dirty="0" smtClean="0">
                <a:solidFill>
                  <a:schemeClr val="tx1"/>
                </a:solidFill>
                <a:latin typeface="Times New Roman" pitchFamily="18" charset="0"/>
                <a:cs typeface="Times New Roman" pitchFamily="18" charset="0"/>
              </a:rPr>
              <a:t>адрес: </a:t>
            </a:r>
            <a:r>
              <a:rPr lang="en-US" b="1" u="sng" dirty="0" smtClean="0">
                <a:solidFill>
                  <a:schemeClr val="tx1"/>
                </a:solidFill>
                <a:latin typeface="Times New Roman" pitchFamily="18" charset="0"/>
                <a:cs typeface="Times New Roman" pitchFamily="18" charset="0"/>
                <a:hlinkClick r:id="rId2"/>
              </a:rPr>
              <a:t>srmo</a:t>
            </a:r>
            <a:r>
              <a:rPr lang="ru-RU" b="1" u="sng" dirty="0" smtClean="0">
                <a:solidFill>
                  <a:schemeClr val="tx1"/>
                </a:solidFill>
                <a:latin typeface="Times New Roman" pitchFamily="18" charset="0"/>
                <a:cs typeface="Times New Roman" pitchFamily="18" charset="0"/>
                <a:hlinkClick r:id="rId2"/>
              </a:rPr>
              <a:t>@</a:t>
            </a:r>
            <a:r>
              <a:rPr lang="en-US" b="1" u="sng" dirty="0" smtClean="0">
                <a:solidFill>
                  <a:schemeClr val="tx1"/>
                </a:solidFill>
                <a:latin typeface="Times New Roman" pitchFamily="18" charset="0"/>
                <a:cs typeface="Times New Roman" pitchFamily="18" charset="0"/>
                <a:hlinkClick r:id="rId2"/>
              </a:rPr>
              <a:t>rambler</a:t>
            </a:r>
            <a:r>
              <a:rPr lang="ru-RU" b="1" u="sng" dirty="0" smtClean="0">
                <a:solidFill>
                  <a:schemeClr val="tx1"/>
                </a:solidFill>
                <a:latin typeface="Times New Roman" pitchFamily="18" charset="0"/>
                <a:cs typeface="Times New Roman" pitchFamily="18" charset="0"/>
                <a:hlinkClick r:id="rId2"/>
              </a:rPr>
              <a:t>.</a:t>
            </a:r>
            <a:r>
              <a:rPr lang="en-US" b="1" u="sng" dirty="0">
                <a:solidFill>
                  <a:schemeClr val="tx1"/>
                </a:solidFill>
                <a:latin typeface="Times New Roman" pitchFamily="18" charset="0"/>
                <a:cs typeface="Times New Roman" pitchFamily="18" charset="0"/>
                <a:hlinkClick r:id="rId2"/>
              </a:rPr>
              <a:t>ru</a:t>
            </a:r>
            <a:endParaRPr lang="ru-RU" b="1" u="sng" dirty="0">
              <a:solidFill>
                <a:schemeClr val="tx1"/>
              </a:solidFill>
              <a:latin typeface="Times New Roman" pitchFamily="18" charset="0"/>
              <a:cs typeface="Times New Roman" pitchFamily="18" charset="0"/>
            </a:endParaRPr>
          </a:p>
          <a:p>
            <a:r>
              <a:rPr lang="ru-RU" dirty="0">
                <a:solidFill>
                  <a:schemeClr val="tx1"/>
                </a:solidFill>
                <a:latin typeface="Times New Roman" pitchFamily="18" charset="0"/>
                <a:cs typeface="Times New Roman" pitchFamily="18" charset="0"/>
              </a:rPr>
              <a:t>Тел. </a:t>
            </a:r>
            <a:r>
              <a:rPr lang="en-US" dirty="0" smtClean="0">
                <a:solidFill>
                  <a:schemeClr val="tx1"/>
                </a:solidFill>
                <a:latin typeface="Times New Roman" pitchFamily="18" charset="0"/>
                <a:cs typeface="Times New Roman" pitchFamily="18" charset="0"/>
              </a:rPr>
              <a:t>8</a:t>
            </a:r>
            <a:r>
              <a:rPr lang="ru-RU" dirty="0" smtClean="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415 36</a:t>
            </a:r>
            <a:r>
              <a:rPr lang="ru-RU" dirty="0" smtClean="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3</a:t>
            </a:r>
            <a:r>
              <a:rPr lang="ru-RU" dirty="0" smtClean="0">
                <a:solidFill>
                  <a:schemeClr val="tx1"/>
                </a:solidFill>
                <a:latin typeface="Times New Roman" pitchFamily="18" charset="0"/>
                <a:cs typeface="Times New Roman" pitchFamily="18" charset="0"/>
              </a:rPr>
              <a:t>2-</a:t>
            </a:r>
            <a:r>
              <a:rPr lang="en-US" dirty="0" smtClean="0">
                <a:solidFill>
                  <a:schemeClr val="tx1"/>
                </a:solidFill>
                <a:latin typeface="Times New Roman" pitchFamily="18" charset="0"/>
                <a:cs typeface="Times New Roman" pitchFamily="18" charset="0"/>
              </a:rPr>
              <a:t>2</a:t>
            </a:r>
            <a:r>
              <a:rPr lang="ru-RU" dirty="0" smtClean="0">
                <a:solidFill>
                  <a:schemeClr val="tx1"/>
                </a:solidFill>
                <a:latin typeface="Times New Roman" pitchFamily="18" charset="0"/>
                <a:cs typeface="Times New Roman" pitchFamily="18" charset="0"/>
              </a:rPr>
              <a:t>-</a:t>
            </a:r>
            <a:r>
              <a:rPr lang="en-US" dirty="0" smtClean="0">
                <a:solidFill>
                  <a:schemeClr val="tx1"/>
                </a:solidFill>
                <a:latin typeface="Times New Roman" pitchFamily="18" charset="0"/>
                <a:cs typeface="Times New Roman" pitchFamily="18" charset="0"/>
              </a:rPr>
              <a:t>98</a:t>
            </a:r>
            <a:r>
              <a:rPr lang="ru-RU" dirty="0" smtClean="0">
                <a:solidFill>
                  <a:schemeClr val="tx1"/>
                </a:solidFill>
                <a:latin typeface="Times New Roman" pitchFamily="18" charset="0"/>
                <a:cs typeface="Times New Roman" pitchFamily="18" charset="0"/>
              </a:rPr>
              <a:t>, факс</a:t>
            </a:r>
            <a:r>
              <a:rPr lang="en-US" dirty="0">
                <a:solidFill>
                  <a:schemeClr val="tx1"/>
                </a:solidFill>
                <a:latin typeface="Times New Roman" pitchFamily="18" charset="0"/>
                <a:cs typeface="Times New Roman" pitchFamily="18" charset="0"/>
              </a:rPr>
              <a:t>:</a:t>
            </a:r>
            <a:r>
              <a:rPr lang="ru-RU" dirty="0" smtClean="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8</a:t>
            </a:r>
            <a:r>
              <a:rPr lang="ru-RU" dirty="0" smtClean="0">
                <a:solidFill>
                  <a:schemeClr val="tx1"/>
                </a:solidFill>
                <a:latin typeface="Times New Roman" pitchFamily="18" charset="0"/>
                <a:cs typeface="Times New Roman" pitchFamily="18" charset="0"/>
              </a:rPr>
              <a:t> (415 36) 32-3-01</a:t>
            </a:r>
          </a:p>
          <a:p>
            <a:pPr marL="0" indent="0">
              <a:buNone/>
            </a:pPr>
            <a:endParaRPr lang="ru-RU" dirty="0" smtClean="0">
              <a:solidFill>
                <a:schemeClr val="tx1"/>
              </a:solidFill>
              <a:latin typeface="Times New Roman" pitchFamily="18" charset="0"/>
              <a:cs typeface="Arial" charset="0"/>
            </a:endParaRPr>
          </a:p>
          <a:p>
            <a:pPr marL="0" indent="0">
              <a:buNone/>
            </a:pPr>
            <a:r>
              <a:rPr lang="ru-RU" b="1" i="1" dirty="0" smtClean="0">
                <a:solidFill>
                  <a:schemeClr val="tx1"/>
                </a:solidFill>
                <a:latin typeface="Times New Roman" pitchFamily="18" charset="0"/>
                <a:cs typeface="Arial" charset="0"/>
              </a:rPr>
              <a:t>Комитет по бюджету и финансам администрации Соболевского </a:t>
            </a:r>
            <a:r>
              <a:rPr lang="ru-RU" b="1" i="1" dirty="0">
                <a:solidFill>
                  <a:schemeClr val="tx1"/>
                </a:solidFill>
                <a:latin typeface="Times New Roman" pitchFamily="18" charset="0"/>
                <a:cs typeface="Arial" charset="0"/>
              </a:rPr>
              <a:t>муниципального </a:t>
            </a:r>
            <a:r>
              <a:rPr lang="ru-RU" b="1" i="1" dirty="0" smtClean="0">
                <a:solidFill>
                  <a:schemeClr val="tx1"/>
                </a:solidFill>
                <a:latin typeface="Times New Roman" pitchFamily="18" charset="0"/>
                <a:cs typeface="Arial" charset="0"/>
              </a:rPr>
              <a:t>района  </a:t>
            </a:r>
            <a:r>
              <a:rPr lang="ru-RU" sz="2300" b="1" i="1" dirty="0">
                <a:solidFill>
                  <a:schemeClr val="tx1"/>
                </a:solidFill>
                <a:latin typeface="Times New Roman" pitchFamily="18" charset="0"/>
                <a:cs typeface="Arial" charset="0"/>
              </a:rPr>
              <a:t>      </a:t>
            </a:r>
            <a:r>
              <a:rPr lang="ru-RU" sz="2300" dirty="0">
                <a:solidFill>
                  <a:schemeClr val="tx1"/>
                </a:solidFill>
                <a:latin typeface="Times New Roman" pitchFamily="18" charset="0"/>
                <a:cs typeface="Arial" charset="0"/>
              </a:rPr>
              <a:t>                   </a:t>
            </a:r>
          </a:p>
          <a:p>
            <a:r>
              <a:rPr lang="ru-RU" dirty="0" smtClean="0">
                <a:solidFill>
                  <a:schemeClr val="tx1"/>
                </a:solidFill>
                <a:latin typeface="Times New Roman" pitchFamily="18" charset="0"/>
                <a:cs typeface="Times New Roman" pitchFamily="18" charset="0"/>
              </a:rPr>
              <a:t>684200, Камчатский край, Соболевский район, с. Соболево, </a:t>
            </a:r>
            <a:r>
              <a:rPr lang="en-US" dirty="0" smtClean="0">
                <a:solidFill>
                  <a:schemeClr val="tx1"/>
                </a:solidFill>
                <a:latin typeface="Times New Roman" pitchFamily="18" charset="0"/>
                <a:cs typeface="Times New Roman" pitchFamily="18" charset="0"/>
              </a:rPr>
              <a:t>   </a:t>
            </a:r>
            <a:r>
              <a:rPr lang="ru-RU" dirty="0" smtClean="0">
                <a:solidFill>
                  <a:schemeClr val="tx1"/>
                </a:solidFill>
                <a:latin typeface="Times New Roman" pitchFamily="18" charset="0"/>
                <a:cs typeface="Times New Roman" pitchFamily="18" charset="0"/>
              </a:rPr>
              <a:t>ул. Советская, 23</a:t>
            </a:r>
          </a:p>
          <a:p>
            <a:r>
              <a:rPr lang="ru-RU" dirty="0" smtClean="0">
                <a:solidFill>
                  <a:schemeClr val="tx1"/>
                </a:solidFill>
                <a:latin typeface="Times New Roman" pitchFamily="18" charset="0"/>
                <a:cs typeface="Times New Roman" pitchFamily="18" charset="0"/>
              </a:rPr>
              <a:t>Тел. 8 (415 36) 32-0-34;факс:  8 (415 36) 32-4-34</a:t>
            </a:r>
          </a:p>
          <a:p>
            <a:r>
              <a:rPr lang="ru-RU" dirty="0" smtClean="0">
                <a:solidFill>
                  <a:schemeClr val="tx1"/>
                </a:solidFill>
                <a:latin typeface="Times New Roman" pitchFamily="18" charset="0"/>
                <a:cs typeface="Times New Roman" pitchFamily="18" charset="0"/>
              </a:rPr>
              <a:t>Электронный адрес: </a:t>
            </a:r>
            <a:r>
              <a:rPr lang="en-US" b="1" dirty="0" smtClean="0">
                <a:solidFill>
                  <a:schemeClr val="tx1"/>
                </a:solidFill>
                <a:latin typeface="Times New Roman" pitchFamily="18" charset="0"/>
                <a:cs typeface="Times New Roman" pitchFamily="18" charset="0"/>
                <a:hlinkClick r:id="rId3"/>
              </a:rPr>
              <a:t>srmo-fin</a:t>
            </a:r>
            <a:r>
              <a:rPr lang="ru-RU" b="1" dirty="0" smtClean="0">
                <a:solidFill>
                  <a:schemeClr val="tx1"/>
                </a:solidFill>
                <a:latin typeface="Times New Roman" pitchFamily="18" charset="0"/>
                <a:cs typeface="Times New Roman" pitchFamily="18" charset="0"/>
                <a:hlinkClick r:id="rId3"/>
              </a:rPr>
              <a:t>@</a:t>
            </a:r>
            <a:r>
              <a:rPr lang="en-US" b="1" dirty="0" smtClean="0">
                <a:solidFill>
                  <a:schemeClr val="tx1"/>
                </a:solidFill>
                <a:latin typeface="Times New Roman" pitchFamily="18" charset="0"/>
                <a:cs typeface="Times New Roman" pitchFamily="18" charset="0"/>
                <a:hlinkClick r:id="rId3"/>
              </a:rPr>
              <a:t>yandex</a:t>
            </a:r>
            <a:r>
              <a:rPr lang="ru-RU" b="1" dirty="0" smtClean="0">
                <a:solidFill>
                  <a:schemeClr val="tx1"/>
                </a:solidFill>
                <a:latin typeface="Times New Roman" pitchFamily="18" charset="0"/>
                <a:cs typeface="Times New Roman" pitchFamily="18" charset="0"/>
                <a:hlinkClick r:id="rId3"/>
              </a:rPr>
              <a:t>.</a:t>
            </a:r>
            <a:r>
              <a:rPr lang="en-US" b="1" dirty="0" smtClean="0">
                <a:solidFill>
                  <a:schemeClr val="tx1"/>
                </a:solidFill>
                <a:latin typeface="Times New Roman" pitchFamily="18" charset="0"/>
                <a:cs typeface="Times New Roman" pitchFamily="18" charset="0"/>
                <a:hlinkClick r:id="rId3"/>
              </a:rPr>
              <a:t>ru</a:t>
            </a:r>
            <a:r>
              <a:rPr lang="en-US" b="1" dirty="0" smtClean="0">
                <a:solidFill>
                  <a:schemeClr val="tx1"/>
                </a:solidFill>
                <a:latin typeface="Times New Roman" pitchFamily="18" charset="0"/>
                <a:cs typeface="Times New Roman" pitchFamily="18" charset="0"/>
              </a:rPr>
              <a:t> </a:t>
            </a:r>
            <a:endParaRPr lang="ru-RU" b="1" dirty="0" smtClean="0">
              <a:solidFill>
                <a:schemeClr val="tx1"/>
              </a:solidFill>
              <a:latin typeface="Times New Roman" pitchFamily="18" charset="0"/>
              <a:cs typeface="Times New Roman" pitchFamily="18" charset="0"/>
            </a:endParaRPr>
          </a:p>
          <a:p>
            <a:pPr marL="0" indent="0">
              <a:buNone/>
            </a:pPr>
            <a:endParaRPr lang="ru-RU"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587287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p:cNvSpPr txBox="1">
            <a:spLocks/>
          </p:cNvSpPr>
          <p:nvPr/>
        </p:nvSpPr>
        <p:spPr>
          <a:xfrm>
            <a:off x="85725" y="2"/>
            <a:ext cx="9705975" cy="6600823"/>
          </a:xfrm>
          <a:prstGeom prst="rect">
            <a:avLst/>
          </a:prstGeom>
        </p:spPr>
        <p:txBody>
          <a:bodyPr lIns="96385" tIns="48193" rIns="96385" bIns="48193"/>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lgn="just">
              <a:buNone/>
            </a:pPr>
            <a:endParaRPr lang="ru-RU" sz="1600" b="1" dirty="0" smtClean="0">
              <a:solidFill>
                <a:srgbClr val="858C24"/>
              </a:solidFill>
              <a:latin typeface="+mn-lt"/>
            </a:endParaRPr>
          </a:p>
          <a:p>
            <a:pPr marL="0" indent="0" algn="just">
              <a:buNone/>
            </a:pPr>
            <a:r>
              <a:rPr lang="ru-RU" sz="1600" b="1" dirty="0" smtClean="0">
                <a:solidFill>
                  <a:srgbClr val="858C24"/>
                </a:solidFill>
                <a:latin typeface="+mn-lt"/>
              </a:rPr>
              <a:t>Главный </a:t>
            </a:r>
            <a:r>
              <a:rPr lang="ru-RU" sz="1600" b="1" dirty="0">
                <a:solidFill>
                  <a:srgbClr val="858C24"/>
                </a:solidFill>
                <a:latin typeface="+mn-lt"/>
              </a:rPr>
              <a:t>администратор доходов бюджета</a:t>
            </a:r>
            <a:r>
              <a:rPr lang="ru-RU" sz="1600" dirty="0">
                <a:solidFill>
                  <a:srgbClr val="26282F"/>
                </a:solidFill>
                <a:latin typeface="+mn-lt"/>
              </a:rPr>
              <a:t> - определенный законом (решением) о бюджете орган государственной власти (государственный орган), орган местного самоуправления, орган местной администрации, орган управления государственным внебюджетным фондом, Центральный банк Российской Федерации, иная организация, имеющие в своем ведении администраторов доходов бюджета и (или) являющиеся администраторами доходов бюджета, если иное не установлено настоящим Кодексом.</a:t>
            </a:r>
          </a:p>
          <a:p>
            <a:pPr marL="0" indent="0" algn="just">
              <a:buNone/>
            </a:pPr>
            <a:r>
              <a:rPr lang="ru-RU" sz="1600" b="1" dirty="0">
                <a:solidFill>
                  <a:srgbClr val="858C24"/>
                </a:solidFill>
                <a:latin typeface="+mn-lt"/>
              </a:rPr>
              <a:t>Бюджетные обязательства</a:t>
            </a:r>
            <a:r>
              <a:rPr lang="ru-RU" sz="1600" dirty="0">
                <a:solidFill>
                  <a:srgbClr val="26282F"/>
                </a:solidFill>
                <a:latin typeface="+mn-lt"/>
              </a:rPr>
              <a:t> - расходные обязательства, подлежащие исполнению в соответствующем финансовом году.</a:t>
            </a:r>
          </a:p>
          <a:p>
            <a:pPr marL="0" indent="0" algn="just">
              <a:buNone/>
            </a:pPr>
            <a:r>
              <a:rPr lang="ru-RU" sz="1600" b="1" dirty="0">
                <a:solidFill>
                  <a:srgbClr val="858C24"/>
                </a:solidFill>
                <a:latin typeface="+mn-lt"/>
              </a:rPr>
              <a:t>Денежные обязательства</a:t>
            </a:r>
            <a:r>
              <a:rPr lang="ru-RU" sz="1600" dirty="0">
                <a:solidFill>
                  <a:srgbClr val="26282F"/>
                </a:solidFill>
                <a:latin typeface="+mn-lt"/>
              </a:rPr>
              <a:t> - обязанность получателя бюджетных средств уплатить бюджету, физическому лицу и юридическому лицу за счет средств бюджета определенные денежные средства в соответствии с выполненными условиями гражданско-правовой сделки, заключенной в рамках его бюджетных полномочий, или в соответствии с положениями закона, иного правового акта, условиями договора или соглашения.</a:t>
            </a:r>
          </a:p>
          <a:p>
            <a:pPr marL="0" indent="0" algn="just">
              <a:buNone/>
            </a:pPr>
            <a:r>
              <a:rPr lang="ru-RU" sz="1600" b="1" dirty="0">
                <a:solidFill>
                  <a:srgbClr val="858C24"/>
                </a:solidFill>
                <a:latin typeface="+mn-lt"/>
              </a:rPr>
              <a:t>Межбюджетные отношения</a:t>
            </a:r>
            <a:r>
              <a:rPr lang="ru-RU" sz="1600" dirty="0">
                <a:solidFill>
                  <a:srgbClr val="26282F"/>
                </a:solidFill>
                <a:latin typeface="+mn-lt"/>
              </a:rPr>
              <a:t> - взаимоотношения между публично-правовыми образованиями по вопросам регулирования бюджетных правоотношений, организации и осуществления бюджетного процесса.</a:t>
            </a:r>
          </a:p>
          <a:p>
            <a:pPr marL="0" indent="0" algn="just">
              <a:buNone/>
            </a:pPr>
            <a:r>
              <a:rPr lang="ru-RU" sz="1600" b="1" dirty="0">
                <a:solidFill>
                  <a:srgbClr val="858C24"/>
                </a:solidFill>
                <a:latin typeface="Palatino Linotype"/>
              </a:rPr>
              <a:t>Источники финансирования дефицита бюджета</a:t>
            </a:r>
            <a:r>
              <a:rPr lang="ru-RU" sz="1600" dirty="0">
                <a:solidFill>
                  <a:srgbClr val="63891F">
                    <a:lumMod val="75000"/>
                  </a:srgbClr>
                </a:solidFill>
                <a:latin typeface="Palatino Linotype"/>
              </a:rPr>
              <a:t> </a:t>
            </a:r>
            <a:r>
              <a:rPr lang="ru-RU" sz="1600" dirty="0">
                <a:solidFill>
                  <a:schemeClr val="tx1">
                    <a:lumMod val="85000"/>
                    <a:lumOff val="15000"/>
                  </a:schemeClr>
                </a:solidFill>
                <a:latin typeface="Palatino Linotype"/>
              </a:rPr>
              <a:t>- средства, привлекаемые в бюджет для покрытия дефицита (кредиты банков, кредиты от других уровней бюджетов, кредиты финансовых международных организаций, ценные бумаги, иные источники).</a:t>
            </a:r>
          </a:p>
          <a:p>
            <a:pPr marL="0" indent="0" algn="just">
              <a:buNone/>
            </a:pPr>
            <a:r>
              <a:rPr lang="ru-RU" sz="1600" b="1" dirty="0" smtClean="0">
                <a:solidFill>
                  <a:srgbClr val="858C24"/>
                </a:solidFill>
                <a:latin typeface="+mn-lt"/>
              </a:rPr>
              <a:t>Муниципальная </a:t>
            </a:r>
            <a:r>
              <a:rPr lang="ru-RU" sz="1600" b="1" dirty="0">
                <a:solidFill>
                  <a:srgbClr val="858C24"/>
                </a:solidFill>
                <a:latin typeface="+mn-lt"/>
              </a:rPr>
              <a:t>программа</a:t>
            </a:r>
            <a:r>
              <a:rPr lang="ru-RU" sz="1600" b="1" dirty="0">
                <a:solidFill>
                  <a:srgbClr val="63891F">
                    <a:lumMod val="75000"/>
                  </a:srgbClr>
                </a:solidFill>
                <a:latin typeface="+mn-lt"/>
              </a:rPr>
              <a:t> </a:t>
            </a:r>
            <a:r>
              <a:rPr lang="ru-RU" sz="1600" dirty="0">
                <a:solidFill>
                  <a:schemeClr val="tx1">
                    <a:lumMod val="85000"/>
                    <a:lumOff val="15000"/>
                  </a:schemeClr>
                </a:solidFill>
                <a:latin typeface="+mn-lt"/>
              </a:rPr>
              <a:t>- система мероприятий и инструментов </a:t>
            </a:r>
            <a:r>
              <a:rPr lang="ru-RU" sz="1600" dirty="0" smtClean="0">
                <a:solidFill>
                  <a:schemeClr val="tx1">
                    <a:lumMod val="85000"/>
                    <a:lumOff val="15000"/>
                  </a:schemeClr>
                </a:solidFill>
                <a:latin typeface="+mn-lt"/>
              </a:rPr>
              <a:t>органов местного самоуправления </a:t>
            </a:r>
            <a:r>
              <a:rPr lang="ru-RU" sz="1600" dirty="0">
                <a:solidFill>
                  <a:schemeClr val="tx1">
                    <a:lumMod val="85000"/>
                    <a:lumOff val="15000"/>
                  </a:schemeClr>
                </a:solidFill>
                <a:latin typeface="+mn-lt"/>
              </a:rPr>
              <a:t>политики, обеспечивающих в рамках реализации ключевых </a:t>
            </a:r>
            <a:r>
              <a:rPr lang="ru-RU" sz="1600" dirty="0" smtClean="0">
                <a:solidFill>
                  <a:schemeClr val="tx1">
                    <a:lumMod val="85000"/>
                    <a:lumOff val="15000"/>
                  </a:schemeClr>
                </a:solidFill>
                <a:latin typeface="+mn-lt"/>
              </a:rPr>
              <a:t>функций </a:t>
            </a:r>
            <a:r>
              <a:rPr lang="ru-RU" sz="1600" dirty="0">
                <a:solidFill>
                  <a:schemeClr val="tx1">
                    <a:lumMod val="85000"/>
                    <a:lumOff val="15000"/>
                  </a:schemeClr>
                </a:solidFill>
                <a:latin typeface="+mn-lt"/>
              </a:rPr>
              <a:t>достижение приоритетов и целей </a:t>
            </a:r>
            <a:r>
              <a:rPr lang="ru-RU" sz="1600" dirty="0" smtClean="0">
                <a:solidFill>
                  <a:schemeClr val="tx1">
                    <a:lumMod val="85000"/>
                    <a:lumOff val="15000"/>
                  </a:schemeClr>
                </a:solidFill>
                <a:latin typeface="+mn-lt"/>
              </a:rPr>
              <a:t>политики органов местного самоуправления </a:t>
            </a:r>
            <a:r>
              <a:rPr lang="ru-RU" sz="1600" dirty="0">
                <a:solidFill>
                  <a:schemeClr val="tx1">
                    <a:lumMod val="85000"/>
                    <a:lumOff val="15000"/>
                  </a:schemeClr>
                </a:solidFill>
                <a:latin typeface="+mn-lt"/>
              </a:rPr>
              <a:t>в сфере социально-экономического развития и безопасности.</a:t>
            </a:r>
          </a:p>
          <a:p>
            <a:pPr marL="0" indent="0" algn="just">
              <a:buNone/>
            </a:pPr>
            <a:endParaRPr lang="ru-RU" sz="1600" dirty="0">
              <a:solidFill>
                <a:srgbClr val="26282F"/>
              </a:solidFill>
              <a:latin typeface="+mn-lt"/>
            </a:endParaRPr>
          </a:p>
          <a:p>
            <a:pPr marL="0" indent="0" algn="just">
              <a:buNone/>
            </a:pPr>
            <a:endParaRPr lang="ru-RU" sz="1600" dirty="0">
              <a:solidFill>
                <a:srgbClr val="26282F"/>
              </a:solidFill>
              <a:latin typeface="+mn-lt"/>
            </a:endParaRPr>
          </a:p>
          <a:p>
            <a:pPr marL="0" indent="0" algn="just">
              <a:buNone/>
            </a:pPr>
            <a:endParaRPr lang="ru-RU" sz="1600" dirty="0">
              <a:solidFill>
                <a:srgbClr val="26282F"/>
              </a:solidFill>
              <a:latin typeface="+mn-lt"/>
            </a:endParaRPr>
          </a:p>
          <a:p>
            <a:pPr marL="0" indent="0" algn="just">
              <a:buNone/>
            </a:pPr>
            <a:endParaRPr lang="ru-RU" sz="1600" dirty="0">
              <a:solidFill>
                <a:srgbClr val="26282F"/>
              </a:solidFill>
              <a:latin typeface="+mn-lt"/>
            </a:endParaRPr>
          </a:p>
        </p:txBody>
      </p:sp>
    </p:spTree>
    <p:extLst>
      <p:ext uri="{BB962C8B-B14F-4D97-AF65-F5344CB8AC3E}">
        <p14:creationId xmlns:p14="http://schemas.microsoft.com/office/powerpoint/2010/main" val="30575945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3507" y="190500"/>
            <a:ext cx="9678987" cy="5120241"/>
          </a:xfrm>
          <a:prstGeom prst="rect">
            <a:avLst/>
          </a:prstGeom>
        </p:spPr>
        <p:txBody>
          <a:bodyPr wrap="square" lIns="96385" tIns="48193" rIns="96385" bIns="48193">
            <a:spAutoFit/>
          </a:bodyPr>
          <a:lstStyle/>
          <a:p>
            <a:pPr lvl="0" algn="just"/>
            <a:r>
              <a:rPr lang="ru-RU" sz="1600" b="1" dirty="0">
                <a:solidFill>
                  <a:srgbClr val="858C24"/>
                </a:solidFill>
              </a:rPr>
              <a:t>Бюджетная роспись</a:t>
            </a:r>
            <a:r>
              <a:rPr lang="ru-RU" sz="1600" dirty="0">
                <a:solidFill>
                  <a:srgbClr val="63891F">
                    <a:lumMod val="75000"/>
                  </a:srgbClr>
                </a:solidFill>
              </a:rPr>
              <a:t> </a:t>
            </a:r>
            <a:r>
              <a:rPr lang="ru-RU" sz="1600" dirty="0">
                <a:solidFill>
                  <a:prstClr val="black">
                    <a:lumMod val="85000"/>
                    <a:lumOff val="15000"/>
                  </a:prstClr>
                </a:solidFill>
              </a:rPr>
              <a:t>- документ, который составляется и ведется главным распорядителем бюджетных средств либо главным администратором источников финансирования дефицита бюджета в целях исполнения бюджета по расходам (источникам финансирования дефицита бюджета).</a:t>
            </a:r>
          </a:p>
          <a:p>
            <a:pPr lvl="0" algn="just">
              <a:spcBef>
                <a:spcPct val="20000"/>
              </a:spcBef>
            </a:pPr>
            <a:r>
              <a:rPr lang="ru-RU" sz="1600" b="1" dirty="0" smtClean="0">
                <a:solidFill>
                  <a:srgbClr val="858C24"/>
                </a:solidFill>
              </a:rPr>
              <a:t>Расходные </a:t>
            </a:r>
            <a:r>
              <a:rPr lang="ru-RU" sz="1600" b="1" dirty="0">
                <a:solidFill>
                  <a:srgbClr val="858C24"/>
                </a:solidFill>
              </a:rPr>
              <a:t>обязательства</a:t>
            </a:r>
            <a:r>
              <a:rPr lang="ru-RU" sz="1600" b="1" dirty="0">
                <a:solidFill>
                  <a:srgbClr val="63891F">
                    <a:lumMod val="75000"/>
                  </a:srgbClr>
                </a:solidFill>
              </a:rPr>
              <a:t> </a:t>
            </a:r>
            <a:r>
              <a:rPr lang="ru-RU" sz="1600" dirty="0">
                <a:solidFill>
                  <a:schemeClr val="tx1">
                    <a:lumMod val="85000"/>
                    <a:lumOff val="15000"/>
                  </a:schemeClr>
                </a:solidFill>
              </a:rPr>
              <a:t>- обусловленные законом, иным нормативным правовым актом, договором или соглашением обязанности публично-правового образования (Российской Федерации, субъекта Российской Федерации, муниципального образования) или действующего от его имени казенного учреждения предоставить физическому или юридическому лицу, иному публично-правовому образованию, субъекту международного права средства из соответствующего бюджета.</a:t>
            </a:r>
          </a:p>
          <a:p>
            <a:pPr lvl="0" algn="just">
              <a:spcBef>
                <a:spcPct val="20000"/>
              </a:spcBef>
            </a:pPr>
            <a:r>
              <a:rPr lang="ru-RU" sz="1600" b="1" dirty="0">
                <a:solidFill>
                  <a:srgbClr val="858C24"/>
                </a:solidFill>
              </a:rPr>
              <a:t>Публичные нормативные обязательства</a:t>
            </a:r>
            <a:r>
              <a:rPr lang="ru-RU" sz="1600" dirty="0">
                <a:solidFill>
                  <a:prstClr val="black">
                    <a:lumMod val="50000"/>
                    <a:lumOff val="50000"/>
                  </a:prstClr>
                </a:solidFill>
              </a:rPr>
              <a:t> </a:t>
            </a:r>
            <a:r>
              <a:rPr lang="ru-RU" sz="1600" dirty="0">
                <a:solidFill>
                  <a:schemeClr val="tx1">
                    <a:lumMod val="85000"/>
                    <a:lumOff val="15000"/>
                  </a:schemeClr>
                </a:solidFill>
              </a:rPr>
              <a:t>- публичные обязательства перед физическим лицом, подлежащие исполнению в денежной форме в установленном соответствующим законом, иным нормативным правовым актом размере или имеющие установленный порядок его индексации, за исключением выплат физическому лицу, предусмотренных статусом государственных (муниципальных) служащих, а также лиц, замещающих государственные должности Российской Федерации, государственные должности субъектов Российской Федерации, муниципальные должности, работников казенных учреждений, военнослужащих, проходящих военную службу по призыву (обладающих статусом военнослужащих, проходящих военную службу по призыву), лиц, обучающихся (воспитанников) в государственных (муниципальных) образовательных учреждениях.</a:t>
            </a:r>
          </a:p>
        </p:txBody>
      </p:sp>
    </p:spTree>
    <p:extLst>
      <p:ext uri="{BB962C8B-B14F-4D97-AF65-F5344CB8AC3E}">
        <p14:creationId xmlns:p14="http://schemas.microsoft.com/office/powerpoint/2010/main" val="8622103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90974" y="55723"/>
            <a:ext cx="3694008" cy="512826"/>
          </a:xfrm>
          <a:prstGeom prst="rect">
            <a:avLst/>
          </a:prstGeom>
        </p:spPr>
        <p:txBody>
          <a:bodyPr wrap="none" lIns="96385" tIns="48193" rIns="96385" bIns="48193">
            <a:spAutoFit/>
          </a:bodyPr>
          <a:lstStyle/>
          <a:p>
            <a:r>
              <a:rPr lang="ru-RU" sz="2700" b="1" dirty="0">
                <a:solidFill>
                  <a:srgbClr val="2F5897"/>
                </a:solidFill>
                <a:ea typeface="+mj-ea"/>
                <a:cs typeface="+mj-cs"/>
              </a:rPr>
              <a:t>Бюджетная система</a:t>
            </a:r>
            <a:endParaRPr lang="ru-RU" dirty="0"/>
          </a:p>
        </p:txBody>
      </p:sp>
      <p:sp>
        <p:nvSpPr>
          <p:cNvPr id="3" name="Прямоугольник 2"/>
          <p:cNvSpPr/>
          <p:nvPr/>
        </p:nvSpPr>
        <p:spPr>
          <a:xfrm>
            <a:off x="546895" y="717441"/>
            <a:ext cx="9028908" cy="358937"/>
          </a:xfrm>
          <a:prstGeom prst="rect">
            <a:avLst/>
          </a:prstGeom>
          <a:ln>
            <a:noFill/>
          </a:ln>
          <a:effectLst>
            <a:outerShdw blurRad="76200" dist="12700" dir="8100000" sy="-23000" kx="800400" algn="br" rotWithShape="0">
              <a:prstClr val="black">
                <a:alpha val="20000"/>
              </a:prstClr>
            </a:outerShdw>
          </a:effectLst>
        </p:spPr>
        <p:style>
          <a:lnRef idx="1">
            <a:schemeClr val="accent3"/>
          </a:lnRef>
          <a:fillRef idx="2">
            <a:schemeClr val="accent3"/>
          </a:fillRef>
          <a:effectRef idx="1">
            <a:schemeClr val="accent3"/>
          </a:effectRef>
          <a:fontRef idx="minor">
            <a:schemeClr val="dk1"/>
          </a:fontRef>
        </p:style>
        <p:txBody>
          <a:bodyPr wrap="square" lIns="96385" tIns="48193" rIns="96385" bIns="48193">
            <a:spAutoFit/>
          </a:bodyPr>
          <a:lstStyle/>
          <a:p>
            <a:pPr lvl="0" algn="ctr"/>
            <a:r>
              <a:rPr lang="ru-RU" sz="1700" dirty="0">
                <a:solidFill>
                  <a:prstClr val="black">
                    <a:lumMod val="65000"/>
                    <a:lumOff val="35000"/>
                  </a:prstClr>
                </a:solidFill>
              </a:rPr>
              <a:t>Бюджетная система Российской Федерации – совокупность бюджетов всех уровней</a:t>
            </a:r>
          </a:p>
        </p:txBody>
      </p:sp>
      <p:grpSp>
        <p:nvGrpSpPr>
          <p:cNvPr id="4" name="Группа 3"/>
          <p:cNvGrpSpPr/>
          <p:nvPr/>
        </p:nvGrpSpPr>
        <p:grpSpPr>
          <a:xfrm>
            <a:off x="6934070" y="2830862"/>
            <a:ext cx="391985" cy="447675"/>
            <a:chOff x="3019031" y="-1"/>
            <a:chExt cx="1264140" cy="1453035"/>
          </a:xfrm>
          <a:solidFill>
            <a:schemeClr val="accent3">
              <a:lumMod val="20000"/>
              <a:lumOff val="80000"/>
            </a:schemeClr>
          </a:solidFill>
        </p:grpSpPr>
        <p:sp>
          <p:nvSpPr>
            <p:cNvPr id="5" name="Шестиугольник 4"/>
            <p:cNvSpPr/>
            <p:nvPr/>
          </p:nvSpPr>
          <p:spPr>
            <a:xfrm rot="5400000">
              <a:off x="2924583" y="94447"/>
              <a:ext cx="1453035" cy="1264140"/>
            </a:xfrm>
            <a:prstGeom prst="hexagon">
              <a:avLst>
                <a:gd name="adj" fmla="val 25000"/>
                <a:gd name="vf" fmla="val 11547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Шестиугольник 4"/>
            <p:cNvSpPr/>
            <p:nvPr/>
          </p:nvSpPr>
          <p:spPr>
            <a:xfrm>
              <a:off x="3216024" y="502968"/>
              <a:ext cx="870150" cy="72363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algn="ctr" defTabSz="491968">
                <a:lnSpc>
                  <a:spcPct val="90000"/>
                </a:lnSpc>
                <a:spcBef>
                  <a:spcPct val="0"/>
                </a:spcBef>
                <a:spcAft>
                  <a:spcPct val="35000"/>
                </a:spcAft>
              </a:pPr>
              <a:endParaRPr lang="ru-RU" sz="1100" b="1" dirty="0">
                <a:solidFill>
                  <a:schemeClr val="tx1"/>
                </a:solidFill>
              </a:endParaRPr>
            </a:p>
          </p:txBody>
        </p:sp>
      </p:grpSp>
      <p:grpSp>
        <p:nvGrpSpPr>
          <p:cNvPr id="7" name="Группа 6"/>
          <p:cNvGrpSpPr/>
          <p:nvPr/>
        </p:nvGrpSpPr>
        <p:grpSpPr>
          <a:xfrm>
            <a:off x="6150102" y="1426225"/>
            <a:ext cx="391983" cy="447675"/>
            <a:chOff x="3019031" y="-1"/>
            <a:chExt cx="1264140" cy="1453035"/>
          </a:xfrm>
        </p:grpSpPr>
        <p:sp>
          <p:nvSpPr>
            <p:cNvPr id="8" name="Шестиугольник 7"/>
            <p:cNvSpPr/>
            <p:nvPr/>
          </p:nvSpPr>
          <p:spPr>
            <a:xfrm rot="5400000">
              <a:off x="2924583" y="94447"/>
              <a:ext cx="1453035" cy="1264140"/>
            </a:xfrm>
            <a:prstGeom prst="hexagon">
              <a:avLst>
                <a:gd name="adj" fmla="val 25000"/>
                <a:gd name="vf" fmla="val 115470"/>
              </a:avLst>
            </a:prstGeom>
            <a:solidFill>
              <a:schemeClr val="accent5">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Шестиугольник 4"/>
            <p:cNvSpPr/>
            <p:nvPr/>
          </p:nvSpPr>
          <p:spPr>
            <a:xfrm>
              <a:off x="3216025" y="226431"/>
              <a:ext cx="870150" cy="100017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algn="ctr" defTabSz="491968">
                <a:lnSpc>
                  <a:spcPct val="90000"/>
                </a:lnSpc>
                <a:spcBef>
                  <a:spcPct val="0"/>
                </a:spcBef>
                <a:spcAft>
                  <a:spcPct val="35000"/>
                </a:spcAft>
              </a:pPr>
              <a:endParaRPr lang="ru-RU" sz="1100" b="1" dirty="0">
                <a:solidFill>
                  <a:schemeClr val="tx1"/>
                </a:solidFill>
              </a:endParaRPr>
            </a:p>
          </p:txBody>
        </p:sp>
      </p:grpSp>
      <p:grpSp>
        <p:nvGrpSpPr>
          <p:cNvPr id="10" name="Группа 9"/>
          <p:cNvGrpSpPr/>
          <p:nvPr/>
        </p:nvGrpSpPr>
        <p:grpSpPr>
          <a:xfrm>
            <a:off x="4916152" y="2433171"/>
            <a:ext cx="1369484" cy="1453035"/>
            <a:chOff x="3019031" y="-1"/>
            <a:chExt cx="1264140" cy="1453035"/>
          </a:xfrm>
          <a:solidFill>
            <a:srgbClr val="FFFF00"/>
          </a:solidFill>
        </p:grpSpPr>
        <p:sp>
          <p:nvSpPr>
            <p:cNvPr id="11" name="Шестиугольник 10"/>
            <p:cNvSpPr/>
            <p:nvPr/>
          </p:nvSpPr>
          <p:spPr>
            <a:xfrm rot="5400000">
              <a:off x="2924583" y="94447"/>
              <a:ext cx="1453035" cy="1264140"/>
            </a:xfrm>
            <a:prstGeom prst="hexagon">
              <a:avLst>
                <a:gd name="adj" fmla="val 25000"/>
                <a:gd name="vf" fmla="val 11547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Шестиугольник 4"/>
            <p:cNvSpPr/>
            <p:nvPr/>
          </p:nvSpPr>
          <p:spPr>
            <a:xfrm>
              <a:off x="3216025" y="226431"/>
              <a:ext cx="870150" cy="10001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algn="ctr" defTabSz="491968">
                <a:lnSpc>
                  <a:spcPct val="90000"/>
                </a:lnSpc>
                <a:spcBef>
                  <a:spcPct val="0"/>
                </a:spcBef>
                <a:spcAft>
                  <a:spcPct val="35000"/>
                </a:spcAft>
              </a:pPr>
              <a:endParaRPr lang="ru-RU" sz="1100" b="1" dirty="0">
                <a:solidFill>
                  <a:schemeClr val="tx1"/>
                </a:solidFill>
              </a:endParaRPr>
            </a:p>
          </p:txBody>
        </p:sp>
      </p:grpSp>
      <p:grpSp>
        <p:nvGrpSpPr>
          <p:cNvPr id="13" name="Группа 12"/>
          <p:cNvGrpSpPr/>
          <p:nvPr/>
        </p:nvGrpSpPr>
        <p:grpSpPr>
          <a:xfrm>
            <a:off x="3246699" y="2433170"/>
            <a:ext cx="1369484" cy="1453035"/>
            <a:chOff x="3019031" y="-1"/>
            <a:chExt cx="1264140" cy="1453035"/>
          </a:xfrm>
          <a:solidFill>
            <a:srgbClr val="FFFF00"/>
          </a:solidFill>
        </p:grpSpPr>
        <p:sp>
          <p:nvSpPr>
            <p:cNvPr id="14" name="Шестиугольник 13"/>
            <p:cNvSpPr/>
            <p:nvPr/>
          </p:nvSpPr>
          <p:spPr>
            <a:xfrm rot="5400000">
              <a:off x="2924583" y="94447"/>
              <a:ext cx="1453035" cy="1264140"/>
            </a:xfrm>
            <a:prstGeom prst="hexagon">
              <a:avLst>
                <a:gd name="adj" fmla="val 25000"/>
                <a:gd name="vf" fmla="val 11547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Шестиугольник 4"/>
            <p:cNvSpPr/>
            <p:nvPr/>
          </p:nvSpPr>
          <p:spPr>
            <a:xfrm>
              <a:off x="3216025" y="226432"/>
              <a:ext cx="870150" cy="100017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algn="ctr" defTabSz="491968">
                <a:lnSpc>
                  <a:spcPct val="90000"/>
                </a:lnSpc>
                <a:spcBef>
                  <a:spcPct val="0"/>
                </a:spcBef>
                <a:spcAft>
                  <a:spcPct val="35000"/>
                </a:spcAft>
              </a:pPr>
              <a:endParaRPr lang="ru-RU" sz="1100" b="1" dirty="0">
                <a:solidFill>
                  <a:schemeClr val="tx1"/>
                </a:solidFill>
              </a:endParaRPr>
            </a:p>
          </p:txBody>
        </p:sp>
      </p:grpSp>
      <p:grpSp>
        <p:nvGrpSpPr>
          <p:cNvPr id="16" name="Группа 15"/>
          <p:cNvGrpSpPr/>
          <p:nvPr/>
        </p:nvGrpSpPr>
        <p:grpSpPr>
          <a:xfrm>
            <a:off x="1530502" y="2433169"/>
            <a:ext cx="1369484" cy="1453035"/>
            <a:chOff x="3019031" y="-1"/>
            <a:chExt cx="1264140" cy="1453035"/>
          </a:xfrm>
          <a:solidFill>
            <a:srgbClr val="FFFF00"/>
          </a:solidFill>
        </p:grpSpPr>
        <p:sp>
          <p:nvSpPr>
            <p:cNvPr id="17" name="Шестиугольник 16"/>
            <p:cNvSpPr/>
            <p:nvPr/>
          </p:nvSpPr>
          <p:spPr>
            <a:xfrm rot="5400000">
              <a:off x="2924583" y="94447"/>
              <a:ext cx="1453035" cy="1264140"/>
            </a:xfrm>
            <a:prstGeom prst="hexagon">
              <a:avLst>
                <a:gd name="adj" fmla="val 25000"/>
                <a:gd name="vf" fmla="val 11547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8" name="Шестиугольник 4"/>
            <p:cNvSpPr/>
            <p:nvPr/>
          </p:nvSpPr>
          <p:spPr>
            <a:xfrm>
              <a:off x="3216025" y="226431"/>
              <a:ext cx="870150" cy="10001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algn="ctr" defTabSz="491968">
                <a:lnSpc>
                  <a:spcPct val="90000"/>
                </a:lnSpc>
                <a:spcBef>
                  <a:spcPct val="0"/>
                </a:spcBef>
                <a:spcAft>
                  <a:spcPct val="35000"/>
                </a:spcAft>
              </a:pPr>
              <a:endParaRPr lang="ru-RU" sz="1100" b="1" dirty="0">
                <a:solidFill>
                  <a:schemeClr val="tx1"/>
                </a:solidFill>
              </a:endParaRPr>
            </a:p>
          </p:txBody>
        </p:sp>
      </p:grpSp>
      <p:grpSp>
        <p:nvGrpSpPr>
          <p:cNvPr id="19" name="Группа 18"/>
          <p:cNvGrpSpPr/>
          <p:nvPr/>
        </p:nvGrpSpPr>
        <p:grpSpPr>
          <a:xfrm>
            <a:off x="2441839" y="1206563"/>
            <a:ext cx="1369484" cy="1453035"/>
            <a:chOff x="3019031" y="-1"/>
            <a:chExt cx="1264140" cy="1453035"/>
          </a:xfrm>
        </p:grpSpPr>
        <p:sp>
          <p:nvSpPr>
            <p:cNvPr id="20" name="Шестиугольник 19"/>
            <p:cNvSpPr/>
            <p:nvPr/>
          </p:nvSpPr>
          <p:spPr>
            <a:xfrm rot="5400000">
              <a:off x="2924583" y="94447"/>
              <a:ext cx="1453035" cy="1264140"/>
            </a:xfrm>
            <a:prstGeom prst="hexagon">
              <a:avLst>
                <a:gd name="adj" fmla="val 25000"/>
                <a:gd name="vf" fmla="val 115470"/>
              </a:avLst>
            </a:prstGeom>
            <a:solidFill>
              <a:schemeClr val="accent5">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1" name="Шестиугольник 4"/>
            <p:cNvSpPr/>
            <p:nvPr/>
          </p:nvSpPr>
          <p:spPr>
            <a:xfrm>
              <a:off x="3216025" y="226431"/>
              <a:ext cx="870150" cy="100017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algn="ctr" defTabSz="491968">
                <a:lnSpc>
                  <a:spcPct val="90000"/>
                </a:lnSpc>
                <a:spcBef>
                  <a:spcPct val="0"/>
                </a:spcBef>
                <a:spcAft>
                  <a:spcPct val="35000"/>
                </a:spcAft>
              </a:pPr>
              <a:endParaRPr lang="ru-RU" sz="1100" b="1" dirty="0">
                <a:solidFill>
                  <a:schemeClr val="tx1"/>
                </a:solidFill>
              </a:endParaRPr>
            </a:p>
          </p:txBody>
        </p:sp>
      </p:grpSp>
      <p:grpSp>
        <p:nvGrpSpPr>
          <p:cNvPr id="22" name="Группа 21"/>
          <p:cNvGrpSpPr/>
          <p:nvPr/>
        </p:nvGrpSpPr>
        <p:grpSpPr>
          <a:xfrm>
            <a:off x="625740" y="1206563"/>
            <a:ext cx="1369484" cy="1453035"/>
            <a:chOff x="3019031" y="-1"/>
            <a:chExt cx="1264140" cy="1453035"/>
          </a:xfrm>
        </p:grpSpPr>
        <p:sp>
          <p:nvSpPr>
            <p:cNvPr id="23" name="Шестиугольник 22"/>
            <p:cNvSpPr/>
            <p:nvPr/>
          </p:nvSpPr>
          <p:spPr>
            <a:xfrm rot="5400000">
              <a:off x="2924583" y="94447"/>
              <a:ext cx="1453035" cy="1264140"/>
            </a:xfrm>
            <a:prstGeom prst="hexagon">
              <a:avLst>
                <a:gd name="adj" fmla="val 25000"/>
                <a:gd name="vf" fmla="val 115470"/>
              </a:avLst>
            </a:prstGeom>
            <a:solidFill>
              <a:schemeClr val="accent5">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4" name="Шестиугольник 4"/>
            <p:cNvSpPr/>
            <p:nvPr/>
          </p:nvSpPr>
          <p:spPr>
            <a:xfrm>
              <a:off x="3216025" y="226431"/>
              <a:ext cx="870150" cy="100017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algn="ctr" defTabSz="491968">
                <a:lnSpc>
                  <a:spcPct val="90000"/>
                </a:lnSpc>
                <a:spcBef>
                  <a:spcPct val="0"/>
                </a:spcBef>
                <a:spcAft>
                  <a:spcPct val="35000"/>
                </a:spcAft>
              </a:pPr>
              <a:endParaRPr lang="ru-RU" sz="1100" b="1" dirty="0">
                <a:solidFill>
                  <a:schemeClr val="tx1"/>
                </a:solidFill>
              </a:endParaRPr>
            </a:p>
          </p:txBody>
        </p:sp>
      </p:grpSp>
      <p:grpSp>
        <p:nvGrpSpPr>
          <p:cNvPr id="25" name="Группа 24"/>
          <p:cNvGrpSpPr/>
          <p:nvPr/>
        </p:nvGrpSpPr>
        <p:grpSpPr>
          <a:xfrm>
            <a:off x="4072199" y="3670633"/>
            <a:ext cx="1369484" cy="1453035"/>
            <a:chOff x="3019031" y="-1"/>
            <a:chExt cx="1264140" cy="1453035"/>
          </a:xfrm>
          <a:solidFill>
            <a:schemeClr val="accent3">
              <a:lumMod val="20000"/>
              <a:lumOff val="80000"/>
            </a:schemeClr>
          </a:solidFill>
        </p:grpSpPr>
        <p:sp>
          <p:nvSpPr>
            <p:cNvPr id="26" name="Шестиугольник 25"/>
            <p:cNvSpPr/>
            <p:nvPr/>
          </p:nvSpPr>
          <p:spPr>
            <a:xfrm rot="5400000">
              <a:off x="2924583" y="94447"/>
              <a:ext cx="1453035" cy="1264140"/>
            </a:xfrm>
            <a:prstGeom prst="hexagon">
              <a:avLst>
                <a:gd name="adj" fmla="val 25000"/>
                <a:gd name="vf" fmla="val 11547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7" name="Шестиугольник 4"/>
            <p:cNvSpPr/>
            <p:nvPr/>
          </p:nvSpPr>
          <p:spPr>
            <a:xfrm>
              <a:off x="3216025" y="248149"/>
              <a:ext cx="870150" cy="97845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algn="ctr" defTabSz="491968">
                <a:lnSpc>
                  <a:spcPct val="90000"/>
                </a:lnSpc>
                <a:spcBef>
                  <a:spcPct val="0"/>
                </a:spcBef>
                <a:spcAft>
                  <a:spcPct val="35000"/>
                </a:spcAft>
              </a:pPr>
              <a:endParaRPr lang="ru-RU" sz="1100" b="1" dirty="0">
                <a:solidFill>
                  <a:schemeClr val="tx1"/>
                </a:solidFill>
              </a:endParaRPr>
            </a:p>
          </p:txBody>
        </p:sp>
      </p:grpSp>
      <p:grpSp>
        <p:nvGrpSpPr>
          <p:cNvPr id="28" name="Группа 27"/>
          <p:cNvGrpSpPr/>
          <p:nvPr/>
        </p:nvGrpSpPr>
        <p:grpSpPr>
          <a:xfrm>
            <a:off x="2306231" y="3659773"/>
            <a:ext cx="1369484" cy="1453035"/>
            <a:chOff x="3019031" y="-1"/>
            <a:chExt cx="1264140" cy="1453035"/>
          </a:xfrm>
          <a:solidFill>
            <a:schemeClr val="accent3">
              <a:lumMod val="20000"/>
              <a:lumOff val="80000"/>
            </a:schemeClr>
          </a:solidFill>
        </p:grpSpPr>
        <p:sp>
          <p:nvSpPr>
            <p:cNvPr id="29" name="Шестиугольник 28"/>
            <p:cNvSpPr/>
            <p:nvPr/>
          </p:nvSpPr>
          <p:spPr>
            <a:xfrm rot="5400000">
              <a:off x="2924583" y="94447"/>
              <a:ext cx="1453035" cy="1264140"/>
            </a:xfrm>
            <a:prstGeom prst="hexagon">
              <a:avLst>
                <a:gd name="adj" fmla="val 25000"/>
                <a:gd name="vf" fmla="val 11547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0" name="Шестиугольник 4"/>
            <p:cNvSpPr/>
            <p:nvPr/>
          </p:nvSpPr>
          <p:spPr>
            <a:xfrm>
              <a:off x="3216025" y="248149"/>
              <a:ext cx="870150" cy="97845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algn="ctr" defTabSz="491968">
                <a:lnSpc>
                  <a:spcPct val="90000"/>
                </a:lnSpc>
                <a:spcBef>
                  <a:spcPct val="0"/>
                </a:spcBef>
                <a:spcAft>
                  <a:spcPct val="35000"/>
                </a:spcAft>
              </a:pPr>
              <a:endParaRPr lang="ru-RU" sz="1100" b="1" dirty="0">
                <a:solidFill>
                  <a:schemeClr val="tx1"/>
                </a:solidFill>
              </a:endParaRPr>
            </a:p>
          </p:txBody>
        </p:sp>
      </p:grpSp>
      <p:grpSp>
        <p:nvGrpSpPr>
          <p:cNvPr id="31" name="Группа 30"/>
          <p:cNvGrpSpPr/>
          <p:nvPr/>
        </p:nvGrpSpPr>
        <p:grpSpPr>
          <a:xfrm>
            <a:off x="625740" y="3681491"/>
            <a:ext cx="1369484" cy="1453035"/>
            <a:chOff x="3019031" y="-1"/>
            <a:chExt cx="1264140" cy="1453035"/>
          </a:xfrm>
          <a:solidFill>
            <a:schemeClr val="accent3">
              <a:lumMod val="20000"/>
              <a:lumOff val="80000"/>
            </a:schemeClr>
          </a:solidFill>
        </p:grpSpPr>
        <p:sp>
          <p:nvSpPr>
            <p:cNvPr id="32" name="Шестиугольник 31"/>
            <p:cNvSpPr/>
            <p:nvPr/>
          </p:nvSpPr>
          <p:spPr>
            <a:xfrm rot="5400000">
              <a:off x="2924583" y="94447"/>
              <a:ext cx="1453035" cy="1264140"/>
            </a:xfrm>
            <a:prstGeom prst="hexagon">
              <a:avLst>
                <a:gd name="adj" fmla="val 25000"/>
                <a:gd name="vf" fmla="val 11547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3" name="Шестиугольник 4"/>
            <p:cNvSpPr/>
            <p:nvPr/>
          </p:nvSpPr>
          <p:spPr>
            <a:xfrm>
              <a:off x="3216025" y="299960"/>
              <a:ext cx="870150" cy="92664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algn="ctr" defTabSz="491968">
                <a:lnSpc>
                  <a:spcPct val="90000"/>
                </a:lnSpc>
                <a:spcBef>
                  <a:spcPct val="0"/>
                </a:spcBef>
                <a:spcAft>
                  <a:spcPct val="35000"/>
                </a:spcAft>
              </a:pPr>
              <a:endParaRPr lang="ru-RU" sz="1100" b="1" dirty="0">
                <a:solidFill>
                  <a:schemeClr val="tx1"/>
                </a:solidFill>
              </a:endParaRPr>
            </a:p>
          </p:txBody>
        </p:sp>
      </p:grpSp>
      <p:grpSp>
        <p:nvGrpSpPr>
          <p:cNvPr id="34" name="Группа 33"/>
          <p:cNvGrpSpPr/>
          <p:nvPr/>
        </p:nvGrpSpPr>
        <p:grpSpPr>
          <a:xfrm>
            <a:off x="3126582" y="4908096"/>
            <a:ext cx="1369484" cy="1453035"/>
            <a:chOff x="3019031" y="-1"/>
            <a:chExt cx="1264140" cy="1453035"/>
          </a:xfrm>
          <a:solidFill>
            <a:schemeClr val="accent3">
              <a:lumMod val="20000"/>
              <a:lumOff val="80000"/>
            </a:schemeClr>
          </a:solidFill>
        </p:grpSpPr>
        <p:sp>
          <p:nvSpPr>
            <p:cNvPr id="35" name="Шестиугольник 34"/>
            <p:cNvSpPr/>
            <p:nvPr/>
          </p:nvSpPr>
          <p:spPr>
            <a:xfrm rot="5400000">
              <a:off x="2924583" y="94447"/>
              <a:ext cx="1453035" cy="1264140"/>
            </a:xfrm>
            <a:prstGeom prst="hexagon">
              <a:avLst>
                <a:gd name="adj" fmla="val 25000"/>
                <a:gd name="vf" fmla="val 11547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6" name="Шестиугольник 4"/>
            <p:cNvSpPr/>
            <p:nvPr/>
          </p:nvSpPr>
          <p:spPr>
            <a:xfrm>
              <a:off x="3216025" y="302080"/>
              <a:ext cx="870150" cy="92452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algn="ctr" defTabSz="491968">
                <a:lnSpc>
                  <a:spcPct val="90000"/>
                </a:lnSpc>
                <a:spcBef>
                  <a:spcPct val="0"/>
                </a:spcBef>
                <a:spcAft>
                  <a:spcPct val="35000"/>
                </a:spcAft>
              </a:pPr>
              <a:endParaRPr lang="ru-RU" sz="1100" b="1" dirty="0">
                <a:solidFill>
                  <a:schemeClr val="tx1"/>
                </a:solidFill>
              </a:endParaRPr>
            </a:p>
          </p:txBody>
        </p:sp>
      </p:grpSp>
      <p:grpSp>
        <p:nvGrpSpPr>
          <p:cNvPr id="37" name="Группа 36"/>
          <p:cNvGrpSpPr/>
          <p:nvPr/>
        </p:nvGrpSpPr>
        <p:grpSpPr>
          <a:xfrm>
            <a:off x="4916151" y="4908095"/>
            <a:ext cx="1369484" cy="1453035"/>
            <a:chOff x="3019031" y="-1"/>
            <a:chExt cx="1264140" cy="1453035"/>
          </a:xfrm>
          <a:solidFill>
            <a:schemeClr val="accent3">
              <a:lumMod val="20000"/>
              <a:lumOff val="80000"/>
            </a:schemeClr>
          </a:solidFill>
        </p:grpSpPr>
        <p:sp>
          <p:nvSpPr>
            <p:cNvPr id="38" name="Шестиугольник 37"/>
            <p:cNvSpPr/>
            <p:nvPr/>
          </p:nvSpPr>
          <p:spPr>
            <a:xfrm rot="5400000">
              <a:off x="2924583" y="94447"/>
              <a:ext cx="1453035" cy="1264140"/>
            </a:xfrm>
            <a:prstGeom prst="hexagon">
              <a:avLst>
                <a:gd name="adj" fmla="val 25000"/>
                <a:gd name="vf" fmla="val 11547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9" name="Шестиугольник 4"/>
            <p:cNvSpPr/>
            <p:nvPr/>
          </p:nvSpPr>
          <p:spPr>
            <a:xfrm>
              <a:off x="3216025" y="302081"/>
              <a:ext cx="870150" cy="92452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algn="ctr" defTabSz="491968">
                <a:lnSpc>
                  <a:spcPct val="90000"/>
                </a:lnSpc>
                <a:spcBef>
                  <a:spcPct val="0"/>
                </a:spcBef>
                <a:spcAft>
                  <a:spcPct val="35000"/>
                </a:spcAft>
              </a:pPr>
              <a:endParaRPr lang="ru-RU" sz="1100" b="1" dirty="0">
                <a:solidFill>
                  <a:schemeClr val="tx1"/>
                </a:solidFill>
              </a:endParaRPr>
            </a:p>
          </p:txBody>
        </p:sp>
      </p:grpSp>
      <p:grpSp>
        <p:nvGrpSpPr>
          <p:cNvPr id="40" name="Группа 39"/>
          <p:cNvGrpSpPr/>
          <p:nvPr/>
        </p:nvGrpSpPr>
        <p:grpSpPr>
          <a:xfrm>
            <a:off x="6542085" y="2105213"/>
            <a:ext cx="391986" cy="447675"/>
            <a:chOff x="3019031" y="-1"/>
            <a:chExt cx="1264140" cy="1453035"/>
          </a:xfrm>
          <a:solidFill>
            <a:srgbClr val="FFFF00"/>
          </a:solidFill>
        </p:grpSpPr>
        <p:sp>
          <p:nvSpPr>
            <p:cNvPr id="41" name="Шестиугольник 40"/>
            <p:cNvSpPr/>
            <p:nvPr/>
          </p:nvSpPr>
          <p:spPr>
            <a:xfrm rot="5400000">
              <a:off x="2924583" y="94447"/>
              <a:ext cx="1453035" cy="1264140"/>
            </a:xfrm>
            <a:prstGeom prst="hexagon">
              <a:avLst>
                <a:gd name="adj" fmla="val 25000"/>
                <a:gd name="vf" fmla="val 11547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2" name="Шестиугольник 4"/>
            <p:cNvSpPr/>
            <p:nvPr/>
          </p:nvSpPr>
          <p:spPr>
            <a:xfrm>
              <a:off x="3216025" y="226431"/>
              <a:ext cx="870150" cy="10001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algn="ctr" defTabSz="491968">
                <a:lnSpc>
                  <a:spcPct val="90000"/>
                </a:lnSpc>
                <a:spcBef>
                  <a:spcPct val="0"/>
                </a:spcBef>
                <a:spcAft>
                  <a:spcPct val="35000"/>
                </a:spcAft>
              </a:pPr>
              <a:endParaRPr lang="ru-RU" sz="1100" b="1" dirty="0">
                <a:solidFill>
                  <a:schemeClr val="tx1"/>
                </a:solidFill>
              </a:endParaRPr>
            </a:p>
          </p:txBody>
        </p:sp>
      </p:grpSp>
      <p:sp>
        <p:nvSpPr>
          <p:cNvPr id="46" name="Прямоугольник 45"/>
          <p:cNvSpPr/>
          <p:nvPr/>
        </p:nvSpPr>
        <p:spPr>
          <a:xfrm>
            <a:off x="6624446" y="1496362"/>
            <a:ext cx="2172758" cy="328160"/>
          </a:xfrm>
          <a:prstGeom prst="rect">
            <a:avLst/>
          </a:prstGeom>
        </p:spPr>
        <p:txBody>
          <a:bodyPr wrap="none" lIns="96385" tIns="48193" rIns="96385" bIns="48193">
            <a:spAutoFit/>
          </a:bodyPr>
          <a:lstStyle/>
          <a:p>
            <a:pPr lvl="0"/>
            <a:r>
              <a:rPr lang="ru-RU" sz="1500" dirty="0">
                <a:solidFill>
                  <a:prstClr val="black"/>
                </a:solidFill>
              </a:rPr>
              <a:t>Федеральный уровень</a:t>
            </a:r>
          </a:p>
        </p:txBody>
      </p:sp>
      <p:sp>
        <p:nvSpPr>
          <p:cNvPr id="47" name="Прямоугольник 46"/>
          <p:cNvSpPr/>
          <p:nvPr/>
        </p:nvSpPr>
        <p:spPr>
          <a:xfrm>
            <a:off x="7361262" y="2900813"/>
            <a:ext cx="2506183" cy="328160"/>
          </a:xfrm>
          <a:prstGeom prst="rect">
            <a:avLst/>
          </a:prstGeom>
        </p:spPr>
        <p:txBody>
          <a:bodyPr wrap="none" lIns="96385" tIns="48193" rIns="96385" bIns="48193">
            <a:spAutoFit/>
          </a:bodyPr>
          <a:lstStyle/>
          <a:p>
            <a:pPr lvl="0"/>
            <a:r>
              <a:rPr lang="ru-RU" sz="1500" dirty="0">
                <a:solidFill>
                  <a:prstClr val="black"/>
                </a:solidFill>
              </a:rPr>
              <a:t>Муниципальный уровень</a:t>
            </a:r>
          </a:p>
        </p:txBody>
      </p:sp>
      <p:sp>
        <p:nvSpPr>
          <p:cNvPr id="48" name="Прямоугольник 47"/>
          <p:cNvSpPr/>
          <p:nvPr/>
        </p:nvSpPr>
        <p:spPr>
          <a:xfrm>
            <a:off x="7026750" y="2175350"/>
            <a:ext cx="2249702" cy="328160"/>
          </a:xfrm>
          <a:prstGeom prst="rect">
            <a:avLst/>
          </a:prstGeom>
        </p:spPr>
        <p:txBody>
          <a:bodyPr wrap="none" lIns="96385" tIns="48193" rIns="96385" bIns="48193">
            <a:spAutoFit/>
          </a:bodyPr>
          <a:lstStyle/>
          <a:p>
            <a:pPr lvl="0"/>
            <a:r>
              <a:rPr lang="ru-RU" sz="1500" dirty="0">
                <a:solidFill>
                  <a:prstClr val="black"/>
                </a:solidFill>
              </a:rPr>
              <a:t>Региональный уровень</a:t>
            </a:r>
          </a:p>
        </p:txBody>
      </p:sp>
      <p:sp>
        <p:nvSpPr>
          <p:cNvPr id="49" name="Прямоугольник 48"/>
          <p:cNvSpPr/>
          <p:nvPr/>
        </p:nvSpPr>
        <p:spPr>
          <a:xfrm>
            <a:off x="625740" y="1725331"/>
            <a:ext cx="1369485" cy="435881"/>
          </a:xfrm>
          <a:prstGeom prst="rect">
            <a:avLst/>
          </a:prstGeom>
        </p:spPr>
        <p:txBody>
          <a:bodyPr wrap="square" lIns="96385" tIns="48193" rIns="96385" bIns="48193">
            <a:spAutoFit/>
          </a:bodyPr>
          <a:lstStyle/>
          <a:p>
            <a:pPr lvl="0" algn="ctr"/>
            <a:r>
              <a:rPr lang="ru-RU" sz="1100" b="1" dirty="0">
                <a:solidFill>
                  <a:prstClr val="black"/>
                </a:solidFill>
              </a:rPr>
              <a:t>Федеральный бюджет</a:t>
            </a:r>
          </a:p>
        </p:txBody>
      </p:sp>
      <p:sp>
        <p:nvSpPr>
          <p:cNvPr id="50" name="Прямоугольник 49"/>
          <p:cNvSpPr/>
          <p:nvPr/>
        </p:nvSpPr>
        <p:spPr>
          <a:xfrm>
            <a:off x="2306228" y="1563747"/>
            <a:ext cx="1625211" cy="774436"/>
          </a:xfrm>
          <a:prstGeom prst="rect">
            <a:avLst/>
          </a:prstGeom>
        </p:spPr>
        <p:txBody>
          <a:bodyPr wrap="square" lIns="96385" tIns="48193" rIns="96385" bIns="48193">
            <a:spAutoFit/>
          </a:bodyPr>
          <a:lstStyle/>
          <a:p>
            <a:pPr lvl="0" algn="ctr"/>
            <a:r>
              <a:rPr lang="ru-RU" sz="1100" b="1" dirty="0">
                <a:solidFill>
                  <a:prstClr val="black"/>
                </a:solidFill>
              </a:rPr>
              <a:t>Бюджеты государственных внебюджетных фондов РФ</a:t>
            </a:r>
          </a:p>
        </p:txBody>
      </p:sp>
      <p:sp>
        <p:nvSpPr>
          <p:cNvPr id="51" name="Прямоугольник 50"/>
          <p:cNvSpPr/>
          <p:nvPr/>
        </p:nvSpPr>
        <p:spPr>
          <a:xfrm>
            <a:off x="1530502" y="2951937"/>
            <a:ext cx="1369484" cy="435881"/>
          </a:xfrm>
          <a:prstGeom prst="rect">
            <a:avLst/>
          </a:prstGeom>
        </p:spPr>
        <p:txBody>
          <a:bodyPr wrap="square" lIns="96385" tIns="48193" rIns="96385" bIns="48193">
            <a:spAutoFit/>
          </a:bodyPr>
          <a:lstStyle/>
          <a:p>
            <a:pPr lvl="0" algn="ctr"/>
            <a:r>
              <a:rPr lang="ru-RU" sz="1100" b="1" dirty="0"/>
              <a:t>Бюджеты субъектов РФ</a:t>
            </a:r>
          </a:p>
        </p:txBody>
      </p:sp>
      <p:sp>
        <p:nvSpPr>
          <p:cNvPr id="44" name="Прямоугольник 43"/>
          <p:cNvSpPr/>
          <p:nvPr/>
        </p:nvSpPr>
        <p:spPr>
          <a:xfrm>
            <a:off x="3126580" y="2709564"/>
            <a:ext cx="1630361" cy="943713"/>
          </a:xfrm>
          <a:prstGeom prst="rect">
            <a:avLst/>
          </a:prstGeom>
        </p:spPr>
        <p:txBody>
          <a:bodyPr wrap="square" lIns="96385" tIns="48193" rIns="96385" bIns="48193">
            <a:spAutoFit/>
          </a:bodyPr>
          <a:lstStyle/>
          <a:p>
            <a:pPr lvl="0" algn="ctr"/>
            <a:r>
              <a:rPr lang="ru-RU" sz="1100" b="1" dirty="0">
                <a:solidFill>
                  <a:prstClr val="black"/>
                </a:solidFill>
              </a:rPr>
              <a:t>Бюджеты территориальных  государственных внебюджетных фондов РФ</a:t>
            </a:r>
          </a:p>
        </p:txBody>
      </p:sp>
      <p:sp>
        <p:nvSpPr>
          <p:cNvPr id="45" name="Прямоугольник 44"/>
          <p:cNvSpPr/>
          <p:nvPr/>
        </p:nvSpPr>
        <p:spPr>
          <a:xfrm>
            <a:off x="4903579" y="2821338"/>
            <a:ext cx="1394630" cy="774436"/>
          </a:xfrm>
          <a:prstGeom prst="rect">
            <a:avLst/>
          </a:prstGeom>
        </p:spPr>
        <p:txBody>
          <a:bodyPr wrap="square" lIns="96385" tIns="48193" rIns="96385" bIns="48193">
            <a:spAutoFit/>
          </a:bodyPr>
          <a:lstStyle/>
          <a:p>
            <a:pPr lvl="0" algn="ctr"/>
            <a:r>
              <a:rPr lang="ru-RU" sz="1100" b="1" dirty="0">
                <a:solidFill>
                  <a:prstClr val="black"/>
                </a:solidFill>
              </a:rPr>
              <a:t>Бюджеты городов федерального значения</a:t>
            </a:r>
          </a:p>
        </p:txBody>
      </p:sp>
      <p:sp>
        <p:nvSpPr>
          <p:cNvPr id="52" name="Прямоугольник 51"/>
          <p:cNvSpPr/>
          <p:nvPr/>
        </p:nvSpPr>
        <p:spPr>
          <a:xfrm>
            <a:off x="546896" y="4040709"/>
            <a:ext cx="1589086" cy="605159"/>
          </a:xfrm>
          <a:prstGeom prst="rect">
            <a:avLst/>
          </a:prstGeom>
        </p:spPr>
        <p:txBody>
          <a:bodyPr wrap="square" lIns="96385" tIns="48193" rIns="96385" bIns="48193">
            <a:spAutoFit/>
          </a:bodyPr>
          <a:lstStyle/>
          <a:p>
            <a:pPr lvl="0" algn="ctr"/>
            <a:r>
              <a:rPr lang="ru-RU" sz="1100" b="1" dirty="0">
                <a:solidFill>
                  <a:prstClr val="black"/>
                </a:solidFill>
              </a:rPr>
              <a:t>Бюджеты муниципальных районов</a:t>
            </a:r>
          </a:p>
        </p:txBody>
      </p:sp>
      <p:sp>
        <p:nvSpPr>
          <p:cNvPr id="53" name="Прямоугольник 52"/>
          <p:cNvSpPr/>
          <p:nvPr/>
        </p:nvSpPr>
        <p:spPr>
          <a:xfrm>
            <a:off x="2306229" y="4119470"/>
            <a:ext cx="1369485" cy="605159"/>
          </a:xfrm>
          <a:prstGeom prst="rect">
            <a:avLst/>
          </a:prstGeom>
        </p:spPr>
        <p:txBody>
          <a:bodyPr wrap="square" lIns="96385" tIns="48193" rIns="96385" bIns="48193">
            <a:spAutoFit/>
          </a:bodyPr>
          <a:lstStyle/>
          <a:p>
            <a:pPr lvl="0" algn="ctr"/>
            <a:r>
              <a:rPr lang="ru-RU" sz="1100" b="1" dirty="0"/>
              <a:t>Бюджеты городских округов</a:t>
            </a:r>
          </a:p>
        </p:txBody>
      </p:sp>
      <p:sp>
        <p:nvSpPr>
          <p:cNvPr id="54" name="Прямоугольник 53"/>
          <p:cNvSpPr/>
          <p:nvPr/>
        </p:nvSpPr>
        <p:spPr>
          <a:xfrm>
            <a:off x="4072200" y="3877093"/>
            <a:ext cx="1369485" cy="1112990"/>
          </a:xfrm>
          <a:prstGeom prst="rect">
            <a:avLst/>
          </a:prstGeom>
        </p:spPr>
        <p:txBody>
          <a:bodyPr wrap="square" lIns="96385" tIns="48193" rIns="96385" bIns="48193">
            <a:spAutoFit/>
          </a:bodyPr>
          <a:lstStyle/>
          <a:p>
            <a:pPr lvl="0" algn="ctr"/>
            <a:r>
              <a:rPr lang="ru-RU" sz="1100" b="1" dirty="0">
                <a:solidFill>
                  <a:prstClr val="black"/>
                </a:solidFill>
              </a:rPr>
              <a:t>Бюджеты городских округов с внутритерри-ториальным делением</a:t>
            </a:r>
          </a:p>
        </p:txBody>
      </p:sp>
      <p:sp>
        <p:nvSpPr>
          <p:cNvPr id="55" name="Прямоугольник 54"/>
          <p:cNvSpPr/>
          <p:nvPr/>
        </p:nvSpPr>
        <p:spPr>
          <a:xfrm>
            <a:off x="3126581" y="5303105"/>
            <a:ext cx="1369485" cy="774436"/>
          </a:xfrm>
          <a:prstGeom prst="rect">
            <a:avLst/>
          </a:prstGeom>
        </p:spPr>
        <p:txBody>
          <a:bodyPr wrap="square" lIns="96385" tIns="48193" rIns="96385" bIns="48193">
            <a:spAutoFit/>
          </a:bodyPr>
          <a:lstStyle/>
          <a:p>
            <a:pPr lvl="0" algn="ctr"/>
            <a:r>
              <a:rPr lang="ru-RU" sz="1100" b="1" dirty="0"/>
              <a:t>Бюджеты городских и сельских поселений</a:t>
            </a:r>
          </a:p>
        </p:txBody>
      </p:sp>
      <p:sp>
        <p:nvSpPr>
          <p:cNvPr id="56" name="Прямоугольник 55"/>
          <p:cNvSpPr/>
          <p:nvPr/>
        </p:nvSpPr>
        <p:spPr>
          <a:xfrm>
            <a:off x="4903578" y="5346073"/>
            <a:ext cx="1369483" cy="605159"/>
          </a:xfrm>
          <a:prstGeom prst="rect">
            <a:avLst/>
          </a:prstGeom>
        </p:spPr>
        <p:txBody>
          <a:bodyPr wrap="square" lIns="96385" tIns="48193" rIns="96385" bIns="48193">
            <a:spAutoFit/>
          </a:bodyPr>
          <a:lstStyle/>
          <a:p>
            <a:pPr lvl="0" algn="ctr"/>
            <a:r>
              <a:rPr lang="ru-RU" sz="1100" b="1" dirty="0">
                <a:solidFill>
                  <a:prstClr val="black"/>
                </a:solidFill>
              </a:rPr>
              <a:t>Бюджеты внутригород-ских районов</a:t>
            </a:r>
          </a:p>
        </p:txBody>
      </p:sp>
    </p:spTree>
    <p:extLst>
      <p:ext uri="{BB962C8B-B14F-4D97-AF65-F5344CB8AC3E}">
        <p14:creationId xmlns:p14="http://schemas.microsoft.com/office/powerpoint/2010/main" val="37618688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83125" y="87155"/>
            <a:ext cx="3843087" cy="512826"/>
          </a:xfrm>
          <a:prstGeom prst="rect">
            <a:avLst/>
          </a:prstGeom>
        </p:spPr>
        <p:txBody>
          <a:bodyPr wrap="none" lIns="96385" tIns="48193" rIns="96385" bIns="48193">
            <a:spAutoFit/>
          </a:bodyPr>
          <a:lstStyle/>
          <a:p>
            <a:r>
              <a:rPr lang="ru-RU" sz="2700" b="1" dirty="0">
                <a:solidFill>
                  <a:srgbClr val="2F5897"/>
                </a:solidFill>
                <a:effectLst>
                  <a:outerShdw blurRad="38100" dist="38100" dir="2700000" algn="tl">
                    <a:srgbClr val="000000">
                      <a:alpha val="43137"/>
                    </a:srgbClr>
                  </a:outerShdw>
                </a:effectLst>
                <a:ea typeface="+mj-ea"/>
                <a:cs typeface="+mj-cs"/>
              </a:rPr>
              <a:t>Бюджетный процесс</a:t>
            </a:r>
            <a:endParaRPr lang="ru-RU" dirty="0"/>
          </a:p>
        </p:txBody>
      </p:sp>
      <p:sp>
        <p:nvSpPr>
          <p:cNvPr id="3" name="Прямоугольник 2"/>
          <p:cNvSpPr/>
          <p:nvPr/>
        </p:nvSpPr>
        <p:spPr>
          <a:xfrm>
            <a:off x="2" y="619664"/>
            <a:ext cx="9906000" cy="6351347"/>
          </a:xfrm>
          <a:prstGeom prst="rect">
            <a:avLst/>
          </a:prstGeom>
        </p:spPr>
        <p:txBody>
          <a:bodyPr wrap="square" lIns="96385" tIns="48193" rIns="96385" bIns="48193">
            <a:spAutoFit/>
          </a:bodyPr>
          <a:lstStyle/>
          <a:p>
            <a:pPr lvl="0" algn="just">
              <a:spcBef>
                <a:spcPct val="20000"/>
              </a:spcBef>
            </a:pPr>
            <a:r>
              <a:rPr lang="ru-RU" sz="1600" b="1" dirty="0">
                <a:solidFill>
                  <a:srgbClr val="858C24"/>
                </a:solidFill>
                <a:cs typeface="Times New Roman" panose="02020603050405020304" pitchFamily="18" charset="0"/>
              </a:rPr>
              <a:t>Бюджетный процесс</a:t>
            </a:r>
            <a:r>
              <a:rPr lang="ru-RU" sz="1600" b="1" dirty="0">
                <a:solidFill>
                  <a:prstClr val="black"/>
                </a:solidFill>
                <a:cs typeface="Times New Roman" panose="02020603050405020304" pitchFamily="18" charset="0"/>
              </a:rPr>
              <a:t> </a:t>
            </a:r>
            <a:r>
              <a:rPr lang="ru-RU" sz="1600" dirty="0">
                <a:solidFill>
                  <a:prstClr val="black"/>
                </a:solidFill>
                <a:cs typeface="Times New Roman" panose="02020603050405020304" pitchFamily="18" charset="0"/>
              </a:rPr>
              <a:t>- деятельность органов государственной власти, органов местного самоуправления и иных участников бюджетного процесса по составлению и рассмотрению проектов бюджетов, утверждению и исполнению бюджетов, контролю за их исполнением, осуществлению бюджетного учета, составлению, внешней проверке, рассмотрению и утверждению бюджетной отчетности.</a:t>
            </a:r>
          </a:p>
          <a:p>
            <a:pPr lvl="0" algn="just">
              <a:spcBef>
                <a:spcPct val="20000"/>
              </a:spcBef>
            </a:pPr>
            <a:endParaRPr lang="ru-RU" sz="1600" dirty="0">
              <a:solidFill>
                <a:prstClr val="black"/>
              </a:solidFill>
              <a:cs typeface="Times New Roman" panose="02020603050405020304" pitchFamily="18" charset="0"/>
            </a:endParaRPr>
          </a:p>
          <a:p>
            <a:pPr lvl="0" algn="just">
              <a:spcBef>
                <a:spcPct val="20000"/>
              </a:spcBef>
            </a:pPr>
            <a:endParaRPr lang="ru-RU" sz="1600" dirty="0">
              <a:solidFill>
                <a:prstClr val="black"/>
              </a:solidFill>
              <a:cs typeface="Times New Roman" panose="02020603050405020304" pitchFamily="18" charset="0"/>
            </a:endParaRPr>
          </a:p>
          <a:p>
            <a:pPr lvl="0" algn="just">
              <a:spcBef>
                <a:spcPct val="20000"/>
              </a:spcBef>
            </a:pPr>
            <a:endParaRPr lang="ru-RU" sz="1600" dirty="0">
              <a:solidFill>
                <a:prstClr val="black"/>
              </a:solidFill>
              <a:cs typeface="Times New Roman" panose="02020603050405020304" pitchFamily="18" charset="0"/>
            </a:endParaRPr>
          </a:p>
          <a:p>
            <a:pPr lvl="0" algn="just">
              <a:spcBef>
                <a:spcPct val="20000"/>
              </a:spcBef>
            </a:pPr>
            <a:endParaRPr lang="ru-RU" sz="1600" dirty="0">
              <a:solidFill>
                <a:prstClr val="black"/>
              </a:solidFill>
              <a:cs typeface="Times New Roman" panose="02020603050405020304" pitchFamily="18" charset="0"/>
            </a:endParaRPr>
          </a:p>
          <a:p>
            <a:pPr lvl="0" algn="just">
              <a:spcBef>
                <a:spcPct val="20000"/>
              </a:spcBef>
            </a:pPr>
            <a:endParaRPr lang="ru-RU" sz="1600" dirty="0">
              <a:solidFill>
                <a:prstClr val="black"/>
              </a:solidFill>
              <a:cs typeface="Times New Roman" panose="02020603050405020304" pitchFamily="18" charset="0"/>
            </a:endParaRPr>
          </a:p>
          <a:p>
            <a:pPr lvl="0" algn="just">
              <a:spcBef>
                <a:spcPct val="20000"/>
              </a:spcBef>
            </a:pPr>
            <a:endParaRPr lang="ru-RU" sz="1600" dirty="0">
              <a:solidFill>
                <a:prstClr val="black"/>
              </a:solidFill>
              <a:cs typeface="Times New Roman" panose="02020603050405020304" pitchFamily="18" charset="0"/>
            </a:endParaRPr>
          </a:p>
          <a:p>
            <a:pPr lvl="0" algn="just">
              <a:spcBef>
                <a:spcPct val="20000"/>
              </a:spcBef>
            </a:pPr>
            <a:endParaRPr lang="ru-RU" sz="1600" dirty="0">
              <a:solidFill>
                <a:prstClr val="black"/>
              </a:solidFill>
              <a:cs typeface="Times New Roman" panose="02020603050405020304" pitchFamily="18" charset="0"/>
            </a:endParaRPr>
          </a:p>
          <a:p>
            <a:pPr lvl="0" algn="just">
              <a:spcBef>
                <a:spcPct val="20000"/>
              </a:spcBef>
            </a:pPr>
            <a:endParaRPr lang="ru-RU" sz="1600" dirty="0">
              <a:solidFill>
                <a:prstClr val="black"/>
              </a:solidFill>
              <a:cs typeface="Times New Roman" panose="02020603050405020304" pitchFamily="18" charset="0"/>
            </a:endParaRPr>
          </a:p>
          <a:p>
            <a:pPr lvl="0" algn="just">
              <a:spcBef>
                <a:spcPct val="20000"/>
              </a:spcBef>
            </a:pPr>
            <a:endParaRPr lang="ru-RU" sz="1600" dirty="0">
              <a:solidFill>
                <a:prstClr val="black"/>
              </a:solidFill>
              <a:cs typeface="Times New Roman" panose="02020603050405020304" pitchFamily="18" charset="0"/>
            </a:endParaRPr>
          </a:p>
          <a:p>
            <a:pPr lvl="0" algn="just">
              <a:spcBef>
                <a:spcPct val="20000"/>
              </a:spcBef>
            </a:pPr>
            <a:endParaRPr lang="ru-RU" sz="1600" dirty="0">
              <a:solidFill>
                <a:prstClr val="black"/>
              </a:solidFill>
              <a:cs typeface="Times New Roman" panose="02020603050405020304" pitchFamily="18" charset="0"/>
            </a:endParaRPr>
          </a:p>
          <a:p>
            <a:pPr lvl="0" algn="just">
              <a:spcBef>
                <a:spcPct val="20000"/>
              </a:spcBef>
            </a:pPr>
            <a:endParaRPr lang="ru-RU" sz="1600" dirty="0">
              <a:solidFill>
                <a:prstClr val="black"/>
              </a:solidFill>
              <a:cs typeface="Times New Roman" panose="02020603050405020304" pitchFamily="18" charset="0"/>
            </a:endParaRPr>
          </a:p>
          <a:p>
            <a:pPr lvl="0" algn="just">
              <a:spcBef>
                <a:spcPct val="20000"/>
              </a:spcBef>
            </a:pPr>
            <a:endParaRPr lang="ru-RU" sz="1600" dirty="0">
              <a:solidFill>
                <a:prstClr val="black"/>
              </a:solidFill>
              <a:cs typeface="Times New Roman" panose="02020603050405020304" pitchFamily="18" charset="0"/>
            </a:endParaRPr>
          </a:p>
          <a:p>
            <a:pPr lvl="0" algn="just">
              <a:spcBef>
                <a:spcPct val="20000"/>
              </a:spcBef>
            </a:pPr>
            <a:endParaRPr lang="ru-RU" sz="1600" dirty="0">
              <a:solidFill>
                <a:prstClr val="black"/>
              </a:solidFill>
              <a:cs typeface="Times New Roman" panose="02020603050405020304" pitchFamily="18" charset="0"/>
            </a:endParaRPr>
          </a:p>
          <a:p>
            <a:pPr lvl="0" algn="just">
              <a:spcBef>
                <a:spcPct val="20000"/>
              </a:spcBef>
            </a:pPr>
            <a:endParaRPr lang="ru-RU" sz="1600" dirty="0">
              <a:solidFill>
                <a:prstClr val="black"/>
              </a:solidFill>
              <a:cs typeface="Times New Roman" panose="02020603050405020304" pitchFamily="18" charset="0"/>
            </a:endParaRPr>
          </a:p>
          <a:p>
            <a:pPr lvl="0" algn="just">
              <a:spcBef>
                <a:spcPct val="20000"/>
              </a:spcBef>
            </a:pPr>
            <a:endParaRPr lang="ru-RU" sz="1600" dirty="0">
              <a:solidFill>
                <a:prstClr val="black"/>
              </a:solidFill>
              <a:cs typeface="Times New Roman" panose="02020603050405020304" pitchFamily="18" charset="0"/>
            </a:endParaRPr>
          </a:p>
          <a:p>
            <a:pPr lvl="0" algn="just">
              <a:spcBef>
                <a:spcPct val="20000"/>
              </a:spcBef>
            </a:pPr>
            <a:endParaRPr lang="ru-RU" sz="1600" dirty="0">
              <a:solidFill>
                <a:prstClr val="black"/>
              </a:solidFill>
              <a:cs typeface="Times New Roman" panose="02020603050405020304" pitchFamily="18" charset="0"/>
            </a:endParaRPr>
          </a:p>
          <a:p>
            <a:pPr lvl="0" algn="just">
              <a:spcBef>
                <a:spcPct val="20000"/>
              </a:spcBef>
            </a:pPr>
            <a:endParaRPr lang="ru-RU" sz="1600" dirty="0">
              <a:solidFill>
                <a:prstClr val="black"/>
              </a:solidFill>
              <a:cs typeface="Times New Roman" panose="02020603050405020304" pitchFamily="18" charset="0"/>
            </a:endParaRPr>
          </a:p>
        </p:txBody>
      </p:sp>
      <p:sp>
        <p:nvSpPr>
          <p:cNvPr id="6" name="Скругленный прямоугольник 5"/>
          <p:cNvSpPr/>
          <p:nvPr/>
        </p:nvSpPr>
        <p:spPr>
          <a:xfrm>
            <a:off x="1697432" y="4876800"/>
            <a:ext cx="1430339" cy="885827"/>
          </a:xfrm>
          <a:prstGeom prst="roundRect">
            <a:avLst/>
          </a:prstGeom>
          <a:solidFill>
            <a:schemeClr val="accent3">
              <a:lumMod val="40000"/>
              <a:lumOff val="60000"/>
              <a:alpha val="4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6385" tIns="48193" rIns="96385" bIns="48193" rtlCol="0" anchor="ctr"/>
          <a:lstStyle/>
          <a:p>
            <a:pPr algn="ctr"/>
            <a:r>
              <a:rPr lang="ru-RU" sz="1300" dirty="0">
                <a:solidFill>
                  <a:prstClr val="black"/>
                </a:solidFill>
              </a:rPr>
              <a:t>Рассмотрение проекта бюджета</a:t>
            </a:r>
          </a:p>
        </p:txBody>
      </p:sp>
      <p:sp>
        <p:nvSpPr>
          <p:cNvPr id="8" name="Скругленный прямоугольник 7"/>
          <p:cNvSpPr/>
          <p:nvPr/>
        </p:nvSpPr>
        <p:spPr>
          <a:xfrm>
            <a:off x="3433361" y="4876798"/>
            <a:ext cx="1367237" cy="885827"/>
          </a:xfrm>
          <a:prstGeom prst="roundRect">
            <a:avLst/>
          </a:prstGeom>
          <a:solidFill>
            <a:schemeClr val="accent3">
              <a:lumMod val="40000"/>
              <a:lumOff val="60000"/>
              <a:alpha val="4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6385" tIns="48193" rIns="96385" bIns="48193" rtlCol="0" anchor="ctr"/>
          <a:lstStyle/>
          <a:p>
            <a:pPr algn="ctr"/>
            <a:r>
              <a:rPr lang="ru-RU" sz="1300" dirty="0">
                <a:solidFill>
                  <a:prstClr val="black"/>
                </a:solidFill>
              </a:rPr>
              <a:t>Утверждение проекта бюджета</a:t>
            </a:r>
          </a:p>
        </p:txBody>
      </p:sp>
      <p:sp>
        <p:nvSpPr>
          <p:cNvPr id="9" name="Скругленный прямоугольник 8"/>
          <p:cNvSpPr/>
          <p:nvPr/>
        </p:nvSpPr>
        <p:spPr>
          <a:xfrm>
            <a:off x="6682977" y="4876800"/>
            <a:ext cx="1304134" cy="885826"/>
          </a:xfrm>
          <a:prstGeom prst="roundRect">
            <a:avLst/>
          </a:prstGeom>
          <a:solidFill>
            <a:schemeClr val="accent3">
              <a:lumMod val="40000"/>
              <a:lumOff val="60000"/>
              <a:alpha val="4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6385" tIns="48193" rIns="96385" bIns="48193" rtlCol="0" anchor="ctr"/>
          <a:lstStyle/>
          <a:p>
            <a:pPr algn="ctr"/>
            <a:r>
              <a:rPr lang="ru-RU" sz="1300" dirty="0">
                <a:solidFill>
                  <a:prstClr val="black"/>
                </a:solidFill>
              </a:rPr>
              <a:t>Составление отчета об исполнении бюджета</a:t>
            </a:r>
          </a:p>
        </p:txBody>
      </p:sp>
      <p:sp>
        <p:nvSpPr>
          <p:cNvPr id="10" name="Скругленный прямоугольник 9"/>
          <p:cNvSpPr/>
          <p:nvPr/>
        </p:nvSpPr>
        <p:spPr>
          <a:xfrm>
            <a:off x="8277224" y="4876800"/>
            <a:ext cx="1381125" cy="885825"/>
          </a:xfrm>
          <a:prstGeom prst="roundRect">
            <a:avLst/>
          </a:prstGeom>
          <a:solidFill>
            <a:schemeClr val="accent3">
              <a:lumMod val="40000"/>
              <a:lumOff val="60000"/>
              <a:alpha val="4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6385" tIns="48193" rIns="96385" bIns="48193" rtlCol="0" anchor="ctr"/>
          <a:lstStyle/>
          <a:p>
            <a:pPr lvl="0" algn="ctr"/>
            <a:r>
              <a:rPr lang="ru-RU" sz="1300" dirty="0">
                <a:solidFill>
                  <a:srgbClr val="000000"/>
                </a:solidFill>
              </a:rPr>
              <a:t>Утверждение отчета об исполнении бюджета</a:t>
            </a:r>
            <a:endParaRPr lang="ru-RU" sz="1300" dirty="0">
              <a:solidFill>
                <a:prstClr val="white"/>
              </a:solidFill>
            </a:endParaRPr>
          </a:p>
        </p:txBody>
      </p:sp>
      <p:sp>
        <p:nvSpPr>
          <p:cNvPr id="11" name="Скругленный прямоугольник 10"/>
          <p:cNvSpPr/>
          <p:nvPr/>
        </p:nvSpPr>
        <p:spPr>
          <a:xfrm>
            <a:off x="5087145" y="4876798"/>
            <a:ext cx="1304134" cy="885827"/>
          </a:xfrm>
          <a:prstGeom prst="roundRect">
            <a:avLst/>
          </a:prstGeom>
          <a:solidFill>
            <a:schemeClr val="accent3">
              <a:lumMod val="40000"/>
              <a:lumOff val="60000"/>
              <a:alpha val="4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6385" tIns="48193" rIns="96385" bIns="48193" rtlCol="0" anchor="ctr"/>
          <a:lstStyle/>
          <a:p>
            <a:pPr lvl="0" algn="ctr"/>
            <a:r>
              <a:rPr lang="ru-RU" sz="1300" dirty="0">
                <a:solidFill>
                  <a:prstClr val="black"/>
                </a:solidFill>
              </a:rPr>
              <a:t>Исполнение бюджета</a:t>
            </a:r>
          </a:p>
        </p:txBody>
      </p:sp>
      <p:sp>
        <p:nvSpPr>
          <p:cNvPr id="12" name="Скругленный прямоугольник 11"/>
          <p:cNvSpPr/>
          <p:nvPr/>
        </p:nvSpPr>
        <p:spPr>
          <a:xfrm>
            <a:off x="114300" y="4876800"/>
            <a:ext cx="1304133" cy="885826"/>
          </a:xfrm>
          <a:prstGeom prst="roundRect">
            <a:avLst/>
          </a:prstGeom>
          <a:solidFill>
            <a:schemeClr val="accent3">
              <a:lumMod val="40000"/>
              <a:lumOff val="60000"/>
              <a:alpha val="4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6385" tIns="48193" rIns="96385" bIns="48193" rtlCol="0" anchor="ctr"/>
          <a:lstStyle/>
          <a:p>
            <a:pPr lvl="0" algn="ctr"/>
            <a:r>
              <a:rPr lang="ru-RU" sz="1300" dirty="0">
                <a:solidFill>
                  <a:prstClr val="black"/>
                </a:solidFill>
              </a:rPr>
              <a:t>Составление проекта бюджета</a:t>
            </a:r>
          </a:p>
        </p:txBody>
      </p:sp>
      <p:sp>
        <p:nvSpPr>
          <p:cNvPr id="4" name="Стрелка вправо 3"/>
          <p:cNvSpPr/>
          <p:nvPr/>
        </p:nvSpPr>
        <p:spPr>
          <a:xfrm>
            <a:off x="1460105" y="5157786"/>
            <a:ext cx="237327" cy="32385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lIns="96385" tIns="48193" rIns="96385" bIns="48193" spcCol="0" rtlCol="0" anchor="ctr"/>
          <a:lstStyle/>
          <a:p>
            <a:pPr algn="ctr"/>
            <a:endParaRPr lang="ru-RU"/>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 y="2476500"/>
            <a:ext cx="9658350" cy="187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Прямоугольник 4"/>
          <p:cNvSpPr/>
          <p:nvPr/>
        </p:nvSpPr>
        <p:spPr>
          <a:xfrm>
            <a:off x="2764740" y="2967335"/>
            <a:ext cx="4376519" cy="461665"/>
          </a:xfrm>
          <a:prstGeom prst="rect">
            <a:avLst/>
          </a:prstGeom>
          <a:solidFill>
            <a:schemeClr val="accent3">
              <a:lumMod val="40000"/>
              <a:lumOff val="60000"/>
            </a:schemeClr>
          </a:solidFill>
          <a:ln w="28575">
            <a:solidFill>
              <a:schemeClr val="accent3">
                <a:lumMod val="75000"/>
              </a:schemeClr>
            </a:solidFill>
          </a:ln>
        </p:spPr>
        <p:style>
          <a:lnRef idx="1">
            <a:schemeClr val="accent3"/>
          </a:lnRef>
          <a:fillRef idx="2">
            <a:schemeClr val="accent3"/>
          </a:fillRef>
          <a:effectRef idx="1">
            <a:schemeClr val="accent3"/>
          </a:effectRef>
          <a:fontRef idx="minor">
            <a:schemeClr val="dk1"/>
          </a:fontRef>
        </p:style>
        <p:txBody>
          <a:bodyPr wrap="none">
            <a:spAutoFit/>
          </a:bodyPr>
          <a:lstStyle/>
          <a:p>
            <a:pPr lvl="0" algn="ctr" defTabSz="914400"/>
            <a:r>
              <a:rPr lang="ru-RU" sz="2400" dirty="0">
                <a:solidFill>
                  <a:schemeClr val="accent5">
                    <a:lumMod val="75000"/>
                  </a:schemeClr>
                </a:solidFill>
              </a:rPr>
              <a:t>Этапы бюджетного процесса</a:t>
            </a:r>
          </a:p>
        </p:txBody>
      </p:sp>
      <p:sp>
        <p:nvSpPr>
          <p:cNvPr id="18" name="Стрелка вправо 17"/>
          <p:cNvSpPr/>
          <p:nvPr/>
        </p:nvSpPr>
        <p:spPr>
          <a:xfrm>
            <a:off x="3144439" y="5157788"/>
            <a:ext cx="288922" cy="32385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lIns="96385" tIns="48193" rIns="96385" bIns="48193" spcCol="0" rtlCol="0" anchor="ctr"/>
          <a:lstStyle/>
          <a:p>
            <a:pPr algn="ctr"/>
            <a:endParaRPr lang="ru-RU"/>
          </a:p>
        </p:txBody>
      </p:sp>
      <p:sp>
        <p:nvSpPr>
          <p:cNvPr id="20" name="Стрелка вправо 19"/>
          <p:cNvSpPr/>
          <p:nvPr/>
        </p:nvSpPr>
        <p:spPr>
          <a:xfrm>
            <a:off x="4837907" y="5157788"/>
            <a:ext cx="249238" cy="32385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lIns="96385" tIns="48193" rIns="96385" bIns="48193" spcCol="0" rtlCol="0" anchor="ctr"/>
          <a:lstStyle/>
          <a:p>
            <a:pPr algn="ctr"/>
            <a:endParaRPr lang="ru-RU"/>
          </a:p>
        </p:txBody>
      </p:sp>
      <p:sp>
        <p:nvSpPr>
          <p:cNvPr id="21" name="Стрелка вправо 20"/>
          <p:cNvSpPr/>
          <p:nvPr/>
        </p:nvSpPr>
        <p:spPr>
          <a:xfrm>
            <a:off x="8027986" y="5172076"/>
            <a:ext cx="249238" cy="32385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lIns="96385" tIns="48193" rIns="96385" bIns="48193" spcCol="0" rtlCol="0" anchor="ctr"/>
          <a:lstStyle/>
          <a:p>
            <a:pPr algn="ctr"/>
            <a:endParaRPr lang="ru-RU"/>
          </a:p>
        </p:txBody>
      </p:sp>
      <p:sp>
        <p:nvSpPr>
          <p:cNvPr id="22" name="Стрелка вправо 21"/>
          <p:cNvSpPr/>
          <p:nvPr/>
        </p:nvSpPr>
        <p:spPr>
          <a:xfrm>
            <a:off x="6433739" y="5157788"/>
            <a:ext cx="249238" cy="32385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lIns="96385" tIns="48193" rIns="96385" bIns="48193" spcCol="0" rtlCol="0" anchor="ctr"/>
          <a:lstStyle/>
          <a:p>
            <a:pPr algn="ctr"/>
            <a:endParaRPr lang="ru-RU"/>
          </a:p>
        </p:txBody>
      </p:sp>
    </p:spTree>
    <p:extLst>
      <p:ext uri="{BB962C8B-B14F-4D97-AF65-F5344CB8AC3E}">
        <p14:creationId xmlns:p14="http://schemas.microsoft.com/office/powerpoint/2010/main" val="39319472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14448" y="46226"/>
            <a:ext cx="6762751" cy="492443"/>
          </a:xfrm>
          <a:prstGeom prst="rect">
            <a:avLst/>
          </a:prstGeom>
        </p:spPr>
        <p:txBody>
          <a:bodyPr wrap="square">
            <a:spAutoFit/>
          </a:bodyPr>
          <a:lstStyle/>
          <a:p>
            <a:pPr algn="ctr"/>
            <a:r>
              <a:rPr lang="ru-RU" sz="2600" b="1" dirty="0">
                <a:solidFill>
                  <a:srgbClr val="2F5897"/>
                </a:solidFill>
                <a:effectLst>
                  <a:outerShdw blurRad="38100" dist="38100" dir="2700000" algn="tl">
                    <a:srgbClr val="000000">
                      <a:alpha val="43137"/>
                    </a:srgbClr>
                  </a:outerShdw>
                </a:effectLst>
                <a:latin typeface="Palatino Linotype" panose="02040502050505030304" pitchFamily="18" charset="0"/>
                <a:ea typeface="+mj-ea"/>
                <a:cs typeface="Times New Roman" panose="02020603050405020304" pitchFamily="18" charset="0"/>
              </a:rPr>
              <a:t>Основные характеристики бюджета</a:t>
            </a:r>
            <a:endParaRPr lang="ru-RU" dirty="0"/>
          </a:p>
        </p:txBody>
      </p:sp>
      <p:sp>
        <p:nvSpPr>
          <p:cNvPr id="6" name="Прямоугольная выноска 5"/>
          <p:cNvSpPr/>
          <p:nvPr/>
        </p:nvSpPr>
        <p:spPr>
          <a:xfrm>
            <a:off x="75709" y="2078178"/>
            <a:ext cx="2219816" cy="1629387"/>
          </a:xfrm>
          <a:prstGeom prst="wedgeRectCallout">
            <a:avLst/>
          </a:prstGeom>
          <a:solidFill>
            <a:srgbClr val="F9C3FD">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600" b="1" dirty="0" smtClean="0">
                <a:solidFill>
                  <a:schemeClr val="tx1"/>
                </a:solidFill>
                <a:latin typeface="Palatino Linotype" panose="02040502050505030304" pitchFamily="18" charset="0"/>
                <a:cs typeface="Times New Roman" panose="02020603050405020304" pitchFamily="18" charset="0"/>
              </a:rPr>
              <a:t>Доходы </a:t>
            </a:r>
            <a:r>
              <a:rPr lang="ru-RU" sz="1600" b="1" dirty="0">
                <a:solidFill>
                  <a:schemeClr val="tx1"/>
                </a:solidFill>
                <a:latin typeface="Palatino Linotype" panose="02040502050505030304" pitchFamily="18" charset="0"/>
                <a:cs typeface="Times New Roman" panose="02020603050405020304" pitchFamily="18" charset="0"/>
              </a:rPr>
              <a:t>&lt;</a:t>
            </a:r>
          </a:p>
          <a:p>
            <a:r>
              <a:rPr lang="ru-RU" sz="1600" b="1" dirty="0" smtClean="0">
                <a:solidFill>
                  <a:schemeClr val="tx1"/>
                </a:solidFill>
                <a:latin typeface="Palatino Linotype" panose="02040502050505030304" pitchFamily="18" charset="0"/>
                <a:cs typeface="Times New Roman" panose="02020603050405020304" pitchFamily="18" charset="0"/>
              </a:rPr>
              <a:t>Расходы =</a:t>
            </a:r>
            <a:endParaRPr lang="ru-RU" sz="1600" b="1" dirty="0">
              <a:solidFill>
                <a:schemeClr val="tx1"/>
              </a:solidFill>
              <a:latin typeface="Palatino Linotype" panose="02040502050505030304" pitchFamily="18" charset="0"/>
              <a:cs typeface="Times New Roman" panose="02020603050405020304" pitchFamily="18" charset="0"/>
            </a:endParaRPr>
          </a:p>
          <a:p>
            <a:r>
              <a:rPr lang="ru-RU" sz="1600" b="1" dirty="0">
                <a:solidFill>
                  <a:schemeClr val="tx1"/>
                </a:solidFill>
                <a:latin typeface="Palatino Linotype" panose="02040502050505030304" pitchFamily="18" charset="0"/>
                <a:cs typeface="Times New Roman" panose="02020603050405020304" pitchFamily="18" charset="0"/>
              </a:rPr>
              <a:t>ДЕФИЦИТ</a:t>
            </a:r>
          </a:p>
          <a:p>
            <a:r>
              <a:rPr lang="ru-RU" sz="1600" b="1" dirty="0">
                <a:solidFill>
                  <a:schemeClr val="tx1"/>
                </a:solidFill>
                <a:latin typeface="Palatino Linotype" panose="02040502050505030304" pitchFamily="18" charset="0"/>
                <a:cs typeface="Times New Roman" panose="02020603050405020304" pitchFamily="18" charset="0"/>
              </a:rPr>
              <a:t>БЮДЖЕТА</a:t>
            </a:r>
            <a:endParaRPr lang="ru-RU" sz="1600" dirty="0">
              <a:solidFill>
                <a:schemeClr val="tx1"/>
              </a:solidFill>
              <a:latin typeface="Palatino Linotype" panose="02040502050505030304" pitchFamily="18" charset="0"/>
              <a:cs typeface="Times New Roman" panose="02020603050405020304" pitchFamily="18" charset="0"/>
            </a:endParaRPr>
          </a:p>
        </p:txBody>
      </p:sp>
      <p:sp>
        <p:nvSpPr>
          <p:cNvPr id="7" name="Горизонтальный свиток 6"/>
          <p:cNvSpPr/>
          <p:nvPr/>
        </p:nvSpPr>
        <p:spPr>
          <a:xfrm>
            <a:off x="684705" y="729169"/>
            <a:ext cx="8409354" cy="890953"/>
          </a:xfrm>
          <a:prstGeom prst="horizontalScroll">
            <a:avLst/>
          </a:prstGeom>
          <a:solidFill>
            <a:srgbClr val="F9C3FD">
              <a:alpha val="12000"/>
            </a:srgbClr>
          </a:solidFill>
          <a:ln>
            <a:solidFill>
              <a:srgbClr val="C59E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rgbClr val="000000"/>
                </a:solidFill>
                <a:latin typeface="Palatino Linotype" panose="02040502050505030304" pitchFamily="18" charset="0"/>
              </a:rPr>
              <a:t>Доходы </a:t>
            </a:r>
            <a:r>
              <a:rPr lang="ru-RU" b="1" dirty="0" smtClean="0">
                <a:solidFill>
                  <a:srgbClr val="000000"/>
                </a:solidFill>
                <a:latin typeface="Palatino Linotype" panose="02040502050505030304" pitchFamily="18" charset="0"/>
              </a:rPr>
              <a:t>– Расходы </a:t>
            </a:r>
            <a:r>
              <a:rPr lang="ru-RU" b="1" dirty="0">
                <a:solidFill>
                  <a:srgbClr val="000000"/>
                </a:solidFill>
                <a:latin typeface="Palatino Linotype" panose="02040502050505030304" pitchFamily="18" charset="0"/>
              </a:rPr>
              <a:t>= Дефицит (Профицит)</a:t>
            </a:r>
            <a:endParaRPr lang="ru-RU" dirty="0">
              <a:latin typeface="Palatino Linotype" panose="02040502050505030304" pitchFamily="18" charset="0"/>
            </a:endParaRPr>
          </a:p>
        </p:txBody>
      </p:sp>
      <p:sp>
        <p:nvSpPr>
          <p:cNvPr id="8" name="Прямоугольная выноска 7"/>
          <p:cNvSpPr/>
          <p:nvPr/>
        </p:nvSpPr>
        <p:spPr>
          <a:xfrm>
            <a:off x="3352800" y="2078177"/>
            <a:ext cx="3114675" cy="1760398"/>
          </a:xfrm>
          <a:prstGeom prst="wedgeRectCallout">
            <a:avLst>
              <a:gd name="adj1" fmla="val -21526"/>
              <a:gd name="adj2" fmla="val 58993"/>
            </a:avLst>
          </a:prstGeom>
          <a:solidFill>
            <a:srgbClr val="B2FCBB">
              <a:alpha val="4588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latin typeface="Palatino Linotype" panose="02040502050505030304" pitchFamily="18" charset="0"/>
                <a:cs typeface="Times New Roman" panose="02020603050405020304" pitchFamily="18" charset="0"/>
              </a:rPr>
              <a:t>Доходы=Расходы</a:t>
            </a:r>
            <a:r>
              <a:rPr lang="ru-RU" b="1" dirty="0" smtClean="0">
                <a:solidFill>
                  <a:schemeClr val="tx1"/>
                </a:solidFill>
                <a:latin typeface="Palatino Linotype" panose="02040502050505030304" pitchFamily="18" charset="0"/>
                <a:cs typeface="Times New Roman" panose="02020603050405020304" pitchFamily="18" charset="0"/>
              </a:rPr>
              <a:t> </a:t>
            </a:r>
          </a:p>
          <a:p>
            <a:pPr algn="ctr"/>
            <a:endParaRPr lang="ru-RU" b="1" dirty="0">
              <a:solidFill>
                <a:schemeClr val="tx1"/>
              </a:solidFill>
              <a:latin typeface="Palatino Linotype" panose="02040502050505030304" pitchFamily="18" charset="0"/>
              <a:cs typeface="Times New Roman" panose="02020603050405020304" pitchFamily="18" charset="0"/>
            </a:endParaRPr>
          </a:p>
          <a:p>
            <a:pPr algn="ctr"/>
            <a:r>
              <a:rPr lang="ru-RU" sz="1600" b="1" dirty="0" smtClean="0">
                <a:solidFill>
                  <a:schemeClr val="tx1"/>
                </a:solidFill>
                <a:latin typeface="Palatino Linotype" panose="02040502050505030304" pitchFamily="18" charset="0"/>
                <a:cs typeface="Times New Roman" panose="02020603050405020304" pitchFamily="18" charset="0"/>
              </a:rPr>
              <a:t>СБАЛАНСИРОВАННЫЙ БЮДЖЕТ</a:t>
            </a:r>
            <a:endParaRPr lang="ru-RU" sz="1600" b="1" dirty="0">
              <a:solidFill>
                <a:schemeClr val="tx1"/>
              </a:solidFill>
              <a:latin typeface="Palatino Linotype" panose="02040502050505030304" pitchFamily="18" charset="0"/>
              <a:cs typeface="Times New Roman" panose="02020603050405020304" pitchFamily="18" charset="0"/>
            </a:endParaRPr>
          </a:p>
        </p:txBody>
      </p:sp>
      <p:pic>
        <p:nvPicPr>
          <p:cNvPr id="9" name="Picture 4" descr="C:\Users\Serj\Desktop\96919_! Бюджет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4365" y="3104785"/>
            <a:ext cx="1462319" cy="1278395"/>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ая выноска 9"/>
          <p:cNvSpPr/>
          <p:nvPr/>
        </p:nvSpPr>
        <p:spPr>
          <a:xfrm>
            <a:off x="7495927" y="2078178"/>
            <a:ext cx="2229098" cy="1760398"/>
          </a:xfrm>
          <a:prstGeom prst="wedgeRectCallout">
            <a:avLst>
              <a:gd name="adj1" fmla="val -18063"/>
              <a:gd name="adj2" fmla="val 68171"/>
            </a:avLst>
          </a:prstGeom>
          <a:solidFill>
            <a:srgbClr val="F9C3FD">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ru-RU" sz="1600" b="1" dirty="0" smtClean="0">
                <a:solidFill>
                  <a:schemeClr val="tx1"/>
                </a:solidFill>
                <a:latin typeface="Palatino Linotype" panose="02040502050505030304" pitchFamily="18" charset="0"/>
                <a:cs typeface="Times New Roman" panose="02020603050405020304" pitchFamily="18" charset="0"/>
              </a:rPr>
              <a:t>Доходы </a:t>
            </a:r>
            <a:r>
              <a:rPr lang="ru-RU" sz="1600" b="1" dirty="0">
                <a:solidFill>
                  <a:schemeClr val="tx1"/>
                </a:solidFill>
                <a:latin typeface="Palatino Linotype" panose="02040502050505030304" pitchFamily="18" charset="0"/>
                <a:cs typeface="Times New Roman" panose="02020603050405020304" pitchFamily="18" charset="0"/>
              </a:rPr>
              <a:t>&gt;</a:t>
            </a:r>
          </a:p>
          <a:p>
            <a:pPr algn="r"/>
            <a:r>
              <a:rPr lang="ru-RU" sz="1600" b="1" dirty="0" smtClean="0">
                <a:solidFill>
                  <a:schemeClr val="tx1"/>
                </a:solidFill>
                <a:latin typeface="Palatino Linotype" panose="02040502050505030304" pitchFamily="18" charset="0"/>
                <a:cs typeface="Times New Roman" panose="02020603050405020304" pitchFamily="18" charset="0"/>
              </a:rPr>
              <a:t>Расходы </a:t>
            </a:r>
            <a:r>
              <a:rPr lang="ru-RU" sz="1600" b="1" dirty="0">
                <a:solidFill>
                  <a:schemeClr val="tx1"/>
                </a:solidFill>
                <a:latin typeface="Palatino Linotype" panose="02040502050505030304" pitchFamily="18" charset="0"/>
                <a:cs typeface="Times New Roman" panose="02020603050405020304" pitchFamily="18" charset="0"/>
              </a:rPr>
              <a:t>=</a:t>
            </a:r>
          </a:p>
          <a:p>
            <a:pPr algn="r"/>
            <a:r>
              <a:rPr lang="ru-RU" sz="1600" b="1" dirty="0">
                <a:solidFill>
                  <a:schemeClr val="tx1"/>
                </a:solidFill>
                <a:latin typeface="Palatino Linotype" panose="02040502050505030304" pitchFamily="18" charset="0"/>
                <a:cs typeface="Times New Roman" panose="02020603050405020304" pitchFamily="18" charset="0"/>
              </a:rPr>
              <a:t>ПРОФИЦИТ</a:t>
            </a:r>
          </a:p>
          <a:p>
            <a:pPr algn="r"/>
            <a:r>
              <a:rPr lang="ru-RU" sz="1600" b="1" dirty="0">
                <a:solidFill>
                  <a:schemeClr val="tx1"/>
                </a:solidFill>
                <a:latin typeface="Palatino Linotype" panose="02040502050505030304" pitchFamily="18" charset="0"/>
                <a:cs typeface="Times New Roman" panose="02020603050405020304" pitchFamily="18" charset="0"/>
              </a:rPr>
              <a:t>БЮДЖЕТА</a:t>
            </a:r>
            <a:endParaRPr lang="ru-RU" sz="1600" dirty="0">
              <a:solidFill>
                <a:schemeClr val="tx1"/>
              </a:solidFill>
              <a:latin typeface="Palatino Linotype" panose="02040502050505030304" pitchFamily="18" charset="0"/>
              <a:cs typeface="Times New Roman" panose="02020603050405020304" pitchFamily="18" charset="0"/>
            </a:endParaRPr>
          </a:p>
        </p:txBody>
      </p:sp>
      <p:pic>
        <p:nvPicPr>
          <p:cNvPr id="11" name="Picture 5" descr="C:\Users\Serj\Desktop\96919_! Бюджет 3 — копия.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9313" y="3104785"/>
            <a:ext cx="1462319" cy="127839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Users\Serj\Desktop\982.jpg"/>
          <p:cNvPicPr>
            <a:picLocks noChangeAspect="1" noChangeArrowheads="1"/>
          </p:cNvPicPr>
          <p:nvPr/>
        </p:nvPicPr>
        <p:blipFill>
          <a:blip r:embed="rId5">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2743201" y="4495801"/>
            <a:ext cx="4286246" cy="220869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7029447" y="5141084"/>
            <a:ext cx="2762254" cy="1292662"/>
          </a:xfrm>
          <a:prstGeom prst="rect">
            <a:avLst/>
          </a:prstGeom>
        </p:spPr>
        <p:txBody>
          <a:bodyPr wrap="square">
            <a:spAutoFit/>
          </a:bodyPr>
          <a:lstStyle/>
          <a:p>
            <a:pPr lvl="0" algn="ctr" defTabSz="914400"/>
            <a:r>
              <a:rPr lang="ru-RU" sz="1300" dirty="0">
                <a:solidFill>
                  <a:srgbClr val="000000"/>
                </a:solidFill>
                <a:latin typeface="Palatino Linotype" panose="02040502050505030304" pitchFamily="18" charset="0"/>
              </a:rPr>
              <a:t>При превышении доходов над расходами принимается решение, как их использовать (например, накапливать резервы, остатки, погашать долг).</a:t>
            </a:r>
            <a:endParaRPr lang="ru-RU" sz="1300" dirty="0">
              <a:solidFill>
                <a:prstClr val="white"/>
              </a:solidFill>
              <a:latin typeface="Palatino Linotype" panose="02040502050505030304" pitchFamily="18" charset="0"/>
            </a:endParaRPr>
          </a:p>
        </p:txBody>
      </p:sp>
      <p:sp>
        <p:nvSpPr>
          <p:cNvPr id="4" name="Прямоугольник 3"/>
          <p:cNvSpPr/>
          <p:nvPr/>
        </p:nvSpPr>
        <p:spPr>
          <a:xfrm>
            <a:off x="75709" y="5118001"/>
            <a:ext cx="2834407" cy="1492716"/>
          </a:xfrm>
          <a:prstGeom prst="rect">
            <a:avLst/>
          </a:prstGeom>
        </p:spPr>
        <p:txBody>
          <a:bodyPr wrap="square">
            <a:spAutoFit/>
          </a:bodyPr>
          <a:lstStyle/>
          <a:p>
            <a:pPr lvl="0" algn="ctr" defTabSz="914400"/>
            <a:r>
              <a:rPr lang="ru-RU" sz="1300" dirty="0">
                <a:solidFill>
                  <a:srgbClr val="000000"/>
                </a:solidFill>
                <a:latin typeface="Palatino Linotype" panose="02040502050505030304" pitchFamily="18" charset="0"/>
              </a:rPr>
              <a:t>При превышении расходов над доходами принимается решение об источниках покрытия дефицита (например, использовать имеющиеся накопления, остатки, взять в долг).</a:t>
            </a:r>
            <a:endParaRPr lang="ru-RU" sz="1300" dirty="0">
              <a:solidFill>
                <a:prstClr val="white"/>
              </a:solidFill>
              <a:latin typeface="Palatino Linotype" panose="02040502050505030304" pitchFamily="18" charset="0"/>
            </a:endParaRPr>
          </a:p>
        </p:txBody>
      </p:sp>
    </p:spTree>
    <p:extLst>
      <p:ext uri="{BB962C8B-B14F-4D97-AF65-F5344CB8AC3E}">
        <p14:creationId xmlns:p14="http://schemas.microsoft.com/office/powerpoint/2010/main" val="758003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95250" y="36731"/>
            <a:ext cx="9696449" cy="707886"/>
          </a:xfrm>
          <a:prstGeom prst="rect">
            <a:avLst/>
          </a:prstGeom>
        </p:spPr>
        <p:txBody>
          <a:bodyPr wrap="square">
            <a:spAutoFit/>
          </a:bodyPr>
          <a:lstStyle/>
          <a:p>
            <a:pPr algn="ctr"/>
            <a:r>
              <a:rPr lang="ru-RU" sz="2000" b="1" dirty="0">
                <a:solidFill>
                  <a:srgbClr val="2F5897"/>
                </a:solidFill>
                <a:effectLst>
                  <a:outerShdw blurRad="63500" dist="38100" dir="5400000" algn="t" rotWithShape="0">
                    <a:prstClr val="black">
                      <a:alpha val="25000"/>
                    </a:prstClr>
                  </a:outerShdw>
                </a:effectLst>
                <a:ea typeface="+mj-ea"/>
                <a:cs typeface="+mj-cs"/>
              </a:rPr>
              <a:t>Рассмотрение проекта </a:t>
            </a:r>
            <a:r>
              <a:rPr lang="ru-RU" sz="2000" b="1" dirty="0" smtClean="0">
                <a:solidFill>
                  <a:srgbClr val="2F5897"/>
                </a:solidFill>
                <a:effectLst>
                  <a:outerShdw blurRad="63500" dist="38100" dir="5400000" algn="t" rotWithShape="0">
                    <a:prstClr val="black">
                      <a:alpha val="25000"/>
                    </a:prstClr>
                  </a:outerShdw>
                </a:effectLst>
                <a:ea typeface="+mj-ea"/>
                <a:cs typeface="+mj-cs"/>
              </a:rPr>
              <a:t>решения Соболевского муниципального района Камчатского края о районном бюджете</a:t>
            </a:r>
            <a:endParaRPr lang="ru-RU" sz="2000" dirty="0"/>
          </a:p>
        </p:txBody>
      </p:sp>
      <p:graphicFrame>
        <p:nvGraphicFramePr>
          <p:cNvPr id="5" name="Объект 5"/>
          <p:cNvGraphicFramePr>
            <a:graphicFrameLocks/>
          </p:cNvGraphicFramePr>
          <p:nvPr>
            <p:extLst>
              <p:ext uri="{D42A27DB-BD31-4B8C-83A1-F6EECF244321}">
                <p14:modId xmlns:p14="http://schemas.microsoft.com/office/powerpoint/2010/main" val="600137770"/>
              </p:ext>
            </p:extLst>
          </p:nvPr>
        </p:nvGraphicFramePr>
        <p:xfrm>
          <a:off x="95250" y="476250"/>
          <a:ext cx="9696449" cy="656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94635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4133692</TotalTime>
  <Words>4068</Words>
  <Application>Microsoft Office PowerPoint</Application>
  <PresentationFormat>Лист A4 (210x297 мм)</PresentationFormat>
  <Paragraphs>883</Paragraphs>
  <Slides>31</Slides>
  <Notes>17</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Исполнительная</vt:lpstr>
      <vt:lpstr>Презентация PowerPoint</vt:lpstr>
      <vt:lpstr>Глоссарий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Структура доходов районного бюджета  на 2017 год и плановый период 2018 и 2019 годов (по долям)</vt:lpstr>
      <vt:lpstr>Расходы районного бюджета </vt:lpstr>
      <vt:lpstr>Структура расходов районного бюджета в 2017-2019 годах по разделам классификации расходов бюджета</vt:lpstr>
      <vt:lpstr>Структура расходов районного бюджета  на 2017 год     по разделам классификации  расходов бюджетов</vt:lpstr>
      <vt:lpstr>Расходы на социально-культурную сферу</vt:lpstr>
      <vt:lpstr>Расходы на социально-культурную сферу в 2017 г. </vt:lpstr>
      <vt:lpstr>  Структура межбюджетных трансфертов бюджетам поселений в 2016-2019 годах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Контактная информация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Министерство финансов Камчатского края</dc:title>
  <dc:creator>Кушнирук Екатерина Валерьевна</dc:creator>
  <cp:lastModifiedBy>Фин-06</cp:lastModifiedBy>
  <cp:revision>700</cp:revision>
  <cp:lastPrinted>2013-10-12T05:23:58Z</cp:lastPrinted>
  <dcterms:created xsi:type="dcterms:W3CDTF">2013-09-30T23:11:49Z</dcterms:created>
  <dcterms:modified xsi:type="dcterms:W3CDTF">2016-11-30T22:00:24Z</dcterms:modified>
</cp:coreProperties>
</file>