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66" r:id="rId4"/>
    <p:sldId id="259" r:id="rId5"/>
    <p:sldId id="268" r:id="rId6"/>
    <p:sldId id="269" r:id="rId7"/>
    <p:sldId id="273" r:id="rId8"/>
    <p:sldId id="261" r:id="rId9"/>
    <p:sldId id="262" r:id="rId10"/>
    <p:sldId id="287" r:id="rId11"/>
    <p:sldId id="280" r:id="rId12"/>
    <p:sldId id="274" r:id="rId13"/>
    <p:sldId id="263" r:id="rId14"/>
    <p:sldId id="288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7715" autoAdjust="0"/>
  </p:normalViewPr>
  <p:slideViewPr>
    <p:cSldViewPr snapToGrid="0">
      <p:cViewPr>
        <p:scale>
          <a:sx n="80" d="100"/>
          <a:sy n="80" d="100"/>
        </p:scale>
        <p:origin x="-57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72" y="-102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241"/>
      <c:perspective val="30"/>
    </c:view3D>
    <c:plotArea>
      <c:layout>
        <c:manualLayout>
          <c:layoutTarget val="inner"/>
          <c:xMode val="edge"/>
          <c:yMode val="edge"/>
          <c:x val="4.5161761610950174E-2"/>
          <c:y val="4.2713977177429599E-2"/>
          <c:w val="0.5404957263104464"/>
          <c:h val="0.812815929149966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57150">
              <a:noFill/>
            </a:ln>
          </c:spPr>
          <c:explosion val="17"/>
          <c:dPt>
            <c:idx val="1"/>
            <c:spPr>
              <a:solidFill>
                <a:srgbClr val="FFC000"/>
              </a:solidFill>
              <a:ln w="57150">
                <a:noFill/>
              </a:ln>
            </c:spPr>
          </c:dPt>
          <c:dPt>
            <c:idx val="2"/>
            <c:spPr>
              <a:solidFill>
                <a:srgbClr val="C00000"/>
              </a:solidFill>
              <a:ln w="57150">
                <a:noFill/>
              </a:ln>
            </c:spPr>
          </c:dPt>
          <c:dLbls>
            <c:dLbl>
              <c:idx val="0"/>
              <c:layout>
                <c:manualLayout>
                  <c:x val="-4.5021420384184954E-2"/>
                  <c:y val="-7.259270667708867E-2"/>
                </c:manualLayout>
              </c:layout>
              <c:showVal val="1"/>
            </c:dLbl>
            <c:dLbl>
              <c:idx val="1"/>
              <c:layout>
                <c:manualLayout>
                  <c:x val="0.13905049610781328"/>
                  <c:y val="-0.21033313830631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4.8807133444070824E-2"/>
                  <c:y val="-1.672744139007937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numFmt formatCode="0.0%" sourceLinked="0"/>
            <c:showVal val="1"/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0.17531881054504664</c:v>
                </c:pt>
                <c:pt idx="1">
                  <c:v>0.26184731941636319</c:v>
                </c:pt>
                <c:pt idx="2">
                  <c:v>0.56283387003859076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52900.825000000004</c:v>
                </c:pt>
                <c:pt idx="1">
                  <c:v>79010</c:v>
                </c:pt>
                <c:pt idx="2">
                  <c:v>169829.9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600" kern="10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kern="10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kern="1000" baseline="0"/>
            </a:pPr>
            <a:endParaRPr lang="ru-RU"/>
          </a:p>
        </c:txPr>
      </c:legendEntry>
      <c:layout>
        <c:manualLayout>
          <c:xMode val="edge"/>
          <c:yMode val="edge"/>
          <c:x val="0.62523687521621352"/>
          <c:y val="0"/>
          <c:w val="0.37476317196461612"/>
          <c:h val="1"/>
        </c:manualLayout>
      </c:layout>
      <c:spPr>
        <a:effectLst>
          <a:glow>
            <a:schemeClr val="accent1">
              <a:alpha val="40000"/>
            </a:schemeClr>
          </a:glow>
          <a:softEdge rad="0"/>
        </a:effectLst>
      </c:spPr>
      <c:txPr>
        <a:bodyPr/>
        <a:lstStyle/>
        <a:p>
          <a:pPr>
            <a:defRPr kern="10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171458776240433"/>
          <c:y val="3.0421213771117912E-2"/>
          <c:w val="0.89828541223759584"/>
          <c:h val="0.8475035311570356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47625">
              <a:solidFill>
                <a:schemeClr val="accent2">
                  <a:lumMod val="75000"/>
                </a:schemeClr>
              </a:solidFill>
            </a:ln>
          </c:spPr>
          <c:marker>
            <c:spPr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dLbls>
            <c:numFmt formatCode="#,##0.0" sourceLinked="0"/>
            <c:dLblPos val="r"/>
            <c:showVal val="1"/>
          </c:dLbls>
          <c:cat>
            <c:strRef>
              <c:f>Лист1!$A$2:$A$6</c:f>
              <c:strCache>
                <c:ptCount val="5"/>
                <c:pt idx="0">
                  <c:v>2012 факт
</c:v>
                </c:pt>
                <c:pt idx="1">
                  <c:v>2013 план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60304.844370000013</c:v>
                </c:pt>
                <c:pt idx="1">
                  <c:v>62456.2</c:v>
                </c:pt>
                <c:pt idx="2">
                  <c:v>52900.825000000004</c:v>
                </c:pt>
                <c:pt idx="3">
                  <c:v>56062.54</c:v>
                </c:pt>
                <c:pt idx="4">
                  <c:v>59628.160000000003</c:v>
                </c:pt>
              </c:numCache>
            </c:numRef>
          </c:val>
        </c:ser>
        <c:ser>
          <c:idx val="1"/>
          <c:order val="1"/>
          <c:dLbls>
            <c:dLblPos val="r"/>
            <c:showVal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Val val="1"/>
        </c:dLbls>
        <c:marker val="1"/>
        <c:axId val="76992896"/>
        <c:axId val="76994432"/>
      </c:lineChart>
      <c:catAx>
        <c:axId val="76992896"/>
        <c:scaling>
          <c:orientation val="minMax"/>
        </c:scaling>
        <c:axPos val="b"/>
        <c:tickLblPos val="nextTo"/>
        <c:crossAx val="76994432"/>
        <c:crosses val="autoZero"/>
        <c:auto val="1"/>
        <c:lblAlgn val="ctr"/>
        <c:lblOffset val="100"/>
      </c:catAx>
      <c:valAx>
        <c:axId val="76994432"/>
        <c:scaling>
          <c:orientation val="minMax"/>
          <c:max val="65000"/>
          <c:min val="5000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600" b="0"/>
                </a:pPr>
                <a:r>
                  <a:rPr lang="ru-RU" sz="1600" b="0" dirty="0" smtClean="0"/>
                  <a:t>Млн.руб.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0.86530099417180872"/>
              <c:y val="1.6008569467130659E-3"/>
            </c:manualLayout>
          </c:layout>
        </c:title>
        <c:numFmt formatCode="#,##0.00" sourceLinked="0"/>
        <c:tickLblPos val="nextTo"/>
        <c:crossAx val="76992896"/>
        <c:crosses val="autoZero"/>
        <c:crossBetween val="between"/>
        <c:majorUnit val="3000"/>
        <c:dispUnits>
          <c:builtInUnit val="thousands"/>
        </c:dispUnits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млн. руб.</a:t>
            </a:r>
            <a:endParaRPr lang="ru-RU" sz="1600" b="0" dirty="0"/>
          </a:p>
        </c:rich>
      </c:tx>
      <c:layout>
        <c:manualLayout>
          <c:xMode val="edge"/>
          <c:yMode val="edge"/>
          <c:x val="0.87710121580693934"/>
          <c:y val="2.3943808430564501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7625">
              <a:solidFill>
                <a:srgbClr val="00B050"/>
              </a:solidFill>
            </a:ln>
          </c:spPr>
          <c:dLbls>
            <c:dLbl>
              <c:idx val="0"/>
              <c:layout>
                <c:manualLayout>
                  <c:x val="-4.1408442540200797E-2"/>
                  <c:y val="8.1732083382305976E-2"/>
                </c:manualLayout>
              </c:layout>
              <c:showVal val="1"/>
            </c:dLbl>
            <c:dLbl>
              <c:idx val="1"/>
              <c:layout>
                <c:manualLayout>
                  <c:x val="-2.818471128608924E-2"/>
                  <c:y val="8.7488645052510486E-2"/>
                </c:manualLayout>
              </c:layout>
              <c:showVal val="1"/>
            </c:dLbl>
            <c:dLbl>
              <c:idx val="2"/>
              <c:layout>
                <c:manualLayout>
                  <c:x val="-2.3438976377952756E-2"/>
                  <c:y val="5.4909748590025946E-2"/>
                </c:manualLayout>
              </c:layout>
              <c:showVal val="1"/>
            </c:dLbl>
            <c:dLbl>
              <c:idx val="3"/>
              <c:layout>
                <c:manualLayout>
                  <c:x val="-2.9139274380141342E-2"/>
                  <c:y val="9.0335460580443644E-2"/>
                </c:manualLayout>
              </c:layout>
              <c:showVal val="1"/>
            </c:dLbl>
            <c:dLbl>
              <c:idx val="4"/>
              <c:layout>
                <c:manualLayout>
                  <c:x val="-2.4022309711286089E-3"/>
                  <c:y val="4.3712667546743321E-2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Лист1!$A$2:$A$6</c:f>
              <c:strCache>
                <c:ptCount val="5"/>
                <c:pt idx="0">
                  <c:v>2012         факт</c:v>
                </c:pt>
                <c:pt idx="1">
                  <c:v>2013           план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42297.723999999995</c:v>
                </c:pt>
                <c:pt idx="1">
                  <c:v>41510</c:v>
                </c:pt>
                <c:pt idx="2">
                  <c:v>29400</c:v>
                </c:pt>
                <c:pt idx="3">
                  <c:v>31900</c:v>
                </c:pt>
                <c:pt idx="4">
                  <c:v>34500</c:v>
                </c:pt>
              </c:numCache>
            </c:numRef>
          </c:val>
        </c:ser>
        <c:marker val="1"/>
        <c:axId val="77041024"/>
        <c:axId val="77051008"/>
      </c:lineChart>
      <c:catAx>
        <c:axId val="77041024"/>
        <c:scaling>
          <c:orientation val="minMax"/>
        </c:scaling>
        <c:axPos val="b"/>
        <c:tickLblPos val="nextTo"/>
        <c:crossAx val="77051008"/>
        <c:crosses val="autoZero"/>
        <c:auto val="1"/>
        <c:lblAlgn val="ctr"/>
        <c:lblOffset val="100"/>
      </c:catAx>
      <c:valAx>
        <c:axId val="77051008"/>
        <c:scaling>
          <c:orientation val="minMax"/>
          <c:max val="45000"/>
          <c:min val="25000"/>
        </c:scaling>
        <c:axPos val="l"/>
        <c:majorGridlines/>
        <c:numFmt formatCode="#,##0.00" sourceLinked="0"/>
        <c:tickLblPos val="nextTo"/>
        <c:crossAx val="77041024"/>
        <c:crosses val="autoZero"/>
        <c:crossBetween val="between"/>
        <c:majorUnit val="5000"/>
        <c:dispUnits>
          <c:builtInUnit val="thousands"/>
        </c:dispUnits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млн. </a:t>
            </a:r>
            <a:r>
              <a:rPr lang="ru-RU" sz="1600" b="0" dirty="0"/>
              <a:t>руб.</a:t>
            </a:r>
          </a:p>
        </c:rich>
      </c:tx>
      <c:layout>
        <c:manualLayout>
          <c:xMode val="edge"/>
          <c:yMode val="edge"/>
          <c:x val="0.882862560886431"/>
          <c:y val="1.7506221260301803E-3"/>
        </c:manualLayout>
      </c:layout>
    </c:title>
    <c:plotArea>
      <c:layout>
        <c:manualLayout>
          <c:layoutTarget val="inner"/>
          <c:xMode val="edge"/>
          <c:yMode val="edge"/>
          <c:x val="5.2377879848352314E-2"/>
          <c:y val="9.431577355351585E-2"/>
          <c:w val="0.93064681150967354"/>
          <c:h val="0.7432191774347536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3777464185232873E-4"/>
                  <c:y val="-0.32385841849822516"/>
                </c:manualLayout>
              </c:layout>
              <c:showVal val="1"/>
            </c:dLbl>
            <c:dLbl>
              <c:idx val="1"/>
              <c:layout>
                <c:manualLayout>
                  <c:x val="-6.3106319086513232E-3"/>
                  <c:y val="-0.35267002837119577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16242718016991942"/>
                </c:manualLayout>
              </c:layout>
              <c:showVal val="1"/>
            </c:dLbl>
            <c:dLbl>
              <c:idx val="3"/>
              <c:layout>
                <c:manualLayout>
                  <c:x val="-1.680961292961343E-3"/>
                  <c:y val="-0.19166269059492291"/>
                </c:manualLayout>
              </c:layout>
              <c:showVal val="1"/>
            </c:dLbl>
            <c:dLbl>
              <c:idx val="4"/>
              <c:layout>
                <c:manualLayout>
                  <c:x val="-4.9786997083815147E-4"/>
                  <c:y val="-0.23536308589341054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Лист1!$A$2:$A$6</c:f>
              <c:strCache>
                <c:ptCount val="5"/>
                <c:pt idx="0">
                  <c:v>2012           факт</c:v>
                </c:pt>
                <c:pt idx="1">
                  <c:v>2013             план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450.23098838999999</c:v>
                </c:pt>
                <c:pt idx="1">
                  <c:v>439.65008781</c:v>
                </c:pt>
                <c:pt idx="2">
                  <c:v>301.740725</c:v>
                </c:pt>
                <c:pt idx="3">
                  <c:v>307.00193999999999</c:v>
                </c:pt>
                <c:pt idx="4">
                  <c:v>319.31666000000001</c:v>
                </c:pt>
              </c:numCache>
            </c:numRef>
          </c:val>
        </c:ser>
        <c:dLbls>
          <c:showVal val="1"/>
        </c:dLbls>
        <c:overlap val="100"/>
        <c:axId val="78339456"/>
        <c:axId val="78345344"/>
      </c:barChart>
      <c:catAx>
        <c:axId val="78339456"/>
        <c:scaling>
          <c:orientation val="minMax"/>
        </c:scaling>
        <c:axPos val="b"/>
        <c:tickLblPos val="nextTo"/>
        <c:crossAx val="78345344"/>
        <c:crosses val="autoZero"/>
        <c:auto val="1"/>
        <c:lblAlgn val="ctr"/>
        <c:lblOffset val="100"/>
      </c:catAx>
      <c:valAx>
        <c:axId val="78345344"/>
        <c:scaling>
          <c:orientation val="minMax"/>
          <c:max val="500"/>
          <c:min val="250"/>
        </c:scaling>
        <c:axPos val="l"/>
        <c:majorGridlines/>
        <c:numFmt formatCode="#,##0" sourceLinked="0"/>
        <c:tickLblPos val="nextTo"/>
        <c:crossAx val="78339456"/>
        <c:crosses val="autoZero"/>
        <c:crossBetween val="between"/>
        <c:majorUnit val="5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rotY val="0"/>
      <c:depthPercent val="100"/>
      <c:perspective val="20"/>
    </c:view3D>
    <c:sideWall>
      <c:spPr>
        <a:scene3d>
          <a:camera prst="orthographicFront"/>
          <a:lightRig rig="threePt" dir="t"/>
        </a:scene3d>
        <a:sp3d/>
      </c:spPr>
    </c:sideWall>
    <c:plotArea>
      <c:layout>
        <c:manualLayout>
          <c:layoutTarget val="inner"/>
          <c:xMode val="edge"/>
          <c:yMode val="edge"/>
          <c:x val="9.8939683677678594E-2"/>
          <c:y val="5.5027390003899113E-2"/>
          <c:w val="0.89226135912551741"/>
          <c:h val="0.5583300573440558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Средства массовой информации</c:v>
                </c:pt>
                <c:pt idx="9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52.2</c:v>
                </c:pt>
                <c:pt idx="1">
                  <c:v>0.3</c:v>
                </c:pt>
                <c:pt idx="2">
                  <c:v>4.5999999999999996</c:v>
                </c:pt>
                <c:pt idx="3">
                  <c:v>4</c:v>
                </c:pt>
                <c:pt idx="4">
                  <c:v>0.5</c:v>
                </c:pt>
                <c:pt idx="5">
                  <c:v>168.4</c:v>
                </c:pt>
                <c:pt idx="6">
                  <c:v>4</c:v>
                </c:pt>
                <c:pt idx="7">
                  <c:v>25.2</c:v>
                </c:pt>
                <c:pt idx="8">
                  <c:v>2.5</c:v>
                </c:pt>
                <c:pt idx="9">
                  <c:v>40.1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Лист1!$A$2:$A$11</c:f>
              <c:strCache>
                <c:ptCount val="10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Средства массовой информации</c:v>
                </c:pt>
                <c:pt idx="9">
                  <c:v>Межбюджетные трансферты общего характера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53.6</c:v>
                </c:pt>
                <c:pt idx="1">
                  <c:v>0.3</c:v>
                </c:pt>
                <c:pt idx="2">
                  <c:v>2.7</c:v>
                </c:pt>
                <c:pt idx="3">
                  <c:v>3.9</c:v>
                </c:pt>
                <c:pt idx="4">
                  <c:v>0</c:v>
                </c:pt>
                <c:pt idx="5">
                  <c:v>174.4</c:v>
                </c:pt>
                <c:pt idx="6">
                  <c:v>4.2</c:v>
                </c:pt>
                <c:pt idx="7">
                  <c:v>24.1</c:v>
                </c:pt>
                <c:pt idx="8">
                  <c:v>2.5</c:v>
                </c:pt>
                <c:pt idx="9">
                  <c:v>41.4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Лист1!$A$2:$A$11</c:f>
              <c:strCache>
                <c:ptCount val="10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Средства массовой информации</c:v>
                </c:pt>
                <c:pt idx="9">
                  <c:v>Межбюджетные трансферты общего характера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53.7</c:v>
                </c:pt>
                <c:pt idx="1">
                  <c:v>0.3</c:v>
                </c:pt>
                <c:pt idx="2">
                  <c:v>2.9</c:v>
                </c:pt>
                <c:pt idx="3">
                  <c:v>4.0999999999999996</c:v>
                </c:pt>
                <c:pt idx="4">
                  <c:v>0</c:v>
                </c:pt>
                <c:pt idx="5">
                  <c:v>183.4</c:v>
                </c:pt>
                <c:pt idx="6">
                  <c:v>4.7</c:v>
                </c:pt>
                <c:pt idx="7">
                  <c:v>24.7</c:v>
                </c:pt>
                <c:pt idx="8">
                  <c:v>2.5</c:v>
                </c:pt>
                <c:pt idx="9">
                  <c:v>43.2</c:v>
                </c:pt>
              </c:numCache>
            </c:numRef>
          </c:val>
        </c:ser>
        <c:shape val="cylinder"/>
        <c:axId val="75149312"/>
        <c:axId val="75150848"/>
        <c:axId val="0"/>
      </c:bar3DChart>
      <c:catAx>
        <c:axId val="75149312"/>
        <c:scaling>
          <c:orientation val="minMax"/>
        </c:scaling>
        <c:axPos val="b"/>
        <c:tickLblPos val="low"/>
        <c:spPr>
          <a:ln w="3175">
            <a:round/>
          </a:ln>
        </c:spPr>
        <c:txPr>
          <a:bodyPr rot="-5400000" anchor="t" anchorCtr="0"/>
          <a:lstStyle/>
          <a:p>
            <a:pPr>
              <a:defRPr sz="1000" baseline="0"/>
            </a:pPr>
            <a:endParaRPr lang="ru-RU"/>
          </a:p>
        </c:txPr>
        <c:crossAx val="75150848"/>
        <c:crossesAt val="0"/>
        <c:lblAlgn val="ctr"/>
        <c:lblOffset val="100"/>
        <c:tickLblSkip val="1"/>
      </c:catAx>
      <c:valAx>
        <c:axId val="75150848"/>
        <c:scaling>
          <c:orientation val="minMax"/>
          <c:max val="200"/>
          <c:min val="0"/>
        </c:scaling>
        <c:axPos val="l"/>
        <c:majorGridlines/>
        <c:numFmt formatCode="#,##0" sourceLinked="0"/>
        <c:minorTickMark val="out"/>
        <c:tickLblPos val="nextTo"/>
        <c:crossAx val="75149312"/>
        <c:crosses val="autoZero"/>
        <c:crossBetween val="between"/>
        <c:majorUnit val="3000"/>
        <c:minorUnit val="1000"/>
        <c:dispUnits>
          <c:builtInUnit val="tenThousands"/>
        </c:dispUnits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095395888014003"/>
          <c:y val="2.5098401764883272E-3"/>
          <c:w val="0.11941600343356842"/>
          <c:h val="0.1671816320876685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5380285797608638"/>
          <c:y val="7.5944452855141398E-2"/>
          <c:w val="0.50653555458345489"/>
          <c:h val="0.892634634973733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2700">
                <a:schemeClr val="accent1"/>
              </a:glow>
            </a:effectLst>
          </c:spPr>
          <c:dPt>
            <c:idx val="0"/>
            <c:spPr>
              <a:effectLst>
                <a:glow rad="12700">
                  <a:schemeClr val="accent1"/>
                </a:glow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/>
                <a:bevelB/>
              </a:sp3d>
            </c:spPr>
          </c:dPt>
          <c:dPt>
            <c:idx val="2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3"/>
            <c:spPr>
              <a:solidFill>
                <a:schemeClr val="accent3">
                  <a:lumMod val="5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6"/>
            <c:spPr>
              <a:solidFill>
                <a:srgbClr val="7030A0"/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7"/>
            <c:spPr>
              <a:solidFill>
                <a:schemeClr val="accent2">
                  <a:lumMod val="40000"/>
                  <a:lumOff val="6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9"/>
            <c:spPr>
              <a:solidFill>
                <a:schemeClr val="bg2">
                  <a:lumMod val="75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10"/>
            <c:spPr>
              <a:solidFill>
                <a:schemeClr val="tx2">
                  <a:lumMod val="75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Lbls>
            <c:dLbl>
              <c:idx val="0"/>
              <c:layout>
                <c:manualLayout>
                  <c:x val="1.3227696922564158E-2"/>
                  <c:y val="-5.4649639867870713E-2"/>
                </c:manualLayout>
              </c:layout>
              <c:numFmt formatCode="0.0%" sourceLinked="0"/>
              <c:spPr>
                <a:ln w="6350"/>
                <a:effectLst>
                  <a:outerShdw blurRad="50800" dist="50800" dir="5400000" sx="200000" sy="200000" algn="ctr" rotWithShape="0">
                    <a:srgbClr val="000000">
                      <a:alpha val="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</c:spPr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0.16314147965040934"/>
                  <c:y val="-7.2038161644011431E-2"/>
                </c:manualLayout>
              </c:layout>
              <c:showVal val="1"/>
              <c:separator> </c:separator>
            </c:dLbl>
            <c:dLbl>
              <c:idx val="2"/>
              <c:layout>
                <c:manualLayout>
                  <c:x val="9.8472739140095633E-2"/>
                  <c:y val="-0.15152854690636891"/>
                </c:manualLayout>
              </c:layout>
              <c:showVal val="1"/>
              <c:separator> </c:separator>
            </c:dLbl>
            <c:dLbl>
              <c:idx val="4"/>
              <c:layout>
                <c:manualLayout>
                  <c:x val="2.63367727659891E-2"/>
                  <c:y val="-1.1199851033766224E-3"/>
                </c:manualLayout>
              </c:layout>
              <c:showVal val="1"/>
              <c:separator> </c:separator>
            </c:dLbl>
            <c:dLbl>
              <c:idx val="5"/>
              <c:layout>
                <c:manualLayout>
                  <c:x val="6.6138484612820694E-2"/>
                  <c:y val="0.16643299414306095"/>
                </c:manualLayout>
              </c:layout>
              <c:showVal val="1"/>
              <c:separator> </c:separator>
            </c:dLbl>
            <c:dLbl>
              <c:idx val="7"/>
              <c:layout>
                <c:manualLayout>
                  <c:x val="-6.1729252305299367E-2"/>
                  <c:y val="0.15898077052471479"/>
                </c:manualLayout>
              </c:layout>
              <c:showVal val="1"/>
              <c:separator> </c:separator>
            </c:dLbl>
            <c:dLbl>
              <c:idx val="10"/>
              <c:layout>
                <c:manualLayout>
                  <c:x val="-9.1124134355442102E-2"/>
                  <c:y val="-0.12668780151188208"/>
                </c:manualLayout>
              </c:layout>
              <c:showVal val="1"/>
              <c:separator> </c:separator>
            </c:dLbl>
            <c:dLbl>
              <c:idx val="11"/>
              <c:layout>
                <c:manualLayout>
                  <c:x val="-2.0576417435099824E-2"/>
                  <c:y val="-0.18382151591920137"/>
                </c:manualLayout>
              </c:layout>
              <c:showVal val="1"/>
              <c:separator> </c:separator>
            </c:dLbl>
            <c:dLbl>
              <c:idx val="12"/>
              <c:layout>
                <c:manualLayout>
                  <c:x val="-0.10288208717549902"/>
                  <c:y val="-0.19624208421286543"/>
                </c:manualLayout>
              </c:layout>
              <c:showVal val="1"/>
              <c:separator> </c:separator>
            </c:dLbl>
            <c:dLbl>
              <c:idx val="13"/>
              <c:layout>
                <c:manualLayout>
                  <c:x val="-1.1024238047624348E-3"/>
                  <c:y val="-7.6900884252297491E-2"/>
                </c:manualLayout>
              </c:layout>
              <c:showVal val="1"/>
              <c:separator> </c:separator>
            </c:dLbl>
            <c:numFmt formatCode="0.0%" sourceLinked="0"/>
            <c:spPr>
              <a:ln w="635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50800" dir="5400000" sx="200000" sy="200000" algn="ctr" rotWithShape="0">
                  <a:srgbClr val="000000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eparator> </c:separator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0.17293782600939933</c:v>
                </c:pt>
                <c:pt idx="1">
                  <c:v>8.7691179240057871E-4</c:v>
                </c:pt>
                <c:pt idx="2">
                  <c:v>1.5296887750236569E-2</c:v>
                </c:pt>
                <c:pt idx="3">
                  <c:v>1.3267904092163897E-2</c:v>
                </c:pt>
                <c:pt idx="4">
                  <c:v>1.7157113942773224E-3</c:v>
                </c:pt>
                <c:pt idx="5">
                  <c:v>0.55812732272052434</c:v>
                </c:pt>
                <c:pt idx="6">
                  <c:v>1.3407268773547225E-2</c:v>
                </c:pt>
                <c:pt idx="7">
                  <c:v>8.3409745237405394E-2</c:v>
                </c:pt>
                <c:pt idx="8">
                  <c:v>2.6512828190493684E-6</c:v>
                </c:pt>
                <c:pt idx="9">
                  <c:v>8.1294959439101241E-3</c:v>
                </c:pt>
                <c:pt idx="10">
                  <c:v>0.13282827500331618</c:v>
                </c:pt>
              </c:numCache>
            </c:numRef>
          </c:val>
        </c:ser>
        <c:firstSliceAng val="0"/>
        <c:holeSize val="22"/>
      </c:doughnutChart>
    </c:plotArea>
    <c:legend>
      <c:legendPos val="r"/>
      <c:legendEntry>
        <c:idx val="8"/>
        <c:delete val="1"/>
      </c:legendEntry>
      <c:legendEntry>
        <c:idx val="12"/>
        <c:delete val="1"/>
      </c:legendEntry>
      <c:layout>
        <c:manualLayout>
          <c:xMode val="edge"/>
          <c:yMode val="edge"/>
          <c:x val="2.1041119860017543E-3"/>
          <c:y val="0"/>
          <c:w val="0.38051084601710938"/>
          <c:h val="0.98575901582140324"/>
        </c:manualLayout>
      </c:layout>
      <c:txPr>
        <a:bodyPr/>
        <a:lstStyle/>
        <a:p>
          <a:pPr>
            <a:defRPr sz="11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Всего 301,74 млн.</a:t>
            </a:r>
            <a:endParaRPr lang="ru-RU" dirty="0"/>
          </a:p>
        </c:rich>
      </c:tx>
      <c:layout>
        <c:manualLayout>
          <c:xMode val="edge"/>
          <c:yMode val="edge"/>
          <c:x val="0.67954766985935644"/>
          <c:y val="2.6289844035125298E-2"/>
        </c:manualLayout>
      </c:layout>
    </c:title>
    <c:view3D>
      <c:rotX val="30"/>
      <c:rotY val="230"/>
      <c:perspective val="30"/>
    </c:view3D>
    <c:plotArea>
      <c:layout>
        <c:manualLayout>
          <c:layoutTarget val="inner"/>
          <c:xMode val="edge"/>
          <c:yMode val="edge"/>
          <c:x val="0.35648151793525873"/>
          <c:y val="2.332657396616112E-2"/>
          <c:w val="0.64351851851851916"/>
          <c:h val="0.924210533577942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accent1"/>
              </a:solidFill>
            </a:ln>
          </c:spPr>
          <c:dPt>
            <c:idx val="1"/>
            <c:spPr>
              <a:solidFill>
                <a:srgbClr val="C00000"/>
              </a:solidFill>
              <a:ln w="12700">
                <a:solidFill>
                  <a:schemeClr val="accent1"/>
                </a:solidFill>
              </a:ln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accent1"/>
                </a:solidFill>
              </a:ln>
            </c:spPr>
          </c:dPt>
          <c:dPt>
            <c:idx val="3"/>
            <c:spPr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accent1"/>
                </a:solidFill>
              </a:ln>
            </c:spPr>
          </c:dPt>
          <c:dPt>
            <c:idx val="4"/>
            <c:spPr>
              <a:solidFill>
                <a:srgbClr val="FFFF00"/>
              </a:solidFill>
              <a:ln w="12700">
                <a:solidFill>
                  <a:schemeClr val="accent1"/>
                </a:solidFill>
                <a:prstDash val="sysDot"/>
              </a:ln>
            </c:spPr>
          </c:dPt>
          <c:dPt>
            <c:idx val="5"/>
            <c:spPr>
              <a:solidFill>
                <a:srgbClr val="7030A0"/>
              </a:solidFill>
              <a:ln w="12700">
                <a:solidFill>
                  <a:schemeClr val="accent1"/>
                </a:solidFill>
              </a:ln>
            </c:spPr>
          </c:dPt>
          <c:dPt>
            <c:idx val="6"/>
            <c:spPr>
              <a:solidFill>
                <a:schemeClr val="accent3">
                  <a:lumMod val="50000"/>
                </a:schemeClr>
              </a:solidFill>
              <a:ln w="12700">
                <a:solidFill>
                  <a:schemeClr val="accent1"/>
                </a:solidFill>
              </a:ln>
            </c:spPr>
          </c:dPt>
          <c:dPt>
            <c:idx val="7"/>
            <c:spPr>
              <a:solidFill>
                <a:srgbClr val="FFC000"/>
              </a:solidFill>
              <a:ln w="12700">
                <a:solidFill>
                  <a:schemeClr val="accent1"/>
                </a:solidFill>
              </a:ln>
            </c:spPr>
          </c:dPt>
          <c:dLbls>
            <c:numFmt formatCode="#,##0.0" sourceLinked="0"/>
            <c:txPr>
              <a:bodyPr/>
              <a:lstStyle/>
              <a:p>
                <a:pPr>
                  <a:defRPr sz="1600" b="1" kern="1400" baseline="0"/>
                </a:pPr>
                <a:endParaRPr lang="ru-RU"/>
              </a:p>
            </c:txPr>
            <c:dLblPos val="bestFit"/>
            <c:showLegendKey val="1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Расходы на выплаты персоналу</c:v>
                </c:pt>
                <c:pt idx="1">
                  <c:v>Закупка товаров, работ и услуг</c:v>
                </c:pt>
                <c:pt idx="2">
                  <c:v>Социальное обеспечение и иные выплаты населению</c:v>
                </c:pt>
                <c:pt idx="3">
                  <c:v>Капитальные вложения в объекты недвижимого имущества</c:v>
                </c:pt>
                <c:pt idx="4">
                  <c:v>Межбюджетные трансферты</c:v>
                </c:pt>
                <c:pt idx="5">
                  <c:v>Предоставление субсидий бюджетным, автономным учреждениям и иным некоммерческим организациям</c:v>
                </c:pt>
                <c:pt idx="6">
                  <c:v>Обслуживание государственного долга</c:v>
                </c:pt>
                <c:pt idx="7">
                  <c:v>Иные бюджетные ассигнования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173.50905199999997</c:v>
                </c:pt>
                <c:pt idx="1">
                  <c:v>62.584405999999994</c:v>
                </c:pt>
                <c:pt idx="2">
                  <c:v>19.561367000000001</c:v>
                </c:pt>
                <c:pt idx="4">
                  <c:v>40.398600000000002</c:v>
                </c:pt>
                <c:pt idx="5">
                  <c:v>2.4529999999999994</c:v>
                </c:pt>
                <c:pt idx="7">
                  <c:v>3.2343000000000002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6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delete val="1"/>
      </c:legendEntry>
      <c:legendEntry>
        <c:idx val="6"/>
        <c:delete val="1"/>
      </c:legendEntry>
      <c:layout>
        <c:manualLayout>
          <c:xMode val="edge"/>
          <c:yMode val="edge"/>
          <c:x val="9.0037182852143545E-4"/>
          <c:y val="2.4338870179606989E-3"/>
          <c:w val="0.4112428915135608"/>
          <c:h val="0.99756611298203834"/>
        </c:manualLayout>
      </c:layout>
      <c:txPr>
        <a:bodyPr/>
        <a:lstStyle/>
        <a:p>
          <a:pPr>
            <a:defRPr sz="16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2317488091766402E-2"/>
          <c:y val="7.9567827130852406E-2"/>
          <c:w val="0.54993827160493824"/>
          <c:h val="0.8556062424969993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/>
              <a:bevelB/>
            </a:sp3d>
          </c:spPr>
          <c:explosion val="27"/>
          <c:dPt>
            <c:idx val="1"/>
            <c:explosion val="19"/>
          </c:dPt>
          <c:dLbls>
            <c:dLbl>
              <c:idx val="1"/>
              <c:delete val="1"/>
            </c:dLbl>
            <c:dLbl>
              <c:idx val="3"/>
              <c:layout>
                <c:manualLayout>
                  <c:x val="3.8580246913580245E-2"/>
                  <c:y val="0.13205282112845138"/>
                </c:manualLayout>
              </c:layout>
              <c:showVal val="1"/>
            </c:dLbl>
            <c:dLbl>
              <c:idx val="4"/>
              <c:layout>
                <c:manualLayout>
                  <c:x val="7.5617283950617398E-2"/>
                  <c:y val="-0.11284513805522209"/>
                </c:manualLayout>
              </c:layout>
              <c:showVal val="1"/>
            </c:dLbl>
            <c:numFmt formatCode="#,##0.0" sourceLinked="0"/>
            <c:showVal val="1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средства массовой информации</c:v>
                </c:pt>
                <c:pt idx="2">
                  <c:v>социальная политика</c:v>
                </c:pt>
                <c:pt idx="3">
                  <c:v>культура, кинематография</c:v>
                </c:pt>
                <c:pt idx="4">
                  <c:v>физическая культура и спорт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168.41</c:v>
                </c:pt>
                <c:pt idx="1">
                  <c:v>2.4529999999999994</c:v>
                </c:pt>
                <c:pt idx="2">
                  <c:v>25.167999999999999</c:v>
                </c:pt>
                <c:pt idx="3">
                  <c:v>4.0460000000000003</c:v>
                </c:pt>
                <c:pt idx="4">
                  <c:v>8.0000000000000015E-4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685719840575484"/>
          <c:y val="1.4594814303674179E-2"/>
          <c:w val="0.34696996208807263"/>
          <c:h val="0.77412067189080425"/>
        </c:manualLayout>
      </c:layout>
      <c:txPr>
        <a:bodyPr/>
        <a:lstStyle/>
        <a:p>
          <a:pPr>
            <a:defRPr b="1" i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</c:chart>
  <c:spPr>
    <a:gradFill>
      <a:gsLst>
        <a:gs pos="50000">
          <a:schemeClr val="bg1">
            <a:tint val="80000"/>
            <a:satMod val="250000"/>
          </a:schemeClr>
        </a:gs>
        <a:gs pos="76000">
          <a:schemeClr val="bg1">
            <a:tint val="90000"/>
            <a:shade val="90000"/>
            <a:satMod val="200000"/>
          </a:schemeClr>
        </a:gs>
        <a:gs pos="92000">
          <a:schemeClr val="bg1">
            <a:tint val="90000"/>
            <a:shade val="70000"/>
            <a:satMod val="250000"/>
          </a:schemeClr>
        </a:gs>
      </a:gsLst>
      <a:path path="circle">
        <a:fillToRect l="50000" t="50000" r="50000" b="50000"/>
      </a:path>
    </a:gradFill>
    <a:effectLst>
      <a:outerShdw blurRad="50800" dist="50800" dir="5400000" algn="ctr" rotWithShape="0">
        <a:srgbClr val="000000">
          <a:alpha val="59000"/>
        </a:srgbClr>
      </a:outerShdw>
    </a:effectLst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rotY val="1"/>
      <c:rAngAx val="1"/>
    </c:view3D>
    <c:plotArea>
      <c:layout>
        <c:manualLayout>
          <c:layoutTarget val="inner"/>
          <c:xMode val="edge"/>
          <c:yMode val="edge"/>
          <c:x val="3.3830337930791203E-2"/>
          <c:y val="0"/>
          <c:w val="0.9345542724655872"/>
          <c:h val="0.6611237289059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outEnd"/>
            <c:showCatName val="1"/>
          </c:dLbls>
          <c:cat>
            <c:strRef>
              <c:f>Лист1!$A$2:$A$11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10</c:v>
                </c:pt>
                <c:pt idx="6">
                  <c:v>12</c:v>
                </c:pt>
                <c:pt idx="7">
                  <c:v>13</c:v>
                </c:pt>
                <c:pt idx="8">
                  <c:v>прочие</c:v>
                </c:pt>
                <c:pt idx="9">
                  <c:v>непрограммные расходы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174.261</c:v>
                </c:pt>
                <c:pt idx="1">
                  <c:v>19.89</c:v>
                </c:pt>
                <c:pt idx="2">
                  <c:v>1.472</c:v>
                </c:pt>
                <c:pt idx="3">
                  <c:v>4.2809999999999997</c:v>
                </c:pt>
                <c:pt idx="4">
                  <c:v>4.0460000000000003</c:v>
                </c:pt>
                <c:pt idx="5">
                  <c:v>1.6639999999999997</c:v>
                </c:pt>
                <c:pt idx="6">
                  <c:v>3.5739999999999998</c:v>
                </c:pt>
                <c:pt idx="7">
                  <c:v>48.373999999999995</c:v>
                </c:pt>
                <c:pt idx="8">
                  <c:v>1.861</c:v>
                </c:pt>
                <c:pt idx="9">
                  <c:v>42.317999999999998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0.59999</cdr:x>
      <cdr:y>0.03537</cdr:y>
    </cdr:from>
    <cdr:to>
      <cdr:x>1</cdr:x>
      <cdr:y>0.11303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 flipV="1">
          <a:off x="5164681" y="179316"/>
          <a:ext cx="3443219" cy="3936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0.86624</cdr:x>
      <cdr:y>0.01542</cdr:y>
    </cdr:from>
    <cdr:to>
      <cdr:x>0.99749</cdr:x>
      <cdr:y>0.0771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2008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0.84874</cdr:x>
      <cdr:y>0</cdr:y>
    </cdr:from>
    <cdr:to>
      <cdr:x>0.95985</cdr:x>
      <cdr:y>0.0771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0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ru-RU" sz="1600" dirty="0" smtClean="0">
              <a:solidFill>
                <a:schemeClr val="tx2"/>
              </a:solidFill>
            </a:rPr>
            <a:t>       </a:t>
          </a:r>
          <a:r>
            <a:rPr lang="ru-RU" sz="1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(по долям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6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0.25295</cdr:x>
      <cdr:y>0.27227</cdr:y>
    </cdr:from>
    <cdr:to>
      <cdr:x>0.2792</cdr:x>
      <cdr:y>0.29949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232249" y="1440160"/>
          <a:ext cx="231656" cy="14398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0.29374</cdr:x>
      <cdr:y>0.05445</cdr:y>
    </cdr:from>
    <cdr:to>
      <cdr:x>0.32874</cdr:x>
      <cdr:y>0.08168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592289" y="288032"/>
          <a:ext cx="308875" cy="14403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70D56-12EA-44D5-BDBF-4DF61285B8B3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A754C-B024-477D-8029-7016401A8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75451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3F4A6-7870-47B5-B0C3-603C829A6961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20405-C40C-45C8-9EC5-31C93BD49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92356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82899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3439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4522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765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F5BF-B498-4DA9-904F-31B46DA67C2A}" type="datetime1">
              <a:rPr lang="ru-RU" smtClean="0"/>
              <a:pPr/>
              <a:t>22.11.2013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E3D-3B50-418D-ACA2-A5292DAEE13C}" type="datetime1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260-2B65-4EE1-847F-9681385B1D00}" type="datetime1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770-8B25-48A9-8D80-1C625658F992}" type="datetime1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B202-A276-46E1-ACFB-56DAA25CB9A4}" type="datetime1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D73-80E7-4DC9-B5CB-FDBDFCFF70B3}" type="datetime1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624C-E105-4FD5-B71E-13D41A312511}" type="datetime1">
              <a:rPr lang="ru-RU" smtClean="0"/>
              <a:pPr/>
              <a:t>22.11.2013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3402-E74C-4B55-8718-791863C2DEA3}" type="datetime1">
              <a:rPr lang="ru-RU" smtClean="0"/>
              <a:pPr/>
              <a:t>22.11.2013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E86D-3F55-4F1A-93B3-BC79EA9218EF}" type="datetime1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DA7C-6F70-4FF2-87D1-4C9DC19E32CF}" type="datetime1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FE17-B529-4E5F-9993-031915297309}" type="datetime1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EA1C52-4493-4B0F-A909-157E4FEC9C8E}" type="datetime1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>Комитет по бюджету и финансам администрации Соболевского муниципального района  Камчатского края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280920" cy="1296144"/>
          </a:xfrm>
        </p:spPr>
        <p:txBody>
          <a:bodyPr>
            <a:normAutofit fontScale="92500"/>
          </a:bodyPr>
          <a:lstStyle/>
          <a:p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БЮДЖЕТ СОБОЛЕВСКОГО МУНИЦИПАЛЬНОГО </a:t>
            </a: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РАЙОНА </a:t>
            </a: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КАМЧАТСКОГО КРАЯ НА 2014 ГОД </a:t>
            </a:r>
          </a:p>
          <a:p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НА ПЛАНОВЫЙ ПЕРИОД 2015-2016 ГОДОВ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3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ru-RU" sz="2600" b="1" dirty="0" smtClean="0"/>
              <a:t>Районный бюджет по видам расходов в 2014 г.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3512610"/>
              </p:ext>
            </p:extLst>
          </p:nvPr>
        </p:nvGraphicFramePr>
        <p:xfrm>
          <a:off x="0" y="620689"/>
          <a:ext cx="9144000" cy="621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2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600" b="1" dirty="0"/>
              <a:t>Расходы на социально-культурную сферу</a:t>
            </a:r>
            <a:endParaRPr lang="ru-RU" sz="2600" dirty="0"/>
          </a:p>
        </p:txBody>
      </p:sp>
      <p:sp>
        <p:nvSpPr>
          <p:cNvPr id="7" name="Овал 6"/>
          <p:cNvSpPr/>
          <p:nvPr/>
        </p:nvSpPr>
        <p:spPr>
          <a:xfrm>
            <a:off x="251520" y="2592338"/>
            <a:ext cx="2448272" cy="24482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51491" y="3356992"/>
            <a:ext cx="1285937" cy="132435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222,136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49%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102880" y="1547823"/>
            <a:ext cx="2621248" cy="26012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594682" y="2438459"/>
            <a:ext cx="1433115" cy="14017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209,685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48%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980899" y="883964"/>
            <a:ext cx="2794966" cy="26890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8026" y="1533867"/>
            <a:ext cx="1652365" cy="1652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5093275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2012 год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00269" y="414908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2013 год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69758" y="3660253"/>
            <a:ext cx="113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2014 год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91952" y="1232756"/>
            <a:ext cx="207640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12404" y="1193880"/>
            <a:ext cx="19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ВСЕГО РАСХОДЫ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>
            <a:off x="691952" y="883965"/>
            <a:ext cx="207640" cy="24077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12404" y="824548"/>
            <a:ext cx="4854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социально-культурную сферу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74077" y="2884242"/>
            <a:ext cx="136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450,230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783434" y="1885474"/>
            <a:ext cx="108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439,650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708745" y="1178491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301,741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708745" y="2001614"/>
            <a:ext cx="11756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200,077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66%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6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Расходы на социально-культурную сферу в 2014 г.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4539176"/>
              </p:ext>
            </p:extLst>
          </p:nvPr>
        </p:nvGraphicFramePr>
        <p:xfrm>
          <a:off x="605642" y="890648"/>
          <a:ext cx="8038832" cy="523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5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853" y="620688"/>
            <a:ext cx="8229600" cy="7200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Структура межбюджетных трансфертов </a:t>
            </a:r>
            <a:r>
              <a:rPr lang="ru-RU" sz="2600" dirty="0" smtClean="0"/>
              <a:t>бюджетам поселений в </a:t>
            </a:r>
            <a:r>
              <a:rPr lang="ru-RU" sz="2600" dirty="0" smtClean="0"/>
              <a:t>2013-2016 годах</a:t>
            </a:r>
            <a:br>
              <a:rPr lang="ru-RU" sz="2600" dirty="0" smtClean="0"/>
            </a:br>
            <a:endParaRPr lang="ru-RU" sz="1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1916510"/>
              </p:ext>
            </p:extLst>
          </p:nvPr>
        </p:nvGraphicFramePr>
        <p:xfrm>
          <a:off x="597146" y="1604674"/>
          <a:ext cx="8085004" cy="4392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368152"/>
                <a:gridCol w="1656184"/>
                <a:gridCol w="1512168"/>
                <a:gridCol w="1604284"/>
              </a:tblGrid>
              <a:tr h="778107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</a:tr>
              <a:tr h="778107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27,5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27,5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27,5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083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78107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/>
                </a:tc>
              </a:tr>
              <a:tr h="778107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МБТ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15,7</a:t>
                      </a:r>
                      <a:endParaRPr lang="ru-RU" dirty="0"/>
                    </a:p>
                  </a:txBody>
                  <a:tcPr/>
                </a:tc>
              </a:tr>
              <a:tr h="778107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40,4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41,7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43,5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3426" y="124218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</a:t>
            </a:r>
            <a:r>
              <a:rPr lang="ru-RU" sz="1600" dirty="0" smtClean="0"/>
              <a:t>лн</a:t>
            </a:r>
            <a:r>
              <a:rPr lang="ru-RU" dirty="0" smtClean="0"/>
              <a:t>. </a:t>
            </a:r>
            <a:r>
              <a:rPr lang="ru-RU" sz="1600" dirty="0" smtClean="0"/>
              <a:t>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58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78129" y="1120097"/>
            <a:ext cx="4490385" cy="57379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образования </a:t>
            </a: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Социальная поддержка граждан 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Энергоэффективность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развитие энергетики и коммунального хозяйства, обеспечение жителей коммунальными услугам и услугами по благоустройству территорий 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4.Содействие занятости населения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5.Профилактика  правонарушений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терроризма, экстремизма, наркомании и алкоголизма </a:t>
            </a: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Зашита населения,  территорий от чрезвычайных ситуаций, обеспечение пожарной безопасности, развитие гражданской обороны и поддержка российского казачества </a:t>
            </a: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7.Развитие культуры 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8.Физическая культура, спорт, молодежная политика, отдых и оздоровление детей 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среды, воспроизводство и использование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природных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ресурсов 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экономики, промышленности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их конкурентоспособности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общество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.Развитие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транспортной системы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муниципальными финансами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14.Совершенствование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патриотического воспитания граждан, укрепление национального единства и межнациональных отношений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latin typeface="+mn-lt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2506187046"/>
              </p:ext>
            </p:extLst>
          </p:nvPr>
        </p:nvGraphicFramePr>
        <p:xfrm>
          <a:off x="4608160" y="1460665"/>
          <a:ext cx="4535840" cy="575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5138" y="161346"/>
            <a:ext cx="85726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Перечень </a:t>
            </a:r>
            <a:r>
              <a:rPr lang="ru-RU" sz="23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муниципальных </a:t>
            </a:r>
            <a:r>
              <a:rPr lang="ru-RU" sz="23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программ </a:t>
            </a:r>
            <a:r>
              <a:rPr lang="ru-RU" sz="23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Соболевского  муниципального района </a:t>
            </a:r>
            <a:endParaRPr lang="ru-RU" sz="23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56984" cy="1401288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ru-RU" sz="2600" b="1" dirty="0" smtClean="0"/>
              <a:t>Основные направления бюджетной политики </a:t>
            </a:r>
            <a:r>
              <a:rPr lang="ru-RU" sz="2600" b="1" dirty="0" smtClean="0"/>
              <a:t>Соболевского муниципального района Камчатского </a:t>
            </a:r>
            <a:r>
              <a:rPr lang="ru-RU" sz="2600" b="1" dirty="0" smtClean="0"/>
              <a:t>края на 2014-2016 годы</a:t>
            </a:r>
            <a:endParaRPr lang="ru-RU" sz="1400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3334969"/>
              </p:ext>
            </p:extLst>
          </p:nvPr>
        </p:nvGraphicFramePr>
        <p:xfrm>
          <a:off x="395536" y="1412776"/>
          <a:ext cx="8229600" cy="4653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89103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Обеспечение долгосрочной сбалансированности и устойчивости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районного бюджета Соболевского муниципального района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5357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Развитие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программно-целевого метода управления финансами ,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нацеленности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достижение</a:t>
                      </a:r>
                      <a:b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запланированных результатов.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04793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ассигнованиями в полном объеме и финансирование                                            в первоочередном порядке приоритетных расходных обязательств       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Соболевского муниципального района 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Ограничение принимаемых расходных обязательств, реализация   процедуры конкурсного отбора принимаемых расходных обязательств.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открытости , прозрачности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автоматизация бюджетного процесса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Соболевском муниципальном районе </a:t>
                      </a:r>
                      <a:endParaRPr lang="ru-RU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1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/>
          <a:lstStyle/>
          <a:p>
            <a:pPr>
              <a:lnSpc>
                <a:spcPts val="3900"/>
              </a:lnSpc>
            </a:pPr>
            <a:r>
              <a:rPr lang="ru-RU" sz="2600" dirty="0" smtClean="0"/>
              <a:t>Отдельные параметры прогноза социально-экономического развития на 2014-2016 годы</a:t>
            </a:r>
            <a:endParaRPr lang="ru-RU" sz="2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4785310"/>
              </p:ext>
            </p:extLst>
          </p:nvPr>
        </p:nvGraphicFramePr>
        <p:xfrm>
          <a:off x="467544" y="1628800"/>
          <a:ext cx="8229600" cy="437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450504"/>
                <a:gridCol w="1543796"/>
                <a:gridCol w="1573534"/>
                <a:gridCol w="1573534"/>
              </a:tblGrid>
              <a:tr h="399724">
                <a:tc>
                  <a:txBody>
                    <a:bodyPr/>
                    <a:lstStyle/>
                    <a:p>
                      <a:pPr algn="l"/>
                      <a:endParaRPr lang="ru-RU" sz="1400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</a:tr>
              <a:tr h="864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Доходы млн.руб.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365,8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301,7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307,0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319,3</a:t>
                      </a:r>
                      <a:endParaRPr lang="ru-RU" dirty="0"/>
                    </a:p>
                  </a:txBody>
                  <a:tcPr anchor="ctr"/>
                </a:tc>
              </a:tr>
              <a:tr h="101493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Расходы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439,7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301,7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307,0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319,3</a:t>
                      </a:r>
                      <a:endParaRPr lang="ru-RU" dirty="0"/>
                    </a:p>
                  </a:txBody>
                  <a:tcPr anchor="ctr"/>
                </a:tc>
              </a:tr>
              <a:tr h="109300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Дефицит (-)/</a:t>
                      </a:r>
                    </a:p>
                    <a:p>
                      <a:pPr algn="l"/>
                      <a:r>
                        <a:rPr lang="ru-RU" b="1" dirty="0" smtClean="0"/>
                        <a:t>профицит</a:t>
                      </a:r>
                      <a:r>
                        <a:rPr lang="ru-RU" b="1" baseline="0" dirty="0" smtClean="0"/>
                        <a:t> (+)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-73,9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9931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Объем</a:t>
                      </a:r>
                      <a:r>
                        <a:rPr lang="ru-RU" b="1" baseline="0" dirty="0" smtClean="0"/>
                        <a:t> безвозмездных поступлений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302,1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248,8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259,7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08112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itchFamily="34" charset="0"/>
              <a:buChar char="•"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b="1" dirty="0" smtClean="0"/>
              <a:t>Структура доходов районного бюджета Соболевского муниципального района </a:t>
            </a:r>
            <a:br>
              <a:rPr lang="ru-RU" sz="2600" b="1" dirty="0" smtClean="0"/>
            </a:br>
            <a:r>
              <a:rPr lang="ru-RU" sz="2600" b="1" dirty="0" smtClean="0"/>
              <a:t> на</a:t>
            </a:r>
            <a:r>
              <a:rPr lang="ru-RU" sz="2600" b="1" dirty="0"/>
              <a:t> </a:t>
            </a:r>
            <a:r>
              <a:rPr lang="ru-RU" sz="2600" b="1" dirty="0" smtClean="0"/>
              <a:t>2014 год </a:t>
            </a:r>
            <a:r>
              <a:rPr lang="ru-RU" sz="1400" b="1" dirty="0" smtClean="0"/>
              <a:t>(по долям)</a:t>
            </a:r>
            <a:endParaRPr lang="ru-RU" sz="1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1837277"/>
              </p:ext>
            </p:extLst>
          </p:nvPr>
        </p:nvGraphicFramePr>
        <p:xfrm>
          <a:off x="35496" y="1600200"/>
          <a:ext cx="8856984" cy="44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3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ru-RU" sz="2600" dirty="0" smtClean="0"/>
              <a:t>Налоговые и неналоговые доходы </a:t>
            </a:r>
            <a:br>
              <a:rPr lang="ru-RU" sz="2600" dirty="0" smtClean="0"/>
            </a:br>
            <a:r>
              <a:rPr lang="ru-RU" sz="2600" dirty="0" smtClean="0"/>
              <a:t>районного бюджета</a:t>
            </a:r>
            <a:endParaRPr lang="ru-RU" sz="2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4984363"/>
              </p:ext>
            </p:extLst>
          </p:nvPr>
        </p:nvGraphicFramePr>
        <p:xfrm>
          <a:off x="344384" y="1481446"/>
          <a:ext cx="8395229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17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2600" b="1" dirty="0" smtClean="0"/>
              <a:t>Налог на доходы физических лиц</a:t>
            </a:r>
            <a:endParaRPr lang="ru-RU" sz="2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3268438"/>
              </p:ext>
            </p:extLst>
          </p:nvPr>
        </p:nvGraphicFramePr>
        <p:xfrm>
          <a:off x="0" y="908720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650" y="5892483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Прогноз НДФЛ в 2014 г. в консолидированный бюджет Соболевского муниципального района 44,1 млн. руб.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6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/>
          <a:lstStyle/>
          <a:p>
            <a:pPr algn="l"/>
            <a:r>
              <a:rPr lang="ru-RU" sz="2600" b="1" dirty="0" smtClean="0"/>
              <a:t>Расходы районного бюджета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1882634"/>
              </p:ext>
            </p:extLst>
          </p:nvPr>
        </p:nvGraphicFramePr>
        <p:xfrm>
          <a:off x="107504" y="620688"/>
          <a:ext cx="9036496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98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038"/>
            <a:ext cx="8229600" cy="8906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/>
              <a:t>Структура расходов </a:t>
            </a:r>
            <a:r>
              <a:rPr lang="ru-RU" sz="2000" b="1" dirty="0" smtClean="0"/>
              <a:t>районного </a:t>
            </a:r>
            <a:r>
              <a:rPr lang="ru-RU" sz="2000" b="1" dirty="0" smtClean="0"/>
              <a:t>бюджета</a:t>
            </a:r>
            <a:br>
              <a:rPr lang="ru-RU" sz="2000" b="1" dirty="0" smtClean="0"/>
            </a:br>
            <a:r>
              <a:rPr lang="ru-RU" sz="2000" b="1" dirty="0" smtClean="0"/>
              <a:t>в 2014-2016 годах</a:t>
            </a:r>
            <a:br>
              <a:rPr lang="ru-RU" sz="2000" b="1" dirty="0" smtClean="0"/>
            </a:br>
            <a:r>
              <a:rPr lang="ru-RU" sz="1400" b="1" dirty="0" smtClean="0"/>
              <a:t>по разделам классификации  расходов бюджета</a:t>
            </a:r>
            <a:endParaRPr lang="ru-RU" sz="1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2379093"/>
              </p:ext>
            </p:extLst>
          </p:nvPr>
        </p:nvGraphicFramePr>
        <p:xfrm>
          <a:off x="107504" y="620688"/>
          <a:ext cx="9105396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49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2651"/>
            <a:ext cx="8229600" cy="1296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b="1" dirty="0" smtClean="0"/>
              <a:t>Структура расходов районного бюджета на</a:t>
            </a:r>
            <a:br>
              <a:rPr lang="ru-RU" sz="2600" b="1" dirty="0" smtClean="0"/>
            </a:br>
            <a:r>
              <a:rPr lang="ru-RU" sz="2600" b="1" dirty="0" smtClean="0"/>
              <a:t>2014 год </a:t>
            </a:r>
            <a:r>
              <a:rPr lang="ru-RU" sz="1200" b="1" dirty="0" smtClean="0"/>
              <a:t>по разделам классификации </a:t>
            </a:r>
            <a:br>
              <a:rPr lang="ru-RU" sz="1200" b="1" dirty="0" smtClean="0"/>
            </a:br>
            <a:r>
              <a:rPr lang="ru-RU" sz="1200" b="1" dirty="0" smtClean="0"/>
              <a:t>расходов бюджетов</a:t>
            </a:r>
            <a:endParaRPr lang="ru-RU" sz="1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9333107"/>
              </p:ext>
            </p:extLst>
          </p:nvPr>
        </p:nvGraphicFramePr>
        <p:xfrm>
          <a:off x="179512" y="1340768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7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2713</TotalTime>
  <Words>496</Words>
  <Application>Microsoft Office PowerPoint</Application>
  <PresentationFormat>Экран (4:3)</PresentationFormat>
  <Paragraphs>163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Комитет по бюджету и финансам администрации Соболевского муниципального района  Камчатского края</vt:lpstr>
      <vt:lpstr>Основные направления бюджетной политики Соболевского муниципального района Камчатского края на 2014-2016 годы</vt:lpstr>
      <vt:lpstr>Отдельные параметры прогноза социально-экономического развития на 2014-2016 годы</vt:lpstr>
      <vt:lpstr>  Структура доходов районного бюджета Соболевского муниципального района   на 2014 год (по долям)</vt:lpstr>
      <vt:lpstr>Налоговые и неналоговые доходы  районного бюджета</vt:lpstr>
      <vt:lpstr>Налог на доходы физических лиц</vt:lpstr>
      <vt:lpstr>Расходы районного бюджета </vt:lpstr>
      <vt:lpstr>Структура расходов районного бюджета в 2014-2016 годах по разделам классификации  расходов бюджета</vt:lpstr>
      <vt:lpstr>Структура расходов районного бюджета на 2014 год по разделам классификации  расходов бюджетов</vt:lpstr>
      <vt:lpstr>Районный бюджет по видам расходов в 2014 г. </vt:lpstr>
      <vt:lpstr>Расходы на социально-культурную сферу</vt:lpstr>
      <vt:lpstr>Расходы на социально-культурную сферу в 2014 г. </vt:lpstr>
      <vt:lpstr>  Структура межбюджетных трансфертов бюджетам поселений в 2013-2016 годах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Камчатского края</dc:title>
  <dc:creator>Кушнирук Екатерина Валерьевна</dc:creator>
  <cp:lastModifiedBy>Наталья</cp:lastModifiedBy>
  <cp:revision>262</cp:revision>
  <cp:lastPrinted>2013-10-12T05:23:58Z</cp:lastPrinted>
  <dcterms:created xsi:type="dcterms:W3CDTF">2013-09-30T23:11:49Z</dcterms:created>
  <dcterms:modified xsi:type="dcterms:W3CDTF">2013-11-22T02:32:10Z</dcterms:modified>
</cp:coreProperties>
</file>