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323" r:id="rId9"/>
    <p:sldId id="262" r:id="rId10"/>
    <p:sldId id="324" r:id="rId11"/>
    <p:sldId id="327" r:id="rId12"/>
    <p:sldId id="266" r:id="rId13"/>
    <p:sldId id="267" r:id="rId14"/>
    <p:sldId id="271" r:id="rId15"/>
    <p:sldId id="272" r:id="rId16"/>
    <p:sldId id="273" r:id="rId17"/>
    <p:sldId id="325" r:id="rId18"/>
    <p:sldId id="280" r:id="rId19"/>
    <p:sldId id="275" r:id="rId20"/>
    <p:sldId id="283" r:id="rId21"/>
    <p:sldId id="284" r:id="rId22"/>
    <p:sldId id="322" r:id="rId23"/>
    <p:sldId id="326" r:id="rId24"/>
    <p:sldId id="318" r:id="rId25"/>
    <p:sldId id="319" r:id="rId26"/>
    <p:sldId id="320" r:id="rId27"/>
    <p:sldId id="32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4" autoAdjust="0"/>
    <p:restoredTop sz="94660"/>
  </p:normalViewPr>
  <p:slideViewPr>
    <p:cSldViewPr>
      <p:cViewPr varScale="1">
        <p:scale>
          <a:sx n="108" d="100"/>
          <a:sy n="108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06064420319897E-2"/>
          <c:y val="4.2039675054300195E-2"/>
          <c:w val="0.94026171837560002"/>
          <c:h val="0.64647951280742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населения, тыс.чел.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1.6970000000000001</c:v>
                </c:pt>
                <c:pt idx="1">
                  <c:v>1.7</c:v>
                </c:pt>
                <c:pt idx="2">
                  <c:v>1.7070000000000001</c:v>
                </c:pt>
                <c:pt idx="3">
                  <c:v>1.7170000000000001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0-4BEB-94D3-20ABB453C7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Число родившихся на 1000 чел. населения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5.9</c:v>
                </c:pt>
                <c:pt idx="1">
                  <c:v>5.4</c:v>
                </c:pt>
                <c:pt idx="2">
                  <c:v>8.6</c:v>
                </c:pt>
                <c:pt idx="3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B0-4BEB-94D3-20ABB453C7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Число умерших на 1000 чел.населения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12.4</c:v>
                </c:pt>
                <c:pt idx="1">
                  <c:v>8.4</c:v>
                </c:pt>
                <c:pt idx="2">
                  <c:v>8.4</c:v>
                </c:pt>
                <c:pt idx="3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B0-4BEB-94D3-20ABB453C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103039"/>
        <c:axId val="1121986255"/>
      </c:barChart>
      <c:catAx>
        <c:axId val="1180103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1986255"/>
        <c:crosses val="autoZero"/>
        <c:auto val="1"/>
        <c:lblAlgn val="ctr"/>
        <c:lblOffset val="100"/>
        <c:noMultiLvlLbl val="0"/>
      </c:catAx>
      <c:valAx>
        <c:axId val="112198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9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0103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074469178457889E-2"/>
          <c:y val="0.80172507019883799"/>
          <c:w val="0.92438285897070205"/>
          <c:h val="0.11836985217098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61127752790042E-2"/>
          <c:y val="3.6130787003052556E-2"/>
          <c:w val="0.89065144695806464"/>
          <c:h val="0.71378615384935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консервативный вариант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1185.5999999999999</c:v>
                </c:pt>
                <c:pt idx="1">
                  <c:v>1109.72</c:v>
                </c:pt>
                <c:pt idx="2">
                  <c:v>1048.69</c:v>
                </c:pt>
                <c:pt idx="3">
                  <c:v>1065.47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D-4F26-B430-40712C9154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 вариант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1159.52</c:v>
                </c:pt>
                <c:pt idx="2">
                  <c:v>1173.43</c:v>
                </c:pt>
                <c:pt idx="3">
                  <c:v>1188.69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ED-4F26-B430-40712C915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3916527"/>
        <c:axId val="1473409375"/>
      </c:barChart>
      <c:catAx>
        <c:axId val="147391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3409375"/>
        <c:crosses val="autoZero"/>
        <c:auto val="1"/>
        <c:lblAlgn val="ctr"/>
        <c:lblOffset val="100"/>
        <c:noMultiLvlLbl val="0"/>
      </c:catAx>
      <c:valAx>
        <c:axId val="147340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87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3916527"/>
        <c:crosses val="autoZero"/>
        <c:crossBetween val="between"/>
      </c:valAx>
      <c:spPr>
        <a:noFill/>
        <a:ln>
          <a:solidFill>
            <a:schemeClr val="accent1">
              <a:alpha val="8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673360367367"/>
          <c:y val="2.6276705559451188E-2"/>
          <c:w val="0.82324359793356294"/>
          <c:h val="0.648344323027798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Налоговые и неналоговые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38</c:v>
                </c:pt>
                <c:pt idx="1">
                  <c:v>37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7-4C8F-9828-14486840B2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59</c:v>
                </c:pt>
                <c:pt idx="1">
                  <c:v>60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7-4C8F-9828-14486840B2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(за искл.дотации на выравнивание)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1-43C2-8BD5-75F7D8A2F2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97"/>
        <c:axId val="945238256"/>
        <c:axId val="956490016"/>
      </c:barChart>
      <c:catAx>
        <c:axId val="94523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6490016"/>
        <c:crosses val="autoZero"/>
        <c:auto val="1"/>
        <c:lblAlgn val="ctr"/>
        <c:lblOffset val="100"/>
        <c:noMultiLvlLbl val="0"/>
      </c:catAx>
      <c:valAx>
        <c:axId val="956490016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94523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2357515831574271E-2"/>
          <c:y val="0.72858138142114648"/>
          <c:w val="0.94116394474687992"/>
          <c:h val="0.2427531216049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80780769267637E-2"/>
          <c:y val="3.5727225735390028E-2"/>
          <c:w val="0.93615100861489831"/>
          <c:h val="0.62121935716735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30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ТОВАРЫ,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4483</c:v>
                </c:pt>
                <c:pt idx="1">
                  <c:v>1206.1600000000001</c:v>
                </c:pt>
                <c:pt idx="2">
                  <c:v>20097</c:v>
                </c:pt>
                <c:pt idx="3">
                  <c:v>3204</c:v>
                </c:pt>
                <c:pt idx="4">
                  <c:v>39</c:v>
                </c:pt>
                <c:pt idx="5">
                  <c:v>932.20799999999997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B-46CB-BB8E-FB86675D56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7665460156857894E-3"/>
                  <c:y val="-8.76470762798716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30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455966603436708E-2"/>
                      <c:h val="5.17336867741942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49F-4D23-9BF5-675352039209}"/>
                </c:ext>
              </c:extLst>
            </c:dLbl>
            <c:dLbl>
              <c:idx val="2"/>
              <c:layout>
                <c:manualLayout>
                  <c:x val="-9.093479531883488E-4"/>
                  <c:y val="-1.13454654370310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0B-46CB-BB8E-FB86675D5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30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ТОВАРЫ,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4618</c:v>
                </c:pt>
                <c:pt idx="1">
                  <c:v>1268.05</c:v>
                </c:pt>
                <c:pt idx="2">
                  <c:v>20700</c:v>
                </c:pt>
                <c:pt idx="3">
                  <c:v>3257</c:v>
                </c:pt>
                <c:pt idx="4">
                  <c:v>38</c:v>
                </c:pt>
                <c:pt idx="5">
                  <c:v>932.20799999999997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B-46CB-BB8E-FB86675D56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3832457785952846E-3"/>
                  <c:y val="-3.229975921208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30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257382175778082E-2"/>
                      <c:h val="4.00108903217613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000B-46CB-BB8E-FB86675D56CE}"/>
                </c:ext>
              </c:extLst>
            </c:dLbl>
            <c:dLbl>
              <c:idx val="1"/>
              <c:layout>
                <c:manualLayout>
                  <c:x val="0"/>
                  <c:y val="-1.0193113424288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0B-46CB-BB8E-FB86675D56CE}"/>
                </c:ext>
              </c:extLst>
            </c:dLbl>
            <c:dLbl>
              <c:idx val="2"/>
              <c:layout>
                <c:manualLayout>
                  <c:x val="-5.0590852889742027E-3"/>
                  <c:y val="-1.87630306012520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0B-46CB-BB8E-FB86675D56CE}"/>
                </c:ext>
              </c:extLst>
            </c:dLbl>
            <c:dLbl>
              <c:idx val="3"/>
              <c:layout>
                <c:manualLayout>
                  <c:x val="-2.9181040078837461E-3"/>
                  <c:y val="-1.45754672382819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0B-46CB-BB8E-FB86675D5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30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ТОВАРЫ,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4756</c:v>
                </c:pt>
                <c:pt idx="1">
                  <c:v>1338.34</c:v>
                </c:pt>
                <c:pt idx="2">
                  <c:v>21321</c:v>
                </c:pt>
                <c:pt idx="3">
                  <c:v>3310</c:v>
                </c:pt>
                <c:pt idx="4">
                  <c:v>38</c:v>
                </c:pt>
                <c:pt idx="5">
                  <c:v>932.20799999999997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B-46CB-BB8E-FB86675D5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"/>
        <c:axId val="79003935"/>
        <c:axId val="2122829823"/>
      </c:barChart>
      <c:catAx>
        <c:axId val="7900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381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2829823"/>
        <c:crosses val="autoZero"/>
        <c:auto val="0"/>
        <c:lblAlgn val="ctr"/>
        <c:lblOffset val="100"/>
        <c:noMultiLvlLbl val="0"/>
      </c:catAx>
      <c:valAx>
        <c:axId val="212282982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003935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>
          <a:glow rad="50800">
            <a:schemeClr val="bg1">
              <a:lumMod val="75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9.401605697839871E-2"/>
          <c:y val="0.85605589537009497"/>
          <c:w val="0.81625553570149068"/>
          <c:h val="8.001038874476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>
      <a:blip xmlns:r="http://schemas.openxmlformats.org/officeDocument/2006/relationships" r:embed="rId3">
        <a:alphaModFix amt="99000"/>
      </a:blip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12DD-4B1B-B126-3D8F4BC226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2DD-4B1B-B126-3D8F4BC226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12DD-4B1B-B126-3D8F4BC2268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2DD-4B1B-B126-3D8F4BC226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2022 год оценка</c:v>
                </c:pt>
                <c:pt idx="1">
                  <c:v>2023 год план</c:v>
                </c:pt>
                <c:pt idx="2">
                  <c:v>2024 год план</c:v>
                </c:pt>
                <c:pt idx="3">
                  <c:v>2024 год план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167697.72571</c:v>
                </c:pt>
                <c:pt idx="1">
                  <c:v>97493.237999999998</c:v>
                </c:pt>
                <c:pt idx="2" formatCode="General">
                  <c:v>82618.217999999993</c:v>
                </c:pt>
                <c:pt idx="3" formatCode="General">
                  <c:v>83513.627999999997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D-4B1B-B126-3D8F4BC22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5139439"/>
        <c:axId val="1680533359"/>
      </c:barChart>
      <c:catAx>
        <c:axId val="16851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0533359"/>
        <c:crosses val="autoZero"/>
        <c:auto val="1"/>
        <c:lblAlgn val="ctr"/>
        <c:lblOffset val="100"/>
        <c:noMultiLvlLbl val="0"/>
      </c:catAx>
      <c:valAx>
        <c:axId val="168053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41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51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00792753796582"/>
          <c:y val="0.93136138468274765"/>
          <c:w val="0.71155101356259565"/>
          <c:h val="6.8638615317252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4062.3</c:v>
                </c:pt>
                <c:pt idx="1">
                  <c:v>276.10000000000002</c:v>
                </c:pt>
                <c:pt idx="2">
                  <c:v>500</c:v>
                </c:pt>
                <c:pt idx="3">
                  <c:v>24294.3</c:v>
                </c:pt>
                <c:pt idx="4">
                  <c:v>67159.600000000006</c:v>
                </c:pt>
                <c:pt idx="5">
                  <c:v>1000</c:v>
                </c:pt>
                <c:pt idx="6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F-4628-A13C-C603D2CCB7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917.5</c:v>
                </c:pt>
                <c:pt idx="1">
                  <c:v>287.7</c:v>
                </c:pt>
                <c:pt idx="2">
                  <c:v>500</c:v>
                </c:pt>
                <c:pt idx="3">
                  <c:v>22146.1</c:v>
                </c:pt>
                <c:pt idx="4">
                  <c:v>55561.599999999999</c:v>
                </c:pt>
                <c:pt idx="5">
                  <c:v>1000</c:v>
                </c:pt>
                <c:pt idx="6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F-4628-A13C-C603D2CCB7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933.3</c:v>
                </c:pt>
                <c:pt idx="1">
                  <c:v>300.8</c:v>
                </c:pt>
                <c:pt idx="2">
                  <c:v>500</c:v>
                </c:pt>
                <c:pt idx="3">
                  <c:v>23031.9</c:v>
                </c:pt>
                <c:pt idx="4">
                  <c:v>53493.8</c:v>
                </c:pt>
                <c:pt idx="5">
                  <c:v>1000</c:v>
                </c:pt>
                <c:pt idx="6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7F-4628-A13C-C603D2CCB7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59482175"/>
        <c:axId val="846034543"/>
      </c:barChart>
      <c:catAx>
        <c:axId val="459482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alpha val="77000"/>
                </a:schemeClr>
              </a:solidFill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6034543"/>
        <c:crosses val="autoZero"/>
        <c:auto val="1"/>
        <c:lblAlgn val="ctr"/>
        <c:lblOffset val="100"/>
        <c:noMultiLvlLbl val="0"/>
      </c:catAx>
      <c:valAx>
        <c:axId val="84603454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594821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BC783-D036-4967-AB7C-DE09F7ABDD3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1CE02-83D1-44DB-8A23-092C8E0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3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xfrm>
            <a:off x="685481" y="4341683"/>
            <a:ext cx="5487041" cy="4116481"/>
          </a:xfrm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09572" name="Номер слайда 3"/>
          <p:cNvSpPr txBox="1">
            <a:spLocks noGrp="1"/>
          </p:cNvSpPr>
          <p:nvPr/>
        </p:nvSpPr>
        <p:spPr bwMode="auto">
          <a:xfrm>
            <a:off x="3885453" y="8684827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33F633-651D-4C06-9DFD-F4F94122E055}" type="slidenum">
              <a:rPr lang="ru-RU" altLang="ru-RU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4B44-92CF-4B34-A899-3AEDEB10112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D04FAC-5DED-46AD-9E2A-A28836B45CFF}"/>
              </a:ext>
            </a:extLst>
          </p:cNvPr>
          <p:cNvSpPr/>
          <p:nvPr/>
        </p:nvSpPr>
        <p:spPr>
          <a:xfrm>
            <a:off x="0" y="-27384"/>
            <a:ext cx="9144000" cy="111323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"/>
            <a:ext cx="3276600" cy="159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9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895600" cy="160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5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3968D2-5C1C-41A3-9829-0F9F8A288D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879"/>
            <a:ext cx="9144000" cy="5398843"/>
          </a:xfrm>
          <a:prstGeom prst="rect">
            <a:avLst/>
          </a:prstGeom>
          <a:effectLst>
            <a:outerShdw blurRad="25400" dist="50800" dir="5400000" sx="1000" sy="1000" algn="ctr" rotWithShape="0">
              <a:srgbClr val="000000"/>
            </a:outerShdw>
          </a:effectLst>
        </p:spPr>
      </p:pic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124072" y="2546944"/>
            <a:ext cx="881965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 ДЛЯ ГРАЖДАН</a:t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 ПРОЕКТУ БЮДЖЕТА СОБОЛЕВСКОГО СЕЛЬСКОГО ПОСЕЛЕНИЯ НА 2023 ГОД </a:t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ПЛАНОВЫЙ ПЕРИОД 2024 И 2025 ГОДОВ  </a:t>
            </a:r>
            <a:br>
              <a:rPr lang="ru-RU" altLang="ru-RU" sz="2400" i="1" dirty="0">
                <a:latin typeface="Calibri" pitchFamily="34" charset="0"/>
                <a:cs typeface="Times New Roman" pitchFamily="18" charset="0"/>
              </a:rPr>
            </a:br>
            <a:endParaRPr lang="ru-RU" altLang="ru-RU" sz="24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6" name="AutoShape 27"/>
          <p:cNvSpPr>
            <a:spLocks noChangeArrowheads="1"/>
          </p:cNvSpPr>
          <p:nvPr/>
        </p:nvSpPr>
        <p:spPr bwMode="auto">
          <a:xfrm>
            <a:off x="0" y="1430012"/>
            <a:ext cx="9144000" cy="431311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9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6"/>
          <p:cNvSpPr>
            <a:spLocks noChangeArrowheads="1"/>
          </p:cNvSpPr>
          <p:nvPr/>
        </p:nvSpPr>
        <p:spPr bwMode="auto">
          <a:xfrm>
            <a:off x="4865688" y="127326"/>
            <a:ext cx="184150" cy="401071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2" name="AutoShape 57"/>
          <p:cNvSpPr>
            <a:spLocks noChangeArrowheads="1"/>
          </p:cNvSpPr>
          <p:nvPr/>
        </p:nvSpPr>
        <p:spPr bwMode="auto">
          <a:xfrm>
            <a:off x="385130" y="1112496"/>
            <a:ext cx="7931783" cy="719363"/>
          </a:xfrm>
          <a:prstGeom prst="homePlate">
            <a:avLst>
              <a:gd name="adj" fmla="val 273280"/>
            </a:avLst>
          </a:prstGeom>
          <a:gradFill rotWithShape="1">
            <a:gsLst>
              <a:gs pos="0">
                <a:srgbClr val="3366FF">
                  <a:alpha val="90999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3" name="Rectangle 58"/>
          <p:cNvSpPr>
            <a:spLocks noChangeArrowheads="1"/>
          </p:cNvSpPr>
          <p:nvPr/>
        </p:nvSpPr>
        <p:spPr bwMode="auto">
          <a:xfrm>
            <a:off x="467544" y="1112496"/>
            <a:ext cx="59046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Инвестиции в основной капитал организаций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(без субъектов малого предпринимательства)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2E515B3-61F7-426B-8C28-5ACEBDAD248C}"/>
              </a:ext>
            </a:extLst>
          </p:cNvPr>
          <p:cNvSpPr/>
          <p:nvPr/>
        </p:nvSpPr>
        <p:spPr>
          <a:xfrm>
            <a:off x="9526" y="-13907"/>
            <a:ext cx="9144000" cy="97221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3312CAF-5D0F-4F94-9D06-BC01BC7CC929}"/>
              </a:ext>
            </a:extLst>
          </p:cNvPr>
          <p:cNvCxnSpPr>
            <a:cxnSpLocks/>
          </p:cNvCxnSpPr>
          <p:nvPr/>
        </p:nvCxnSpPr>
        <p:spPr>
          <a:xfrm>
            <a:off x="304800" y="44626"/>
            <a:ext cx="0" cy="9136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130" y="-271241"/>
            <a:ext cx="8229600" cy="114114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ПОКАЗАТЕЛИ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СОЦИАЛЬНО-ЭКОНОМИЧЕСКОГО РАЗВИТИЯ СЕЛА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CAB9DC-F4F1-4471-ACAA-9DC7000502A3}"/>
              </a:ext>
            </a:extLst>
          </p:cNvPr>
          <p:cNvSpPr/>
          <p:nvPr/>
        </p:nvSpPr>
        <p:spPr>
          <a:xfrm>
            <a:off x="385130" y="614419"/>
            <a:ext cx="1514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млн.рублей</a:t>
            </a:r>
            <a:endParaRPr lang="ru-RU" sz="20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C09766D-E252-4423-901A-F0E183178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603905"/>
              </p:ext>
            </p:extLst>
          </p:nvPr>
        </p:nvGraphicFramePr>
        <p:xfrm>
          <a:off x="385130" y="2276872"/>
          <a:ext cx="814730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956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6"/>
          <p:cNvSpPr>
            <a:spLocks noChangeArrowheads="1"/>
          </p:cNvSpPr>
          <p:nvPr/>
        </p:nvSpPr>
        <p:spPr bwMode="auto">
          <a:xfrm>
            <a:off x="4865688" y="127326"/>
            <a:ext cx="184150" cy="401071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2" name="AutoShape 57"/>
          <p:cNvSpPr>
            <a:spLocks noChangeArrowheads="1"/>
          </p:cNvSpPr>
          <p:nvPr/>
        </p:nvSpPr>
        <p:spPr bwMode="auto">
          <a:xfrm>
            <a:off x="468313" y="1115679"/>
            <a:ext cx="7848600" cy="367648"/>
          </a:xfrm>
          <a:prstGeom prst="homePlate">
            <a:avLst>
              <a:gd name="adj" fmla="val 273280"/>
            </a:avLst>
          </a:prstGeom>
          <a:gradFill rotWithShape="1">
            <a:gsLst>
              <a:gs pos="0">
                <a:srgbClr val="3366FF">
                  <a:alpha val="90999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3" name="Rectangle 58"/>
          <p:cNvSpPr>
            <a:spLocks noChangeArrowheads="1"/>
          </p:cNvSpPr>
          <p:nvPr/>
        </p:nvSpPr>
        <p:spPr bwMode="auto">
          <a:xfrm>
            <a:off x="804864" y="1112496"/>
            <a:ext cx="55001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Уровень регистрируемой безработицы на конец года</a:t>
            </a:r>
          </a:p>
        </p:txBody>
      </p:sp>
      <p:sp>
        <p:nvSpPr>
          <p:cNvPr id="27655" name="Rectangle 60"/>
          <p:cNvSpPr>
            <a:spLocks noChangeArrowheads="1"/>
          </p:cNvSpPr>
          <p:nvPr/>
        </p:nvSpPr>
        <p:spPr bwMode="auto">
          <a:xfrm>
            <a:off x="2048456" y="2321346"/>
            <a:ext cx="865199" cy="1631628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6" name="Rectangle 61"/>
          <p:cNvSpPr>
            <a:spLocks noChangeArrowheads="1"/>
          </p:cNvSpPr>
          <p:nvPr/>
        </p:nvSpPr>
        <p:spPr bwMode="auto">
          <a:xfrm>
            <a:off x="3207104" y="2410919"/>
            <a:ext cx="791358" cy="1527892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7" name="Rectangle 62"/>
          <p:cNvSpPr>
            <a:spLocks noChangeArrowheads="1"/>
          </p:cNvSpPr>
          <p:nvPr/>
        </p:nvSpPr>
        <p:spPr bwMode="auto">
          <a:xfrm>
            <a:off x="4374174" y="2462801"/>
            <a:ext cx="786939" cy="1490174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8" name="Rectangle 63"/>
          <p:cNvSpPr>
            <a:spLocks noChangeArrowheads="1"/>
          </p:cNvSpPr>
          <p:nvPr/>
        </p:nvSpPr>
        <p:spPr bwMode="auto">
          <a:xfrm>
            <a:off x="2049347" y="1511739"/>
            <a:ext cx="6842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3,8</a:t>
            </a:r>
          </a:p>
        </p:txBody>
      </p:sp>
      <p:sp>
        <p:nvSpPr>
          <p:cNvPr id="27659" name="Rectangle 64"/>
          <p:cNvSpPr>
            <a:spLocks noChangeArrowheads="1"/>
          </p:cNvSpPr>
          <p:nvPr/>
        </p:nvSpPr>
        <p:spPr bwMode="auto">
          <a:xfrm>
            <a:off x="3325051" y="1543075"/>
            <a:ext cx="650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3,7</a:t>
            </a:r>
          </a:p>
        </p:txBody>
      </p:sp>
      <p:sp>
        <p:nvSpPr>
          <p:cNvPr id="27660" name="Rectangle 65"/>
          <p:cNvSpPr>
            <a:spLocks noChangeArrowheads="1"/>
          </p:cNvSpPr>
          <p:nvPr/>
        </p:nvSpPr>
        <p:spPr bwMode="auto">
          <a:xfrm>
            <a:off x="1032248" y="1513277"/>
            <a:ext cx="6078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4,2</a:t>
            </a:r>
          </a:p>
        </p:txBody>
      </p:sp>
      <p:sp>
        <p:nvSpPr>
          <p:cNvPr id="27661" name="Rectangle 66"/>
          <p:cNvSpPr>
            <a:spLocks noChangeArrowheads="1"/>
          </p:cNvSpPr>
          <p:nvPr/>
        </p:nvSpPr>
        <p:spPr bwMode="auto">
          <a:xfrm>
            <a:off x="4418544" y="1650993"/>
            <a:ext cx="794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3,6</a:t>
            </a:r>
          </a:p>
        </p:txBody>
      </p:sp>
      <p:sp>
        <p:nvSpPr>
          <p:cNvPr id="27662" name="Rectangle 67"/>
          <p:cNvSpPr>
            <a:spLocks noChangeArrowheads="1"/>
          </p:cNvSpPr>
          <p:nvPr/>
        </p:nvSpPr>
        <p:spPr bwMode="auto">
          <a:xfrm>
            <a:off x="4374174" y="3386333"/>
            <a:ext cx="862012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27663" name="Rectangle 68"/>
          <p:cNvSpPr>
            <a:spLocks noChangeArrowheads="1"/>
          </p:cNvSpPr>
          <p:nvPr/>
        </p:nvSpPr>
        <p:spPr bwMode="auto">
          <a:xfrm>
            <a:off x="2055751" y="3386379"/>
            <a:ext cx="865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27664" name="Rectangle 69"/>
          <p:cNvSpPr>
            <a:spLocks noChangeArrowheads="1"/>
          </p:cNvSpPr>
          <p:nvPr/>
        </p:nvSpPr>
        <p:spPr bwMode="auto">
          <a:xfrm>
            <a:off x="3178969" y="3395204"/>
            <a:ext cx="7913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27666" name="AutoShape 71"/>
          <p:cNvSpPr>
            <a:spLocks noChangeArrowheads="1"/>
          </p:cNvSpPr>
          <p:nvPr/>
        </p:nvSpPr>
        <p:spPr bwMode="auto">
          <a:xfrm>
            <a:off x="1219130" y="1885453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7" name="AutoShape 72"/>
          <p:cNvSpPr>
            <a:spLocks noChangeArrowheads="1"/>
          </p:cNvSpPr>
          <p:nvPr/>
        </p:nvSpPr>
        <p:spPr bwMode="auto">
          <a:xfrm>
            <a:off x="2331149" y="1970437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8" name="Line 75"/>
          <p:cNvSpPr>
            <a:spLocks noChangeShapeType="1"/>
          </p:cNvSpPr>
          <p:nvPr/>
        </p:nvSpPr>
        <p:spPr bwMode="auto">
          <a:xfrm>
            <a:off x="1480144" y="1978569"/>
            <a:ext cx="862286" cy="104811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9" name="Rectangle 78"/>
          <p:cNvSpPr>
            <a:spLocks noChangeArrowheads="1"/>
          </p:cNvSpPr>
          <p:nvPr/>
        </p:nvSpPr>
        <p:spPr bwMode="auto">
          <a:xfrm>
            <a:off x="912277" y="2321364"/>
            <a:ext cx="862286" cy="1619556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71" name="Rectangle 80"/>
          <p:cNvSpPr>
            <a:spLocks noChangeArrowheads="1"/>
          </p:cNvSpPr>
          <p:nvPr/>
        </p:nvSpPr>
        <p:spPr bwMode="auto">
          <a:xfrm>
            <a:off x="905032" y="3359330"/>
            <a:ext cx="862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факт</a:t>
            </a:r>
          </a:p>
        </p:txBody>
      </p:sp>
      <p:sp>
        <p:nvSpPr>
          <p:cNvPr id="27674" name="AutoShape 83"/>
          <p:cNvSpPr>
            <a:spLocks noChangeArrowheads="1"/>
          </p:cNvSpPr>
          <p:nvPr/>
        </p:nvSpPr>
        <p:spPr bwMode="auto">
          <a:xfrm>
            <a:off x="3527196" y="2093719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75" name="Line 84"/>
          <p:cNvSpPr>
            <a:spLocks noChangeShapeType="1"/>
          </p:cNvSpPr>
          <p:nvPr/>
        </p:nvSpPr>
        <p:spPr bwMode="auto">
          <a:xfrm>
            <a:off x="2563295" y="2095655"/>
            <a:ext cx="939058" cy="109197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6" name="Line 85"/>
          <p:cNvSpPr>
            <a:spLocks noChangeShapeType="1"/>
          </p:cNvSpPr>
          <p:nvPr/>
        </p:nvSpPr>
        <p:spPr bwMode="auto">
          <a:xfrm>
            <a:off x="3707904" y="2201636"/>
            <a:ext cx="976816" cy="79039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7" name="AutoShape 86"/>
          <p:cNvSpPr>
            <a:spLocks noChangeArrowheads="1"/>
          </p:cNvSpPr>
          <p:nvPr/>
        </p:nvSpPr>
        <p:spPr bwMode="auto">
          <a:xfrm>
            <a:off x="4684720" y="2167292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7678" name="Picture 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94" y="2223461"/>
            <a:ext cx="2447925" cy="204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0" name="Rectangle 90"/>
          <p:cNvSpPr>
            <a:spLocks noChangeArrowheads="1"/>
          </p:cNvSpPr>
          <p:nvPr/>
        </p:nvSpPr>
        <p:spPr bwMode="auto">
          <a:xfrm>
            <a:off x="179388" y="5840842"/>
            <a:ext cx="8641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На конец 2022 года уровень безработицы составляет  4,2%. В течение 2023-2025 гг. планируется постепенное снижение уровня безработицы до 3,6%.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2E515B3-61F7-426B-8C28-5ACEBDAD248C}"/>
              </a:ext>
            </a:extLst>
          </p:cNvPr>
          <p:cNvSpPr/>
          <p:nvPr/>
        </p:nvSpPr>
        <p:spPr>
          <a:xfrm>
            <a:off x="9526" y="-13907"/>
            <a:ext cx="9144000" cy="97221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3312CAF-5D0F-4F94-9D06-BC01BC7CC929}"/>
              </a:ext>
            </a:extLst>
          </p:cNvPr>
          <p:cNvCxnSpPr>
            <a:cxnSpLocks/>
          </p:cNvCxnSpPr>
          <p:nvPr/>
        </p:nvCxnSpPr>
        <p:spPr>
          <a:xfrm>
            <a:off x="304800" y="44626"/>
            <a:ext cx="0" cy="9136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130" y="-271241"/>
            <a:ext cx="8229600" cy="114114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ПОКАЗАТЕЛИ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СОЦИАЛЬНО-ЭКОНОМИЧЕСКОГО РАЗВИТИЯ СЕЛА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CAB9DC-F4F1-4471-ACAA-9DC7000502A3}"/>
              </a:ext>
            </a:extLst>
          </p:cNvPr>
          <p:cNvSpPr/>
          <p:nvPr/>
        </p:nvSpPr>
        <p:spPr>
          <a:xfrm>
            <a:off x="385130" y="614419"/>
            <a:ext cx="367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%</a:t>
            </a:r>
            <a:endParaRPr lang="ru-RU" sz="2000" dirty="0"/>
          </a:p>
        </p:txBody>
      </p:sp>
      <p:sp>
        <p:nvSpPr>
          <p:cNvPr id="37" name="Line 75">
            <a:extLst>
              <a:ext uri="{FF2B5EF4-FFF2-40B4-BE49-F238E27FC236}">
                <a16:creationId xmlns:a16="http://schemas.microsoft.com/office/drawing/2014/main" id="{AD623F7E-A4A0-450F-AA3C-BA88E4B8A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156599"/>
            <a:ext cx="504181" cy="0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AutoShape 72">
            <a:extLst>
              <a:ext uri="{FF2B5EF4-FFF2-40B4-BE49-F238E27FC236}">
                <a16:creationId xmlns:a16="http://schemas.microsoft.com/office/drawing/2014/main" id="{684F3C30-A8D0-440F-AF12-A9BC1CB4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0" y="5048879"/>
            <a:ext cx="215900" cy="216451"/>
          </a:xfrm>
          <a:prstGeom prst="flowChartDecision">
            <a:avLst/>
          </a:prstGeom>
          <a:gradFill rotWithShape="1">
            <a:gsLst>
              <a:gs pos="0">
                <a:schemeClr val="folHlink">
                  <a:alpha val="99001"/>
                </a:schemeClr>
              </a:gs>
              <a:gs pos="100000">
                <a:srgbClr val="00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78">
            <a:extLst>
              <a:ext uri="{FF2B5EF4-FFF2-40B4-BE49-F238E27FC236}">
                <a16:creationId xmlns:a16="http://schemas.microsoft.com/office/drawing/2014/main" id="{F76B0D39-00F4-40E5-950C-CF921856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30" y="4363865"/>
            <a:ext cx="262798" cy="257010"/>
          </a:xfrm>
          <a:prstGeom prst="rect">
            <a:avLst/>
          </a:prstGeom>
          <a:gradFill rotWithShape="1">
            <a:gsLst>
              <a:gs pos="0">
                <a:srgbClr val="66CCFF">
                  <a:alpha val="64998"/>
                </a:srgbClr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E93F8-5C35-4375-B9EC-F5110645DCD3}"/>
              </a:ext>
            </a:extLst>
          </p:cNvPr>
          <p:cNvSpPr txBox="1"/>
          <p:nvPr/>
        </p:nvSpPr>
        <p:spPr>
          <a:xfrm>
            <a:off x="890281" y="4268605"/>
            <a:ext cx="780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Численность безработных, зарегистрированных в государственных учреждениях службы занятости населения, тыс. чел. (на конец года)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BDEC4-1AA9-4A4D-A0C1-8E98CFAB8147}"/>
              </a:ext>
            </a:extLst>
          </p:cNvPr>
          <p:cNvSpPr txBox="1"/>
          <p:nvPr/>
        </p:nvSpPr>
        <p:spPr>
          <a:xfrm>
            <a:off x="953121" y="5048879"/>
            <a:ext cx="69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Уровень зарегистрированной безработицы в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52B60-D944-4774-AAB3-7A98470E24FA}"/>
              </a:ext>
            </a:extLst>
          </p:cNvPr>
          <p:cNvSpPr txBox="1"/>
          <p:nvPr/>
        </p:nvSpPr>
        <p:spPr>
          <a:xfrm>
            <a:off x="752539" y="2492896"/>
            <a:ext cx="102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0,041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9A6DCD-B7EB-42DE-83D8-640B047934D3}"/>
              </a:ext>
            </a:extLst>
          </p:cNvPr>
          <p:cNvSpPr txBox="1"/>
          <p:nvPr/>
        </p:nvSpPr>
        <p:spPr>
          <a:xfrm>
            <a:off x="1881156" y="2433309"/>
            <a:ext cx="102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0,041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F9AEC0-CF8F-4906-8BFC-26A55E0B99DB}"/>
              </a:ext>
            </a:extLst>
          </p:cNvPr>
          <p:cNvSpPr txBox="1"/>
          <p:nvPr/>
        </p:nvSpPr>
        <p:spPr>
          <a:xfrm>
            <a:off x="3060013" y="2485830"/>
            <a:ext cx="102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0,039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A97974-FC40-4FE0-81A8-9574E91302FA}"/>
              </a:ext>
            </a:extLst>
          </p:cNvPr>
          <p:cNvSpPr txBox="1"/>
          <p:nvPr/>
        </p:nvSpPr>
        <p:spPr>
          <a:xfrm>
            <a:off x="4188784" y="2514957"/>
            <a:ext cx="102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0,038</a:t>
            </a:r>
          </a:p>
        </p:txBody>
      </p:sp>
    </p:spTree>
    <p:extLst>
      <p:ext uri="{BB962C8B-B14F-4D97-AF65-F5344CB8AC3E}">
        <p14:creationId xmlns:p14="http://schemas.microsoft.com/office/powerpoint/2010/main" val="48561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C7177F0-90B3-4A3F-A406-0245AC187E56}"/>
              </a:ext>
            </a:extLst>
          </p:cNvPr>
          <p:cNvSpPr/>
          <p:nvPr/>
        </p:nvSpPr>
        <p:spPr>
          <a:xfrm>
            <a:off x="21374" y="-906"/>
            <a:ext cx="9144000" cy="83761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FAE03FC-1A30-45D2-8C7D-90F060F07152}"/>
              </a:ext>
            </a:extLst>
          </p:cNvPr>
          <p:cNvCxnSpPr>
            <a:cxnSpLocks/>
          </p:cNvCxnSpPr>
          <p:nvPr/>
        </p:nvCxnSpPr>
        <p:spPr>
          <a:xfrm>
            <a:off x="304800" y="151200"/>
            <a:ext cx="0" cy="56409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905000" y="151198"/>
            <a:ext cx="5314950" cy="4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686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2793030" y="1297303"/>
            <a:ext cx="1791260" cy="8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cs typeface="Times New Roman" panose="02020603050405020304" pitchFamily="18" charset="0"/>
              </a:rPr>
              <a:t>Налоговые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2587217" y="3140134"/>
            <a:ext cx="21278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cs typeface="Times New Roman" panose="02020603050405020304" pitchFamily="18" charset="0"/>
              </a:rPr>
              <a:t>Неналоговые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2317060" y="5016581"/>
            <a:ext cx="2743200" cy="85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Безвозмездные 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поступления</a:t>
            </a:r>
          </a:p>
        </p:txBody>
      </p:sp>
      <p:sp>
        <p:nvSpPr>
          <p:cNvPr id="29704" name="Rectangle 26"/>
          <p:cNvSpPr>
            <a:spLocks noChangeArrowheads="1"/>
          </p:cNvSpPr>
          <p:nvPr/>
        </p:nvSpPr>
        <p:spPr bwMode="auto">
          <a:xfrm>
            <a:off x="184150" y="3101944"/>
            <a:ext cx="1701800" cy="5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9705" name="AutoShape 30"/>
          <p:cNvSpPr>
            <a:spLocks noChangeArrowheads="1"/>
          </p:cNvSpPr>
          <p:nvPr/>
        </p:nvSpPr>
        <p:spPr bwMode="auto">
          <a:xfrm flipH="1">
            <a:off x="4859338" y="1118864"/>
            <a:ext cx="3889376" cy="1010635"/>
          </a:xfrm>
          <a:prstGeom prst="homePlate">
            <a:avLst>
              <a:gd name="adj" fmla="val 37636"/>
            </a:avLst>
          </a:prstGeom>
          <a:gradFill rotWithShape="1">
            <a:gsLst>
              <a:gs pos="0">
                <a:srgbClr val="FF9900">
                  <a:alpha val="46999"/>
                </a:srgbClr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6" name="Rectangle 28"/>
          <p:cNvSpPr>
            <a:spLocks noChangeArrowheads="1"/>
          </p:cNvSpPr>
          <p:nvPr/>
        </p:nvSpPr>
        <p:spPr bwMode="auto">
          <a:xfrm>
            <a:off x="5437196" y="1118870"/>
            <a:ext cx="3095625" cy="9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Поступления от уплаты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налогов, предусмотренных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Законодательством РФ</a:t>
            </a:r>
          </a:p>
        </p:txBody>
      </p:sp>
      <p:sp>
        <p:nvSpPr>
          <p:cNvPr id="29707" name="AutoShape 31"/>
          <p:cNvSpPr>
            <a:spLocks noChangeArrowheads="1"/>
          </p:cNvSpPr>
          <p:nvPr/>
        </p:nvSpPr>
        <p:spPr bwMode="auto">
          <a:xfrm flipH="1">
            <a:off x="4859339" y="2345954"/>
            <a:ext cx="3889375" cy="2454174"/>
          </a:xfrm>
          <a:prstGeom prst="homePlate">
            <a:avLst>
              <a:gd name="adj" fmla="val 16223"/>
            </a:avLst>
          </a:prstGeom>
          <a:gradFill rotWithShape="1">
            <a:gsLst>
              <a:gs pos="0">
                <a:srgbClr val="00CCFF">
                  <a:alpha val="46999"/>
                </a:srgbClr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5184788" y="2419167"/>
            <a:ext cx="3635375" cy="229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Платежи: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1) от продажи и использования муниципального имущества и земельных участков;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2) от отдельных видов штрафных санкций;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3) от предоставления казенными учреждениями услуг</a:t>
            </a:r>
          </a:p>
        </p:txBody>
      </p:sp>
      <p:sp>
        <p:nvSpPr>
          <p:cNvPr id="29709" name="AutoShape 32"/>
          <p:cNvSpPr>
            <a:spLocks noChangeArrowheads="1"/>
          </p:cNvSpPr>
          <p:nvPr/>
        </p:nvSpPr>
        <p:spPr bwMode="auto">
          <a:xfrm flipH="1">
            <a:off x="4859338" y="4944954"/>
            <a:ext cx="3960812" cy="1443538"/>
          </a:xfrm>
          <a:prstGeom prst="homePlate">
            <a:avLst>
              <a:gd name="adj" fmla="val 26833"/>
            </a:avLst>
          </a:prstGeom>
          <a:gradFill rotWithShape="1">
            <a:gsLst>
              <a:gs pos="0">
                <a:srgbClr val="FF0000">
                  <a:alpha val="46999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10" name="Rectangle 29"/>
          <p:cNvSpPr>
            <a:spLocks noChangeArrowheads="1"/>
          </p:cNvSpPr>
          <p:nvPr/>
        </p:nvSpPr>
        <p:spPr bwMode="auto">
          <a:xfrm>
            <a:off x="5184788" y="5036990"/>
            <a:ext cx="3635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1. Межбюджетные трансферты  из вышестоящих бюджетов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2. Безвозмездные перечисления от физических и юридических лиц</a:t>
            </a:r>
          </a:p>
        </p:txBody>
      </p:sp>
      <p:sp>
        <p:nvSpPr>
          <p:cNvPr id="29711" name="Line 33"/>
          <p:cNvSpPr>
            <a:spLocks noChangeShapeType="1"/>
          </p:cNvSpPr>
          <p:nvPr/>
        </p:nvSpPr>
        <p:spPr bwMode="auto">
          <a:xfrm flipV="1">
            <a:off x="1763723" y="2201118"/>
            <a:ext cx="720725" cy="939016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9712" name="Line 34"/>
          <p:cNvSpPr>
            <a:spLocks noChangeShapeType="1"/>
          </p:cNvSpPr>
          <p:nvPr/>
        </p:nvSpPr>
        <p:spPr bwMode="auto">
          <a:xfrm flipV="1">
            <a:off x="1835150" y="3356585"/>
            <a:ext cx="647700" cy="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9713" name="Line 35"/>
          <p:cNvSpPr>
            <a:spLocks noChangeShapeType="1"/>
          </p:cNvSpPr>
          <p:nvPr/>
        </p:nvSpPr>
        <p:spPr bwMode="auto">
          <a:xfrm>
            <a:off x="1763713" y="3791078"/>
            <a:ext cx="792162" cy="115387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4625"/>
            <a:ext cx="8229600" cy="77343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b="1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ЗА СЧЕТ КАКИХ ДОХОДОВ ФОРМИРУЕТСЯ БЮДЖЕТ?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6942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BBF85B4-8BC8-470A-9474-CF1C0CC06D77}"/>
              </a:ext>
            </a:extLst>
          </p:cNvPr>
          <p:cNvSpPr/>
          <p:nvPr/>
        </p:nvSpPr>
        <p:spPr>
          <a:xfrm>
            <a:off x="0" y="-14938"/>
            <a:ext cx="9153526" cy="94498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457325" y="539544"/>
            <a:ext cx="6553200" cy="72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3" name="Прямоугольник 1"/>
          <p:cNvSpPr>
            <a:spLocks noChangeArrowheads="1"/>
          </p:cNvSpPr>
          <p:nvPr/>
        </p:nvSpPr>
        <p:spPr bwMode="auto">
          <a:xfrm>
            <a:off x="1857375" y="974036"/>
            <a:ext cx="5246688" cy="89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ГРАЖДАНИН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Calibri" pitchFamily="34" charset="0"/>
              </a:rPr>
              <a:t>как налогоплательщик</a:t>
            </a:r>
          </a:p>
        </p:txBody>
      </p:sp>
      <p:pic>
        <p:nvPicPr>
          <p:cNvPr id="37894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5" y="1559722"/>
            <a:ext cx="4672013" cy="12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4556913"/>
            <a:ext cx="757238" cy="75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Шестиугольник 21"/>
          <p:cNvSpPr/>
          <p:nvPr/>
        </p:nvSpPr>
        <p:spPr>
          <a:xfrm>
            <a:off x="250825" y="5445224"/>
            <a:ext cx="8642350" cy="999554"/>
          </a:xfrm>
          <a:prstGeom prst="hexagon">
            <a:avLst/>
          </a:prstGeom>
          <a:solidFill>
            <a:srgbClr val="00B0F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37897" name="Прямоугольник 3"/>
          <p:cNvSpPr>
            <a:spLocks noChangeArrowheads="1"/>
          </p:cNvSpPr>
          <p:nvPr/>
        </p:nvSpPr>
        <p:spPr bwMode="auto">
          <a:xfrm>
            <a:off x="431800" y="5506750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Проживая на благоустроенной территории своего села, гражданин участвует в исполнении расходной части бюджета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057403" y="3313612"/>
            <a:ext cx="4752975" cy="1203214"/>
          </a:xfrm>
          <a:prstGeom prst="rect">
            <a:avLst/>
          </a:prstGeom>
          <a:solidFill>
            <a:srgbClr val="FFCC99">
              <a:alpha val="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Как получатель социальных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гарантий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1744663" y="2726330"/>
            <a:ext cx="5472112" cy="625480"/>
          </a:xfrm>
          <a:prstGeom prst="hexagon">
            <a:avLst/>
          </a:prstGeom>
          <a:solidFill>
            <a:srgbClr val="92D05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1766890" y="2742245"/>
            <a:ext cx="5102225" cy="6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</a:rPr>
              <a:t>ПОМОГАЕТ ФОРМИРОВАТЬ ДОХОДНУЮ </a:t>
            </a:r>
            <a:br>
              <a:rPr lang="ru-RU" altLang="ru-RU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sz="1600">
                <a:solidFill>
                  <a:schemeClr val="bg1"/>
                </a:solidFill>
                <a:latin typeface="Calibri" pitchFamily="34" charset="0"/>
              </a:rPr>
              <a:t>ЧАСТЬ МЕСТНОГО БЮДЖЕТА</a:t>
            </a:r>
          </a:p>
        </p:txBody>
      </p:sp>
      <p:pic>
        <p:nvPicPr>
          <p:cNvPr id="37901" name="Picture 23" descr="Картинки по запросу иконка расходы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76" y="2710420"/>
            <a:ext cx="623887" cy="62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26" y="4221088"/>
            <a:ext cx="1081087" cy="1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80511"/>
            <a:ext cx="755650" cy="83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445497"/>
            <a:ext cx="755650" cy="87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221088"/>
            <a:ext cx="1079500" cy="1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-5759"/>
            <a:ext cx="7797800" cy="95174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УЧАСТИЕ ГРАЖДАН В ФОРМИРОВАНИИ ДОХОДНОЙ ЧАСТИ БЮДЖЕТА ПОСЕЛЕНИЯ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348D626-5927-4CFA-A7D9-19D0C8473F7C}"/>
              </a:ext>
            </a:extLst>
          </p:cNvPr>
          <p:cNvCxnSpPr>
            <a:cxnSpLocks/>
          </p:cNvCxnSpPr>
          <p:nvPr/>
        </p:nvCxnSpPr>
        <p:spPr>
          <a:xfrm>
            <a:off x="250825" y="49596"/>
            <a:ext cx="0" cy="69752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3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0594AEE-2396-41C7-8621-D6CF0FBA6380}"/>
              </a:ext>
            </a:extLst>
          </p:cNvPr>
          <p:cNvSpPr/>
          <p:nvPr/>
        </p:nvSpPr>
        <p:spPr>
          <a:xfrm>
            <a:off x="-9525" y="-906"/>
            <a:ext cx="9144000" cy="76561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25" name="Picture 1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15" y="466113"/>
            <a:ext cx="6820099" cy="4176464"/>
          </a:xfrm>
          <a:prstGeom prst="rect">
            <a:avLst/>
          </a:prstGeom>
          <a:noFill/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611822" y="967254"/>
            <a:ext cx="80436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Ведение реестра источников доходов в целях повышения качества планирования и администрирования доходов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28077" y="1717299"/>
            <a:ext cx="81067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Проведение информационной компании, направленной на повышение налоговой грамотности населения, на привлечение граждан к предоставлению информации о случаях нарушения земельного законодательства и законодательства о государственной регистрации недвижимости, а также на побуждение их к своевременному исполнению платежных обязательств и недопущению роста задолженности по платежам в бюджет поселения</a:t>
            </a:r>
            <a:endParaRPr lang="ru-RU" alt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628077" y="3488215"/>
            <a:ext cx="80436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dirty="0">
                <a:solidFill>
                  <a:srgbClr val="FFC000"/>
                </a:solidFill>
                <a:latin typeface="+mj-lt"/>
              </a:rPr>
              <a:t>Осуществление систематической работы по инвентаризации и оптимизации 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имущества</a:t>
            </a:r>
            <a:r>
              <a:rPr lang="ru-RU" sz="1600" b="1" dirty="0">
                <a:solidFill>
                  <a:srgbClr val="FFC000"/>
                </a:solidFill>
                <a:latin typeface="+mj-lt"/>
              </a:rPr>
              <a:t> муниципальной собственности, вовлечению в хозяйственный оборот неиспользуемых объектов недвижимости и земельных участков</a:t>
            </a:r>
            <a:endParaRPr lang="ru-RU" altLang="ru-RU" sz="1600" b="1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620710" y="5412299"/>
            <a:ext cx="81991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dirty="0">
                <a:solidFill>
                  <a:srgbClr val="FFC000"/>
                </a:solidFill>
                <a:latin typeface="+mn-lt"/>
              </a:rPr>
              <a:t>Внедрение в бюджетный процесс и развитие системы учета и оценки налоговых расходов на территории Соболевского сельского поселения</a:t>
            </a:r>
            <a:endParaRPr lang="ru-RU" altLang="ru-RU" sz="1600" b="1" dirty="0">
              <a:solidFill>
                <a:srgbClr val="FFC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620710" y="4598176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600" dirty="0">
                <a:solidFill>
                  <a:schemeClr val="bg1"/>
                </a:solidFill>
              </a:rPr>
              <a:t>Последовательная деятельность в направлениях, обеспечивающих стабильный рост доходной части бюджета, в том числе за счет легализации выплаты заработной платы</a:t>
            </a:r>
          </a:p>
        </p:txBody>
      </p:sp>
      <p:sp>
        <p:nvSpPr>
          <p:cNvPr id="41997" name="Rectangle 265"/>
          <p:cNvSpPr>
            <a:spLocks noChangeArrowheads="1"/>
          </p:cNvSpPr>
          <p:nvPr/>
        </p:nvSpPr>
        <p:spPr bwMode="auto">
          <a:xfrm>
            <a:off x="197060" y="914790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1998" name="Rectangle 265"/>
          <p:cNvSpPr>
            <a:spLocks noChangeArrowheads="1"/>
          </p:cNvSpPr>
          <p:nvPr/>
        </p:nvSpPr>
        <p:spPr bwMode="auto">
          <a:xfrm>
            <a:off x="171950" y="1695288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1999" name="Rectangle 265"/>
          <p:cNvSpPr>
            <a:spLocks noChangeArrowheads="1"/>
          </p:cNvSpPr>
          <p:nvPr/>
        </p:nvSpPr>
        <p:spPr bwMode="auto">
          <a:xfrm>
            <a:off x="197060" y="3458957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2000" name="Rectangle 265"/>
          <p:cNvSpPr>
            <a:spLocks noChangeArrowheads="1"/>
          </p:cNvSpPr>
          <p:nvPr/>
        </p:nvSpPr>
        <p:spPr bwMode="auto">
          <a:xfrm>
            <a:off x="210271" y="4555190"/>
            <a:ext cx="318869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2003" name="Rectangle 265"/>
          <p:cNvSpPr>
            <a:spLocks noChangeArrowheads="1"/>
          </p:cNvSpPr>
          <p:nvPr/>
        </p:nvSpPr>
        <p:spPr bwMode="auto">
          <a:xfrm>
            <a:off x="210271" y="5406160"/>
            <a:ext cx="35718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18" y="95230"/>
            <a:ext cx="8229600" cy="50420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18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НАПРАВЛЕНИЯ БЮДЖЕТНОЙ </a:t>
            </a:r>
            <a:r>
              <a:rPr lang="en-US" sz="18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И НАЛОГОВОЙ ПОЛИТИКИ В ОБЛАСТИ  ДОХОДОВ на 2023 – 2025 годы</a:t>
            </a:r>
            <a:endParaRPr lang="ru-RU" sz="18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6961B6A-3515-44AE-BA88-0190B133A9B9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606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9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7B04AFD-3872-4184-BA66-DC2DA4B3483B}"/>
              </a:ext>
            </a:extLst>
          </p:cNvPr>
          <p:cNvSpPr/>
          <p:nvPr/>
        </p:nvSpPr>
        <p:spPr>
          <a:xfrm>
            <a:off x="10861" y="-18504"/>
            <a:ext cx="9144000" cy="78320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43020" name="Rectangle 265"/>
          <p:cNvSpPr>
            <a:spLocks noChangeArrowheads="1"/>
          </p:cNvSpPr>
          <p:nvPr/>
        </p:nvSpPr>
        <p:spPr bwMode="auto">
          <a:xfrm>
            <a:off x="132611" y="973199"/>
            <a:ext cx="343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3021" name="Rectangle 265"/>
          <p:cNvSpPr>
            <a:spLocks noChangeArrowheads="1"/>
          </p:cNvSpPr>
          <p:nvPr/>
        </p:nvSpPr>
        <p:spPr bwMode="auto">
          <a:xfrm>
            <a:off x="139971" y="1871572"/>
            <a:ext cx="343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3022" name="Rectangle 265"/>
          <p:cNvSpPr>
            <a:spLocks noChangeArrowheads="1"/>
          </p:cNvSpPr>
          <p:nvPr/>
        </p:nvSpPr>
        <p:spPr bwMode="auto">
          <a:xfrm>
            <a:off x="139973" y="2550026"/>
            <a:ext cx="310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3023" name="Rectangle 265"/>
          <p:cNvSpPr>
            <a:spLocks noChangeArrowheads="1"/>
          </p:cNvSpPr>
          <p:nvPr/>
        </p:nvSpPr>
        <p:spPr bwMode="auto">
          <a:xfrm>
            <a:off x="129742" y="4151810"/>
            <a:ext cx="321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39" y="80008"/>
            <a:ext cx="8229600" cy="48064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/>
              </a:rPr>
              <a:t>ОСНОВНЫЕ НАПРАВЛЕНИЯ БЮДЖЕТНОЙ 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ru-RU" sz="2000" b="1" dirty="0">
                <a:solidFill>
                  <a:schemeClr val="bg1"/>
                </a:solidFill>
                <a:cs typeface="Times New Roman"/>
              </a:rPr>
              <a:t>И НАЛОГОВОЙ ПОЛИТИКИ В ОБЛАСТИ  РАСХОДОВ на 2023 – 2025 годы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83B83DC-8FC5-4066-BA29-8B40316B1A9D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606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5144" y="1973899"/>
            <a:ext cx="8133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Сокращение неэффективных бюджетных расходов сельского поселения</a:t>
            </a:r>
            <a:endParaRPr lang="ru-RU" sz="16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093" y="4187130"/>
            <a:ext cx="8234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</a:rPr>
              <a:t>Осуществление проектов развития общественной инфраструктуры сельского  поселения, основанных на местных инициативах </a:t>
            </a:r>
          </a:p>
        </p:txBody>
      </p:sp>
      <p:sp>
        <p:nvSpPr>
          <p:cNvPr id="20" name="Rectangle 265"/>
          <p:cNvSpPr>
            <a:spLocks noChangeArrowheads="1"/>
          </p:cNvSpPr>
          <p:nvPr/>
        </p:nvSpPr>
        <p:spPr bwMode="auto">
          <a:xfrm>
            <a:off x="119108" y="4920448"/>
            <a:ext cx="343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142" y="4960620"/>
            <a:ext cx="8404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C000"/>
                </a:solidFill>
              </a:rPr>
              <a:t>Работа по обеспечению открытости и прозрачности бюджета сельского поселения в целях реализации принципа прозрачности (открытости), а также для повышения эффективности принимаемых решений, обеспечения целевого использования бюджетных средств и возможности общественного контроля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612" y="5499231"/>
            <a:ext cx="8179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832" y="1018642"/>
            <a:ext cx="8232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C000"/>
                </a:solidFill>
              </a:rPr>
              <a:t>Определение четких приоритетов использования бюджетных средств с учетом текущей экономической ситуации</a:t>
            </a:r>
            <a:endParaRPr lang="ru-RU" sz="16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319" y="2594423"/>
            <a:ext cx="8325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C000"/>
                </a:solidFill>
              </a:rPr>
              <a:t>Использование бюджетных средств путем обеспечения надлежащего функционирования механизма муниципальных закупок в соответствии с Федеральным законом от 05.04.2013 №44-ФЗ «О контрактной системе в сфере закупок товаров, работ, услуг для обеспечения государственных и муниципальных нужд», обеспечения контроля обоснованности закупок, начальных (максимальных) цен контрактов</a:t>
            </a:r>
            <a:endParaRPr lang="ru-RU" sz="16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862ADDE-A1E3-46D7-8BCE-B595EAEF4E24}"/>
              </a:ext>
            </a:extLst>
          </p:cNvPr>
          <p:cNvSpPr/>
          <p:nvPr/>
        </p:nvSpPr>
        <p:spPr>
          <a:xfrm>
            <a:off x="0" y="-9730"/>
            <a:ext cx="9144000" cy="100811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2643266" y="3258808"/>
            <a:ext cx="1439863" cy="2388478"/>
          </a:xfrm>
          <a:prstGeom prst="can">
            <a:avLst>
              <a:gd name="adj" fmla="val 17287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4037" name="Скругленный прямоугольник 4"/>
          <p:cNvSpPr>
            <a:spLocks noChangeArrowheads="1"/>
          </p:cNvSpPr>
          <p:nvPr/>
        </p:nvSpPr>
        <p:spPr bwMode="auto">
          <a:xfrm>
            <a:off x="5162624" y="2534934"/>
            <a:ext cx="1752600" cy="4886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 i="1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5" name="Скругленный прямоугольник 4"/>
          <p:cNvSpPr>
            <a:spLocks noChangeArrowheads="1"/>
          </p:cNvSpPr>
          <p:nvPr/>
        </p:nvSpPr>
        <p:spPr bwMode="auto">
          <a:xfrm>
            <a:off x="35496" y="548680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en-US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44039" name="Line 19"/>
          <p:cNvSpPr>
            <a:spLocks noChangeShapeType="1"/>
          </p:cNvSpPr>
          <p:nvPr/>
        </p:nvSpPr>
        <p:spPr bwMode="auto">
          <a:xfrm>
            <a:off x="2386584" y="5756240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595636" y="5975872"/>
            <a:ext cx="1671638" cy="4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23</a:t>
            </a: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42" name="AutoShape 3"/>
          <p:cNvSpPr>
            <a:spLocks noChangeArrowheads="1"/>
          </p:cNvSpPr>
          <p:nvPr/>
        </p:nvSpPr>
        <p:spPr bwMode="auto">
          <a:xfrm>
            <a:off x="2643266" y="1406600"/>
            <a:ext cx="1441450" cy="2120458"/>
          </a:xfrm>
          <a:prstGeom prst="can">
            <a:avLst>
              <a:gd name="adj" fmla="val 13669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56" name="Скругленный прямоугольник 4"/>
          <p:cNvSpPr>
            <a:spLocks noChangeArrowheads="1"/>
          </p:cNvSpPr>
          <p:nvPr/>
        </p:nvSpPr>
        <p:spPr bwMode="auto">
          <a:xfrm>
            <a:off x="2416337" y="3877434"/>
            <a:ext cx="1871663" cy="37133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97 493,238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57" name="Скругленный прямоугольник 4"/>
          <p:cNvSpPr>
            <a:spLocks noChangeArrowheads="1"/>
          </p:cNvSpPr>
          <p:nvPr/>
        </p:nvSpPr>
        <p:spPr bwMode="auto">
          <a:xfrm>
            <a:off x="2535315" y="1855434"/>
            <a:ext cx="1655763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97 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493,238</a:t>
            </a:r>
          </a:p>
        </p:txBody>
      </p:sp>
      <p:sp>
        <p:nvSpPr>
          <p:cNvPr id="44046" name="AutoShape 3"/>
          <p:cNvSpPr>
            <a:spLocks noChangeArrowheads="1"/>
          </p:cNvSpPr>
          <p:nvPr/>
        </p:nvSpPr>
        <p:spPr bwMode="auto">
          <a:xfrm>
            <a:off x="4679400" y="3620055"/>
            <a:ext cx="1439862" cy="2027231"/>
          </a:xfrm>
          <a:prstGeom prst="can">
            <a:avLst>
              <a:gd name="adj" fmla="val 19359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4379142" y="5733256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740354" y="5960731"/>
            <a:ext cx="1671637" cy="4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24</a:t>
            </a: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49" name="AutoShape 3"/>
          <p:cNvSpPr>
            <a:spLocks noChangeArrowheads="1"/>
          </p:cNvSpPr>
          <p:nvPr/>
        </p:nvSpPr>
        <p:spPr bwMode="auto">
          <a:xfrm>
            <a:off x="4667151" y="2114707"/>
            <a:ext cx="1441450" cy="1788614"/>
          </a:xfrm>
          <a:prstGeom prst="can">
            <a:avLst>
              <a:gd name="adj" fmla="val 8874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67" name="Скругленный прямоугольник 4"/>
          <p:cNvSpPr>
            <a:spLocks noChangeArrowheads="1"/>
          </p:cNvSpPr>
          <p:nvPr/>
        </p:nvSpPr>
        <p:spPr bwMode="auto">
          <a:xfrm>
            <a:off x="4523605" y="4201579"/>
            <a:ext cx="1727200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82 618,218</a:t>
            </a:r>
          </a:p>
        </p:txBody>
      </p:sp>
      <p:sp>
        <p:nvSpPr>
          <p:cNvPr id="14368" name="Скругленный прямоугольник 4"/>
          <p:cNvSpPr>
            <a:spLocks noChangeArrowheads="1"/>
          </p:cNvSpPr>
          <p:nvPr/>
        </p:nvSpPr>
        <p:spPr bwMode="auto">
          <a:xfrm>
            <a:off x="4560789" y="2472260"/>
            <a:ext cx="1728788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82 618,218</a:t>
            </a:r>
          </a:p>
        </p:txBody>
      </p:sp>
      <p:sp>
        <p:nvSpPr>
          <p:cNvPr id="44053" name="AutoShape 3"/>
          <p:cNvSpPr>
            <a:spLocks noChangeArrowheads="1"/>
          </p:cNvSpPr>
          <p:nvPr/>
        </p:nvSpPr>
        <p:spPr bwMode="auto">
          <a:xfrm>
            <a:off x="6779171" y="3489576"/>
            <a:ext cx="1439863" cy="2157713"/>
          </a:xfrm>
          <a:prstGeom prst="can">
            <a:avLst>
              <a:gd name="adj" fmla="val 17287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54" name="Line 19"/>
          <p:cNvSpPr>
            <a:spLocks noChangeShapeType="1"/>
          </p:cNvSpPr>
          <p:nvPr/>
        </p:nvSpPr>
        <p:spPr bwMode="auto">
          <a:xfrm>
            <a:off x="6537951" y="5744748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716786" y="5990194"/>
            <a:ext cx="1671638" cy="4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56" name="AutoShape 3"/>
          <p:cNvSpPr>
            <a:spLocks noChangeArrowheads="1"/>
          </p:cNvSpPr>
          <p:nvPr/>
        </p:nvSpPr>
        <p:spPr bwMode="auto">
          <a:xfrm>
            <a:off x="6770939" y="1855434"/>
            <a:ext cx="1441450" cy="1890476"/>
          </a:xfrm>
          <a:prstGeom prst="can">
            <a:avLst>
              <a:gd name="adj" fmla="val 12385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75" name="Скругленный прямоугольник 4"/>
          <p:cNvSpPr>
            <a:spLocks noChangeArrowheads="1"/>
          </p:cNvSpPr>
          <p:nvPr/>
        </p:nvSpPr>
        <p:spPr bwMode="auto">
          <a:xfrm>
            <a:off x="6793868" y="3885426"/>
            <a:ext cx="1512887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83 513,628</a:t>
            </a:r>
          </a:p>
        </p:txBody>
      </p:sp>
      <p:sp>
        <p:nvSpPr>
          <p:cNvPr id="14376" name="Скругленный прямоугольник 4"/>
          <p:cNvSpPr>
            <a:spLocks noChangeArrowheads="1"/>
          </p:cNvSpPr>
          <p:nvPr/>
        </p:nvSpPr>
        <p:spPr bwMode="auto">
          <a:xfrm>
            <a:off x="6757579" y="2231819"/>
            <a:ext cx="1454150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83 513,628</a:t>
            </a:r>
          </a:p>
        </p:txBody>
      </p:sp>
      <p:sp>
        <p:nvSpPr>
          <p:cNvPr id="44063" name="Rectangle 15"/>
          <p:cNvSpPr>
            <a:spLocks noChangeArrowheads="1"/>
          </p:cNvSpPr>
          <p:nvPr/>
        </p:nvSpPr>
        <p:spPr bwMode="auto">
          <a:xfrm>
            <a:off x="492998" y="2116355"/>
            <a:ext cx="1800225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4065" name="Rectangle 14"/>
          <p:cNvSpPr>
            <a:spLocks noChangeArrowheads="1"/>
          </p:cNvSpPr>
          <p:nvPr/>
        </p:nvSpPr>
        <p:spPr bwMode="auto">
          <a:xfrm>
            <a:off x="594760" y="3614862"/>
            <a:ext cx="1600200" cy="52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08014" y="110991"/>
            <a:ext cx="8428481" cy="8016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ХАРАКТЕРИСТИКИ БЮДЖЕТА СОБОЛЕВСКОГО СЕЛЬСКОГО ПОСЕЛЕНИЯ </a:t>
            </a:r>
            <a:br>
              <a:rPr lang="ru-RU" sz="20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НА 2023 -2025 ГОДЫ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77063B9-1356-41B8-AC4F-124400A67A04}"/>
              </a:ext>
            </a:extLst>
          </p:cNvPr>
          <p:cNvCxnSpPr>
            <a:cxnSpLocks/>
          </p:cNvCxnSpPr>
          <p:nvPr/>
        </p:nvCxnSpPr>
        <p:spPr>
          <a:xfrm>
            <a:off x="304800" y="44626"/>
            <a:ext cx="0" cy="86803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5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938" y="9216"/>
            <a:ext cx="9188450" cy="88324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430" name="Rectangle 322"/>
          <p:cNvSpPr>
            <a:spLocks noChangeArrowheads="1"/>
          </p:cNvSpPr>
          <p:nvPr/>
        </p:nvSpPr>
        <p:spPr bwMode="auto">
          <a:xfrm>
            <a:off x="167680" y="491386"/>
            <a:ext cx="1524000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390" y="80607"/>
            <a:ext cx="8626075" cy="61208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/>
              </a:rPr>
              <a:t>СТРУКТУРА ДОХОДА БЮДЖЕТА ПОСЕЛЕНИЯ  НА 2023-2025 ГОДА </a:t>
            </a:r>
            <a:endParaRPr lang="ru-RU" sz="1800" dirty="0"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504" y="101920"/>
            <a:ext cx="0" cy="44676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74591A2-7F53-4F66-BC8D-D82148554C05}"/>
              </a:ext>
            </a:extLst>
          </p:cNvPr>
          <p:cNvSpPr txBox="1"/>
          <p:nvPr/>
        </p:nvSpPr>
        <p:spPr>
          <a:xfrm>
            <a:off x="167680" y="552946"/>
            <a:ext cx="181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тыс. рублей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8A464C1-CAB8-40DD-9B5D-E686A10F4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09359"/>
              </p:ext>
            </p:extLst>
          </p:nvPr>
        </p:nvGraphicFramePr>
        <p:xfrm>
          <a:off x="395536" y="1303236"/>
          <a:ext cx="8568952" cy="4955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71347645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1699309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11785412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90587294"/>
                    </a:ext>
                  </a:extLst>
                </a:gridCol>
              </a:tblGrid>
              <a:tr h="42772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732272"/>
                  </a:ext>
                </a:extLst>
              </a:tr>
              <a:tr h="427721">
                <a:tc>
                  <a:txBody>
                    <a:bodyPr/>
                    <a:lstStyle/>
                    <a:p>
                      <a:r>
                        <a:rPr lang="ru-RU" sz="1600" b="1" dirty="0"/>
                        <a:t>НАЛОГОВЫЕ ДОХОДЫ </a:t>
                      </a:r>
                      <a:r>
                        <a:rPr lang="ru-RU" sz="1600" dirty="0"/>
                        <a:t>– 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29 029,16000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29 881,05000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30 763,34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75618"/>
                  </a:ext>
                </a:extLst>
              </a:tr>
              <a:tr h="427721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4 483,00000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4 618,00000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4 756,00000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68080"/>
                  </a:ext>
                </a:extLst>
              </a:tr>
              <a:tr h="564005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Налоги на товары (работы, услуги), реализуемые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1 206,16000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1 268,05000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1 338,34000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857712"/>
                  </a:ext>
                </a:extLst>
              </a:tr>
              <a:tr h="427721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сельскохозяйственный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20 097,00000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20 700,00000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21 321,00000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13041"/>
                  </a:ext>
                </a:extLst>
              </a:tr>
              <a:tr h="427721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 на 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3 204,00000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3 257,00000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3 310,00000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006390"/>
                  </a:ext>
                </a:extLst>
              </a:tr>
              <a:tr h="375509">
                <a:tc>
                  <a:txBody>
                    <a:bodyPr/>
                    <a:lstStyle/>
                    <a:p>
                      <a:r>
                        <a:rPr lang="ru-RU" sz="1600" dirty="0"/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39,00000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38,00000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495765"/>
                  </a:ext>
                </a:extLst>
              </a:tr>
              <a:tr h="427721">
                <a:tc>
                  <a:txBody>
                    <a:bodyPr/>
                    <a:lstStyle/>
                    <a:p>
                      <a:r>
                        <a:rPr lang="ru-RU" sz="1600" b="1" dirty="0"/>
                        <a:t>НЕНАЛОГОВЫЕ ДОХОДЫ </a:t>
                      </a:r>
                      <a:r>
                        <a:rPr lang="ru-RU" sz="1600" dirty="0"/>
                        <a:t>– 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932,20800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932,20800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932,20800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01998"/>
                  </a:ext>
                </a:extLst>
              </a:tr>
              <a:tr h="564005">
                <a:tc>
                  <a:txBody>
                    <a:bodyPr/>
                    <a:lstStyle/>
                    <a:p>
                      <a:r>
                        <a:rPr lang="ru-RU" sz="1600" dirty="0"/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932,20800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932,20800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932,20800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8088"/>
                  </a:ext>
                </a:extLst>
              </a:tr>
              <a:tr h="427721">
                <a:tc>
                  <a:txBody>
                    <a:bodyPr/>
                    <a:lstStyle/>
                    <a:p>
                      <a:r>
                        <a:rPr lang="ru-RU" sz="1600" b="1" dirty="0"/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67 531,87000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51 804,96000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51 818,08000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959483"/>
                  </a:ext>
                </a:extLst>
              </a:tr>
              <a:tr h="427721">
                <a:tc>
                  <a:txBody>
                    <a:bodyPr/>
                    <a:lstStyle/>
                    <a:p>
                      <a:r>
                        <a:rPr lang="ru-RU" sz="1800" b="1" dirty="0"/>
                        <a:t>ВСЕГО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97 493,23800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82 618,21800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83 513,62800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01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736356"/>
      </p:ext>
    </p:extLst>
  </p:cSld>
  <p:clrMapOvr>
    <a:masterClrMapping/>
  </p:clrMapOvr>
  <p:transition advClick="0" advTm="9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938" y="9215"/>
            <a:ext cx="9188450" cy="94841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430" name="Rectangle 322"/>
          <p:cNvSpPr>
            <a:spLocks noChangeArrowheads="1"/>
          </p:cNvSpPr>
          <p:nvPr/>
        </p:nvSpPr>
        <p:spPr bwMode="auto">
          <a:xfrm>
            <a:off x="167680" y="491386"/>
            <a:ext cx="1524000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390" y="80607"/>
            <a:ext cx="8626075" cy="72312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/>
              </a:rPr>
              <a:t>СТРУКТУРА ДОХОДА БЮДЖЕТА ПОСЕЛЕНИЯ  НА 2023-2025 ГОДА (в долях)</a:t>
            </a:r>
            <a:endParaRPr lang="ru-RU" sz="1800" dirty="0"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07504" y="101920"/>
            <a:ext cx="0" cy="701812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5ED16E8-3543-44BE-A016-6210702C1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374299"/>
              </p:ext>
            </p:extLst>
          </p:nvPr>
        </p:nvGraphicFramePr>
        <p:xfrm>
          <a:off x="323528" y="1208848"/>
          <a:ext cx="8640960" cy="531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6A7CE7-A9A6-44C9-A015-A78F0110C975}"/>
              </a:ext>
            </a:extLst>
          </p:cNvPr>
          <p:cNvSpPr txBox="1"/>
          <p:nvPr/>
        </p:nvSpPr>
        <p:spPr>
          <a:xfrm>
            <a:off x="323528" y="61906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210778726"/>
      </p:ext>
    </p:extLst>
  </p:cSld>
  <p:clrMapOvr>
    <a:masterClrMapping/>
  </p:clrMapOvr>
  <p:transition advClick="0" advTm="9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289455-3E9D-4539-95BB-1DCE8DCF9610}"/>
              </a:ext>
            </a:extLst>
          </p:cNvPr>
          <p:cNvSpPr/>
          <p:nvPr/>
        </p:nvSpPr>
        <p:spPr>
          <a:xfrm>
            <a:off x="-37306" y="0"/>
            <a:ext cx="9181307" cy="106202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D43BAF-1FBA-4579-9FB8-2D9F1DA782D7}"/>
              </a:ext>
            </a:extLst>
          </p:cNvPr>
          <p:cNvSpPr/>
          <p:nvPr/>
        </p:nvSpPr>
        <p:spPr>
          <a:xfrm>
            <a:off x="242640" y="56818"/>
            <a:ext cx="8403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НАЛОГОВЫХ И НЕНАЛОГОВЫХ ДОХОДОВ В РАЗРЕЗЕ ИСТОЧНИКОВ В ДИНАМИКЕ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158FD28-F8AB-4C8A-B25B-7D0C2E7B5244}"/>
              </a:ext>
            </a:extLst>
          </p:cNvPr>
          <p:cNvCxnSpPr>
            <a:cxnSpLocks/>
          </p:cNvCxnSpPr>
          <p:nvPr/>
        </p:nvCxnSpPr>
        <p:spPr>
          <a:xfrm>
            <a:off x="107504" y="98836"/>
            <a:ext cx="0" cy="73787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5">
            <a:extLst>
              <a:ext uri="{FF2B5EF4-FFF2-40B4-BE49-F238E27FC236}">
                <a16:creationId xmlns:a16="http://schemas.microsoft.com/office/drawing/2014/main" id="{7E88E401-CB63-4751-ABDA-37830AC1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640" y="764704"/>
            <a:ext cx="1655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тыс. рублей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7ECBE04-591E-49B5-A59A-0E95AD5D4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392860"/>
              </p:ext>
            </p:extLst>
          </p:nvPr>
        </p:nvGraphicFramePr>
        <p:xfrm>
          <a:off x="-37306" y="1062028"/>
          <a:ext cx="9181304" cy="579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50832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9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1" name="AutoShape 11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2" name="AutoShape 1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3" name="AutoShape 16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173552-FA68-4623-8083-17D756DCA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3" y="762000"/>
            <a:ext cx="9144000" cy="6096000"/>
          </a:xfrm>
          <a:prstGeom prst="rect">
            <a:avLst/>
          </a:prstGeom>
        </p:spPr>
      </p:pic>
      <p:pic>
        <p:nvPicPr>
          <p:cNvPr id="16387" name="Picture 4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1" y="0"/>
            <a:ext cx="2895600" cy="14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21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5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5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3276600" cy="144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5" name="AutoShape 23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00053" y="2153176"/>
            <a:ext cx="8348663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ru-RU" alt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Администрация Соболевского муниципального района Камчатского края представляет Вашему вниманию информационный ресурс «Бюджет для граждан» созданный для обеспечения реализации принципа прозрачности (открытости) и обеспечения доступного информирования граждан о бюджете и бюджетном процессе Соболевского сельского поселения.</a:t>
            </a:r>
          </a:p>
          <a:p>
            <a:pPr algn="just" eaLnBrk="1" hangingPunct="1">
              <a:defRPr/>
            </a:pPr>
            <a:r>
              <a:rPr lang="ru-RU" alt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Информационный ресурс «Бюджет для граждан» - это упрощенная версия основного финансового документа поселения – Решения Собрания депутатов Соболевского сельского поселения «О бюджете на 2023 год и на плановый период 2024 и 2025  годов», в котором используется неформальный язык и доступный формат.</a:t>
            </a:r>
          </a:p>
          <a:p>
            <a:pPr algn="just" eaLnBrk="1" hangingPunct="1">
              <a:defRPr/>
            </a:pPr>
            <a:r>
              <a:rPr lang="ru-RU" altLang="ru-RU" sz="1600" i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644009" y="5958773"/>
            <a:ext cx="446506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Администрация</a:t>
            </a:r>
            <a:br>
              <a:rPr lang="ru-RU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r>
              <a:rPr lang="ru-RU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Соболевского муниципального района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3130" y="1325046"/>
            <a:ext cx="9144000" cy="447035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3" y="1406545"/>
            <a:ext cx="8353425" cy="4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Уважаемые жители села Соболево!</a:t>
            </a:r>
            <a:r>
              <a:rPr lang="ru-RU" sz="25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159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2A9B814-E557-40D3-8761-B96D8D6A44A5}"/>
              </a:ext>
            </a:extLst>
          </p:cNvPr>
          <p:cNvSpPr/>
          <p:nvPr/>
        </p:nvSpPr>
        <p:spPr>
          <a:xfrm>
            <a:off x="0" y="-27384"/>
            <a:ext cx="9144000" cy="68160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39939" name="AutoShape 6"/>
          <p:cNvSpPr>
            <a:spLocks noChangeArrowheads="1"/>
          </p:cNvSpPr>
          <p:nvPr/>
        </p:nvSpPr>
        <p:spPr bwMode="auto">
          <a:xfrm>
            <a:off x="3563943" y="5182095"/>
            <a:ext cx="2016125" cy="1446722"/>
          </a:xfrm>
          <a:prstGeom prst="can">
            <a:avLst>
              <a:gd name="adj" fmla="val 16407"/>
            </a:avLst>
          </a:prstGeom>
          <a:solidFill>
            <a:srgbClr val="F6862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Субсидии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i="1">
                <a:latin typeface="Calibri" pitchFamily="34" charset="0"/>
                <a:cs typeface="Times New Roman" pitchFamily="18" charset="0"/>
              </a:rPr>
              <a:t>Subsidium</a:t>
            </a:r>
            <a:r>
              <a:rPr lang="ru-RU" altLang="ru-RU" sz="1400" i="1">
                <a:latin typeface="Calibri" pitchFamily="34" charset="0"/>
                <a:cs typeface="Times New Roman" pitchFamily="18" charset="0"/>
              </a:rPr>
              <a:t> 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поддержка</a:t>
            </a:r>
          </a:p>
        </p:txBody>
      </p:sp>
      <p:sp>
        <p:nvSpPr>
          <p:cNvPr id="39940" name="AutoShape 7"/>
          <p:cNvSpPr>
            <a:spLocks noChangeArrowheads="1"/>
          </p:cNvSpPr>
          <p:nvPr/>
        </p:nvSpPr>
        <p:spPr bwMode="auto">
          <a:xfrm>
            <a:off x="3581400" y="3657388"/>
            <a:ext cx="1981200" cy="1371918"/>
          </a:xfrm>
          <a:prstGeom prst="can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Субвенции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i="1">
                <a:latin typeface="Calibri" pitchFamily="34" charset="0"/>
                <a:cs typeface="Times New Roman" pitchFamily="18" charset="0"/>
              </a:rPr>
              <a:t>Subvenire</a:t>
            </a:r>
            <a:r>
              <a:rPr lang="ru-RU" altLang="ru-RU" sz="1400">
                <a:latin typeface="Calibri" pitchFamily="34" charset="0"/>
                <a:cs typeface="Times New Roman" pitchFamily="18" charset="0"/>
              </a:rPr>
              <a:t> 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приходить на помощь</a:t>
            </a:r>
          </a:p>
        </p:txBody>
      </p:sp>
      <p:sp>
        <p:nvSpPr>
          <p:cNvPr id="39941" name="AutoShape 8"/>
          <p:cNvSpPr>
            <a:spLocks noChangeArrowheads="1"/>
          </p:cNvSpPr>
          <p:nvPr/>
        </p:nvSpPr>
        <p:spPr bwMode="auto">
          <a:xfrm>
            <a:off x="3581400" y="2134278"/>
            <a:ext cx="1981200" cy="1370326"/>
          </a:xfrm>
          <a:prstGeom prst="can">
            <a:avLst>
              <a:gd name="adj" fmla="val 1458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Дотации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i="1">
                <a:latin typeface="Calibri" pitchFamily="34" charset="0"/>
                <a:cs typeface="Times New Roman" pitchFamily="18" charset="0"/>
              </a:rPr>
              <a:t>Dotatio</a:t>
            </a:r>
            <a:r>
              <a:rPr lang="ru-RU" altLang="ru-RU" sz="1400">
                <a:latin typeface="Calibri" pitchFamily="34" charset="0"/>
                <a:cs typeface="Times New Roman" pitchFamily="18" charset="0"/>
              </a:rPr>
              <a:t> —</a:t>
            </a:r>
            <a:br>
              <a:rPr lang="ru-RU" altLang="ru-RU" sz="1400">
                <a:latin typeface="Calibri" pitchFamily="34" charset="0"/>
                <a:cs typeface="Times New Roman" pitchFamily="18" charset="0"/>
              </a:rPr>
            </a:b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дар, пожертвование</a:t>
            </a:r>
          </a:p>
        </p:txBody>
      </p: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6172200" y="2550510"/>
            <a:ext cx="2514600" cy="832382"/>
          </a:xfrm>
          <a:prstGeom prst="rect">
            <a:avLst/>
          </a:prstGeom>
          <a:solidFill>
            <a:srgbClr val="92D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даете своему ребенку деньги на «карманные расходы»</a:t>
            </a:r>
            <a:r>
              <a:rPr lang="ru-RU" altLang="ru-RU" sz="160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6172200" y="3810184"/>
            <a:ext cx="2514600" cy="1080665"/>
          </a:xfrm>
          <a:prstGeom prst="rect">
            <a:avLst/>
          </a:prstGeom>
          <a:solidFill>
            <a:srgbClr val="66CC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даете своему ребенку деньги и посылаете его </a:t>
            </a:r>
            <a:b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</a:b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 магазин купить продукты строго по списку</a:t>
            </a:r>
            <a:r>
              <a:rPr lang="ru-RU" altLang="ru-RU" sz="1600" u="sng">
                <a:latin typeface="Calibri" pitchFamily="34" charset="0"/>
                <a:ea typeface="PT Sans" pitchFamily="34" charset="-52"/>
                <a:cs typeface="Times New Roman" pitchFamily="18" charset="0"/>
              </a:rPr>
              <a:t> </a:t>
            </a:r>
            <a:r>
              <a:rPr lang="ru-RU" altLang="ru-RU" sz="1600">
                <a:latin typeface="Calibri" pitchFamily="34" charset="0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39944" name="Rectangle 2"/>
          <p:cNvSpPr>
            <a:spLocks noChangeArrowheads="1"/>
          </p:cNvSpPr>
          <p:nvPr/>
        </p:nvSpPr>
        <p:spPr bwMode="auto">
          <a:xfrm>
            <a:off x="6172200" y="5333300"/>
            <a:ext cx="2514600" cy="1327355"/>
          </a:xfrm>
          <a:prstGeom prst="rect">
            <a:avLst/>
          </a:prstGeom>
          <a:solidFill>
            <a:srgbClr val="F686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  <p:sp>
        <p:nvSpPr>
          <p:cNvPr id="39945" name="Rectangle 2"/>
          <p:cNvSpPr>
            <a:spLocks noChangeArrowheads="1"/>
          </p:cNvSpPr>
          <p:nvPr/>
        </p:nvSpPr>
        <p:spPr bwMode="auto">
          <a:xfrm>
            <a:off x="304800" y="2361871"/>
            <a:ext cx="2667000" cy="1080665"/>
          </a:xfrm>
          <a:prstGeom prst="rect">
            <a:avLst/>
          </a:prstGeom>
          <a:solidFill>
            <a:srgbClr val="88BB39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безвозвратной основе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первоочередные расходы</a:t>
            </a:r>
            <a:r>
              <a:rPr lang="ru-RU" altLang="ru-RU" sz="160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6" name="Rectangle 2"/>
          <p:cNvSpPr>
            <a:spLocks noChangeArrowheads="1"/>
          </p:cNvSpPr>
          <p:nvPr/>
        </p:nvSpPr>
        <p:spPr bwMode="auto">
          <a:xfrm>
            <a:off x="304800" y="3810184"/>
            <a:ext cx="2667000" cy="1080665"/>
          </a:xfrm>
          <a:prstGeom prst="rect">
            <a:avLst/>
          </a:prstGeom>
          <a:solidFill>
            <a:srgbClr val="66CC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финансирование полномочий другого уровня бюджета</a:t>
            </a:r>
            <a:r>
              <a:rPr lang="ru-RU" altLang="ru-RU" sz="160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7" name="Rectangle 2"/>
          <p:cNvSpPr>
            <a:spLocks noChangeArrowheads="1"/>
          </p:cNvSpPr>
          <p:nvPr/>
        </p:nvSpPr>
        <p:spPr bwMode="auto">
          <a:xfrm>
            <a:off x="304800" y="5333293"/>
            <a:ext cx="2667000" cy="1080664"/>
          </a:xfrm>
          <a:prstGeom prst="rect">
            <a:avLst/>
          </a:prstGeom>
          <a:solidFill>
            <a:srgbClr val="F686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  <a:b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</a:b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условиях долевого софинансирования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из других бюджетов</a:t>
            </a:r>
            <a:r>
              <a:rPr lang="ru-RU" altLang="ru-RU" sz="1600">
                <a:latin typeface="Calibri" pitchFamily="34" charset="0"/>
                <a:ea typeface="PT Sans" pitchFamily="34" charset="-52"/>
                <a:cs typeface="Times New Roman" pitchFamily="18" charset="0"/>
              </a:rPr>
              <a:t>   </a:t>
            </a:r>
          </a:p>
        </p:txBody>
      </p:sp>
      <p:sp>
        <p:nvSpPr>
          <p:cNvPr id="39948" name="AutoShape 18"/>
          <p:cNvSpPr>
            <a:spLocks noChangeArrowheads="1"/>
          </p:cNvSpPr>
          <p:nvPr/>
        </p:nvSpPr>
        <p:spPr bwMode="auto">
          <a:xfrm>
            <a:off x="3048000" y="2514653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425" name="Rectangle 2"/>
          <p:cNvSpPr>
            <a:spLocks noChangeArrowheads="1"/>
          </p:cNvSpPr>
          <p:nvPr/>
        </p:nvSpPr>
        <p:spPr bwMode="auto">
          <a:xfrm>
            <a:off x="6156325" y="2015744"/>
            <a:ext cx="2514600" cy="5856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>
                <a:ea typeface="PT Sans" pitchFamily="34" charset="-52"/>
                <a:cs typeface="Times New Roman" pitchFamily="18" charset="0"/>
              </a:rPr>
              <a:t>Пример из семейного бюджета </a:t>
            </a:r>
          </a:p>
        </p:txBody>
      </p:sp>
      <p:sp>
        <p:nvSpPr>
          <p:cNvPr id="39950" name="AutoShape 18"/>
          <p:cNvSpPr>
            <a:spLocks noChangeArrowheads="1"/>
          </p:cNvSpPr>
          <p:nvPr/>
        </p:nvSpPr>
        <p:spPr bwMode="auto">
          <a:xfrm>
            <a:off x="3048000" y="4039360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1" name="AutoShape 18"/>
          <p:cNvSpPr>
            <a:spLocks noChangeArrowheads="1"/>
          </p:cNvSpPr>
          <p:nvPr/>
        </p:nvSpPr>
        <p:spPr bwMode="auto">
          <a:xfrm>
            <a:off x="3048000" y="5562478"/>
            <a:ext cx="457200" cy="380381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2" name="AutoShape 18"/>
          <p:cNvSpPr>
            <a:spLocks noChangeArrowheads="1"/>
          </p:cNvSpPr>
          <p:nvPr/>
        </p:nvSpPr>
        <p:spPr bwMode="auto">
          <a:xfrm flipH="1">
            <a:off x="5638800" y="2514653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3" name="AutoShape 18"/>
          <p:cNvSpPr>
            <a:spLocks noChangeArrowheads="1"/>
          </p:cNvSpPr>
          <p:nvPr/>
        </p:nvSpPr>
        <p:spPr bwMode="auto">
          <a:xfrm flipH="1">
            <a:off x="5638800" y="4039360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 flipH="1">
            <a:off x="5638800" y="5562478"/>
            <a:ext cx="457200" cy="380381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5" name="Rectangle 24"/>
          <p:cNvSpPr>
            <a:spLocks noChangeArrowheads="1"/>
          </p:cNvSpPr>
          <p:nvPr/>
        </p:nvSpPr>
        <p:spPr bwMode="auto">
          <a:xfrm>
            <a:off x="2676537" y="1395792"/>
            <a:ext cx="3744913" cy="431310"/>
          </a:xfrm>
          <a:prstGeom prst="rect">
            <a:avLst/>
          </a:prstGeom>
          <a:gradFill rotWithShape="1">
            <a:gsLst>
              <a:gs pos="0">
                <a:srgbClr val="33CCFF">
                  <a:alpha val="37000"/>
                </a:srgbClr>
              </a:gs>
              <a:gs pos="100000">
                <a:srgbClr val="33C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6" name="Rectangle 25"/>
          <p:cNvSpPr>
            <a:spLocks noChangeArrowheads="1"/>
          </p:cNvSpPr>
          <p:nvPr/>
        </p:nvSpPr>
        <p:spPr bwMode="auto">
          <a:xfrm>
            <a:off x="3121025" y="1426031"/>
            <a:ext cx="2844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Виды финансовой помощи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85960"/>
            <a:ext cx="9144000" cy="709832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денежные средства, передаваемые из одного бюджета бюджетной системы Российской Федерации другому бюджету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39152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ЧТО ТАКОЕ МЕЖБЮДЖЕТНЫЕ ТРАНСФЕРТЫ?</a:t>
            </a:r>
            <a:endParaRPr lang="ru-RU" sz="20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AAF0F74-91D3-408B-8931-98832ABFCE69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47294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55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7">
            <a:extLst>
              <a:ext uri="{FF2B5EF4-FFF2-40B4-BE49-F238E27FC236}">
                <a16:creationId xmlns:a16="http://schemas.microsoft.com/office/drawing/2014/main" id="{C8DD0D3C-FDEE-472A-BF12-6CCB9027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508" y="4903564"/>
            <a:ext cx="1512887" cy="641407"/>
          </a:xfrm>
          <a:prstGeom prst="can">
            <a:avLst>
              <a:gd name="adj" fmla="val 35687"/>
            </a:avLst>
          </a:prstGeom>
          <a:solidFill>
            <a:srgbClr val="FFFF00"/>
          </a:solidFill>
          <a:ln>
            <a:noFill/>
          </a:ln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rgbClr val="FF0000"/>
                </a:solidFill>
                <a:latin typeface="Calibri" pitchFamily="34" charset="0"/>
              </a:rPr>
              <a:t>500,0</a:t>
            </a:r>
          </a:p>
        </p:txBody>
      </p:sp>
      <p:sp>
        <p:nvSpPr>
          <p:cNvPr id="38" name="AutoShape 7">
            <a:extLst>
              <a:ext uri="{FF2B5EF4-FFF2-40B4-BE49-F238E27FC236}">
                <a16:creationId xmlns:a16="http://schemas.microsoft.com/office/drawing/2014/main" id="{6D320378-44B2-48DE-B2F8-3152159C1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811" y="4922694"/>
            <a:ext cx="1512887" cy="633308"/>
          </a:xfrm>
          <a:prstGeom prst="can">
            <a:avLst>
              <a:gd name="adj" fmla="val 35687"/>
            </a:avLst>
          </a:prstGeom>
          <a:solidFill>
            <a:srgbClr val="FFFF00"/>
          </a:solidFill>
          <a:ln>
            <a:noFill/>
          </a:ln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rgbClr val="FF0000"/>
                </a:solidFill>
                <a:latin typeface="Calibri" pitchFamily="34" charset="0"/>
              </a:rPr>
              <a:t>500,0</a:t>
            </a:r>
          </a:p>
        </p:txBody>
      </p:sp>
      <p:sp>
        <p:nvSpPr>
          <p:cNvPr id="36" name="AutoShape 7">
            <a:extLst>
              <a:ext uri="{FF2B5EF4-FFF2-40B4-BE49-F238E27FC236}">
                <a16:creationId xmlns:a16="http://schemas.microsoft.com/office/drawing/2014/main" id="{1134AA5A-FFC4-4F32-8560-89511286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41" y="4309909"/>
            <a:ext cx="1512887" cy="1264753"/>
          </a:xfrm>
          <a:prstGeom prst="can">
            <a:avLst>
              <a:gd name="adj" fmla="val 35687"/>
            </a:avLst>
          </a:prstGeom>
          <a:solidFill>
            <a:srgbClr val="FFFF00"/>
          </a:solidFill>
          <a:ln>
            <a:noFill/>
          </a:ln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rgbClr val="FF0000"/>
                </a:solidFill>
                <a:latin typeface="Calibri" pitchFamily="34" charset="0"/>
              </a:rPr>
              <a:t>16 238,5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4B2AD62-6E25-44C3-973A-0225E7F82EA8}"/>
              </a:ext>
            </a:extLst>
          </p:cNvPr>
          <p:cNvSpPr/>
          <p:nvPr/>
        </p:nvSpPr>
        <p:spPr>
          <a:xfrm>
            <a:off x="0" y="-27384"/>
            <a:ext cx="9144000" cy="133245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40" name="Скругленный прямоугольник 4">
            <a:extLst>
              <a:ext uri="{FF2B5EF4-FFF2-40B4-BE49-F238E27FC236}">
                <a16:creationId xmlns:a16="http://schemas.microsoft.com/office/drawing/2014/main" id="{D1640ACF-7D73-4E3E-8CFE-E14B4524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352" y="900296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en-US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D58A2C0-467E-4960-8D59-433CDFD8544D}"/>
              </a:ext>
            </a:extLst>
          </p:cNvPr>
          <p:cNvCxnSpPr>
            <a:cxnSpLocks/>
          </p:cNvCxnSpPr>
          <p:nvPr/>
        </p:nvCxnSpPr>
        <p:spPr>
          <a:xfrm>
            <a:off x="179512" y="70400"/>
            <a:ext cx="0" cy="116266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582988" y="2621287"/>
            <a:ext cx="304800" cy="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40974" name="Скругленный прямоугольник 4"/>
          <p:cNvSpPr>
            <a:spLocks noChangeArrowheads="1"/>
          </p:cNvSpPr>
          <p:nvPr/>
        </p:nvSpPr>
        <p:spPr bwMode="auto">
          <a:xfrm>
            <a:off x="539752" y="2344360"/>
            <a:ext cx="1800225" cy="47428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5" name="Скругленный прямоугольник 4"/>
          <p:cNvSpPr>
            <a:spLocks noChangeArrowheads="1"/>
          </p:cNvSpPr>
          <p:nvPr/>
        </p:nvSpPr>
        <p:spPr bwMode="auto">
          <a:xfrm>
            <a:off x="180313" y="3217222"/>
            <a:ext cx="2305050" cy="4758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6" name="Скругленный прямоугольник 4"/>
          <p:cNvSpPr>
            <a:spLocks noChangeArrowheads="1"/>
          </p:cNvSpPr>
          <p:nvPr/>
        </p:nvSpPr>
        <p:spPr bwMode="auto">
          <a:xfrm>
            <a:off x="95250" y="4639378"/>
            <a:ext cx="2311400" cy="905593"/>
          </a:xfrm>
          <a:prstGeom prst="roundRect">
            <a:avLst>
              <a:gd name="adj" fmla="val 14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482850" y="6152942"/>
            <a:ext cx="1671638" cy="48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860" tIns="41930" rIns="83860" bIns="41930">
            <a:spAutoFit/>
          </a:bodyPr>
          <a:lstStyle/>
          <a:p>
            <a:pPr>
              <a:defRPr/>
            </a:pPr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год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895850" y="6160901"/>
            <a:ext cx="1692374" cy="4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>
              <a:defRPr/>
            </a:pPr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</a:t>
            </a:r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875464" y="6160901"/>
            <a:ext cx="1873000" cy="4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>
              <a:defRPr/>
            </a:pPr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sp>
        <p:nvSpPr>
          <p:cNvPr id="40987" name="Rectangle 68"/>
          <p:cNvSpPr>
            <a:spLocks noChangeArrowheads="1"/>
          </p:cNvSpPr>
          <p:nvPr/>
        </p:nvSpPr>
        <p:spPr bwMode="auto">
          <a:xfrm>
            <a:off x="2339974" y="1385879"/>
            <a:ext cx="1814513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b="1" i="1" dirty="0">
                <a:solidFill>
                  <a:srgbClr val="FF0000"/>
                </a:solidFill>
                <a:latin typeface="Calibri" pitchFamily="34" charset="0"/>
              </a:rPr>
              <a:t>67 531,87</a:t>
            </a:r>
          </a:p>
        </p:txBody>
      </p:sp>
      <p:sp>
        <p:nvSpPr>
          <p:cNvPr id="40988" name="Rectangle 68"/>
          <p:cNvSpPr>
            <a:spLocks noChangeArrowheads="1"/>
          </p:cNvSpPr>
          <p:nvPr/>
        </p:nvSpPr>
        <p:spPr bwMode="auto">
          <a:xfrm>
            <a:off x="4655260" y="1874878"/>
            <a:ext cx="1658111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b="1" i="1" dirty="0">
                <a:solidFill>
                  <a:srgbClr val="FF0000"/>
                </a:solidFill>
                <a:latin typeface="Calibri" pitchFamily="34" charset="0"/>
              </a:rPr>
              <a:t>51 804,96</a:t>
            </a:r>
          </a:p>
        </p:txBody>
      </p:sp>
      <p:sp>
        <p:nvSpPr>
          <p:cNvPr id="40989" name="Rectangle 68"/>
          <p:cNvSpPr>
            <a:spLocks noChangeArrowheads="1"/>
          </p:cNvSpPr>
          <p:nvPr/>
        </p:nvSpPr>
        <p:spPr bwMode="auto">
          <a:xfrm>
            <a:off x="6875461" y="1874314"/>
            <a:ext cx="1728787" cy="53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b="1" i="1" dirty="0">
                <a:solidFill>
                  <a:srgbClr val="FF0000"/>
                </a:solidFill>
                <a:latin typeface="Calibri" pitchFamily="34" charset="0"/>
              </a:rPr>
              <a:t>51 818,08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538872" y="1804311"/>
            <a:ext cx="1769354" cy="415498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Дотации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Субвенции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Субсидии</a:t>
            </a:r>
            <a:endParaRPr lang="ru-RU" alt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Иные межбюджетные трансферты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96" name="AutoShape 7"/>
          <p:cNvSpPr>
            <a:spLocks noChangeArrowheads="1"/>
          </p:cNvSpPr>
          <p:nvPr/>
        </p:nvSpPr>
        <p:spPr bwMode="auto">
          <a:xfrm>
            <a:off x="2383935" y="3830185"/>
            <a:ext cx="1512887" cy="662946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dirty="0">
              <a:latin typeface="Calibri" pitchFamily="34" charset="0"/>
            </a:endParaRPr>
          </a:p>
        </p:txBody>
      </p:sp>
      <p:sp>
        <p:nvSpPr>
          <p:cNvPr id="40997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598863" y="3477545"/>
            <a:ext cx="304800" cy="3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40998" name="Скругленный прямоугольник 4"/>
          <p:cNvSpPr>
            <a:spLocks noChangeArrowheads="1"/>
          </p:cNvSpPr>
          <p:nvPr/>
        </p:nvSpPr>
        <p:spPr bwMode="auto">
          <a:xfrm>
            <a:off x="2330227" y="4043103"/>
            <a:ext cx="1595437" cy="47428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1 634,67</a:t>
            </a:r>
          </a:p>
        </p:txBody>
      </p:sp>
      <p:sp>
        <p:nvSpPr>
          <p:cNvPr id="41001" name="AutoShape 7"/>
          <p:cNvSpPr>
            <a:spLocks noChangeArrowheads="1"/>
          </p:cNvSpPr>
          <p:nvPr/>
        </p:nvSpPr>
        <p:spPr bwMode="auto">
          <a:xfrm>
            <a:off x="2393416" y="3592826"/>
            <a:ext cx="1512887" cy="346280"/>
          </a:xfrm>
          <a:prstGeom prst="can">
            <a:avLst>
              <a:gd name="adj" fmla="val 16667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0"/>
          </a:gradFill>
          <a:ln>
            <a:noFill/>
          </a:ln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>
              <a:latin typeface="Calibri" pitchFamily="34" charset="0"/>
            </a:endParaRPr>
          </a:p>
        </p:txBody>
      </p:sp>
      <p:sp>
        <p:nvSpPr>
          <p:cNvPr id="41002" name="Скругленный прямоугольник 4"/>
          <p:cNvSpPr>
            <a:spLocks noChangeArrowheads="1"/>
          </p:cNvSpPr>
          <p:nvPr/>
        </p:nvSpPr>
        <p:spPr bwMode="auto">
          <a:xfrm>
            <a:off x="2320773" y="3596429"/>
            <a:ext cx="1595438" cy="3926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298,4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70398"/>
            <a:ext cx="8229600" cy="62229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altLang="ru-RU" sz="2000" b="1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СТРУКТУРА ПОСТУПЛЕНИЙ МЕЖБЮДЖЕТНЫХ </a:t>
            </a:r>
            <a:br>
              <a:rPr lang="ru-RU" altLang="ru-RU" sz="2000" b="1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ru-RU" altLang="ru-RU" sz="2000" b="1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ТРАНСФЕРТОВ ИЗ ВЫШЕСТОЯЩИХ БЮДЖЕТОВ</a:t>
            </a:r>
            <a:r>
              <a:rPr lang="ru-RU" sz="2000" b="1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В 20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2</a:t>
            </a:r>
            <a:r>
              <a:rPr lang="ru-RU" sz="2000" b="1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3-2025 ГОДАХ</a:t>
            </a:r>
            <a:endParaRPr lang="ru-RU" sz="2000" dirty="0"/>
          </a:p>
        </p:txBody>
      </p:sp>
      <p:sp>
        <p:nvSpPr>
          <p:cNvPr id="40980" name="AutoShape 7"/>
          <p:cNvSpPr>
            <a:spLocks noChangeArrowheads="1"/>
          </p:cNvSpPr>
          <p:nvPr/>
        </p:nvSpPr>
        <p:spPr bwMode="auto">
          <a:xfrm>
            <a:off x="2389191" y="1988839"/>
            <a:ext cx="1512887" cy="1646551"/>
          </a:xfrm>
          <a:prstGeom prst="can">
            <a:avLst>
              <a:gd name="adj" fmla="val 18908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>
              <a:latin typeface="Calibri" pitchFamily="34" charset="0"/>
            </a:endParaRPr>
          </a:p>
        </p:txBody>
      </p:sp>
      <p:sp>
        <p:nvSpPr>
          <p:cNvPr id="40990" name="Скругленный прямоугольник 4"/>
          <p:cNvSpPr>
            <a:spLocks noChangeArrowheads="1"/>
          </p:cNvSpPr>
          <p:nvPr/>
        </p:nvSpPr>
        <p:spPr bwMode="auto">
          <a:xfrm>
            <a:off x="2339752" y="2204866"/>
            <a:ext cx="1585912" cy="52517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49 360,3</a:t>
            </a: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4686736" y="4444102"/>
            <a:ext cx="1512887" cy="648072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>
              <a:latin typeface="Calibri" pitchFamily="34" charset="0"/>
            </a:endParaRPr>
          </a:p>
        </p:txBody>
      </p:sp>
      <p:sp>
        <p:nvSpPr>
          <p:cNvPr id="43" name="Скругленный прямоугольник 4"/>
          <p:cNvSpPr>
            <a:spLocks noChangeArrowheads="1"/>
          </p:cNvSpPr>
          <p:nvPr/>
        </p:nvSpPr>
        <p:spPr bwMode="auto">
          <a:xfrm>
            <a:off x="4702102" y="4493131"/>
            <a:ext cx="1595437" cy="6480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1 634,66</a:t>
            </a: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6916474" y="4351012"/>
            <a:ext cx="1512887" cy="685784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dirty="0">
              <a:latin typeface="Calibri" pitchFamily="34" charset="0"/>
            </a:endParaRPr>
          </a:p>
        </p:txBody>
      </p:sp>
      <p:sp>
        <p:nvSpPr>
          <p:cNvPr id="45" name="Скругленный прямоугольник 4"/>
          <p:cNvSpPr>
            <a:spLocks noChangeArrowheads="1"/>
          </p:cNvSpPr>
          <p:nvPr/>
        </p:nvSpPr>
        <p:spPr bwMode="auto">
          <a:xfrm>
            <a:off x="6906271" y="4633438"/>
            <a:ext cx="1595437" cy="41100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1 634,68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4669546" y="4144456"/>
            <a:ext cx="1512887" cy="369706"/>
          </a:xfrm>
          <a:prstGeom prst="can">
            <a:avLst>
              <a:gd name="adj" fmla="val 16667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dirty="0">
              <a:latin typeface="Calibri" pitchFamily="34" charset="0"/>
            </a:endParaRPr>
          </a:p>
        </p:txBody>
      </p:sp>
      <p:sp>
        <p:nvSpPr>
          <p:cNvPr id="40982" name="Скругленный прямоугольник 4"/>
          <p:cNvSpPr>
            <a:spLocks noChangeArrowheads="1"/>
          </p:cNvSpPr>
          <p:nvPr/>
        </p:nvSpPr>
        <p:spPr bwMode="auto">
          <a:xfrm>
            <a:off x="4660867" y="4102059"/>
            <a:ext cx="1595437" cy="47269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310,0</a:t>
            </a: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4664625" y="2765740"/>
            <a:ext cx="1512888" cy="1388515"/>
          </a:xfrm>
          <a:prstGeom prst="can">
            <a:avLst>
              <a:gd name="adj" fmla="val 21409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>
              <a:latin typeface="Calibri" pitchFamily="34" charset="0"/>
            </a:endParaRPr>
          </a:p>
        </p:txBody>
      </p:sp>
      <p:sp>
        <p:nvSpPr>
          <p:cNvPr id="40983" name="Скругленный прямоугольник 4"/>
          <p:cNvSpPr>
            <a:spLocks noChangeArrowheads="1"/>
          </p:cNvSpPr>
          <p:nvPr/>
        </p:nvSpPr>
        <p:spPr bwMode="auto">
          <a:xfrm>
            <a:off x="4684005" y="3097189"/>
            <a:ext cx="1512888" cy="471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49 360,3</a:t>
            </a:r>
          </a:p>
        </p:txBody>
      </p:sp>
      <p:sp>
        <p:nvSpPr>
          <p:cNvPr id="40964" name="AutoShape 7"/>
          <p:cNvSpPr>
            <a:spLocks noChangeArrowheads="1"/>
          </p:cNvSpPr>
          <p:nvPr/>
        </p:nvSpPr>
        <p:spPr bwMode="auto">
          <a:xfrm>
            <a:off x="6926676" y="3995683"/>
            <a:ext cx="1512888" cy="478738"/>
          </a:xfrm>
          <a:prstGeom prst="can">
            <a:avLst>
              <a:gd name="adj" fmla="val 16667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>
              <a:latin typeface="Calibri" pitchFamily="34" charset="0"/>
            </a:endParaRPr>
          </a:p>
        </p:txBody>
      </p:sp>
      <p:sp>
        <p:nvSpPr>
          <p:cNvPr id="40985" name="Скругленный прямоугольник 4"/>
          <p:cNvSpPr>
            <a:spLocks noChangeArrowheads="1"/>
          </p:cNvSpPr>
          <p:nvPr/>
        </p:nvSpPr>
        <p:spPr bwMode="auto">
          <a:xfrm>
            <a:off x="6989316" y="4117143"/>
            <a:ext cx="1381644" cy="47269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323,1</a:t>
            </a:r>
          </a:p>
        </p:txBody>
      </p:sp>
      <p:sp>
        <p:nvSpPr>
          <p:cNvPr id="40965" name="AutoShape 7"/>
          <p:cNvSpPr>
            <a:spLocks noChangeArrowheads="1"/>
          </p:cNvSpPr>
          <p:nvPr/>
        </p:nvSpPr>
        <p:spPr bwMode="auto">
          <a:xfrm>
            <a:off x="6925927" y="2581501"/>
            <a:ext cx="1512887" cy="1443051"/>
          </a:xfrm>
          <a:prstGeom prst="can">
            <a:avLst>
              <a:gd name="adj" fmla="val 25107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dirty="0">
              <a:latin typeface="Calibri" pitchFamily="34" charset="0"/>
            </a:endParaRPr>
          </a:p>
        </p:txBody>
      </p:sp>
      <p:sp>
        <p:nvSpPr>
          <p:cNvPr id="40986" name="Скругленный прямоугольник 4"/>
          <p:cNvSpPr>
            <a:spLocks noChangeArrowheads="1"/>
          </p:cNvSpPr>
          <p:nvPr/>
        </p:nvSpPr>
        <p:spPr bwMode="auto">
          <a:xfrm>
            <a:off x="6882419" y="3010786"/>
            <a:ext cx="1595437" cy="38000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49 360,3</a:t>
            </a:r>
          </a:p>
        </p:txBody>
      </p:sp>
    </p:spTree>
    <p:extLst>
      <p:ext uri="{BB962C8B-B14F-4D97-AF65-F5344CB8AC3E}">
        <p14:creationId xmlns:p14="http://schemas.microsoft.com/office/powerpoint/2010/main" val="2944512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938" y="9215"/>
            <a:ext cx="9151938" cy="94841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430" name="Rectangle 322"/>
          <p:cNvSpPr>
            <a:spLocks noChangeArrowheads="1"/>
          </p:cNvSpPr>
          <p:nvPr/>
        </p:nvSpPr>
        <p:spPr bwMode="auto">
          <a:xfrm>
            <a:off x="167680" y="491386"/>
            <a:ext cx="1524000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тыс. рублей</a:t>
            </a: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390" y="80606"/>
            <a:ext cx="8626075" cy="468074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РАСХОДЫ БЮДЖЕТА СОБОЛЕВСКОГО СЕЛЬСКОГО ПОССЕЛЕНИЯ В 2023 -2025 ГОДАХ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504" y="101920"/>
            <a:ext cx="0" cy="44676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C96F32D-77BF-4765-A2F1-550F33AC3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612348"/>
              </p:ext>
            </p:extLst>
          </p:nvPr>
        </p:nvGraphicFramePr>
        <p:xfrm>
          <a:off x="899592" y="1196752"/>
          <a:ext cx="7488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43438"/>
      </p:ext>
    </p:extLst>
  </p:cSld>
  <p:clrMapOvr>
    <a:masterClrMapping/>
  </p:clrMapOvr>
  <p:transition advClick="0" advTm="9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938" y="9215"/>
            <a:ext cx="9151938" cy="94841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430" name="Rectangle 322"/>
          <p:cNvSpPr>
            <a:spLocks noChangeArrowheads="1"/>
          </p:cNvSpPr>
          <p:nvPr/>
        </p:nvSpPr>
        <p:spPr bwMode="auto">
          <a:xfrm>
            <a:off x="167680" y="491386"/>
            <a:ext cx="1524000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тыс. рублей</a:t>
            </a: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390" y="80606"/>
            <a:ext cx="8626075" cy="468074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/>
              </a:rPr>
              <a:t>СТРУКТУРА РАСХОДОВ БЮДЖЕТА ПОСЕЛЕНИЯ НА 2023 – 2025 ГГ. ПО РАЗДЕЛАМ КЛАССИФИКАЦИИ РАСХОДОВ БЮДЖЕТА </a:t>
            </a:r>
            <a:endParaRPr lang="ru-RU" sz="1800" dirty="0"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504" y="101920"/>
            <a:ext cx="0" cy="44676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8A2564-C7C1-4B26-A229-F4BDD08F7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159207"/>
              </p:ext>
            </p:extLst>
          </p:nvPr>
        </p:nvGraphicFramePr>
        <p:xfrm>
          <a:off x="107505" y="1124744"/>
          <a:ext cx="8856984" cy="556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751481"/>
      </p:ext>
    </p:extLst>
  </p:cSld>
  <p:clrMapOvr>
    <a:masterClrMapping/>
  </p:clrMapOvr>
  <p:transition advClick="0" advTm="9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>
            <a:extLst>
              <a:ext uri="{FF2B5EF4-FFF2-40B4-BE49-F238E27FC236}">
                <a16:creationId xmlns:a16="http://schemas.microsoft.com/office/drawing/2014/main" id="{D4E054D5-1D2C-4C19-B05B-0E7DF225F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508566"/>
              </p:ext>
            </p:extLst>
          </p:nvPr>
        </p:nvGraphicFramePr>
        <p:xfrm>
          <a:off x="4860034" y="982687"/>
          <a:ext cx="3960438" cy="538473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93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875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Комитет по бюджету и финансам администрации Соболевского муниципального района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0" marB="457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99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9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Руководитель отдела</a:t>
                      </a:r>
                    </a:p>
                  </a:txBody>
                  <a:tcPr marL="91438" marR="91438" marT="45710" marB="457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000"/>
                          </a:srgbClr>
                        </a:gs>
                        <a:gs pos="100000">
                          <a:srgbClr val="0066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Спешнева Светлана Валентиновна</a:t>
                      </a:r>
                    </a:p>
                  </a:txBody>
                  <a:tcPr marL="91438" marR="91438" marT="45710" marB="457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000"/>
                          </a:srgbClr>
                        </a:gs>
                        <a:gs pos="100000">
                          <a:srgbClr val="0066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ул. Советская, 23,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кабинет № 10 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2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Телефон, факс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 (415 36)32-0-34,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 (415 36)32-4-34 </a:t>
                      </a: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(факс)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3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 электронной почты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srmo-fin@yandex.ru</a:t>
                      </a:r>
                      <a:endParaRPr kumimoji="0" lang="ru-RU" alt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3256" name="Rectangle 72">
            <a:extLst>
              <a:ext uri="{FF2B5EF4-FFF2-40B4-BE49-F238E27FC236}">
                <a16:creationId xmlns:a16="http://schemas.microsoft.com/office/drawing/2014/main" id="{2D18A89A-46F2-4A78-A63A-E35B2E4E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1" y="325438"/>
            <a:ext cx="655239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КОНТАКТНАЯ ИНФОРМАЦИЯ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7790" name="Picture 30" descr="Картинки по запросу контактная информация">
            <a:extLst>
              <a:ext uri="{FF2B5EF4-FFF2-40B4-BE49-F238E27FC236}">
                <a16:creationId xmlns:a16="http://schemas.microsoft.com/office/drawing/2014/main" id="{DFC1C402-4FD4-4097-8D67-61F8BDA0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43" y="187299"/>
            <a:ext cx="792477" cy="79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02EBBF6-1B3C-4333-A097-6F85E1CF5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49221"/>
              </p:ext>
            </p:extLst>
          </p:nvPr>
        </p:nvGraphicFramePr>
        <p:xfrm>
          <a:off x="395533" y="982690"/>
          <a:ext cx="4320483" cy="538473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1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8752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en-US" alt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Администрация Соболевского муниципального района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0" marB="457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99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9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Глава Соболевского муниципального района</a:t>
                      </a:r>
                    </a:p>
                  </a:txBody>
                  <a:tcPr marL="91438" marR="91438" marT="45710" marB="457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000"/>
                          </a:srgbClr>
                        </a:gs>
                        <a:gs pos="100000">
                          <a:srgbClr val="0066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Куркин Василий Иванович</a:t>
                      </a:r>
                    </a:p>
                  </a:txBody>
                  <a:tcPr marL="91438" marR="91438" marT="45710" marB="4571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000"/>
                          </a:srgbClr>
                        </a:gs>
                        <a:gs pos="100000">
                          <a:srgbClr val="0066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ул. Советская, 23,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кабинет № </a:t>
                      </a:r>
                      <a:r>
                        <a:rPr kumimoji="0" lang="en-US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2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Телефон, факс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 (415 36)32-</a:t>
                      </a:r>
                      <a:r>
                        <a:rPr kumimoji="0" lang="en-US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01</a:t>
                      </a: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 (415 36)32-</a:t>
                      </a:r>
                      <a:r>
                        <a:rPr kumimoji="0" lang="en-US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01</a:t>
                      </a: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(факс)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3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 электронной почты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sobolevomr@sobolevomr.ru</a:t>
                      </a:r>
                      <a:endParaRPr kumimoji="0" lang="ru-RU" alt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712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Картинки по запросу глоссарий png">
            <a:extLst>
              <a:ext uri="{FF2B5EF4-FFF2-40B4-BE49-F238E27FC236}">
                <a16:creationId xmlns:a16="http://schemas.microsoft.com/office/drawing/2014/main" id="{EC12DB83-556A-4C90-80D5-EA50F8B0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7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 descr="Похожее изображение">
            <a:extLst>
              <a:ext uri="{FF2B5EF4-FFF2-40B4-BE49-F238E27FC236}">
                <a16:creationId xmlns:a16="http://schemas.microsoft.com/office/drawing/2014/main" id="{D86B3A01-DE90-41A0-B04B-1F61E6B2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3573463"/>
            <a:ext cx="19256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5">
            <a:extLst>
              <a:ext uri="{FF2B5EF4-FFF2-40B4-BE49-F238E27FC236}">
                <a16:creationId xmlns:a16="http://schemas.microsoft.com/office/drawing/2014/main" id="{C2BD11DA-AC5C-4BF6-828D-71731E70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46966"/>
            <a:ext cx="89154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</a:t>
            </a:r>
            <a:r>
              <a:rPr lang="ru-RU" altLang="ru-RU" sz="1400" dirty="0">
                <a:latin typeface="Times New Roman" panose="02020603050405020304" pitchFamily="18" charset="0"/>
              </a:rPr>
              <a:t> -  форма  образования  и  расходования  денежных  средств,  предназначенных  для финансового обеспечения задач и функций государства и местного самоуправления;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Бюджетная система Российской Федерации</a:t>
            </a:r>
            <a:r>
              <a:rPr lang="ru-RU" altLang="ru-RU" sz="1400" dirty="0">
                <a:latin typeface="Times New Roman" panose="02020603050405020304" pitchFamily="18" charset="0"/>
              </a:rPr>
              <a:t>-  основанная на экономических отношениях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Доходы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 поступающие в бюджет денежные средства, за исключением средств,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являющихся источниками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Расходы 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 -  выплачиваемые  из  бюджета  денежные  средства,  за  исключением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средств, являющихся источниками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Дефицит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превышение расходов бюджета над его доходами;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Профицит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превышение доходов бюджета над его расходами;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Бюджетный процесс</a:t>
            </a:r>
            <a:r>
              <a:rPr lang="ru-RU" altLang="ru-RU" sz="1400" dirty="0">
                <a:latin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 бюджетного  процесса  по  составлению  и  рассмотрению  проектов  бюджетов,  утверждению  и 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18789" name="Заголовок 1">
            <a:extLst>
              <a:ext uri="{FF2B5EF4-FFF2-40B4-BE49-F238E27FC236}">
                <a16:creationId xmlns:a16="http://schemas.microsoft.com/office/drawing/2014/main" id="{6FF10FD2-A59A-4E75-9530-DBC8E3CDA133}"/>
              </a:ext>
            </a:extLst>
          </p:cNvPr>
          <p:cNvSpPr>
            <a:spLocks/>
          </p:cNvSpPr>
          <p:nvPr/>
        </p:nvSpPr>
        <p:spPr bwMode="auto">
          <a:xfrm>
            <a:off x="2727176" y="332656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313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CA0212-6248-4BB5-B045-148CAF5D205E}"/>
              </a:ext>
            </a:extLst>
          </p:cNvPr>
          <p:cNvSpPr>
            <a:spLocks/>
          </p:cNvSpPr>
          <p:nvPr/>
        </p:nvSpPr>
        <p:spPr bwMode="auto">
          <a:xfrm>
            <a:off x="2699792" y="332656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313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5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Похожее изображение">
            <a:extLst>
              <a:ext uri="{FF2B5EF4-FFF2-40B4-BE49-F238E27FC236}">
                <a16:creationId xmlns:a16="http://schemas.microsoft.com/office/drawing/2014/main" id="{06DC0C62-37CB-42C7-9E3A-32F0F7E4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160963"/>
            <a:ext cx="17827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5" descr="Картинки по запросу глоссарий png">
            <a:extLst>
              <a:ext uri="{FF2B5EF4-FFF2-40B4-BE49-F238E27FC236}">
                <a16:creationId xmlns:a16="http://schemas.microsoft.com/office/drawing/2014/main" id="{C12899BD-335D-4246-92CA-168A3F4B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7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Rectangle 2">
            <a:extLst>
              <a:ext uri="{FF2B5EF4-FFF2-40B4-BE49-F238E27FC236}">
                <a16:creationId xmlns:a16="http://schemas.microsoft.com/office/drawing/2014/main" id="{46E8393C-4068-480B-837E-F0EE90742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47740"/>
            <a:ext cx="8763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Сводная бюджетная роспись</a:t>
            </a:r>
            <a:r>
              <a:rPr lang="ru-RU" altLang="ru-RU" sz="1400" dirty="0">
                <a:latin typeface="Times New Roman" panose="02020603050405020304" pitchFamily="18" charset="0"/>
              </a:rPr>
              <a:t>- документ, который составляется и ведется финансовым органом  (органом  управления  государственным  внебюджетным  фондом)  в  целях  организации  исполнения бюджета по расходам бюджета и источникам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Бюджетные ассигнования</a:t>
            </a:r>
            <a:r>
              <a:rPr lang="ru-RU" altLang="ru-RU" sz="1400" dirty="0">
                <a:latin typeface="Times New Roman" panose="02020603050405020304" pitchFamily="18" charset="0"/>
              </a:rPr>
              <a:t>-  предельные объемы денежных средств, предусмотренных 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соответствующем финансовом году для исполнения бюджетных обязательств;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Бюджетный кредит</a:t>
            </a:r>
            <a:r>
              <a:rPr lang="ru-RU" altLang="ru-RU" sz="1400" dirty="0">
                <a:latin typeface="Times New Roman" panose="02020603050405020304" pitchFamily="18" charset="0"/>
              </a:rPr>
              <a:t>-  денежные средства, предоставляемые бюджетом другому бюджету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бюджетной системы Российской Федерации, 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Государственный  или  муниципальный  долг</a:t>
            </a:r>
            <a:r>
              <a:rPr lang="ru-RU" altLang="ru-RU" sz="1400" dirty="0">
                <a:latin typeface="Times New Roman" panose="02020603050405020304" pitchFamily="18" charset="0"/>
              </a:rPr>
              <a:t> -  обязательства,  возникающие  из  государственных  или  муниципальных  заимствований,  гарантий  по  обязательствам  третьих  лиц,  другие обязательства в соответствии с видами долговых обязательств, принятые на себя Российской Федерацией, субъектом Российской Федерации или муниципальным образованием;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Дотации</a:t>
            </a:r>
            <a:r>
              <a:rPr lang="ru-RU" altLang="ru-RU" sz="1400" dirty="0">
                <a:latin typeface="Times New Roman" panose="02020603050405020304" pitchFamily="18" charset="0"/>
              </a:rPr>
              <a:t> -  межбюджетные  трансферты,  предоставляемые  на  безвозмездной  и  безвозвратной основе без установления направлений и (или) условий их использования;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dirty="0">
                <a:latin typeface="Times New Roman" panose="02020603050405020304" pitchFamily="18" charset="0"/>
              </a:rPr>
              <a:t>-  средства, предоставляемые одним бюджетом бюджетной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системы Российской Федерации другому бюджету бюджетной системы РФ;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B7E431-85D0-44F9-81B5-9D9C17E2C6FF}"/>
              </a:ext>
            </a:extLst>
          </p:cNvPr>
          <p:cNvSpPr/>
          <p:nvPr/>
        </p:nvSpPr>
        <p:spPr>
          <a:xfrm>
            <a:off x="3730263" y="351116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</p:spTree>
    <p:extLst>
      <p:ext uri="{BB962C8B-B14F-4D97-AF65-F5344CB8AC3E}">
        <p14:creationId xmlns:p14="http://schemas.microsoft.com/office/powerpoint/2010/main" val="4593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Похожее изображение">
            <a:extLst>
              <a:ext uri="{FF2B5EF4-FFF2-40B4-BE49-F238E27FC236}">
                <a16:creationId xmlns:a16="http://schemas.microsoft.com/office/drawing/2014/main" id="{21B4AE45-EB62-4FDD-82E6-1C310CB5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800600"/>
            <a:ext cx="19954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2">
            <a:extLst>
              <a:ext uri="{FF2B5EF4-FFF2-40B4-BE49-F238E27FC236}">
                <a16:creationId xmlns:a16="http://schemas.microsoft.com/office/drawing/2014/main" id="{60EDD8CF-3003-4AC9-9F82-6D428B197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389063"/>
            <a:ext cx="853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Государственные (муниципальные) услуги (работы)</a:t>
            </a:r>
            <a:r>
              <a:rPr lang="ru-RU" altLang="ru-RU" sz="1400" dirty="0">
                <a:latin typeface="Times New Roman" panose="02020603050405020304" pitchFamily="18" charset="0"/>
              </a:rPr>
              <a:t>-  услуги (работы), оказываемые (выполняемые)  органами  государственной  власти  (органами  местного  самоуправления),  государственными (муниципальными) учреждениями и в случаях, установленных законодательством Российской Федерации, иными юридическими лицами;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Главный  распорядитель  бюджетных  средств</a:t>
            </a:r>
            <a:r>
              <a:rPr lang="ru-RU" altLang="ru-RU" sz="1400" dirty="0">
                <a:latin typeface="Times New Roman" panose="02020603050405020304" pitchFamily="18" charset="0"/>
              </a:rPr>
              <a:t>  (главный  распорядитель  средств  соответствующего бюджета)  - 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 указанное  в  ведомственной  структуре  расходов  бюджета,  имеющие  право  распределять бюджетные ассигнования и лимиты бюджетных обязательств между подведомственными распорядителями и (или) получателями бюджетных средств;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Бюджетная смета</a:t>
            </a:r>
            <a:r>
              <a:rPr lang="ru-RU" altLang="ru-RU" sz="1400" dirty="0">
                <a:latin typeface="Times New Roman" panose="02020603050405020304" pitchFamily="18" charset="0"/>
              </a:rPr>
              <a:t>- 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  <p:pic>
        <p:nvPicPr>
          <p:cNvPr id="120837" name="Picture 5" descr="Картинки по запросу глоссарий png">
            <a:extLst>
              <a:ext uri="{FF2B5EF4-FFF2-40B4-BE49-F238E27FC236}">
                <a16:creationId xmlns:a16="http://schemas.microsoft.com/office/drawing/2014/main" id="{BBEEF4AC-46BB-4A58-9AE5-8A3AB245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7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135568-17A6-4028-AA84-F1F2200DF69E}"/>
              </a:ext>
            </a:extLst>
          </p:cNvPr>
          <p:cNvSpPr/>
          <p:nvPr/>
        </p:nvSpPr>
        <p:spPr>
          <a:xfrm>
            <a:off x="3563888" y="436840"/>
            <a:ext cx="164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</p:spTree>
    <p:extLst>
      <p:ext uri="{BB962C8B-B14F-4D97-AF65-F5344CB8AC3E}">
        <p14:creationId xmlns:p14="http://schemas.microsoft.com/office/powerpoint/2010/main" val="280493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BECB0B3-9C9F-4C14-8464-909FAA763FFD}"/>
              </a:ext>
            </a:extLst>
          </p:cNvPr>
          <p:cNvSpPr/>
          <p:nvPr/>
        </p:nvSpPr>
        <p:spPr>
          <a:xfrm>
            <a:off x="0" y="-27383"/>
            <a:ext cx="9144000" cy="97953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215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7" y="952154"/>
            <a:ext cx="6418263" cy="5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28613" y="1021784"/>
            <a:ext cx="2703512" cy="5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Бюджеты государственных внебюджетных фондов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6111877" y="1002286"/>
            <a:ext cx="2520950" cy="34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042990" y="3093980"/>
            <a:ext cx="1512887" cy="5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Бюджеты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субъектов РФ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6443663" y="2676993"/>
            <a:ext cx="2595562" cy="83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Бюджеты территориальных государственных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фондов РФ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827091" y="4165095"/>
            <a:ext cx="2016125" cy="83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Бюджеты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муниципальных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районов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916238" y="5876012"/>
            <a:ext cx="1295400" cy="83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Бюджеты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городских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округов</a:t>
            </a: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4538671" y="5876019"/>
            <a:ext cx="2325687" cy="5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itchFamily="34" charset="0"/>
                <a:cs typeface="Times New Roman" pitchFamily="18" charset="0"/>
              </a:rPr>
              <a:t>Бюджеты городских и сельских поселений</a:t>
            </a: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7076857" y="4790575"/>
            <a:ext cx="2268537" cy="206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Бюджеты внутригородских муниципальных образований городов федерального значения, Москвы, Санкт-Петербурга, Севастополя</a:t>
            </a: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5940435" y="1406940"/>
            <a:ext cx="2879725" cy="8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ФЕДЕРАЛЬНЫЙ УРОВЕНЬ</a:t>
            </a:r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107953" y="2274335"/>
            <a:ext cx="2879725" cy="83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folHlink"/>
                </a:solidFill>
                <a:latin typeface="Calibri" pitchFamily="34" charset="0"/>
                <a:cs typeface="Times New Roman" pitchFamily="18" charset="0"/>
              </a:rPr>
              <a:t>РЕГИОНАЛЬНЫЙ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folHlink"/>
                </a:solidFill>
                <a:latin typeface="Calibri" pitchFamily="34" charset="0"/>
                <a:cs typeface="Times New Roman" pitchFamily="18" charset="0"/>
              </a:rPr>
              <a:t>УРОВЕНЬ</a:t>
            </a:r>
          </a:p>
        </p:txBody>
      </p:sp>
      <p:sp>
        <p:nvSpPr>
          <p:cNvPr id="21519" name="Rectangle 18"/>
          <p:cNvSpPr>
            <a:spLocks noChangeArrowheads="1"/>
          </p:cNvSpPr>
          <p:nvPr/>
        </p:nvSpPr>
        <p:spPr bwMode="auto">
          <a:xfrm>
            <a:off x="-12874" y="5661250"/>
            <a:ext cx="3360738" cy="83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3366FF"/>
                </a:solidFill>
                <a:latin typeface="Calibri" pitchFamily="34" charset="0"/>
                <a:cs typeface="Times New Roman" pitchFamily="18" charset="0"/>
              </a:rPr>
              <a:t>МУНИЦИПАЛЬНЫЙ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3366FF"/>
                </a:solidFill>
                <a:latin typeface="Calibri" pitchFamily="34" charset="0"/>
                <a:cs typeface="Times New Roman" pitchFamily="18" charset="0"/>
              </a:rPr>
              <a:t>УРОВЕНЬ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468560" y="60088"/>
            <a:ext cx="5660926" cy="6493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УРОВНИ БЮДЖЕТНОЙ СИСТЕМЫ 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F6C411A-F54D-411E-BA15-65CB10B330B1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7920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2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C100C3-8021-4BDA-B76B-496170AFD39A}"/>
              </a:ext>
            </a:extLst>
          </p:cNvPr>
          <p:cNvSpPr/>
          <p:nvPr/>
        </p:nvSpPr>
        <p:spPr>
          <a:xfrm>
            <a:off x="0" y="-27383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A1A1C0B-D249-489B-B718-7B309D72BB27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77840" y="875361"/>
            <a:ext cx="4238625" cy="11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Бюджетный процесс представляет собой деятельность по составлению проекта бюджета, его рассмотрению,  утверждению, исполнению, составлению и утверждению отчета об исполнении бюджета</a:t>
            </a:r>
          </a:p>
        </p:txBody>
      </p:sp>
      <p:graphicFrame>
        <p:nvGraphicFramePr>
          <p:cNvPr id="121976" name="Group 120"/>
          <p:cNvGraphicFramePr>
            <a:graphicFrameLocks noGrp="1"/>
          </p:cNvGraphicFramePr>
          <p:nvPr/>
        </p:nvGraphicFramePr>
        <p:xfrm>
          <a:off x="471488" y="2034011"/>
          <a:ext cx="8185150" cy="1833467"/>
        </p:xfrm>
        <a:graphic>
          <a:graphicData uri="http://schemas.openxmlformats.org/drawingml/2006/table">
            <a:tbl>
              <a:tblPr/>
              <a:tblGrid>
                <a:gridCol w="2373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8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Этапы бюджетного процесса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Янв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фев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мар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апр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май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июн</a:t>
                      </a:r>
                    </a:p>
                  </a:txBody>
                  <a:tcPr marL="72000"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июл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авг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сен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окт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ноя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дек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Составление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Утверждение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C2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Исполнение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Отчетность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Контроль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33" name="Rectangle 5"/>
          <p:cNvSpPr>
            <a:spLocks noChangeArrowheads="1"/>
          </p:cNvSpPr>
          <p:nvPr/>
        </p:nvSpPr>
        <p:spPr bwMode="auto">
          <a:xfrm>
            <a:off x="396652" y="3811774"/>
            <a:ext cx="1943100" cy="29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Составление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Calibri" pitchFamily="34" charset="0"/>
                <a:cs typeface="Times New Roman" pitchFamily="18" charset="0"/>
              </a:rPr>
              <a:t>На данном этапе составляется прогноз социально-экономического развития города, определяются основные характеристики бюджета на очередной финансовый год и плановый период, налоговая и бюджетная политика на предстоящий год, основные методы и направления покрытия дефицита бюджета</a:t>
            </a:r>
            <a:endParaRPr lang="en-US" alt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4" name="Rectangle 5"/>
          <p:cNvSpPr>
            <a:spLocks noChangeArrowheads="1"/>
          </p:cNvSpPr>
          <p:nvPr/>
        </p:nvSpPr>
        <p:spPr bwMode="auto">
          <a:xfrm>
            <a:off x="5102225" y="1585194"/>
            <a:ext cx="3505200" cy="3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Ежегодные этапы бюджетного процесса</a:t>
            </a:r>
          </a:p>
        </p:txBody>
      </p:sp>
      <p:sp>
        <p:nvSpPr>
          <p:cNvPr id="22635" name="Rectangle 5"/>
          <p:cNvSpPr>
            <a:spLocks noChangeArrowheads="1"/>
          </p:cNvSpPr>
          <p:nvPr/>
        </p:nvSpPr>
        <p:spPr bwMode="auto">
          <a:xfrm>
            <a:off x="2349252" y="3811774"/>
            <a:ext cx="17907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Утверждение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Calibri" pitchFamily="34" charset="0"/>
                <a:cs typeface="Times New Roman" pitchFamily="18" charset="0"/>
              </a:rPr>
              <a:t>Подготовленный проект бюджета рассматривается Собранием депутатов Соболевского сельского поселения.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Calibri" pitchFamily="34" charset="0"/>
                <a:cs typeface="Times New Roman" pitchFamily="18" charset="0"/>
              </a:rPr>
              <a:t>В результате согласования всех спорных вопросов проект бюджета утверждается и направляется на подпись главе Соболевского муниципального района</a:t>
            </a:r>
            <a:endParaRPr lang="en-US" altLang="ru-RU" sz="11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6" name="Rectangle 5"/>
          <p:cNvSpPr>
            <a:spLocks noChangeArrowheads="1"/>
          </p:cNvSpPr>
          <p:nvPr/>
        </p:nvSpPr>
        <p:spPr bwMode="auto">
          <a:xfrm>
            <a:off x="4218163" y="3811776"/>
            <a:ext cx="1577975" cy="23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Исполнение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Calibri" pitchFamily="34" charset="0"/>
                <a:cs typeface="Times New Roman" pitchFamily="18" charset="0"/>
              </a:rPr>
              <a:t>Бюджет исполняется по доходам, расходам и источникам финансирования дефицита бюджета на основе принципов единства кассы и подведомственных расходов</a:t>
            </a:r>
            <a:endParaRPr lang="en-US" alt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7" name="Rectangle 5"/>
          <p:cNvSpPr>
            <a:spLocks noChangeArrowheads="1"/>
          </p:cNvSpPr>
          <p:nvPr/>
        </p:nvSpPr>
        <p:spPr bwMode="auto">
          <a:xfrm>
            <a:off x="5872758" y="3811768"/>
            <a:ext cx="1579562" cy="10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Отчетность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Calibri" pitchFamily="34" charset="0"/>
                <a:cs typeface="Times New Roman" pitchFamily="18" charset="0"/>
              </a:rPr>
              <a:t>Ежемесячно составляются отчеты об исполнении бюджета</a:t>
            </a:r>
            <a:endParaRPr lang="en-US" alt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616" name="Rectangle 5"/>
          <p:cNvSpPr>
            <a:spLocks noChangeArrowheads="1"/>
          </p:cNvSpPr>
          <p:nvPr/>
        </p:nvSpPr>
        <p:spPr bwMode="auto">
          <a:xfrm>
            <a:off x="7435854" y="3811769"/>
            <a:ext cx="157956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Контроль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Calibri" panose="020F0502020204030204" pitchFamily="34" charset="0"/>
                <a:cs typeface="Times New Roman" pitchFamily="18" charset="0"/>
              </a:rPr>
              <a:t>Контрольные функции выполняет Комитет по бюджету и финансам администрации Соболевского  муниципального района Камчатского края</a:t>
            </a:r>
            <a:endParaRPr lang="en-US" alt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752115" y="40325"/>
            <a:ext cx="6120681" cy="4572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cs typeface="Times New Roman"/>
              </a:rPr>
              <a:t>СТАДИИ БЮДЖЕТНОГО ПРОЦЕССА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4088B9-6B45-42E1-81E6-CB5B76966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8B296A-35A5-4C61-B556-5C4583577E86}"/>
              </a:ext>
            </a:extLst>
          </p:cNvPr>
          <p:cNvSpPr/>
          <p:nvPr/>
        </p:nvSpPr>
        <p:spPr>
          <a:xfrm>
            <a:off x="0" y="-27383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FEC0D59-71EE-4FDD-8DDC-84BA9D31E348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3825" y="1052736"/>
            <a:ext cx="4260850" cy="160043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495300">
              <a:schemeClr val="accent1"/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Доходы </a:t>
            </a:r>
          </a:p>
          <a:p>
            <a:pPr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поступающие в бюджет денежные средства от физических и юридических лиц в виде налоговых и неналоговых перечислений, а также средства от вышестоящего бюджета в виде межбюджетных трансфертов</a:t>
            </a:r>
            <a:endParaRPr lang="ru-RU" altLang="ru-RU" sz="1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7054" y="5386341"/>
            <a:ext cx="445293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03200">
              <a:schemeClr val="accent1">
                <a:alpha val="78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Профицит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превышение доходов над расходами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829177" y="5382754"/>
            <a:ext cx="4314825" cy="769441"/>
          </a:xfrm>
          <a:prstGeom prst="rect">
            <a:avLst/>
          </a:prstGeom>
          <a:solidFill>
            <a:srgbClr val="FF4747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Дефицит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превышение расходов над доходами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801448" y="1052276"/>
            <a:ext cx="4260850" cy="166199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79400">
              <a:schemeClr val="accent1"/>
            </a:glo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r>
              <a: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 на благоустройство села, содержание муниципальных предприятий, </a:t>
            </a:r>
            <a:r>
              <a:rPr lang="ru-RU" altLang="ru-RU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жилищно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– коммунальное хозяйство, ремонт и содержание объектов дорожного хозяйства 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184400" y="2855152"/>
            <a:ext cx="4929188" cy="219156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304800">
              <a:schemeClr val="accent1"/>
            </a:glo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altLang="ru-RU" sz="11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форма образование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alt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901" y="-23593"/>
            <a:ext cx="7164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/>
              </a:rPr>
              <a:t>ОСНОВНЫЕ ПОНЯТИЯ ИСПОЛЬЗУЕМЫЕ </a:t>
            </a:r>
            <a:br>
              <a:rPr lang="ru-RU" sz="2000" dirty="0">
                <a:solidFill>
                  <a:schemeClr val="bg1"/>
                </a:solidFill>
                <a:latin typeface="+mj-lt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Times New Roman"/>
              </a:rPr>
              <a:t>В БЮДЖЕТНОМ ПРОЦЕССЕ</a:t>
            </a:r>
            <a:r>
              <a:rPr lang="ru-RU" sz="2000" b="1" u="sng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85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F69765-EB6A-49FA-AFDF-14D566FB1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5500" cy="6858000"/>
          </a:xfrm>
          <a:prstGeom prst="rect">
            <a:avLst/>
          </a:prstGeom>
        </p:spPr>
      </p:pic>
      <p:sp>
        <p:nvSpPr>
          <p:cNvPr id="24580" name="Rectangle 31"/>
          <p:cNvSpPr>
            <a:spLocks noChangeArrowheads="1"/>
          </p:cNvSpPr>
          <p:nvPr/>
        </p:nvSpPr>
        <p:spPr bwMode="auto">
          <a:xfrm>
            <a:off x="6877050" y="2960287"/>
            <a:ext cx="1651000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меньше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24581" name="Rectangle 32"/>
          <p:cNvSpPr>
            <a:spLocks noChangeArrowheads="1"/>
          </p:cNvSpPr>
          <p:nvPr/>
        </p:nvSpPr>
        <p:spPr bwMode="auto">
          <a:xfrm>
            <a:off x="3779841" y="3321570"/>
            <a:ext cx="1673225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равны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расходам</a:t>
            </a:r>
          </a:p>
        </p:txBody>
      </p:sp>
      <p:sp>
        <p:nvSpPr>
          <p:cNvPr id="24582" name="Rectangle 33"/>
          <p:cNvSpPr>
            <a:spLocks noChangeArrowheads="1"/>
          </p:cNvSpPr>
          <p:nvPr/>
        </p:nvSpPr>
        <p:spPr bwMode="auto">
          <a:xfrm>
            <a:off x="755654" y="2960287"/>
            <a:ext cx="1584325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больше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24583" name="Rectangle 34"/>
          <p:cNvSpPr>
            <a:spLocks noChangeArrowheads="1"/>
          </p:cNvSpPr>
          <p:nvPr/>
        </p:nvSpPr>
        <p:spPr bwMode="auto">
          <a:xfrm>
            <a:off x="3779838" y="784644"/>
            <a:ext cx="1693862" cy="5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4584" name="AutoShape 35"/>
          <p:cNvSpPr>
            <a:spLocks noChangeArrowheads="1"/>
          </p:cNvSpPr>
          <p:nvPr/>
        </p:nvSpPr>
        <p:spPr bwMode="auto">
          <a:xfrm>
            <a:off x="107953" y="1478553"/>
            <a:ext cx="2879725" cy="650944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5" name="Rectangle 28"/>
          <p:cNvSpPr>
            <a:spLocks noChangeArrowheads="1"/>
          </p:cNvSpPr>
          <p:nvPr/>
        </p:nvSpPr>
        <p:spPr bwMode="auto">
          <a:xfrm>
            <a:off x="539754" y="1542222"/>
            <a:ext cx="2155825" cy="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Профицитный</a:t>
            </a:r>
          </a:p>
        </p:txBody>
      </p:sp>
      <p:sp>
        <p:nvSpPr>
          <p:cNvPr id="24586" name="AutoShape 36"/>
          <p:cNvSpPr>
            <a:spLocks noChangeArrowheads="1"/>
          </p:cNvSpPr>
          <p:nvPr/>
        </p:nvSpPr>
        <p:spPr bwMode="auto">
          <a:xfrm>
            <a:off x="3276606" y="2056292"/>
            <a:ext cx="2879725" cy="650945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rgbClr val="0066FF">
                  <a:alpha val="56000"/>
                </a:srgbClr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7" name="Rectangle 29"/>
          <p:cNvSpPr>
            <a:spLocks noChangeArrowheads="1"/>
          </p:cNvSpPr>
          <p:nvPr/>
        </p:nvSpPr>
        <p:spPr bwMode="auto">
          <a:xfrm>
            <a:off x="3257550" y="2111998"/>
            <a:ext cx="2838450" cy="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Сбалансированный</a:t>
            </a:r>
          </a:p>
        </p:txBody>
      </p:sp>
      <p:sp>
        <p:nvSpPr>
          <p:cNvPr id="24588" name="AutoShape 37"/>
          <p:cNvSpPr>
            <a:spLocks noChangeArrowheads="1"/>
          </p:cNvSpPr>
          <p:nvPr/>
        </p:nvSpPr>
        <p:spPr bwMode="auto">
          <a:xfrm>
            <a:off x="6156338" y="1406940"/>
            <a:ext cx="2879725" cy="650945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rgbClr val="FF0000">
                  <a:alpha val="56000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9" name="Rectangle 30"/>
          <p:cNvSpPr>
            <a:spLocks noChangeArrowheads="1"/>
          </p:cNvSpPr>
          <p:nvPr/>
        </p:nvSpPr>
        <p:spPr bwMode="auto">
          <a:xfrm>
            <a:off x="6669088" y="1480144"/>
            <a:ext cx="1973262" cy="4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Дефицитный</a:t>
            </a:r>
          </a:p>
        </p:txBody>
      </p:sp>
      <p:pic>
        <p:nvPicPr>
          <p:cNvPr id="24590" name="Picture 21" descr="2014_01_24_22_59_1347334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5602"/>
            <a:ext cx="1512888" cy="13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41" descr="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6296"/>
            <a:ext cx="1562100" cy="106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4149080"/>
            <a:ext cx="2436813" cy="13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153373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7" y="2586275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63" y="2008541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AutoShape 38"/>
          <p:cNvSpPr>
            <a:spLocks noChangeArrowheads="1"/>
          </p:cNvSpPr>
          <p:nvPr/>
        </p:nvSpPr>
        <p:spPr bwMode="auto">
          <a:xfrm>
            <a:off x="34929" y="5694126"/>
            <a:ext cx="9001125" cy="903226"/>
          </a:xfrm>
          <a:prstGeom prst="hexagon">
            <a:avLst>
              <a:gd name="adj" fmla="val 25253"/>
              <a:gd name="vf" fmla="val 115470"/>
            </a:avLst>
          </a:prstGeom>
          <a:gradFill rotWithShape="1">
            <a:gsLst>
              <a:gs pos="0">
                <a:srgbClr val="9900FF">
                  <a:alpha val="56000"/>
                </a:srgbClr>
              </a:gs>
              <a:gs pos="100000">
                <a:srgbClr val="99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97" name="TextBox 36"/>
          <p:cNvSpPr txBox="1">
            <a:spLocks noChangeArrowheads="1"/>
          </p:cNvSpPr>
          <p:nvPr/>
        </p:nvSpPr>
        <p:spPr bwMode="auto">
          <a:xfrm>
            <a:off x="35498" y="5745450"/>
            <a:ext cx="9001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Сбалансированность бюджета по доходам и расходам основополагающее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требование, предъявляемое к органам составляющим и исполняющим бюджет</a:t>
            </a:r>
          </a:p>
        </p:txBody>
      </p:sp>
      <p:sp>
        <p:nvSpPr>
          <p:cNvPr id="24598" name="Line 47"/>
          <p:cNvSpPr>
            <a:spLocks noChangeShapeType="1"/>
          </p:cNvSpPr>
          <p:nvPr/>
        </p:nvSpPr>
        <p:spPr bwMode="auto">
          <a:xfrm flipH="1">
            <a:off x="1619253" y="1047249"/>
            <a:ext cx="2232025" cy="288071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9" name="Line 48"/>
          <p:cNvSpPr>
            <a:spLocks noChangeShapeType="1"/>
          </p:cNvSpPr>
          <p:nvPr/>
        </p:nvSpPr>
        <p:spPr bwMode="auto">
          <a:xfrm flipH="1">
            <a:off x="4716463" y="1335315"/>
            <a:ext cx="0" cy="649353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0" name="Line 49"/>
          <p:cNvSpPr>
            <a:spLocks noChangeShapeType="1"/>
          </p:cNvSpPr>
          <p:nvPr/>
        </p:nvSpPr>
        <p:spPr bwMode="auto">
          <a:xfrm>
            <a:off x="5435600" y="1047249"/>
            <a:ext cx="2089150" cy="28807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F89EA12-1BCA-4958-A3E7-8C18451AC243}"/>
              </a:ext>
            </a:extLst>
          </p:cNvPr>
          <p:cNvSpPr/>
          <p:nvPr/>
        </p:nvSpPr>
        <p:spPr>
          <a:xfrm>
            <a:off x="9526" y="-13908"/>
            <a:ext cx="9144000" cy="79704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774823" y="-676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ea typeface="+mn-ea"/>
                <a:cs typeface="Times New Roman"/>
              </a:rPr>
              <a:t>КАКИЕ БЫВАЮТ БЮДЖЕТЫ ?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4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E3955A-8D62-4907-99CA-86A08C385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32"/>
            <a:ext cx="9144000" cy="6931832"/>
          </a:xfrm>
          <a:prstGeom prst="rect">
            <a:avLst/>
          </a:prstGeom>
        </p:spPr>
      </p:pic>
      <p:sp>
        <p:nvSpPr>
          <p:cNvPr id="27651" name="Rectangle 56"/>
          <p:cNvSpPr>
            <a:spLocks noChangeArrowheads="1"/>
          </p:cNvSpPr>
          <p:nvPr/>
        </p:nvSpPr>
        <p:spPr bwMode="auto">
          <a:xfrm>
            <a:off x="4865688" y="127326"/>
            <a:ext cx="184150" cy="401071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2E515B3-61F7-426B-8C28-5ACEBDAD248C}"/>
              </a:ext>
            </a:extLst>
          </p:cNvPr>
          <p:cNvSpPr/>
          <p:nvPr/>
        </p:nvSpPr>
        <p:spPr>
          <a:xfrm>
            <a:off x="9526" y="-73832"/>
            <a:ext cx="9144000" cy="97221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3312CAF-5D0F-4F94-9D06-BC01BC7CC929}"/>
              </a:ext>
            </a:extLst>
          </p:cNvPr>
          <p:cNvCxnSpPr>
            <a:cxnSpLocks/>
          </p:cNvCxnSpPr>
          <p:nvPr/>
        </p:nvCxnSpPr>
        <p:spPr>
          <a:xfrm>
            <a:off x="323528" y="-15301"/>
            <a:ext cx="0" cy="9136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130" y="-271241"/>
            <a:ext cx="8229600" cy="114114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ПОКАЗАТЕЛИ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СОЦИАЛЬНО-ЭКОНОМИЧЕСКОГО РАЗВИТИЯ СЕЛА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CA9F0-6102-4C09-9848-C3DB3D8A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9" y="2076793"/>
            <a:ext cx="2995872" cy="297289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8FAC92-D7B7-4633-9EDC-922A5C536DC0}"/>
              </a:ext>
            </a:extLst>
          </p:cNvPr>
          <p:cNvSpPr/>
          <p:nvPr/>
        </p:nvSpPr>
        <p:spPr>
          <a:xfrm>
            <a:off x="193899" y="915076"/>
            <a:ext cx="8626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Село Соболево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b="1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Со́болево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— село в Камчатском крае, административный центр Соболевского района. Образует </a:t>
            </a:r>
            <a:r>
              <a:rPr lang="ru-RU" altLang="ru-RU" b="1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Соболевское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сельское поселение</a:t>
            </a: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CC305C93-0CE3-42C9-B36D-36D9E2F967EC}"/>
              </a:ext>
            </a:extLst>
          </p:cNvPr>
          <p:cNvSpPr/>
          <p:nvPr/>
        </p:nvSpPr>
        <p:spPr>
          <a:xfrm>
            <a:off x="3644110" y="2411788"/>
            <a:ext cx="249236" cy="420963"/>
          </a:xfrm>
          <a:prstGeom prst="homePlat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CC305C93-0CE3-42C9-B36D-36D9E2F967EC}"/>
              </a:ext>
            </a:extLst>
          </p:cNvPr>
          <p:cNvSpPr/>
          <p:nvPr/>
        </p:nvSpPr>
        <p:spPr>
          <a:xfrm>
            <a:off x="3646251" y="3409756"/>
            <a:ext cx="249236" cy="420963"/>
          </a:xfrm>
          <a:prstGeom prst="homePlat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AB130D-8205-4888-9DA2-59D2DC3EB0DE}"/>
              </a:ext>
            </a:extLst>
          </p:cNvPr>
          <p:cNvSpPr/>
          <p:nvPr/>
        </p:nvSpPr>
        <p:spPr>
          <a:xfrm>
            <a:off x="4020930" y="2290300"/>
            <a:ext cx="47792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Площадь  территории села составляет около </a:t>
            </a:r>
            <a:r>
              <a:rPr lang="ru-RU" altLang="ru-RU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altLang="ru-RU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,3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тыс. га </a:t>
            </a:r>
            <a:endParaRPr lang="ru-RU" altLang="ru-RU" sz="20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Line 35">
            <a:extLst>
              <a:ext uri="{FF2B5EF4-FFF2-40B4-BE49-F238E27FC236}">
                <a16:creationId xmlns:a16="http://schemas.microsoft.com/office/drawing/2014/main" id="{8B99CB8A-E480-46E3-A65A-CF182648C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0928" y="6368649"/>
            <a:ext cx="3863440" cy="974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62">
            <a:extLst>
              <a:ext uri="{FF2B5EF4-FFF2-40B4-BE49-F238E27FC236}">
                <a16:creationId xmlns:a16="http://schemas.microsoft.com/office/drawing/2014/main" id="{EA0AE3D9-93A9-4102-ABBE-CD3B1DAAD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281" y="4863000"/>
            <a:ext cx="710451" cy="1505651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62">
            <a:extLst>
              <a:ext uri="{FF2B5EF4-FFF2-40B4-BE49-F238E27FC236}">
                <a16:creationId xmlns:a16="http://schemas.microsoft.com/office/drawing/2014/main" id="{A27657BC-A163-4CF0-9E46-E7A63C84F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885" y="4737086"/>
            <a:ext cx="710451" cy="1632106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62">
            <a:extLst>
              <a:ext uri="{FF2B5EF4-FFF2-40B4-BE49-F238E27FC236}">
                <a16:creationId xmlns:a16="http://schemas.microsoft.com/office/drawing/2014/main" id="{E8BDC855-6376-4729-8E4B-62A96DCCB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975" y="4643297"/>
            <a:ext cx="710451" cy="1725354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62">
            <a:extLst>
              <a:ext uri="{FF2B5EF4-FFF2-40B4-BE49-F238E27FC236}">
                <a16:creationId xmlns:a16="http://schemas.microsoft.com/office/drawing/2014/main" id="{587F779C-1339-4E5A-AE08-580FC4F4F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775" y="4522877"/>
            <a:ext cx="710451" cy="1845774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Rectangle 71">
            <a:extLst>
              <a:ext uri="{FF2B5EF4-FFF2-40B4-BE49-F238E27FC236}">
                <a16:creationId xmlns:a16="http://schemas.microsoft.com/office/drawing/2014/main" id="{7182738D-D065-4428-A812-E4F878EF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144" y="5873703"/>
            <a:ext cx="742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факт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1ACA6-BF67-45BF-851A-232D216EFD9B}"/>
              </a:ext>
            </a:extLst>
          </p:cNvPr>
          <p:cNvSpPr txBox="1"/>
          <p:nvPr/>
        </p:nvSpPr>
        <p:spPr>
          <a:xfrm>
            <a:off x="4040200" y="3300285"/>
            <a:ext cx="457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Среднегодовая численность постоянного населения села  на конец года</a:t>
            </a: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чел.</a:t>
            </a:r>
          </a:p>
        </p:txBody>
      </p:sp>
      <p:sp>
        <p:nvSpPr>
          <p:cNvPr id="25" name="Rectangle 71">
            <a:extLst>
              <a:ext uri="{FF2B5EF4-FFF2-40B4-BE49-F238E27FC236}">
                <a16:creationId xmlns:a16="http://schemas.microsoft.com/office/drawing/2014/main" id="{FA2640B9-705D-4399-A13E-09529519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41" y="5863570"/>
            <a:ext cx="770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прогноз</a:t>
            </a:r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0CDC28B5-E362-481B-A57A-21E89494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251" y="5859458"/>
            <a:ext cx="801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прогноз</a:t>
            </a:r>
          </a:p>
        </p:txBody>
      </p:sp>
      <p:sp>
        <p:nvSpPr>
          <p:cNvPr id="27" name="Rectangle 71">
            <a:extLst>
              <a:ext uri="{FF2B5EF4-FFF2-40B4-BE49-F238E27FC236}">
                <a16:creationId xmlns:a16="http://schemas.microsoft.com/office/drawing/2014/main" id="{6506CBF8-DA5D-490E-895E-8AEBDF09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52" y="5873703"/>
            <a:ext cx="840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прогноз</a:t>
            </a: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458B8A2B-580B-435F-87D8-6B1FE21B903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188800" y="4883712"/>
            <a:ext cx="6694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1697</a:t>
            </a:r>
            <a:r>
              <a:rPr lang="ru-RU" altLang="ru-RU" sz="18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7E784893-AA62-4236-A76B-EDE8FD5855D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143206" y="4862999"/>
            <a:ext cx="677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1700</a:t>
            </a:r>
            <a:r>
              <a:rPr lang="ru-RU" altLang="ru-RU" sz="18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883BD46D-5E61-4DE6-BB58-574944AC132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110406" y="4825193"/>
            <a:ext cx="71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1707</a:t>
            </a:r>
            <a:r>
              <a:rPr lang="ru-RU" altLang="ru-RU" sz="18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579C4F3D-00C4-4A03-9E7B-233E6B9018F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086920" y="4825193"/>
            <a:ext cx="71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1717</a:t>
            </a:r>
            <a:r>
              <a:rPr lang="ru-RU" altLang="ru-RU" sz="18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BE7E1080-E088-4DC3-8CF0-32F26A2A4D9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71601" y="5180469"/>
            <a:ext cx="262665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ru-RU" altLang="ru-RU" sz="1800" dirty="0">
                <a:solidFill>
                  <a:schemeClr val="bg1"/>
                </a:solidFill>
                <a:cs typeface="Times New Roman" pitchFamily="18" charset="0"/>
              </a:rPr>
              <a:t>Прогнозируется небольшой рост численности  населения к концу 2025 года</a:t>
            </a: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5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256BF7-0BE8-4EC2-A68C-7FD8171AF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07"/>
            <a:ext cx="9153526" cy="6871907"/>
          </a:xfrm>
          <a:prstGeom prst="rect">
            <a:avLst/>
          </a:prstGeom>
        </p:spPr>
      </p:pic>
      <p:sp>
        <p:nvSpPr>
          <p:cNvPr id="27651" name="Rectangle 56"/>
          <p:cNvSpPr>
            <a:spLocks noChangeArrowheads="1"/>
          </p:cNvSpPr>
          <p:nvPr/>
        </p:nvSpPr>
        <p:spPr bwMode="auto">
          <a:xfrm>
            <a:off x="4865688" y="127326"/>
            <a:ext cx="184150" cy="401071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2E515B3-61F7-426B-8C28-5ACEBDAD248C}"/>
              </a:ext>
            </a:extLst>
          </p:cNvPr>
          <p:cNvSpPr/>
          <p:nvPr/>
        </p:nvSpPr>
        <p:spPr>
          <a:xfrm>
            <a:off x="9526" y="-13907"/>
            <a:ext cx="9144000" cy="97221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3312CAF-5D0F-4F94-9D06-BC01BC7CC929}"/>
              </a:ext>
            </a:extLst>
          </p:cNvPr>
          <p:cNvCxnSpPr>
            <a:cxnSpLocks/>
          </p:cNvCxnSpPr>
          <p:nvPr/>
        </p:nvCxnSpPr>
        <p:spPr>
          <a:xfrm>
            <a:off x="304800" y="44626"/>
            <a:ext cx="0" cy="9136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130" y="-271241"/>
            <a:ext cx="8229600" cy="1141143"/>
          </a:xfrm>
        </p:spPr>
        <p:txBody>
          <a:bodyPr/>
          <a:lstStyle/>
          <a:p>
            <a:pPr algn="l"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/>
              </a:rPr>
              <a:t>ОСНОВНЫЕ ПОКАЗАТЕЛИ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cs typeface="Times New Roman"/>
              </a:rPr>
              <a:t>СОЦИАЛЬНО-ЭКОНОМИЧЕСКОГО РАЗВИТИЯ СЕЛА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3E90C37-3534-4A0A-8E58-DF49DE6C9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48270"/>
              </p:ext>
            </p:extLst>
          </p:nvPr>
        </p:nvGraphicFramePr>
        <p:xfrm>
          <a:off x="304800" y="4221088"/>
          <a:ext cx="8659690" cy="2498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935">
                  <a:extLst>
                    <a:ext uri="{9D8B030D-6E8A-4147-A177-3AD203B41FA5}">
                      <a16:colId xmlns:a16="http://schemas.microsoft.com/office/drawing/2014/main" val="1982973923"/>
                    </a:ext>
                  </a:extLst>
                </a:gridCol>
                <a:gridCol w="1460351">
                  <a:extLst>
                    <a:ext uri="{9D8B030D-6E8A-4147-A177-3AD203B41FA5}">
                      <a16:colId xmlns:a16="http://schemas.microsoft.com/office/drawing/2014/main" val="2545028736"/>
                    </a:ext>
                  </a:extLst>
                </a:gridCol>
                <a:gridCol w="1460351">
                  <a:extLst>
                    <a:ext uri="{9D8B030D-6E8A-4147-A177-3AD203B41FA5}">
                      <a16:colId xmlns:a16="http://schemas.microsoft.com/office/drawing/2014/main" val="3517606222"/>
                    </a:ext>
                  </a:extLst>
                </a:gridCol>
                <a:gridCol w="1460351">
                  <a:extLst>
                    <a:ext uri="{9D8B030D-6E8A-4147-A177-3AD203B41FA5}">
                      <a16:colId xmlns:a16="http://schemas.microsoft.com/office/drawing/2014/main" val="317687688"/>
                    </a:ext>
                  </a:extLst>
                </a:gridCol>
                <a:gridCol w="1460351">
                  <a:extLst>
                    <a:ext uri="{9D8B030D-6E8A-4147-A177-3AD203B41FA5}">
                      <a16:colId xmlns:a16="http://schemas.microsoft.com/office/drawing/2014/main" val="3948265591"/>
                    </a:ext>
                  </a:extLst>
                </a:gridCol>
                <a:gridCol w="1460351">
                  <a:extLst>
                    <a:ext uri="{9D8B030D-6E8A-4147-A177-3AD203B41FA5}">
                      <a16:colId xmlns:a16="http://schemas.microsoft.com/office/drawing/2014/main" val="1434617704"/>
                    </a:ext>
                  </a:extLst>
                </a:gridCol>
              </a:tblGrid>
              <a:tr h="316327">
                <a:tc>
                  <a:txBody>
                    <a:bodyPr/>
                    <a:lstStyle/>
                    <a:p>
                      <a:r>
                        <a:rPr lang="ru-RU" sz="14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Ед.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2022 оценка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2023 прогноз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2024 прогноз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2025 прогноз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160701"/>
                  </a:ext>
                </a:extLst>
              </a:tr>
              <a:tr h="442858">
                <a:tc>
                  <a:txBody>
                    <a:bodyPr/>
                    <a:lstStyle/>
                    <a:p>
                      <a:r>
                        <a:rPr lang="ru-RU" sz="1100" dirty="0"/>
                        <a:t>Численность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/>
                        <a:t>Тыс.чел</a:t>
                      </a:r>
                      <a:r>
                        <a:rPr lang="ru-RU" sz="105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1,697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1,707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1,717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917313"/>
                  </a:ext>
                </a:extLst>
              </a:tr>
              <a:tr h="442858">
                <a:tc>
                  <a:txBody>
                    <a:bodyPr/>
                    <a:lstStyle/>
                    <a:p>
                      <a:r>
                        <a:rPr lang="ru-RU" sz="1100" dirty="0"/>
                        <a:t>Миграционный прирост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На 10 000 чел-к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07772"/>
                  </a:ext>
                </a:extLst>
              </a:tr>
              <a:tr h="427042">
                <a:tc>
                  <a:txBody>
                    <a:bodyPr/>
                    <a:lstStyle/>
                    <a:p>
                      <a:r>
                        <a:rPr lang="ru-RU" sz="1100" dirty="0"/>
                        <a:t>Рождаемость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Число родившихся на 1000 чел-к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54185"/>
                  </a:ext>
                </a:extLst>
              </a:tr>
              <a:tr h="427042">
                <a:tc>
                  <a:txBody>
                    <a:bodyPr/>
                    <a:lstStyle/>
                    <a:p>
                      <a:r>
                        <a:rPr lang="ru-RU" sz="1100" dirty="0"/>
                        <a:t>Смертность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Число умерших на 1000 чел-к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22422"/>
                  </a:ext>
                </a:extLst>
              </a:tr>
              <a:tr h="442858">
                <a:tc>
                  <a:txBody>
                    <a:bodyPr/>
                    <a:lstStyle/>
                    <a:p>
                      <a:r>
                        <a:rPr lang="ru-RU" sz="1100" dirty="0"/>
                        <a:t>Естественный прирост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На 1000 человек 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56857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1A7D740-5D96-423C-8BE7-E3B0F9EA4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604175"/>
              </p:ext>
            </p:extLst>
          </p:nvPr>
        </p:nvGraphicFramePr>
        <p:xfrm>
          <a:off x="179510" y="669630"/>
          <a:ext cx="8659690" cy="371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917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503E5D-A4B1-438E-822D-725E2A742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74"/>
            <a:ext cx="9144000" cy="6925174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7225385-AF81-4F81-9BB3-84DE9ADD0349}"/>
              </a:ext>
            </a:extLst>
          </p:cNvPr>
          <p:cNvSpPr/>
          <p:nvPr/>
        </p:nvSpPr>
        <p:spPr>
          <a:xfrm>
            <a:off x="9526" y="-67174"/>
            <a:ext cx="9144000" cy="126467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25603" name="Номер слайда 5"/>
          <p:cNvSpPr txBox="1">
            <a:spLocks noGrp="1"/>
          </p:cNvSpPr>
          <p:nvPr/>
        </p:nvSpPr>
        <p:spPr bwMode="auto">
          <a:xfrm>
            <a:off x="614730" y="6144834"/>
            <a:ext cx="8339062" cy="5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Величина прожиточного минимума (в среднем на душу населения)</a:t>
            </a:r>
          </a:p>
        </p:txBody>
      </p:sp>
      <p:sp>
        <p:nvSpPr>
          <p:cNvPr id="25610" name="AutoShape 18" descr="Картинки по запросу КАМЕНЬ НА НАБЕРЕЖНОЙ КОМСОМОЛЬСКА"/>
          <p:cNvSpPr>
            <a:spLocks noChangeAspect="1" noChangeArrowheads="1"/>
          </p:cNvSpPr>
          <p:nvPr/>
        </p:nvSpPr>
        <p:spPr bwMode="auto">
          <a:xfrm>
            <a:off x="4419600" y="3277007"/>
            <a:ext cx="304800" cy="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1" name="AutoShape 20" descr="Камень на месте высадки комсомольцев"/>
          <p:cNvSpPr>
            <a:spLocks noChangeAspect="1" noChangeArrowheads="1"/>
          </p:cNvSpPr>
          <p:nvPr/>
        </p:nvSpPr>
        <p:spPr bwMode="auto">
          <a:xfrm>
            <a:off x="4419600" y="3277007"/>
            <a:ext cx="304800" cy="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2" name="AutoShape 22" descr=" "/>
          <p:cNvSpPr>
            <a:spLocks noChangeAspect="1" noChangeArrowheads="1"/>
          </p:cNvSpPr>
          <p:nvPr/>
        </p:nvSpPr>
        <p:spPr bwMode="auto">
          <a:xfrm>
            <a:off x="4419600" y="3277007"/>
            <a:ext cx="304800" cy="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5" name="Rectangle 28"/>
          <p:cNvSpPr>
            <a:spLocks noChangeArrowheads="1"/>
          </p:cNvSpPr>
          <p:nvPr/>
        </p:nvSpPr>
        <p:spPr bwMode="auto">
          <a:xfrm>
            <a:off x="250825" y="2635613"/>
            <a:ext cx="4248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7" name="Rectangle 62"/>
          <p:cNvSpPr>
            <a:spLocks noChangeArrowheads="1"/>
          </p:cNvSpPr>
          <p:nvPr/>
        </p:nvSpPr>
        <p:spPr bwMode="auto">
          <a:xfrm>
            <a:off x="6734631" y="2104050"/>
            <a:ext cx="1255718" cy="3316243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8" name="Rectangle 63"/>
          <p:cNvSpPr>
            <a:spLocks noChangeArrowheads="1"/>
          </p:cNvSpPr>
          <p:nvPr/>
        </p:nvSpPr>
        <p:spPr bwMode="auto">
          <a:xfrm>
            <a:off x="5032156" y="2438062"/>
            <a:ext cx="1223042" cy="2978938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9" name="Rectangle 64"/>
          <p:cNvSpPr>
            <a:spLocks noChangeArrowheads="1"/>
          </p:cNvSpPr>
          <p:nvPr/>
        </p:nvSpPr>
        <p:spPr bwMode="auto">
          <a:xfrm>
            <a:off x="3311751" y="2991567"/>
            <a:ext cx="1223042" cy="2414336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0" name="Rectangle 69"/>
          <p:cNvSpPr>
            <a:spLocks noChangeArrowheads="1"/>
          </p:cNvSpPr>
          <p:nvPr/>
        </p:nvSpPr>
        <p:spPr bwMode="auto">
          <a:xfrm>
            <a:off x="3313135" y="5479249"/>
            <a:ext cx="1268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25622" name="Rectangle 71"/>
          <p:cNvSpPr>
            <a:spLocks noChangeArrowheads="1"/>
          </p:cNvSpPr>
          <p:nvPr/>
        </p:nvSpPr>
        <p:spPr bwMode="auto">
          <a:xfrm>
            <a:off x="1601283" y="5480322"/>
            <a:ext cx="13129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факт</a:t>
            </a:r>
          </a:p>
        </p:txBody>
      </p:sp>
      <p:sp>
        <p:nvSpPr>
          <p:cNvPr id="25624" name="Rectangle 64"/>
          <p:cNvSpPr>
            <a:spLocks noChangeArrowheads="1"/>
          </p:cNvSpPr>
          <p:nvPr/>
        </p:nvSpPr>
        <p:spPr bwMode="auto">
          <a:xfrm>
            <a:off x="1718765" y="3808066"/>
            <a:ext cx="1144884" cy="1621655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5" name="Rectangle 69"/>
          <p:cNvSpPr>
            <a:spLocks noChangeArrowheads="1"/>
          </p:cNvSpPr>
          <p:nvPr/>
        </p:nvSpPr>
        <p:spPr bwMode="auto">
          <a:xfrm>
            <a:off x="5103929" y="5520450"/>
            <a:ext cx="1358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25628" name="Rectangle 30"/>
          <p:cNvSpPr>
            <a:spLocks noChangeArrowheads="1"/>
          </p:cNvSpPr>
          <p:nvPr/>
        </p:nvSpPr>
        <p:spPr bwMode="auto">
          <a:xfrm>
            <a:off x="5206428" y="2566504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25,832</a:t>
            </a: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725106" y="2244141"/>
            <a:ext cx="12230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26,1936</a:t>
            </a:r>
            <a:r>
              <a:rPr lang="ru-RU" altLang="ru-RU" sz="18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5630" name="Rectangle 33"/>
          <p:cNvSpPr>
            <a:spLocks noChangeArrowheads="1"/>
          </p:cNvSpPr>
          <p:nvPr/>
        </p:nvSpPr>
        <p:spPr bwMode="auto">
          <a:xfrm>
            <a:off x="3389627" y="3103803"/>
            <a:ext cx="1029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25,5257 </a:t>
            </a:r>
          </a:p>
        </p:txBody>
      </p:sp>
      <p:sp>
        <p:nvSpPr>
          <p:cNvPr id="25631" name="Line 35"/>
          <p:cNvSpPr>
            <a:spLocks noChangeShapeType="1"/>
          </p:cNvSpPr>
          <p:nvPr/>
        </p:nvSpPr>
        <p:spPr bwMode="auto">
          <a:xfrm flipV="1">
            <a:off x="1495351" y="5418953"/>
            <a:ext cx="6918386" cy="1558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96982" y="627200"/>
            <a:ext cx="2205079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31" y="-20924"/>
            <a:ext cx="8423489" cy="74946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/>
              </a:rPr>
              <a:t>ОСНОВНЫЕ ПОКАЗАТЕЛИ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cs typeface="Times New Roman"/>
              </a:rPr>
              <a:t>СОЦИАЛЬНО-ЭКОНОМИЧЕСКОГО РАЗВИТИЯ СЕЛА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 rot="10800000" flipV="1">
            <a:off x="1850175" y="3802050"/>
            <a:ext cx="10134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25,223</a:t>
            </a:r>
            <a:r>
              <a:rPr lang="ru-RU" altLang="ru-RU" sz="18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Rectangle 69"/>
          <p:cNvSpPr>
            <a:spLocks noChangeArrowheads="1"/>
          </p:cNvSpPr>
          <p:nvPr/>
        </p:nvSpPr>
        <p:spPr bwMode="auto">
          <a:xfrm>
            <a:off x="6785301" y="5504635"/>
            <a:ext cx="15148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22CE01F-4263-494F-852D-BDB3DA994196}"/>
              </a:ext>
            </a:extLst>
          </p:cNvPr>
          <p:cNvCxnSpPr>
            <a:cxnSpLocks/>
          </p:cNvCxnSpPr>
          <p:nvPr/>
        </p:nvCxnSpPr>
        <p:spPr>
          <a:xfrm>
            <a:off x="250825" y="47762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12454B-6054-4142-A4BD-8F4A0A754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2" y="1799159"/>
            <a:ext cx="2865128" cy="1893417"/>
          </a:xfrm>
          <a:prstGeom prst="rect">
            <a:avLst/>
          </a:prstGeom>
          <a:blipFill dpi="0" rotWithShape="1">
            <a:blip r:embed="rId2">
              <a:alphaModFix amt="66000"/>
            </a:blip>
            <a:srcRect/>
            <a:stretch>
              <a:fillRect/>
            </a:stretch>
          </a:blipFill>
          <a:effectLst>
            <a:glow rad="127000">
              <a:schemeClr val="accent1"/>
            </a:glow>
          </a:effectLst>
        </p:spPr>
      </p:pic>
      <p:sp>
        <p:nvSpPr>
          <p:cNvPr id="46" name="Rectangle 64">
            <a:extLst>
              <a:ext uri="{FF2B5EF4-FFF2-40B4-BE49-F238E27FC236}">
                <a16:creationId xmlns:a16="http://schemas.microsoft.com/office/drawing/2014/main" id="{ECB8A788-5D4E-47DB-8E8D-CF01C5185D1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23547" y="6230804"/>
            <a:ext cx="216024" cy="245435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" name="AutoShape 57">
            <a:extLst>
              <a:ext uri="{FF2B5EF4-FFF2-40B4-BE49-F238E27FC236}">
                <a16:creationId xmlns:a16="http://schemas.microsoft.com/office/drawing/2014/main" id="{1586E2B1-9A0C-43F1-850D-0046E0695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42" y="1364555"/>
            <a:ext cx="7848600" cy="369332"/>
          </a:xfrm>
          <a:prstGeom prst="homePlate">
            <a:avLst>
              <a:gd name="adj" fmla="val 273280"/>
            </a:avLst>
          </a:prstGeom>
          <a:gradFill rotWithShape="1">
            <a:gsLst>
              <a:gs pos="0">
                <a:srgbClr val="3366FF">
                  <a:alpha val="90999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       </a:t>
            </a:r>
            <a:r>
              <a:rPr lang="ru-RU" sz="1800" b="1" dirty="0">
                <a:solidFill>
                  <a:schemeClr val="bg1"/>
                </a:solidFill>
              </a:rPr>
              <a:t>ДИНАМИКА ПРОЖИТОЧНОГ МИНИМУМА</a:t>
            </a: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92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2065</Words>
  <Application>Microsoft Office PowerPoint</Application>
  <PresentationFormat>Экран (4:3)</PresentationFormat>
  <Paragraphs>420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PT Sans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 ? </vt:lpstr>
      <vt:lpstr>ОСНОВНЫЕ ПОКАЗАТЕЛИ  СОЦИАЛЬНО-ЭКОНОМИЧЕСКОГО РАЗВИТИЯ СЕЛА</vt:lpstr>
      <vt:lpstr>ОСНОВНЫЕ ПОКАЗАТЕЛИ  СОЦИАЛЬНО-ЭКОНОМИЧЕСКОГО РАЗВИТИЯ СЕЛА</vt:lpstr>
      <vt:lpstr>ОСНОВНЫЕ ПОКАЗАТЕЛИ  СОЦИАЛЬНО-ЭКОНОМИЧЕСКОГО РАЗВИТИЯ СЕЛА</vt:lpstr>
      <vt:lpstr>ОСНОВНЫЕ ПОКАЗАТЕЛИ  СОЦИАЛЬНО-ЭКОНОМИЧЕСКОГО РАЗВИТИЯ СЕЛА</vt:lpstr>
      <vt:lpstr>ОСНОВНЫЕ ПОКАЗАТЕЛИ  СОЦИАЛЬНО-ЭКОНОМИЧЕСКОГО РАЗВИТИЯ СЕЛА</vt:lpstr>
      <vt:lpstr>ЗА СЧЕТ КАКИХ ДОХОДОВ ФОРМИРУЕТСЯ БЮДЖЕТ?</vt:lpstr>
      <vt:lpstr>УЧАСТИЕ ГРАЖДАН В ФОРМИРОВАНИИ ДОХОДНОЙ ЧАСТИ БЮДЖЕТА ПОСЕЛЕНИЯ</vt:lpstr>
      <vt:lpstr>ОСНОВНЫЕ НАПРАВЛЕНИЯ БЮДЖЕТНОЙ  И НАЛОГОВОЙ ПОЛИТИКИ В ОБЛАСТИ  ДОХОДОВ на 2023 – 2025 годы</vt:lpstr>
      <vt:lpstr>ОСНОВНЫЕ НАПРАВЛЕНИЯ БЮДЖЕТНОЙ  И НАЛОГОВОЙ ПОЛИТИКИ В ОБЛАСТИ  РАСХОДОВ на 2023 – 2025 годы</vt:lpstr>
      <vt:lpstr>ОСНОВНЫЕ ХАРАКТЕРИСТИКИ БЮДЖЕТА СОБОЛЕВСКОГО СЕЛЬСКОГО ПОСЕЛЕНИЯ  НА 2023 -2025 ГОДЫ</vt:lpstr>
      <vt:lpstr>СТРУКТУРА ДОХОДА БЮДЖЕТА ПОСЕЛЕНИЯ  НА 2023-2025 ГОДА </vt:lpstr>
      <vt:lpstr>СТРУКТУРА ДОХОДА БЮДЖЕТА ПОСЕЛЕНИЯ  НА 2023-2025 ГОДА (в долях)</vt:lpstr>
      <vt:lpstr>Презентация PowerPoint</vt:lpstr>
      <vt:lpstr>ЧТО ТАКОЕ МЕЖБЮДЖЕТНЫЕ ТРАНСФЕРТЫ?</vt:lpstr>
      <vt:lpstr>СТРУКТУРА ПОСТУПЛЕНИЙ МЕЖБЮДЖЕТНЫХ  ТРАНСФЕРТОВ ИЗ ВЫШЕСТОЯЩИХ БЮДЖЕТОВ В 2023-2025 ГОДАХ</vt:lpstr>
      <vt:lpstr>РАСХОДЫ БЮДЖЕТА СОБОЛЕВСКОГО СЕЛЬСКОГО ПОССЕЛЕНИЯ В 2023 -2025 ГОДАХ</vt:lpstr>
      <vt:lpstr>СТРУКТУРА РАСХОДОВ БЮДЖЕТА ПОСЕЛЕНИЯ НА 2023 – 2025 ГГ. ПО РАЗДЕЛАМ КЛАССИФИКАЦИИ РАСХОДОВ БЮДЖЕТА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NFinBuh</cp:lastModifiedBy>
  <cp:revision>181</cp:revision>
  <cp:lastPrinted>2022-10-31T02:44:20Z</cp:lastPrinted>
  <dcterms:modified xsi:type="dcterms:W3CDTF">2022-11-15T02:13:50Z</dcterms:modified>
</cp:coreProperties>
</file>