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89" r:id="rId3"/>
    <p:sldMasterId id="2147483701" r:id="rId4"/>
    <p:sldMasterId id="2147483713" r:id="rId5"/>
    <p:sldMasterId id="2147483725" r:id="rId6"/>
    <p:sldMasterId id="2147483737" r:id="rId7"/>
    <p:sldMasterId id="2147483754" r:id="rId8"/>
  </p:sldMasterIdLst>
  <p:notesMasterIdLst>
    <p:notesMasterId r:id="rId2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5" r:id="rId17"/>
    <p:sldId id="266" r:id="rId18"/>
    <p:sldId id="267" r:id="rId19"/>
    <p:sldId id="270" r:id="rId20"/>
    <p:sldId id="268" r:id="rId21"/>
    <p:sldId id="273" r:id="rId22"/>
    <p:sldId id="271" r:id="rId23"/>
    <p:sldId id="272" r:id="rId24"/>
    <p:sldId id="269" r:id="rId25"/>
    <p:sldId id="274" r:id="rId26"/>
    <p:sldId id="26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090" autoAdjust="0"/>
  </p:normalViewPr>
  <p:slideViewPr>
    <p:cSldViewPr>
      <p:cViewPr>
        <p:scale>
          <a:sx n="94" d="100"/>
          <a:sy n="94" d="100"/>
        </p:scale>
        <p:origin x="-8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055;&#1088;&#1080;&#1083;&#1086;&#1078;&#1077;&#1085;&#1080;&#1103;%20&#1082;%20&#1055;&#1056;&#1054;&#1045;&#1050;&#1058;&#1059;%20&#1073;&#1102;&#1076;&#1078;&#1077;&#1090;&#1072;%20%20&#1057;&#1057;&#1055;%202021\3%20&#1087;&#1088;&#1080;&#1083;%202021&#1076;&#1086;&#1093;&#1086;&#1076;&#1099;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 бюджета Соболевского сельского поселения на 2021 год</a:t>
            </a:r>
          </a:p>
        </c:rich>
      </c:tx>
      <c:layout>
        <c:manualLayout>
          <c:xMode val="edge"/>
          <c:yMode val="edge"/>
          <c:x val="0.11016666666666665"/>
          <c:y val="2.777777777777777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(ГАД!$D$5;ГАД!$D$19)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 </c:v>
                </c:pt>
              </c:strCache>
            </c:strRef>
          </c:cat>
          <c:val>
            <c:numRef>
              <c:f>(ГАД!$E$5;ГАД!$E$19)</c:f>
              <c:numCache>
                <c:formatCode>#,##0.00000</c:formatCode>
                <c:ptCount val="2"/>
                <c:pt idx="0" formatCode="0.00000">
                  <c:v>17072.04</c:v>
                </c:pt>
                <c:pt idx="1">
                  <c:v>70138.669649999996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(ГАД!$D$6,ГАД!$D$11,ГАД!$D$16)</c:f>
              <c:strCache>
                <c:ptCount val="3"/>
                <c:pt idx="0">
                  <c:v>Управление Федерального казначейства</c:v>
                </c:pt>
                <c:pt idx="1">
                  <c:v>Межрайонная инспекция ФНС №3 России по КК</c:v>
                </c:pt>
                <c:pt idx="2">
                  <c:v>Администрация Соболевского МР</c:v>
                </c:pt>
              </c:strCache>
            </c:strRef>
          </c:cat>
          <c:val>
            <c:numRef>
              <c:f>(ГАД!$E$6,ГАД!$E$11,ГАД!$E$16)</c:f>
              <c:numCache>
                <c:formatCode>#,##0.00000_ ;\-#,##0.00000\ </c:formatCode>
                <c:ptCount val="3"/>
                <c:pt idx="0" formatCode="0.00000">
                  <c:v>1392.48</c:v>
                </c:pt>
                <c:pt idx="1">
                  <c:v>15005</c:v>
                </c:pt>
                <c:pt idx="2" formatCode="#,##0.00000">
                  <c:v>674.56000000000006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(ГАД!$D$21;ГАД!$D$24;ГАД!$D$34;ГАД!$D$37)</c:f>
              <c:strCache>
                <c:ptCount val="4"/>
                <c:pt idx="0">
                  <c:v>Дотации бюджетам бюджетной системы РФ</c:v>
                </c:pt>
                <c:pt idx="1">
                  <c:v>Субсидии бюджетам субъектов Р Ф и муниципальных образований (межбюджетные субсидии)</c:v>
                </c:pt>
                <c:pt idx="2">
                  <c:v>Субвенции бюджетам субъектов Российской Федерации и муниципальных образований 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(ГАД!$E$21;ГАД!$E$24;ГАД!$E$34;ГАД!$E$37)</c:f>
              <c:numCache>
                <c:formatCode>#,##0.00000</c:formatCode>
                <c:ptCount val="4"/>
                <c:pt idx="0">
                  <c:v>38055.4</c:v>
                </c:pt>
                <c:pt idx="1">
                  <c:v>3451.96965</c:v>
                </c:pt>
                <c:pt idx="2">
                  <c:v>231.3</c:v>
                </c:pt>
                <c:pt idx="3">
                  <c:v>28400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2021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НАЛОГОВЫЕ ДОХОДЫ ВСЕГО, 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269389763779528"/>
                  <c:y val="-3.78703703703704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(Лист1!$C$24;Лист1!$C$34;Лист1!$C$36)</c:f>
              <c:strCache>
                <c:ptCount val="3"/>
                <c:pt idx="0">
                  <c:v>НАЛОГОВЫЕ ДОХОДЫ ВСЕГО, в том числе:</c:v>
                </c:pt>
                <c:pt idx="1">
                  <c:v>БЕЗВОЗМЕЗДНЫЕ ПОСТУПЛЕНИЯ             </c:v>
                </c:pt>
                <c:pt idx="2">
                  <c:v>Дотации бюджетам бюджетной системы Российской Федерации           </c:v>
                </c:pt>
              </c:strCache>
            </c:strRef>
          </c:cat>
          <c:val>
            <c:numRef>
              <c:f>(Лист1!$E$24;Лист1!$E$34;Лист1!$E$36)</c:f>
              <c:numCache>
                <c:formatCode>#,##0.0</c:formatCode>
                <c:ptCount val="3"/>
                <c:pt idx="0" formatCode="#,##0.0_ ;\-#,##0.0\ ">
                  <c:v>16438.68</c:v>
                </c:pt>
                <c:pt idx="1">
                  <c:v>70138.668999999994</c:v>
                </c:pt>
                <c:pt idx="2">
                  <c:v>38055.4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2020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НАЛОГОВЫЕ ДОХОДЫ ВСЕГО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6984142607174098E-2"/>
                  <c:y val="-1.5565049985872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(Лист1!$C$24;Лист1!$C$34;Лист1!$C$36)</c:f>
              <c:strCache>
                <c:ptCount val="3"/>
                <c:pt idx="0">
                  <c:v>НАЛОГОВЫЕ ДОХОДЫ ВСЕГО, в том числе:</c:v>
                </c:pt>
                <c:pt idx="1">
                  <c:v>БЕЗВОЗМЕЗДНЫЕ ПОСТУПЛЕНИЯ             </c:v>
                </c:pt>
                <c:pt idx="2">
                  <c:v>Дотации бюджетам бюджетной системы Российской Федерации           </c:v>
                </c:pt>
              </c:strCache>
            </c:strRef>
          </c:cat>
          <c:val>
            <c:numRef>
              <c:f>(Лист1!$D$24;Лист1!$D$34;Лист1!$D$36)</c:f>
              <c:numCache>
                <c:formatCode>#,##0.0</c:formatCode>
                <c:ptCount val="3"/>
                <c:pt idx="0" formatCode="#,##0.0_ ;\-#,##0.0\ ">
                  <c:v>19954.151999999998</c:v>
                </c:pt>
                <c:pt idx="1">
                  <c:v>123002.70538999999</c:v>
                </c:pt>
                <c:pt idx="2">
                  <c:v>42113.2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017270568451659E-2"/>
          <c:y val="0.20530319843052314"/>
          <c:w val="0.50706502596266378"/>
          <c:h val="0.79232483200028403"/>
        </c:manualLayout>
      </c:layout>
      <c:pieChart>
        <c:varyColors val="1"/>
        <c:ser>
          <c:idx val="0"/>
          <c:order val="0"/>
          <c:explosion val="21"/>
          <c:dLbls>
            <c:dLbl>
              <c:idx val="1"/>
              <c:layout>
                <c:manualLayout>
                  <c:x val="0.23924464367690795"/>
                  <c:y val="6.62007340315013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Лист1!$C$4:$C$9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Благоустройство</c:v>
                </c:pt>
                <c:pt idx="5">
                  <c:v>Охрана окружающей среды</c:v>
                </c:pt>
              </c:strCache>
            </c:strRef>
          </c:cat>
          <c:val>
            <c:numRef>
              <c:f>Лист1!$D$4:$D$9</c:f>
              <c:numCache>
                <c:formatCode>#,##0.00000</c:formatCode>
                <c:ptCount val="6"/>
                <c:pt idx="0">
                  <c:v>1829.3</c:v>
                </c:pt>
                <c:pt idx="1">
                  <c:v>208.99999999999997</c:v>
                </c:pt>
                <c:pt idx="2">
                  <c:v>37500</c:v>
                </c:pt>
                <c:pt idx="3">
                  <c:v>46971.409650000001</c:v>
                </c:pt>
                <c:pt idx="4">
                  <c:v>14946.754999999999</c:v>
                </c:pt>
                <c:pt idx="5">
                  <c:v>500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ED343-9EEF-40F9-822B-DEE18B405F2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ED86F4-E9DE-4D3F-82E4-32A23B3038A5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endParaRPr lang="ru-RU" sz="1050" b="1" dirty="0">
            <a:solidFill>
              <a:schemeClr val="tx1"/>
            </a:solidFill>
          </a:endParaRPr>
        </a:p>
      </dgm:t>
    </dgm:pt>
    <dgm:pt modelId="{6E14012F-DC81-4A61-8C2F-2C78414394BD}" type="parTrans" cxnId="{637BCA0A-A66D-4CD0-9E3E-71CA1EF6F388}">
      <dgm:prSet/>
      <dgm:spPr/>
      <dgm:t>
        <a:bodyPr/>
        <a:lstStyle/>
        <a:p>
          <a:endParaRPr lang="ru-RU"/>
        </a:p>
      </dgm:t>
    </dgm:pt>
    <dgm:pt modelId="{B4F0C9AB-9369-408E-836E-3F9DDA9156B5}" type="sibTrans" cxnId="{637BCA0A-A66D-4CD0-9E3E-71CA1EF6F388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E304DC4B-6CCC-4250-9F2B-2CCF95E5F8B6}">
      <dgm:prSet phldrT="[Текст]" custT="1"/>
      <dgm:spPr>
        <a:solidFill>
          <a:srgbClr val="FDF591"/>
        </a:solidFill>
      </dgm:spPr>
      <dgm:t>
        <a:bodyPr/>
        <a:lstStyle/>
        <a:p>
          <a:endParaRPr lang="ru-RU" sz="1050" b="1" dirty="0">
            <a:solidFill>
              <a:schemeClr val="tx1"/>
            </a:solidFill>
          </a:endParaRPr>
        </a:p>
      </dgm:t>
    </dgm:pt>
    <dgm:pt modelId="{1CA3E57B-8F75-4D49-8A8C-E6C6649DAC76}" type="parTrans" cxnId="{59816AE0-A959-431D-AD02-BA3C1B4B1573}">
      <dgm:prSet/>
      <dgm:spPr/>
      <dgm:t>
        <a:bodyPr/>
        <a:lstStyle/>
        <a:p>
          <a:endParaRPr lang="ru-RU"/>
        </a:p>
      </dgm:t>
    </dgm:pt>
    <dgm:pt modelId="{23902278-5706-4FA6-9B98-534FAE848A58}" type="sibTrans" cxnId="{59816AE0-A959-431D-AD02-BA3C1B4B1573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AA05B97E-7DC0-4A5C-A5EF-D8AC4C76FE44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050" b="1" dirty="0" smtClean="0">
              <a:solidFill>
                <a:schemeClr val="tx1"/>
              </a:solidFill>
            </a:rPr>
            <a:t>Бюджеты городских округов</a:t>
          </a:r>
          <a:endParaRPr lang="ru-RU" sz="1050" b="1" dirty="0">
            <a:solidFill>
              <a:schemeClr val="tx1"/>
            </a:solidFill>
          </a:endParaRPr>
        </a:p>
      </dgm:t>
    </dgm:pt>
    <dgm:pt modelId="{C79D57F0-6F8B-433B-A6A2-0101D2105F96}" type="parTrans" cxnId="{EBF0ABC9-1D1A-497C-92ED-E921CFF63762}">
      <dgm:prSet/>
      <dgm:spPr/>
      <dgm:t>
        <a:bodyPr/>
        <a:lstStyle/>
        <a:p>
          <a:endParaRPr lang="ru-RU"/>
        </a:p>
      </dgm:t>
    </dgm:pt>
    <dgm:pt modelId="{17FAD144-7B63-41AC-A0F6-926E0CD93D7F}" type="sibTrans" cxnId="{EBF0ABC9-1D1A-497C-92ED-E921CFF63762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079DCC04-FA0F-4CEE-9946-604A65C5573F}">
      <dgm:prSet phldrT="[Текст]" custT="1"/>
      <dgm:spPr>
        <a:solidFill>
          <a:srgbClr val="FDF591"/>
        </a:solidFill>
      </dgm:spPr>
      <dgm:t>
        <a:bodyPr/>
        <a:lstStyle/>
        <a:p>
          <a:r>
            <a:rPr lang="ru-RU" sz="1050" b="1" dirty="0" smtClean="0">
              <a:solidFill>
                <a:schemeClr val="tx1"/>
              </a:solidFill>
            </a:rPr>
            <a:t>Бюджеты субъектов РФ</a:t>
          </a:r>
          <a:endParaRPr lang="ru-RU" sz="1050" b="1" dirty="0">
            <a:solidFill>
              <a:schemeClr val="tx1"/>
            </a:solidFill>
          </a:endParaRPr>
        </a:p>
      </dgm:t>
    </dgm:pt>
    <dgm:pt modelId="{6C16982F-60D9-490F-831E-E96BB78FA268}" type="parTrans" cxnId="{31CDFCE6-F1E1-4251-9E74-7512BE994C0B}">
      <dgm:prSet/>
      <dgm:spPr/>
      <dgm:t>
        <a:bodyPr/>
        <a:lstStyle/>
        <a:p>
          <a:endParaRPr lang="ru-RU"/>
        </a:p>
      </dgm:t>
    </dgm:pt>
    <dgm:pt modelId="{57383DED-D7B7-4797-8835-3977B593163B}" type="sibTrans" cxnId="{31CDFCE6-F1E1-4251-9E74-7512BE994C0B}">
      <dgm:prSet/>
      <dgm:spPr>
        <a:solidFill>
          <a:srgbClr val="FDF591"/>
        </a:solidFill>
      </dgm:spPr>
      <dgm:t>
        <a:bodyPr/>
        <a:lstStyle/>
        <a:p>
          <a:endParaRPr lang="ru-RU" dirty="0"/>
        </a:p>
      </dgm:t>
    </dgm:pt>
    <dgm:pt modelId="{4CC20C03-E59A-4D06-9C3F-D6EEA2518EE1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050" b="1" dirty="0" smtClean="0">
              <a:solidFill>
                <a:schemeClr val="tx1"/>
              </a:solidFill>
            </a:rPr>
            <a:t>Бюджеты городских и сельских поселений</a:t>
          </a:r>
          <a:endParaRPr lang="ru-RU" sz="1050" b="1" dirty="0">
            <a:solidFill>
              <a:schemeClr val="tx1"/>
            </a:solidFill>
          </a:endParaRPr>
        </a:p>
      </dgm:t>
    </dgm:pt>
    <dgm:pt modelId="{EF939EE5-5E57-4387-ADA8-11DE6DD62B76}" type="parTrans" cxnId="{645D4623-D725-407B-9592-F76AFCD3A6DC}">
      <dgm:prSet/>
      <dgm:spPr/>
      <dgm:t>
        <a:bodyPr/>
        <a:lstStyle/>
        <a:p>
          <a:endParaRPr lang="ru-RU"/>
        </a:p>
      </dgm:t>
    </dgm:pt>
    <dgm:pt modelId="{06AC661F-636E-43CC-BFE2-665D8B26442F}" type="sibTrans" cxnId="{645D4623-D725-407B-9592-F76AFCD3A6DC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60F2CFAA-733F-4879-9A69-E7858C0EFF9E}" type="pres">
      <dgm:prSet presAssocID="{F69ED343-9EEF-40F9-822B-DEE18B405F2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4A0769-124A-43F7-92CC-D65FE6EB81ED}" type="pres">
      <dgm:prSet presAssocID="{FDED86F4-E9DE-4D3F-82E4-32A23B3038A5}" presName="composite" presStyleCnt="0"/>
      <dgm:spPr/>
    </dgm:pt>
    <dgm:pt modelId="{218652FF-822E-4BF0-9264-455C13913306}" type="pres">
      <dgm:prSet presAssocID="{FDED86F4-E9DE-4D3F-82E4-32A23B3038A5}" presName="Parent1" presStyleLbl="node1" presStyleIdx="0" presStyleCnt="10" custLinFactX="-73007" custLinFactNeighborX="-100000" custLinFactNeighborY="-7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C4974-E1B8-4001-9DAC-416D466611D2}" type="pres">
      <dgm:prSet presAssocID="{FDED86F4-E9DE-4D3F-82E4-32A23B3038A5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78104-80BA-4B04-BEA0-880EE4FD4C6E}" type="pres">
      <dgm:prSet presAssocID="{FDED86F4-E9DE-4D3F-82E4-32A23B3038A5}" presName="BalanceSpacing" presStyleCnt="0"/>
      <dgm:spPr/>
    </dgm:pt>
    <dgm:pt modelId="{993D9D24-7676-4586-873B-9DD416F3550F}" type="pres">
      <dgm:prSet presAssocID="{FDED86F4-E9DE-4D3F-82E4-32A23B3038A5}" presName="BalanceSpacing1" presStyleCnt="0"/>
      <dgm:spPr/>
    </dgm:pt>
    <dgm:pt modelId="{39A1A935-8E4F-4DDB-81BA-9B48D4D4D33F}" type="pres">
      <dgm:prSet presAssocID="{B4F0C9AB-9369-408E-836E-3F9DDA9156B5}" presName="Accent1Text" presStyleLbl="node1" presStyleIdx="1" presStyleCnt="10" custLinFactNeighborX="35423" custLinFactNeighborY="-7004"/>
      <dgm:spPr/>
      <dgm:t>
        <a:bodyPr/>
        <a:lstStyle/>
        <a:p>
          <a:endParaRPr lang="ru-RU"/>
        </a:p>
      </dgm:t>
    </dgm:pt>
    <dgm:pt modelId="{A4CDB330-CB4D-457C-AF16-63BC7F857884}" type="pres">
      <dgm:prSet presAssocID="{B4F0C9AB-9369-408E-836E-3F9DDA9156B5}" presName="spaceBetweenRectangles" presStyleCnt="0"/>
      <dgm:spPr/>
    </dgm:pt>
    <dgm:pt modelId="{C62CBED7-C126-4CEC-80A3-E3C4D85609D8}" type="pres">
      <dgm:prSet presAssocID="{E304DC4B-6CCC-4250-9F2B-2CCF95E5F8B6}" presName="composite" presStyleCnt="0"/>
      <dgm:spPr/>
    </dgm:pt>
    <dgm:pt modelId="{6A1006A4-64FA-4BFE-ACB3-E35E845E614F}" type="pres">
      <dgm:prSet presAssocID="{E304DC4B-6CCC-4250-9F2B-2CCF95E5F8B6}" presName="Parent1" presStyleLbl="node1" presStyleIdx="2" presStyleCnt="10" custLinFactX="46914" custLinFactNeighborX="100000" custLinFactNeighborY="-12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25292-25A7-4B03-B38B-82B74497C00D}" type="pres">
      <dgm:prSet presAssocID="{E304DC4B-6CCC-4250-9F2B-2CCF95E5F8B6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3FF04-89A5-4294-9477-B51FE17AEBD5}" type="pres">
      <dgm:prSet presAssocID="{E304DC4B-6CCC-4250-9F2B-2CCF95E5F8B6}" presName="BalanceSpacing" presStyleCnt="0"/>
      <dgm:spPr/>
    </dgm:pt>
    <dgm:pt modelId="{6CA18A08-8B54-4C84-BB8E-CA630EDC3ADE}" type="pres">
      <dgm:prSet presAssocID="{E304DC4B-6CCC-4250-9F2B-2CCF95E5F8B6}" presName="BalanceSpacing1" presStyleCnt="0"/>
      <dgm:spPr/>
    </dgm:pt>
    <dgm:pt modelId="{4CA697DE-3F80-4DB5-81FB-B66D02568C75}" type="pres">
      <dgm:prSet presAssocID="{23902278-5706-4FA6-9B98-534FAE848A58}" presName="Accent1Text" presStyleLbl="node1" presStyleIdx="3" presStyleCnt="10" custLinFactX="-100000" custLinFactNeighborX="-124798" custLinFactNeighborY="84880"/>
      <dgm:spPr/>
      <dgm:t>
        <a:bodyPr/>
        <a:lstStyle/>
        <a:p>
          <a:endParaRPr lang="ru-RU"/>
        </a:p>
      </dgm:t>
    </dgm:pt>
    <dgm:pt modelId="{17F73282-DF90-4CD9-875F-AB0AF123626E}" type="pres">
      <dgm:prSet presAssocID="{23902278-5706-4FA6-9B98-534FAE848A58}" presName="spaceBetweenRectangles" presStyleCnt="0"/>
      <dgm:spPr/>
    </dgm:pt>
    <dgm:pt modelId="{0C2D27DA-6CD1-4AD0-AA6A-04253937B8C8}" type="pres">
      <dgm:prSet presAssocID="{AA05B97E-7DC0-4A5C-A5EF-D8AC4C76FE44}" presName="composite" presStyleCnt="0"/>
      <dgm:spPr/>
    </dgm:pt>
    <dgm:pt modelId="{F5CDFF08-5FFB-410E-AB6F-1BE7C690AF6A}" type="pres">
      <dgm:prSet presAssocID="{AA05B97E-7DC0-4A5C-A5EF-D8AC4C76FE44}" presName="Parent1" presStyleLbl="node1" presStyleIdx="4" presStyleCnt="10" custLinFactNeighborX="-67761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36198-A96E-485E-9C3E-EDEFA326A8B9}" type="pres">
      <dgm:prSet presAssocID="{AA05B97E-7DC0-4A5C-A5EF-D8AC4C76FE44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7ACBA-6880-4050-B5E1-CE9B0A5404C0}" type="pres">
      <dgm:prSet presAssocID="{AA05B97E-7DC0-4A5C-A5EF-D8AC4C76FE44}" presName="BalanceSpacing" presStyleCnt="0"/>
      <dgm:spPr/>
    </dgm:pt>
    <dgm:pt modelId="{7C3A8373-2B2D-4288-8E04-C6DDEBDFBC24}" type="pres">
      <dgm:prSet presAssocID="{AA05B97E-7DC0-4A5C-A5EF-D8AC4C76FE44}" presName="BalanceSpacing1" presStyleCnt="0"/>
      <dgm:spPr/>
    </dgm:pt>
    <dgm:pt modelId="{8337169B-180E-456D-9A36-373832D96C16}" type="pres">
      <dgm:prSet presAssocID="{17FAD144-7B63-41AC-A0F6-926E0CD93D7F}" presName="Accent1Text" presStyleLbl="node1" presStyleIdx="5" presStyleCnt="10" custLinFactX="50510" custLinFactNeighborX="100000" custLinFactNeighborY="0"/>
      <dgm:spPr/>
      <dgm:t>
        <a:bodyPr/>
        <a:lstStyle/>
        <a:p>
          <a:endParaRPr lang="ru-RU"/>
        </a:p>
      </dgm:t>
    </dgm:pt>
    <dgm:pt modelId="{E417951B-8123-4B4B-ABDE-77F57AE6FCCF}" type="pres">
      <dgm:prSet presAssocID="{17FAD144-7B63-41AC-A0F6-926E0CD93D7F}" presName="spaceBetweenRectangles" presStyleCnt="0"/>
      <dgm:spPr/>
    </dgm:pt>
    <dgm:pt modelId="{97F7AD93-B425-4CCC-852B-69A81F9FC94A}" type="pres">
      <dgm:prSet presAssocID="{079DCC04-FA0F-4CEE-9946-604A65C5573F}" presName="composite" presStyleCnt="0"/>
      <dgm:spPr/>
    </dgm:pt>
    <dgm:pt modelId="{49D356EF-7243-4060-8C2B-EBC7E509ADD3}" type="pres">
      <dgm:prSet presAssocID="{079DCC04-FA0F-4CEE-9946-604A65C5573F}" presName="Parent1" presStyleLbl="node1" presStyleIdx="6" presStyleCnt="10" custLinFactY="-70368" custLinFactNeighborX="-69674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63184-6EA5-4416-B3DD-57FBFC0197F5}" type="pres">
      <dgm:prSet presAssocID="{079DCC04-FA0F-4CEE-9946-604A65C5573F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4A05C851-080A-4FDA-89AD-F19F39EC6F91}" type="pres">
      <dgm:prSet presAssocID="{079DCC04-FA0F-4CEE-9946-604A65C5573F}" presName="BalanceSpacing" presStyleCnt="0"/>
      <dgm:spPr/>
    </dgm:pt>
    <dgm:pt modelId="{8D9AE5B4-764B-4DBF-92F8-77063846AD52}" type="pres">
      <dgm:prSet presAssocID="{079DCC04-FA0F-4CEE-9946-604A65C5573F}" presName="BalanceSpacing1" presStyleCnt="0"/>
      <dgm:spPr/>
    </dgm:pt>
    <dgm:pt modelId="{CA64E890-67F7-4554-823F-AB3A1D49FE44}" type="pres">
      <dgm:prSet presAssocID="{57383DED-D7B7-4797-8835-3977B593163B}" presName="Accent1Text" presStyleLbl="node1" presStyleIdx="7" presStyleCnt="10" custScaleX="103995" custScaleY="97882" custLinFactY="-69309" custLinFactNeighborX="-69892" custLinFactNeighborY="-100000"/>
      <dgm:spPr/>
      <dgm:t>
        <a:bodyPr/>
        <a:lstStyle/>
        <a:p>
          <a:endParaRPr lang="ru-RU"/>
        </a:p>
      </dgm:t>
    </dgm:pt>
    <dgm:pt modelId="{E4DA7B6D-D708-4F78-A96F-830635D8D8C0}" type="pres">
      <dgm:prSet presAssocID="{57383DED-D7B7-4797-8835-3977B593163B}" presName="spaceBetweenRectangles" presStyleCnt="0"/>
      <dgm:spPr/>
    </dgm:pt>
    <dgm:pt modelId="{050ED0CF-986A-411C-922F-81D9DCE98A23}" type="pres">
      <dgm:prSet presAssocID="{4CC20C03-E59A-4D06-9C3F-D6EEA2518EE1}" presName="composite" presStyleCnt="0"/>
      <dgm:spPr/>
    </dgm:pt>
    <dgm:pt modelId="{6115FC19-E7FC-4588-B22F-B9408DE1EE3A}" type="pres">
      <dgm:prSet presAssocID="{4CC20C03-E59A-4D06-9C3F-D6EEA2518EE1}" presName="Parent1" presStyleLbl="node1" presStyleIdx="8" presStyleCnt="10" custLinFactNeighborX="-14101" custLinFactNeighborY="-859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061FF-FBB7-43D7-89F0-3B5ECEEF47FD}" type="pres">
      <dgm:prSet presAssocID="{4CC20C03-E59A-4D06-9C3F-D6EEA2518EE1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83862DAC-4857-4C88-AC7C-07063D742D16}" type="pres">
      <dgm:prSet presAssocID="{4CC20C03-E59A-4D06-9C3F-D6EEA2518EE1}" presName="BalanceSpacing" presStyleCnt="0"/>
      <dgm:spPr/>
    </dgm:pt>
    <dgm:pt modelId="{785C603F-45A7-4E39-9F67-D5BE3081B53D}" type="pres">
      <dgm:prSet presAssocID="{4CC20C03-E59A-4D06-9C3F-D6EEA2518EE1}" presName="BalanceSpacing1" presStyleCnt="0"/>
      <dgm:spPr/>
    </dgm:pt>
    <dgm:pt modelId="{C709B7BB-4112-4C7C-96A2-E689DFD2B964}" type="pres">
      <dgm:prSet presAssocID="{06AC661F-636E-43CC-BFE2-665D8B26442F}" presName="Accent1Text" presStyleLbl="node1" presStyleIdx="9" presStyleCnt="10" custLinFactX="100000" custLinFactNeighborX="103288" custLinFactNeighborY="-85983"/>
      <dgm:spPr/>
      <dgm:t>
        <a:bodyPr/>
        <a:lstStyle/>
        <a:p>
          <a:endParaRPr lang="ru-RU"/>
        </a:p>
      </dgm:t>
    </dgm:pt>
  </dgm:ptLst>
  <dgm:cxnLst>
    <dgm:cxn modelId="{22175CFB-F75C-4672-88AE-DE88F66FB0DC}" type="presOf" srcId="{23902278-5706-4FA6-9B98-534FAE848A58}" destId="{4CA697DE-3F80-4DB5-81FB-B66D02568C75}" srcOrd="0" destOrd="0" presId="urn:microsoft.com/office/officeart/2008/layout/AlternatingHexagons"/>
    <dgm:cxn modelId="{92C7E99E-AFF6-4688-9FB6-32CDBF4435EC}" type="presOf" srcId="{E304DC4B-6CCC-4250-9F2B-2CCF95E5F8B6}" destId="{6A1006A4-64FA-4BFE-ACB3-E35E845E614F}" srcOrd="0" destOrd="0" presId="urn:microsoft.com/office/officeart/2008/layout/AlternatingHexagons"/>
    <dgm:cxn modelId="{E31D4E97-35FB-4235-B381-6CD71307FA1A}" type="presOf" srcId="{B4F0C9AB-9369-408E-836E-3F9DDA9156B5}" destId="{39A1A935-8E4F-4DDB-81BA-9B48D4D4D33F}" srcOrd="0" destOrd="0" presId="urn:microsoft.com/office/officeart/2008/layout/AlternatingHexagons"/>
    <dgm:cxn modelId="{89769588-B2B5-46CA-8FA4-F48F936445C7}" type="presOf" srcId="{079DCC04-FA0F-4CEE-9946-604A65C5573F}" destId="{49D356EF-7243-4060-8C2B-EBC7E509ADD3}" srcOrd="0" destOrd="0" presId="urn:microsoft.com/office/officeart/2008/layout/AlternatingHexagons"/>
    <dgm:cxn modelId="{781AA8A1-6BF8-43C9-B468-C028B78F0207}" type="presOf" srcId="{06AC661F-636E-43CC-BFE2-665D8B26442F}" destId="{C709B7BB-4112-4C7C-96A2-E689DFD2B964}" srcOrd="0" destOrd="0" presId="urn:microsoft.com/office/officeart/2008/layout/AlternatingHexagons"/>
    <dgm:cxn modelId="{BE70E688-54A0-4A4A-9CEF-D15EA9255E21}" type="presOf" srcId="{AA05B97E-7DC0-4A5C-A5EF-D8AC4C76FE44}" destId="{F5CDFF08-5FFB-410E-AB6F-1BE7C690AF6A}" srcOrd="0" destOrd="0" presId="urn:microsoft.com/office/officeart/2008/layout/AlternatingHexagons"/>
    <dgm:cxn modelId="{E8518C6A-13C1-4187-9061-3A449819EBD6}" type="presOf" srcId="{4CC20C03-E59A-4D06-9C3F-D6EEA2518EE1}" destId="{6115FC19-E7FC-4588-B22F-B9408DE1EE3A}" srcOrd="0" destOrd="0" presId="urn:microsoft.com/office/officeart/2008/layout/AlternatingHexagons"/>
    <dgm:cxn modelId="{0D375B0F-1E21-471B-B4A4-1BBE0D0B7823}" type="presOf" srcId="{F69ED343-9EEF-40F9-822B-DEE18B405F2C}" destId="{60F2CFAA-733F-4879-9A69-E7858C0EFF9E}" srcOrd="0" destOrd="0" presId="urn:microsoft.com/office/officeart/2008/layout/AlternatingHexagons"/>
    <dgm:cxn modelId="{5CEB9B1A-CE64-40E1-AE4D-9BFA387B9D93}" type="presOf" srcId="{17FAD144-7B63-41AC-A0F6-926E0CD93D7F}" destId="{8337169B-180E-456D-9A36-373832D96C16}" srcOrd="0" destOrd="0" presId="urn:microsoft.com/office/officeart/2008/layout/AlternatingHexagons"/>
    <dgm:cxn modelId="{EBF0ABC9-1D1A-497C-92ED-E921CFF63762}" srcId="{F69ED343-9EEF-40F9-822B-DEE18B405F2C}" destId="{AA05B97E-7DC0-4A5C-A5EF-D8AC4C76FE44}" srcOrd="2" destOrd="0" parTransId="{C79D57F0-6F8B-433B-A6A2-0101D2105F96}" sibTransId="{17FAD144-7B63-41AC-A0F6-926E0CD93D7F}"/>
    <dgm:cxn modelId="{59816AE0-A959-431D-AD02-BA3C1B4B1573}" srcId="{F69ED343-9EEF-40F9-822B-DEE18B405F2C}" destId="{E304DC4B-6CCC-4250-9F2B-2CCF95E5F8B6}" srcOrd="1" destOrd="0" parTransId="{1CA3E57B-8F75-4D49-8A8C-E6C6649DAC76}" sibTransId="{23902278-5706-4FA6-9B98-534FAE848A58}"/>
    <dgm:cxn modelId="{645D4623-D725-407B-9592-F76AFCD3A6DC}" srcId="{F69ED343-9EEF-40F9-822B-DEE18B405F2C}" destId="{4CC20C03-E59A-4D06-9C3F-D6EEA2518EE1}" srcOrd="4" destOrd="0" parTransId="{EF939EE5-5E57-4387-ADA8-11DE6DD62B76}" sibTransId="{06AC661F-636E-43CC-BFE2-665D8B26442F}"/>
    <dgm:cxn modelId="{31CDFCE6-F1E1-4251-9E74-7512BE994C0B}" srcId="{F69ED343-9EEF-40F9-822B-DEE18B405F2C}" destId="{079DCC04-FA0F-4CEE-9946-604A65C5573F}" srcOrd="3" destOrd="0" parTransId="{6C16982F-60D9-490F-831E-E96BB78FA268}" sibTransId="{57383DED-D7B7-4797-8835-3977B593163B}"/>
    <dgm:cxn modelId="{637BCA0A-A66D-4CD0-9E3E-71CA1EF6F388}" srcId="{F69ED343-9EEF-40F9-822B-DEE18B405F2C}" destId="{FDED86F4-E9DE-4D3F-82E4-32A23B3038A5}" srcOrd="0" destOrd="0" parTransId="{6E14012F-DC81-4A61-8C2F-2C78414394BD}" sibTransId="{B4F0C9AB-9369-408E-836E-3F9DDA9156B5}"/>
    <dgm:cxn modelId="{272946BA-64DD-4CF3-8C71-3D9A443C3073}" type="presOf" srcId="{FDED86F4-E9DE-4D3F-82E4-32A23B3038A5}" destId="{218652FF-822E-4BF0-9264-455C13913306}" srcOrd="0" destOrd="0" presId="urn:microsoft.com/office/officeart/2008/layout/AlternatingHexagons"/>
    <dgm:cxn modelId="{9918ED9C-57F5-42C3-8622-DC424A733081}" type="presOf" srcId="{57383DED-D7B7-4797-8835-3977B593163B}" destId="{CA64E890-67F7-4554-823F-AB3A1D49FE44}" srcOrd="0" destOrd="0" presId="urn:microsoft.com/office/officeart/2008/layout/AlternatingHexagons"/>
    <dgm:cxn modelId="{25777321-B6C1-4BC9-BD67-F9AF03C83F90}" type="presParOf" srcId="{60F2CFAA-733F-4879-9A69-E7858C0EFF9E}" destId="{B14A0769-124A-43F7-92CC-D65FE6EB81ED}" srcOrd="0" destOrd="0" presId="urn:microsoft.com/office/officeart/2008/layout/AlternatingHexagons"/>
    <dgm:cxn modelId="{4AB7C92F-74C6-4FE6-9EC0-F380504A3648}" type="presParOf" srcId="{B14A0769-124A-43F7-92CC-D65FE6EB81ED}" destId="{218652FF-822E-4BF0-9264-455C13913306}" srcOrd="0" destOrd="0" presId="urn:microsoft.com/office/officeart/2008/layout/AlternatingHexagons"/>
    <dgm:cxn modelId="{B1769F6A-B67A-4CA4-AAAC-947884E8A987}" type="presParOf" srcId="{B14A0769-124A-43F7-92CC-D65FE6EB81ED}" destId="{CEAC4974-E1B8-4001-9DAC-416D466611D2}" srcOrd="1" destOrd="0" presId="urn:microsoft.com/office/officeart/2008/layout/AlternatingHexagons"/>
    <dgm:cxn modelId="{2B829BAF-0C65-467C-9CD2-81EB7EADC196}" type="presParOf" srcId="{B14A0769-124A-43F7-92CC-D65FE6EB81ED}" destId="{32C78104-80BA-4B04-BEA0-880EE4FD4C6E}" srcOrd="2" destOrd="0" presId="urn:microsoft.com/office/officeart/2008/layout/AlternatingHexagons"/>
    <dgm:cxn modelId="{509784F0-93B3-4200-A054-1C3F59431E06}" type="presParOf" srcId="{B14A0769-124A-43F7-92CC-D65FE6EB81ED}" destId="{993D9D24-7676-4586-873B-9DD416F3550F}" srcOrd="3" destOrd="0" presId="urn:microsoft.com/office/officeart/2008/layout/AlternatingHexagons"/>
    <dgm:cxn modelId="{8FC4C80E-A150-472C-AAC3-032E67F6364B}" type="presParOf" srcId="{B14A0769-124A-43F7-92CC-D65FE6EB81ED}" destId="{39A1A935-8E4F-4DDB-81BA-9B48D4D4D33F}" srcOrd="4" destOrd="0" presId="urn:microsoft.com/office/officeart/2008/layout/AlternatingHexagons"/>
    <dgm:cxn modelId="{5813E665-9874-41FE-B245-FAFE1333DBAF}" type="presParOf" srcId="{60F2CFAA-733F-4879-9A69-E7858C0EFF9E}" destId="{A4CDB330-CB4D-457C-AF16-63BC7F857884}" srcOrd="1" destOrd="0" presId="urn:microsoft.com/office/officeart/2008/layout/AlternatingHexagons"/>
    <dgm:cxn modelId="{3831AD2F-F5D6-4050-A774-9CEDE90C0EC1}" type="presParOf" srcId="{60F2CFAA-733F-4879-9A69-E7858C0EFF9E}" destId="{C62CBED7-C126-4CEC-80A3-E3C4D85609D8}" srcOrd="2" destOrd="0" presId="urn:microsoft.com/office/officeart/2008/layout/AlternatingHexagons"/>
    <dgm:cxn modelId="{BA3569FD-3460-46C9-9D52-705747310F39}" type="presParOf" srcId="{C62CBED7-C126-4CEC-80A3-E3C4D85609D8}" destId="{6A1006A4-64FA-4BFE-ACB3-E35E845E614F}" srcOrd="0" destOrd="0" presId="urn:microsoft.com/office/officeart/2008/layout/AlternatingHexagons"/>
    <dgm:cxn modelId="{5F8676FC-DA99-412D-8173-60FE485A7D96}" type="presParOf" srcId="{C62CBED7-C126-4CEC-80A3-E3C4D85609D8}" destId="{F7925292-25A7-4B03-B38B-82B74497C00D}" srcOrd="1" destOrd="0" presId="urn:microsoft.com/office/officeart/2008/layout/AlternatingHexagons"/>
    <dgm:cxn modelId="{B2328218-2A43-48F2-9746-324423CD4978}" type="presParOf" srcId="{C62CBED7-C126-4CEC-80A3-E3C4D85609D8}" destId="{FC63FF04-89A5-4294-9477-B51FE17AEBD5}" srcOrd="2" destOrd="0" presId="urn:microsoft.com/office/officeart/2008/layout/AlternatingHexagons"/>
    <dgm:cxn modelId="{78EF033F-333E-4725-A916-03BF1A0E6487}" type="presParOf" srcId="{C62CBED7-C126-4CEC-80A3-E3C4D85609D8}" destId="{6CA18A08-8B54-4C84-BB8E-CA630EDC3ADE}" srcOrd="3" destOrd="0" presId="urn:microsoft.com/office/officeart/2008/layout/AlternatingHexagons"/>
    <dgm:cxn modelId="{8A23B2D4-41F8-4B1F-996C-F6DCA789B67D}" type="presParOf" srcId="{C62CBED7-C126-4CEC-80A3-E3C4D85609D8}" destId="{4CA697DE-3F80-4DB5-81FB-B66D02568C75}" srcOrd="4" destOrd="0" presId="urn:microsoft.com/office/officeart/2008/layout/AlternatingHexagons"/>
    <dgm:cxn modelId="{7363D805-C7E3-49AE-846A-30FD74A719F5}" type="presParOf" srcId="{60F2CFAA-733F-4879-9A69-E7858C0EFF9E}" destId="{17F73282-DF90-4CD9-875F-AB0AF123626E}" srcOrd="3" destOrd="0" presId="urn:microsoft.com/office/officeart/2008/layout/AlternatingHexagons"/>
    <dgm:cxn modelId="{E694E71F-EF7A-4290-905E-3F6C751C3F9D}" type="presParOf" srcId="{60F2CFAA-733F-4879-9A69-E7858C0EFF9E}" destId="{0C2D27DA-6CD1-4AD0-AA6A-04253937B8C8}" srcOrd="4" destOrd="0" presId="urn:microsoft.com/office/officeart/2008/layout/AlternatingHexagons"/>
    <dgm:cxn modelId="{5709D876-4F4F-4EA5-A995-4CB0AF25A28B}" type="presParOf" srcId="{0C2D27DA-6CD1-4AD0-AA6A-04253937B8C8}" destId="{F5CDFF08-5FFB-410E-AB6F-1BE7C690AF6A}" srcOrd="0" destOrd="0" presId="urn:microsoft.com/office/officeart/2008/layout/AlternatingHexagons"/>
    <dgm:cxn modelId="{E9CE4EFB-1FE6-4244-8BBF-EB653443B441}" type="presParOf" srcId="{0C2D27DA-6CD1-4AD0-AA6A-04253937B8C8}" destId="{FBF36198-A96E-485E-9C3E-EDEFA326A8B9}" srcOrd="1" destOrd="0" presId="urn:microsoft.com/office/officeart/2008/layout/AlternatingHexagons"/>
    <dgm:cxn modelId="{438ADBAE-986C-42BF-8554-25C282ED04A4}" type="presParOf" srcId="{0C2D27DA-6CD1-4AD0-AA6A-04253937B8C8}" destId="{5BA7ACBA-6880-4050-B5E1-CE9B0A5404C0}" srcOrd="2" destOrd="0" presId="urn:microsoft.com/office/officeart/2008/layout/AlternatingHexagons"/>
    <dgm:cxn modelId="{F4F84856-DAA1-48C3-BE8A-61905E69D8C7}" type="presParOf" srcId="{0C2D27DA-6CD1-4AD0-AA6A-04253937B8C8}" destId="{7C3A8373-2B2D-4288-8E04-C6DDEBDFBC24}" srcOrd="3" destOrd="0" presId="urn:microsoft.com/office/officeart/2008/layout/AlternatingHexagons"/>
    <dgm:cxn modelId="{BCDFFEC9-90C1-4CAA-862A-387EC08C7138}" type="presParOf" srcId="{0C2D27DA-6CD1-4AD0-AA6A-04253937B8C8}" destId="{8337169B-180E-456D-9A36-373832D96C16}" srcOrd="4" destOrd="0" presId="urn:microsoft.com/office/officeart/2008/layout/AlternatingHexagons"/>
    <dgm:cxn modelId="{0E672B93-FB02-4E42-A154-D27C7346F4D0}" type="presParOf" srcId="{60F2CFAA-733F-4879-9A69-E7858C0EFF9E}" destId="{E417951B-8123-4B4B-ABDE-77F57AE6FCCF}" srcOrd="5" destOrd="0" presId="urn:microsoft.com/office/officeart/2008/layout/AlternatingHexagons"/>
    <dgm:cxn modelId="{54B831AE-F689-4FC8-AF3D-D3442047EFBB}" type="presParOf" srcId="{60F2CFAA-733F-4879-9A69-E7858C0EFF9E}" destId="{97F7AD93-B425-4CCC-852B-69A81F9FC94A}" srcOrd="6" destOrd="0" presId="urn:microsoft.com/office/officeart/2008/layout/AlternatingHexagons"/>
    <dgm:cxn modelId="{AC160BD4-C06A-4691-9715-BB6219C4F534}" type="presParOf" srcId="{97F7AD93-B425-4CCC-852B-69A81F9FC94A}" destId="{49D356EF-7243-4060-8C2B-EBC7E509ADD3}" srcOrd="0" destOrd="0" presId="urn:microsoft.com/office/officeart/2008/layout/AlternatingHexagons"/>
    <dgm:cxn modelId="{4E1D6F3F-82B5-4F2E-9723-0400F3AA399B}" type="presParOf" srcId="{97F7AD93-B425-4CCC-852B-69A81F9FC94A}" destId="{AAF63184-6EA5-4416-B3DD-57FBFC0197F5}" srcOrd="1" destOrd="0" presId="urn:microsoft.com/office/officeart/2008/layout/AlternatingHexagons"/>
    <dgm:cxn modelId="{D621BA28-F695-4687-80EC-EB1E6BFFAF6B}" type="presParOf" srcId="{97F7AD93-B425-4CCC-852B-69A81F9FC94A}" destId="{4A05C851-080A-4FDA-89AD-F19F39EC6F91}" srcOrd="2" destOrd="0" presId="urn:microsoft.com/office/officeart/2008/layout/AlternatingHexagons"/>
    <dgm:cxn modelId="{11C2AB48-4A08-4814-A7F7-79D62BF8E0FA}" type="presParOf" srcId="{97F7AD93-B425-4CCC-852B-69A81F9FC94A}" destId="{8D9AE5B4-764B-4DBF-92F8-77063846AD52}" srcOrd="3" destOrd="0" presId="urn:microsoft.com/office/officeart/2008/layout/AlternatingHexagons"/>
    <dgm:cxn modelId="{88F4AA92-C624-4617-8347-6DE0239A923C}" type="presParOf" srcId="{97F7AD93-B425-4CCC-852B-69A81F9FC94A}" destId="{CA64E890-67F7-4554-823F-AB3A1D49FE44}" srcOrd="4" destOrd="0" presId="urn:microsoft.com/office/officeart/2008/layout/AlternatingHexagons"/>
    <dgm:cxn modelId="{CED28FF8-ECC1-4CAD-BA4E-A55C6440F107}" type="presParOf" srcId="{60F2CFAA-733F-4879-9A69-E7858C0EFF9E}" destId="{E4DA7B6D-D708-4F78-A96F-830635D8D8C0}" srcOrd="7" destOrd="0" presId="urn:microsoft.com/office/officeart/2008/layout/AlternatingHexagons"/>
    <dgm:cxn modelId="{023B0E21-9DEC-4E31-9016-64E55CD3C733}" type="presParOf" srcId="{60F2CFAA-733F-4879-9A69-E7858C0EFF9E}" destId="{050ED0CF-986A-411C-922F-81D9DCE98A23}" srcOrd="8" destOrd="0" presId="urn:microsoft.com/office/officeart/2008/layout/AlternatingHexagons"/>
    <dgm:cxn modelId="{9DE7C7F7-4BD4-4F17-BD96-44486F9D8853}" type="presParOf" srcId="{050ED0CF-986A-411C-922F-81D9DCE98A23}" destId="{6115FC19-E7FC-4588-B22F-B9408DE1EE3A}" srcOrd="0" destOrd="0" presId="urn:microsoft.com/office/officeart/2008/layout/AlternatingHexagons"/>
    <dgm:cxn modelId="{F2747BC3-3C33-4D78-B6EA-DD65CA590535}" type="presParOf" srcId="{050ED0CF-986A-411C-922F-81D9DCE98A23}" destId="{87B061FF-FBB7-43D7-89F0-3B5ECEEF47FD}" srcOrd="1" destOrd="0" presId="urn:microsoft.com/office/officeart/2008/layout/AlternatingHexagons"/>
    <dgm:cxn modelId="{970207E7-6038-47D9-9259-808C4F595A0B}" type="presParOf" srcId="{050ED0CF-986A-411C-922F-81D9DCE98A23}" destId="{83862DAC-4857-4C88-AC7C-07063D742D16}" srcOrd="2" destOrd="0" presId="urn:microsoft.com/office/officeart/2008/layout/AlternatingHexagons"/>
    <dgm:cxn modelId="{8FC7FBF0-E068-49D7-86A8-650D10EA975A}" type="presParOf" srcId="{050ED0CF-986A-411C-922F-81D9DCE98A23}" destId="{785C603F-45A7-4E39-9F67-D5BE3081B53D}" srcOrd="3" destOrd="0" presId="urn:microsoft.com/office/officeart/2008/layout/AlternatingHexagons"/>
    <dgm:cxn modelId="{B9E1F028-C2D0-4A77-BE2A-FFD6349AA677}" type="presParOf" srcId="{050ED0CF-986A-411C-922F-81D9DCE98A23}" destId="{C709B7BB-4112-4C7C-96A2-E689DFD2B96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652FF-822E-4BF0-9264-455C13913306}">
      <dsp:nvSpPr>
        <dsp:cNvPr id="0" name=""/>
        <dsp:cNvSpPr/>
      </dsp:nvSpPr>
      <dsp:spPr>
        <a:xfrm rot="5400000">
          <a:off x="1986923" y="94393"/>
          <a:ext cx="1452208" cy="126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b="1" kern="1200" dirty="0">
            <a:solidFill>
              <a:schemeClr val="tx1"/>
            </a:solidFill>
          </a:endParaRPr>
        </a:p>
      </dsp:txBody>
      <dsp:txXfrm rot="-5400000">
        <a:off x="2278199" y="226302"/>
        <a:ext cx="869655" cy="999604"/>
      </dsp:txXfrm>
    </dsp:sp>
    <dsp:sp modelId="{CEAC4974-E1B8-4001-9DAC-416D466611D2}">
      <dsp:nvSpPr>
        <dsp:cNvPr id="0" name=""/>
        <dsp:cNvSpPr/>
      </dsp:nvSpPr>
      <dsp:spPr>
        <a:xfrm>
          <a:off x="5568882" y="294706"/>
          <a:ext cx="1620664" cy="871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1A935-8E4F-4DDB-81BA-9B48D4D4D33F}">
      <dsp:nvSpPr>
        <dsp:cNvPr id="0" name=""/>
        <dsp:cNvSpPr/>
      </dsp:nvSpPr>
      <dsp:spPr>
        <a:xfrm rot="5400000">
          <a:off x="3255776" y="94393"/>
          <a:ext cx="1452208" cy="126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-5400000">
        <a:off x="3547052" y="226302"/>
        <a:ext cx="869655" cy="999604"/>
      </dsp:txXfrm>
    </dsp:sp>
    <dsp:sp modelId="{6A1006A4-64FA-4BFE-ACB3-E35E845E614F}">
      <dsp:nvSpPr>
        <dsp:cNvPr id="0" name=""/>
        <dsp:cNvSpPr/>
      </dsp:nvSpPr>
      <dsp:spPr>
        <a:xfrm rot="5400000">
          <a:off x="5344011" y="1313779"/>
          <a:ext cx="1452208" cy="1263421"/>
        </a:xfrm>
        <a:prstGeom prst="hexagon">
          <a:avLst>
            <a:gd name="adj" fmla="val 25000"/>
            <a:gd name="vf" fmla="val 115470"/>
          </a:avLst>
        </a:prstGeom>
        <a:solidFill>
          <a:srgbClr val="FDF59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b="1" kern="1200" dirty="0">
            <a:solidFill>
              <a:schemeClr val="tx1"/>
            </a:solidFill>
          </a:endParaRPr>
        </a:p>
      </dsp:txBody>
      <dsp:txXfrm rot="-5400000">
        <a:off x="5635287" y="1445688"/>
        <a:ext cx="869655" cy="999604"/>
      </dsp:txXfrm>
    </dsp:sp>
    <dsp:sp modelId="{F7925292-25A7-4B03-B38B-82B74497C00D}">
      <dsp:nvSpPr>
        <dsp:cNvPr id="0" name=""/>
        <dsp:cNvSpPr/>
      </dsp:nvSpPr>
      <dsp:spPr>
        <a:xfrm>
          <a:off x="1961597" y="1527340"/>
          <a:ext cx="1568384" cy="871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697DE-3F80-4DB5-81FB-B66D02568C75}">
      <dsp:nvSpPr>
        <dsp:cNvPr id="0" name=""/>
        <dsp:cNvSpPr/>
      </dsp:nvSpPr>
      <dsp:spPr>
        <a:xfrm rot="5400000">
          <a:off x="2012218" y="2563926"/>
          <a:ext cx="1452208" cy="126342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-5400000">
        <a:off x="2303494" y="2695835"/>
        <a:ext cx="869655" cy="999604"/>
      </dsp:txXfrm>
    </dsp:sp>
    <dsp:sp modelId="{F5CDFF08-5FFB-410E-AB6F-1BE7C690AF6A}">
      <dsp:nvSpPr>
        <dsp:cNvPr id="0" name=""/>
        <dsp:cNvSpPr/>
      </dsp:nvSpPr>
      <dsp:spPr>
        <a:xfrm rot="5400000">
          <a:off x="3316623" y="2563926"/>
          <a:ext cx="1452208" cy="126342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tx1"/>
              </a:solidFill>
            </a:rPr>
            <a:t>Бюджеты городских округов</a:t>
          </a:r>
          <a:endParaRPr lang="ru-RU" sz="1050" b="1" kern="1200" dirty="0">
            <a:solidFill>
              <a:schemeClr val="tx1"/>
            </a:solidFill>
          </a:endParaRPr>
        </a:p>
      </dsp:txBody>
      <dsp:txXfrm rot="-5400000">
        <a:off x="3607899" y="2695835"/>
        <a:ext cx="869655" cy="999604"/>
      </dsp:txXfrm>
    </dsp:sp>
    <dsp:sp modelId="{FBF36198-A96E-485E-9C3E-EDEFA326A8B9}">
      <dsp:nvSpPr>
        <dsp:cNvPr id="0" name=""/>
        <dsp:cNvSpPr/>
      </dsp:nvSpPr>
      <dsp:spPr>
        <a:xfrm>
          <a:off x="5568882" y="2759975"/>
          <a:ext cx="1620664" cy="871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7169B-180E-456D-9A36-373832D96C16}">
      <dsp:nvSpPr>
        <dsp:cNvPr id="0" name=""/>
        <dsp:cNvSpPr/>
      </dsp:nvSpPr>
      <dsp:spPr>
        <a:xfrm rot="5400000">
          <a:off x="4709810" y="2563926"/>
          <a:ext cx="1452208" cy="126342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-5400000">
        <a:off x="5001086" y="2695835"/>
        <a:ext cx="869655" cy="999604"/>
      </dsp:txXfrm>
    </dsp:sp>
    <dsp:sp modelId="{49D356EF-7243-4060-8C2B-EBC7E509ADD3}">
      <dsp:nvSpPr>
        <dsp:cNvPr id="0" name=""/>
        <dsp:cNvSpPr/>
      </dsp:nvSpPr>
      <dsp:spPr>
        <a:xfrm rot="5400000">
          <a:off x="2607592" y="1322463"/>
          <a:ext cx="1452208" cy="1263421"/>
        </a:xfrm>
        <a:prstGeom prst="hexagon">
          <a:avLst>
            <a:gd name="adj" fmla="val 25000"/>
            <a:gd name="vf" fmla="val 115470"/>
          </a:avLst>
        </a:prstGeom>
        <a:solidFill>
          <a:srgbClr val="FDF59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tx1"/>
              </a:solidFill>
            </a:rPr>
            <a:t>Бюджеты субъектов РФ</a:t>
          </a:r>
          <a:endParaRPr lang="ru-RU" sz="1050" b="1" kern="1200" dirty="0">
            <a:solidFill>
              <a:schemeClr val="tx1"/>
            </a:solidFill>
          </a:endParaRPr>
        </a:p>
      </dsp:txBody>
      <dsp:txXfrm rot="-5400000">
        <a:off x="2898868" y="1454372"/>
        <a:ext cx="869655" cy="999604"/>
      </dsp:txXfrm>
    </dsp:sp>
    <dsp:sp modelId="{AAF63184-6EA5-4416-B3DD-57FBFC0197F5}">
      <dsp:nvSpPr>
        <dsp:cNvPr id="0" name=""/>
        <dsp:cNvSpPr/>
      </dsp:nvSpPr>
      <dsp:spPr>
        <a:xfrm>
          <a:off x="1961597" y="3992609"/>
          <a:ext cx="1568384" cy="871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4E890-67F7-4554-823F-AB3A1D49FE44}">
      <dsp:nvSpPr>
        <dsp:cNvPr id="0" name=""/>
        <dsp:cNvSpPr/>
      </dsp:nvSpPr>
      <dsp:spPr>
        <a:xfrm rot="5400000">
          <a:off x="3984712" y="1312605"/>
          <a:ext cx="1421450" cy="1313894"/>
        </a:xfrm>
        <a:prstGeom prst="hexagon">
          <a:avLst>
            <a:gd name="adj" fmla="val 25000"/>
            <a:gd name="vf" fmla="val 115470"/>
          </a:avLst>
        </a:prstGeom>
        <a:solidFill>
          <a:srgbClr val="FDF59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-5400000">
        <a:off x="4249188" y="1486772"/>
        <a:ext cx="892498" cy="965560"/>
      </dsp:txXfrm>
    </dsp:sp>
    <dsp:sp modelId="{6115FC19-E7FC-4588-B22F-B9408DE1EE3A}">
      <dsp:nvSpPr>
        <dsp:cNvPr id="0" name=""/>
        <dsp:cNvSpPr/>
      </dsp:nvSpPr>
      <dsp:spPr>
        <a:xfrm rot="5400000">
          <a:off x="3994574" y="3780543"/>
          <a:ext cx="1452208" cy="126342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tx1"/>
              </a:solidFill>
            </a:rPr>
            <a:t>Бюджеты городских и сельских поселений</a:t>
          </a:r>
          <a:endParaRPr lang="ru-RU" sz="1050" b="1" kern="1200" dirty="0">
            <a:solidFill>
              <a:schemeClr val="tx1"/>
            </a:solidFill>
          </a:endParaRPr>
        </a:p>
      </dsp:txBody>
      <dsp:txXfrm rot="-5400000">
        <a:off x="4285850" y="3912452"/>
        <a:ext cx="869655" cy="999604"/>
      </dsp:txXfrm>
    </dsp:sp>
    <dsp:sp modelId="{87B061FF-FBB7-43D7-89F0-3B5ECEEF47FD}">
      <dsp:nvSpPr>
        <dsp:cNvPr id="0" name=""/>
        <dsp:cNvSpPr/>
      </dsp:nvSpPr>
      <dsp:spPr>
        <a:xfrm>
          <a:off x="5568882" y="5225243"/>
          <a:ext cx="1620664" cy="871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9B7BB-4112-4C7C-96A2-E689DFD2B964}">
      <dsp:nvSpPr>
        <dsp:cNvPr id="0" name=""/>
        <dsp:cNvSpPr/>
      </dsp:nvSpPr>
      <dsp:spPr>
        <a:xfrm rot="5400000">
          <a:off x="5376618" y="3780543"/>
          <a:ext cx="1452208" cy="126342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-5400000">
        <a:off x="5667894" y="3912452"/>
        <a:ext cx="869655" cy="999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507DC-AF06-4ADB-A07F-F6C7548ECDA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133DD-7527-4AEF-886F-779A628FB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41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133DD-7527-4AEF-886F-779A628FB41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678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133DD-7527-4AEF-886F-779A628FB41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216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133DD-7527-4AEF-886F-779A628FB41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0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133DD-7527-4AEF-886F-779A628FB41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8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31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31" y="4777422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53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83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99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1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1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82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36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83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1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82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01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6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0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215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83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6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0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718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1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6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0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960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998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30" y="627448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48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055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81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64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8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0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52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303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11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23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01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85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6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07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6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3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15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28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15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2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1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31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82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4626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7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0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101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289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153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53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2183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6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196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64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480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973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277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7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15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77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7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9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12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100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492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83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697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5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793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5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762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153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4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93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3863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157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6724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2841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344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102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092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944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5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180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5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30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0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5956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307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1119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7685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5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59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091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08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0524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8180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4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2719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4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8166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070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889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6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6" y="4777392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23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6" y="4529553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7871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0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41052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6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6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6" y="3244152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2433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6" y="787785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27062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8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6" y="787785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5316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2775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01346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6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01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6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58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31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31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31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07316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6" y="4983100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150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6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6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6" y="3244152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48924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8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6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6" y="3244152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91282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6" y="4983100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04443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8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3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6" y="4983100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950331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6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6" y="4983100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6511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02801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5" y="627418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18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92482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866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6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6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30"/>
            <a:ext cx="584825" cy="365125"/>
          </a:xfrm>
        </p:spPr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66709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1422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010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9357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687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2416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4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8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0563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51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6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157"/>
            <a:ext cx="1767506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31" y="6135851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97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9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9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9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8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85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0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157"/>
            <a:ext cx="1767506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0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6" y="6135821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6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675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7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8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4228" y="2174747"/>
            <a:ext cx="7787786" cy="183841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 БЮДЖЕТА СОБОЛЕВСКОГО СЕЛЬСКОГО ПОСЕЛЕНИЯ КАМЧАТСКОГО КРАЯ НА 2021 ГОД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Picture 2" descr="http://www.heraldicum.ru/russia/subjects/towns/images/sobolev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26961"/>
            <a:ext cx="1080120" cy="140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3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265862"/>
            <a:ext cx="8227668" cy="1258992"/>
          </a:xfrm>
        </p:spPr>
        <p:txBody>
          <a:bodyPr>
            <a:noAutofit/>
          </a:bodyPr>
          <a:lstStyle/>
          <a:p>
            <a:pPr lvl="0"/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Основной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целью бюджетной и налоговой политики на 2021 год остается обеспечение сбалансированности и устойчивости бюджета поселения в среднесрочной перспективе с учетом текущей экономической ситуации.</a:t>
            </a:r>
            <a:b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959245" y="90097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9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9492" y="198884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Для достижения данной </a:t>
            </a:r>
            <a:r>
              <a:rPr lang="ru-RU" i="1" dirty="0" smtClean="0"/>
              <a:t>цели были поставлены следующих задачи</a:t>
            </a:r>
            <a:r>
              <a:rPr lang="ru-RU" dirty="0" smtClean="0"/>
              <a:t>: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1. </a:t>
            </a:r>
            <a:r>
              <a:rPr lang="ru-RU" dirty="0" smtClean="0"/>
              <a:t>обеспечение </a:t>
            </a:r>
            <a:r>
              <a:rPr lang="ru-RU" dirty="0"/>
              <a:t>системного подхода в вопросе долгосрочного сохранения и укрепления доходного потенциала бюджета поселения;</a:t>
            </a:r>
          </a:p>
          <a:p>
            <a:r>
              <a:rPr lang="ru-RU" b="1" dirty="0" smtClean="0"/>
              <a:t>2. </a:t>
            </a:r>
            <a:r>
              <a:rPr lang="ru-RU" dirty="0" smtClean="0"/>
              <a:t>реализация </a:t>
            </a:r>
            <a:r>
              <a:rPr lang="ru-RU" dirty="0"/>
              <a:t>задач бюджетной и налоговой политики, проводимой в предыдущие годы, актуализированных с учетом складывающихся экономических условий;</a:t>
            </a:r>
          </a:p>
          <a:p>
            <a:r>
              <a:rPr lang="ru-RU" b="1" dirty="0" smtClean="0"/>
              <a:t>3. </a:t>
            </a:r>
            <a:r>
              <a:rPr lang="ru-RU" dirty="0" smtClean="0"/>
              <a:t>сохранение </a:t>
            </a:r>
            <a:r>
              <a:rPr lang="ru-RU" dirty="0"/>
              <a:t>баланса обеспечения поступлений налоговых и неналоговых доходов в бюджет поселения;</a:t>
            </a:r>
          </a:p>
          <a:p>
            <a:r>
              <a:rPr lang="ru-RU" b="1" dirty="0" smtClean="0"/>
              <a:t>4. </a:t>
            </a:r>
            <a:r>
              <a:rPr lang="ru-RU" dirty="0" smtClean="0"/>
              <a:t>поддержка </a:t>
            </a:r>
            <a:r>
              <a:rPr lang="ru-RU" dirty="0"/>
              <a:t>предпринимательской и инвестиционной активности, увеличение налогового потенциала поселения;</a:t>
            </a:r>
          </a:p>
          <a:p>
            <a:r>
              <a:rPr lang="ru-RU" b="1" dirty="0" smtClean="0"/>
              <a:t>5. </a:t>
            </a:r>
            <a:r>
              <a:rPr lang="ru-RU" dirty="0" smtClean="0"/>
              <a:t>бюджетное </a:t>
            </a:r>
            <a:r>
              <a:rPr lang="ru-RU" dirty="0"/>
              <a:t>планирование исходя из возможностей доходного 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21810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632848" cy="1280890"/>
          </a:xfrm>
        </p:spPr>
        <p:txBody>
          <a:bodyPr>
            <a:normAutofit fontScale="9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latin typeface="Times New Roman"/>
                <a:ea typeface="Times New Roman"/>
              </a:rPr>
              <a:t>Основные параметры бюджета сельского поселения на 2021 год составляют: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49228"/>
            <a:ext cx="842493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Прогнозируемый </a:t>
            </a:r>
            <a:r>
              <a:rPr lang="ru-RU" dirty="0">
                <a:latin typeface="Times New Roman"/>
                <a:ea typeface="Times New Roman"/>
              </a:rPr>
              <a:t>общий объем доходов бюджета – </a:t>
            </a:r>
            <a:r>
              <a:rPr lang="ru-RU" b="1" dirty="0">
                <a:latin typeface="Times New Roman"/>
                <a:ea typeface="Times New Roman"/>
              </a:rPr>
              <a:t>87 210,70965 тыс. рублей;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Общий </a:t>
            </a:r>
            <a:r>
              <a:rPr lang="ru-RU" dirty="0">
                <a:latin typeface="Times New Roman"/>
                <a:ea typeface="Times New Roman"/>
              </a:rPr>
              <a:t>объем расходов бюджета – </a:t>
            </a:r>
            <a:r>
              <a:rPr lang="ru-RU" b="1" dirty="0">
                <a:latin typeface="Times New Roman"/>
                <a:ea typeface="Times New Roman"/>
              </a:rPr>
              <a:t>87 210,70965 тыс. рублей;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Дефицит </a:t>
            </a:r>
            <a:r>
              <a:rPr lang="ru-RU" dirty="0">
                <a:latin typeface="Times New Roman"/>
                <a:ea typeface="Times New Roman"/>
              </a:rPr>
              <a:t>бюджета сельского поселения равен нулю.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9245" y="90097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10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395536" y="1340768"/>
            <a:ext cx="2448272" cy="1080120"/>
          </a:xfrm>
          <a:prstGeom prst="wedgeRoundRectCallout">
            <a:avLst/>
          </a:prstGeom>
          <a:solidFill>
            <a:schemeClr val="bg2">
              <a:lumMod val="75000"/>
              <a:alpha val="50000"/>
            </a:schemeClr>
          </a:solidFill>
          <a:ln w="1587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 anchor="ctr"/>
          <a:lstStyle/>
          <a:p>
            <a:pPr algn="ctr">
              <a:defRPr/>
            </a:pPr>
            <a:r>
              <a:rPr lang="ru-RU" kern="0" dirty="0" smtClean="0">
                <a:solidFill>
                  <a:srgbClr val="564B3C"/>
                </a:solidFill>
                <a:latin typeface="Trebuchet MS"/>
              </a:rPr>
              <a:t>Налоговые доходы</a:t>
            </a:r>
          </a:p>
          <a:p>
            <a:pPr algn="ctr">
              <a:defRPr/>
            </a:pPr>
            <a:r>
              <a:rPr lang="ru-RU" sz="900" kern="0" dirty="0" smtClean="0">
                <a:solidFill>
                  <a:srgbClr val="564B3C"/>
                </a:solidFill>
                <a:latin typeface="Trebuchet MS"/>
              </a:rPr>
              <a:t>(поступления после уплаты налогов)</a:t>
            </a:r>
            <a:endParaRPr lang="ru-RU" sz="900" kern="0" dirty="0">
              <a:solidFill>
                <a:srgbClr val="564B3C"/>
              </a:solidFill>
              <a:latin typeface="Trebuchet MS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3347864" y="1340768"/>
            <a:ext cx="2448272" cy="1080120"/>
          </a:xfrm>
          <a:prstGeom prst="wedgeRoundRectCallout">
            <a:avLst/>
          </a:prstGeom>
          <a:solidFill>
            <a:schemeClr val="bg2">
              <a:lumMod val="75000"/>
            </a:schemeClr>
          </a:solidFill>
          <a:ln w="1587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 anchor="ctr"/>
          <a:lstStyle/>
          <a:p>
            <a:pPr algn="ctr">
              <a:defRPr/>
            </a:pPr>
            <a:r>
              <a:rPr lang="ru-RU" kern="0" dirty="0" smtClean="0">
                <a:solidFill>
                  <a:srgbClr val="564B3C"/>
                </a:solidFill>
                <a:latin typeface="Trebuchet MS"/>
              </a:rPr>
              <a:t>Неналоговые доходы </a:t>
            </a:r>
          </a:p>
          <a:p>
            <a:pPr algn="ctr">
              <a:defRPr/>
            </a:pPr>
            <a:r>
              <a:rPr lang="ru-RU" sz="1000" kern="0" dirty="0" smtClean="0">
                <a:solidFill>
                  <a:srgbClr val="564B3C"/>
                </a:solidFill>
                <a:latin typeface="Trebuchet MS"/>
              </a:rPr>
              <a:t>(поступления после уплаты прочих пошлин, сборов)</a:t>
            </a:r>
            <a:endParaRPr lang="ru-RU" sz="1000" kern="0" dirty="0">
              <a:solidFill>
                <a:srgbClr val="564B3C"/>
              </a:solidFill>
              <a:latin typeface="Trebuchet MS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372200" y="1340768"/>
            <a:ext cx="2448272" cy="1080120"/>
          </a:xfrm>
          <a:prstGeom prst="wedgeRoundRectCallout">
            <a:avLst/>
          </a:prstGeom>
          <a:solidFill>
            <a:schemeClr val="bg2">
              <a:lumMod val="75000"/>
            </a:schemeClr>
          </a:solidFill>
          <a:ln w="1587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 anchor="ctr"/>
          <a:lstStyle/>
          <a:p>
            <a:pPr algn="ctr">
              <a:defRPr/>
            </a:pPr>
            <a:r>
              <a:rPr lang="ru-RU" kern="0" dirty="0" smtClean="0">
                <a:solidFill>
                  <a:srgbClr val="564B3C"/>
                </a:solidFill>
                <a:latin typeface="Trebuchet MS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 sz="1000" kern="0" dirty="0" smtClean="0">
                <a:solidFill>
                  <a:srgbClr val="564B3C"/>
                </a:solidFill>
                <a:latin typeface="Trebuchet MS"/>
              </a:rPr>
              <a:t>(поступления из других бюджетов бюджетной системы РФ)</a:t>
            </a:r>
            <a:endParaRPr lang="ru-RU" sz="1000" kern="0" dirty="0">
              <a:solidFill>
                <a:srgbClr val="564B3C"/>
              </a:solidFill>
              <a:latin typeface="Trebuchet MS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95536" y="2780928"/>
            <a:ext cx="2448272" cy="352839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 w="1587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Налог на доходы физических лиц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Акцизы по подакцизным товарам (продукции), производимым на территории 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РФ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Единый сельскохозяйственный 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налог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Налог на имущество физических лиц </a:t>
            </a:r>
            <a:endParaRPr kumimoji="0" lang="ru-RU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Земельный 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налог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Государственная пошлина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347864" y="2780928"/>
            <a:ext cx="2448272" cy="352839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 w="1587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Доходы от сдачи в аренду 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имущества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Прочие доходы от оказания платных услуг (работ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Прочие поступления от денежных взысканий (штрафов) и иных сумм в возмещение ущерба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345833" y="2780928"/>
            <a:ext cx="2448272" cy="3528392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 w="1587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Дотации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Субсидии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Субвенции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</a:rPr>
              <a:t>Иные межбюджетные трансферты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444001"/>
            <a:ext cx="59917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ДОХОДЫ БЮДЖЕТА ПОСЕЛЕНИЯ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59245" y="90097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11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6683765" cy="648072"/>
          </a:xfrm>
        </p:spPr>
        <p:txBody>
          <a:bodyPr/>
          <a:lstStyle/>
          <a:p>
            <a:r>
              <a:rPr lang="ru-RU" dirty="0" smtClean="0"/>
              <a:t>Структура доходов 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301557"/>
              </p:ext>
            </p:extLst>
          </p:nvPr>
        </p:nvGraphicFramePr>
        <p:xfrm>
          <a:off x="4644008" y="900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57418"/>
              </p:ext>
            </p:extLst>
          </p:nvPr>
        </p:nvGraphicFramePr>
        <p:xfrm>
          <a:off x="107504" y="1144489"/>
          <a:ext cx="5220072" cy="3378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2" y="836712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prstClr val="black"/>
                </a:solidFill>
                <a:latin typeface="Calibri"/>
              </a:rPr>
              <a:t>Налоговые и неналоговые доходы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30918"/>
              </p:ext>
            </p:extLst>
          </p:nvPr>
        </p:nvGraphicFramePr>
        <p:xfrm>
          <a:off x="4283968" y="2780928"/>
          <a:ext cx="4860032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974628" y="2831558"/>
            <a:ext cx="3528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prstClr val="black"/>
                </a:solidFill>
                <a:latin typeface="Calibri"/>
              </a:rPr>
              <a:t>Безвозмездные поступления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Прогнозируемый общий объем доходов бюджета –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87 210,70965 тыс. рублей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959245" y="1085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12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495225"/>
              </p:ext>
            </p:extLst>
          </p:nvPr>
        </p:nvGraphicFramePr>
        <p:xfrm>
          <a:off x="4499992" y="1556792"/>
          <a:ext cx="456504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679082"/>
              </p:ext>
            </p:extLst>
          </p:nvPr>
        </p:nvGraphicFramePr>
        <p:xfrm>
          <a:off x="251520" y="1556792"/>
          <a:ext cx="45720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55519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Структура дохода поселения по долям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9245" y="1085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13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7686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СТРУКТУРА ДОХОДОВ БЮДЖЕТА СОБОЛЕВСКОГО СЕЛЬСКОГО </a:t>
            </a:r>
            <a:r>
              <a:rPr lang="ru-RU" sz="2700" dirty="0" smtClean="0"/>
              <a:t>ПОСЕЛЕНИЯ </a:t>
            </a:r>
            <a:r>
              <a:rPr lang="ru-RU" sz="2700" dirty="0" smtClean="0"/>
              <a:t>2020-    2021год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547579"/>
              </p:ext>
            </p:extLst>
          </p:nvPr>
        </p:nvGraphicFramePr>
        <p:xfrm>
          <a:off x="179512" y="1340768"/>
          <a:ext cx="8640960" cy="5256582"/>
        </p:xfrm>
        <a:graphic>
          <a:graphicData uri="http://schemas.openxmlformats.org/drawingml/2006/table">
            <a:tbl>
              <a:tblPr/>
              <a:tblGrid>
                <a:gridCol w="5064092"/>
                <a:gridCol w="1882562"/>
                <a:gridCol w="1694306"/>
              </a:tblGrid>
              <a:tr h="261196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(тыс. рублей)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8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 ВСЕГО, в том числе: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19 954,2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16 438,7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    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3 506,0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3 727,0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1 344,5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1 392,5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СОВОКУПНЫЙ ДОХОД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10 922,2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7 100,0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4 139,0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4 178,0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ДОХОДЫ-ВСЕГО, в том числе: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1 184,9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633,4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       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1 184,9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633,4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       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123 002,7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70 138,7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144 141,8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87 210,7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9245" y="1085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16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23791"/>
              </p:ext>
            </p:extLst>
          </p:nvPr>
        </p:nvGraphicFramePr>
        <p:xfrm>
          <a:off x="323528" y="1962967"/>
          <a:ext cx="8496944" cy="387142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280295"/>
                <a:gridCol w="1591188"/>
                <a:gridCol w="1432070"/>
                <a:gridCol w="1193391"/>
              </a:tblGrid>
              <a:tr h="529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БЕЗВОЗМЕЗДНЫЕ ПОСТУПЛЕНИЯ          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123 002,7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70 138,7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57,0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доля в общем объёме </a:t>
                      </a:r>
                      <a:r>
                        <a:rPr lang="ru-RU" sz="800" u="none" strike="noStrike" dirty="0" smtClean="0">
                          <a:effectLst/>
                        </a:rPr>
                        <a:t>доходов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Дотации бюджетам бюджетной системы Российской Федерации        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42 113,2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38 055,4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Субсидии бюджетам бюджетной системы Российской Федерации (межбюджетные субсидии)        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3 949,3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3 452,0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1022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Субвенции бюджетам бюджетной системы Российской Федерации        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242,8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590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Иные межбюджетные трансферты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76 697,5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28 400,0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26777" y="191163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31B4E6">
                    <a:lumMod val="75000"/>
                  </a:srgbClr>
                </a:solidFill>
                <a:ea typeface="+mj-ea"/>
                <a:cs typeface="+mj-cs"/>
              </a:rPr>
              <a:t>Безвозмездные </a:t>
            </a:r>
            <a:r>
              <a:rPr lang="ru-RU" sz="2800" dirty="0">
                <a:solidFill>
                  <a:srgbClr val="31B4E6">
                    <a:lumMod val="75000"/>
                  </a:srgbClr>
                </a:solidFill>
                <a:ea typeface="+mj-ea"/>
                <a:cs typeface="+mj-cs"/>
              </a:rPr>
              <a:t>поступления в бюджет Соболевского сельского поселения</a:t>
            </a:r>
            <a:r>
              <a:rPr lang="ru-RU" sz="3200" dirty="0">
                <a:solidFill>
                  <a:srgbClr val="31B4E6">
                    <a:lumMod val="75000"/>
                  </a:srgbClr>
                </a:solidFill>
                <a:ea typeface="+mj-ea"/>
                <a:cs typeface="+mj-cs"/>
              </a:rPr>
              <a:t> 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3601"/>
              </p:ext>
            </p:extLst>
          </p:nvPr>
        </p:nvGraphicFramePr>
        <p:xfrm>
          <a:off x="317393" y="1484784"/>
          <a:ext cx="8496944" cy="540934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4263745"/>
                <a:gridCol w="1585035"/>
                <a:gridCol w="1426532"/>
                <a:gridCol w="1221632"/>
              </a:tblGrid>
              <a:tr h="540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НАИМЕНОВАНИЕ ПОКАЗАТЕЛЯ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2020 </a:t>
                      </a:r>
                      <a:r>
                        <a:rPr lang="ru-RU" sz="1100" u="none" strike="noStrike" dirty="0" smtClean="0">
                          <a:effectLst/>
                        </a:rPr>
                        <a:t>год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(план)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2021 </a:t>
                      </a:r>
                      <a:r>
                        <a:rPr lang="ru-RU" sz="1100" u="none" strike="noStrike" dirty="0" smtClean="0">
                          <a:effectLst/>
                        </a:rPr>
                        <a:t>год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(проект)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соотношение 2021г к 2020 г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59245" y="1085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17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785"/>
            <a:ext cx="8568952" cy="7549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sz="3100" dirty="0" smtClean="0"/>
              <a:t>Структура расходов бюджета поселения</a:t>
            </a:r>
            <a:endParaRPr lang="ru-RU" sz="31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212019"/>
              </p:ext>
            </p:extLst>
          </p:nvPr>
        </p:nvGraphicFramePr>
        <p:xfrm>
          <a:off x="179512" y="1340768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768757"/>
            <a:ext cx="777555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Общий объем расходов бюджета –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87 210,70965 тыс. рублей;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74983" y="54083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Дефицит/профицит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бюджета сельского поселения равен нулю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59245" y="90097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14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560840" cy="128089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Структура </a:t>
            </a:r>
            <a:r>
              <a:rPr lang="ru-RU" sz="3200" dirty="0" smtClean="0"/>
              <a:t>расходов за период 2019-2021 </a:t>
            </a:r>
            <a:r>
              <a:rPr lang="ru-RU" sz="3200" dirty="0" err="1" smtClean="0"/>
              <a:t>гг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28227"/>
              </p:ext>
            </p:extLst>
          </p:nvPr>
        </p:nvGraphicFramePr>
        <p:xfrm>
          <a:off x="323527" y="1628801"/>
          <a:ext cx="8640960" cy="379242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352843"/>
                <a:gridCol w="1618157"/>
                <a:gridCol w="1456342"/>
                <a:gridCol w="1213618"/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( факт)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2020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(план)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2021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(проект)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тыс. 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408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Общегосударственные вопросы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3 780,9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2 197,1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1 829,3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408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Национальная оборона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152,1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209,0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408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Национальная экономика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19 720,3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77 285,7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37 500,0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408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5 251,0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85 335,3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46 971,4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408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ОХРАНА ОКРУЖАЮЩЕЙ СРЕДЫ         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997,5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408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Социальная политика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  <a:tr h="408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29 105,2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166 238,0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87 210,7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3" marR="7513" marT="7513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9245" y="1085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15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7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30" y="624110"/>
            <a:ext cx="7440835" cy="644650"/>
          </a:xfrm>
        </p:spPr>
        <p:txBody>
          <a:bodyPr/>
          <a:lstStyle/>
          <a:p>
            <a:r>
              <a:rPr lang="ru-RU" b="1" smtClean="0"/>
              <a:t>КОНТАКТНАЯ ИНФОРМАЦИЯ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80"/>
            <a:ext cx="864096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kern="0" dirty="0">
                <a:solidFill>
                  <a:sysClr val="windowText" lastClr="000000"/>
                </a:solidFill>
                <a:latin typeface="Times New Roman" pitchFamily="18" charset="0"/>
                <a:cs typeface="Arial" charset="0"/>
              </a:rPr>
              <a:t>Администрация </a:t>
            </a:r>
            <a:r>
              <a:rPr lang="ru-RU" b="1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Arial" charset="0"/>
              </a:rPr>
              <a:t>Соболевского муниципального района</a:t>
            </a:r>
            <a:endParaRPr lang="ru-RU" b="1" i="1" kern="0" dirty="0">
              <a:solidFill>
                <a:sysClr val="windowText" lastClr="000000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684200, Камчатский край, Соболевский район, с.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Соболево Советская ,23 Электронный адрес:</a:t>
            </a:r>
            <a:r>
              <a:rPr lang="en-US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sobolevomr@sobolevomr.ru</a:t>
            </a:r>
            <a:endParaRPr lang="ru-RU" b="1" kern="0" dirty="0">
              <a:solidFill>
                <a:srgbClr val="0070C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415 36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2-98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факс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(415 36) </a:t>
            </a:r>
            <a:r>
              <a:rPr lang="ru-RU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32-</a:t>
            </a:r>
            <a:r>
              <a:rPr lang="en-US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Times New Roman" pitchFamily="18" charset="0"/>
              <a:cs typeface="Arial" charset="0"/>
            </a:endParaRPr>
          </a:p>
          <a:p>
            <a:pPr>
              <a:defRPr/>
            </a:pP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ru-RU" b="1" i="1" kern="0" dirty="0">
                <a:solidFill>
                  <a:sysClr val="windowText" lastClr="000000"/>
                </a:solidFill>
                <a:latin typeface="Times New Roman" pitchFamily="18" charset="0"/>
                <a:cs typeface="Arial" charset="0"/>
              </a:rPr>
              <a:t>Комитет по бюджету и финансам администрации </a:t>
            </a:r>
            <a:endParaRPr lang="en-US" b="1" i="1" kern="0" dirty="0">
              <a:solidFill>
                <a:sysClr val="windowText" lastClr="000000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ru-RU" b="1" i="1" kern="0" dirty="0">
                <a:solidFill>
                  <a:sysClr val="windowText" lastClr="000000"/>
                </a:solidFill>
                <a:latin typeface="Times New Roman" pitchFamily="18" charset="0"/>
                <a:cs typeface="Arial" charset="0"/>
              </a:rPr>
              <a:t>Соболевского муниципального района  </a:t>
            </a:r>
            <a:r>
              <a:rPr lang="ru-RU" sz="2300" b="1" i="1" kern="0" dirty="0">
                <a:solidFill>
                  <a:sysClr val="windowText" lastClr="000000"/>
                </a:solidFill>
                <a:latin typeface="Times New Roman" pitchFamily="18" charset="0"/>
                <a:cs typeface="Arial" charset="0"/>
              </a:rPr>
              <a:t>      </a:t>
            </a:r>
            <a:r>
              <a:rPr lang="ru-RU" sz="2300" kern="0" dirty="0">
                <a:solidFill>
                  <a:sysClr val="windowText" lastClr="000000"/>
                </a:solidFill>
                <a:latin typeface="Times New Roman" pitchFamily="18" charset="0"/>
                <a:cs typeface="Arial" charset="0"/>
              </a:rPr>
              <a:t>                   </a:t>
            </a:r>
          </a:p>
          <a:p>
            <a:pPr algn="ctr"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684200, Камчатский край, Соболевский район, с. Соболево, 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ул. Советская, 23</a:t>
            </a:r>
          </a:p>
          <a:p>
            <a:pPr algn="ctr"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Тел. 8 (415 36) 32-0-34;факс:  8 (415 36) 32-4-34</a:t>
            </a:r>
          </a:p>
          <a:p>
            <a:pPr algn="ctr"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Электронный адрес: </a:t>
            </a:r>
            <a:r>
              <a:rPr lang="en-US" b="1" kern="0" dirty="0" err="1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srmo</a:t>
            </a:r>
            <a:r>
              <a:rPr lang="en-US" b="1" kern="0" dirty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-fin</a:t>
            </a:r>
            <a:r>
              <a:rPr lang="ru-RU" b="1" kern="0" dirty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b="1" kern="0" dirty="0" err="1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kern="0" dirty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kern="0" dirty="0" err="1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ru</a:t>
            </a:r>
            <a:endParaRPr lang="ru-RU" b="1" kern="0" dirty="0">
              <a:solidFill>
                <a:srgbClr val="0070C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9245" y="90097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18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8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040" y="-254977"/>
            <a:ext cx="8229600" cy="144193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Глоссарий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9259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prstClr val="white">
                    <a:lumMod val="50000"/>
                  </a:prstClr>
                </a:solidFill>
                <a:cs typeface="Times New Roman" panose="02020603050405020304" pitchFamily="18" charset="0"/>
              </a:rPr>
              <a:t>  </a:t>
            </a:r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  <a:cs typeface="Times New Roman" panose="02020603050405020304" pitchFamily="18" charset="0"/>
              </a:rPr>
              <a:t>1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564088" y="727788"/>
            <a:ext cx="236531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66857" y="801192"/>
            <a:ext cx="836256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52022" y="1052742"/>
            <a:ext cx="8461853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Бюджет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Доходы бюджета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поступающие в бюджет денежные средства, за исключением средств, являющихся в соответствии с Бюджетным кодексом источниками финансирования дефицита бюджета.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Расходы бюджета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выплачиваемые из бюджета денежные средства, за исключением средств, являющихся в соответствии с Бюджетным кодексом источниками финансирования дефицита бюджета.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Дефицит бюджета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превышение расходов бюджета над его доходами.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Профицит бюджета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превышение доходов бюджета над его расходами.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Бюджетные ассигнования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предельные объемы денежных средств, предусмотренных в соответствующем финансовом году для исполнения бюджетных обязательств.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Межбюджетные трансферты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Дотации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Субсидии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 денежные средства, предоставляемые на условиях долевого финансирования нижестоящим бюджетам для осуществления их расходных обязательств по вопросам местного 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5478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2965" y="332677"/>
            <a:ext cx="8640960" cy="635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Субвенции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– денежные средства, предоставляемые местным бюджетам на выполнение переданных полномочий государственных органов власти.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Безвозмездные поступления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858C24"/>
                </a:solidFill>
                <a:effectLst/>
                <a:uLnTx/>
                <a:uFillTx/>
              </a:rPr>
              <a:t>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cs typeface="Times New Roman" pitchFamily="18" charset="0"/>
              </a:rPr>
              <a:t>‒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cs typeface="Times New Roman" pitchFamily="18" charset="0"/>
              </a:rPr>
              <a:t>поступления от других бюджетов (межбюджетные трансферты), безвозмездные перечисления организаций, граждан (кроме налоговых и неналоговых доходов).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Налоговые доходы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rPr>
              <a:t>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rPr>
              <a:t>– поступления от уплаты налогов, установленных Налоговым кодексом Российской Федерации, (например: налог на прибыль организаций; налог на доходы физических лиц; налог на добычу полезных ископаемых; налог на имущество и другие).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Неналоговые доходы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rPr>
              <a:t> –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cs typeface="Times New Roman" pitchFamily="18" charset="0"/>
              </a:rPr>
              <a:t>поступления от уплаты пошлин и сборов, установленных законодательством РФ, а также штрафов за нарушение законодательства (например, доходы от использования государственного имущества; плата за негативное воздействие на окружающую среду; плата за использование лесов; штрафы, санкции, возмещение ущерба).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Главный распорядитель бюджетных средств (ГРБС)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t>-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t>орган государственной власти (местного самоуправления), орган управления государственным внебюджетным фондом, или наиболее значимое учреждение науки, образования, культуры и здравоохранения, напрямую получающий(ее) средства из бюджета и наделенный правом распределять их между подведомственными распорядителями и получателями бюджетных средств.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Главный администратор доходов бюджета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определенный законом (решением) о бюджете орган государственной власти (государственный орган), орган местного самоуправления, орган местной администрации, орган управления государственным внебюджетным фондом, Центральный банк Российской Федерации, иная организация, имеющие в своем ведении администраторов доходов бюджета и (или) являющиеся администраторами доходов бюджета, если иное не установлено Бюджетным кодексом.</a:t>
            </a:r>
          </a:p>
          <a:p>
            <a:pPr marL="0" marR="0" lvl="0" indent="0" algn="just" defTabSz="9638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Межбюджетные отношения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</a:rPr>
              <a:t> -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9260" y="90097"/>
            <a:ext cx="947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prstClr val="white">
                    <a:lumMod val="50000"/>
                  </a:prstClr>
                </a:solidFill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  <a:cs typeface="Times New Roman" panose="02020603050405020304" pitchFamily="18" charset="0"/>
              </a:rPr>
              <a:t>2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829" y="33258"/>
            <a:ext cx="7785589" cy="738554"/>
          </a:xfrm>
        </p:spPr>
        <p:txBody>
          <a:bodyPr/>
          <a:lstStyle/>
          <a:p>
            <a:pPr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Бюджетная система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4817" y="1003757"/>
            <a:ext cx="7897691" cy="298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Бюджетная система Российской Федерации – совокупность бюджетов всех уровней</a:t>
            </a:r>
            <a:endParaRPr lang="ru-RU" sz="1600" i="1" dirty="0">
              <a:solidFill>
                <a:prstClr val="black">
                  <a:lumMod val="65000"/>
                  <a:lumOff val="35000"/>
                </a:prstClr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27806085"/>
              </p:ext>
            </p:extLst>
          </p:nvPr>
        </p:nvGraphicFramePr>
        <p:xfrm>
          <a:off x="-1514475" y="1543090"/>
          <a:ext cx="9151145" cy="639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Блок-схема: подготовка 8"/>
          <p:cNvSpPr/>
          <p:nvPr/>
        </p:nvSpPr>
        <p:spPr>
          <a:xfrm>
            <a:off x="6027539" y="2143554"/>
            <a:ext cx="342900" cy="364149"/>
          </a:xfrm>
          <a:prstGeom prst="flowChartPreparati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Блок-схема: подготовка 9"/>
          <p:cNvSpPr/>
          <p:nvPr/>
        </p:nvSpPr>
        <p:spPr>
          <a:xfrm>
            <a:off x="6228331" y="2668549"/>
            <a:ext cx="335756" cy="352425"/>
          </a:xfrm>
          <a:prstGeom prst="flowChartPreparation">
            <a:avLst/>
          </a:prstGeom>
          <a:solidFill>
            <a:srgbClr val="FDF591"/>
          </a:solidFill>
          <a:ln>
            <a:solidFill>
              <a:srgbClr val="FDF5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6549053" y="3285118"/>
            <a:ext cx="317897" cy="382523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61859" y="1811502"/>
            <a:ext cx="104037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prstClr val="black"/>
                </a:solidFill>
              </a:rPr>
              <a:t>Бюджеты государственных внебюджетных фондов РФ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6837" y="4450167"/>
            <a:ext cx="126885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prstClr val="black"/>
                </a:solidFill>
              </a:rPr>
              <a:t>Бюджеты муниципальных районов</a:t>
            </a: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47883" y="4334750"/>
            <a:ext cx="11487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prstClr val="black"/>
                </a:solidFill>
              </a:rPr>
              <a:t>Бюджеты городских округов с внутритерри-ториальным делением</a:t>
            </a: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2047" y="2975142"/>
            <a:ext cx="135588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prstClr val="black"/>
                </a:solidFill>
              </a:rPr>
              <a:t>Бюджеты </a:t>
            </a:r>
            <a:r>
              <a:rPr lang="ru-RU" sz="1050" b="1" dirty="0" smtClean="0">
                <a:solidFill>
                  <a:prstClr val="black"/>
                </a:solidFill>
              </a:rPr>
              <a:t>территориальных  </a:t>
            </a:r>
            <a:r>
              <a:rPr lang="ru-RU" sz="1050" b="1" dirty="0">
                <a:solidFill>
                  <a:prstClr val="black"/>
                </a:solidFill>
              </a:rPr>
              <a:t>государственных внебюджетных фондов РФ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0758" y="5661286"/>
            <a:ext cx="106580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prstClr val="black"/>
                </a:solidFill>
              </a:rPr>
              <a:t>Бюджеты внутригород-ских районов</a:t>
            </a: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49035" y="2199926"/>
            <a:ext cx="2023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Федеральный уровень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35008" y="2690874"/>
            <a:ext cx="2023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Региональный уровень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7504" y="3182806"/>
            <a:ext cx="2023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Муниципальный уровень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4379" y="2053876"/>
            <a:ext cx="8589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prstClr val="black"/>
                </a:solidFill>
              </a:rPr>
              <a:t>Федеральный бюджет</a:t>
            </a: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6533" y="3136743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prstClr val="black"/>
                </a:solidFill>
              </a:rPr>
              <a:t>Бюджеты городов </a:t>
            </a:r>
            <a:r>
              <a:rPr lang="ru-RU" sz="1050" b="1" dirty="0" smtClean="0">
                <a:solidFill>
                  <a:prstClr val="black"/>
                </a:solidFill>
              </a:rPr>
              <a:t>федерального </a:t>
            </a:r>
            <a:r>
              <a:rPr lang="ru-RU" sz="1050" b="1" dirty="0">
                <a:solidFill>
                  <a:prstClr val="black"/>
                </a:solidFill>
              </a:rPr>
              <a:t>значения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59257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3 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566855" y="801188"/>
            <a:ext cx="836256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564088" y="727788"/>
            <a:ext cx="236531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4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трелка вниз 20"/>
          <p:cNvSpPr/>
          <p:nvPr/>
        </p:nvSpPr>
        <p:spPr>
          <a:xfrm>
            <a:off x="851310" y="2554512"/>
            <a:ext cx="7370164" cy="1587655"/>
          </a:xfrm>
          <a:prstGeom prst="downArrow">
            <a:avLst/>
          </a:prstGeom>
          <a:solidFill>
            <a:srgbClr val="7DEF77">
              <a:alpha val="87000"/>
            </a:srgb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366"/>
            <a:ext cx="8229600" cy="854580"/>
          </a:xfrm>
        </p:spPr>
        <p:txBody>
          <a:bodyPr/>
          <a:lstStyle/>
          <a:p>
            <a:pPr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Бюджетный процесс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883" y="908727"/>
            <a:ext cx="8274466" cy="55120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b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- деятельность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органов государственной власти, органов местного самоуправления и иных участников бюджетного процесса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составлению и рассмотрению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проектов бюджетов, утверждению и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исполнению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бюджетов,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контролю за </a:t>
            </a:r>
            <a:r>
              <a:rPr 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их </a:t>
            </a:r>
            <a:r>
              <a:rPr lang="ru-RU" sz="18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76752" y="2554512"/>
            <a:ext cx="3364412" cy="664803"/>
          </a:xfrm>
          <a:prstGeom prst="roundRect">
            <a:avLst/>
          </a:prstGeom>
          <a:solidFill>
            <a:srgbClr val="F7FEE6">
              <a:alpha val="44706"/>
            </a:srgbClr>
          </a:solidFill>
          <a:ln w="19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Этапы бюджетного процесса</a:t>
            </a: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899" y="4153291"/>
            <a:ext cx="1134455" cy="1337417"/>
          </a:xfrm>
          <a:prstGeom prst="roundRect">
            <a:avLst/>
          </a:prstGeom>
          <a:solidFill>
            <a:srgbClr val="7DEF77">
              <a:alpha val="4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Составление проекта бюджета</a:t>
            </a:r>
            <a:endParaRPr lang="ru-RU" sz="14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8711" y="4153294"/>
            <a:ext cx="1140864" cy="1337417"/>
          </a:xfrm>
          <a:prstGeom prst="roundRect">
            <a:avLst/>
          </a:prstGeom>
          <a:solidFill>
            <a:srgbClr val="7DEF77">
              <a:alpha val="4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Рассмотрение проекта бюджета</a:t>
            </a:r>
            <a:endParaRPr lang="ru-RU" sz="14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64907" y="4153260"/>
            <a:ext cx="1128045" cy="1337416"/>
          </a:xfrm>
          <a:prstGeom prst="roundRect">
            <a:avLst/>
          </a:prstGeom>
          <a:solidFill>
            <a:srgbClr val="7DEF77">
              <a:alpha val="4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Утверждение проекта бюджета</a:t>
            </a:r>
            <a:endParaRPr lang="ru-RU" sz="14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47484" y="4188052"/>
            <a:ext cx="1095998" cy="1337415"/>
          </a:xfrm>
          <a:prstGeom prst="roundRect">
            <a:avLst/>
          </a:prstGeom>
          <a:solidFill>
            <a:srgbClr val="7DEF77">
              <a:alpha val="4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Palatino Linotype" panose="02040502050505030304" pitchFamily="18" charset="0"/>
              </a:rPr>
              <a:t>Составление </a:t>
            </a:r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отчета </a:t>
            </a:r>
            <a:r>
              <a:rPr lang="ru-RU" sz="1400" dirty="0">
                <a:solidFill>
                  <a:prstClr val="black"/>
                </a:solidFill>
                <a:latin typeface="Palatino Linotype" panose="02040502050505030304" pitchFamily="18" charset="0"/>
              </a:rPr>
              <a:t>об исполнении бюджета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19841" y="4153259"/>
            <a:ext cx="1115227" cy="1337416"/>
          </a:xfrm>
          <a:prstGeom prst="roundRect">
            <a:avLst/>
          </a:prstGeom>
          <a:solidFill>
            <a:srgbClr val="7DEF77">
              <a:alpha val="4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Исполнение бюджета</a:t>
            </a:r>
            <a:endParaRPr lang="ru-RU" sz="14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14304" y="4153295"/>
            <a:ext cx="1095998" cy="1337417"/>
          </a:xfrm>
          <a:prstGeom prst="roundRect">
            <a:avLst/>
          </a:prstGeom>
          <a:solidFill>
            <a:srgbClr val="7DEF77">
              <a:alpha val="4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Palatino Linotype" panose="02040502050505030304" pitchFamily="18" charset="0"/>
              </a:rPr>
              <a:t>Утверждение </a:t>
            </a:r>
            <a:r>
              <a:rPr lang="ru-RU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отчета об исполнении бюджета</a:t>
            </a:r>
            <a:endParaRPr lang="ru-RU" sz="1400" dirty="0">
              <a:solidFill>
                <a:prstClr val="white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4473955" y="4623432"/>
            <a:ext cx="356733" cy="318711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3013464" y="4609679"/>
            <a:ext cx="356733" cy="34618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5896827" y="4660689"/>
            <a:ext cx="385860" cy="29307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6048935">
            <a:off x="7293651" y="4693041"/>
            <a:ext cx="386188" cy="24262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1548972" y="4670625"/>
            <a:ext cx="356733" cy="22432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9254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prstClr val="white">
                    <a:lumMod val="50000"/>
                  </a:prstClr>
                </a:solidFill>
              </a:rPr>
              <a:t>  </a:t>
            </a:r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4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564088" y="727788"/>
            <a:ext cx="236531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66852" y="801182"/>
            <a:ext cx="836256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4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66" y="22904"/>
            <a:ext cx="8229600" cy="8545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Бюджетный процесс – ежегодное формирование и исполнение бюджета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56236" y="90097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prstClr val="white">
                    <a:lumMod val="50000"/>
                  </a:prstClr>
                </a:solidFill>
              </a:rPr>
              <a:t>  </a:t>
            </a:r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5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564088" y="727788"/>
            <a:ext cx="236531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66848" y="801174"/>
            <a:ext cx="836256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95939" y="1386990"/>
            <a:ext cx="1755413" cy="1485594"/>
          </a:xfrm>
          <a:prstGeom prst="ellipse">
            <a:avLst/>
          </a:prstGeom>
          <a:solidFill>
            <a:srgbClr val="F68C7A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 w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Рассмотрение </a:t>
            </a:r>
            <a:r>
              <a:rPr lang="ru-RU" sz="1200" dirty="0">
                <a:solidFill>
                  <a:prstClr val="black"/>
                </a:solidFill>
                <a:latin typeface="Palatino Linotype" panose="02040502050505030304" pitchFamily="18" charset="0"/>
              </a:rPr>
              <a:t>проекта бюджета на очередной финансовый год и плановый период </a:t>
            </a:r>
          </a:p>
        </p:txBody>
      </p:sp>
      <p:sp>
        <p:nvSpPr>
          <p:cNvPr id="27" name="Овал 26"/>
          <p:cNvSpPr/>
          <p:nvPr/>
        </p:nvSpPr>
        <p:spPr>
          <a:xfrm>
            <a:off x="4855508" y="1512781"/>
            <a:ext cx="1635369" cy="1354183"/>
          </a:xfrm>
          <a:prstGeom prst="ellipse">
            <a:avLst/>
          </a:prstGeom>
          <a:solidFill>
            <a:srgbClr val="F3B98D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prstMaterial="plastic">
            <a:bevelT w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Утверждение </a:t>
            </a:r>
            <a:r>
              <a:rPr lang="ru-RU" sz="1200" dirty="0">
                <a:solidFill>
                  <a:prstClr val="black"/>
                </a:solidFill>
                <a:latin typeface="Palatino Linotype" panose="02040502050505030304" pitchFamily="18" charset="0"/>
              </a:rPr>
              <a:t>бюджета на очередной финансовый год и плановый период </a:t>
            </a:r>
          </a:p>
        </p:txBody>
      </p:sp>
      <p:sp>
        <p:nvSpPr>
          <p:cNvPr id="28" name="Овал 27"/>
          <p:cNvSpPr/>
          <p:nvPr/>
        </p:nvSpPr>
        <p:spPr>
          <a:xfrm>
            <a:off x="6423050" y="3340302"/>
            <a:ext cx="1635369" cy="1334341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 prstMaterial="plastic">
            <a:bevelT w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Исполнение </a:t>
            </a:r>
            <a:r>
              <a:rPr lang="ru-RU" sz="1200" dirty="0">
                <a:solidFill>
                  <a:prstClr val="black"/>
                </a:solidFill>
                <a:latin typeface="Palatino Linotype" panose="02040502050505030304" pitchFamily="18" charset="0"/>
              </a:rPr>
              <a:t>бюджета в текущем году </a:t>
            </a:r>
          </a:p>
        </p:txBody>
      </p:sp>
      <p:sp>
        <p:nvSpPr>
          <p:cNvPr id="29" name="Овал 28"/>
          <p:cNvSpPr/>
          <p:nvPr/>
        </p:nvSpPr>
        <p:spPr>
          <a:xfrm>
            <a:off x="2548022" y="4861249"/>
            <a:ext cx="1635369" cy="1353932"/>
          </a:xfrm>
          <a:prstGeom prst="ellipse">
            <a:avLst/>
          </a:prstGeom>
          <a:solidFill>
            <a:srgbClr val="80F4A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 prstMaterial="plastic">
            <a:bevelT w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Утверждение </a:t>
            </a:r>
            <a:r>
              <a:rPr lang="ru-RU" sz="1200" dirty="0">
                <a:solidFill>
                  <a:prstClr val="black"/>
                </a:solidFill>
                <a:latin typeface="Palatino Linotype" panose="02040502050505030304" pitchFamily="18" charset="0"/>
              </a:rPr>
              <a:t>отчета об исполнении бюджета предыдущего года </a:t>
            </a:r>
          </a:p>
        </p:txBody>
      </p:sp>
      <p:sp>
        <p:nvSpPr>
          <p:cNvPr id="30" name="Овал 29"/>
          <p:cNvSpPr/>
          <p:nvPr/>
        </p:nvSpPr>
        <p:spPr>
          <a:xfrm>
            <a:off x="1004522" y="3229494"/>
            <a:ext cx="1745046" cy="1445145"/>
          </a:xfrm>
          <a:prstGeom prst="ellipse">
            <a:avLst/>
          </a:prstGeom>
          <a:solidFill>
            <a:srgbClr val="4EEC8E"/>
          </a:solidFill>
          <a:ln>
            <a:solidFill>
              <a:srgbClr val="7EEA60"/>
            </a:solidFill>
          </a:ln>
          <a:scene3d>
            <a:camera prst="orthographicFront"/>
            <a:lightRig rig="threePt" dir="t"/>
          </a:scene3d>
          <a:sp3d prstMaterial="plastic">
            <a:bevelT w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Составление </a:t>
            </a:r>
            <a:r>
              <a:rPr lang="ru-RU" sz="1200" dirty="0">
                <a:solidFill>
                  <a:prstClr val="black"/>
                </a:solidFill>
                <a:latin typeface="Palatino Linotype" panose="02040502050505030304" pitchFamily="18" charset="0"/>
              </a:rPr>
              <a:t>проекта бюджета на очередной финансовый год и плановый период </a:t>
            </a:r>
          </a:p>
        </p:txBody>
      </p:sp>
      <p:sp>
        <p:nvSpPr>
          <p:cNvPr id="31" name="Овал 30"/>
          <p:cNvSpPr/>
          <p:nvPr/>
        </p:nvSpPr>
        <p:spPr>
          <a:xfrm>
            <a:off x="4855508" y="4861249"/>
            <a:ext cx="1796655" cy="1353932"/>
          </a:xfrm>
          <a:prstGeom prst="ellipse">
            <a:avLst/>
          </a:prstGeom>
          <a:solidFill>
            <a:srgbClr val="B3EFA5"/>
          </a:solidFill>
          <a:ln>
            <a:solidFill>
              <a:srgbClr val="D1FBA7"/>
            </a:solidFill>
          </a:ln>
          <a:scene3d>
            <a:camera prst="orthographicFront"/>
            <a:lightRig rig="threePt" dir="t"/>
          </a:scene3d>
          <a:sp3d prstMaterial="plastic">
            <a:bevelT w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Формирование </a:t>
            </a:r>
            <a:r>
              <a:rPr lang="ru-RU" sz="1200" dirty="0">
                <a:solidFill>
                  <a:prstClr val="black"/>
                </a:solidFill>
                <a:latin typeface="Palatino Linotype" panose="02040502050505030304" pitchFamily="18" charset="0"/>
              </a:rPr>
              <a:t>отчета об исполнении бюджета предыдущего года </a:t>
            </a:r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4382433" y="2030668"/>
            <a:ext cx="442009" cy="318407"/>
          </a:xfrm>
          <a:prstGeom prst="downArrow">
            <a:avLst/>
          </a:prstGeom>
          <a:solidFill>
            <a:srgbClr val="EF9275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 rot="5400000">
            <a:off x="4309313" y="5379038"/>
            <a:ext cx="442009" cy="318407"/>
          </a:xfrm>
          <a:prstGeom prst="downArrow">
            <a:avLst/>
          </a:prstGeom>
          <a:solidFill>
            <a:srgbClr val="D1FBA7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 rot="19240300">
            <a:off x="6486422" y="2747999"/>
            <a:ext cx="331507" cy="424543"/>
          </a:xfrm>
          <a:prstGeom prst="downArrow">
            <a:avLst/>
          </a:prstGeom>
          <a:solidFill>
            <a:srgbClr val="F4B29E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 rot="2897928">
            <a:off x="6343093" y="4702073"/>
            <a:ext cx="442009" cy="318407"/>
          </a:xfrm>
          <a:prstGeom prst="downArrow">
            <a:avLst/>
          </a:prstGeom>
          <a:solidFill>
            <a:srgbClr val="FFFF99"/>
          </a:solidFill>
          <a:ln>
            <a:solidFill>
              <a:schemeClr val="accent4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5" name="Стрелка вниз 34"/>
          <p:cNvSpPr/>
          <p:nvPr/>
        </p:nvSpPr>
        <p:spPr>
          <a:xfrm rot="13877859">
            <a:off x="2266143" y="2713407"/>
            <a:ext cx="442009" cy="318407"/>
          </a:xfrm>
          <a:prstGeom prst="downArrow">
            <a:avLst/>
          </a:prstGeom>
          <a:solidFill>
            <a:srgbClr val="4EEC8E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 rot="7817146">
            <a:off x="2190279" y="4757884"/>
            <a:ext cx="442009" cy="318407"/>
          </a:xfrm>
          <a:prstGeom prst="downArrow">
            <a:avLst/>
          </a:prstGeom>
          <a:solidFill>
            <a:srgbClr val="8FEDC0"/>
          </a:solidFill>
          <a:ln>
            <a:solidFill>
              <a:srgbClr val="4EEC8E"/>
            </a:solidFill>
          </a:ln>
          <a:scene3d>
            <a:camera prst="orthographicFront"/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7" name="Прямоугольная выноска 36"/>
          <p:cNvSpPr/>
          <p:nvPr/>
        </p:nvSpPr>
        <p:spPr>
          <a:xfrm rot="5400000">
            <a:off x="7166695" y="975250"/>
            <a:ext cx="693630" cy="1517113"/>
          </a:xfrm>
          <a:prstGeom prst="wedgeRectCallout">
            <a:avLst>
              <a:gd name="adj1" fmla="val 42391"/>
              <a:gd name="adj2" fmla="val 63423"/>
            </a:avLst>
          </a:prstGeom>
          <a:noFill/>
          <a:ln w="19050">
            <a:solidFill>
              <a:srgbClr val="EF927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93230" y="1256727"/>
            <a:ext cx="1478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1100" dirty="0">
                <a:solidFill>
                  <a:prstClr val="black"/>
                </a:solidFill>
                <a:latin typeface="Palatino Linotype" panose="02040502050505030304" pitchFamily="18" charset="0"/>
              </a:rPr>
              <a:t>Законодательные, представительные органы власти </a:t>
            </a:r>
          </a:p>
        </p:txBody>
      </p:sp>
      <p:sp>
        <p:nvSpPr>
          <p:cNvPr id="40" name="Прямоугольная выноска 39"/>
          <p:cNvSpPr/>
          <p:nvPr/>
        </p:nvSpPr>
        <p:spPr>
          <a:xfrm rot="16200000">
            <a:off x="4939338" y="3004397"/>
            <a:ext cx="845311" cy="1517113"/>
          </a:xfrm>
          <a:prstGeom prst="wedgeRectCallou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18103" y="3378233"/>
            <a:ext cx="150244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Органы </a:t>
            </a:r>
            <a:r>
              <a:rPr lang="ru-RU" sz="1100" dirty="0">
                <a:solidFill>
                  <a:prstClr val="black"/>
                </a:solidFill>
                <a:latin typeface="Palatino Linotype" panose="02040502050505030304" pitchFamily="18" charset="0"/>
              </a:rPr>
              <a:t>исполнительной власти, местная администрация, финансовые органы </a:t>
            </a:r>
          </a:p>
        </p:txBody>
      </p:sp>
      <p:sp>
        <p:nvSpPr>
          <p:cNvPr id="42" name="Прямоугольная выноска 41"/>
          <p:cNvSpPr/>
          <p:nvPr/>
        </p:nvSpPr>
        <p:spPr>
          <a:xfrm rot="5400000">
            <a:off x="7129131" y="5418000"/>
            <a:ext cx="845311" cy="1517113"/>
          </a:xfrm>
          <a:prstGeom prst="wedgeRectCallout">
            <a:avLst>
              <a:gd name="adj1" fmla="val -46221"/>
              <a:gd name="adj2" fmla="val 68035"/>
            </a:avLst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72371" y="5921883"/>
            <a:ext cx="13588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Органы </a:t>
            </a:r>
            <a:r>
              <a:rPr lang="ru-RU" sz="1100" dirty="0">
                <a:solidFill>
                  <a:prstClr val="black"/>
                </a:solidFill>
                <a:latin typeface="Palatino Linotype" panose="02040502050505030304" pitchFamily="18" charset="0"/>
              </a:rPr>
              <a:t>исполнительной власти </a:t>
            </a:r>
          </a:p>
        </p:txBody>
      </p:sp>
      <p:sp>
        <p:nvSpPr>
          <p:cNvPr id="44" name="Прямоугольная выноска 43"/>
          <p:cNvSpPr/>
          <p:nvPr/>
        </p:nvSpPr>
        <p:spPr>
          <a:xfrm rot="16200000">
            <a:off x="1030763" y="5417999"/>
            <a:ext cx="845311" cy="1517113"/>
          </a:xfrm>
          <a:prstGeom prst="wedgeRectCallout">
            <a:avLst>
              <a:gd name="adj1" fmla="val 46499"/>
              <a:gd name="adj2" fmla="val 70342"/>
            </a:avLst>
          </a:prstGeom>
          <a:noFill/>
          <a:ln w="19050">
            <a:solidFill>
              <a:srgbClr val="7EEA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7038" y="5888015"/>
            <a:ext cx="14927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Законодательные</a:t>
            </a:r>
            <a:r>
              <a:rPr lang="ru-RU" sz="1100" dirty="0">
                <a:solidFill>
                  <a:prstClr val="black"/>
                </a:solidFill>
                <a:latin typeface="Palatino Linotype" panose="02040502050505030304" pitchFamily="18" charset="0"/>
              </a:rPr>
              <a:t>, представительные органы власти </a:t>
            </a:r>
          </a:p>
        </p:txBody>
      </p:sp>
      <p:sp>
        <p:nvSpPr>
          <p:cNvPr id="46" name="Прямоугольная выноска 45"/>
          <p:cNvSpPr/>
          <p:nvPr/>
        </p:nvSpPr>
        <p:spPr>
          <a:xfrm rot="16200000">
            <a:off x="489780" y="1897451"/>
            <a:ext cx="845311" cy="1517113"/>
          </a:xfrm>
          <a:prstGeom prst="wedgeRectCallout">
            <a:avLst>
              <a:gd name="adj1" fmla="val -90373"/>
              <a:gd name="adj2" fmla="val 23753"/>
            </a:avLst>
          </a:prstGeom>
          <a:noFill/>
          <a:ln w="19050">
            <a:solidFill>
              <a:srgbClr val="4EEC8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7" name="Прямоугольная выноска 46"/>
          <p:cNvSpPr/>
          <p:nvPr/>
        </p:nvSpPr>
        <p:spPr>
          <a:xfrm rot="16200000">
            <a:off x="1305935" y="590553"/>
            <a:ext cx="845311" cy="1517113"/>
          </a:xfrm>
          <a:prstGeom prst="wedgeRectCallout">
            <a:avLst>
              <a:gd name="adj1" fmla="val -42909"/>
              <a:gd name="adj2" fmla="val 67113"/>
            </a:avLst>
          </a:prstGeom>
          <a:noFill/>
          <a:ln w="19050">
            <a:solidFill>
              <a:srgbClr val="F96F4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37822" y="2419031"/>
            <a:ext cx="13492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prstClr val="black"/>
                </a:solidFill>
                <a:latin typeface="Palatino Linotype" panose="02040502050505030304" pitchFamily="18" charset="0"/>
              </a:rPr>
              <a:t>Органы исполнительной власти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10162" y="872006"/>
            <a:ext cx="1436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1100" dirty="0">
                <a:solidFill>
                  <a:prstClr val="black"/>
                </a:solidFill>
                <a:latin typeface="Palatino Linotype" panose="02040502050505030304" pitchFamily="18" charset="0"/>
              </a:rPr>
              <a:t>Законодательные, представительные органы власти </a:t>
            </a:r>
          </a:p>
        </p:txBody>
      </p:sp>
    </p:spTree>
    <p:extLst>
      <p:ext uri="{BB962C8B-B14F-4D97-AF65-F5344CB8AC3E}">
        <p14:creationId xmlns:p14="http://schemas.microsoft.com/office/powerpoint/2010/main" val="13587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с двумя скругленными противолежащими углами 43"/>
          <p:cNvSpPr/>
          <p:nvPr/>
        </p:nvSpPr>
        <p:spPr>
          <a:xfrm>
            <a:off x="5062748" y="1203468"/>
            <a:ext cx="3637317" cy="3458522"/>
          </a:xfrm>
          <a:prstGeom prst="round2DiagRect">
            <a:avLst/>
          </a:prstGeom>
          <a:solidFill>
            <a:srgbClr val="FFEFFF"/>
          </a:solidFill>
          <a:ln w="25400"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5" name="Прямоугольник с двумя скругленными противолежащими углами 44"/>
          <p:cNvSpPr/>
          <p:nvPr/>
        </p:nvSpPr>
        <p:spPr>
          <a:xfrm flipH="1">
            <a:off x="307139" y="1205316"/>
            <a:ext cx="3628689" cy="3458522"/>
          </a:xfrm>
          <a:prstGeom prst="round2DiagRect">
            <a:avLst/>
          </a:prstGeom>
          <a:solidFill>
            <a:srgbClr val="FFEFFF"/>
          </a:solidFill>
          <a:ln w="25400">
            <a:solidFill>
              <a:srgbClr val="FF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644268" y="3511972"/>
            <a:ext cx="3567477" cy="30555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7" y="5973622"/>
            <a:ext cx="1426851" cy="345233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E7E6E6">
                    <a:lumMod val="25000"/>
                  </a:srgbClr>
                </a:solidFill>
                <a:latin typeface="Palatino Linotype" panose="02040502050505030304" pitchFamily="18" charset="0"/>
              </a:rPr>
              <a:t>БЮДЖЕТ</a:t>
            </a:r>
            <a:endParaRPr lang="ru-RU" sz="1600" b="1" dirty="0">
              <a:solidFill>
                <a:srgbClr val="E7E6E6">
                  <a:lumMod val="25000"/>
                </a:srgb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48118" y="5094993"/>
            <a:ext cx="1371892" cy="373224"/>
          </a:xfrm>
          <a:prstGeom prst="roundRect">
            <a:avLst/>
          </a:prstGeom>
          <a:gradFill>
            <a:gsLst>
              <a:gs pos="0">
                <a:srgbClr val="FFCCFF"/>
              </a:gs>
              <a:gs pos="56000">
                <a:srgbClr val="FF7C80"/>
              </a:gs>
              <a:gs pos="75000">
                <a:srgbClr val="FF5050"/>
              </a:gs>
              <a:gs pos="100000">
                <a:srgbClr val="FF000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7E6E6">
                    <a:lumMod val="50000"/>
                  </a:srgbClr>
                </a:solidFill>
                <a:latin typeface="Palatino Linotype" panose="02040502050505030304" pitchFamily="18" charset="0"/>
              </a:rPr>
              <a:t>РАСХОДЫ</a:t>
            </a:r>
            <a:endParaRPr lang="ru-RU" sz="1600" dirty="0">
              <a:solidFill>
                <a:srgbClr val="E7E6E6">
                  <a:lumMod val="50000"/>
                </a:srgb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89524" y="5094993"/>
            <a:ext cx="1246306" cy="373224"/>
          </a:xfrm>
          <a:prstGeom prst="roundRect">
            <a:avLst/>
          </a:prstGeom>
          <a:gradFill>
            <a:gsLst>
              <a:gs pos="0">
                <a:srgbClr val="CCFF66"/>
              </a:gs>
              <a:gs pos="56000">
                <a:srgbClr val="99FF33"/>
              </a:gs>
              <a:gs pos="75000">
                <a:srgbClr val="99FF66"/>
              </a:gs>
              <a:gs pos="100000">
                <a:srgbClr val="33CC33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7E6E6">
                    <a:lumMod val="50000"/>
                  </a:srgbClr>
                </a:solidFill>
                <a:latin typeface="Palatino Linotype" panose="02040502050505030304" pitchFamily="18" charset="0"/>
              </a:rPr>
              <a:t>ДОХОДЫ</a:t>
            </a:r>
            <a:endParaRPr lang="ru-RU" sz="1600" dirty="0">
              <a:solidFill>
                <a:srgbClr val="E7E6E6">
                  <a:lumMod val="50000"/>
                </a:srgb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35835" y="5270581"/>
            <a:ext cx="768107" cy="272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0800000">
            <a:off x="4344228" y="4579476"/>
            <a:ext cx="904486" cy="1404258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Дуга 16"/>
          <p:cNvSpPr/>
          <p:nvPr/>
        </p:nvSpPr>
        <p:spPr>
          <a:xfrm rot="5400000">
            <a:off x="3126300" y="4753801"/>
            <a:ext cx="1365166" cy="1033574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6442" y="1601629"/>
            <a:ext cx="1209256" cy="373224"/>
          </a:xfrm>
          <a:prstGeom prst="roundRect">
            <a:avLst/>
          </a:prstGeom>
          <a:gradFill>
            <a:gsLst>
              <a:gs pos="0">
                <a:srgbClr val="CCFF66"/>
              </a:gs>
              <a:gs pos="56000">
                <a:srgbClr val="99FF33"/>
              </a:gs>
              <a:gs pos="75000">
                <a:srgbClr val="99FF66"/>
              </a:gs>
              <a:gs pos="100000">
                <a:srgbClr val="33CC33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7E6E6">
                    <a:lumMod val="50000"/>
                  </a:srgbClr>
                </a:solidFill>
                <a:latin typeface="Palatino Linotype" panose="02040502050505030304" pitchFamily="18" charset="0"/>
              </a:rPr>
              <a:t>ДОХОДЫ</a:t>
            </a:r>
            <a:endParaRPr lang="ru-RU" sz="1600" dirty="0">
              <a:solidFill>
                <a:srgbClr val="E7E6E6">
                  <a:lumMod val="50000"/>
                </a:srgb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09343" y="2090405"/>
            <a:ext cx="1299540" cy="373224"/>
          </a:xfrm>
          <a:prstGeom prst="roundRect">
            <a:avLst/>
          </a:prstGeom>
          <a:gradFill>
            <a:gsLst>
              <a:gs pos="0">
                <a:srgbClr val="FFCCFF"/>
              </a:gs>
              <a:gs pos="56000">
                <a:srgbClr val="FF7C80"/>
              </a:gs>
              <a:gs pos="75000">
                <a:srgbClr val="FF5050"/>
              </a:gs>
              <a:gs pos="100000">
                <a:srgbClr val="FF000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7E6E6">
                    <a:lumMod val="50000"/>
                  </a:srgbClr>
                </a:solidFill>
                <a:latin typeface="Palatino Linotype" panose="02040502050505030304" pitchFamily="18" charset="0"/>
              </a:rPr>
              <a:t>РАСХОДЫ</a:t>
            </a:r>
            <a:endParaRPr lang="ru-RU" sz="1600" dirty="0">
              <a:solidFill>
                <a:srgbClr val="E7E6E6">
                  <a:lumMod val="50000"/>
                </a:srgb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331642" y="2724879"/>
            <a:ext cx="1383909" cy="345233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E7E6E6">
                    <a:lumMod val="25000"/>
                  </a:srgbClr>
                </a:solidFill>
                <a:latin typeface="Palatino Linotype" panose="02040502050505030304" pitchFamily="18" charset="0"/>
              </a:rPr>
              <a:t>БЮДЖЕТ</a:t>
            </a:r>
            <a:endParaRPr lang="ru-RU" sz="1600" b="1" dirty="0">
              <a:solidFill>
                <a:srgbClr val="E7E6E6">
                  <a:lumMod val="25000"/>
                </a:srgb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56176" y="2778460"/>
            <a:ext cx="1512168" cy="345233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  <a:gs pos="7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E7E6E6">
                    <a:lumMod val="25000"/>
                  </a:srgbClr>
                </a:solidFill>
                <a:latin typeface="Palatino Linotype" panose="02040502050505030304" pitchFamily="18" charset="0"/>
              </a:rPr>
              <a:t>БЮДЖЕТ</a:t>
            </a:r>
            <a:endParaRPr lang="ru-RU" sz="1600" b="1" dirty="0">
              <a:solidFill>
                <a:srgbClr val="E7E6E6">
                  <a:lumMod val="25000"/>
                </a:srgb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313044" y="2090405"/>
            <a:ext cx="1239846" cy="373224"/>
          </a:xfrm>
          <a:prstGeom prst="roundRect">
            <a:avLst/>
          </a:prstGeom>
          <a:gradFill>
            <a:gsLst>
              <a:gs pos="0">
                <a:srgbClr val="CCFF66"/>
              </a:gs>
              <a:gs pos="56000">
                <a:srgbClr val="99FF33"/>
              </a:gs>
              <a:gs pos="75000">
                <a:srgbClr val="99FF66"/>
              </a:gs>
              <a:gs pos="100000">
                <a:srgbClr val="33CC33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7E6E6">
                    <a:lumMod val="50000"/>
                  </a:srgbClr>
                </a:solidFill>
                <a:latin typeface="Palatino Linotype" panose="02040502050505030304" pitchFamily="18" charset="0"/>
              </a:rPr>
              <a:t>ДОХОДЫ</a:t>
            </a:r>
            <a:endParaRPr lang="ru-RU" sz="1600" dirty="0">
              <a:solidFill>
                <a:srgbClr val="E7E6E6">
                  <a:lumMod val="50000"/>
                </a:srgb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092287" y="1615624"/>
            <a:ext cx="1360843" cy="373224"/>
          </a:xfrm>
          <a:prstGeom prst="roundRect">
            <a:avLst/>
          </a:prstGeom>
          <a:gradFill>
            <a:gsLst>
              <a:gs pos="0">
                <a:srgbClr val="FFCCFF"/>
              </a:gs>
              <a:gs pos="56000">
                <a:srgbClr val="FF7C80"/>
              </a:gs>
              <a:gs pos="75000">
                <a:srgbClr val="FF5050"/>
              </a:gs>
              <a:gs pos="100000">
                <a:srgbClr val="FF000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E7E6E6">
                    <a:lumMod val="50000"/>
                  </a:srgbClr>
                </a:solidFill>
                <a:latin typeface="Palatino Linotype" panose="02040502050505030304" pitchFamily="18" charset="0"/>
              </a:rPr>
              <a:t>РАСХОДЫ</a:t>
            </a:r>
            <a:endParaRPr lang="ru-RU" sz="1600" dirty="0">
              <a:solidFill>
                <a:srgbClr val="E7E6E6">
                  <a:lumMod val="50000"/>
                </a:srgb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33" name="Прямая соединительная линия 32"/>
          <p:cNvCxnSpPr>
            <a:stCxn id="25" idx="3"/>
            <a:endCxn id="26" idx="1"/>
          </p:cNvCxnSpPr>
          <p:nvPr/>
        </p:nvCxnSpPr>
        <p:spPr>
          <a:xfrm>
            <a:off x="1835696" y="1788241"/>
            <a:ext cx="673647" cy="48877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30" idx="1"/>
            <a:endCxn id="29" idx="3"/>
          </p:cNvCxnSpPr>
          <p:nvPr/>
        </p:nvCxnSpPr>
        <p:spPr>
          <a:xfrm flipH="1">
            <a:off x="6552892" y="1802240"/>
            <a:ext cx="539390" cy="47478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5400000">
            <a:off x="856669" y="1499426"/>
            <a:ext cx="1365166" cy="1033574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7" name="Дуга 36"/>
          <p:cNvSpPr/>
          <p:nvPr/>
        </p:nvSpPr>
        <p:spPr>
          <a:xfrm rot="5400000">
            <a:off x="5727968" y="1565080"/>
            <a:ext cx="1365166" cy="1033574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8" name="Дуга 37"/>
          <p:cNvSpPr/>
          <p:nvPr/>
        </p:nvSpPr>
        <p:spPr>
          <a:xfrm rot="10800000">
            <a:off x="2052939" y="1294536"/>
            <a:ext cx="904486" cy="1404258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9" name="Дуга 38"/>
          <p:cNvSpPr/>
          <p:nvPr/>
        </p:nvSpPr>
        <p:spPr>
          <a:xfrm rot="10800000">
            <a:off x="6943647" y="1379735"/>
            <a:ext cx="904486" cy="1404258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flipH="1">
            <a:off x="2628256" y="3639372"/>
            <a:ext cx="35834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Сбалансированность бюджетов </a:t>
            </a:r>
            <a:r>
              <a:rPr lang="ru-RU" sz="16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– </a:t>
            </a:r>
            <a:r>
              <a:rPr lang="ru-RU" sz="1600" dirty="0">
                <a:solidFill>
                  <a:prstClr val="black"/>
                </a:solidFill>
                <a:latin typeface="Palatino Linotype" panose="02040502050505030304" pitchFamily="18" charset="0"/>
              </a:rPr>
              <a:t>состояние </a:t>
            </a:r>
            <a:r>
              <a:rPr lang="ru-RU" sz="16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бюджетов, при </a:t>
            </a:r>
            <a:r>
              <a:rPr lang="ru-RU" sz="1600" dirty="0">
                <a:solidFill>
                  <a:prstClr val="black"/>
                </a:solidFill>
                <a:latin typeface="Palatino Linotype" panose="02040502050505030304" pitchFamily="18" charset="0"/>
              </a:rPr>
              <a:t>котором доходы и расходы уравновешены или равны друг другу.</a:t>
            </a: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616826" y="129565"/>
            <a:ext cx="7886700" cy="7803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Основные характеристики бюджета</a:t>
            </a:r>
            <a:endParaRPr lang="ru-RU" sz="2600" b="1" dirty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10551" y="3286411"/>
            <a:ext cx="21938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Дефицит бюджета </a:t>
            </a:r>
            <a:r>
              <a:rPr lang="ru-RU" dirty="0">
                <a:solidFill>
                  <a:prstClr val="black"/>
                </a:solidFill>
                <a:latin typeface="Palatino Linotype" panose="02040502050505030304" pitchFamily="18" charset="0"/>
              </a:rPr>
              <a:t>–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Palatino Linotype" panose="02040502050505030304" pitchFamily="18" charset="0"/>
              </a:rPr>
              <a:t>превышение </a:t>
            </a:r>
            <a:r>
              <a:rPr lang="ru-RU" sz="16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расходов бюджета над его </a:t>
            </a:r>
            <a:r>
              <a:rPr lang="ru-RU" sz="1600" dirty="0">
                <a:solidFill>
                  <a:prstClr val="black"/>
                </a:solidFill>
                <a:latin typeface="Palatino Linotype" panose="02040502050505030304" pitchFamily="18" charset="0"/>
              </a:rPr>
              <a:t>доходами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5669" y="3192504"/>
            <a:ext cx="20114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Профицит бюджета </a:t>
            </a:r>
            <a:r>
              <a:rPr lang="ru-RU" dirty="0">
                <a:solidFill>
                  <a:prstClr val="black"/>
                </a:solidFill>
                <a:latin typeface="Palatino Linotype" panose="02040502050505030304" pitchFamily="18" charset="0"/>
              </a:rPr>
              <a:t>–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Palatino Linotype" panose="02040502050505030304" pitchFamily="18" charset="0"/>
              </a:rPr>
              <a:t>превышение доходов </a:t>
            </a:r>
            <a:r>
              <a:rPr lang="ru-RU" sz="16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бюджета над </a:t>
            </a:r>
            <a:r>
              <a:rPr lang="ru-RU" sz="1600" dirty="0">
                <a:solidFill>
                  <a:prstClr val="black"/>
                </a:solidFill>
                <a:latin typeface="Palatino Linotype" panose="02040502050505030304" pitchFamily="18" charset="0"/>
              </a:rPr>
              <a:t>его расходами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959248" y="90097"/>
            <a:ext cx="947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6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66843" y="801164"/>
            <a:ext cx="8362561" cy="831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564088" y="727788"/>
            <a:ext cx="236531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6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59632" y="624110"/>
            <a:ext cx="7632848" cy="716658"/>
          </a:xfrm>
        </p:spPr>
        <p:txBody>
          <a:bodyPr/>
          <a:lstStyle/>
          <a:p>
            <a:r>
              <a:rPr lang="ru-RU" b="1" dirty="0" smtClean="0"/>
              <a:t>БЮДЖЕТ ДЛЯ ГРАЖДАН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9640" y="1412776"/>
            <a:ext cx="8496944" cy="495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defRPr/>
            </a:pPr>
            <a:r>
              <a:rPr lang="ru-RU" sz="2800" dirty="0">
                <a:solidFill>
                  <a:sysClr val="windowText" lastClr="000000"/>
                </a:solidFill>
                <a:latin typeface="Trebuchet MS"/>
              </a:rPr>
              <a:t>«Бюджет для граждан» – информационный сборник, который познакомит население с основными положениями главного финансового документа, а именно проекта бюджета «О бюджете Соболевского сельского поселения Соболевского муниципального района Камчатского края на </a:t>
            </a:r>
            <a:r>
              <a:rPr lang="ru-RU" sz="2800" dirty="0" smtClean="0">
                <a:solidFill>
                  <a:sysClr val="windowText" lastClr="000000"/>
                </a:solidFill>
                <a:latin typeface="Trebuchet MS"/>
              </a:rPr>
              <a:t>2021 </a:t>
            </a:r>
            <a:r>
              <a:rPr lang="ru-RU" sz="2800" dirty="0">
                <a:solidFill>
                  <a:sysClr val="windowText" lastClr="000000"/>
                </a:solidFill>
                <a:latin typeface="Trebuchet MS"/>
              </a:rPr>
              <a:t>год», созданным специально для того, чтобы каждый житель был осведомлен, как формируется бюджет, сколько в бюджет поступает средств и на </a:t>
            </a:r>
          </a:p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defRPr/>
            </a:pPr>
            <a:r>
              <a:rPr lang="ru-RU" sz="2800" dirty="0">
                <a:solidFill>
                  <a:sysClr val="windowText" lastClr="000000"/>
                </a:solidFill>
                <a:latin typeface="Trebuchet MS"/>
              </a:rPr>
              <a:t>какие цели они направлены.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59245" y="90097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7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"/>
          <p:cNvSpPr txBox="1">
            <a:spLocks/>
          </p:cNvSpPr>
          <p:nvPr/>
        </p:nvSpPr>
        <p:spPr>
          <a:xfrm>
            <a:off x="616826" y="129565"/>
            <a:ext cx="7886700" cy="7803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600" b="1" dirty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59245" y="90097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prstClr val="white">
                    <a:lumMod val="50000"/>
                  </a:prstClr>
                </a:solidFill>
              </a:rPr>
              <a:t>8 СЛАЙД </a:t>
            </a:r>
            <a:endParaRPr lang="ru-RU" sz="1400" b="1" i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117" y="90097"/>
            <a:ext cx="8614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Основными направлениями бюджетной и налоговой политики в области доходов бюджета поселения являются продолжение работы по развитию доходного потенциала бюджета поселения, реализация данного направления будет осуществляться путем обеспечения качественного прогнозирования и выполнения установленного плана по поступлению доходов бюджета поселения.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6827" y="1052748"/>
            <a:ext cx="8250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57200" algn="just"/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6837" y="2348880"/>
            <a:ext cx="82240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- </a:t>
            </a:r>
            <a:r>
              <a:rPr lang="ru-RU" sz="1600" dirty="0" smtClean="0">
                <a:latin typeface="Times New Roman"/>
                <a:ea typeface="Times New Roman"/>
              </a:rPr>
              <a:t>ведение реестра источников доходов в целях повышения качества планирования и администрирования доходов;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проведение информационной компании, направленной на повышение налоговой грамотности населения, на привлечение граждан к предоставлению информации о случаях нарушения земельного законодательства и законодательства о государственной регистрации недвижимости, а также на побуждение их к своевременному исполнению платежных обязательств и недопущению роста задолженности по платежам в бюджет поселения;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осуществление систематической работы по инвентаризации и оптимизации имущества муниципальной собственности, вовлечению в хозяйственный оборот неиспользуемых объектов недвижимости и земельных участков;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последовательная деятельность в направлениях, обеспечивающих стабильный рост доходной части бюджета, в том числе за счет легализации выплаты заработной платы;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внедрение в бюджетный процесс и развитие системы учета и оценки налоговых расходов на территории  Соболевского сельского поселения;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6837" y="1678314"/>
            <a:ext cx="8199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 бюджетной и налоговой политики на 2021 год в области доходов предусмотрено: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22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8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1645</Words>
  <Application>Microsoft Office PowerPoint</Application>
  <PresentationFormat>Экран (4:3)</PresentationFormat>
  <Paragraphs>272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Легкий дым</vt:lpstr>
      <vt:lpstr>Office Theme</vt:lpstr>
      <vt:lpstr>1_Office Theme</vt:lpstr>
      <vt:lpstr>2_Office Theme</vt:lpstr>
      <vt:lpstr>3_Office Theme</vt:lpstr>
      <vt:lpstr>4_Office Theme</vt:lpstr>
      <vt:lpstr>1_Легкий дым</vt:lpstr>
      <vt:lpstr>Специальное оформление</vt:lpstr>
      <vt:lpstr>Презентация PowerPoint</vt:lpstr>
      <vt:lpstr>Глоссарий</vt:lpstr>
      <vt:lpstr>Презентация PowerPoint</vt:lpstr>
      <vt:lpstr>Бюджетная система</vt:lpstr>
      <vt:lpstr>Бюджетный процесс</vt:lpstr>
      <vt:lpstr>Бюджетный процесс – ежегодное формирование и исполнение бюджета</vt:lpstr>
      <vt:lpstr>Презентация PowerPoint</vt:lpstr>
      <vt:lpstr>БЮДЖЕТ ДЛЯ ГРАЖДАН</vt:lpstr>
      <vt:lpstr>Презентация PowerPoint</vt:lpstr>
      <vt:lpstr>      Основной целью бюджетной и налоговой политики на 2021 год остается обеспечение сбалансированности и устойчивости бюджета поселения в среднесрочной перспективе с учетом текущей экономической ситуации.  </vt:lpstr>
      <vt:lpstr>Основные параметры бюджета сельского поселения на 2021 год составляют: </vt:lpstr>
      <vt:lpstr>Презентация PowerPoint</vt:lpstr>
      <vt:lpstr>Структура доходов </vt:lpstr>
      <vt:lpstr>Презентация PowerPoint</vt:lpstr>
      <vt:lpstr>СТРУКТУРА ДОХОДОВ БЮДЖЕТА СОБОЛЕВСКОГО СЕЛЬСКОГО ПОСЕЛЕНИЯ 2020-    2021год    </vt:lpstr>
      <vt:lpstr>Презентация PowerPoint</vt:lpstr>
      <vt:lpstr>    Структура расходов бюджета поселения</vt:lpstr>
      <vt:lpstr>Структура расходов за период 2019-2021 гг </vt:lpstr>
      <vt:lpstr>КОНТАКТНАЯ ИНФОРМАЦИЯ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</cp:lastModifiedBy>
  <cp:revision>33</cp:revision>
  <dcterms:created xsi:type="dcterms:W3CDTF">2020-11-17T01:26:19Z</dcterms:created>
  <dcterms:modified xsi:type="dcterms:W3CDTF">2020-11-24T22:04:07Z</dcterms:modified>
</cp:coreProperties>
</file>