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58" r:id="rId3"/>
    <p:sldId id="263" r:id="rId4"/>
    <p:sldId id="261" r:id="rId5"/>
    <p:sldId id="262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5D933"/>
    <a:srgbClr val="6876A4"/>
    <a:srgbClr val="8D9478"/>
    <a:srgbClr val="A4A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EB9631B5-78F2-41C9-869B-9F39066F8104}" styleName="Средний стиль 3 - акцент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BDBED569-4797-4DF1-A0F4-6AAB3CD982D8}" styleName="Светлый стиль 3 -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1944" y="-4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95724015599017E-2"/>
                  <c:y val="6.331205364646093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6441205214486561E-2"/>
                  <c:y val="6.105090887337308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Лист1!$B$2:$B$3</c:f>
              <c:numCache>
                <c:formatCode>#,##0.0</c:formatCode>
                <c:ptCount val="2"/>
                <c:pt idx="0">
                  <c:v>246382.44188</c:v>
                </c:pt>
                <c:pt idx="1">
                  <c:v>172225.58293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Расходы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5057670359859006E-2"/>
                  <c:y val="5.42674745541093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4946550194987779E-2"/>
                  <c:y val="5.426747455410946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Лист1!$C$2:$C$3</c:f>
              <c:numCache>
                <c:formatCode>#,##0.0</c:formatCode>
                <c:ptCount val="2"/>
                <c:pt idx="0">
                  <c:v>292569.83442999999</c:v>
                </c:pt>
                <c:pt idx="1">
                  <c:v>197356.67749999999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дефицит (-) / профицит (+)</c:v>
                </c:pt>
              </c:strCache>
            </c:strRef>
          </c:tx>
          <c:spPr>
            <a:solidFill>
              <a:schemeClr val="accent6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2179546625214279E-2"/>
                  <c:y val="6.3035909115511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1.0721719625275903E-2"/>
                  <c:y val="5.50396465919740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Лист1!$A$2:$A$3</c:f>
              <c:strCache>
                <c:ptCount val="2"/>
                <c:pt idx="0">
                  <c:v>План</c:v>
                </c:pt>
                <c:pt idx="1">
                  <c:v>Факт</c:v>
                </c:pt>
              </c:strCache>
            </c:strRef>
          </c:cat>
          <c:val>
            <c:numRef>
              <c:f>Лист1!$D$2:$D$3</c:f>
              <c:numCache>
                <c:formatCode>#,##0.0</c:formatCode>
                <c:ptCount val="2"/>
                <c:pt idx="0">
                  <c:v>46187.392549999997</c:v>
                </c:pt>
                <c:pt idx="1">
                  <c:v>25101.094570000001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shape val="cylinder"/>
        <c:axId val="24794240"/>
        <c:axId val="24795776"/>
        <c:axId val="0"/>
      </c:bar3DChart>
      <c:catAx>
        <c:axId val="24794240"/>
        <c:scaling>
          <c:orientation val="minMax"/>
        </c:scaling>
        <c:delete val="0"/>
        <c:axPos val="b"/>
        <c:majorTickMark val="none"/>
        <c:minorTickMark val="none"/>
        <c:tickLblPos val="nextTo"/>
        <c:crossAx val="24795776"/>
        <c:crosses val="autoZero"/>
        <c:auto val="1"/>
        <c:lblAlgn val="ctr"/>
        <c:lblOffset val="100"/>
        <c:noMultiLvlLbl val="0"/>
      </c:catAx>
      <c:valAx>
        <c:axId val="24795776"/>
        <c:scaling>
          <c:orientation val="minMax"/>
        </c:scaling>
        <c:delete val="0"/>
        <c:axPos val="l"/>
        <c:majorGridlines/>
        <c:numFmt formatCode="#,##0.0" sourceLinked="1"/>
        <c:majorTickMark val="none"/>
        <c:minorTickMark val="none"/>
        <c:tickLblPos val="nextTo"/>
        <c:crossAx val="24794240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b="0" i="1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/>
              </a:rPr>
              <a:t>246 382,4</a:t>
            </a:r>
            <a:endParaRPr lang="ru-RU" b="0" i="1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/>
            </a:endParaRPr>
          </a:p>
        </c:rich>
      </c:tx>
      <c:layout>
        <c:manualLayout>
          <c:xMode val="edge"/>
          <c:yMode val="edge"/>
          <c:x val="0.40236450131233598"/>
          <c:y val="0.3962051268679897"/>
        </c:manualLayout>
      </c:layout>
      <c:overlay val="0"/>
    </c:title>
    <c:autoTitleDeleted val="0"/>
    <c:view3D>
      <c:rotX val="30"/>
      <c:rotY val="221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dPt>
            <c:idx val="0"/>
            <c:bubble3D val="0"/>
            <c:spPr>
              <a:solidFill>
                <a:schemeClr val="bg1">
                  <a:lumMod val="75000"/>
                </a:schemeClr>
              </a:solidFill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1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dPt>
            <c:idx val="2"/>
            <c:bubble3D val="0"/>
            <c:spPr>
              <a:scene3d>
                <a:camera prst="orthographicFront"/>
                <a:lightRig rig="threePt" dir="t"/>
              </a:scene3d>
              <a:sp3d>
                <a:bevelT/>
              </a:sp3d>
            </c:spPr>
          </c:dPt>
          <c:cat>
            <c:strRef>
              <c:f>Лист1!$A$2:$A$4</c:f>
              <c:strCache>
                <c:ptCount val="3"/>
                <c:pt idx="0">
                  <c:v>Безвозмездные поступления</c:v>
                </c:pt>
                <c:pt idx="1">
                  <c:v>Налоговые доходы</c:v>
                </c:pt>
                <c:pt idx="2">
                  <c:v>Неналоговые доходы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222858.56659999999</c:v>
                </c:pt>
                <c:pt idx="1">
                  <c:v>22211.35</c:v>
                </c:pt>
                <c:pt idx="2">
                  <c:v>1312.5252800000001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ru-RU" sz="1200" dirty="0" smtClean="0"/>
              <a:t>Налоговые доходы</a:t>
            </a:r>
            <a:endParaRPr lang="ru-RU" sz="1200" dirty="0"/>
          </a:p>
        </c:rich>
      </c:tx>
      <c:layout/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040521084395535"/>
          <c:y val="0.12689200446719373"/>
          <c:w val="0.63096175588333325"/>
          <c:h val="0.8328248195114749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Налоги на прибыль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4138.6000000000004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Налоги на товары 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969.55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Налоги на совокупный доход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Лист1!$D$2</c:f>
              <c:numCache>
                <c:formatCode>General</c:formatCode>
                <c:ptCount val="1"/>
                <c:pt idx="0">
                  <c:v>13578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Налоги на имущество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Лист1!$E$2</c:f>
              <c:numCache>
                <c:formatCode>General</c:formatCode>
                <c:ptCount val="1"/>
                <c:pt idx="0">
                  <c:v>3491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Государственная пошлина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Лист1!$F$2</c:f>
              <c:numCache>
                <c:formatCode>General</c:formatCode>
                <c:ptCount val="1"/>
                <c:pt idx="0">
                  <c:v>34.200000000000003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24648320"/>
        <c:axId val="24654208"/>
        <c:axId val="0"/>
      </c:bar3DChart>
      <c:catAx>
        <c:axId val="24648320"/>
        <c:scaling>
          <c:orientation val="minMax"/>
        </c:scaling>
        <c:delete val="1"/>
        <c:axPos val="b"/>
        <c:majorTickMark val="none"/>
        <c:minorTickMark val="none"/>
        <c:tickLblPos val="nextTo"/>
        <c:crossAx val="24654208"/>
        <c:crosses val="autoZero"/>
        <c:auto val="1"/>
        <c:lblAlgn val="ctr"/>
        <c:lblOffset val="100"/>
        <c:noMultiLvlLbl val="0"/>
      </c:catAx>
      <c:valAx>
        <c:axId val="24654208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800"/>
            </a:pPr>
            <a:endParaRPr lang="ru-RU"/>
          </a:p>
        </c:txPr>
        <c:crossAx val="24648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172742244325796"/>
          <c:y val="0.1984498618635972"/>
          <c:w val="0.22895740342576315"/>
          <c:h val="0.53956243301155804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9.8378599569238029E-2"/>
          <c:y val="0.11887737634822272"/>
          <c:w val="0.73945463146332269"/>
          <c:h val="0.6560393100338356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использования имущества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Лист1!$B$2</c:f>
              <c:numCache>
                <c:formatCode>General</c:formatCode>
                <c:ptCount val="1"/>
                <c:pt idx="0">
                  <c:v>803.44286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 Штрафы,санкции,возмещение ущерба</c:v>
                </c:pt>
              </c:strCache>
            </c:strRef>
          </c:tx>
          <c:invertIfNegative val="0"/>
          <c:cat>
            <c:strRef>
              <c:f>Лист1!$A$2</c:f>
              <c:strCache>
                <c:ptCount val="1"/>
                <c:pt idx="0">
                  <c:v>Категория 1</c:v>
                </c:pt>
              </c:strCache>
            </c:strRef>
          </c:cat>
          <c:val>
            <c:numRef>
              <c:f>Лист1!$C$2</c:f>
              <c:numCache>
                <c:formatCode>General</c:formatCode>
                <c:ptCount val="1"/>
                <c:pt idx="0">
                  <c:v>509.08242000000001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75"/>
        <c:shape val="cylinder"/>
        <c:axId val="24697472"/>
        <c:axId val="24662400"/>
        <c:axId val="0"/>
      </c:bar3DChart>
      <c:catAx>
        <c:axId val="24697472"/>
        <c:scaling>
          <c:orientation val="minMax"/>
        </c:scaling>
        <c:delete val="1"/>
        <c:axPos val="b"/>
        <c:majorTickMark val="none"/>
        <c:minorTickMark val="none"/>
        <c:tickLblPos val="nextTo"/>
        <c:crossAx val="24662400"/>
        <c:crosses val="autoZero"/>
        <c:auto val="1"/>
        <c:lblAlgn val="ctr"/>
        <c:lblOffset val="100"/>
        <c:noMultiLvlLbl val="0"/>
      </c:catAx>
      <c:valAx>
        <c:axId val="24662400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spPr>
          <a:ln w="9525">
            <a:noFill/>
          </a:ln>
        </c:spPr>
        <c:txPr>
          <a:bodyPr/>
          <a:lstStyle/>
          <a:p>
            <a:pPr>
              <a:defRPr sz="800"/>
            </a:pPr>
            <a:endParaRPr lang="ru-RU"/>
          </a:p>
        </c:txPr>
        <c:crossAx val="2469747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9.2531538009818198E-2"/>
          <c:y val="0.82811922652013858"/>
          <c:w val="0.55135174235829709"/>
          <c:h val="0.13324562616668897"/>
        </c:manualLayout>
      </c:layout>
      <c:overlay val="0"/>
      <c:txPr>
        <a:bodyPr/>
        <a:lstStyle/>
        <a:p>
          <a:pPr>
            <a:defRPr sz="800"/>
          </a:pPr>
          <a:endParaRPr lang="ru-RU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10"/>
    </mc:Choice>
    <mc:Fallback>
      <c:style val="10"/>
    </mc:Fallback>
  </mc:AlternateContent>
  <c:chart>
    <c:autoTitleDeleted val="1"/>
    <c:view3D>
      <c:rotX val="40"/>
      <c:rotY val="160"/>
      <c:rAngAx val="0"/>
      <c:perspective val="7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7.5405013715729871E-2"/>
          <c:y val="7.3254225140296073E-2"/>
          <c:w val="0.84345438582704901"/>
          <c:h val="0.8276814093826973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5.798203993594208E-2"/>
                  <c:y val="3.4791696586558132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2"/>
              <c:layout>
                <c:manualLayout>
                  <c:x val="-7.8496246577841849E-2"/>
                  <c:y val="-7.256036592140169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3"/>
              <c:layout>
                <c:manualLayout>
                  <c:x val="0.16959610630435823"/>
                  <c:y val="-0.10236430369525337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4"/>
              <c:layout>
                <c:manualLayout>
                  <c:x val="-0.17652510154698259"/>
                  <c:y val="9.0443372145642353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5"/>
              <c:layout>
                <c:manualLayout>
                  <c:x val="0.10023547519110343"/>
                  <c:y val="-0.103465468606469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dLbl>
              <c:idx val="6"/>
              <c:layout>
                <c:manualLayout>
                  <c:x val="-3.6349055163699066E-2"/>
                  <c:y val="1.1926181643773999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</c:dLbl>
            <c:txPr>
              <a:bodyPr/>
              <a:lstStyle/>
              <a:p>
                <a:pPr>
                  <a:defRPr sz="1400"/>
                </a:pPr>
                <a:endParaRPr lang="ru-RU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Лист1!$A$2:$A$8</c:f>
              <c:strCache>
                <c:ptCount val="7"/>
                <c:pt idx="0">
                  <c:v>Общегосударственные вопросы</c:v>
                </c:pt>
                <c:pt idx="1">
                  <c:v>Национальная оборона </c:v>
                </c:pt>
                <c:pt idx="2">
                  <c:v>Национальная безопасность и правоохранительная деятельность</c:v>
                </c:pt>
                <c:pt idx="3">
                  <c:v>Национальная экономика</c:v>
                </c:pt>
                <c:pt idx="4">
                  <c:v>Жилищно-коммунальное хозяйство</c:v>
                </c:pt>
                <c:pt idx="5">
                  <c:v>Охрана окружающей среды</c:v>
                </c:pt>
                <c:pt idx="6">
                  <c:v>Социальная политика</c:v>
                </c:pt>
              </c:strCache>
            </c:strRef>
          </c:cat>
          <c:val>
            <c:numRef>
              <c:f>Лист1!$B$2:$B$8</c:f>
              <c:numCache>
                <c:formatCode>General</c:formatCode>
                <c:ptCount val="7"/>
                <c:pt idx="0">
                  <c:v>25291.816739999998</c:v>
                </c:pt>
                <c:pt idx="1">
                  <c:v>209</c:v>
                </c:pt>
                <c:pt idx="2">
                  <c:v>3404.4756000000002</c:v>
                </c:pt>
                <c:pt idx="3">
                  <c:v>103304.099</c:v>
                </c:pt>
                <c:pt idx="4">
                  <c:v>159167.94308999999</c:v>
                </c:pt>
                <c:pt idx="5">
                  <c:v>991.5</c:v>
                </c:pt>
                <c:pt idx="6">
                  <c:v>201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21.03.2022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Годовой отсчет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937"/>
            <a:ext cx="9144000" cy="685006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139952" y="332656"/>
            <a:ext cx="4775516" cy="5400600"/>
          </a:xfrm>
        </p:spPr>
        <p:txBody>
          <a:bodyPr>
            <a:norm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R="45720" lvl="0" algn="ctr">
              <a:spcBef>
                <a:spcPts val="0"/>
              </a:spcBef>
              <a:defRPr/>
            </a:pPr>
            <a:r>
              <a:rPr lang="ru-RU" sz="42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Проект</a:t>
            </a:r>
            <a:br>
              <a:rPr lang="ru-RU" sz="42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2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исполнения </a:t>
            </a:r>
            <a:r>
              <a:rPr lang="ru-RU" sz="4200" b="1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бюджета </a:t>
            </a:r>
            <a:br>
              <a:rPr lang="ru-RU" sz="4200" b="1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2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Соболевского сельского </a:t>
            </a:r>
            <a:r>
              <a:rPr lang="ru-RU" sz="4200" b="1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поселения </a:t>
            </a:r>
            <a:br>
              <a:rPr lang="ru-RU" sz="4200" b="1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200" b="1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Камчатского края </a:t>
            </a:r>
            <a:br>
              <a:rPr lang="ru-RU" sz="4200" b="1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ru-RU" sz="4200" b="1" i="1" spc="50" dirty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за </a:t>
            </a:r>
            <a:r>
              <a:rPr lang="ru-RU" sz="4200" b="1" i="1" spc="50" dirty="0" smtClean="0">
                <a:ln w="11430"/>
                <a:solidFill>
                  <a:srgbClr val="00206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itchFamily="18" charset="0"/>
                <a:ea typeface="+mn-ea"/>
                <a:cs typeface="Times New Roman" pitchFamily="18" charset="0"/>
              </a:rPr>
              <a:t>2021 год</a:t>
            </a:r>
            <a:endParaRPr lang="ru-RU" sz="4200" b="1" spc="50" dirty="0">
              <a:ln w="11430"/>
              <a:solidFill>
                <a:srgbClr val="00206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AutoShape 2" descr="ÐÐ¾ÑÐ¾Ð¶ÐµÐµ Ð¸Ð·Ð¾Ð±ÑÐ°Ð¶ÐµÐ½Ð¸Ðµ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40369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avatars.mds.yandex.net/i?id=c7fc32a9ef791b328318f33d00320c99-5192485-images-thumbs&amp;ref=rim&amp;n=33&amp;w=195&amp;h=150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06"/>
          <a:stretch/>
        </p:blipFill>
        <p:spPr bwMode="auto">
          <a:xfrm flipH="1">
            <a:off x="2699792" y="692696"/>
            <a:ext cx="6329908" cy="612068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6613" y="160338"/>
            <a:ext cx="8712968" cy="804275"/>
          </a:xfrm>
        </p:spPr>
        <p:txBody>
          <a:bodyPr>
            <a:prstTxWarp prst="textPlain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lvl="0" algn="ctr">
              <a:spcBef>
                <a:spcPts val="0"/>
              </a:spcBef>
            </a:pPr>
            <a:r>
              <a:rPr lang="ru-RU" sz="3200" b="1" dirty="0">
                <a:ln w="50800"/>
                <a:solidFill>
                  <a:schemeClr val="accent4">
                    <a:lumMod val="75000"/>
                  </a:schemeClr>
                </a:solidFill>
                <a:latin typeface="Candara"/>
                <a:ea typeface="+mn-ea"/>
                <a:cs typeface="+mn-cs"/>
              </a:rPr>
              <a:t>Исполнение бюджета Соболевского </a:t>
            </a:r>
            <a:r>
              <a:rPr lang="ru-RU" sz="3200" b="1" dirty="0" smtClean="0">
                <a:ln w="50800"/>
                <a:solidFill>
                  <a:schemeClr val="accent4">
                    <a:lumMod val="75000"/>
                  </a:schemeClr>
                </a:solidFill>
                <a:latin typeface="Candara"/>
                <a:ea typeface="+mn-ea"/>
                <a:cs typeface="+mn-cs"/>
              </a:rPr>
              <a:t>сельского </a:t>
            </a:r>
            <a:br>
              <a:rPr lang="ru-RU" sz="3200" b="1" dirty="0" smtClean="0">
                <a:ln w="50800"/>
                <a:solidFill>
                  <a:schemeClr val="accent4">
                    <a:lumMod val="75000"/>
                  </a:schemeClr>
                </a:solidFill>
                <a:latin typeface="Candara"/>
                <a:ea typeface="+mn-ea"/>
                <a:cs typeface="+mn-cs"/>
              </a:rPr>
            </a:br>
            <a:r>
              <a:rPr lang="ru-RU" sz="3200" b="1" dirty="0" smtClean="0">
                <a:ln w="50800"/>
                <a:solidFill>
                  <a:schemeClr val="accent4">
                    <a:lumMod val="75000"/>
                  </a:schemeClr>
                </a:solidFill>
                <a:latin typeface="Candara"/>
                <a:ea typeface="+mn-ea"/>
                <a:cs typeface="+mn-cs"/>
              </a:rPr>
              <a:t>поселения за 2021 </a:t>
            </a:r>
            <a:r>
              <a:rPr lang="ru-RU" sz="3200" b="1" dirty="0">
                <a:ln w="50800"/>
                <a:solidFill>
                  <a:schemeClr val="accent4">
                    <a:lumMod val="75000"/>
                  </a:schemeClr>
                </a:solidFill>
                <a:latin typeface="Candara"/>
                <a:ea typeface="+mn-ea"/>
                <a:cs typeface="+mn-cs"/>
              </a:rPr>
              <a:t>год </a:t>
            </a:r>
            <a:endParaRPr lang="ru-RU" sz="3200" b="1" dirty="0">
              <a:ln w="50800"/>
              <a:solidFill>
                <a:schemeClr val="accent4">
                  <a:lumMod val="75000"/>
                </a:schemeClr>
              </a:solidFill>
            </a:endParaRPr>
          </a:p>
        </p:txBody>
      </p:sp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983770390"/>
              </p:ext>
            </p:extLst>
          </p:nvPr>
        </p:nvGraphicFramePr>
        <p:xfrm>
          <a:off x="107504" y="1052736"/>
          <a:ext cx="8712968" cy="56166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44"/>
          <p:cNvSpPr txBox="1">
            <a:spLocks noChangeArrowheads="1"/>
          </p:cNvSpPr>
          <p:nvPr/>
        </p:nvSpPr>
        <p:spPr bwMode="auto">
          <a:xfrm>
            <a:off x="539552" y="1340768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5" name="AutoShape 2" descr="ÐÐ°ÑÑÐ¸Ð½ÐºÐ¸ Ð¿Ð¾ Ð·Ð°Ð¿ÑÐ¾ÑÑ ÐºÐ°ÑÑÐ¸Ð½ÐºÐ¸ ÑÐ¸Ð½Ð°Ð½ÑÑ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823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Диаграмма 2"/>
          <p:cNvGraphicFramePr/>
          <p:nvPr>
            <p:extLst>
              <p:ext uri="{D42A27DB-BD31-4B8C-83A1-F6EECF244321}">
                <p14:modId xmlns:p14="http://schemas.microsoft.com/office/powerpoint/2010/main" val="2242360119"/>
              </p:ext>
            </p:extLst>
          </p:nvPr>
        </p:nvGraphicFramePr>
        <p:xfrm>
          <a:off x="3048000" y="44624"/>
          <a:ext cx="6096000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Заголовок 1"/>
          <p:cNvSpPr txBox="1">
            <a:spLocks/>
          </p:cNvSpPr>
          <p:nvPr/>
        </p:nvSpPr>
        <p:spPr>
          <a:xfrm>
            <a:off x="268954" y="836712"/>
            <a:ext cx="2811224" cy="360040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rtlCol="0" anchor="ctr">
            <a:normAutofit fontScale="975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1200" u="sng" dirty="0" smtClean="0">
                <a:solidFill>
                  <a:prstClr val="black"/>
                </a:solidFill>
              </a:rPr>
              <a:t>Безвозмездные поступления   222 858,5</a:t>
            </a:r>
          </a:p>
        </p:txBody>
      </p:sp>
      <p:graphicFrame>
        <p:nvGraphicFramePr>
          <p:cNvPr id="5" name="Диаграмма 4"/>
          <p:cNvGraphicFramePr/>
          <p:nvPr>
            <p:extLst>
              <p:ext uri="{D42A27DB-BD31-4B8C-83A1-F6EECF244321}">
                <p14:modId xmlns:p14="http://schemas.microsoft.com/office/powerpoint/2010/main" val="1023868300"/>
              </p:ext>
            </p:extLst>
          </p:nvPr>
        </p:nvGraphicFramePr>
        <p:xfrm>
          <a:off x="2915816" y="3390049"/>
          <a:ext cx="6120680" cy="34679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val="105189751"/>
              </p:ext>
            </p:extLst>
          </p:nvPr>
        </p:nvGraphicFramePr>
        <p:xfrm>
          <a:off x="107504" y="2420888"/>
          <a:ext cx="3276364" cy="427331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44"/>
          <p:cNvSpPr txBox="1">
            <a:spLocks noChangeArrowheads="1"/>
          </p:cNvSpPr>
          <p:nvPr/>
        </p:nvSpPr>
        <p:spPr bwMode="auto">
          <a:xfrm>
            <a:off x="166613" y="1836138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800" i="1" kern="0" dirty="0" smtClean="0">
                <a:solidFill>
                  <a:prstClr val="black"/>
                </a:solidFill>
                <a:latin typeface="Calibri" pitchFamily="34" charset="0"/>
              </a:rPr>
              <a:t>ТЫС.РУБЛЕЙ</a:t>
            </a:r>
          </a:p>
        </p:txBody>
      </p:sp>
      <p:sp>
        <p:nvSpPr>
          <p:cNvPr id="7" name="Стрелка вниз 6"/>
          <p:cNvSpPr/>
          <p:nvPr/>
        </p:nvSpPr>
        <p:spPr>
          <a:xfrm rot="5400000">
            <a:off x="3275856" y="1124744"/>
            <a:ext cx="216024" cy="360040"/>
          </a:xfrm>
          <a:prstGeom prst="downArrow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 rot="3690621">
            <a:off x="4025657" y="3029229"/>
            <a:ext cx="216024" cy="360040"/>
          </a:xfrm>
          <a:prstGeom prst="downArrow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1" name="Стрелка вниз 10"/>
          <p:cNvSpPr/>
          <p:nvPr/>
        </p:nvSpPr>
        <p:spPr>
          <a:xfrm rot="20624916">
            <a:off x="4906096" y="3308018"/>
            <a:ext cx="216024" cy="360040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290562" y="1268760"/>
            <a:ext cx="2811224" cy="576248"/>
          </a:xfrm>
          <a:prstGeom prst="rect">
            <a:avLst/>
          </a:prstGeom>
          <a:noFill/>
          <a:ln>
            <a:noFill/>
          </a:ln>
        </p:spPr>
        <p:txBody>
          <a:bodyPr vert="horz" lIns="91440" tIns="45720" rIns="91440" bIns="45720" numCol="2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900" dirty="0" smtClean="0">
                <a:solidFill>
                  <a:prstClr val="black"/>
                </a:solidFill>
              </a:rPr>
              <a:t>Дотации</a:t>
            </a:r>
          </a:p>
          <a:p>
            <a:r>
              <a:rPr lang="ru-RU" sz="900" dirty="0" smtClean="0">
                <a:solidFill>
                  <a:prstClr val="black"/>
                </a:solidFill>
              </a:rPr>
              <a:t>Субсидии</a:t>
            </a:r>
          </a:p>
          <a:p>
            <a:r>
              <a:rPr lang="ru-RU" sz="900" dirty="0" smtClean="0">
                <a:solidFill>
                  <a:prstClr val="black"/>
                </a:solidFill>
              </a:rPr>
              <a:t>Субвенции</a:t>
            </a:r>
          </a:p>
          <a:p>
            <a:r>
              <a:rPr lang="ru-RU" sz="900" dirty="0" smtClean="0">
                <a:solidFill>
                  <a:prstClr val="black"/>
                </a:solidFill>
              </a:rPr>
              <a:t>Иные МБТ</a:t>
            </a:r>
          </a:p>
          <a:p>
            <a:endParaRPr lang="ru-RU" sz="900" dirty="0" smtClean="0">
              <a:solidFill>
                <a:prstClr val="black"/>
              </a:solidFill>
            </a:endParaRPr>
          </a:p>
          <a:p>
            <a:endParaRPr lang="ru-RU" sz="900" dirty="0" smtClean="0">
              <a:solidFill>
                <a:prstClr val="black"/>
              </a:solidFill>
            </a:endParaRPr>
          </a:p>
          <a:p>
            <a:r>
              <a:rPr lang="ru-RU" sz="900" dirty="0" smtClean="0">
                <a:solidFill>
                  <a:prstClr val="black"/>
                </a:solidFill>
              </a:rPr>
              <a:t>44 055,4</a:t>
            </a:r>
          </a:p>
          <a:p>
            <a:r>
              <a:rPr lang="ru-RU" sz="900" dirty="0" smtClean="0">
                <a:solidFill>
                  <a:prstClr val="black"/>
                </a:solidFill>
              </a:rPr>
              <a:t>2 956,8</a:t>
            </a:r>
          </a:p>
          <a:p>
            <a:r>
              <a:rPr lang="ru-RU" sz="900" dirty="0" smtClean="0">
                <a:solidFill>
                  <a:prstClr val="black"/>
                </a:solidFill>
              </a:rPr>
              <a:t>231,3</a:t>
            </a:r>
          </a:p>
          <a:p>
            <a:r>
              <a:rPr lang="ru-RU" sz="900" dirty="0" smtClean="0">
                <a:solidFill>
                  <a:prstClr val="black"/>
                </a:solidFill>
              </a:rPr>
              <a:t>175 615,0</a:t>
            </a:r>
          </a:p>
          <a:p>
            <a:endParaRPr lang="ru-RU" sz="900" dirty="0" smtClean="0">
              <a:solidFill>
                <a:prstClr val="black"/>
              </a:solidFill>
            </a:endParaRPr>
          </a:p>
          <a:p>
            <a:endParaRPr lang="ru-RU" sz="900" dirty="0" smtClean="0">
              <a:solidFill>
                <a:prstClr val="black"/>
              </a:solidFill>
            </a:endParaRPr>
          </a:p>
        </p:txBody>
      </p:sp>
      <p:sp>
        <p:nvSpPr>
          <p:cNvPr id="13" name="TextBox 44"/>
          <p:cNvSpPr txBox="1">
            <a:spLocks noChangeArrowheads="1"/>
          </p:cNvSpPr>
          <p:nvPr/>
        </p:nvSpPr>
        <p:spPr bwMode="auto">
          <a:xfrm>
            <a:off x="1251232" y="2493476"/>
            <a:ext cx="178204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ru-RU" sz="1200" b="1" kern="0" dirty="0" smtClean="0">
                <a:solidFill>
                  <a:prstClr val="black"/>
                </a:solidFill>
                <a:latin typeface="Calibri" pitchFamily="34" charset="0"/>
              </a:rPr>
              <a:t>Неналоговые доходы</a:t>
            </a:r>
          </a:p>
        </p:txBody>
      </p:sp>
      <p:sp>
        <p:nvSpPr>
          <p:cNvPr id="15" name="Заголовок 14"/>
          <p:cNvSpPr>
            <a:spLocks noGrp="1"/>
          </p:cNvSpPr>
          <p:nvPr>
            <p:ph type="title"/>
          </p:nvPr>
        </p:nvSpPr>
        <p:spPr>
          <a:xfrm>
            <a:off x="0" y="53752"/>
            <a:ext cx="9143999" cy="638944"/>
          </a:xfrm>
        </p:spPr>
        <p:txBody>
          <a:bodyPr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ru-RU" sz="4000" b="1" dirty="0" smtClean="0">
                <a:ln w="50800"/>
                <a:solidFill>
                  <a:schemeClr val="accent4">
                    <a:lumMod val="75000"/>
                  </a:schemeClr>
                </a:solidFill>
              </a:rPr>
              <a:t>Структура доходов бюджета на 2021 год</a:t>
            </a:r>
            <a:endParaRPr lang="ru-RU" sz="4000" b="1" dirty="0">
              <a:ln w="50800"/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843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Здоровые финансы "/>
          <p:cNvPicPr>
            <a:picLocks noChangeAspect="1" noChangeArrowheads="1"/>
          </p:cNvPicPr>
          <p:nvPr/>
        </p:nvPicPr>
        <p:blipFill>
          <a:blip r:embed="rId2">
            <a:lum bright="70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367"/>
            <a:ext cx="8928992" cy="669100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5527722"/>
              </p:ext>
            </p:extLst>
          </p:nvPr>
        </p:nvGraphicFramePr>
        <p:xfrm>
          <a:off x="183505" y="1142982"/>
          <a:ext cx="8784976" cy="545436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2477639"/>
                <a:gridCol w="1351439"/>
                <a:gridCol w="1201279"/>
                <a:gridCol w="1426519"/>
                <a:gridCol w="1051119"/>
                <a:gridCol w="1276981"/>
              </a:tblGrid>
              <a:tr h="545437">
                <a:tc rowSpan="2"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Наименование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Утверждено</a:t>
                      </a:r>
                    </a:p>
                    <a:p>
                      <a:pPr algn="ctr"/>
                      <a:r>
                        <a:rPr lang="ru-RU" sz="1100" dirty="0" smtClean="0"/>
                        <a:t> 2020 год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2021</a:t>
                      </a:r>
                      <a:r>
                        <a:rPr lang="ru-RU" sz="1100" baseline="0" dirty="0" smtClean="0"/>
                        <a:t> </a:t>
                      </a:r>
                      <a:r>
                        <a:rPr lang="ru-RU" sz="1100" dirty="0" smtClean="0"/>
                        <a:t>год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endParaRPr lang="ru-RU" sz="1100" dirty="0" smtClean="0"/>
                    </a:p>
                    <a:p>
                      <a:pPr algn="ctr"/>
                      <a:endParaRPr lang="ru-RU" sz="1100" dirty="0" smtClean="0"/>
                    </a:p>
                    <a:p>
                      <a:pPr algn="ctr"/>
                      <a:r>
                        <a:rPr lang="ru-RU" sz="1100" dirty="0" smtClean="0"/>
                        <a:t>Сравнение с 2020 годом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27625"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Утверждено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Исполнено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1" dirty="0" smtClean="0"/>
                        <a:t>% исполнения</a:t>
                      </a:r>
                      <a:endParaRPr lang="ru-RU" sz="11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R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accent5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81058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Общегосударственные вопросы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2 197,1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25 291,8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5 360,2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21,2</a:t>
                      </a:r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+ 23 094,7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T w="28575" cap="flat" cmpd="sng" algn="ctr">
                      <a:solidFill>
                        <a:schemeClr val="accent5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545437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Национальная оборона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221,4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209,0</a:t>
                      </a:r>
                    </a:p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209,0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- 12,4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27625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Национальная безопасность и правоохранительная деятельность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3 404,5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3 404,5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437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Национальная экономика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76 943,6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103 304,1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75 737,8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73,3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+ 26 360,5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437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Жилищно-коммунальное хозяйство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91 215,8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159 167,9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111 452,7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70,0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+ 67 952,1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437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Охрана окружающей среды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997,5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991,5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991,5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- 6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437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Социальная политика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201,0</a:t>
                      </a:r>
                      <a:endParaRPr lang="ru-RU" sz="11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201,0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100,0</a:t>
                      </a:r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1100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545437">
                <a:tc>
                  <a:txBody>
                    <a:bodyPr/>
                    <a:lstStyle/>
                    <a:p>
                      <a:pPr algn="l"/>
                      <a:r>
                        <a:rPr lang="ru-RU" sz="1100" dirty="0" smtClean="0"/>
                        <a:t>ВСЕГО РАСХОДОВ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171 776,4</a:t>
                      </a:r>
                      <a:endParaRPr lang="ru-RU" sz="11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292 569,8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197 356,7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dirty="0" smtClean="0"/>
                        <a:t>67,5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100" b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+</a:t>
                      </a:r>
                      <a:r>
                        <a:rPr lang="ru-RU" sz="1100" b="0" baseline="0" dirty="0" smtClean="0">
                          <a:solidFill>
                            <a:schemeClr val="tx1"/>
                          </a:solidFill>
                          <a:latin typeface="+mn-lt"/>
                          <a:cs typeface="+mn-cs"/>
                        </a:rPr>
                        <a:t> 120 793,4</a:t>
                      </a:r>
                      <a:endParaRPr lang="ru-RU" sz="1100" b="1" dirty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44"/>
          <p:cNvSpPr txBox="1">
            <a:spLocks noChangeArrowheads="1"/>
          </p:cNvSpPr>
          <p:nvPr/>
        </p:nvSpPr>
        <p:spPr bwMode="auto">
          <a:xfrm>
            <a:off x="8096399" y="848898"/>
            <a:ext cx="7960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800" i="1" u="none" strike="noStrike" kern="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Calibri" pitchFamily="34" charset="0"/>
              </a:rPr>
              <a:t>ТЫС.РУБЛЕЙ</a:t>
            </a: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79512" y="50367"/>
            <a:ext cx="8712968" cy="1026923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chemeClr val="accent4">
                    <a:lumMod val="75000"/>
                  </a:schemeClr>
                </a:solidFill>
                <a:uLnTx/>
                <a:uFillTx/>
                <a:latin typeface="Candara"/>
              </a:rPr>
              <a:t>Исполнение расходной части бюджета Соболевского</a:t>
            </a:r>
            <a:r>
              <a:rPr kumimoji="0" lang="ru-RU" sz="3200" b="1" i="0" u="none" strike="noStrike" kern="1200" normalizeH="0" noProof="0" dirty="0" smtClean="0">
                <a:ln w="50800"/>
                <a:solidFill>
                  <a:schemeClr val="accent4">
                    <a:lumMod val="75000"/>
                  </a:schemeClr>
                </a:solidFill>
                <a:uLnTx/>
                <a:uFillTx/>
                <a:latin typeface="Candara"/>
              </a:rPr>
              <a:t> поселения по разделам классификации </a:t>
            </a:r>
            <a:r>
              <a:rPr kumimoji="0" lang="ru-RU" sz="3200" b="1" i="0" u="none" strike="noStrike" kern="1200" normalizeH="0" baseline="0" noProof="0" dirty="0" smtClean="0">
                <a:ln w="50800"/>
                <a:solidFill>
                  <a:schemeClr val="accent4">
                    <a:lumMod val="75000"/>
                  </a:schemeClr>
                </a:solidFill>
                <a:uLnTx/>
                <a:uFillTx/>
                <a:latin typeface="Candara"/>
              </a:rPr>
              <a:t>за 2021 год </a:t>
            </a:r>
            <a:endParaRPr kumimoji="0" lang="ru-RU" sz="3200" b="1" i="0" u="none" strike="noStrike" kern="1200" normalizeH="0" baseline="0" noProof="0" dirty="0">
              <a:ln w="50800"/>
              <a:solidFill>
                <a:schemeClr val="accent4">
                  <a:lumMod val="7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61993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 примеру, цена на перевозку... 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aturation sat="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50367"/>
            <a:ext cx="8928992" cy="6807633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Диаграмма 3"/>
          <p:cNvGraphicFramePr/>
          <p:nvPr>
            <p:extLst>
              <p:ext uri="{D42A27DB-BD31-4B8C-83A1-F6EECF244321}">
                <p14:modId xmlns:p14="http://schemas.microsoft.com/office/powerpoint/2010/main" val="4135479795"/>
              </p:ext>
            </p:extLst>
          </p:nvPr>
        </p:nvGraphicFramePr>
        <p:xfrm>
          <a:off x="179512" y="764704"/>
          <a:ext cx="8856984" cy="59046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Заголовок 1"/>
          <p:cNvSpPr txBox="1">
            <a:spLocks/>
          </p:cNvSpPr>
          <p:nvPr/>
        </p:nvSpPr>
        <p:spPr>
          <a:xfrm>
            <a:off x="179512" y="50367"/>
            <a:ext cx="8712968" cy="1026923"/>
          </a:xfrm>
          <a:prstGeom prst="rect">
            <a:avLst/>
          </a:prstGeom>
        </p:spPr>
        <p:txBody>
          <a:bodyPr numCol="1">
            <a:prstTxWarp prst="textPlain">
              <a:avLst/>
            </a:prstTxWarp>
            <a:no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3200" b="1" i="0" u="none" strike="noStrike" kern="1200" normalizeH="0" baseline="0" noProof="0" dirty="0" smtClean="0">
                <a:ln w="50800"/>
                <a:solidFill>
                  <a:schemeClr val="accent4">
                    <a:lumMod val="75000"/>
                  </a:schemeClr>
                </a:solidFill>
                <a:uLnTx/>
                <a:uFillTx/>
                <a:latin typeface="Candara"/>
              </a:rPr>
              <a:t> </a:t>
            </a:r>
            <a:r>
              <a:rPr kumimoji="0" lang="ru-RU" sz="32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ndara"/>
              </a:rPr>
              <a:t>Расходы</a:t>
            </a:r>
            <a:r>
              <a:rPr kumimoji="0" lang="ru-RU" sz="3200" b="1" i="0" u="none" strike="noStrike" kern="1200" normalizeH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ndara"/>
              </a:rPr>
              <a:t> поселения по долям </a:t>
            </a:r>
            <a:r>
              <a:rPr kumimoji="0" lang="ru-RU" sz="3200" b="1" i="0" u="none" strike="noStrike" kern="1200" normalizeH="0" baseline="0" noProof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Candara"/>
              </a:rPr>
              <a:t>за 2021 год </a:t>
            </a:r>
            <a:endParaRPr kumimoji="0" lang="ru-RU" sz="3200" b="1" i="0" u="none" strike="noStrike" kern="1200" normalizeH="0" baseline="0" noProof="0" dirty="0">
              <a:ln w="50800"/>
              <a:solidFill>
                <a:schemeClr val="accent4">
                  <a:lumMod val="75000"/>
                </a:schemeClr>
              </a:solidFill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9401311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2960</TotalTime>
  <Words>180</Words>
  <Application>Microsoft Office PowerPoint</Application>
  <PresentationFormat>Экран (4:3)</PresentationFormat>
  <Paragraphs>96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Проект исполнения бюджета  Соболевского сельского поселения  Камчатского края  за 2021 год</vt:lpstr>
      <vt:lpstr>Исполнение бюджета Соболевского сельского  поселения за 2021 год </vt:lpstr>
      <vt:lpstr>Структура доходов бюджета на 2021 год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Фин-06</dc:creator>
  <cp:lastModifiedBy>Фин-06</cp:lastModifiedBy>
  <cp:revision>100</cp:revision>
  <dcterms:created xsi:type="dcterms:W3CDTF">2018-03-29T00:14:13Z</dcterms:created>
  <dcterms:modified xsi:type="dcterms:W3CDTF">2022-03-21T05:54:48Z</dcterms:modified>
</cp:coreProperties>
</file>